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9"/>
  </p:notesMasterIdLst>
  <p:sldIdLst>
    <p:sldId id="256" r:id="rId2"/>
    <p:sldId id="273" r:id="rId3"/>
    <p:sldId id="257" r:id="rId4"/>
    <p:sldId id="276" r:id="rId5"/>
    <p:sldId id="277" r:id="rId6"/>
    <p:sldId id="258" r:id="rId7"/>
    <p:sldId id="260" r:id="rId8"/>
    <p:sldId id="281" r:id="rId9"/>
    <p:sldId id="282" r:id="rId10"/>
    <p:sldId id="274" r:id="rId11"/>
    <p:sldId id="269" r:id="rId12"/>
    <p:sldId id="278" r:id="rId13"/>
    <p:sldId id="268" r:id="rId14"/>
    <p:sldId id="280" r:id="rId15"/>
    <p:sldId id="271" r:id="rId16"/>
    <p:sldId id="26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24" autoAdjust="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2368-3443-4FB5-9609-C58D30CB65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152A2-A64C-4492-8F4F-DEE0C376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Scripts well in various programs/projects – ESRI ArcGIS, web development, Linux</a:t>
            </a:r>
            <a:r>
              <a:rPr lang="en-US" baseline="0" dirty="0"/>
              <a:t> OS, desktop based apps, YouTube, </a:t>
            </a:r>
            <a:r>
              <a:rPr lang="en-US" baseline="0" dirty="0" err="1"/>
              <a:t>DropBox</a:t>
            </a:r>
            <a:r>
              <a:rPr lang="en-US" baseline="0" dirty="0"/>
              <a:t>, NASA scientific work, Game development, </a:t>
            </a:r>
            <a:r>
              <a:rPr lang="en-US" baseline="0"/>
              <a:t>GUI development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152A2-A64C-4492-8F4F-DEE0C3765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0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Beginner’s Night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Women Who  Code DC – Oct 2019</a:t>
            </a:r>
          </a:p>
        </p:txBody>
      </p:sp>
    </p:spTree>
    <p:extLst>
      <p:ext uri="{BB962C8B-B14F-4D97-AF65-F5344CB8AC3E}">
        <p14:creationId xmlns:p14="http://schemas.microsoft.com/office/powerpoint/2010/main" val="20248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A9B1-B4D8-4E92-8F9D-D7804B55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Components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9A81-6B27-4B01-BFA4-D629E2C4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Syntax</a:t>
            </a:r>
          </a:p>
          <a:p>
            <a:r>
              <a:rPr lang="en-US" sz="3200" dirty="0"/>
              <a:t>Data Structures</a:t>
            </a:r>
          </a:p>
          <a:p>
            <a:r>
              <a:rPr lang="en-US" sz="3200" dirty="0"/>
              <a:t>Reference Library of methods, functions, framework</a:t>
            </a:r>
          </a:p>
        </p:txBody>
      </p:sp>
    </p:spTree>
    <p:extLst>
      <p:ext uri="{BB962C8B-B14F-4D97-AF65-F5344CB8AC3E}">
        <p14:creationId xmlns:p14="http://schemas.microsoft.com/office/powerpoint/2010/main" val="34770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36" y="762000"/>
            <a:ext cx="7696200" cy="914400"/>
          </a:xfrm>
        </p:spPr>
        <p:txBody>
          <a:bodyPr/>
          <a:lstStyle/>
          <a:p>
            <a:r>
              <a:rPr lang="en-US" sz="3600" dirty="0"/>
              <a:t>Syntax - Define a Function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75884" y="2057400"/>
            <a:ext cx="81534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18288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18288" indent="0">
              <a:buNone/>
            </a:pPr>
            <a:r>
              <a:rPr lang="en-US" b="1" dirty="0">
                <a:solidFill>
                  <a:srgbClr val="FFC000"/>
                </a:solidFill>
              </a:rPr>
              <a:t>Returns a result </a:t>
            </a:r>
          </a:p>
          <a:p>
            <a:pPr marL="18288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addUp</a:t>
            </a:r>
            <a:r>
              <a:rPr lang="en-US" sz="2000" dirty="0"/>
              <a:t> (a, b):</a:t>
            </a:r>
          </a:p>
          <a:p>
            <a:pPr marL="18288" indent="0">
              <a:buNone/>
            </a:pPr>
            <a:r>
              <a:rPr lang="en-US" sz="2000" dirty="0"/>
              <a:t>	total  = a + b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return</a:t>
            </a:r>
            <a:r>
              <a:rPr lang="en-US" sz="2000" dirty="0"/>
              <a:t> total</a:t>
            </a:r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Execute code  - returns no results</a:t>
            </a:r>
          </a:p>
          <a:p>
            <a:pPr marL="18288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read_fineprint</a:t>
            </a:r>
            <a:r>
              <a:rPr lang="en-US" sz="2000" dirty="0"/>
              <a:t> ():</a:t>
            </a:r>
          </a:p>
          <a:p>
            <a:pPr marL="18288" indent="0">
              <a:buNone/>
            </a:pPr>
            <a:r>
              <a:rPr lang="en-US" sz="2000" dirty="0"/>
              <a:t>	print (“This is the fine print of the contract…….”)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915" y="2209800"/>
            <a:ext cx="3528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 parameters ): </a:t>
            </a:r>
          </a:p>
          <a:p>
            <a:r>
              <a:rPr lang="en-US" dirty="0"/>
              <a:t>     statement 1</a:t>
            </a:r>
          </a:p>
          <a:p>
            <a:r>
              <a:rPr lang="en-US" dirty="0"/>
              <a:t>     statement N</a:t>
            </a:r>
          </a:p>
          <a:p>
            <a:r>
              <a:rPr lang="en-US" dirty="0"/>
              <a:t>     return [result]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7813" y="21336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2584" y="39624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4282" y="4061936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(): </a:t>
            </a:r>
          </a:p>
          <a:p>
            <a:r>
              <a:rPr lang="en-US" dirty="0"/>
              <a:t>     statement 1</a:t>
            </a:r>
          </a:p>
          <a:p>
            <a:r>
              <a:rPr lang="en-US" dirty="0"/>
              <a:t>     statement N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066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3200400"/>
            <a:ext cx="5943600" cy="3200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endParaRPr lang="en-US" dirty="0"/>
          </a:p>
          <a:p>
            <a:pPr marL="18288" indent="0">
              <a:buNone/>
            </a:pPr>
            <a:r>
              <a:rPr lang="en-US" sz="2800" dirty="0"/>
              <a:t>if condition is TRUE then execute statement</a:t>
            </a:r>
          </a:p>
          <a:p>
            <a:pPr marL="18288" indent="0">
              <a:buNone/>
            </a:pPr>
            <a:endParaRPr lang="en-US" sz="2400" dirty="0"/>
          </a:p>
          <a:p>
            <a:pPr marL="18288" indent="0">
              <a:buNone/>
            </a:pPr>
            <a:r>
              <a:rPr lang="en-US" sz="2400" dirty="0"/>
              <a:t>if NUM &gt; 0:</a:t>
            </a:r>
          </a:p>
          <a:p>
            <a:pPr marL="18288" indent="0">
              <a:buNone/>
            </a:pPr>
            <a:r>
              <a:rPr lang="en-US" sz="2400" dirty="0"/>
              <a:t>      print (“this number is bigger than zero”)</a:t>
            </a:r>
          </a:p>
          <a:p>
            <a:pPr marL="18288" indent="0">
              <a:buNone/>
            </a:pPr>
            <a:endParaRPr lang="en-US" sz="2400" dirty="0"/>
          </a:p>
          <a:p>
            <a:pPr marL="18288" indent="0">
              <a:buNone/>
            </a:pPr>
            <a:r>
              <a:rPr lang="en-US" sz="2400" dirty="0"/>
              <a:t>If NUM == 52:</a:t>
            </a:r>
          </a:p>
          <a:p>
            <a:pPr marL="18288" indent="0">
              <a:buNone/>
            </a:pPr>
            <a:r>
              <a:rPr lang="en-US" sz="2400" dirty="0"/>
              <a:t>      print (“this number equals 52”)</a:t>
            </a:r>
          </a:p>
          <a:p>
            <a:pPr marL="18288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29150" y="1724717"/>
            <a:ext cx="3467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expression(T or F) 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C000"/>
                </a:solidFill>
              </a:rPr>
              <a:t>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478496"/>
            <a:ext cx="4572000" cy="20621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6031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= 52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5A3B1-F49A-41BC-A22E-24BCAFB4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7136"/>
            <a:ext cx="6346078" cy="711359"/>
          </a:xfrm>
        </p:spPr>
        <p:txBody>
          <a:bodyPr/>
          <a:lstStyle/>
          <a:p>
            <a:r>
              <a:rPr lang="en-US" dirty="0"/>
              <a:t>Data Structure – If/Else</a:t>
            </a:r>
          </a:p>
        </p:txBody>
      </p:sp>
    </p:spTree>
    <p:extLst>
      <p:ext uri="{BB962C8B-B14F-4D97-AF65-F5344CB8AC3E}">
        <p14:creationId xmlns:p14="http://schemas.microsoft.com/office/powerpoint/2010/main" val="174809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914400"/>
            <a:ext cx="4827814" cy="914400"/>
          </a:xfrm>
        </p:spPr>
        <p:txBody>
          <a:bodyPr/>
          <a:lstStyle/>
          <a:p>
            <a:r>
              <a:rPr lang="en-US" sz="2000" dirty="0"/>
              <a:t>IF condition is TRUE then execute #1</a:t>
            </a:r>
            <a:br>
              <a:rPr lang="en-US" sz="2000" dirty="0"/>
            </a:br>
            <a:r>
              <a:rPr lang="en-US" sz="2000" dirty="0"/>
              <a:t>      ELSE is FALSE and execute #2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600200" y="3048000"/>
            <a:ext cx="6477000" cy="3581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2000" dirty="0"/>
              <a:t>if NUM &gt; 0:</a:t>
            </a:r>
          </a:p>
          <a:p>
            <a:pPr marL="18288" indent="0">
              <a:buNone/>
            </a:pPr>
            <a:r>
              <a:rPr lang="en-US" sz="2000" dirty="0"/>
              <a:t>      print (“this number is bigger than zero”)</a:t>
            </a:r>
          </a:p>
          <a:p>
            <a:pPr marL="18288" indent="0">
              <a:buNone/>
            </a:pPr>
            <a:r>
              <a:rPr lang="en-US" sz="2000" dirty="0"/>
              <a:t>else:</a:t>
            </a:r>
          </a:p>
          <a:p>
            <a:pPr marL="18288" indent="0">
              <a:buNone/>
            </a:pPr>
            <a:r>
              <a:rPr lang="en-US" sz="2000" dirty="0"/>
              <a:t>      print (“this number is smaller than zero”)</a:t>
            </a:r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r>
              <a:rPr lang="en-US" sz="2000" dirty="0"/>
              <a:t>if NUM == 52:</a:t>
            </a:r>
          </a:p>
          <a:p>
            <a:pPr marL="18288" indent="0">
              <a:buNone/>
            </a:pPr>
            <a:r>
              <a:rPr lang="en-US" sz="2000" dirty="0"/>
              <a:t>      print (“this number is 52”)</a:t>
            </a:r>
          </a:p>
          <a:p>
            <a:pPr marL="18288" indent="0">
              <a:buNone/>
            </a:pPr>
            <a:r>
              <a:rPr lang="en-US" sz="2000" dirty="0"/>
              <a:t>else:</a:t>
            </a:r>
          </a:p>
          <a:p>
            <a:pPr marL="18288" indent="0">
              <a:buNone/>
            </a:pPr>
            <a:r>
              <a:rPr lang="en-US" sz="2000" dirty="0"/>
              <a:t>       print (“this number is not 52”)</a:t>
            </a:r>
          </a:p>
          <a:p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403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</a:t>
            </a:r>
          </a:p>
          <a:p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expression(T or F) 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C000"/>
                </a:solidFill>
              </a:rPr>
              <a:t>statement 1</a:t>
            </a:r>
          </a:p>
          <a:p>
            <a:r>
              <a:rPr lang="en-US" sz="2400" dirty="0">
                <a:solidFill>
                  <a:srgbClr val="FFC000"/>
                </a:solidFill>
              </a:rPr>
              <a:t>else: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        statement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3276600" cy="243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4700" y="6216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= -3</a:t>
            </a:r>
          </a:p>
        </p:txBody>
      </p:sp>
    </p:spTree>
    <p:extLst>
      <p:ext uri="{BB962C8B-B14F-4D97-AF65-F5344CB8AC3E}">
        <p14:creationId xmlns:p14="http://schemas.microsoft.com/office/powerpoint/2010/main" val="28796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685800"/>
            <a:ext cx="7543800" cy="914400"/>
          </a:xfrm>
        </p:spPr>
        <p:txBody>
          <a:bodyPr/>
          <a:lstStyle/>
          <a:p>
            <a:r>
              <a:rPr lang="en-US" sz="2400" dirty="0"/>
              <a:t>IF condition TRUE execute #1 ELSEIF condition #2 TRUE execute #2 ELSEIF condition #3 TRUE then execute #3 …… ELSE all FALSE execute #N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90600" y="2177143"/>
            <a:ext cx="6934200" cy="396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/>
              <a:t>if NUM &gt; 1000:</a:t>
            </a:r>
          </a:p>
          <a:p>
            <a:pPr marL="18288" indent="0">
              <a:buNone/>
            </a:pPr>
            <a:r>
              <a:rPr lang="en-US" dirty="0"/>
              <a:t>     print(“Jackpot!”)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800:</a:t>
            </a:r>
          </a:p>
          <a:p>
            <a:pPr marL="18288" indent="0">
              <a:buNone/>
            </a:pPr>
            <a:r>
              <a:rPr lang="en-US" dirty="0"/>
              <a:t>     print(“Big Money!”)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500:</a:t>
            </a:r>
          </a:p>
          <a:p>
            <a:pPr marL="18288" indent="0">
              <a:buNone/>
            </a:pPr>
            <a:r>
              <a:rPr lang="en-US" dirty="0"/>
              <a:t>     print(“Nice Money!”)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250:</a:t>
            </a:r>
          </a:p>
          <a:p>
            <a:pPr marL="18288" indent="0">
              <a:buNone/>
            </a:pPr>
            <a:r>
              <a:rPr lang="en-US" dirty="0"/>
              <a:t>     print(“Money!”)</a:t>
            </a:r>
          </a:p>
          <a:p>
            <a:pPr marL="18288" indent="0">
              <a:buNone/>
            </a:pPr>
            <a:r>
              <a:rPr lang="en-US" dirty="0"/>
              <a:t>else:</a:t>
            </a:r>
          </a:p>
          <a:p>
            <a:pPr marL="18288" indent="0">
              <a:buNone/>
            </a:pPr>
            <a:r>
              <a:rPr lang="en-US" dirty="0"/>
              <a:t>     print(“Grocery Money”)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908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54E-4247-4320-A9E5-315C67F0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F07C-A7CD-42A0-BC6E-F43462BF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 to 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244006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543800" cy="914400"/>
          </a:xfrm>
        </p:spPr>
        <p:txBody>
          <a:bodyPr/>
          <a:lstStyle/>
          <a:p>
            <a:r>
              <a:rPr lang="en-US" dirty="0"/>
              <a:t>Beginner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/>
              <a:t>Practice a lot</a:t>
            </a:r>
          </a:p>
          <a:p>
            <a:r>
              <a:rPr lang="en-US" dirty="0"/>
              <a:t>Understand the code (syntax, format, libraries, functions, classes, packages)</a:t>
            </a:r>
          </a:p>
          <a:p>
            <a:r>
              <a:rPr lang="en-US" dirty="0"/>
              <a:t>Start slow – its okay if you don’t get right away</a:t>
            </a:r>
          </a:p>
          <a:p>
            <a:r>
              <a:rPr lang="en-US" dirty="0"/>
              <a:t>Try to solve code issues on your own first then reach out</a:t>
            </a:r>
          </a:p>
          <a:p>
            <a:r>
              <a:rPr lang="en-US" dirty="0"/>
              <a:t>Help out your team mates – repetitive learning.</a:t>
            </a:r>
          </a:p>
          <a:p>
            <a:r>
              <a:rPr lang="en-US" dirty="0"/>
              <a:t>It will take time to develop your skill and tool set – Testing code, debugging techniques and using an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60960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Coursera</a:t>
            </a:r>
          </a:p>
          <a:p>
            <a:r>
              <a:rPr lang="en-US" sz="3600" dirty="0" err="1"/>
              <a:t>HackerRank</a:t>
            </a:r>
            <a:endParaRPr lang="en-US" sz="3600" dirty="0"/>
          </a:p>
          <a:p>
            <a:r>
              <a:rPr lang="en-US" sz="3600" dirty="0" err="1"/>
              <a:t>StackOverflow</a:t>
            </a:r>
            <a:endParaRPr lang="en-US" sz="3600" dirty="0"/>
          </a:p>
          <a:p>
            <a:r>
              <a:rPr lang="en-US" sz="3600" dirty="0"/>
              <a:t>Slack</a:t>
            </a:r>
          </a:p>
          <a:p>
            <a:r>
              <a:rPr lang="en-US" sz="3600" dirty="0" err="1"/>
              <a:t>CodeCombat</a:t>
            </a:r>
            <a:endParaRPr lang="en-US" sz="3600" dirty="0"/>
          </a:p>
          <a:p>
            <a:r>
              <a:rPr lang="en-US" sz="3600" dirty="0"/>
              <a:t>GitHub</a:t>
            </a:r>
          </a:p>
          <a:p>
            <a:r>
              <a:rPr lang="en-US" sz="3600" dirty="0"/>
              <a:t>How to Think Like a Computer Scientist</a:t>
            </a:r>
          </a:p>
          <a:p>
            <a:r>
              <a:rPr lang="en-US" sz="3600" dirty="0"/>
              <a:t>Learn Python the Hard Way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838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Some Python Resources</a:t>
            </a:r>
          </a:p>
        </p:txBody>
      </p:sp>
    </p:spTree>
    <p:extLst>
      <p:ext uri="{BB962C8B-B14F-4D97-AF65-F5344CB8AC3E}">
        <p14:creationId xmlns:p14="http://schemas.microsoft.com/office/powerpoint/2010/main" val="1734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112DE-1DD7-4475-A5A2-80DF05B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We are Women Who Code!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072D6-277D-4E00-86A2-84948F8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8400"/>
            <a:ext cx="8305800" cy="4419600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Women Who Code (WWC) is global non-profit dedicated to inspiring women to excel in technology careers. We work to support this generation in being and becoming leaders and role models in the tech industry.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We are the DC Chapter!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Volunteer / Donate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Visit our Meetup site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Python Beginners: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Wednesday of the Month; Python Hack Night: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Wednesday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360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1999"/>
            <a:ext cx="7543800" cy="914400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352800"/>
          </a:xfrm>
        </p:spPr>
        <p:txBody>
          <a:bodyPr/>
          <a:lstStyle/>
          <a:p>
            <a:r>
              <a:rPr lang="en-US" dirty="0"/>
              <a:t>Powerful scripting language that offers simplicity and flexibility</a:t>
            </a:r>
          </a:p>
          <a:p>
            <a:r>
              <a:rPr lang="en-US" dirty="0"/>
              <a:t>Easy to learn syntax</a:t>
            </a:r>
          </a:p>
          <a:p>
            <a:r>
              <a:rPr lang="en-US" dirty="0"/>
              <a:t>Used in simple and complex programming</a:t>
            </a:r>
          </a:p>
          <a:p>
            <a:r>
              <a:rPr lang="en-US" dirty="0"/>
              <a:t>Has a large family of libraries to support a variety of science, math, and engineering applications</a:t>
            </a:r>
          </a:p>
          <a:p>
            <a:r>
              <a:rPr lang="en-US" dirty="0"/>
              <a:t>The Python community provides a variety of tools for common applications.</a:t>
            </a:r>
          </a:p>
          <a:p>
            <a:r>
              <a:rPr lang="en-US" dirty="0"/>
              <a:t>Scripts well in various programs/projects – ESRI ArcGIS,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734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F7C51-9109-439C-8C9E-8F3B6D4B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536856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048FD-5559-4939-8BD1-E7B9942B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4725575" cy="46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EA2A0-D6D0-4DF3-998E-5D57E45E6F50}"/>
              </a:ext>
            </a:extLst>
          </p:cNvPr>
          <p:cNvSpPr txBox="1"/>
          <p:nvPr/>
        </p:nvSpPr>
        <p:spPr>
          <a:xfrm>
            <a:off x="303625" y="5212822"/>
            <a:ext cx="426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2017 Predicted Growth </a:t>
            </a:r>
          </a:p>
          <a:p>
            <a:pPr algn="ctr"/>
            <a:r>
              <a:rPr lang="en-US" sz="2800" b="1" dirty="0"/>
              <a:t>of Python</a:t>
            </a:r>
          </a:p>
        </p:txBody>
      </p:sp>
    </p:spTree>
    <p:extLst>
      <p:ext uri="{BB962C8B-B14F-4D97-AF65-F5344CB8AC3E}">
        <p14:creationId xmlns:p14="http://schemas.microsoft.com/office/powerpoint/2010/main" val="179802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7A193-8301-4E17-AA2B-8578F6BD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3" y="436339"/>
            <a:ext cx="7567253" cy="5985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FD40C-731F-41AF-B164-A58212F4F358}"/>
              </a:ext>
            </a:extLst>
          </p:cNvPr>
          <p:cNvSpPr txBox="1"/>
          <p:nvPr/>
        </p:nvSpPr>
        <p:spPr>
          <a:xfrm>
            <a:off x="-228600" y="2736502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2018 Popularity Ranking</a:t>
            </a:r>
          </a:p>
          <a:p>
            <a:pPr algn="ctr"/>
            <a:r>
              <a:rPr lang="en-US" sz="2800" b="1" dirty="0"/>
              <a:t>of Programming </a:t>
            </a:r>
          </a:p>
          <a:p>
            <a:pPr algn="ctr"/>
            <a:r>
              <a:rPr lang="en-US" sz="2800" b="1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1968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543800" cy="914400"/>
          </a:xfrm>
        </p:spPr>
        <p:txBody>
          <a:bodyPr/>
          <a:lstStyle/>
          <a:p>
            <a:r>
              <a:rPr lang="en-US" dirty="0"/>
              <a:t>Tools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743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Python interpreter –To run Python programs on PCs, Macs, and Linux machines &amp; Text Editor - Program to edit your code.</a:t>
            </a:r>
          </a:p>
          <a:p>
            <a:endParaRPr lang="en-US" sz="8000" dirty="0"/>
          </a:p>
          <a:p>
            <a:pPr marL="18288" indent="0" algn="ctr">
              <a:buNone/>
            </a:pPr>
            <a:r>
              <a:rPr lang="en-US" sz="8000" dirty="0"/>
              <a:t>OR</a:t>
            </a:r>
          </a:p>
          <a:p>
            <a:pPr algn="ctr"/>
            <a:endParaRPr lang="en-US" sz="8000" dirty="0"/>
          </a:p>
          <a:p>
            <a:r>
              <a:rPr lang="en-US" sz="8000" dirty="0"/>
              <a:t>Online virtual Python environment</a:t>
            </a:r>
          </a:p>
          <a:p>
            <a:endParaRPr lang="en-US" sz="8000" dirty="0"/>
          </a:p>
          <a:p>
            <a:pPr marL="18288" indent="0" algn="ctr">
              <a:buNone/>
            </a:pPr>
            <a:r>
              <a:rPr lang="en-US" sz="8000" dirty="0"/>
              <a:t>AND</a:t>
            </a:r>
          </a:p>
          <a:p>
            <a:pPr marL="18288" indent="0" algn="ctr">
              <a:buNone/>
            </a:pPr>
            <a:endParaRPr lang="en-US" sz="8000" dirty="0"/>
          </a:p>
          <a:p>
            <a:r>
              <a:rPr lang="en-US" sz="8000" dirty="0"/>
              <a:t>Motivation &amp; commitment  to learn a new skill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914400"/>
          </a:xfrm>
        </p:spPr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438400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/>
              <a:t>Don’t have to download Python - NO setup, just start coding</a:t>
            </a:r>
          </a:p>
          <a:p>
            <a:r>
              <a:rPr lang="en-US" dirty="0"/>
              <a:t>A free </a:t>
            </a:r>
            <a:r>
              <a:rPr lang="en-US" dirty="0" err="1"/>
              <a:t>Jupyter</a:t>
            </a:r>
            <a:r>
              <a:rPr lang="en-US" dirty="0"/>
              <a:t> notebook environment that requires no setup and runs entirely in the cloud.</a:t>
            </a:r>
          </a:p>
          <a:p>
            <a:r>
              <a:rPr lang="en-US" dirty="0"/>
              <a:t>Write and execute Python code</a:t>
            </a:r>
          </a:p>
          <a:p>
            <a:r>
              <a:rPr lang="en-US" dirty="0"/>
              <a:t>All for free from your browser.  Just need a Google account.</a:t>
            </a:r>
          </a:p>
          <a:p>
            <a:r>
              <a:rPr lang="en-US" dirty="0"/>
              <a:t>Will be saved as a  </a:t>
            </a:r>
            <a:r>
              <a:rPr lang="en-US" dirty="0" err="1"/>
              <a:t>ipynb</a:t>
            </a:r>
            <a:r>
              <a:rPr lang="en-US" dirty="0"/>
              <a:t> file</a:t>
            </a:r>
          </a:p>
          <a:p>
            <a:r>
              <a:rPr lang="en-US" dirty="0"/>
              <a:t>Saved to your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15852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6CA-741B-4A95-8018-8987F576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8341-87C3-4439-8227-30C92324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into you Google account</a:t>
            </a:r>
          </a:p>
          <a:p>
            <a:r>
              <a:rPr lang="en-US" dirty="0"/>
              <a:t>Access your Google Drive</a:t>
            </a:r>
          </a:p>
          <a:p>
            <a:r>
              <a:rPr lang="en-US" dirty="0"/>
              <a:t>On </a:t>
            </a:r>
            <a:r>
              <a:rPr lang="en-US" dirty="0" err="1"/>
              <a:t>leftside</a:t>
            </a:r>
            <a:r>
              <a:rPr lang="en-US" dirty="0"/>
              <a:t> of dashboard click on”+ New”</a:t>
            </a:r>
          </a:p>
          <a:p>
            <a:r>
              <a:rPr lang="en-US" dirty="0"/>
              <a:t>Select on “Folder” to create new folder to hold your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r>
              <a:rPr lang="en-US" dirty="0"/>
              <a:t>TO CREATE NEW </a:t>
            </a:r>
            <a:r>
              <a:rPr lang="en-US" dirty="0" err="1"/>
              <a:t>Colab</a:t>
            </a:r>
            <a:r>
              <a:rPr lang="en-US" dirty="0"/>
              <a:t> notebook (</a:t>
            </a:r>
            <a:r>
              <a:rPr lang="en-US" dirty="0" err="1"/>
              <a:t>ipynb</a:t>
            </a:r>
            <a:r>
              <a:rPr lang="en-US" dirty="0"/>
              <a:t> file): Access your new folder and click on “+ New” then on “more” to create a Google </a:t>
            </a:r>
            <a:r>
              <a:rPr lang="en-US" dirty="0" err="1"/>
              <a:t>Colaboratory</a:t>
            </a:r>
            <a:r>
              <a:rPr lang="en-US" dirty="0"/>
              <a:t> notebook</a:t>
            </a:r>
          </a:p>
          <a:p>
            <a:r>
              <a:rPr lang="en-US" dirty="0"/>
              <a:t>UPLOAD a </a:t>
            </a:r>
            <a:r>
              <a:rPr lang="en-US" dirty="0" err="1"/>
              <a:t>ipynb</a:t>
            </a:r>
            <a:r>
              <a:rPr lang="en-US" dirty="0"/>
              <a:t> file to your Google Drive and save into your new folder, open with </a:t>
            </a:r>
            <a:r>
              <a:rPr lang="en-US" dirty="0" err="1"/>
              <a:t>Colaboratory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DE60-0469-4E61-96F0-08CC741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605A-061C-41FE-8A52-180B1762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into cell your code and do </a:t>
            </a:r>
            <a:r>
              <a:rPr lang="en-US" dirty="0" err="1"/>
              <a:t>RunTime</a:t>
            </a:r>
            <a:r>
              <a:rPr lang="en-US" dirty="0"/>
              <a:t> -&gt; run the focus cell OR </a:t>
            </a:r>
            <a:r>
              <a:rPr lang="en-US" dirty="0" err="1"/>
              <a:t>Ctrl+Enter</a:t>
            </a:r>
            <a:endParaRPr lang="en-US" dirty="0"/>
          </a:p>
          <a:p>
            <a:r>
              <a:rPr lang="en-US" dirty="0"/>
              <a:t>Clear output – select output and click on X</a:t>
            </a:r>
          </a:p>
          <a:p>
            <a:r>
              <a:rPr lang="en-US" dirty="0"/>
              <a:t>Create either a code cell or </a:t>
            </a:r>
            <a:r>
              <a:rPr lang="en-US"/>
              <a:t>text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7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806</Words>
  <Application>Microsoft Office PowerPoint</Application>
  <PresentationFormat>On-screen Show (4:3)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 Boardroom</vt:lpstr>
      <vt:lpstr>Python</vt:lpstr>
      <vt:lpstr>We are Women Who Code!</vt:lpstr>
      <vt:lpstr>What is Python?</vt:lpstr>
      <vt:lpstr>PowerPoint Presentation</vt:lpstr>
      <vt:lpstr>PowerPoint Presentation</vt:lpstr>
      <vt:lpstr>Tools You Need</vt:lpstr>
      <vt:lpstr>Google’s Colaboratory</vt:lpstr>
      <vt:lpstr>Get Started with Colaboratory</vt:lpstr>
      <vt:lpstr>To start coding</vt:lpstr>
      <vt:lpstr>3 Components in Coding</vt:lpstr>
      <vt:lpstr>Syntax - Define a Function</vt:lpstr>
      <vt:lpstr>Data Structure – If/Else</vt:lpstr>
      <vt:lpstr>IF condition is TRUE then execute #1       ELSE is FALSE and execute #2</vt:lpstr>
      <vt:lpstr>IF condition TRUE execute #1 ELSEIF condition #2 TRUE execute #2 ELSEIF condition #3 TRUE then execute #3 …… ELSE all FALSE execute #N</vt:lpstr>
      <vt:lpstr>Python Standard Library</vt:lpstr>
      <vt:lpstr>Beginner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</dc:creator>
  <cp:lastModifiedBy>Violet</cp:lastModifiedBy>
  <cp:revision>80</cp:revision>
  <dcterms:created xsi:type="dcterms:W3CDTF">2015-10-07T01:12:52Z</dcterms:created>
  <dcterms:modified xsi:type="dcterms:W3CDTF">2019-10-02T03:07:34Z</dcterms:modified>
</cp:coreProperties>
</file>