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 snapToObjects="1">
      <p:cViewPr varScale="1">
        <p:scale>
          <a:sx n="78" d="100"/>
          <a:sy n="78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bit.ly/2tbm12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ina.maimone@northwestern.edu?subject=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quest-help@northwestern.edu?subject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uitrcs/pythonworkshops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hyperlink" Target="https://github.com/nuitrcs/pythonworkshops/tree/master/intro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2339794"/>
            <a:ext cx="10464800" cy="3302001"/>
          </a:xfrm>
          <a:prstGeom prst="rect">
            <a:avLst/>
          </a:prstGeom>
        </p:spPr>
        <p:txBody>
          <a:bodyPr/>
          <a:lstStyle/>
          <a:p>
            <a:pPr>
              <a:defRPr sz="5100"/>
            </a:pPr>
            <a:r>
              <a:t>Research Computing Services</a:t>
            </a:r>
          </a:p>
          <a:p>
            <a:pPr>
              <a:defRPr sz="5100"/>
            </a:pPr>
            <a:r>
              <a:t>Northwestern Postdocs Association</a:t>
            </a:r>
          </a:p>
          <a:p>
            <a:pPr>
              <a:defRPr sz="5100"/>
            </a:pPr>
            <a:r>
              <a:t>SPIE 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3087" y="587126"/>
            <a:ext cx="10464801" cy="1130301"/>
          </a:xfrm>
          <a:prstGeom prst="rect">
            <a:avLst/>
          </a:prstGeom>
        </p:spPr>
        <p:txBody>
          <a:bodyPr/>
          <a:lstStyle>
            <a:lvl1pPr defTabSz="452627">
              <a:defRPr sz="6732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Python</a:t>
            </a:r>
          </a:p>
        </p:txBody>
      </p:sp>
      <p:sp>
        <p:nvSpPr>
          <p:cNvPr id="121" name="Shape 121"/>
          <p:cNvSpPr/>
          <p:nvPr/>
        </p:nvSpPr>
        <p:spPr>
          <a:xfrm>
            <a:off x="575487" y="7740767"/>
            <a:ext cx="1185382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Janna Nugent: janna.nugent@northwestern.edu</a:t>
            </a:r>
          </a:p>
          <a:p>
            <a:r>
              <a:t>Alper Kinaci: akinaci@northwestern.edu </a:t>
            </a:r>
          </a:p>
          <a:p>
            <a:r>
              <a:t>Christina Maimone: </a:t>
            </a:r>
            <a:r>
              <a:rPr u="sng">
                <a:hlinkClick r:id="rId2"/>
              </a:rPr>
              <a:t>christina.maimone@northwestern.edu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2477050" y="228442"/>
            <a:ext cx="9911473" cy="2107636"/>
            <a:chOff x="0" y="0"/>
            <a:chExt cx="9911472" cy="2107635"/>
          </a:xfrm>
        </p:grpSpPr>
        <p:pic>
          <p:nvPicPr>
            <p:cNvPr id="122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21230" y="0"/>
              <a:ext cx="1890243" cy="18476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>
              <a:off x="0" y="1218635"/>
              <a:ext cx="637687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200" i="1"/>
              </a:lvl1pPr>
            </a:lstStyle>
            <a:p>
              <a:r>
                <a:t>for non-programmers</a:t>
              </a:r>
            </a:p>
          </p:txBody>
        </p:sp>
      </p:grpSp>
      <p:sp>
        <p:nvSpPr>
          <p:cNvPr id="125" name="Shape 125"/>
          <p:cNvSpPr/>
          <p:nvPr/>
        </p:nvSpPr>
        <p:spPr>
          <a:xfrm>
            <a:off x="3000933" y="6176930"/>
            <a:ext cx="7002934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 u="sng"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http://bit.ly/2tbm12e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-93529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Writing Functions</a:t>
            </a:r>
          </a:p>
        </p:txBody>
      </p:sp>
      <p:grpSp>
        <p:nvGrpSpPr>
          <p:cNvPr id="185" name="Group 185"/>
          <p:cNvGrpSpPr/>
          <p:nvPr/>
        </p:nvGrpSpPr>
        <p:grpSpPr>
          <a:xfrm>
            <a:off x="174109" y="-13171"/>
            <a:ext cx="12248421" cy="2049085"/>
            <a:chOff x="0" y="0"/>
            <a:chExt cx="12248420" cy="2049084"/>
          </a:xfrm>
        </p:grpSpPr>
        <p:pic>
          <p:nvPicPr>
            <p:cNvPr id="183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6" name="Screen Shot 2017-07-23 at 12.22.4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109" y="3957726"/>
            <a:ext cx="12248421" cy="18381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Group 189"/>
          <p:cNvGrpSpPr/>
          <p:nvPr/>
        </p:nvGrpSpPr>
        <p:grpSpPr>
          <a:xfrm>
            <a:off x="783064" y="1817745"/>
            <a:ext cx="11563911" cy="1442772"/>
            <a:chOff x="0" y="-3"/>
            <a:chExt cx="11563909" cy="1442770"/>
          </a:xfrm>
        </p:grpSpPr>
        <p:sp>
          <p:nvSpPr>
            <p:cNvPr id="187" name="Shape 187"/>
            <p:cNvSpPr/>
            <p:nvPr/>
          </p:nvSpPr>
          <p:spPr>
            <a:xfrm>
              <a:off x="165596" y="-4"/>
              <a:ext cx="11398314" cy="119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“Behold, this is a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 function definition</a:t>
              </a:r>
              <a:r>
                <a:t>: from here on out when you see this name, it means do this function”</a:t>
              </a:r>
            </a:p>
          </p:txBody>
        </p:sp>
        <p:sp>
          <p:nvSpPr>
            <p:cNvPr id="188" name="Shape 188"/>
            <p:cNvSpPr/>
            <p:nvPr/>
          </p:nvSpPr>
          <p:spPr>
            <a:xfrm flipH="1">
              <a:off x="-1" y="594511"/>
              <a:ext cx="638231" cy="8482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345059" y="4944871"/>
            <a:ext cx="5704485" cy="4456101"/>
            <a:chOff x="0" y="0"/>
            <a:chExt cx="5704484" cy="4456100"/>
          </a:xfrm>
        </p:grpSpPr>
        <p:sp>
          <p:nvSpPr>
            <p:cNvPr id="190" name="Shape 190"/>
            <p:cNvSpPr/>
            <p:nvPr/>
          </p:nvSpPr>
          <p:spPr>
            <a:xfrm>
              <a:off x="0" y="3808400"/>
              <a:ext cx="570448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Must be indented 4 spaces</a:t>
              </a:r>
            </a:p>
          </p:txBody>
        </p:sp>
        <p:sp>
          <p:nvSpPr>
            <p:cNvPr id="191" name="Shape 191"/>
            <p:cNvSpPr/>
            <p:nvPr/>
          </p:nvSpPr>
          <p:spPr>
            <a:xfrm flipV="1">
              <a:off x="288346" y="-1"/>
              <a:ext cx="1" cy="36498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3886887" y="5032899"/>
            <a:ext cx="9275708" cy="3473834"/>
            <a:chOff x="0" y="0"/>
            <a:chExt cx="9275706" cy="3473833"/>
          </a:xfrm>
        </p:grpSpPr>
        <p:sp>
          <p:nvSpPr>
            <p:cNvPr id="193" name="Shape 193"/>
            <p:cNvSpPr/>
            <p:nvPr/>
          </p:nvSpPr>
          <p:spPr>
            <a:xfrm>
              <a:off x="0" y="2280019"/>
              <a:ext cx="9275707" cy="1193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Documentation</a:t>
              </a:r>
              <a:r>
                <a:t> for your function, access via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add_item??</a:t>
              </a:r>
              <a:r>
                <a:t> or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help(add_item) </a:t>
              </a:r>
            </a:p>
          </p:txBody>
        </p:sp>
        <p:sp>
          <p:nvSpPr>
            <p:cNvPr id="194" name="Shape 194"/>
            <p:cNvSpPr/>
            <p:nvPr/>
          </p:nvSpPr>
          <p:spPr>
            <a:xfrm flipH="1" flipV="1">
              <a:off x="3114253" y="0"/>
              <a:ext cx="1360201" cy="21520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1352194" y="5845506"/>
            <a:ext cx="6275895" cy="1364717"/>
            <a:chOff x="0" y="0"/>
            <a:chExt cx="6275893" cy="1364715"/>
          </a:xfrm>
        </p:grpSpPr>
        <p:sp>
          <p:nvSpPr>
            <p:cNvPr id="196" name="Shape 196"/>
            <p:cNvSpPr/>
            <p:nvPr/>
          </p:nvSpPr>
          <p:spPr>
            <a:xfrm>
              <a:off x="0" y="170908"/>
              <a:ext cx="6275894" cy="119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End</a:t>
              </a:r>
              <a:r>
                <a:t> of function definition.  May include value to return.</a:t>
              </a:r>
            </a:p>
          </p:txBody>
        </p:sp>
        <p:sp>
          <p:nvSpPr>
            <p:cNvPr id="197" name="Shape 197"/>
            <p:cNvSpPr/>
            <p:nvPr/>
          </p:nvSpPr>
          <p:spPr>
            <a:xfrm flipV="1">
              <a:off x="347698" y="-1"/>
              <a:ext cx="1" cy="5381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199" name="Picture 198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2358" y="4668611"/>
            <a:ext cx="6712820" cy="1080205"/>
          </a:xfrm>
          <a:prstGeom prst="rect">
            <a:avLst/>
          </a:prstGeom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</p:pic>
      <p:grpSp>
        <p:nvGrpSpPr>
          <p:cNvPr id="202" name="Group 202"/>
          <p:cNvGrpSpPr/>
          <p:nvPr/>
        </p:nvGrpSpPr>
        <p:grpSpPr>
          <a:xfrm>
            <a:off x="7453693" y="3260571"/>
            <a:ext cx="5160575" cy="971176"/>
            <a:chOff x="0" y="0"/>
            <a:chExt cx="5160574" cy="971175"/>
          </a:xfrm>
        </p:grpSpPr>
        <p:sp>
          <p:nvSpPr>
            <p:cNvPr id="200" name="Shape 200"/>
            <p:cNvSpPr/>
            <p:nvPr/>
          </p:nvSpPr>
          <p:spPr>
            <a:xfrm>
              <a:off x="4487722" y="0"/>
              <a:ext cx="672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do</a:t>
              </a:r>
            </a:p>
          </p:txBody>
        </p:sp>
        <p:sp>
          <p:nvSpPr>
            <p:cNvPr id="201" name="Shape 201"/>
            <p:cNvSpPr/>
            <p:nvPr/>
          </p:nvSpPr>
          <p:spPr>
            <a:xfrm flipH="1">
              <a:off x="0" y="380016"/>
              <a:ext cx="4371170" cy="591160"/>
            </a:xfrm>
            <a:prstGeom prst="line">
              <a:avLst/>
            </a:prstGeom>
            <a:noFill/>
            <a:ln w="25400" cap="flat">
              <a:solidFill>
                <a:srgbClr val="53555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3768784" y="3028409"/>
            <a:ext cx="7764282" cy="924342"/>
            <a:chOff x="0" y="0"/>
            <a:chExt cx="7764281" cy="924340"/>
          </a:xfrm>
        </p:grpSpPr>
        <p:sp>
          <p:nvSpPr>
            <p:cNvPr id="203" name="Shape 203"/>
            <p:cNvSpPr/>
            <p:nvPr/>
          </p:nvSpPr>
          <p:spPr>
            <a:xfrm>
              <a:off x="-1" y="0"/>
              <a:ext cx="7764282" cy="647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Parameters</a:t>
              </a:r>
              <a:r>
                <a:t> passed in to the function</a:t>
              </a:r>
            </a:p>
          </p:txBody>
        </p:sp>
        <p:sp>
          <p:nvSpPr>
            <p:cNvPr id="204" name="Shape 204"/>
            <p:cNvSpPr/>
            <p:nvPr/>
          </p:nvSpPr>
          <p:spPr>
            <a:xfrm flipH="1">
              <a:off x="159294" y="510477"/>
              <a:ext cx="906067" cy="411085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319360" y="510477"/>
              <a:ext cx="1125902" cy="413864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92" grpId="4" animBg="1" advAuto="0"/>
      <p:bldP spid="195" grpId="5" animBg="1" advAuto="0"/>
      <p:bldP spid="198" grpId="6" animBg="1" advAuto="0"/>
      <p:bldP spid="199" grpId="7" animBg="1" advAuto="0"/>
      <p:bldP spid="202" grpId="3" animBg="1" advAuto="0"/>
      <p:bldP spid="206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Functions: Namespaces</a:t>
            </a:r>
          </a:p>
        </p:txBody>
      </p:sp>
      <p:grpSp>
        <p:nvGrpSpPr>
          <p:cNvPr id="211" name="Group 211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09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2" name="Shape 212"/>
          <p:cNvSpPr/>
          <p:nvPr/>
        </p:nvSpPr>
        <p:spPr>
          <a:xfrm>
            <a:off x="882929" y="2698736"/>
            <a:ext cx="11238942" cy="610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“Any time you see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varname =</a:t>
            </a:r>
            <a:r>
              <a:t>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you're creating a new name binding within the function's scope</a:t>
            </a:r>
            <a:r>
              <a:t>. Whatever value varname was bound to </a:t>
            </a:r>
            <a:r>
              <a:rPr u="sng"/>
              <a:t>before is lost</a:t>
            </a:r>
            <a:r>
              <a:t> within this scope.</a:t>
            </a:r>
          </a:p>
          <a:p>
            <a:pPr algn="l"/>
            <a:endParaRPr/>
          </a:p>
          <a:p>
            <a:pPr algn="l"/>
            <a:r>
              <a:t>Any time you see varname.foo() you're calling a method on varname. The method may alter varname (e.g. list.append).  varname (or, rather, the object that varname names) may exist in more than one scope,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since it's the same object, any changes will be visible in all scopes</a:t>
            </a:r>
            <a:r>
              <a:t>.”     -John Fouhey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 Object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attributes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methods</a:t>
            </a:r>
            <a:r>
              <a:t> </a:t>
            </a:r>
          </a:p>
        </p:txBody>
      </p:sp>
      <p:grpSp>
        <p:nvGrpSpPr>
          <p:cNvPr id="217" name="Group 217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15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8" name="Screen Shot 2017-07-24 at 8.53.4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5584" y="2200888"/>
            <a:ext cx="10615499" cy="74994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4" name="Group 224"/>
          <p:cNvGrpSpPr/>
          <p:nvPr/>
        </p:nvGrpSpPr>
        <p:grpSpPr>
          <a:xfrm>
            <a:off x="7081628" y="3921798"/>
            <a:ext cx="3955873" cy="1076910"/>
            <a:chOff x="0" y="0"/>
            <a:chExt cx="3955872" cy="1076909"/>
          </a:xfrm>
        </p:grpSpPr>
        <p:sp>
          <p:nvSpPr>
            <p:cNvPr id="219" name="Shape 219"/>
            <p:cNvSpPr/>
            <p:nvPr/>
          </p:nvSpPr>
          <p:spPr>
            <a:xfrm flipH="1" flipV="1">
              <a:off x="0" y="-1"/>
              <a:ext cx="1604038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flipH="1" flipV="1">
              <a:off x="0" y="358969"/>
              <a:ext cx="16040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flipH="1" flipV="1">
              <a:off x="0" y="717939"/>
              <a:ext cx="16040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flipH="1" flipV="1">
              <a:off x="0" y="1076909"/>
              <a:ext cx="16040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935963" y="35119"/>
              <a:ext cx="20199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attributes</a:t>
              </a: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160265" y="3413723"/>
            <a:ext cx="1892809" cy="4495532"/>
            <a:chOff x="0" y="0"/>
            <a:chExt cx="1892807" cy="4495531"/>
          </a:xfrm>
        </p:grpSpPr>
        <p:sp>
          <p:nvSpPr>
            <p:cNvPr id="225" name="Shape 225"/>
            <p:cNvSpPr/>
            <p:nvPr/>
          </p:nvSpPr>
          <p:spPr>
            <a:xfrm>
              <a:off x="166422" y="0"/>
              <a:ext cx="127665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66422" y="2339376"/>
              <a:ext cx="12766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66422" y="4495531"/>
              <a:ext cx="12766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-1" y="845838"/>
              <a:ext cx="189280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methods</a:t>
              </a:r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4747226" y="1437216"/>
            <a:ext cx="5322040" cy="647701"/>
            <a:chOff x="0" y="0"/>
            <a:chExt cx="5322039" cy="647700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171541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“nouns”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3709037" y="0"/>
              <a:ext cx="161300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“verbs”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2" animBg="1" advAuto="0"/>
      <p:bldP spid="229" grpId="3" animBg="1" advAuto="0"/>
      <p:bldP spid="232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Importing Packages</a:t>
            </a:r>
          </a:p>
        </p:txBody>
      </p:sp>
      <p:grpSp>
        <p:nvGrpSpPr>
          <p:cNvPr id="237" name="Group 237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35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6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8" name="Screen Shot 2017-07-24 at 9.21.0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5144" y="2346447"/>
            <a:ext cx="6154512" cy="6813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3792826" y="2413508"/>
            <a:ext cx="5419148" cy="678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DataFrame- Pandas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Machine Learning- scikitlearn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Statistics- Scipy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Arrays- Numpy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Plots- matplotlib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Science- anaconda distribution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DataScrapping- BeautifulSoup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FetchUrldetails- urllib</a:t>
            </a:r>
          </a:p>
        </p:txBody>
      </p:sp>
      <p:sp>
        <p:nvSpPr>
          <p:cNvPr id="241" name="Shape 241"/>
          <p:cNvSpPr/>
          <p:nvPr/>
        </p:nvSpPr>
        <p:spPr>
          <a:xfrm>
            <a:off x="3207111" y="420821"/>
            <a:ext cx="659057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Many Data Science libraries are available for Python, and they are easy to install (using pip):</a:t>
            </a:r>
          </a:p>
        </p:txBody>
      </p:sp>
      <p:pic>
        <p:nvPicPr>
          <p:cNvPr id="242" name="Screen Shot 2017-07-15 at 6.20.39 PM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109" y="151929"/>
            <a:ext cx="2298403" cy="2049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17-07-15 at 6.28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32288" y="252637"/>
            <a:ext cx="1890242" cy="18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3431447" y="4991100"/>
            <a:ext cx="3528153" cy="68341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Installing Packages</a:t>
            </a:r>
          </a:p>
        </p:txBody>
      </p:sp>
      <p:grpSp>
        <p:nvGrpSpPr>
          <p:cNvPr id="249" name="Group 249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47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8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0" name="Shape 250"/>
          <p:cNvSpPr/>
          <p:nvPr/>
        </p:nvSpPr>
        <p:spPr>
          <a:xfrm>
            <a:off x="2236266" y="2940050"/>
            <a:ext cx="8532268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Use “pip”:</a:t>
            </a:r>
          </a:p>
          <a:p>
            <a:pPr algn="l">
              <a:defRPr sz="4800"/>
            </a:pPr>
            <a:r>
              <a:t>In Jupiter notebooks: </a:t>
            </a:r>
          </a:p>
          <a:p>
            <a:pPr lvl="1" algn="l">
              <a:defRPr sz="4800"/>
            </a:pPr>
            <a:r>
              <a:t>!pip install &lt;package_name&gt;</a:t>
            </a:r>
          </a:p>
          <a:p>
            <a:pPr algn="l">
              <a:defRPr sz="4800"/>
            </a:pPr>
            <a:r>
              <a:t>on the command line:</a:t>
            </a:r>
          </a:p>
          <a:p>
            <a:pPr lvl="1" algn="l">
              <a:defRPr sz="4800"/>
            </a:pPr>
            <a:r>
              <a:t>pip install &lt;package_name&gt;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Package Documentation</a:t>
            </a:r>
          </a:p>
        </p:txBody>
      </p:sp>
      <p:grpSp>
        <p:nvGrpSpPr>
          <p:cNvPr id="255" name="Group 255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53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4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6" name="Shape 256"/>
          <p:cNvSpPr/>
          <p:nvPr/>
        </p:nvSpPr>
        <p:spPr>
          <a:xfrm>
            <a:off x="3040240" y="2730499"/>
            <a:ext cx="6924320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/>
            </a:pPr>
            <a:r>
              <a:t>help(&lt;package_name&gt;)</a:t>
            </a:r>
          </a:p>
          <a:p>
            <a:pPr>
              <a:defRPr sz="4600"/>
            </a:pPr>
            <a:r>
              <a:t>or </a:t>
            </a:r>
          </a:p>
          <a:p>
            <a:pPr>
              <a:defRPr sz="4600"/>
            </a:pPr>
            <a:r>
              <a:t>&lt;package_name&gt;??</a:t>
            </a:r>
          </a:p>
          <a:p>
            <a:pPr>
              <a:defRPr sz="4600"/>
            </a:pPr>
            <a:endParaRPr/>
          </a:p>
          <a:p>
            <a:pPr>
              <a:defRPr sz="4600"/>
            </a:pPr>
            <a:r>
              <a:t>also</a:t>
            </a:r>
          </a:p>
          <a:p>
            <a:pPr>
              <a:defRPr sz="4600"/>
            </a:pPr>
            <a:r>
              <a:t>google &lt;package_name&gt;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Solving Problems</a:t>
            </a:r>
          </a:p>
        </p:txBody>
      </p:sp>
      <p:grpSp>
        <p:nvGrpSpPr>
          <p:cNvPr id="261" name="Group 261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59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2" name="Shape 262"/>
          <p:cNvSpPr/>
          <p:nvPr/>
        </p:nvSpPr>
        <p:spPr>
          <a:xfrm>
            <a:off x="2722498" y="2233083"/>
            <a:ext cx="75598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Some approaches aren’t good ideas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690033" y="3551766"/>
            <a:ext cx="11025895" cy="1193801"/>
            <a:chOff x="0" y="0"/>
            <a:chExt cx="11025894" cy="1193800"/>
          </a:xfrm>
        </p:grpSpPr>
        <p:grpSp>
          <p:nvGrpSpPr>
            <p:cNvPr id="265" name="Group 265"/>
            <p:cNvGrpSpPr/>
            <p:nvPr/>
          </p:nvGrpSpPr>
          <p:grpSpPr>
            <a:xfrm>
              <a:off x="7613999" y="498276"/>
              <a:ext cx="3411896" cy="647701"/>
              <a:chOff x="0" y="0"/>
              <a:chExt cx="3411894" cy="647700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824039" y="0"/>
                <a:ext cx="1587856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n times</a:t>
                </a:r>
              </a:p>
            </p:txBody>
          </p:sp>
          <p:sp>
            <p:nvSpPr>
              <p:cNvPr id="264" name="Shape 264"/>
              <p:cNvSpPr/>
              <p:nvPr/>
            </p:nvSpPr>
            <p:spPr>
              <a:xfrm flipH="1" flipV="1">
                <a:off x="-1" y="3238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66" name="Shape 266"/>
            <p:cNvSpPr/>
            <p:nvPr/>
          </p:nvSpPr>
          <p:spPr>
            <a:xfrm>
              <a:off x="0" y="0"/>
              <a:ext cx="4483761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my_list=[1,2,3…n]</a:t>
              </a:r>
            </a:p>
            <a:p>
              <a:pPr algn="l"/>
              <a:r>
                <a:t>for number in my_list: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1318200" y="4641850"/>
            <a:ext cx="10461279" cy="736601"/>
            <a:chOff x="0" y="0"/>
            <a:chExt cx="10461277" cy="736600"/>
          </a:xfrm>
        </p:grpSpPr>
        <p:grpSp>
          <p:nvGrpSpPr>
            <p:cNvPr id="271" name="Group 271"/>
            <p:cNvGrpSpPr/>
            <p:nvPr/>
          </p:nvGrpSpPr>
          <p:grpSpPr>
            <a:xfrm>
              <a:off x="6985831" y="0"/>
              <a:ext cx="3475447" cy="698501"/>
              <a:chOff x="0" y="0"/>
              <a:chExt cx="3475445" cy="69850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1760488" y="50800"/>
                <a:ext cx="17149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n  times</a:t>
                </a:r>
              </a:p>
            </p:txBody>
          </p:sp>
          <p:sp>
            <p:nvSpPr>
              <p:cNvPr id="269" name="Shape 269"/>
              <p:cNvSpPr/>
              <p:nvPr/>
            </p:nvSpPr>
            <p:spPr>
              <a:xfrm flipH="1" flipV="1">
                <a:off x="-1" y="4381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2018002" y="-1"/>
                <a:ext cx="283770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272" name="Shape 272"/>
            <p:cNvSpPr/>
            <p:nvPr/>
          </p:nvSpPr>
          <p:spPr>
            <a:xfrm>
              <a:off x="-1" y="8890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for number on my_list:</a:t>
              </a:r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1978600" y="5327650"/>
            <a:ext cx="9800879" cy="698501"/>
            <a:chOff x="0" y="0"/>
            <a:chExt cx="9800878" cy="698500"/>
          </a:xfrm>
        </p:grpSpPr>
        <p:grpSp>
          <p:nvGrpSpPr>
            <p:cNvPr id="277" name="Group 277"/>
            <p:cNvGrpSpPr/>
            <p:nvPr/>
          </p:nvGrpSpPr>
          <p:grpSpPr>
            <a:xfrm>
              <a:off x="6325432" y="0"/>
              <a:ext cx="3475447" cy="698501"/>
              <a:chOff x="0" y="0"/>
              <a:chExt cx="3475445" cy="698500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1760488" y="50800"/>
                <a:ext cx="17149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n  times</a:t>
                </a:r>
              </a:p>
            </p:txBody>
          </p:sp>
          <p:sp>
            <p:nvSpPr>
              <p:cNvPr id="275" name="Shape 275"/>
              <p:cNvSpPr/>
              <p:nvPr/>
            </p:nvSpPr>
            <p:spPr>
              <a:xfrm flipH="1" flipV="1">
                <a:off x="-1" y="4381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2018002" y="-1"/>
                <a:ext cx="283770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278" name="Shape 278"/>
            <p:cNvSpPr/>
            <p:nvPr/>
          </p:nvSpPr>
          <p:spPr>
            <a:xfrm>
              <a:off x="-1" y="5080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for number on my_list: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2698267" y="5994719"/>
            <a:ext cx="9081212" cy="698501"/>
            <a:chOff x="0" y="0"/>
            <a:chExt cx="9081211" cy="698500"/>
          </a:xfrm>
        </p:grpSpPr>
        <p:grpSp>
          <p:nvGrpSpPr>
            <p:cNvPr id="283" name="Group 283"/>
            <p:cNvGrpSpPr/>
            <p:nvPr/>
          </p:nvGrpSpPr>
          <p:grpSpPr>
            <a:xfrm>
              <a:off x="5605765" y="0"/>
              <a:ext cx="3475447" cy="698501"/>
              <a:chOff x="0" y="0"/>
              <a:chExt cx="3475445" cy="698500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1760488" y="50800"/>
                <a:ext cx="17149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n  times</a:t>
                </a:r>
              </a:p>
            </p:txBody>
          </p:sp>
          <p:sp>
            <p:nvSpPr>
              <p:cNvPr id="281" name="Shape 281"/>
              <p:cNvSpPr/>
              <p:nvPr/>
            </p:nvSpPr>
            <p:spPr>
              <a:xfrm flipH="1" flipV="1">
                <a:off x="-1" y="4381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2018002" y="-1"/>
                <a:ext cx="283770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284" name="Shape 284"/>
            <p:cNvSpPr/>
            <p:nvPr/>
          </p:nvSpPr>
          <p:spPr>
            <a:xfrm>
              <a:off x="-1" y="2540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for number on my_list: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3401000" y="6656056"/>
            <a:ext cx="8378479" cy="698501"/>
            <a:chOff x="0" y="0"/>
            <a:chExt cx="8378477" cy="698500"/>
          </a:xfrm>
        </p:grpSpPr>
        <p:sp>
          <p:nvSpPr>
            <p:cNvPr id="286" name="Shape 286"/>
            <p:cNvSpPr/>
            <p:nvPr/>
          </p:nvSpPr>
          <p:spPr>
            <a:xfrm>
              <a:off x="6663520" y="50800"/>
              <a:ext cx="171495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n  times</a:t>
              </a:r>
            </a:p>
          </p:txBody>
        </p:sp>
        <p:sp>
          <p:nvSpPr>
            <p:cNvPr id="287" name="Shape 287"/>
            <p:cNvSpPr/>
            <p:nvPr/>
          </p:nvSpPr>
          <p:spPr>
            <a:xfrm flipH="1" flipV="1">
              <a:off x="4903031" y="438149"/>
              <a:ext cx="1587857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921034" y="-1"/>
              <a:ext cx="28376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5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-1" y="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for number on my_list:</a:t>
              </a:r>
            </a:p>
          </p:txBody>
        </p:sp>
      </p:grpSp>
      <p:sp>
        <p:nvSpPr>
          <p:cNvPr id="291" name="Shape 291"/>
          <p:cNvSpPr/>
          <p:nvPr/>
        </p:nvSpPr>
        <p:spPr>
          <a:xfrm>
            <a:off x="396578" y="6900728"/>
            <a:ext cx="2322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 = 20,000</a:t>
            </a:r>
          </a:p>
        </p:txBody>
      </p:sp>
      <p:grpSp>
        <p:nvGrpSpPr>
          <p:cNvPr id="294" name="Group 294"/>
          <p:cNvGrpSpPr/>
          <p:nvPr/>
        </p:nvGrpSpPr>
        <p:grpSpPr>
          <a:xfrm>
            <a:off x="404537" y="7507816"/>
            <a:ext cx="3593593" cy="647701"/>
            <a:chOff x="0" y="0"/>
            <a:chExt cx="3593591" cy="647700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35935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n  = 400,000,000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273964" y="11297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2</a:t>
              </a:r>
            </a:p>
          </p:txBody>
        </p:sp>
      </p:grpSp>
      <p:grpSp>
        <p:nvGrpSpPr>
          <p:cNvPr id="297" name="Group 297"/>
          <p:cNvGrpSpPr/>
          <p:nvPr/>
        </p:nvGrpSpPr>
        <p:grpSpPr>
          <a:xfrm>
            <a:off x="404537" y="8099400"/>
            <a:ext cx="4864609" cy="647701"/>
            <a:chOff x="0" y="0"/>
            <a:chExt cx="4864608" cy="647700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486460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n  = 8,000,000,000,000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273964" y="-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3</a:t>
              </a:r>
            </a:p>
          </p:txBody>
        </p:sp>
      </p:grpSp>
      <p:grpSp>
        <p:nvGrpSpPr>
          <p:cNvPr id="300" name="Group 300"/>
          <p:cNvGrpSpPr/>
          <p:nvPr/>
        </p:nvGrpSpPr>
        <p:grpSpPr>
          <a:xfrm>
            <a:off x="404537" y="8594700"/>
            <a:ext cx="6262726" cy="647701"/>
            <a:chOff x="0" y="0"/>
            <a:chExt cx="6262725" cy="647700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626272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n  = 160,000,000,000,000,000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273964" y="-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404537" y="9097828"/>
            <a:ext cx="8423453" cy="647701"/>
            <a:chOff x="0" y="0"/>
            <a:chExt cx="8423452" cy="647700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84234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n  = 3,200,000,000,000,000,000,000,000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273964" y="-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1" animBg="1" advAuto="0"/>
      <p:bldP spid="273" grpId="3" animBg="1" advAuto="0"/>
      <p:bldP spid="279" grpId="5" animBg="1" advAuto="0"/>
      <p:bldP spid="285" grpId="7" animBg="1" advAuto="0"/>
      <p:bldP spid="290" grpId="9" animBg="1" advAuto="0"/>
      <p:bldP spid="291" grpId="2" animBg="1" advAuto="0"/>
      <p:bldP spid="294" grpId="4" animBg="1" advAuto="0"/>
      <p:bldP spid="297" grpId="6" animBg="1" advAuto="0"/>
      <p:bldP spid="300" grpId="8" animBg="1" advAuto="0"/>
      <p:bldP spid="303" grpId="1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Solving Problems</a:t>
            </a:r>
          </a:p>
        </p:txBody>
      </p:sp>
      <p:grpSp>
        <p:nvGrpSpPr>
          <p:cNvPr id="308" name="Group 308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306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9" name="Shape 309"/>
          <p:cNvSpPr/>
          <p:nvPr/>
        </p:nvSpPr>
        <p:spPr>
          <a:xfrm>
            <a:off x="952500" y="2668287"/>
            <a:ext cx="11099801" cy="610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“The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most common mistake</a:t>
            </a:r>
            <a:r>
              <a:t> I see when conducting interviews or watching someone try to solve a programming problem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is they try to start writing code as soon as possible</a:t>
            </a:r>
            <a:r>
              <a:t>.</a:t>
            </a:r>
          </a:p>
          <a:p>
            <a:pPr algn="l"/>
            <a:endParaRPr/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You must resist this urge.</a:t>
            </a:r>
          </a:p>
          <a:p>
            <a:pPr algn="l"/>
            <a:endParaRPr/>
          </a:p>
          <a:p>
            <a:pPr algn="l"/>
            <a:r>
              <a:t>You really want to make sure you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take enough time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to understand the problem completely</a:t>
            </a:r>
            <a:r>
              <a:t> before attempting to solve it.”</a:t>
            </a:r>
          </a:p>
          <a:p>
            <a:pPr lvl="6"/>
            <a:r>
              <a:t>                                    -Matt Sonmez</a:t>
            </a:r>
          </a:p>
        </p:txBody>
      </p:sp>
      <p:sp>
        <p:nvSpPr>
          <p:cNvPr id="310" name="Shape 310"/>
          <p:cNvSpPr/>
          <p:nvPr/>
        </p:nvSpPr>
        <p:spPr>
          <a:xfrm>
            <a:off x="207670" y="9213113"/>
            <a:ext cx="1258946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https://simpleprogrammer.com/2011/01/08/solving-problems-breaking-it-down/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ctrTitle"/>
          </p:nvPr>
        </p:nvSpPr>
        <p:spPr>
          <a:xfrm>
            <a:off x="1270000" y="2157990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Data Camp email: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ubTitle" sz="quarter" idx="1"/>
          </p:nvPr>
        </p:nvSpPr>
        <p:spPr>
          <a:xfrm>
            <a:off x="1270000" y="5917702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53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quest-help@northwestern.edu</a:t>
            </a:r>
          </a:p>
        </p:txBody>
      </p:sp>
      <p:grpSp>
        <p:nvGrpSpPr>
          <p:cNvPr id="316" name="Group 316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314" name="Screen Shot 2017-07-15 at 6.20.39 PM-filte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5" name="Screen Shot 2017-07-15 at 6.28.59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7" name="Shape 317"/>
          <p:cNvSpPr/>
          <p:nvPr/>
        </p:nvSpPr>
        <p:spPr>
          <a:xfrm>
            <a:off x="952500" y="96971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/>
            </a:lvl1pPr>
          </a:lstStyle>
          <a:p>
            <a:r>
              <a:t>Next Steps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ctrTitle"/>
          </p:nvPr>
        </p:nvSpPr>
        <p:spPr>
          <a:xfrm>
            <a:off x="1270000" y="2410834"/>
            <a:ext cx="10464800" cy="3302001"/>
          </a:xfrm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rPr u="sng">
                <a:hlinkClick r:id="rId2"/>
              </a:rPr>
              <a:t>https://github.com/nuitrcs/pythonworkshops</a:t>
            </a:r>
            <a:r>
              <a:t>/Part_3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ubTitle" sz="quarter" idx="1"/>
          </p:nvPr>
        </p:nvSpPr>
        <p:spPr>
          <a:xfrm>
            <a:off x="1270000" y="7539937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r>
              <a:t>http://bit.ly/2tbm12e</a:t>
            </a:r>
          </a:p>
        </p:txBody>
      </p:sp>
      <p:sp>
        <p:nvSpPr>
          <p:cNvPr id="129" name="Shape 129"/>
          <p:cNvSpPr/>
          <p:nvPr/>
        </p:nvSpPr>
        <p:spPr>
          <a:xfrm>
            <a:off x="6242024" y="6302536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</a:t>
            </a:r>
          </a:p>
        </p:txBody>
      </p:sp>
      <p:grpSp>
        <p:nvGrpSpPr>
          <p:cNvPr id="132" name="Group 132"/>
          <p:cNvGrpSpPr/>
          <p:nvPr/>
        </p:nvGrpSpPr>
        <p:grpSpPr>
          <a:xfrm>
            <a:off x="2477050" y="228442"/>
            <a:ext cx="9911473" cy="2107636"/>
            <a:chOff x="0" y="0"/>
            <a:chExt cx="9911472" cy="2107635"/>
          </a:xfrm>
        </p:grpSpPr>
        <p:pic>
          <p:nvPicPr>
            <p:cNvPr id="130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21230" y="0"/>
              <a:ext cx="1890243" cy="18476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Shape 131"/>
            <p:cNvSpPr/>
            <p:nvPr/>
          </p:nvSpPr>
          <p:spPr>
            <a:xfrm>
              <a:off x="0" y="1218635"/>
              <a:ext cx="637687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200" i="1"/>
              </a:lvl1pPr>
            </a:lstStyle>
            <a:p>
              <a:r>
                <a:t>for non-programmers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433087" y="587126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452627">
              <a:defRPr sz="6732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17-07-25 at 8.48.57 AM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0" y="207898"/>
            <a:ext cx="13004801" cy="8232504"/>
          </a:xfrm>
          <a:prstGeom prst="rect">
            <a:avLst/>
          </a:prstGeom>
        </p:spPr>
      </p:pic>
      <p:sp>
        <p:nvSpPr>
          <p:cNvPr id="136" name="Shape 136"/>
          <p:cNvSpPr/>
          <p:nvPr/>
        </p:nvSpPr>
        <p:spPr>
          <a:xfrm>
            <a:off x="515537" y="9053891"/>
            <a:ext cx="1197372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https://github.com/nuitrcs/pythonworkshops/tree/master/intropython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7-07-15 at 5.54.44 PM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" y="-75591"/>
            <a:ext cx="13004801" cy="4503048"/>
          </a:xfrm>
          <a:prstGeom prst="rect">
            <a:avLst/>
          </a:prstGeom>
        </p:spPr>
      </p:pic>
      <p:sp>
        <p:nvSpPr>
          <p:cNvPr id="139" name="Shape 139"/>
          <p:cNvSpPr/>
          <p:nvPr/>
        </p:nvSpPr>
        <p:spPr>
          <a:xfrm>
            <a:off x="816377" y="5031671"/>
            <a:ext cx="4060578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First Session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Python versions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Jupyter notebooks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Math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Print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Comments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Variables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Int, float, strings, booleans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Lists, Tuples</a:t>
            </a:r>
          </a:p>
        </p:txBody>
      </p:sp>
      <p:sp>
        <p:nvSpPr>
          <p:cNvPr id="140" name="Shape 140"/>
          <p:cNvSpPr/>
          <p:nvPr/>
        </p:nvSpPr>
        <p:spPr>
          <a:xfrm>
            <a:off x="6520203" y="5031671"/>
            <a:ext cx="6244606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Second Session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Indexing and subsetting lists, slice syntax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Replacing and deleting elements in a list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PyCharm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Dicts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Using existing, built-in basic functions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If statements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Loops  </a:t>
            </a:r>
          </a:p>
        </p:txBody>
      </p:sp>
      <p:sp>
        <p:nvSpPr>
          <p:cNvPr id="141" name="Shape 141"/>
          <p:cNvSpPr/>
          <p:nvPr/>
        </p:nvSpPr>
        <p:spPr>
          <a:xfrm>
            <a:off x="3661637" y="3711076"/>
            <a:ext cx="56815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What we’ve covered so far: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Let’s get started: Jupyter (mac)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Open Terminal</a:t>
            </a:r>
          </a:p>
          <a:p>
            <a:r>
              <a:t>type “jupyter notebook”</a:t>
            </a:r>
          </a:p>
          <a:p>
            <a:r>
              <a:t>New -&gt; Python [Root]</a:t>
            </a:r>
          </a:p>
          <a:p>
            <a:r>
              <a:t>quit: Use Control-C to stop this server and shut down all kernels (twice to skip confirmation).</a:t>
            </a:r>
          </a:p>
        </p:txBody>
      </p:sp>
      <p:pic>
        <p:nvPicPr>
          <p:cNvPr id="145" name="Screen Shot 2017-07-15 at 9.37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289" y="2483310"/>
            <a:ext cx="2298701" cy="200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17-07-15 at 9.40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810" y="4961697"/>
            <a:ext cx="3505201" cy="307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7-07-15 at 9.45.5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82149" y="8645914"/>
            <a:ext cx="42418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Let’s get started: Jupyter (PC)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Open: Installed as a program - click on the icon </a:t>
            </a:r>
          </a:p>
          <a:p>
            <a:r>
              <a:t>New -&gt; Python [Root]</a:t>
            </a:r>
          </a:p>
        </p:txBody>
      </p:sp>
      <p:pic>
        <p:nvPicPr>
          <p:cNvPr id="151" name="Screen Shot 2017-07-15 at 9.40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2810" y="4961697"/>
            <a:ext cx="3505201" cy="307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7-07-15 at 9.45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2149" y="8645914"/>
            <a:ext cx="42418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 t="4917" r="22351"/>
          <a:stretch>
            <a:fillRect/>
          </a:stretch>
        </p:blipFill>
        <p:spPr>
          <a:xfrm>
            <a:off x="1005245" y="4497975"/>
            <a:ext cx="5326325" cy="9273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 defTabSz="578358">
              <a:defRPr sz="6732"/>
            </a:lvl1pPr>
          </a:lstStyle>
          <a:p>
            <a:r>
              <a:t>Functions (aka “subprograms”)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156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Shape 159"/>
          <p:cNvSpPr/>
          <p:nvPr/>
        </p:nvSpPr>
        <p:spPr>
          <a:xfrm>
            <a:off x="3209416" y="7245005"/>
            <a:ext cx="6585967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Functions you’ve already used:</a:t>
            </a:r>
          </a:p>
          <a:p>
            <a:r>
              <a:t>print()</a:t>
            </a:r>
          </a:p>
          <a:p>
            <a:r>
              <a:t>len()</a:t>
            </a:r>
          </a:p>
          <a:p>
            <a:r>
              <a:t>type()</a:t>
            </a:r>
          </a:p>
        </p:txBody>
      </p:sp>
      <p:sp>
        <p:nvSpPr>
          <p:cNvPr id="160" name="Shape 160"/>
          <p:cNvSpPr/>
          <p:nvPr/>
        </p:nvSpPr>
        <p:spPr>
          <a:xfrm>
            <a:off x="952500" y="2290331"/>
            <a:ext cx="1109980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 function is a block of organized, reusable code that is used to perform a single, related action.</a:t>
            </a:r>
          </a:p>
        </p:txBody>
      </p:sp>
      <p:sp>
        <p:nvSpPr>
          <p:cNvPr id="161" name="Shape 161"/>
          <p:cNvSpPr/>
          <p:nvPr/>
        </p:nvSpPr>
        <p:spPr>
          <a:xfrm>
            <a:off x="243281" y="3948519"/>
            <a:ext cx="12518238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Each subprogram has a single entry point</a:t>
            </a:r>
          </a:p>
          <a:p>
            <a:pPr marL="444500" indent="-444500" algn="l">
              <a:buSzPct val="75000"/>
              <a:buChar char="•"/>
            </a:pPr>
            <a:r>
              <a:t>The calling program is suspended during execution of the called subprogram</a:t>
            </a:r>
          </a:p>
          <a:p>
            <a:pPr marL="444500" indent="-444500" algn="l">
              <a:buSzPct val="75000"/>
              <a:buChar char="•"/>
            </a:pPr>
            <a:r>
              <a:t>Control always returns to the caller when the called subprogram’s execution terminates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Functions: Namespaces</a:t>
            </a:r>
          </a:p>
        </p:txBody>
      </p:sp>
      <p:grpSp>
        <p:nvGrpSpPr>
          <p:cNvPr id="166" name="Group 166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164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7" name="Shape 167"/>
          <p:cNvSpPr/>
          <p:nvPr/>
        </p:nvSpPr>
        <p:spPr>
          <a:xfrm>
            <a:off x="-89950" y="3332787"/>
            <a:ext cx="13184699" cy="30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100"/>
            </a:pPr>
            <a:r>
              <a:rPr dirty="0"/>
              <a:t>“Namespaces are one honking </a:t>
            </a:r>
            <a:r>
              <a:rPr dirty="0" smtClean="0"/>
              <a:t>great </a:t>
            </a:r>
            <a:endParaRPr lang="en-US" dirty="0" smtClean="0"/>
          </a:p>
          <a:p>
            <a:pPr>
              <a:defRPr sz="6100"/>
            </a:pPr>
            <a:r>
              <a:rPr dirty="0" smtClean="0"/>
              <a:t>idea </a:t>
            </a:r>
            <a:r>
              <a:rPr dirty="0"/>
              <a:t>-- let's do more of those!”</a:t>
            </a:r>
          </a:p>
          <a:p>
            <a:r>
              <a:rPr dirty="0"/>
              <a:t>                       </a:t>
            </a:r>
          </a:p>
          <a:p>
            <a:r>
              <a:rPr dirty="0"/>
              <a:t>                                            -Tim Peters, The Zen of 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Functions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170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3" name="Shape 173"/>
          <p:cNvSpPr/>
          <p:nvPr/>
        </p:nvSpPr>
        <p:spPr>
          <a:xfrm>
            <a:off x="419264" y="2444306"/>
            <a:ext cx="12690959" cy="53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All parameters (arguments) in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Python</a:t>
            </a:r>
            <a:r>
              <a:t> language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passed by reference</a:t>
            </a:r>
            <a:r>
              <a:t>.</a:t>
            </a:r>
          </a:p>
        </p:txBody>
      </p:sp>
      <p:pic>
        <p:nvPicPr>
          <p:cNvPr id="174" name="pass-by-reference-vs-pass-by-value-animation.gi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6649" y="4001854"/>
            <a:ext cx="7631502" cy="412101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156921" y="8707243"/>
            <a:ext cx="1269095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If you change the value of a parameter from within the function, that change persists after the function returns.</a:t>
            </a:r>
          </a:p>
        </p:txBody>
      </p:sp>
      <p:sp>
        <p:nvSpPr>
          <p:cNvPr id="176" name="Shape 176"/>
          <p:cNvSpPr/>
          <p:nvPr/>
        </p:nvSpPr>
        <p:spPr>
          <a:xfrm>
            <a:off x="140796" y="3849657"/>
            <a:ext cx="2588369" cy="39497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Pass the parameter by sending the memory address it’s located at in RAM</a:t>
            </a:r>
          </a:p>
        </p:txBody>
      </p:sp>
      <p:sp>
        <p:nvSpPr>
          <p:cNvPr id="177" name="Shape 177"/>
          <p:cNvSpPr/>
          <p:nvPr/>
        </p:nvSpPr>
        <p:spPr>
          <a:xfrm>
            <a:off x="10292467" y="3994150"/>
            <a:ext cx="2416138" cy="176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Pass a copy of the parameter</a:t>
            </a:r>
          </a:p>
        </p:txBody>
      </p:sp>
      <p:sp>
        <p:nvSpPr>
          <p:cNvPr id="178" name="Shape 178"/>
          <p:cNvSpPr/>
          <p:nvPr/>
        </p:nvSpPr>
        <p:spPr>
          <a:xfrm>
            <a:off x="10428472" y="7497628"/>
            <a:ext cx="16642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Java, C</a:t>
            </a:r>
          </a:p>
        </p:txBody>
      </p:sp>
      <p:sp>
        <p:nvSpPr>
          <p:cNvPr id="179" name="Shape 179"/>
          <p:cNvSpPr/>
          <p:nvPr/>
        </p:nvSpPr>
        <p:spPr>
          <a:xfrm>
            <a:off x="6038570" y="45529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 flipH="1">
            <a:off x="4928204" y="2992769"/>
            <a:ext cx="1300452" cy="100419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2" animBg="1" advAuto="0"/>
      <p:bldP spid="177" grpId="3" animBg="1" advAuto="0"/>
      <p:bldP spid="178" grpId="4" animBg="1" advAuto="0"/>
      <p:bldP spid="180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Macintosh PowerPoint</Application>
  <PresentationFormat>Custom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Helvetica</vt:lpstr>
      <vt:lpstr>Helvetica Light</vt:lpstr>
      <vt:lpstr>Helvetica Neue</vt:lpstr>
      <vt:lpstr>White</vt:lpstr>
      <vt:lpstr>Research Computing Services Northwestern Postdocs Association SPIE </vt:lpstr>
      <vt:lpstr>https://github.com/nuitrcs/pythonworkshops/Part_3</vt:lpstr>
      <vt:lpstr>PowerPoint Presentation</vt:lpstr>
      <vt:lpstr>PowerPoint Presentation</vt:lpstr>
      <vt:lpstr>Let’s get started: Jupyter (mac)</vt:lpstr>
      <vt:lpstr>Let’s get started: Jupyter (PC)</vt:lpstr>
      <vt:lpstr>Functions (aka “subprograms”)</vt:lpstr>
      <vt:lpstr>Functions: Namespaces</vt:lpstr>
      <vt:lpstr>Functions</vt:lpstr>
      <vt:lpstr>Writing Functions</vt:lpstr>
      <vt:lpstr>Functions: Namespaces</vt:lpstr>
      <vt:lpstr> Object attributes and methods </vt:lpstr>
      <vt:lpstr>Importing Packages</vt:lpstr>
      <vt:lpstr>PowerPoint Presentation</vt:lpstr>
      <vt:lpstr>Installing Packages</vt:lpstr>
      <vt:lpstr>Package Documentation</vt:lpstr>
      <vt:lpstr>Solving Problems</vt:lpstr>
      <vt:lpstr>Solving Problems</vt:lpstr>
      <vt:lpstr>Data Camp email: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Services Northwestern Postdocs Association SPIE </dc:title>
  <cp:lastModifiedBy>Janna Ore Nugent</cp:lastModifiedBy>
  <cp:revision>2</cp:revision>
  <dcterms:modified xsi:type="dcterms:W3CDTF">2017-07-27T20:32:23Z</dcterms:modified>
</cp:coreProperties>
</file>