
<file path=[Content_Types].xml><?xml version="1.0" encoding="utf-8"?>
<Types xmlns="http://schemas.openxmlformats.org/package/2006/content-types">
  <Default Extension="xlsx" ContentType="application/vnd.openxmlformats-officedocument.spreadsheetml.sheet"/>
  <Default Extension="jpeg" ContentType="image/jpeg"/>
  <Default Extension="tiff" ContentType="image/tif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3" r:id="rId59"/>
    <p:sldId id="314" r:id="rId60"/>
    <p:sldId id="315" r:id="rId61"/>
    <p:sldId id="316" r:id="rId62"/>
    <p:sldId id="317" r:id="rId63"/>
    <p:sldId id="318" r:id="rId64"/>
    <p:sldId id="319" r:id="rId65"/>
    <p:sldId id="320" r:id="rId66"/>
    <p:sldId id="321" r:id="rId67"/>
    <p:sldId id="322" r:id="rId68"/>
  </p:sldIdLst>
  <p:sldSz cx="24384000" cy="13716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1pPr>
    <a:lvl2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2pPr>
    <a:lvl3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3pPr>
    <a:lvl4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4pPr>
    <a:lvl5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5pPr>
    <a:lvl6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6pPr>
    <a:lvl7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7pPr>
    <a:lvl8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8pPr>
    <a:lvl9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50407"/>
          <c:y val="0.0750674"/>
          <c:w val="0.906036"/>
          <c:h val="0.768126"/>
        </c:manualLayout>
      </c:layout>
      <c:barChart>
        <c:barDir val="col"/>
        <c:grouping val="stacked"/>
        <c:varyColors val="0"/>
        <c:ser>
          <c:idx val="0"/>
          <c:order val="0"/>
          <c:tx>
            <c:strRef>
              <c:f>Sheet1!$A$2</c:f>
              <c:strCache>
                <c:ptCount val="1"/>
                <c:pt idx="0">
                  <c:v>最低薪水</c:v>
                </c:pt>
              </c:strCache>
            </c:strRef>
          </c:tx>
          <c:spPr>
            <a:solidFill>
              <a:schemeClr val="accent3"/>
            </a:solidFill>
            <a:ln w="12700" cap="flat">
              <a:noFill/>
              <a:miter lim="400000"/>
            </a:ln>
            <a:effectLst>
              <a:outerShdw blurRad="50800" dist="25400" dir="5400000" algn="tl">
                <a:srgbClr val="353535">
                  <a:alpha val="50000"/>
                </a:srgbClr>
              </a:outerShdw>
            </a:effectLst>
          </c:spPr>
          <c:invertIfNegative val="0"/>
          <c:dLbls>
            <c:numFmt formatCode="0" sourceLinked="0"/>
            <c:spPr>
              <a:noFill/>
              <a:ln>
                <a:noFill/>
              </a:ln>
              <a:effectLst/>
            </c:spPr>
            <c:txPr>
              <a:bodyPr rot="0" spcFirstLastPara="0" vertOverflow="ellipsis" vert="horz" wrap="square" lIns="38100" tIns="19050" rIns="38100" bIns="19050" anchor="ctr" anchorCtr="1"/>
              <a:lstStyle/>
              <a:p>
                <a:pPr>
                  <a:defRPr lang="zh-CN" sz="2800" b="1" i="0" u="none" strike="noStrike" kern="1200">
                    <a:solidFill>
                      <a:srgbClr val="FFFFFF"/>
                    </a:solidFill>
                    <a:effectLst>
                      <a:outerShdw blurRad="190500" dist="25400" dir="5400000" algn="tl">
                        <a:srgbClr val="000000">
                          <a:alpha val="50000"/>
                        </a:srgbClr>
                      </a:outerShdw>
                    </a:effectLst>
                    <a:latin typeface="Helvetica"/>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Sheet1!$B$1:$P$1</c:f>
              <c:strCache>
                <c:ptCount val="15"/>
                <c:pt idx="0">
                  <c:v>2017年1月</c:v>
                </c:pt>
                <c:pt idx="1">
                  <c:v>2017年2月</c:v>
                </c:pt>
                <c:pt idx="2">
                  <c:v>2017年3月</c:v>
                </c:pt>
                <c:pt idx="3">
                  <c:v>2017年4月</c:v>
                </c:pt>
                <c:pt idx="4">
                  <c:v>2017年5月</c:v>
                </c:pt>
                <c:pt idx="5">
                  <c:v>2017年6月</c:v>
                </c:pt>
                <c:pt idx="6">
                  <c:v>2017年7月</c:v>
                </c:pt>
                <c:pt idx="7">
                  <c:v>2017年8月</c:v>
                </c:pt>
                <c:pt idx="8">
                  <c:v>2017年9月</c:v>
                </c:pt>
                <c:pt idx="9">
                  <c:v>2017年10月</c:v>
                </c:pt>
                <c:pt idx="10">
                  <c:v>2017年11月</c:v>
                </c:pt>
                <c:pt idx="11">
                  <c:v>2017年12月</c:v>
                </c:pt>
                <c:pt idx="12">
                  <c:v>2018年1月</c:v>
                </c:pt>
                <c:pt idx="13">
                  <c:v>2018年2月</c:v>
                </c:pt>
                <c:pt idx="14">
                  <c:v>2018年3月</c:v>
                </c:pt>
              </c:strCache>
            </c:strRef>
          </c:cat>
          <c:val>
            <c:numRef>
              <c:f>Sheet1!$B$2:$P$2</c:f>
              <c:numCache>
                <c:formatCode>General</c:formatCode>
                <c:ptCount val="15"/>
                <c:pt idx="0" c:formatCode="General">
                  <c:v>7100</c:v>
                </c:pt>
                <c:pt idx="1" c:formatCode="General">
                  <c:v>7300</c:v>
                </c:pt>
                <c:pt idx="2" c:formatCode="General">
                  <c:v>6800</c:v>
                </c:pt>
                <c:pt idx="3" c:formatCode="General">
                  <c:v>6800</c:v>
                </c:pt>
                <c:pt idx="4" c:formatCode="General">
                  <c:v>6700</c:v>
                </c:pt>
                <c:pt idx="5" c:formatCode="General">
                  <c:v>6800</c:v>
                </c:pt>
                <c:pt idx="6" c:formatCode="General">
                  <c:v>6900</c:v>
                </c:pt>
                <c:pt idx="7" c:formatCode="General">
                  <c:v>6800</c:v>
                </c:pt>
                <c:pt idx="8" c:formatCode="General">
                  <c:v>6800</c:v>
                </c:pt>
                <c:pt idx="9" c:formatCode="General">
                  <c:v>7200</c:v>
                </c:pt>
                <c:pt idx="10" c:formatCode="General">
                  <c:v>7100</c:v>
                </c:pt>
                <c:pt idx="11" c:formatCode="General">
                  <c:v>7300</c:v>
                </c:pt>
                <c:pt idx="12" c:formatCode="General">
                  <c:v>7400</c:v>
                </c:pt>
                <c:pt idx="13" c:formatCode="General">
                  <c:v>7400</c:v>
                </c:pt>
                <c:pt idx="14" c:formatCode="General">
                  <c:v>7400</c:v>
                </c:pt>
              </c:numCache>
            </c:numRef>
          </c:val>
        </c:ser>
        <c:ser>
          <c:idx val="1"/>
          <c:order val="1"/>
          <c:tx>
            <c:strRef>
              <c:f>Sheet1!$A$3</c:f>
              <c:strCache>
                <c:ptCount val="1"/>
                <c:pt idx="0">
                  <c:v>平均薪水</c:v>
                </c:pt>
              </c:strCache>
            </c:strRef>
          </c:tx>
          <c:spPr>
            <a:gradFill flip="none" rotWithShape="1">
              <a:gsLst>
                <a:gs pos="0">
                  <a:srgbClr val="1F8D0E"/>
                </a:gs>
                <a:gs pos="100000">
                  <a:srgbClr val="1A610F"/>
                </a:gs>
              </a:gsLst>
              <a:lin ang="5400000" scaled="0"/>
            </a:gradFill>
            <a:ln w="12700" cap="flat">
              <a:noFill/>
              <a:miter lim="400000"/>
            </a:ln>
            <a:effectLst>
              <a:outerShdw blurRad="50800" dist="25400" dir="5400000" algn="tl">
                <a:srgbClr val="353535">
                  <a:alpha val="50000"/>
                </a:srgbClr>
              </a:outerShdw>
            </a:effectLst>
          </c:spPr>
          <c:invertIfNegative val="0"/>
          <c:dLbls>
            <c:numFmt formatCode="0" sourceLinked="0"/>
            <c:spPr>
              <a:noFill/>
              <a:ln>
                <a:noFill/>
              </a:ln>
              <a:effectLst/>
            </c:spPr>
            <c:txPr>
              <a:bodyPr rot="0" spcFirstLastPara="0" vertOverflow="ellipsis" vert="horz" wrap="square" lIns="38100" tIns="19050" rIns="38100" bIns="19050" anchor="ctr" anchorCtr="1"/>
              <a:lstStyle/>
              <a:p>
                <a:pPr>
                  <a:defRPr lang="zh-CN" sz="2800" b="1" i="0" u="none" strike="noStrike" kern="1200">
                    <a:solidFill>
                      <a:srgbClr val="FFFFFF"/>
                    </a:solidFill>
                    <a:effectLst>
                      <a:outerShdw blurRad="190500" dist="25400" dir="5400000" algn="tl">
                        <a:srgbClr val="000000">
                          <a:alpha val="50000"/>
                        </a:srgbClr>
                      </a:outerShdw>
                    </a:effectLst>
                    <a:latin typeface="Helvetica"/>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Sheet1!$B$1:$P$1</c:f>
              <c:strCache>
                <c:ptCount val="15"/>
                <c:pt idx="0">
                  <c:v>2017年1月</c:v>
                </c:pt>
                <c:pt idx="1">
                  <c:v>2017年2月</c:v>
                </c:pt>
                <c:pt idx="2">
                  <c:v>2017年3月</c:v>
                </c:pt>
                <c:pt idx="3">
                  <c:v>2017年4月</c:v>
                </c:pt>
                <c:pt idx="4">
                  <c:v>2017年5月</c:v>
                </c:pt>
                <c:pt idx="5">
                  <c:v>2017年6月</c:v>
                </c:pt>
                <c:pt idx="6">
                  <c:v>2017年7月</c:v>
                </c:pt>
                <c:pt idx="7">
                  <c:v>2017年8月</c:v>
                </c:pt>
                <c:pt idx="8">
                  <c:v>2017年9月</c:v>
                </c:pt>
                <c:pt idx="9">
                  <c:v>2017年10月</c:v>
                </c:pt>
                <c:pt idx="10">
                  <c:v>2017年11月</c:v>
                </c:pt>
                <c:pt idx="11">
                  <c:v>2017年12月</c:v>
                </c:pt>
                <c:pt idx="12">
                  <c:v>2018年1月</c:v>
                </c:pt>
                <c:pt idx="13">
                  <c:v>2018年2月</c:v>
                </c:pt>
                <c:pt idx="14">
                  <c:v>2018年3月</c:v>
                </c:pt>
              </c:strCache>
            </c:strRef>
          </c:cat>
          <c:val>
            <c:numRef>
              <c:f>Sheet1!$B$3:$P$3</c:f>
              <c:numCache>
                <c:formatCode>General</c:formatCode>
                <c:ptCount val="15"/>
                <c:pt idx="0" c:formatCode="General">
                  <c:v>8800</c:v>
                </c:pt>
                <c:pt idx="1" c:formatCode="General">
                  <c:v>9100</c:v>
                </c:pt>
                <c:pt idx="2" c:formatCode="General">
                  <c:v>8500</c:v>
                </c:pt>
                <c:pt idx="3" c:formatCode="General">
                  <c:v>8400</c:v>
                </c:pt>
                <c:pt idx="4" c:formatCode="General">
                  <c:v>8300</c:v>
                </c:pt>
                <c:pt idx="5" c:formatCode="General">
                  <c:v>8500</c:v>
                </c:pt>
                <c:pt idx="6" c:formatCode="General">
                  <c:v>8600</c:v>
                </c:pt>
                <c:pt idx="7" c:formatCode="General">
                  <c:v>8500</c:v>
                </c:pt>
                <c:pt idx="8" c:formatCode="General">
                  <c:v>8500</c:v>
                </c:pt>
                <c:pt idx="9" c:formatCode="General">
                  <c:v>9000</c:v>
                </c:pt>
                <c:pt idx="10" c:formatCode="General">
                  <c:v>8800</c:v>
                </c:pt>
                <c:pt idx="11" c:formatCode="General">
                  <c:v>9100</c:v>
                </c:pt>
                <c:pt idx="12" c:formatCode="General">
                  <c:v>9200</c:v>
                </c:pt>
                <c:pt idx="13" c:formatCode="General">
                  <c:v>9200</c:v>
                </c:pt>
                <c:pt idx="14" c:formatCode="General">
                  <c:v>9200</c:v>
                </c:pt>
              </c:numCache>
            </c:numRef>
          </c:val>
        </c:ser>
        <c:ser>
          <c:idx val="2"/>
          <c:order val="2"/>
          <c:tx>
            <c:strRef>
              <c:f>Sheet1!$A$4</c:f>
              <c:strCache>
                <c:ptCount val="1"/>
                <c:pt idx="0">
                  <c:v>最高薪水</c:v>
                </c:pt>
              </c:strCache>
            </c:strRef>
          </c:tx>
          <c:spPr>
            <a:solidFill>
              <a:srgbClr val="D45854"/>
            </a:solidFill>
            <a:ln w="12700" cap="flat">
              <a:noFill/>
              <a:miter lim="400000"/>
            </a:ln>
            <a:effectLst>
              <a:outerShdw blurRad="50800" dist="25400" dir="5400000" algn="tl">
                <a:srgbClr val="353535">
                  <a:alpha val="50000"/>
                </a:srgbClr>
              </a:outerShdw>
            </a:effectLst>
          </c:spPr>
          <c:invertIfNegative val="0"/>
          <c:dLbls>
            <c:numFmt formatCode="0" sourceLinked="0"/>
            <c:spPr>
              <a:noFill/>
              <a:ln>
                <a:noFill/>
              </a:ln>
              <a:effectLst/>
            </c:spPr>
            <c:txPr>
              <a:bodyPr rot="0" spcFirstLastPara="0" vertOverflow="ellipsis" vert="horz" wrap="square" lIns="38100" tIns="19050" rIns="38100" bIns="19050" anchor="ctr" anchorCtr="1"/>
              <a:lstStyle/>
              <a:p>
                <a:pPr>
                  <a:defRPr lang="zh-CN" sz="2800" b="1" i="0" u="none" strike="noStrike" kern="1200">
                    <a:solidFill>
                      <a:srgbClr val="FFFFFF"/>
                    </a:solidFill>
                    <a:effectLst>
                      <a:outerShdw blurRad="190500" dist="25400" dir="5400000" algn="tl">
                        <a:srgbClr val="000000">
                          <a:alpha val="50000"/>
                        </a:srgbClr>
                      </a:outerShdw>
                    </a:effectLst>
                    <a:latin typeface="Helvetica"/>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Sheet1!$B$1:$P$1</c:f>
              <c:strCache>
                <c:ptCount val="15"/>
                <c:pt idx="0">
                  <c:v>2017年1月</c:v>
                </c:pt>
                <c:pt idx="1">
                  <c:v>2017年2月</c:v>
                </c:pt>
                <c:pt idx="2">
                  <c:v>2017年3月</c:v>
                </c:pt>
                <c:pt idx="3">
                  <c:v>2017年4月</c:v>
                </c:pt>
                <c:pt idx="4">
                  <c:v>2017年5月</c:v>
                </c:pt>
                <c:pt idx="5">
                  <c:v>2017年6月</c:v>
                </c:pt>
                <c:pt idx="6">
                  <c:v>2017年7月</c:v>
                </c:pt>
                <c:pt idx="7">
                  <c:v>2017年8月</c:v>
                </c:pt>
                <c:pt idx="8">
                  <c:v>2017年9月</c:v>
                </c:pt>
                <c:pt idx="9">
                  <c:v>2017年10月</c:v>
                </c:pt>
                <c:pt idx="10">
                  <c:v>2017年11月</c:v>
                </c:pt>
                <c:pt idx="11">
                  <c:v>2017年12月</c:v>
                </c:pt>
                <c:pt idx="12">
                  <c:v>2018年1月</c:v>
                </c:pt>
                <c:pt idx="13">
                  <c:v>2018年2月</c:v>
                </c:pt>
                <c:pt idx="14">
                  <c:v>2018年3月</c:v>
                </c:pt>
              </c:strCache>
            </c:strRef>
          </c:cat>
          <c:val>
            <c:numRef>
              <c:f>Sheet1!$B$4:$P$4</c:f>
              <c:numCache>
                <c:formatCode>General</c:formatCode>
                <c:ptCount val="15"/>
                <c:pt idx="0" c:formatCode="General">
                  <c:v>10500</c:v>
                </c:pt>
                <c:pt idx="1" c:formatCode="General">
                  <c:v>10900</c:v>
                </c:pt>
                <c:pt idx="2" c:formatCode="General">
                  <c:v>10100</c:v>
                </c:pt>
                <c:pt idx="3" c:formatCode="General">
                  <c:v>10100</c:v>
                </c:pt>
                <c:pt idx="4" c:formatCode="General">
                  <c:v>10000</c:v>
                </c:pt>
                <c:pt idx="5" c:formatCode="General">
                  <c:v>10200</c:v>
                </c:pt>
                <c:pt idx="6" c:formatCode="General">
                  <c:v>10400</c:v>
                </c:pt>
                <c:pt idx="7" c:formatCode="General">
                  <c:v>10200</c:v>
                </c:pt>
                <c:pt idx="8" c:formatCode="General">
                  <c:v>10200</c:v>
                </c:pt>
                <c:pt idx="9" c:formatCode="General">
                  <c:v>10700</c:v>
                </c:pt>
                <c:pt idx="10" c:formatCode="General">
                  <c:v>10500</c:v>
                </c:pt>
                <c:pt idx="11" c:formatCode="General">
                  <c:v>10900</c:v>
                </c:pt>
                <c:pt idx="12" c:formatCode="General">
                  <c:v>11000</c:v>
                </c:pt>
                <c:pt idx="13" c:formatCode="General">
                  <c:v>11000</c:v>
                </c:pt>
                <c:pt idx="14" c:formatCode="General">
                  <c:v>11100</c:v>
                </c:pt>
              </c:numCache>
            </c:numRef>
          </c:val>
        </c:ser>
        <c:dLbls>
          <c:showLegendKey val="0"/>
          <c:showVal val="1"/>
          <c:showCatName val="0"/>
          <c:showSerName val="0"/>
          <c:showPercent val="0"/>
          <c:showBubbleSize val="0"/>
        </c:dLbls>
        <c:gapWidth val="15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cmpd="sng" algn="ctr">
            <a:solidFill>
              <a:srgbClr val="8A8B89"/>
            </a:solidFill>
            <a:prstDash val="solid"/>
            <a:miter lim="400000"/>
          </a:ln>
        </c:spPr>
        <c:txPr>
          <a:bodyPr rot="-2700000" spcFirstLastPara="0" vertOverflow="ellipsis" vert="horz" wrap="square" anchor="ctr" anchorCtr="1"/>
          <a:lstStyle/>
          <a:p>
            <a:pPr>
              <a:defRPr lang="zh-CN" sz="2600" b="1" i="0" u="none" strike="noStrike" kern="1200">
                <a:solidFill>
                  <a:srgbClr val="A6AAA8"/>
                </a:solidFill>
                <a:latin typeface="Helvetica"/>
                <a:ea typeface="+mn-ea"/>
                <a:cs typeface="+mn-cs"/>
              </a:defRPr>
            </a:pPr>
          </a:p>
        </c:txPr>
        <c:crossAx val="2094734553"/>
        <c:crosses val="autoZero"/>
        <c:auto val="1"/>
        <c:lblAlgn val="ctr"/>
        <c:lblOffset val="100"/>
        <c:noMultiLvlLbl val="1"/>
      </c:catAx>
      <c:valAx>
        <c:axId val="2094734553"/>
        <c:scaling>
          <c:orientation val="minMax"/>
        </c:scaling>
        <c:delete val="0"/>
        <c:axPos val="l"/>
        <c:majorGridlines>
          <c:spPr>
            <a:ln w="12700" cap="flat" cmpd="sng" algn="ctr">
              <a:solidFill>
                <a:srgbClr val="929292"/>
              </a:solidFill>
              <a:prstDash val="solid"/>
              <a:miter lim="400000"/>
            </a:ln>
          </c:spPr>
        </c:majorGridlines>
        <c:numFmt formatCode="0" sourceLinked="0"/>
        <c:majorTickMark val="none"/>
        <c:minorTickMark val="none"/>
        <c:tickLblPos val="nextTo"/>
        <c:spPr>
          <a:ln w="12700" cap="flat" cmpd="sng" algn="ctr">
            <a:noFill/>
            <a:prstDash val="solid"/>
            <a:miter lim="400000"/>
          </a:ln>
        </c:spPr>
        <c:txPr>
          <a:bodyPr rot="0" spcFirstLastPara="0" vertOverflow="ellipsis" vert="horz" wrap="square" anchor="ctr" anchorCtr="1"/>
          <a:lstStyle/>
          <a:p>
            <a:pPr>
              <a:defRPr lang="zh-CN" sz="2400" b="0" i="0" u="none" strike="noStrike" kern="1200">
                <a:solidFill>
                  <a:srgbClr val="FFFFFF"/>
                </a:solidFill>
                <a:latin typeface="Helvetica Light"/>
                <a:ea typeface="+mn-ea"/>
                <a:cs typeface="+mn-cs"/>
              </a:defRPr>
            </a:pPr>
          </a:p>
        </c:txPr>
        <c:crossAx val="2094734552"/>
        <c:crosses val="autoZero"/>
        <c:crossBetween val="between"/>
        <c:majorUnit val="7500"/>
        <c:minorUnit val="3750"/>
      </c:valAx>
      <c:spPr>
        <a:noFill/>
        <a:ln w="12700" cap="flat">
          <a:noFill/>
          <a:miter lim="400000"/>
        </a:ln>
        <a:effectLst/>
      </c:spPr>
    </c:plotArea>
    <c:legend>
      <c:legendPos val="t"/>
      <c:layout>
        <c:manualLayout>
          <c:xMode val="edge"/>
          <c:yMode val="edge"/>
          <c:x val="0.515889"/>
          <c:y val="0"/>
          <c:w val="0.484111"/>
          <c:h val="0.0672915"/>
        </c:manualLayout>
      </c:layout>
      <c:overlay val="1"/>
      <c:spPr>
        <a:noFill/>
        <a:ln w="12700" cap="flat">
          <a:noFill/>
          <a:miter lim="400000"/>
        </a:ln>
        <a:effectLst/>
      </c:spPr>
      <c:txPr>
        <a:bodyPr rot="0" spcFirstLastPara="0" vertOverflow="ellipsis" vert="horz" wrap="square" anchor="ctr" anchorCtr="1"/>
        <a:lstStyle/>
        <a:p>
          <a:pPr>
            <a:defRPr lang="zh-CN" sz="2800" b="0" i="0" u="none" strike="noStrike" kern="1200">
              <a:solidFill>
                <a:srgbClr val="FFFFFF"/>
              </a:solidFill>
              <a:latin typeface="Helvetica Ligh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989"/>
          <c:y val="0.060141"/>
          <c:w val="0.756802"/>
          <c:h val="0.847645"/>
        </c:manualLayout>
      </c:layout>
      <c:barChart>
        <c:barDir val="bar"/>
        <c:grouping val="clustered"/>
        <c:varyColors val="0"/>
        <c:ser>
          <c:idx val="0"/>
          <c:order val="0"/>
          <c:tx>
            <c:strRef>
              <c:f>Sheet1!$A$2</c:f>
              <c:strCache>
                <c:ptCount val="1"/>
                <c:pt idx="0">
                  <c:v>薪水</c:v>
                </c:pt>
              </c:strCache>
            </c:strRef>
          </c:tx>
          <c:spPr>
            <a:solidFill>
              <a:schemeClr val="accent3"/>
            </a:solidFill>
            <a:ln w="12700" cap="flat">
              <a:noFill/>
              <a:miter lim="400000"/>
            </a:ln>
            <a:effectLst>
              <a:outerShdw blurRad="50800" dist="25400" dir="5400000" algn="tl">
                <a:srgbClr val="353535">
                  <a:alpha val="50000"/>
                </a:srgbClr>
              </a:outerShdw>
            </a:effectLst>
          </c:spPr>
          <c:invertIfNegative val="0"/>
          <c:dLbls>
            <c:numFmt formatCode="0" sourceLinked="0"/>
            <c:spPr>
              <a:noFill/>
              <a:ln>
                <a:noFill/>
              </a:ln>
              <a:effectLst/>
            </c:spPr>
            <c:txPr>
              <a:bodyPr rot="0" spcFirstLastPara="0" vertOverflow="ellipsis" vert="horz" wrap="square" lIns="38100" tIns="19050" rIns="38100" bIns="19050" anchor="ctr" anchorCtr="1"/>
              <a:lstStyle/>
              <a:p>
                <a:pPr>
                  <a:defRPr lang="zh-CN" sz="2800" b="1" i="0" u="none" strike="noStrike" kern="1200">
                    <a:solidFill>
                      <a:srgbClr val="FFFFFF"/>
                    </a:solidFill>
                    <a:latin typeface="Helvetica"/>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Sheet1!$B$1:$U$1</c:f>
              <c:strCache>
                <c:ptCount val="20"/>
                <c:pt idx="0">
                  <c:v>产品经理</c:v>
                </c:pt>
                <c:pt idx="1">
                  <c:v>数据分析师</c:v>
                </c:pt>
                <c:pt idx="2">
                  <c:v>运营经理</c:v>
                </c:pt>
                <c:pt idx="3">
                  <c:v>运营总监</c:v>
                </c:pt>
                <c:pt idx="4">
                  <c:v>数据分析</c:v>
                </c:pt>
                <c:pt idx="5">
                  <c:v>天猫运营</c:v>
                </c:pt>
                <c:pt idx="6">
                  <c:v>运营主管</c:v>
                </c:pt>
                <c:pt idx="7">
                  <c:v>市场经理</c:v>
                </c:pt>
                <c:pt idx="8">
                  <c:v>电商运营经理</c:v>
                </c:pt>
                <c:pt idx="9">
                  <c:v>项目经理</c:v>
                </c:pt>
                <c:pt idx="10">
                  <c:v>京东经理</c:v>
                </c:pt>
                <c:pt idx="11">
                  <c:v>市场部经理</c:v>
                </c:pt>
                <c:pt idx="12">
                  <c:v>数据分析工程师</c:v>
                </c:pt>
                <c:pt idx="13">
                  <c:v>产品运营</c:v>
                </c:pt>
                <c:pt idx="14">
                  <c:v>大数据开发工程师</c:v>
                </c:pt>
                <c:pt idx="15">
                  <c:v>客户经理</c:v>
                </c:pt>
                <c:pt idx="16">
                  <c:v>商务经理</c:v>
                </c:pt>
                <c:pt idx="17">
                  <c:v>电商运营主管</c:v>
                </c:pt>
                <c:pt idx="18">
                  <c:v>高级数据分析师</c:v>
                </c:pt>
                <c:pt idx="19">
                  <c:v>产品运营经理</c:v>
                </c:pt>
              </c:strCache>
            </c:strRef>
          </c:cat>
          <c:val>
            <c:numRef>
              <c:f>Sheet1!$B$2:$U$2</c:f>
              <c:numCache>
                <c:formatCode>General</c:formatCode>
                <c:ptCount val="20"/>
                <c:pt idx="0" c:formatCode="General">
                  <c:v>12000</c:v>
                </c:pt>
                <c:pt idx="1" c:formatCode="General">
                  <c:v>10100</c:v>
                </c:pt>
                <c:pt idx="2" c:formatCode="General">
                  <c:v>11000</c:v>
                </c:pt>
                <c:pt idx="3" c:formatCode="General">
                  <c:v>18200</c:v>
                </c:pt>
                <c:pt idx="4" c:formatCode="General">
                  <c:v>7400</c:v>
                </c:pt>
                <c:pt idx="5" c:formatCode="General">
                  <c:v>7400</c:v>
                </c:pt>
                <c:pt idx="6" c:formatCode="General">
                  <c:v>8200</c:v>
                </c:pt>
                <c:pt idx="7" c:formatCode="General">
                  <c:v>9300</c:v>
                </c:pt>
                <c:pt idx="8" c:formatCode="General">
                  <c:v>9700</c:v>
                </c:pt>
                <c:pt idx="9" c:formatCode="General">
                  <c:v>10500</c:v>
                </c:pt>
                <c:pt idx="10" c:formatCode="General">
                  <c:v>7800</c:v>
                </c:pt>
                <c:pt idx="11" c:formatCode="General">
                  <c:v>9700</c:v>
                </c:pt>
                <c:pt idx="12" c:formatCode="General">
                  <c:v>11200</c:v>
                </c:pt>
                <c:pt idx="13" c:formatCode="General">
                  <c:v>7900</c:v>
                </c:pt>
                <c:pt idx="14" c:formatCode="General">
                  <c:v>14200</c:v>
                </c:pt>
                <c:pt idx="15" c:formatCode="General">
                  <c:v>8500</c:v>
                </c:pt>
                <c:pt idx="16" c:formatCode="General">
                  <c:v>9100</c:v>
                </c:pt>
                <c:pt idx="17" c:formatCode="General">
                  <c:v>8200</c:v>
                </c:pt>
                <c:pt idx="18" c:formatCode="General">
                  <c:v>15800</c:v>
                </c:pt>
                <c:pt idx="19" c:formatCode="General">
                  <c:v>12000</c:v>
                </c:pt>
              </c:numCache>
            </c:numRef>
          </c:val>
        </c:ser>
        <c:dLbls>
          <c:showLegendKey val="0"/>
          <c:showVal val="1"/>
          <c:showCatName val="0"/>
          <c:showSerName val="0"/>
          <c:showPercent val="0"/>
          <c:showBubbleSize val="0"/>
        </c:dLbls>
        <c:gapWidth val="20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cmpd="sng" algn="ctr">
            <a:solidFill>
              <a:srgbClr val="8A8B89"/>
            </a:solidFill>
            <a:prstDash val="solid"/>
            <a:miter lim="400000"/>
          </a:ln>
        </c:spPr>
        <c:txPr>
          <a:bodyPr rot="0" spcFirstLastPara="0" vertOverflow="ellipsis" vert="horz" wrap="square" anchor="ctr" anchorCtr="1"/>
          <a:lstStyle/>
          <a:p>
            <a:pPr>
              <a:defRPr lang="zh-CN" sz="2300" b="0" i="0" u="none" strike="noStrike" kern="1200">
                <a:solidFill>
                  <a:srgbClr val="FFFFFF"/>
                </a:solidFill>
                <a:latin typeface="Helvetica Light"/>
                <a:ea typeface="+mn-ea"/>
                <a:cs typeface="+mn-cs"/>
              </a:defRPr>
            </a:pPr>
          </a:p>
        </c:txPr>
        <c:crossAx val="2094734553"/>
        <c:crosses val="autoZero"/>
        <c:auto val="1"/>
        <c:lblAlgn val="ctr"/>
        <c:lblOffset val="100"/>
        <c:noMultiLvlLbl val="1"/>
      </c:catAx>
      <c:valAx>
        <c:axId val="2094734553"/>
        <c:scaling>
          <c:orientation val="minMax"/>
          <c:max val="21000"/>
        </c:scaling>
        <c:delete val="0"/>
        <c:axPos val="t"/>
        <c:majorGridlines>
          <c:spPr>
            <a:ln w="12700" cap="flat" cmpd="sng" algn="ctr">
              <a:solidFill>
                <a:srgbClr val="929292"/>
              </a:solidFill>
              <a:prstDash val="solid"/>
              <a:miter lim="400000"/>
            </a:ln>
          </c:spPr>
        </c:majorGridlines>
        <c:numFmt formatCode="0" sourceLinked="0"/>
        <c:majorTickMark val="none"/>
        <c:minorTickMark val="none"/>
        <c:tickLblPos val="high"/>
        <c:spPr>
          <a:ln w="12700" cap="flat" cmpd="sng" algn="ctr">
            <a:noFill/>
            <a:prstDash val="solid"/>
            <a:miter lim="400000"/>
          </a:ln>
        </c:spPr>
        <c:txPr>
          <a:bodyPr rot="-2700000" spcFirstLastPara="0" vertOverflow="ellipsis" vert="horz" wrap="square" anchor="ctr" anchorCtr="1"/>
          <a:lstStyle/>
          <a:p>
            <a:pPr>
              <a:defRPr lang="zh-CN" sz="2400" b="0" i="0" u="none" strike="noStrike" kern="1200">
                <a:solidFill>
                  <a:srgbClr val="FFFFFF"/>
                </a:solidFill>
                <a:latin typeface="Helvetica Light"/>
                <a:ea typeface="+mn-ea"/>
                <a:cs typeface="+mn-cs"/>
              </a:defRPr>
            </a:pPr>
          </a:p>
        </c:txPr>
        <c:crossAx val="2094734552"/>
        <c:crosses val="autoZero"/>
        <c:crossBetween val="between"/>
        <c:majorUnit val="5250"/>
        <c:minorUnit val="2625"/>
      </c:valAx>
      <c:spPr>
        <a:noFill/>
        <a:ln w="12700" cap="flat">
          <a:noFill/>
          <a:miter lim="400000"/>
        </a:ln>
        <a:effectLst/>
      </c:spPr>
    </c:plotArea>
    <c:legend>
      <c:legendPos val="t"/>
      <c:layout>
        <c:manualLayout>
          <c:xMode val="edge"/>
          <c:yMode val="edge"/>
          <c:x val="0.795441"/>
          <c:y val="0"/>
          <c:w val="0.178047"/>
          <c:h val="0.0585568"/>
        </c:manualLayout>
      </c:layout>
      <c:overlay val="1"/>
      <c:spPr>
        <a:noFill/>
        <a:ln w="12700" cap="flat">
          <a:noFill/>
          <a:miter lim="400000"/>
        </a:ln>
        <a:effectLst/>
      </c:spPr>
      <c:txPr>
        <a:bodyPr rot="0" spcFirstLastPara="0" vertOverflow="ellipsis" vert="horz" wrap="square" anchor="ctr" anchorCtr="1"/>
        <a:lstStyle/>
        <a:p>
          <a:pPr>
            <a:defRPr lang="zh-CN" sz="2400" b="1" i="0" u="none" strike="noStrike" kern="1200">
              <a:solidFill>
                <a:srgbClr val="FFFFFF"/>
              </a:solidFill>
              <a:latin typeface="Helvetica"/>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12201"/>
          <c:y val="0.0634654"/>
          <c:w val="0.917468"/>
          <c:h val="0.853449"/>
        </c:manualLayout>
      </c:layout>
      <c:barChart>
        <c:barDir val="bar"/>
        <c:grouping val="clustered"/>
        <c:varyColors val="0"/>
        <c:ser>
          <c:idx val="0"/>
          <c:order val="0"/>
          <c:tx>
            <c:strRef>
              <c:f>Sheet1!$A$2</c:f>
              <c:strCache>
                <c:ptCount val="1"/>
                <c:pt idx="0">
                  <c:v>职位量</c:v>
                </c:pt>
              </c:strCache>
            </c:strRef>
          </c:tx>
          <c:spPr>
            <a:solidFill>
              <a:srgbClr val="D45854"/>
            </a:solidFill>
            <a:ln w="12700" cap="flat">
              <a:noFill/>
              <a:miter lim="400000"/>
            </a:ln>
            <a:effectLst>
              <a:outerShdw blurRad="50800" dist="25400" dir="5400000" algn="tl">
                <a:srgbClr val="353535">
                  <a:alpha val="50000"/>
                </a:srgbClr>
              </a:outerShdw>
            </a:effectLst>
          </c:spPr>
          <c:invertIfNegative val="0"/>
          <c:dLbls>
            <c:numFmt formatCode="0" sourceLinked="0"/>
            <c:spPr>
              <a:noFill/>
              <a:ln>
                <a:noFill/>
              </a:ln>
              <a:effectLst/>
            </c:spPr>
            <c:txPr>
              <a:bodyPr rot="0" spcFirstLastPara="0" vertOverflow="ellipsis" vert="horz" wrap="square" lIns="38100" tIns="19050" rIns="38100" bIns="19050" anchor="ctr" anchorCtr="1"/>
              <a:lstStyle/>
              <a:p>
                <a:pPr>
                  <a:defRPr lang="zh-CN" sz="2800" b="1" i="0" u="none" strike="noStrike" kern="1200">
                    <a:solidFill>
                      <a:srgbClr val="FFFFFF"/>
                    </a:solidFill>
                    <a:latin typeface="Helvetica"/>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Sheet1!$B$1:$U$1</c:f>
              <c:strCache>
                <c:ptCount val="20"/>
                <c:pt idx="0">
                  <c:v>产品经理</c:v>
                </c:pt>
                <c:pt idx="1">
                  <c:v>数据分析师</c:v>
                </c:pt>
                <c:pt idx="2">
                  <c:v>运营经理</c:v>
                </c:pt>
                <c:pt idx="3">
                  <c:v>运营总监</c:v>
                </c:pt>
                <c:pt idx="4">
                  <c:v>数据分析</c:v>
                </c:pt>
                <c:pt idx="5">
                  <c:v>天猫运营</c:v>
                </c:pt>
                <c:pt idx="6">
                  <c:v>运营主管</c:v>
                </c:pt>
                <c:pt idx="7">
                  <c:v>市场经理</c:v>
                </c:pt>
                <c:pt idx="8">
                  <c:v>电商运营经理</c:v>
                </c:pt>
                <c:pt idx="9">
                  <c:v>项目经理</c:v>
                </c:pt>
                <c:pt idx="10">
                  <c:v>京东经理</c:v>
                </c:pt>
                <c:pt idx="11">
                  <c:v>市场部经理</c:v>
                </c:pt>
                <c:pt idx="12">
                  <c:v>数据分析工程师</c:v>
                </c:pt>
                <c:pt idx="13">
                  <c:v>产品运营</c:v>
                </c:pt>
                <c:pt idx="14">
                  <c:v>大数据开发工程师</c:v>
                </c:pt>
                <c:pt idx="15">
                  <c:v>客户经理</c:v>
                </c:pt>
                <c:pt idx="16">
                  <c:v>商务经理</c:v>
                </c:pt>
                <c:pt idx="17">
                  <c:v>电商运营主管</c:v>
                </c:pt>
                <c:pt idx="18">
                  <c:v>高级数据分析师</c:v>
                </c:pt>
                <c:pt idx="19">
                  <c:v>产品运营经理</c:v>
                </c:pt>
              </c:strCache>
            </c:strRef>
          </c:cat>
          <c:val>
            <c:numRef>
              <c:f>Sheet1!$B$2:$U$2</c:f>
              <c:numCache>
                <c:formatCode>General</c:formatCode>
                <c:ptCount val="20"/>
                <c:pt idx="0" c:formatCode="General">
                  <c:v>3423</c:v>
                </c:pt>
                <c:pt idx="1" c:formatCode="General">
                  <c:v>2884</c:v>
                </c:pt>
                <c:pt idx="2" c:formatCode="General">
                  <c:v>1218</c:v>
                </c:pt>
                <c:pt idx="3" c:formatCode="General">
                  <c:v>1019</c:v>
                </c:pt>
                <c:pt idx="4" c:formatCode="General">
                  <c:v>830</c:v>
                </c:pt>
                <c:pt idx="5" c:formatCode="General">
                  <c:v>657</c:v>
                </c:pt>
                <c:pt idx="6" c:formatCode="General">
                  <c:v>645</c:v>
                </c:pt>
                <c:pt idx="7" c:formatCode="General">
                  <c:v>593</c:v>
                </c:pt>
                <c:pt idx="8" c:formatCode="General">
                  <c:v>583</c:v>
                </c:pt>
                <c:pt idx="9" c:formatCode="General">
                  <c:v>533</c:v>
                </c:pt>
                <c:pt idx="10" c:formatCode="General">
                  <c:v>468</c:v>
                </c:pt>
                <c:pt idx="11" c:formatCode="General">
                  <c:v>412</c:v>
                </c:pt>
                <c:pt idx="12" c:formatCode="General">
                  <c:v>376</c:v>
                </c:pt>
                <c:pt idx="13" c:formatCode="General">
                  <c:v>372</c:v>
                </c:pt>
                <c:pt idx="14" c:formatCode="General">
                  <c:v>342</c:v>
                </c:pt>
                <c:pt idx="15" c:formatCode="General">
                  <c:v>334</c:v>
                </c:pt>
                <c:pt idx="16" c:formatCode="General">
                  <c:v>320</c:v>
                </c:pt>
                <c:pt idx="17" c:formatCode="General">
                  <c:v>316</c:v>
                </c:pt>
                <c:pt idx="18" c:formatCode="General">
                  <c:v>311</c:v>
                </c:pt>
                <c:pt idx="19" c:formatCode="General">
                  <c:v>305</c:v>
                </c:pt>
              </c:numCache>
            </c:numRef>
          </c:val>
        </c:ser>
        <c:dLbls>
          <c:showLegendKey val="0"/>
          <c:showVal val="1"/>
          <c:showCatName val="0"/>
          <c:showSerName val="0"/>
          <c:showPercent val="0"/>
          <c:showBubbleSize val="0"/>
        </c:dLbls>
        <c:gapWidth val="200"/>
        <c:overlap val="-10"/>
        <c:axId val="2094734552"/>
        <c:axId val="2094734553"/>
      </c:barChart>
      <c:catAx>
        <c:axId val="2094734552"/>
        <c:scaling>
          <c:orientation val="maxMin"/>
        </c:scaling>
        <c:delete val="0"/>
        <c:axPos val="l"/>
        <c:numFmt formatCode="General" sourceLinked="0"/>
        <c:majorTickMark val="none"/>
        <c:minorTickMark val="none"/>
        <c:tickLblPos val="none"/>
        <c:spPr>
          <a:ln w="12700" cap="flat" cmpd="sng" algn="ctr">
            <a:solidFill>
              <a:srgbClr val="8A8B89"/>
            </a:solidFill>
            <a:prstDash val="solid"/>
            <a:miter lim="400000"/>
          </a:ln>
        </c:spPr>
        <c:txPr>
          <a:bodyPr rot="0" spcFirstLastPara="0" vertOverflow="ellipsis" vert="horz" wrap="square" anchor="ctr" anchorCtr="1"/>
          <a:lstStyle/>
          <a:p>
            <a:pPr>
              <a:defRPr lang="zh-CN" sz="2300" b="0" i="0" u="none" strike="noStrike" kern="1200">
                <a:solidFill>
                  <a:srgbClr val="FFFFFF"/>
                </a:solidFill>
                <a:latin typeface="Helvetica Light"/>
                <a:ea typeface="+mn-ea"/>
                <a:cs typeface="+mn-cs"/>
              </a:defRPr>
            </a:pPr>
          </a:p>
        </c:txPr>
        <c:crossAx val="2094734553"/>
        <c:crosses val="autoZero"/>
        <c:auto val="1"/>
        <c:lblAlgn val="ctr"/>
        <c:lblOffset val="100"/>
        <c:noMultiLvlLbl val="1"/>
      </c:catAx>
      <c:valAx>
        <c:axId val="2094734553"/>
        <c:scaling>
          <c:orientation val="minMax"/>
          <c:max val="3500"/>
        </c:scaling>
        <c:delete val="0"/>
        <c:axPos val="t"/>
        <c:majorGridlines>
          <c:spPr>
            <a:ln w="12700" cap="flat" cmpd="sng" algn="ctr">
              <a:solidFill>
                <a:srgbClr val="929292"/>
              </a:solidFill>
              <a:prstDash val="solid"/>
              <a:miter lim="400000"/>
            </a:ln>
          </c:spPr>
        </c:majorGridlines>
        <c:numFmt formatCode="0" sourceLinked="0"/>
        <c:majorTickMark val="none"/>
        <c:minorTickMark val="none"/>
        <c:tickLblPos val="high"/>
        <c:spPr>
          <a:ln w="12700" cap="flat" cmpd="sng" algn="ctr">
            <a:noFill/>
            <a:prstDash val="solid"/>
            <a:miter lim="400000"/>
          </a:ln>
        </c:spPr>
        <c:txPr>
          <a:bodyPr rot="-2700000" spcFirstLastPara="0" vertOverflow="ellipsis" vert="horz" wrap="square" anchor="ctr" anchorCtr="1"/>
          <a:lstStyle/>
          <a:p>
            <a:pPr>
              <a:defRPr lang="zh-CN" sz="2400" b="0" i="0" u="none" strike="noStrike" kern="1200">
                <a:solidFill>
                  <a:srgbClr val="FFFFFF"/>
                </a:solidFill>
                <a:latin typeface="Helvetica Light"/>
                <a:ea typeface="+mn-ea"/>
                <a:cs typeface="+mn-cs"/>
              </a:defRPr>
            </a:pPr>
          </a:p>
        </c:txPr>
        <c:crossAx val="2094734552"/>
        <c:crosses val="autoZero"/>
        <c:crossBetween val="between"/>
        <c:majorUnit val="875"/>
        <c:minorUnit val="437.5"/>
      </c:valAx>
      <c:spPr>
        <a:noFill/>
        <a:ln w="12700" cap="flat">
          <a:noFill/>
          <a:miter lim="400000"/>
        </a:ln>
        <a:effectLst/>
      </c:spPr>
    </c:plotArea>
    <c:legend>
      <c:legendPos val="t"/>
      <c:layout>
        <c:manualLayout>
          <c:xMode val="edge"/>
          <c:yMode val="edge"/>
          <c:x val="0"/>
          <c:y val="0"/>
          <c:w val="0.233421"/>
          <c:h val="0.0587799"/>
        </c:manualLayout>
      </c:layout>
      <c:overlay val="1"/>
      <c:spPr>
        <a:noFill/>
        <a:ln w="12700" cap="flat">
          <a:noFill/>
          <a:miter lim="400000"/>
        </a:ln>
        <a:effectLst/>
      </c:spPr>
      <c:txPr>
        <a:bodyPr rot="0" spcFirstLastPara="0" vertOverflow="ellipsis" vert="horz" wrap="square" anchor="ctr" anchorCtr="1"/>
        <a:lstStyle/>
        <a:p>
          <a:pPr>
            <a:defRPr lang="zh-CN" sz="2400" b="1" i="0" u="none" strike="noStrike" kern="1200">
              <a:solidFill>
                <a:srgbClr val="FFFFFF"/>
              </a:solidFill>
              <a:latin typeface="Helvetica"/>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60258"/>
          <c:y val="0.0572799"/>
          <c:w val="0.948974"/>
          <c:h val="0.850621"/>
        </c:manualLayout>
      </c:layout>
      <c:barChart>
        <c:barDir val="col"/>
        <c:grouping val="clustered"/>
        <c:varyColors val="0"/>
        <c:ser>
          <c:idx val="0"/>
          <c:order val="0"/>
          <c:tx>
            <c:strRef>
              <c:f>Sheet1!$A$2</c:f>
              <c:strCache>
                <c:ptCount val="1"/>
                <c:pt idx="0">
                  <c:v>区域</c:v>
                </c:pt>
              </c:strCache>
            </c:strRef>
          </c:tx>
          <c:spPr>
            <a:solidFill>
              <a:schemeClr val="accent3"/>
            </a:solidFill>
            <a:ln w="9525" cap="flat">
              <a:noFill/>
              <a:miter lim="400000"/>
            </a:ln>
            <a:effectLst/>
          </c:spPr>
          <c:invertIfNegative val="0"/>
          <c:dLbls>
            <c:numFmt formatCode="#,##0" sourceLinked="0"/>
            <c:spPr>
              <a:noFill/>
              <a:ln>
                <a:noFill/>
              </a:ln>
              <a:effectLst/>
            </c:spPr>
            <c:txPr>
              <a:bodyPr rot="0" spcFirstLastPara="0" vertOverflow="ellipsis" vert="horz" wrap="square" lIns="38100" tIns="19050" rIns="38100" bIns="19050" anchor="ctr" anchorCtr="1"/>
              <a:lstStyle/>
              <a:p>
                <a:pPr>
                  <a:defRPr lang="zh-CN" sz="3600" b="1" i="0" u="none" strike="noStrike" kern="1200">
                    <a:solidFill>
                      <a:srgbClr val="DDDDDD"/>
                    </a:solidFill>
                    <a:latin typeface="Helvetica"/>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Sheet1!$B$1:$F$1</c:f>
              <c:strCache>
                <c:ptCount val="5"/>
                <c:pt idx="0">
                  <c:v>语言骚扰</c:v>
                </c:pt>
                <c:pt idx="1">
                  <c:v>广告</c:v>
                </c:pt>
                <c:pt idx="2">
                  <c:v>自残</c:v>
                </c:pt>
                <c:pt idx="3">
                  <c:v>色情</c:v>
                </c:pt>
                <c:pt idx="4">
                  <c:v>其他</c:v>
                </c:pt>
              </c:strCache>
            </c:strRef>
          </c:cat>
          <c:val>
            <c:numRef>
              <c:f>Sheet1!$B$2:$F$2</c:f>
              <c:numCache>
                <c:formatCode>General</c:formatCode>
                <c:ptCount val="5"/>
                <c:pt idx="0" c:formatCode="General">
                  <c:v>218</c:v>
                </c:pt>
                <c:pt idx="1" c:formatCode="General">
                  <c:v>102</c:v>
                </c:pt>
                <c:pt idx="2" c:formatCode="General">
                  <c:v>54</c:v>
                </c:pt>
                <c:pt idx="3" c:formatCode="General">
                  <c:v>67</c:v>
                </c:pt>
                <c:pt idx="4" c:formatCode="General">
                  <c:v>143</c:v>
                </c:pt>
              </c:numCache>
            </c:numRef>
          </c:val>
        </c:ser>
        <c:dLbls>
          <c:showLegendKey val="0"/>
          <c:showVal val="1"/>
          <c:showCatName val="0"/>
          <c:showSerName val="0"/>
          <c:showPercent val="0"/>
          <c:showBubbleSize val="0"/>
        </c:dLbls>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cmpd="sng" algn="ctr">
            <a:solidFill>
              <a:srgbClr val="FFFFFF"/>
            </a:solidFill>
            <a:prstDash val="solid"/>
            <a:round/>
          </a:ln>
        </c:spPr>
        <c:txPr>
          <a:bodyPr rot="0" spcFirstLastPara="0" vertOverflow="ellipsis" vert="horz" wrap="square" anchor="ctr" anchorCtr="1"/>
          <a:lstStyle/>
          <a:p>
            <a:pPr>
              <a:defRPr lang="zh-CN" sz="2800" b="0" i="0" u="none" strike="noStrike" kern="1200">
                <a:solidFill>
                  <a:srgbClr val="FFFFFF"/>
                </a:solidFill>
                <a:latin typeface="Helvetica Light"/>
                <a:ea typeface="+mn-ea"/>
                <a:cs typeface="+mn-cs"/>
              </a:defRPr>
            </a:pPr>
          </a:p>
        </c:txPr>
        <c:crossAx val="2094734553"/>
        <c:crosses val="autoZero"/>
        <c:auto val="1"/>
        <c:lblAlgn val="ctr"/>
        <c:lblOffset val="100"/>
        <c:noMultiLvlLbl val="1"/>
      </c:catAx>
      <c:valAx>
        <c:axId val="2094734553"/>
        <c:scaling>
          <c:orientation val="minMax"/>
        </c:scaling>
        <c:delete val="0"/>
        <c:axPos val="l"/>
        <c:majorGridlines>
          <c:spPr>
            <a:ln w="12700" cap="flat" cmpd="sng" algn="ctr">
              <a:solidFill>
                <a:srgbClr val="FFFFFF"/>
              </a:solidFill>
              <a:prstDash val="solid"/>
              <a:round/>
            </a:ln>
          </c:spPr>
        </c:majorGridlines>
        <c:numFmt formatCode="General" sourceLinked="0"/>
        <c:majorTickMark val="out"/>
        <c:minorTickMark val="none"/>
        <c:tickLblPos val="nextTo"/>
        <c:spPr>
          <a:ln w="12700" cap="flat" cmpd="sng" algn="ctr">
            <a:noFill/>
            <a:prstDash val="solid"/>
            <a:round/>
          </a:ln>
        </c:spPr>
        <c:txPr>
          <a:bodyPr rot="0" spcFirstLastPara="0" vertOverflow="ellipsis" vert="horz" wrap="square" anchor="ctr" anchorCtr="1"/>
          <a:lstStyle/>
          <a:p>
            <a:pPr>
              <a:defRPr lang="zh-CN" sz="3200" b="0" i="0" u="none" strike="noStrike" kern="1200">
                <a:solidFill>
                  <a:srgbClr val="FFFFFF"/>
                </a:solidFill>
                <a:latin typeface="Helvetica Light"/>
                <a:ea typeface="+mn-ea"/>
                <a:cs typeface="+mn-cs"/>
              </a:defRPr>
            </a:pPr>
          </a:p>
        </c:txPr>
        <c:crossAx val="2094734552"/>
        <c:crosses val="autoZero"/>
        <c:crossBetween val="between"/>
        <c:majorUnit val="55"/>
        <c:minorUnit val="27.5"/>
      </c:valAx>
      <c:spPr>
        <a:noFill/>
        <a:ln w="12700" cap="flat">
          <a:noFill/>
          <a:miter lim="400000"/>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948"/>
          <c:y val="0.0702719"/>
          <c:w val="0.894052"/>
          <c:h val="0.822067"/>
        </c:manualLayout>
      </c:layout>
      <c:barChart>
        <c:barDir val="col"/>
        <c:grouping val="clustered"/>
        <c:varyColors val="0"/>
        <c:ser>
          <c:idx val="0"/>
          <c:order val="0"/>
          <c:tx>
            <c:strRef>
              <c:f>Sheet1!$A$2</c:f>
              <c:strCache>
                <c:ptCount val="1"/>
                <c:pt idx="0">
                  <c:v>区域</c:v>
                </c:pt>
              </c:strCache>
            </c:strRef>
          </c:tx>
          <c:spPr>
            <a:solidFill>
              <a:schemeClr val="accent3"/>
            </a:solidFill>
            <a:ln w="9525" cap="flat">
              <a:noFill/>
              <a:miter lim="400000"/>
            </a:ln>
            <a:effectLst/>
          </c:spPr>
          <c:invertIfNegative val="0"/>
          <c:dLbls>
            <c:numFmt formatCode="#,##0" sourceLinked="0"/>
            <c:spPr>
              <a:noFill/>
              <a:ln>
                <a:noFill/>
              </a:ln>
              <a:effectLst/>
            </c:spPr>
            <c:txPr>
              <a:bodyPr rot="0" spcFirstLastPara="0" vertOverflow="ellipsis" vert="horz" wrap="square" lIns="38100" tIns="19050" rIns="38100" bIns="19050" anchor="ctr" anchorCtr="1"/>
              <a:lstStyle/>
              <a:p>
                <a:pPr>
                  <a:defRPr lang="zh-CN" sz="3600" b="1" i="0" u="none" strike="noStrike" kern="1200">
                    <a:solidFill>
                      <a:srgbClr val="DDDDDD"/>
                    </a:solidFill>
                    <a:latin typeface="Helvetica"/>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Sheet1!$B$1:$F$1</c:f>
              <c:strCache>
                <c:ptCount val="5"/>
                <c:pt idx="0">
                  <c:v>语言骚扰</c:v>
                </c:pt>
                <c:pt idx="1">
                  <c:v>广告</c:v>
                </c:pt>
                <c:pt idx="2">
                  <c:v>自残</c:v>
                </c:pt>
                <c:pt idx="3">
                  <c:v>色情</c:v>
                </c:pt>
                <c:pt idx="4">
                  <c:v>其他</c:v>
                </c:pt>
              </c:strCache>
            </c:strRef>
          </c:cat>
          <c:val>
            <c:numRef>
              <c:f>Sheet1!$B$2:$F$2</c:f>
              <c:numCache>
                <c:formatCode>General</c:formatCode>
                <c:ptCount val="5"/>
                <c:pt idx="0" c:formatCode="General">
                  <c:v>218</c:v>
                </c:pt>
                <c:pt idx="1" c:formatCode="General">
                  <c:v>102</c:v>
                </c:pt>
                <c:pt idx="2" c:formatCode="General">
                  <c:v>54</c:v>
                </c:pt>
                <c:pt idx="3" c:formatCode="General">
                  <c:v>67</c:v>
                </c:pt>
                <c:pt idx="4" c:formatCode="General">
                  <c:v>143</c:v>
                </c:pt>
              </c:numCache>
            </c:numRef>
          </c:val>
        </c:ser>
        <c:dLbls>
          <c:showLegendKey val="0"/>
          <c:showVal val="1"/>
          <c:showCatName val="0"/>
          <c:showSerName val="0"/>
          <c:showPercent val="0"/>
          <c:showBubbleSize val="0"/>
        </c:dLbls>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cmpd="sng" algn="ctr">
            <a:solidFill>
              <a:srgbClr val="FFFFFF"/>
            </a:solidFill>
            <a:prstDash val="solid"/>
            <a:round/>
          </a:ln>
        </c:spPr>
        <c:txPr>
          <a:bodyPr rot="0" spcFirstLastPara="0" vertOverflow="ellipsis" vert="horz" wrap="square" anchor="ctr" anchorCtr="1"/>
          <a:lstStyle/>
          <a:p>
            <a:pPr>
              <a:defRPr lang="zh-CN" sz="2800" b="0" i="0" u="none" strike="noStrike" kern="1200">
                <a:solidFill>
                  <a:srgbClr val="FFFFFF"/>
                </a:solidFill>
                <a:latin typeface="Helvetica Light"/>
                <a:ea typeface="+mn-ea"/>
                <a:cs typeface="+mn-cs"/>
              </a:defRPr>
            </a:pPr>
          </a:p>
        </c:txPr>
        <c:crossAx val="2094734553"/>
        <c:crosses val="autoZero"/>
        <c:auto val="1"/>
        <c:lblAlgn val="ctr"/>
        <c:lblOffset val="100"/>
        <c:noMultiLvlLbl val="1"/>
      </c:catAx>
      <c:valAx>
        <c:axId val="2094734553"/>
        <c:scaling>
          <c:orientation val="minMax"/>
        </c:scaling>
        <c:delete val="0"/>
        <c:axPos val="l"/>
        <c:majorGridlines>
          <c:spPr>
            <a:ln w="12700" cap="flat" cmpd="sng" algn="ctr">
              <a:solidFill>
                <a:srgbClr val="FFFFFF"/>
              </a:solidFill>
              <a:prstDash val="solid"/>
              <a:round/>
            </a:ln>
          </c:spPr>
        </c:majorGridlines>
        <c:numFmt formatCode="General" sourceLinked="0"/>
        <c:majorTickMark val="out"/>
        <c:minorTickMark val="none"/>
        <c:tickLblPos val="nextTo"/>
        <c:spPr>
          <a:ln w="12700" cap="flat" cmpd="sng" algn="ctr">
            <a:noFill/>
            <a:prstDash val="solid"/>
            <a:round/>
          </a:ln>
        </c:spPr>
        <c:txPr>
          <a:bodyPr rot="0" spcFirstLastPara="0" vertOverflow="ellipsis" vert="horz" wrap="square" anchor="ctr" anchorCtr="1"/>
          <a:lstStyle/>
          <a:p>
            <a:pPr>
              <a:defRPr lang="zh-CN" sz="3200" b="0" i="0" u="none" strike="noStrike" kern="1200">
                <a:solidFill>
                  <a:srgbClr val="FFFFFF"/>
                </a:solidFill>
                <a:latin typeface="Helvetica Light"/>
                <a:ea typeface="+mn-ea"/>
                <a:cs typeface="+mn-cs"/>
              </a:defRPr>
            </a:pPr>
          </a:p>
        </c:txPr>
        <c:crossAx val="2094734552"/>
        <c:crosses val="autoZero"/>
        <c:crossBetween val="between"/>
        <c:majorUnit val="55"/>
        <c:minorUnit val="27.5"/>
      </c:valAx>
      <c:spPr>
        <a:noFill/>
        <a:ln w="12700" cap="flat">
          <a:noFill/>
          <a:miter lim="400000"/>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1" name=""/>
        <p:cNvGrpSpPr/>
        <p:nvPr/>
      </p:nvGrpSpPr>
      <p:grpSpPr>
        <a:xfrm>
          <a:off x="0" y="0"/>
          <a:ext cx="0" cy="0"/>
          <a:chOff x="0" y="0"/>
          <a:chExt cx="0" cy="0"/>
        </a:xfrm>
      </p:grpSpPr>
      <p:sp>
        <p:nvSpPr>
          <p:cNvPr id="472" name="Shape 472"/>
          <p:cNvSpPr/>
          <p:nvPr>
            <p:ph type="sldImg"/>
          </p:nvPr>
        </p:nvSpPr>
        <p:spPr>
          <a:xfrm>
            <a:off x="1143000" y="685800"/>
            <a:ext cx="4572000" cy="3429000"/>
          </a:xfrm>
          <a:prstGeom prst="rect">
            <a:avLst/>
          </a:prstGeom>
        </p:spPr>
        <p:txBody>
          <a:bodyPr/>
          <a:lstStyle/>
          <a:p/>
        </p:txBody>
      </p:sp>
      <p:sp>
        <p:nvSpPr>
          <p:cNvPr id="473" name="Shape 473"/>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p:nvPr>
            <p:ph type="sldImg"/>
          </p:nvPr>
        </p:nvSpPr>
        <p:spPr>
          <a:prstGeom prst="rect">
            <a:avLst/>
          </a:prstGeom>
        </p:spPr>
        <p:txBody>
          <a:bodyPr/>
          <a:lstStyle/>
          <a:p/>
        </p:txBody>
      </p:sp>
      <p:sp>
        <p:nvSpPr>
          <p:cNvPr id="647" name="Shape 647"/>
          <p:cNvSpPr/>
          <p:nvPr>
            <p:ph type="body" sz="quarter" idx="1"/>
          </p:nvPr>
        </p:nvSpPr>
        <p:spPr>
          <a:prstGeom prst="rect">
            <a:avLst/>
          </a:prstGeom>
        </p:spPr>
        <p:txBody>
          <a:bodyPr/>
          <a:lstStyle/>
          <a:p>
            <a:r>
              <a:t>分类数据和顺序数据说明的是事物的品质特性，通常是用文字来表述的，其结果均表现为类别，因而也可统称为定性数据或品质数据</a:t>
            </a:r>
          </a:p>
          <a:p>
            <a:r>
              <a:t>数值型数据说明的是现象的数量特征，通常是用数值来表现的，因而也可称为定量数据或数量数据</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p:nvPr>
            <p:ph type="sldImg"/>
          </p:nvPr>
        </p:nvSpPr>
        <p:spPr>
          <a:prstGeom prst="rect">
            <a:avLst/>
          </a:prstGeom>
        </p:spPr>
        <p:txBody>
          <a:bodyPr/>
          <a:lstStyle/>
          <a:p/>
        </p:txBody>
      </p:sp>
      <p:sp>
        <p:nvSpPr>
          <p:cNvPr id="854" name="Shape 854"/>
          <p:cNvSpPr/>
          <p:nvPr>
            <p:ph type="body" sz="quarter" idx="1"/>
          </p:nvPr>
        </p:nvSpPr>
        <p:spPr>
          <a:prstGeom prst="rect">
            <a:avLst/>
          </a:prstGeom>
        </p:spPr>
        <p:txBody>
          <a:bodyPr/>
          <a:lstStyle>
            <a:lvl1pPr defTabSz="914400">
              <a:lnSpc>
                <a:spcPct val="100000"/>
              </a:lnSpc>
              <a:defRPr sz="1200">
                <a:latin typeface="等线"/>
                <a:ea typeface="等线"/>
                <a:cs typeface="等线"/>
                <a:sym typeface="等线"/>
              </a:defRPr>
            </a:lvl1pPr>
          </a:lstStyle>
          <a:p>
            <a:r>
              <a:t>自愿参加和非自愿参加的调查者的特征可能本来就不同</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Shape 864"/>
          <p:cNvSpPr/>
          <p:nvPr>
            <p:ph type="sldImg"/>
          </p:nvPr>
        </p:nvSpPr>
        <p:spPr>
          <a:prstGeom prst="rect">
            <a:avLst/>
          </a:prstGeom>
        </p:spPr>
        <p:txBody>
          <a:bodyPr/>
          <a:lstStyle/>
          <a:p/>
        </p:txBody>
      </p:sp>
      <p:sp>
        <p:nvSpPr>
          <p:cNvPr id="865" name="Shape 865"/>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在配额抽样中，可以按单一变量控制，也可以按交叉变量控制。</a:t>
            </a:r>
          </a:p>
          <a:p>
            <a:pPr defTabSz="914400">
              <a:lnSpc>
                <a:spcPct val="100000"/>
              </a:lnSpc>
              <a:defRPr sz="1200">
                <a:latin typeface="等线"/>
                <a:ea typeface="等线"/>
                <a:cs typeface="等线"/>
                <a:sym typeface="等线"/>
              </a:defRPr>
            </a:pPr>
            <a:r>
              <a:t>交叉变量控制可以保证样本的分布更均匀，但现场调查中为了保证配额的实现，</a:t>
            </a:r>
          </a:p>
          <a:p>
            <a:pPr defTabSz="914400">
              <a:lnSpc>
                <a:spcPct val="100000"/>
              </a:lnSpc>
              <a:defRPr sz="1200">
                <a:latin typeface="等线"/>
                <a:ea typeface="等线"/>
                <a:cs typeface="等线"/>
                <a:sym typeface="等线"/>
              </a:defRPr>
            </a:pPr>
            <a:r>
              <a:t>尤其是在接近调查结束时，所选样本单位要同时满足特定的配额，操作的难度会大一些。</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Shape 874"/>
          <p:cNvSpPr/>
          <p:nvPr>
            <p:ph type="sldImg"/>
          </p:nvPr>
        </p:nvSpPr>
        <p:spPr>
          <a:prstGeom prst="rect">
            <a:avLst/>
          </a:prstGeom>
        </p:spPr>
        <p:txBody>
          <a:bodyPr/>
          <a:lstStyle/>
          <a:p/>
        </p:txBody>
      </p:sp>
      <p:sp>
        <p:nvSpPr>
          <p:cNvPr id="875" name="Shape 875"/>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自填式</a:t>
            </a:r>
          </a:p>
          <a:p>
            <a:pPr defTabSz="914400">
              <a:lnSpc>
                <a:spcPct val="100000"/>
              </a:lnSpc>
              <a:defRPr sz="1200">
                <a:latin typeface="等线"/>
                <a:ea typeface="等线"/>
                <a:cs typeface="等线"/>
                <a:sym typeface="等线"/>
              </a:defRPr>
            </a:pPr>
            <a:r>
              <a:t>优点：1.管理容易（发问卷即可）2.成本低3.减少被调查者压力4.调查者可参考而不只凭记忆。</a:t>
            </a:r>
          </a:p>
          <a:p>
            <a:pPr defTabSz="914400">
              <a:lnSpc>
                <a:spcPct val="100000"/>
              </a:lnSpc>
              <a:defRPr sz="1200">
                <a:latin typeface="等线"/>
                <a:ea typeface="等线"/>
                <a:cs typeface="等线"/>
                <a:sym typeface="等线"/>
              </a:defRPr>
            </a:pPr>
            <a:r>
              <a:t>缺点：1.问卷回收率低2.不适合结构复杂的问卷（不认真）3.周期长，若中间发现问题不好调整</a:t>
            </a:r>
          </a:p>
          <a:p>
            <a:pPr defTabSz="914400">
              <a:lnSpc>
                <a:spcPct val="100000"/>
              </a:lnSpc>
              <a:defRPr sz="1200">
                <a:latin typeface="等线"/>
                <a:ea typeface="等线"/>
                <a:cs typeface="等线"/>
                <a:sym typeface="等线"/>
              </a:defRPr>
            </a:pPr>
            <a:r>
              <a:t>面访式</a:t>
            </a:r>
          </a:p>
          <a:p>
            <a:pPr defTabSz="914400">
              <a:lnSpc>
                <a:spcPct val="100000"/>
              </a:lnSpc>
              <a:defRPr sz="1200">
                <a:latin typeface="等线"/>
                <a:ea typeface="等线"/>
                <a:cs typeface="等线"/>
                <a:sym typeface="等线"/>
              </a:defRPr>
            </a:pPr>
            <a:r>
              <a:t>优点：1.调查员可说服，提高回答率2.解释问卷、对不识字人群友好3.借助替他工具（物品、图片等）4.调查员受过培训，可使问题组合更合理。</a:t>
            </a:r>
          </a:p>
          <a:p>
            <a:pPr defTabSz="914400">
              <a:lnSpc>
                <a:spcPct val="100000"/>
              </a:lnSpc>
              <a:defRPr sz="1200">
                <a:latin typeface="等线"/>
                <a:ea typeface="等线"/>
                <a:cs typeface="等线"/>
                <a:sym typeface="等线"/>
              </a:defRPr>
            </a:pPr>
            <a:r>
              <a:t>缺点1.成本高2.人身安全3.与调查员素质有关且可能引导4.敏感问题有偏</a:t>
            </a:r>
          </a:p>
          <a:p>
            <a:pPr defTabSz="914400">
              <a:lnSpc>
                <a:spcPct val="100000"/>
              </a:lnSpc>
              <a:defRPr sz="1200">
                <a:latin typeface="等线"/>
                <a:ea typeface="等线"/>
                <a:cs typeface="等线"/>
                <a:sym typeface="等线"/>
              </a:defRPr>
            </a:pPr>
            <a:r>
              <a:t>电话式</a:t>
            </a:r>
          </a:p>
          <a:p>
            <a:pPr defTabSz="914400">
              <a:lnSpc>
                <a:spcPct val="100000"/>
              </a:lnSpc>
              <a:defRPr sz="1200">
                <a:latin typeface="等线"/>
                <a:ea typeface="等线"/>
                <a:cs typeface="等线"/>
                <a:sym typeface="等线"/>
              </a:defRPr>
            </a:pPr>
            <a:r>
              <a:t>优点1.成本低2.调查员安全3.时间快CATI系统 </a:t>
            </a:r>
          </a:p>
          <a:p>
            <a:pPr defTabSz="914400">
              <a:lnSpc>
                <a:spcPct val="100000"/>
              </a:lnSpc>
              <a:defRPr sz="1200">
                <a:latin typeface="等线"/>
                <a:ea typeface="等线"/>
                <a:cs typeface="等线"/>
                <a:sym typeface="等线"/>
              </a:defRPr>
            </a:pPr>
            <a:r>
              <a:t>缺点1.电话未普及则调查不到2.问题不能多3.题目不能过长</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Shape 883"/>
          <p:cNvSpPr/>
          <p:nvPr>
            <p:ph type="sldImg"/>
          </p:nvPr>
        </p:nvSpPr>
        <p:spPr>
          <a:prstGeom prst="rect">
            <a:avLst/>
          </a:prstGeom>
        </p:spPr>
        <p:txBody>
          <a:bodyPr/>
          <a:lstStyle/>
          <a:p/>
        </p:txBody>
      </p:sp>
      <p:sp>
        <p:nvSpPr>
          <p:cNvPr id="884" name="Shape 884"/>
          <p:cNvSpPr/>
          <p:nvPr>
            <p:ph type="body" sz="quarter" idx="1"/>
          </p:nvPr>
        </p:nvSpPr>
        <p:spPr>
          <a:prstGeom prst="rect">
            <a:avLst/>
          </a:prstGeom>
        </p:spPr>
        <p:txBody>
          <a:bodyPr/>
          <a:lstStyle>
            <a:lvl1pPr defTabSz="914400">
              <a:lnSpc>
                <a:spcPct val="100000"/>
              </a:lnSpc>
              <a:defRPr sz="1200">
                <a:latin typeface="等线"/>
                <a:ea typeface="等线"/>
                <a:cs typeface="等线"/>
                <a:sym typeface="等线"/>
              </a:defRPr>
            </a:lvl1pPr>
          </a:lstStyle>
          <a:p>
            <a:r>
              <a:t>1.没有地址不能寄问卷，没有电话不能电话调查 2.识字率低不能自填，样本分布广不宜面访 3.复杂问题适合面访，敏感问题适合自填 4.产品试用 5.预算少不宜面访 6.电话相对宜控制调查员 7.跟调查员密切相关</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Shape 901"/>
          <p:cNvSpPr/>
          <p:nvPr>
            <p:ph type="sldImg"/>
          </p:nvPr>
        </p:nvSpPr>
        <p:spPr>
          <a:prstGeom prst="rect">
            <a:avLst/>
          </a:prstGeom>
        </p:spPr>
        <p:txBody>
          <a:bodyPr/>
          <a:lstStyle/>
          <a:p/>
        </p:txBody>
      </p:sp>
      <p:sp>
        <p:nvSpPr>
          <p:cNvPr id="902" name="Shape 902"/>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一个好的实验，对照组和实验组的产生不仅应该是随机地，而且应该是匹配的。</a:t>
            </a:r>
          </a:p>
          <a:p>
            <a:pPr defTabSz="914400">
              <a:lnSpc>
                <a:spcPct val="100000"/>
              </a:lnSpc>
              <a:defRPr sz="1200">
                <a:latin typeface="等线"/>
                <a:ea typeface="等线"/>
                <a:cs typeface="等线"/>
                <a:sym typeface="等线"/>
              </a:defRPr>
            </a:pPr>
            <a:r>
              <a:t>匹配举例：实验新药，病人的性别、年龄、病情，这样不同组的患者大致背景相同。</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Shape 918"/>
          <p:cNvSpPr/>
          <p:nvPr>
            <p:ph type="sldImg"/>
          </p:nvPr>
        </p:nvSpPr>
        <p:spPr>
          <a:prstGeom prst="rect">
            <a:avLst/>
          </a:prstGeom>
        </p:spPr>
        <p:txBody>
          <a:bodyPr/>
          <a:lstStyle/>
          <a:p/>
        </p:txBody>
      </p:sp>
      <p:sp>
        <p:nvSpPr>
          <p:cNvPr id="919" name="Shape 919"/>
          <p:cNvSpPr/>
          <p:nvPr>
            <p:ph type="body" sz="quarter" idx="1"/>
          </p:nvPr>
        </p:nvSpPr>
        <p:spPr>
          <a:prstGeom prst="rect">
            <a:avLst/>
          </a:prstGeom>
        </p:spPr>
        <p:txBody>
          <a:bodyPr/>
          <a:lstStyle>
            <a:lvl1pPr defTabSz="914400">
              <a:lnSpc>
                <a:spcPct val="100000"/>
              </a:lnSpc>
              <a:defRPr sz="1200">
                <a:latin typeface="等线"/>
                <a:ea typeface="等线"/>
                <a:cs typeface="等线"/>
                <a:sym typeface="等线"/>
              </a:defRPr>
            </a:lvl1pPr>
          </a:lstStyle>
          <a:p>
            <a:r>
              <a:t>数据的误差是指通过调查搜集到的数据与研究对象真值结果之间的差异</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Shape 926"/>
          <p:cNvSpPr/>
          <p:nvPr>
            <p:ph type="sldImg"/>
          </p:nvPr>
        </p:nvSpPr>
        <p:spPr>
          <a:prstGeom prst="rect">
            <a:avLst/>
          </a:prstGeom>
        </p:spPr>
        <p:txBody>
          <a:bodyPr/>
          <a:lstStyle/>
          <a:p/>
        </p:txBody>
      </p:sp>
      <p:sp>
        <p:nvSpPr>
          <p:cNvPr id="927" name="Shape 927"/>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1.包含未包含</a:t>
            </a:r>
          </a:p>
          <a:p>
            <a:pPr defTabSz="914400">
              <a:lnSpc>
                <a:spcPct val="100000"/>
              </a:lnSpc>
              <a:defRPr sz="1200">
                <a:latin typeface="等线"/>
                <a:ea typeface="等线"/>
                <a:cs typeface="等线"/>
                <a:sym typeface="等线"/>
              </a:defRPr>
            </a:pPr>
            <a:r>
              <a:t>2.1)模糊的问卷 偶尔 一般 经常 →1-3 3-5 5-7  3）调查收入的时候 偷税漏税的人会说偏低 </a:t>
            </a:r>
          </a:p>
          <a:p>
            <a:pPr defTabSz="914400">
              <a:lnSpc>
                <a:spcPct val="100000"/>
              </a:lnSpc>
              <a:defRPr sz="1200">
                <a:latin typeface="等线"/>
                <a:ea typeface="等线"/>
                <a:cs typeface="等线"/>
                <a:sym typeface="等线"/>
              </a:defRPr>
            </a:pPr>
            <a:r>
              <a:t>3.无回答误差有随机性的 or 有系统性的，比如固定调查时间会错过晚下班的人，电话访问会错过没电话的人 举例：罗斯福|兰登 竞选罗最后胜利</a:t>
            </a:r>
          </a:p>
          <a:p>
            <a:pPr defTabSz="914400">
              <a:lnSpc>
                <a:spcPct val="100000"/>
              </a:lnSpc>
              <a:defRPr sz="1200">
                <a:latin typeface="等线"/>
                <a:ea typeface="等线"/>
                <a:cs typeface="等线"/>
                <a:sym typeface="等线"/>
              </a:defRPr>
            </a:pPr>
            <a:r>
              <a:t>4.调查员不细心、本身提问有引导</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Shape 978"/>
          <p:cNvSpPr/>
          <p:nvPr>
            <p:ph type="sldImg"/>
          </p:nvPr>
        </p:nvSpPr>
        <p:spPr>
          <a:prstGeom prst="rect">
            <a:avLst/>
          </a:prstGeom>
        </p:spPr>
        <p:txBody>
          <a:bodyPr/>
          <a:lstStyle/>
          <a:p/>
        </p:txBody>
      </p:sp>
      <p:sp>
        <p:nvSpPr>
          <p:cNvPr id="979" name="Shape 979"/>
          <p:cNvSpPr/>
          <p:nvPr>
            <p:ph type="body" sz="quarter" idx="1"/>
          </p:nvPr>
        </p:nvSpPr>
        <p:spPr>
          <a:prstGeom prst="rect">
            <a:avLst/>
          </a:prstGeom>
        </p:spPr>
        <p:txBody>
          <a:bodyPr/>
          <a:lstStyle>
            <a:lvl1pPr defTabSz="914400">
              <a:lnSpc>
                <a:spcPct val="100000"/>
              </a:lnSpc>
              <a:defRPr sz="1200">
                <a:latin typeface="等线"/>
                <a:ea typeface="等线"/>
                <a:cs typeface="等线"/>
                <a:sym typeface="等线"/>
              </a:defRPr>
            </a:lvl1pPr>
          </a:lstStyle>
          <a:p>
            <a:r>
              <a:t>数据的预处理是在对数据分类或分组之前所做的必要处理，内容包括数的审核、筛选、排序</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Shape 1018"/>
          <p:cNvSpPr/>
          <p:nvPr>
            <p:ph type="sldImg"/>
          </p:nvPr>
        </p:nvSpPr>
        <p:spPr>
          <a:prstGeom prst="rect">
            <a:avLst/>
          </a:prstGeom>
        </p:spPr>
        <p:txBody>
          <a:bodyPr/>
          <a:lstStyle/>
          <a:p/>
        </p:txBody>
      </p:sp>
      <p:sp>
        <p:nvSpPr>
          <p:cNvPr id="1019" name="Shape 1019"/>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等距分组、不等距分组</a:t>
            </a:r>
          </a:p>
          <a:p>
            <a:pPr defTabSz="914400">
              <a:lnSpc>
                <a:spcPct val="100000"/>
              </a:lnSpc>
              <a:defRPr sz="1200">
                <a:latin typeface="等线"/>
                <a:ea typeface="等线"/>
                <a:cs typeface="等线"/>
                <a:sym typeface="等线"/>
              </a:defRPr>
            </a:pPr>
            <a:r>
              <a:t>例：幼年、青年、中年、老年的年龄就属于不等距分组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Shape 660"/>
          <p:cNvSpPr/>
          <p:nvPr>
            <p:ph type="sldImg"/>
          </p:nvPr>
        </p:nvSpPr>
        <p:spPr>
          <a:prstGeom prst="rect">
            <a:avLst/>
          </a:prstGeom>
        </p:spPr>
        <p:txBody>
          <a:bodyPr/>
          <a:lstStyle/>
          <a:p/>
        </p:txBody>
      </p:sp>
      <p:sp>
        <p:nvSpPr>
          <p:cNvPr id="661" name="Shape 661"/>
          <p:cNvSpPr/>
          <p:nvPr>
            <p:ph type="body" sz="quarter" idx="1"/>
          </p:nvPr>
        </p:nvSpPr>
        <p:spPr>
          <a:prstGeom prst="rect">
            <a:avLst/>
          </a:prstGeom>
        </p:spPr>
        <p:txBody>
          <a:bodyPr/>
          <a:lstStyle/>
          <a:p>
            <a:r>
              <a:t>变量是说明现象某种特征的概念，特点是从一次观察到下一次观察结果会呈现出差别或变化。变量的具体取值称为变量值</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Shape 713"/>
          <p:cNvSpPr/>
          <p:nvPr>
            <p:ph type="sldImg"/>
          </p:nvPr>
        </p:nvSpPr>
        <p:spPr>
          <a:prstGeom prst="rect">
            <a:avLst/>
          </a:prstGeom>
        </p:spPr>
        <p:txBody>
          <a:bodyPr/>
          <a:lstStyle/>
          <a:p/>
        </p:txBody>
      </p:sp>
      <p:sp>
        <p:nvSpPr>
          <p:cNvPr id="714" name="Shape 714"/>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1.主要考察数据搜集者的实例和社会信誉度</a:t>
            </a:r>
          </a:p>
          <a:p>
            <a:pPr defTabSz="914400">
              <a:lnSpc>
                <a:spcPct val="100000"/>
              </a:lnSpc>
              <a:defRPr sz="1200">
                <a:latin typeface="等线"/>
                <a:ea typeface="等线"/>
                <a:cs typeface="等线"/>
                <a:sym typeface="等线"/>
              </a:defRPr>
            </a:pPr>
            <a:r>
              <a:t>2.如果是为了某个集团的利益而搜集的数据是值得怀疑的</a:t>
            </a:r>
          </a:p>
          <a:p>
            <a:pPr defTabSz="914400">
              <a:lnSpc>
                <a:spcPct val="100000"/>
              </a:lnSpc>
              <a:defRPr sz="1200">
                <a:latin typeface="等线"/>
                <a:ea typeface="等线"/>
                <a:cs typeface="等线"/>
                <a:sym typeface="等线"/>
              </a:defRPr>
            </a:pPr>
            <a:r>
              <a:t>3.搜集数据可以有多种方法，不同方法所采集的数据的解释力和说服力都不同。</a:t>
            </a:r>
          </a:p>
          <a:p>
            <a:pPr defTabSz="914400">
              <a:lnSpc>
                <a:spcPct val="100000"/>
              </a:lnSpc>
              <a:defRPr sz="1200">
                <a:latin typeface="等线"/>
                <a:ea typeface="等线"/>
                <a:cs typeface="等线"/>
                <a:sym typeface="等线"/>
              </a:defRPr>
            </a:pPr>
            <a:r>
              <a:t>4.过时的数据说服力肯定是不强的</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Shape 787"/>
          <p:cNvSpPr/>
          <p:nvPr>
            <p:ph type="sldImg"/>
          </p:nvPr>
        </p:nvSpPr>
        <p:spPr>
          <a:prstGeom prst="rect">
            <a:avLst/>
          </a:prstGeom>
        </p:spPr>
        <p:txBody>
          <a:bodyPr/>
          <a:lstStyle/>
          <a:p/>
        </p:txBody>
      </p:sp>
      <p:sp>
        <p:nvSpPr>
          <p:cNvPr id="788" name="Shape 788"/>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（最后）概率抽样抽选样本时，样本统计量的理论分布式存在的，可以根据调查结果对总体的有关参数进行估计。</a:t>
            </a:r>
          </a:p>
          <a:p>
            <a:pPr defTabSz="914400">
              <a:lnSpc>
                <a:spcPct val="100000"/>
              </a:lnSpc>
              <a:defRPr sz="1200">
                <a:latin typeface="等线"/>
                <a:ea typeface="等线"/>
                <a:cs typeface="等线"/>
                <a:sym typeface="等线"/>
              </a:defRPr>
            </a:pPr>
            <a:r>
              <a:t>如果调查的目的在于掌握研究对象的总体的数量特征、得到总体的置信区间，应使用概率抽样。</a:t>
            </a:r>
          </a:p>
          <a:p>
            <a:pPr defTabSz="914400">
              <a:lnSpc>
                <a:spcPct val="100000"/>
              </a:lnSpc>
              <a:defRPr sz="1200">
                <a:latin typeface="等线"/>
                <a:ea typeface="等线"/>
                <a:cs typeface="等线"/>
                <a:sym typeface="等线"/>
              </a:defRPr>
            </a:pPr>
            <a:r>
              <a:t>非概率抽样简便、时效快、成本低。它适合探索性的研究，调查的结果用于发现问题，为更深入的数量分析做准备。</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p:nvPr>
            <p:ph type="sldImg"/>
          </p:nvPr>
        </p:nvSpPr>
        <p:spPr>
          <a:prstGeom prst="rect">
            <a:avLst/>
          </a:prstGeom>
        </p:spPr>
        <p:txBody>
          <a:bodyPr/>
          <a:lstStyle/>
          <a:p/>
        </p:txBody>
      </p:sp>
      <p:sp>
        <p:nvSpPr>
          <p:cNvPr id="802" name="Shape 802"/>
          <p:cNvSpPr/>
          <p:nvPr>
            <p:ph type="body" sz="quarter" idx="1"/>
          </p:nvPr>
        </p:nvSpPr>
        <p:spPr>
          <a:prstGeom prst="rect">
            <a:avLst/>
          </a:prstGeom>
        </p:spPr>
        <p:txBody>
          <a:bodyPr/>
          <a:lstStyle>
            <a:lvl1pPr defTabSz="914400">
              <a:lnSpc>
                <a:spcPct val="100000"/>
              </a:lnSpc>
              <a:defRPr sz="1200">
                <a:latin typeface="等线"/>
                <a:ea typeface="等线"/>
                <a:cs typeface="等线"/>
                <a:sym typeface="等线"/>
              </a:defRPr>
            </a:lvl1pPr>
          </a:lstStyle>
          <a:p>
            <a:r>
              <a:t>在大规模的调查中，很少直接采用简单随机抽样，一般是把这种方法和其他抽样方法结合起来使用</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Shape 809"/>
          <p:cNvSpPr/>
          <p:nvPr>
            <p:ph type="sldImg"/>
          </p:nvPr>
        </p:nvSpPr>
        <p:spPr>
          <a:prstGeom prst="rect">
            <a:avLst/>
          </a:prstGeom>
        </p:spPr>
        <p:txBody>
          <a:bodyPr/>
          <a:lstStyle/>
          <a:p/>
        </p:txBody>
      </p:sp>
      <p:sp>
        <p:nvSpPr>
          <p:cNvPr id="810" name="Shape 810"/>
          <p:cNvSpPr/>
          <p:nvPr>
            <p:ph type="body" sz="quarter" idx="1"/>
          </p:nvPr>
        </p:nvSpPr>
        <p:spPr>
          <a:prstGeom prst="rect">
            <a:avLst/>
          </a:prstGeom>
        </p:spPr>
        <p:txBody>
          <a:bodyPr/>
          <a:lstStyle>
            <a:lvl1pPr defTabSz="914400">
              <a:lnSpc>
                <a:spcPct val="100000"/>
              </a:lnSpc>
              <a:defRPr sz="1200">
                <a:latin typeface="等线"/>
                <a:ea typeface="等线"/>
                <a:cs typeface="等线"/>
                <a:sym typeface="等线"/>
              </a:defRPr>
            </a:lvl1pPr>
          </a:lstStyle>
          <a:p>
            <a:r>
              <a:t>例如，一个学校有5个年级，从每个年级里随机抽一些同学进行调查。</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p:nvPr>
            <p:ph type="sldImg"/>
          </p:nvPr>
        </p:nvSpPr>
        <p:spPr>
          <a:prstGeom prst="rect">
            <a:avLst/>
          </a:prstGeom>
        </p:spPr>
        <p:txBody>
          <a:bodyPr/>
          <a:lstStyle/>
          <a:p/>
        </p:txBody>
      </p:sp>
      <p:sp>
        <p:nvSpPr>
          <p:cNvPr id="818" name="Shape 818"/>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例如从一个学校有5个年级，抽取一个年级，调查该年级的全部学生。</a:t>
            </a:r>
          </a:p>
          <a:p>
            <a:pPr defTabSz="914400">
              <a:lnSpc>
                <a:spcPct val="100000"/>
              </a:lnSpc>
              <a:defRPr sz="1200">
                <a:latin typeface="等线"/>
                <a:ea typeface="等线"/>
                <a:cs typeface="等线"/>
                <a:sym typeface="等线"/>
              </a:defRPr>
            </a:pPr>
            <a:r>
              <a:t>因为同一群内的单位或多或少地有些相似，在样本量相同 的条件下，整群抽样的抽样误差通常比较大。</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hape 825"/>
          <p:cNvSpPr/>
          <p:nvPr>
            <p:ph type="sldImg"/>
          </p:nvPr>
        </p:nvSpPr>
        <p:spPr>
          <a:prstGeom prst="rect">
            <a:avLst/>
          </a:prstGeom>
        </p:spPr>
        <p:txBody>
          <a:bodyPr/>
          <a:lstStyle/>
          <a:p/>
        </p:txBody>
      </p:sp>
      <p:sp>
        <p:nvSpPr>
          <p:cNvPr id="826" name="Shape 826"/>
          <p:cNvSpPr/>
          <p:nvPr>
            <p:ph type="body" sz="quarter" idx="1"/>
          </p:nvPr>
        </p:nvSpPr>
        <p:spPr>
          <a:prstGeom prst="rect">
            <a:avLst/>
          </a:prstGeom>
        </p:spPr>
        <p:txBody>
          <a:bodyPr/>
          <a:lstStyle/>
          <a:p>
            <a:pPr defTabSz="914400">
              <a:lnSpc>
                <a:spcPct val="100000"/>
              </a:lnSpc>
              <a:defRPr sz="1200">
                <a:latin typeface="等线"/>
                <a:ea typeface="等线"/>
                <a:cs typeface="等线"/>
                <a:sym typeface="等线"/>
              </a:defRPr>
            </a:pPr>
            <a:r>
              <a:t>缺点：总体有周期或增减趋势时,易产生偏性.</a:t>
            </a:r>
          </a:p>
          <a:p>
            <a:pPr defTabSz="914400">
              <a:lnSpc>
                <a:spcPct val="100000"/>
              </a:lnSpc>
              <a:defRPr sz="1200">
                <a:latin typeface="等线"/>
                <a:ea typeface="等线"/>
                <a:cs typeface="等线"/>
                <a:sym typeface="等线"/>
              </a:defRPr>
            </a:pPr>
            <a:r>
              <a:t>比如1~100个人按年龄从小到大编号，抽选20人，初始值需要从1~5里随机抽取，如果抽到1，那么1、6、11、16等人为样本，样本的整体年龄偏小；</a:t>
            </a:r>
          </a:p>
          <a:p>
            <a:pPr defTabSz="914400">
              <a:lnSpc>
                <a:spcPct val="100000"/>
              </a:lnSpc>
              <a:defRPr sz="1200">
                <a:latin typeface="等线"/>
                <a:ea typeface="等线"/>
                <a:cs typeface="等线"/>
                <a:sym typeface="等线"/>
              </a:defRPr>
            </a:pPr>
            <a:r>
              <a:t>如果抽到5那么样本整体的年龄相对总体偏大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Shape 839"/>
          <p:cNvSpPr/>
          <p:nvPr>
            <p:ph type="sldImg"/>
          </p:nvPr>
        </p:nvSpPr>
        <p:spPr>
          <a:prstGeom prst="rect">
            <a:avLst/>
          </a:prstGeom>
        </p:spPr>
        <p:txBody>
          <a:bodyPr/>
          <a:lstStyle/>
          <a:p/>
        </p:txBody>
      </p:sp>
      <p:sp>
        <p:nvSpPr>
          <p:cNvPr id="840" name="Shape 840"/>
          <p:cNvSpPr/>
          <p:nvPr>
            <p:ph type="body" sz="quarter" idx="1"/>
          </p:nvPr>
        </p:nvSpPr>
        <p:spPr>
          <a:prstGeom prst="rect">
            <a:avLst/>
          </a:prstGeom>
        </p:spPr>
        <p:txBody>
          <a:bodyPr/>
          <a:lstStyle>
            <a:lvl1pPr defTabSz="914400">
              <a:lnSpc>
                <a:spcPct val="100000"/>
              </a:lnSpc>
              <a:defRPr sz="1200">
                <a:latin typeface="等线"/>
                <a:ea typeface="等线"/>
                <a:cs typeface="等线"/>
                <a:sym typeface="等线"/>
              </a:defRPr>
            </a:lvl1pPr>
          </a:lstStyle>
          <a:p>
            <a:r>
              <a:t>例如：调查员在街头、公园、商店等公共场所进行拦截式的调查；厂家在出售产品的柜台前对路过的顾客进行调查</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标题文本"/>
          <p:cNvSpPr txBox="1"/>
          <p:nvPr>
            <p:ph type="title" hasCustomPrompt="1"/>
          </p:nvPr>
        </p:nvSpPr>
        <p:spPr>
          <a:xfrm>
            <a:off x="4833937" y="2303858"/>
            <a:ext cx="14716127" cy="4643439"/>
          </a:xfrm>
          <a:prstGeom prst="rect">
            <a:avLst/>
          </a:prstGeom>
          <a:effectLst/>
        </p:spPr>
        <p:txBody>
          <a:bodyPr lIns="71436" tIns="71436" rIns="71436" bIns="71436" anchor="b"/>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14" name="正文级别 1…"/>
          <p:cNvSpPr txBox="1"/>
          <p:nvPr>
            <p:ph type="body" sz="quarter" idx="1" hasCustomPrompt="1"/>
          </p:nvPr>
        </p:nvSpPr>
        <p:spPr>
          <a:xfrm>
            <a:off x="4833937" y="7072311"/>
            <a:ext cx="14716127" cy="1589486"/>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15"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引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5" name="正文级别 1…"/>
          <p:cNvSpPr txBox="1"/>
          <p:nvPr>
            <p:ph type="body" sz="quarter" idx="1" hasCustomPrompt="1"/>
          </p:nvPr>
        </p:nvSpPr>
        <p:spPr>
          <a:xfrm>
            <a:off x="4833937" y="8947546"/>
            <a:ext cx="14716127" cy="750096"/>
          </a:xfrm>
          <a:prstGeom prst="rect">
            <a:avLst/>
          </a:prstGeom>
          <a:effectLst/>
        </p:spPr>
        <p:txBody>
          <a:bodyPr lIns="71436" tIns="71436" rIns="71436" bIns="71436"/>
          <a:lstStyle>
            <a:lvl1pPr marL="0" indent="0" algn="ctr" defTabSz="821055">
              <a:spcBef>
                <a:spcPts val="0"/>
              </a:spcBef>
              <a:buClrTx/>
              <a:buSzTx/>
              <a:buNone/>
              <a:defRPr sz="3800" b="1">
                <a:ln>
                  <a:noFill/>
                </a:ln>
                <a:solidFill>
                  <a:srgbClr val="FFFFFF"/>
                </a:solidFill>
                <a:latin typeface="+mj-lt"/>
                <a:ea typeface="+mj-ea"/>
                <a:cs typeface="+mj-cs"/>
                <a:sym typeface="Helvetica"/>
              </a:defRPr>
            </a:lvl1pPr>
            <a:lvl2pPr marL="704850" indent="-361950" algn="ctr" defTabSz="821055">
              <a:spcBef>
                <a:spcPts val="0"/>
              </a:spcBef>
              <a:buClrTx/>
              <a:buSzPct val="100000"/>
              <a:buChar char="•"/>
              <a:defRPr sz="3800" b="1">
                <a:ln>
                  <a:noFill/>
                </a:ln>
                <a:solidFill>
                  <a:srgbClr val="FFFFFF"/>
                </a:solidFill>
                <a:latin typeface="+mj-lt"/>
                <a:ea typeface="+mj-ea"/>
                <a:cs typeface="+mj-cs"/>
                <a:sym typeface="Helvetica"/>
              </a:defRPr>
            </a:lvl2pPr>
            <a:lvl3pPr marL="1120140" indent="-434340" algn="ctr" defTabSz="821055">
              <a:spcBef>
                <a:spcPts val="0"/>
              </a:spcBef>
              <a:buClrTx/>
              <a:buSzPct val="100000"/>
              <a:buChar char="•"/>
              <a:defRPr sz="3800" b="1">
                <a:ln>
                  <a:noFill/>
                </a:ln>
                <a:solidFill>
                  <a:srgbClr val="FFFFFF"/>
                </a:solidFill>
                <a:latin typeface="+mj-lt"/>
                <a:ea typeface="+mj-ea"/>
                <a:cs typeface="+mj-cs"/>
                <a:sym typeface="Helvetica"/>
              </a:defRPr>
            </a:lvl3pPr>
            <a:lvl4pPr marL="1529715" indent="-501015" algn="ctr" defTabSz="821055">
              <a:spcBef>
                <a:spcPts val="0"/>
              </a:spcBef>
              <a:buClrTx/>
              <a:buSzPct val="100000"/>
              <a:buChar char="•"/>
              <a:defRPr sz="3800" b="1">
                <a:ln>
                  <a:noFill/>
                </a:ln>
                <a:solidFill>
                  <a:srgbClr val="FFFFFF"/>
                </a:solidFill>
                <a:latin typeface="+mj-lt"/>
                <a:ea typeface="+mj-ea"/>
                <a:cs typeface="+mj-cs"/>
                <a:sym typeface="Helvetica"/>
              </a:defRPr>
            </a:lvl4pPr>
            <a:lvl5pPr marL="1872615" indent="-501015" algn="ctr" defTabSz="821055">
              <a:spcBef>
                <a:spcPts val="0"/>
              </a:spcBef>
              <a:buClrTx/>
              <a:buSzPct val="100000"/>
              <a:buChar char="•"/>
              <a:defRPr sz="3800" b="1">
                <a:ln>
                  <a:noFill/>
                </a:ln>
                <a:solidFill>
                  <a:srgbClr val="FFFFFF"/>
                </a:solidFill>
                <a:latin typeface="+mj-lt"/>
                <a:ea typeface="+mj-ea"/>
                <a:cs typeface="+mj-cs"/>
                <a:sym typeface="Helvetica"/>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96" name="“在此键入引文。”"/>
          <p:cNvSpPr txBox="1"/>
          <p:nvPr>
            <p:ph type="body" sz="quarter" idx="13"/>
          </p:nvPr>
        </p:nvSpPr>
        <p:spPr>
          <a:xfrm>
            <a:off x="4833937" y="5916214"/>
            <a:ext cx="14716127" cy="1133477"/>
          </a:xfrm>
          <a:prstGeom prst="rect">
            <a:avLst/>
          </a:prstGeom>
          <a:effectLst/>
        </p:spPr>
        <p:txBody>
          <a:bodyPr lIns="71436" tIns="71436" rIns="71436" bIns="71436" anchor="ctr"/>
          <a:lstStyle/>
          <a:p>
            <a:pPr marL="0" indent="0" algn="ctr" defTabSz="821055">
              <a:spcBef>
                <a:spcPts val="3300"/>
              </a:spcBef>
              <a:buClrTx/>
              <a:buSzTx/>
              <a:buNone/>
              <a:defRPr sz="5600">
                <a:ln>
                  <a:noFill/>
                </a:ln>
                <a:solidFill>
                  <a:srgbClr val="FFFFFF"/>
                </a:solidFill>
                <a:effectLst/>
                <a:latin typeface="Helvetica Light"/>
                <a:ea typeface="Helvetica Light"/>
                <a:cs typeface="Helvetica Light"/>
                <a:sym typeface="Helvetica Light"/>
              </a:defRPr>
            </a:pPr>
          </a:p>
        </p:txBody>
      </p:sp>
      <p:sp>
        <p:nvSpPr>
          <p:cNvPr id="97"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照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4" name="图像"/>
          <p:cNvSpPr/>
          <p:nvPr>
            <p:ph type="pic" idx="13"/>
          </p:nvPr>
        </p:nvSpPr>
        <p:spPr>
          <a:xfrm>
            <a:off x="3048000" y="0"/>
            <a:ext cx="18288000" cy="13716000"/>
          </a:xfrm>
          <a:prstGeom prst="rect">
            <a:avLst/>
          </a:prstGeom>
          <a:effectLst/>
        </p:spPr>
        <p:txBody>
          <a:bodyPr tIns="45719" bIns="45719">
            <a:noAutofit/>
          </a:bodyPr>
          <a:lstStyle/>
          <a:p/>
        </p:txBody>
      </p:sp>
      <p:sp>
        <p:nvSpPr>
          <p:cNvPr id="105"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2"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119" name="幻灯片编号"/>
          <p:cNvSpPr txBox="1"/>
          <p:nvPr>
            <p:ph type="sldNum" sz="quarter" idx="2"/>
          </p:nvPr>
        </p:nvSpPr>
        <p:spPr>
          <a:xfrm>
            <a:off x="22142096" y="12771757"/>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grpSp>
        <p:nvGrpSpPr>
          <p:cNvPr id="128" name="成组"/>
          <p:cNvGrpSpPr/>
          <p:nvPr/>
        </p:nvGrpSpPr>
        <p:grpSpPr>
          <a:xfrm>
            <a:off x="-2" y="728365"/>
            <a:ext cx="737576" cy="1152132"/>
            <a:chOff x="0" y="0"/>
            <a:chExt cx="737574" cy="1152130"/>
          </a:xfrm>
        </p:grpSpPr>
        <p:sp>
          <p:nvSpPr>
            <p:cNvPr id="126" name="矩形 6"/>
            <p:cNvSpPr/>
            <p:nvPr/>
          </p:nvSpPr>
          <p:spPr>
            <a:xfrm>
              <a:off x="-1" y="-1"/>
              <a:ext cx="406403" cy="1152132"/>
            </a:xfrm>
            <a:prstGeom prst="rect">
              <a:avLst/>
            </a:prstGeom>
            <a:solidFill>
              <a:srgbClr val="E2611F"/>
            </a:solidFill>
            <a:ln w="12700" cap="flat">
              <a:noFill/>
              <a:miter lim="400000"/>
            </a:ln>
            <a:effectLst/>
          </p:spPr>
          <p:txBody>
            <a:bodyPr wrap="square" lIns="71436" tIns="71436" rIns="71436" bIns="71436" numCol="1" anchor="ctr">
              <a:noAutofit/>
            </a:bodyPr>
            <a:lstStyle/>
            <a:p>
              <a:pPr defTabSz="1828800">
                <a:defRPr sz="3600">
                  <a:solidFill>
                    <a:srgbClr val="FFFFFF"/>
                  </a:solidFill>
                  <a:latin typeface="Calisto MT"/>
                  <a:ea typeface="Calisto MT"/>
                  <a:cs typeface="Calisto MT"/>
                  <a:sym typeface="Calisto MT"/>
                </a:defRPr>
              </a:pPr>
            </a:p>
          </p:txBody>
        </p:sp>
        <p:sp>
          <p:nvSpPr>
            <p:cNvPr id="127" name="矩形 6"/>
            <p:cNvSpPr/>
            <p:nvPr/>
          </p:nvSpPr>
          <p:spPr>
            <a:xfrm>
              <a:off x="610573" y="-1"/>
              <a:ext cx="127002" cy="1152132"/>
            </a:xfrm>
            <a:prstGeom prst="rect">
              <a:avLst/>
            </a:prstGeom>
            <a:solidFill>
              <a:srgbClr val="E2611F"/>
            </a:solidFill>
            <a:ln w="12700" cap="flat">
              <a:noFill/>
              <a:miter lim="400000"/>
            </a:ln>
            <a:effectLst/>
          </p:spPr>
          <p:txBody>
            <a:bodyPr wrap="square" lIns="71436" tIns="71436" rIns="71436" bIns="71436" numCol="1" anchor="ctr">
              <a:noAutofit/>
            </a:bodyPr>
            <a:lstStyle/>
            <a:p>
              <a:pPr defTabSz="1828800">
                <a:defRPr sz="3600">
                  <a:solidFill>
                    <a:srgbClr val="FFFFFF"/>
                  </a:solidFill>
                  <a:latin typeface="Calisto MT"/>
                  <a:ea typeface="Calisto MT"/>
                  <a:cs typeface="Calisto MT"/>
                  <a:sym typeface="Calisto MT"/>
                </a:defRPr>
              </a:pPr>
            </a:p>
          </p:txBody>
        </p:sp>
      </p:grpSp>
      <p:pic>
        <p:nvPicPr>
          <p:cNvPr id="129" name="图像" descr="图像"/>
          <p:cNvPicPr>
            <a:picLocks noChangeAspect="1"/>
          </p:cNvPicPr>
          <p:nvPr/>
        </p:nvPicPr>
        <p:blipFill>
          <a:blip r:embed="rId2"/>
          <a:stretch>
            <a:fillRect/>
          </a:stretch>
        </p:blipFill>
        <p:spPr>
          <a:xfrm>
            <a:off x="-29525" y="-33296"/>
            <a:ext cx="24443104" cy="13782560"/>
          </a:xfrm>
          <a:prstGeom prst="rect">
            <a:avLst/>
          </a:prstGeom>
          <a:ln w="12700">
            <a:miter lim="400000"/>
            <a:headEnd/>
            <a:tailEnd/>
          </a:ln>
        </p:spPr>
      </p:pic>
      <p:sp>
        <p:nvSpPr>
          <p:cNvPr id="130"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139" name="成组"/>
          <p:cNvGrpSpPr/>
          <p:nvPr/>
        </p:nvGrpSpPr>
        <p:grpSpPr>
          <a:xfrm>
            <a:off x="-4" y="-4"/>
            <a:ext cx="24384004" cy="13716004"/>
            <a:chOff x="-2" y="-2"/>
            <a:chExt cx="24384004" cy="13716003"/>
          </a:xfrm>
        </p:grpSpPr>
        <p:pic>
          <p:nvPicPr>
            <p:cNvPr id="137" name="图片 4" descr="图片 4"/>
            <p:cNvPicPr>
              <a:picLocks noChangeAspect="1"/>
            </p:cNvPicPr>
            <p:nvPr/>
          </p:nvPicPr>
          <p:blipFill>
            <a:blip r:embed="rId3"/>
            <a:stretch>
              <a:fillRect/>
            </a:stretch>
          </p:blipFill>
          <p:spPr>
            <a:xfrm>
              <a:off x="-3" y="-3"/>
              <a:ext cx="24384004" cy="13716004"/>
            </a:xfrm>
            <a:prstGeom prst="rect">
              <a:avLst/>
            </a:prstGeom>
            <a:ln w="12700" cap="flat">
              <a:noFill/>
              <a:miter lim="400000"/>
              <a:headEnd/>
              <a:tailEnd/>
            </a:ln>
            <a:effectLst/>
          </p:spPr>
        </p:pic>
        <p:sp>
          <p:nvSpPr>
            <p:cNvPr id="138" name="矩形 7"/>
            <p:cNvSpPr/>
            <p:nvPr/>
          </p:nvSpPr>
          <p:spPr>
            <a:xfrm>
              <a:off x="-1" y="-3"/>
              <a:ext cx="24384004" cy="13716004"/>
            </a:xfrm>
            <a:prstGeom prst="rect">
              <a:avLst/>
            </a:prstGeom>
            <a:solidFill>
              <a:srgbClr val="000000">
                <a:alpha val="85571"/>
              </a:srgbClr>
            </a:solidFill>
            <a:ln w="12700" cap="flat">
              <a:noFill/>
              <a:miter lim="400000"/>
            </a:ln>
            <a:effectLst/>
          </p:spPr>
          <p:txBody>
            <a:bodyPr wrap="square" lIns="71436" tIns="71436" rIns="71436" bIns="71436" numCol="1" anchor="ctr">
              <a:noAutofit/>
            </a:bodyPr>
            <a:lstStyle/>
            <a:p>
              <a:pPr defTabSz="1219200">
                <a:defRPr sz="4800">
                  <a:solidFill>
                    <a:srgbClr val="000000"/>
                  </a:solidFill>
                  <a:latin typeface="Calibri"/>
                  <a:ea typeface="Calibri"/>
                  <a:cs typeface="Calibri"/>
                  <a:sym typeface="Calibri"/>
                </a:defRPr>
              </a:pPr>
            </a:p>
          </p:txBody>
        </p:sp>
      </p:grpSp>
      <p:sp>
        <p:nvSpPr>
          <p:cNvPr id="140"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grpSp>
        <p:nvGrpSpPr>
          <p:cNvPr id="149" name="成组"/>
          <p:cNvGrpSpPr/>
          <p:nvPr/>
        </p:nvGrpSpPr>
        <p:grpSpPr>
          <a:xfrm>
            <a:off x="-1" y="502525"/>
            <a:ext cx="484124" cy="731212"/>
            <a:chOff x="0" y="0"/>
            <a:chExt cx="484123" cy="731210"/>
          </a:xfrm>
        </p:grpSpPr>
        <p:sp>
          <p:nvSpPr>
            <p:cNvPr id="147" name="矩形 6"/>
            <p:cNvSpPr/>
            <p:nvPr/>
          </p:nvSpPr>
          <p:spPr>
            <a:xfrm>
              <a:off x="0" y="0"/>
              <a:ext cx="292654" cy="731212"/>
            </a:xfrm>
            <a:prstGeom prst="rect">
              <a:avLst/>
            </a:prstGeom>
            <a:solidFill>
              <a:srgbClr val="E2611F"/>
            </a:solidFill>
            <a:ln w="12700" cap="flat">
              <a:noFill/>
              <a:miter lim="400000"/>
            </a:ln>
            <a:effectLst/>
          </p:spPr>
          <p:txBody>
            <a:bodyPr wrap="square" lIns="71436" tIns="71436" rIns="71436" bIns="71436" numCol="1" anchor="ctr">
              <a:noAutofit/>
            </a:bodyPr>
            <a:lstStyle/>
            <a:p>
              <a:pPr defTabSz="1828800">
                <a:defRPr sz="3600">
                  <a:solidFill>
                    <a:srgbClr val="FFFFFF"/>
                  </a:solidFill>
                  <a:latin typeface="Calisto MT"/>
                  <a:ea typeface="Calisto MT"/>
                  <a:cs typeface="Calisto MT"/>
                  <a:sym typeface="Calisto MT"/>
                </a:defRPr>
              </a:pPr>
            </a:p>
          </p:txBody>
        </p:sp>
        <p:sp>
          <p:nvSpPr>
            <p:cNvPr id="148" name="矩形 6"/>
            <p:cNvSpPr/>
            <p:nvPr/>
          </p:nvSpPr>
          <p:spPr>
            <a:xfrm>
              <a:off x="396389" y="0"/>
              <a:ext cx="87735" cy="731212"/>
            </a:xfrm>
            <a:prstGeom prst="rect">
              <a:avLst/>
            </a:prstGeom>
            <a:solidFill>
              <a:srgbClr val="E2611F"/>
            </a:solidFill>
            <a:ln w="12700" cap="flat">
              <a:noFill/>
              <a:miter lim="400000"/>
            </a:ln>
            <a:effectLst/>
          </p:spPr>
          <p:txBody>
            <a:bodyPr wrap="square" lIns="71436" tIns="71436" rIns="71436" bIns="71436" numCol="1" anchor="ctr">
              <a:noAutofit/>
            </a:bodyPr>
            <a:lstStyle/>
            <a:p>
              <a:pPr defTabSz="1828800">
                <a:defRPr sz="3600">
                  <a:solidFill>
                    <a:srgbClr val="FFFFFF"/>
                  </a:solidFill>
                  <a:latin typeface="Calisto MT"/>
                  <a:ea typeface="Calisto MT"/>
                  <a:cs typeface="Calisto MT"/>
                  <a:sym typeface="Calisto MT"/>
                </a:defRPr>
              </a:pPr>
            </a:p>
          </p:txBody>
        </p:sp>
      </p:grpSp>
      <p:sp>
        <p:nvSpPr>
          <p:cNvPr id="150"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sp>
        <p:nvSpPr>
          <p:cNvPr id="157" name="矩形 6"/>
          <p:cNvSpPr/>
          <p:nvPr/>
        </p:nvSpPr>
        <p:spPr>
          <a:xfrm>
            <a:off x="-1" y="502525"/>
            <a:ext cx="292653" cy="731211"/>
          </a:xfrm>
          <a:prstGeom prst="rect">
            <a:avLst/>
          </a:prstGeom>
          <a:solidFill>
            <a:srgbClr val="D81C3F"/>
          </a:solidFill>
          <a:ln w="12700">
            <a:miter lim="400000"/>
          </a:ln>
        </p:spPr>
        <p:txBody>
          <a:bodyPr lIns="71436" tIns="71436" rIns="71436" bIns="71436" anchor="ctr"/>
          <a:lstStyle/>
          <a:p>
            <a:pPr defTabSz="1828800">
              <a:defRPr sz="3600">
                <a:solidFill>
                  <a:srgbClr val="FFFFFF"/>
                </a:solidFill>
                <a:latin typeface="Calisto MT"/>
                <a:ea typeface="Calisto MT"/>
                <a:cs typeface="Calisto MT"/>
                <a:sym typeface="Calisto MT"/>
              </a:defRPr>
            </a:pPr>
          </a:p>
        </p:txBody>
      </p:sp>
      <p:sp>
        <p:nvSpPr>
          <p:cNvPr id="158" name="矩形 6"/>
          <p:cNvSpPr/>
          <p:nvPr/>
        </p:nvSpPr>
        <p:spPr>
          <a:xfrm>
            <a:off x="396387" y="502525"/>
            <a:ext cx="87735" cy="731211"/>
          </a:xfrm>
          <a:prstGeom prst="rect">
            <a:avLst/>
          </a:prstGeom>
          <a:solidFill>
            <a:srgbClr val="D81C3F"/>
          </a:solidFill>
          <a:ln w="12700">
            <a:miter lim="400000"/>
          </a:ln>
        </p:spPr>
        <p:txBody>
          <a:bodyPr lIns="71436" tIns="71436" rIns="71436" bIns="71436" anchor="ctr"/>
          <a:lstStyle/>
          <a:p>
            <a:pPr defTabSz="1828800">
              <a:defRPr sz="3600">
                <a:solidFill>
                  <a:srgbClr val="FFFFFF"/>
                </a:solidFill>
                <a:latin typeface="Calisto MT"/>
                <a:ea typeface="Calisto MT"/>
                <a:cs typeface="Calisto MT"/>
                <a:sym typeface="Calisto MT"/>
              </a:defRPr>
            </a:pPr>
          </a:p>
        </p:txBody>
      </p:sp>
      <p:sp>
        <p:nvSpPr>
          <p:cNvPr id="159"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sp>
        <p:nvSpPr>
          <p:cNvPr id="166"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p:cSld name="标题幻灯片">
    <p:bg>
      <p:bgPr>
        <a:solidFill>
          <a:srgbClr val="FFFFFF"/>
        </a:solidFill>
        <a:effectLst/>
      </p:bgPr>
    </p:bg>
    <p:spTree>
      <p:nvGrpSpPr>
        <p:cNvPr id="1" name=""/>
        <p:cNvGrpSpPr/>
        <p:nvPr/>
      </p:nvGrpSpPr>
      <p:grpSpPr>
        <a:xfrm>
          <a:off x="0" y="0"/>
          <a:ext cx="0" cy="0"/>
          <a:chOff x="0" y="0"/>
          <a:chExt cx="0" cy="0"/>
        </a:xfrm>
      </p:grpSpPr>
      <p:sp>
        <p:nvSpPr>
          <p:cNvPr id="173" name="标题文本"/>
          <p:cNvSpPr txBox="1"/>
          <p:nvPr>
            <p:ph type="title" hasCustomPrompt="1"/>
          </p:nvPr>
        </p:nvSpPr>
        <p:spPr>
          <a:xfrm>
            <a:off x="3048000" y="2244725"/>
            <a:ext cx="18288000" cy="4775202"/>
          </a:xfrm>
          <a:prstGeom prst="rect">
            <a:avLst/>
          </a:prstGeom>
          <a:effectLst/>
        </p:spPr>
        <p:txBody>
          <a:bodyPr lIns="91438" tIns="91438" rIns="91438" bIns="91438" anchor="b"/>
          <a:lstStyle>
            <a:lvl1pPr defTabSz="1828800">
              <a:lnSpc>
                <a:spcPct val="90000"/>
              </a:lnSpc>
              <a:defRPr sz="12000">
                <a:ln>
                  <a:noFill/>
                </a:ln>
                <a:solidFill>
                  <a:srgbClr val="000000"/>
                </a:solidFill>
                <a:latin typeface="等线 Light"/>
                <a:ea typeface="等线 Light"/>
                <a:cs typeface="等线 Light"/>
                <a:sym typeface="等线 Light"/>
              </a:defRPr>
            </a:lvl1pPr>
          </a:lstStyle>
          <a:p>
            <a:pPr>
              <a:defRPr>
                <a:effectLst/>
              </a:defRPr>
            </a:pPr>
            <a:r>
              <a:t>标题文本</a:t>
            </a:r>
          </a:p>
        </p:txBody>
      </p:sp>
      <p:sp>
        <p:nvSpPr>
          <p:cNvPr id="174" name="正文级别 1…"/>
          <p:cNvSpPr txBox="1"/>
          <p:nvPr>
            <p:ph type="body" sz="quarter" idx="1" hasCustomPrompt="1"/>
          </p:nvPr>
        </p:nvSpPr>
        <p:spPr>
          <a:xfrm>
            <a:off x="3048000" y="7204075"/>
            <a:ext cx="18288000" cy="3311525"/>
          </a:xfrm>
          <a:prstGeom prst="rect">
            <a:avLst/>
          </a:prstGeom>
          <a:effectLst/>
        </p:spPr>
        <p:txBody>
          <a:bodyPr lIns="91438" tIns="91438" rIns="91438" bIns="91438"/>
          <a:lstStyle>
            <a:lvl1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1pPr>
            <a:lvl2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2pPr>
            <a:lvl3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3pPr>
            <a:lvl4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4pPr>
            <a:lvl5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175" name="幻灯片编号"/>
          <p:cNvSpPr txBox="1"/>
          <p:nvPr>
            <p:ph type="sldNum" sz="quarter" idx="2"/>
          </p:nvPr>
        </p:nvSpPr>
        <p:spPr>
          <a:xfrm>
            <a:off x="22172992" y="12802236"/>
            <a:ext cx="534610" cy="551179"/>
          </a:xfrm>
          <a:prstGeom prst="rect">
            <a:avLst/>
          </a:prstGeom>
        </p:spPr>
        <p:txBody>
          <a:bodyPr lIns="91438" tIns="91438" rIns="91438" bIns="91438"/>
          <a:lstStyle>
            <a:lvl1pPr>
              <a:defRPr sz="2400">
                <a:solidFill>
                  <a:srgbClr val="888888"/>
                </a:solidFill>
                <a:latin typeface="等线"/>
                <a:ea typeface="等线"/>
                <a:cs typeface="等线"/>
                <a:sym typeface="等线"/>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照片 - 水平">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 name="图像"/>
          <p:cNvSpPr/>
          <p:nvPr>
            <p:ph type="pic" sz="half" idx="13"/>
          </p:nvPr>
        </p:nvSpPr>
        <p:spPr>
          <a:xfrm>
            <a:off x="5298280" y="892967"/>
            <a:ext cx="13751720" cy="8322472"/>
          </a:xfrm>
          <a:prstGeom prst="rect">
            <a:avLst/>
          </a:prstGeom>
          <a:effectLst/>
        </p:spPr>
        <p:txBody>
          <a:bodyPr tIns="45719" bIns="45719">
            <a:noAutofit/>
          </a:bodyPr>
          <a:lstStyle/>
          <a:p/>
        </p:txBody>
      </p:sp>
      <p:sp>
        <p:nvSpPr>
          <p:cNvPr id="23" name="标题文本"/>
          <p:cNvSpPr txBox="1"/>
          <p:nvPr>
            <p:ph type="title" hasCustomPrompt="1"/>
          </p:nvPr>
        </p:nvSpPr>
        <p:spPr>
          <a:xfrm>
            <a:off x="4833937" y="9447609"/>
            <a:ext cx="14716127" cy="2000252"/>
          </a:xfrm>
          <a:prstGeom prst="rect">
            <a:avLst/>
          </a:prstGeom>
          <a:effectLst/>
        </p:spPr>
        <p:txBody>
          <a:bodyPr lIns="71436" tIns="71436" rIns="71436" bIns="71436" anchor="b"/>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24" name="正文级别 1…"/>
          <p:cNvSpPr txBox="1"/>
          <p:nvPr>
            <p:ph type="body" sz="quarter" idx="1" hasCustomPrompt="1"/>
          </p:nvPr>
        </p:nvSpPr>
        <p:spPr>
          <a:xfrm>
            <a:off x="4833937" y="11519296"/>
            <a:ext cx="14716127" cy="1714502"/>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25"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2" name="标题文本"/>
          <p:cNvSpPr txBox="1"/>
          <p:nvPr>
            <p:ph type="title" hasCustomPrompt="1"/>
          </p:nvPr>
        </p:nvSpPr>
        <p:spPr>
          <a:xfrm>
            <a:off x="4833937" y="2303858"/>
            <a:ext cx="14716127" cy="4643439"/>
          </a:xfrm>
          <a:prstGeom prst="rect">
            <a:avLst/>
          </a:prstGeom>
          <a:effectLst/>
        </p:spPr>
        <p:txBody>
          <a:bodyPr lIns="71436" tIns="71436" rIns="71436" bIns="71436" anchor="b"/>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183" name="正文级别 1…"/>
          <p:cNvSpPr txBox="1"/>
          <p:nvPr>
            <p:ph type="body" sz="quarter" idx="1" hasCustomPrompt="1"/>
          </p:nvPr>
        </p:nvSpPr>
        <p:spPr>
          <a:xfrm>
            <a:off x="4833937" y="7072311"/>
            <a:ext cx="14716127" cy="1589486"/>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184"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照片 - 水平">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1" name="图像"/>
          <p:cNvSpPr/>
          <p:nvPr>
            <p:ph type="pic" sz="half" idx="13"/>
          </p:nvPr>
        </p:nvSpPr>
        <p:spPr>
          <a:xfrm>
            <a:off x="5298280" y="892967"/>
            <a:ext cx="13751720" cy="8322472"/>
          </a:xfrm>
          <a:prstGeom prst="rect">
            <a:avLst/>
          </a:prstGeom>
          <a:effectLst/>
        </p:spPr>
        <p:txBody>
          <a:bodyPr tIns="45719" bIns="45719">
            <a:noAutofit/>
          </a:bodyPr>
          <a:lstStyle/>
          <a:p/>
        </p:txBody>
      </p:sp>
      <p:sp>
        <p:nvSpPr>
          <p:cNvPr id="192" name="标题文本"/>
          <p:cNvSpPr txBox="1"/>
          <p:nvPr>
            <p:ph type="title" hasCustomPrompt="1"/>
          </p:nvPr>
        </p:nvSpPr>
        <p:spPr>
          <a:xfrm>
            <a:off x="4833937" y="9447609"/>
            <a:ext cx="14716127" cy="2000252"/>
          </a:xfrm>
          <a:prstGeom prst="rect">
            <a:avLst/>
          </a:prstGeom>
          <a:effectLst/>
        </p:spPr>
        <p:txBody>
          <a:bodyPr lIns="71436" tIns="71436" rIns="71436" bIns="71436" anchor="b"/>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193" name="正文级别 1…"/>
          <p:cNvSpPr txBox="1"/>
          <p:nvPr>
            <p:ph type="body" sz="quarter" idx="1" hasCustomPrompt="1"/>
          </p:nvPr>
        </p:nvSpPr>
        <p:spPr>
          <a:xfrm>
            <a:off x="4833937" y="11519296"/>
            <a:ext cx="14716127" cy="1714502"/>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194"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标题 - 居中">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1" name="标题文本"/>
          <p:cNvSpPr txBox="1"/>
          <p:nvPr>
            <p:ph type="title" hasCustomPrompt="1"/>
          </p:nvPr>
        </p:nvSpPr>
        <p:spPr>
          <a:xfrm>
            <a:off x="4833937" y="4536280"/>
            <a:ext cx="14716127" cy="4643439"/>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202"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p:cSld name="照片 - 垂直">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9" name="图像"/>
          <p:cNvSpPr/>
          <p:nvPr>
            <p:ph type="pic" sz="half" idx="13"/>
          </p:nvPr>
        </p:nvSpPr>
        <p:spPr>
          <a:xfrm>
            <a:off x="12495609" y="1071562"/>
            <a:ext cx="7500939" cy="11590736"/>
          </a:xfrm>
          <a:prstGeom prst="rect">
            <a:avLst/>
          </a:prstGeom>
          <a:effectLst/>
        </p:spPr>
        <p:txBody>
          <a:bodyPr tIns="45719" bIns="45719">
            <a:noAutofit/>
          </a:bodyPr>
          <a:lstStyle/>
          <a:p/>
        </p:txBody>
      </p:sp>
      <p:sp>
        <p:nvSpPr>
          <p:cNvPr id="210" name="标题文本"/>
          <p:cNvSpPr txBox="1"/>
          <p:nvPr>
            <p:ph type="title" hasCustomPrompt="1"/>
          </p:nvPr>
        </p:nvSpPr>
        <p:spPr>
          <a:xfrm>
            <a:off x="4387453" y="1071562"/>
            <a:ext cx="7500939" cy="5625704"/>
          </a:xfrm>
          <a:prstGeom prst="rect">
            <a:avLst/>
          </a:prstGeom>
          <a:effectLst/>
        </p:spPr>
        <p:txBody>
          <a:bodyPr lIns="71436" tIns="71436" rIns="71436" bIns="71436" anchor="b"/>
          <a:lstStyle>
            <a:lvl1pPr defTabSz="821055">
              <a:defRPr sz="84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211" name="正文级别 1…"/>
          <p:cNvSpPr txBox="1"/>
          <p:nvPr>
            <p:ph type="body" sz="quarter" idx="1" hasCustomPrompt="1"/>
          </p:nvPr>
        </p:nvSpPr>
        <p:spPr>
          <a:xfrm>
            <a:off x="4387453" y="7036592"/>
            <a:ext cx="7500939" cy="5625705"/>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212"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标题 - 顶部对齐">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19"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220" name="幻灯片编号"/>
          <p:cNvSpPr txBox="1"/>
          <p:nvPr>
            <p:ph type="sldNum" sz="quarter" idx="2"/>
          </p:nvPr>
        </p:nvSpPr>
        <p:spPr>
          <a:xfrm>
            <a:off x="11935814" y="13026233"/>
            <a:ext cx="494513" cy="511175"/>
          </a:xfrm>
          <a:prstGeom prst="rect">
            <a:avLst/>
          </a:prstGeom>
        </p:spPr>
        <p:txBody>
          <a:bodyPr lIns="71436" tIns="71436" rIns="71436" bIns="71436" anchor="b"/>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标题与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7"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228" name="正文级别 1…"/>
          <p:cNvSpPr txBox="1"/>
          <p:nvPr>
            <p:ph type="body" idx="1" hasCustomPrompt="1"/>
          </p:nvPr>
        </p:nvSpPr>
        <p:spPr>
          <a:xfrm>
            <a:off x="4387453" y="3643312"/>
            <a:ext cx="15609094" cy="8840393"/>
          </a:xfrm>
          <a:prstGeom prst="rect">
            <a:avLst/>
          </a:prstGeom>
          <a:effectLst/>
        </p:spPr>
        <p:txBody>
          <a:bodyPr lIns="71436" tIns="71436" rIns="71436" bIns="71436" anchor="ctr"/>
          <a:lstStyle>
            <a:lvl1pPr marL="6254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1pPr>
            <a:lvl2pPr marL="10826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2pPr>
            <a:lvl3pPr marL="15398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3pPr>
            <a:lvl4pPr marL="19970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4pPr>
            <a:lvl5pPr marL="24542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229"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标题、项目符号与照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36" name="图像"/>
          <p:cNvSpPr/>
          <p:nvPr>
            <p:ph type="pic" sz="quarter" idx="13"/>
          </p:nvPr>
        </p:nvSpPr>
        <p:spPr>
          <a:xfrm>
            <a:off x="12495609" y="3643312"/>
            <a:ext cx="7500939" cy="8840393"/>
          </a:xfrm>
          <a:prstGeom prst="rect">
            <a:avLst/>
          </a:prstGeom>
          <a:effectLst/>
        </p:spPr>
        <p:txBody>
          <a:bodyPr tIns="45719" bIns="45719">
            <a:noAutofit/>
          </a:bodyPr>
          <a:lstStyle/>
          <a:p/>
        </p:txBody>
      </p:sp>
      <p:sp>
        <p:nvSpPr>
          <p:cNvPr id="237"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238" name="正文级别 1…"/>
          <p:cNvSpPr txBox="1"/>
          <p:nvPr>
            <p:ph type="body" sz="quarter" idx="1" hasCustomPrompt="1"/>
          </p:nvPr>
        </p:nvSpPr>
        <p:spPr>
          <a:xfrm>
            <a:off x="4387453" y="3643312"/>
            <a:ext cx="7500939" cy="8840393"/>
          </a:xfrm>
          <a:prstGeom prst="rect">
            <a:avLst/>
          </a:prstGeom>
          <a:effectLst/>
        </p:spPr>
        <p:txBody>
          <a:bodyPr lIns="71436" tIns="71436" rIns="71436" bIns="71436" anchor="ctr"/>
          <a:lstStyle>
            <a:lvl1pPr marL="516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1pPr>
            <a:lvl2pPr marL="897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2pPr>
            <a:lvl3pPr marL="1278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3pPr>
            <a:lvl4pPr marL="1659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4pPr>
            <a:lvl5pPr marL="2040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239"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6" name="正文级别 1…"/>
          <p:cNvSpPr txBox="1"/>
          <p:nvPr>
            <p:ph type="body" idx="1" hasCustomPrompt="1"/>
          </p:nvPr>
        </p:nvSpPr>
        <p:spPr>
          <a:xfrm>
            <a:off x="4387453" y="1785936"/>
            <a:ext cx="15609094" cy="10144127"/>
          </a:xfrm>
          <a:prstGeom prst="rect">
            <a:avLst/>
          </a:prstGeom>
          <a:effectLst/>
        </p:spPr>
        <p:txBody>
          <a:bodyPr lIns="71436" tIns="71436" rIns="71436" bIns="71436" anchor="ctr"/>
          <a:lstStyle>
            <a:lvl1pPr marL="6254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1pPr>
            <a:lvl2pPr marL="10826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2pPr>
            <a:lvl3pPr marL="15398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3pPr>
            <a:lvl4pPr marL="19970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4pPr>
            <a:lvl5pPr marL="24542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247"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照片 - 3 联">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4" name="图像"/>
          <p:cNvSpPr/>
          <p:nvPr>
            <p:ph type="pic" sz="quarter" idx="13"/>
          </p:nvPr>
        </p:nvSpPr>
        <p:spPr>
          <a:xfrm>
            <a:off x="12495609" y="7161609"/>
            <a:ext cx="7500939" cy="5482830"/>
          </a:xfrm>
          <a:prstGeom prst="rect">
            <a:avLst/>
          </a:prstGeom>
          <a:effectLst/>
        </p:spPr>
        <p:txBody>
          <a:bodyPr tIns="45719" bIns="45719">
            <a:noAutofit/>
          </a:bodyPr>
          <a:lstStyle/>
          <a:p/>
        </p:txBody>
      </p:sp>
      <p:sp>
        <p:nvSpPr>
          <p:cNvPr id="255" name="图像"/>
          <p:cNvSpPr/>
          <p:nvPr>
            <p:ph type="pic" sz="quarter" idx="14"/>
          </p:nvPr>
        </p:nvSpPr>
        <p:spPr>
          <a:xfrm>
            <a:off x="12495609" y="1071562"/>
            <a:ext cx="7500939" cy="5482829"/>
          </a:xfrm>
          <a:prstGeom prst="rect">
            <a:avLst/>
          </a:prstGeom>
          <a:effectLst/>
        </p:spPr>
        <p:txBody>
          <a:bodyPr tIns="45719" bIns="45719">
            <a:noAutofit/>
          </a:bodyPr>
          <a:lstStyle/>
          <a:p/>
        </p:txBody>
      </p:sp>
      <p:sp>
        <p:nvSpPr>
          <p:cNvPr id="256" name="图像"/>
          <p:cNvSpPr/>
          <p:nvPr>
            <p:ph type="pic" sz="half" idx="15"/>
          </p:nvPr>
        </p:nvSpPr>
        <p:spPr>
          <a:xfrm>
            <a:off x="4387453" y="1072804"/>
            <a:ext cx="7500939" cy="11572877"/>
          </a:xfrm>
          <a:prstGeom prst="rect">
            <a:avLst/>
          </a:prstGeom>
          <a:effectLst/>
        </p:spPr>
        <p:txBody>
          <a:bodyPr tIns="45719" bIns="45719">
            <a:noAutofit/>
          </a:bodyPr>
          <a:lstStyle/>
          <a:p/>
        </p:txBody>
      </p:sp>
      <p:sp>
        <p:nvSpPr>
          <p:cNvPr id="257"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p:cSld name="引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64" name="正文级别 1…"/>
          <p:cNvSpPr txBox="1"/>
          <p:nvPr>
            <p:ph type="body" sz="quarter" idx="1" hasCustomPrompt="1"/>
          </p:nvPr>
        </p:nvSpPr>
        <p:spPr>
          <a:xfrm>
            <a:off x="4833937" y="8947546"/>
            <a:ext cx="14716127" cy="750096"/>
          </a:xfrm>
          <a:prstGeom prst="rect">
            <a:avLst/>
          </a:prstGeom>
          <a:effectLst/>
        </p:spPr>
        <p:txBody>
          <a:bodyPr lIns="71436" tIns="71436" rIns="71436" bIns="71436"/>
          <a:lstStyle>
            <a:lvl1pPr marL="0" indent="0" algn="ctr" defTabSz="821055">
              <a:spcBef>
                <a:spcPts val="0"/>
              </a:spcBef>
              <a:buClrTx/>
              <a:buSzTx/>
              <a:buNone/>
              <a:defRPr sz="3800" b="1">
                <a:ln>
                  <a:noFill/>
                </a:ln>
                <a:solidFill>
                  <a:srgbClr val="FFFFFF"/>
                </a:solidFill>
                <a:latin typeface="+mj-lt"/>
                <a:ea typeface="+mj-ea"/>
                <a:cs typeface="+mj-cs"/>
                <a:sym typeface="Helvetica"/>
              </a:defRPr>
            </a:lvl1pPr>
            <a:lvl2pPr marL="704850" indent="-361950" algn="ctr" defTabSz="821055">
              <a:spcBef>
                <a:spcPts val="0"/>
              </a:spcBef>
              <a:buClrTx/>
              <a:buSzPct val="100000"/>
              <a:buChar char="•"/>
              <a:defRPr sz="3800" b="1">
                <a:ln>
                  <a:noFill/>
                </a:ln>
                <a:solidFill>
                  <a:srgbClr val="FFFFFF"/>
                </a:solidFill>
                <a:latin typeface="+mj-lt"/>
                <a:ea typeface="+mj-ea"/>
                <a:cs typeface="+mj-cs"/>
                <a:sym typeface="Helvetica"/>
              </a:defRPr>
            </a:lvl2pPr>
            <a:lvl3pPr marL="1120140" indent="-434340" algn="ctr" defTabSz="821055">
              <a:spcBef>
                <a:spcPts val="0"/>
              </a:spcBef>
              <a:buClrTx/>
              <a:buSzPct val="100000"/>
              <a:buChar char="•"/>
              <a:defRPr sz="3800" b="1">
                <a:ln>
                  <a:noFill/>
                </a:ln>
                <a:solidFill>
                  <a:srgbClr val="FFFFFF"/>
                </a:solidFill>
                <a:latin typeface="+mj-lt"/>
                <a:ea typeface="+mj-ea"/>
                <a:cs typeface="+mj-cs"/>
                <a:sym typeface="Helvetica"/>
              </a:defRPr>
            </a:lvl3pPr>
            <a:lvl4pPr marL="1529715" indent="-501015" algn="ctr" defTabSz="821055">
              <a:spcBef>
                <a:spcPts val="0"/>
              </a:spcBef>
              <a:buClrTx/>
              <a:buSzPct val="100000"/>
              <a:buChar char="•"/>
              <a:defRPr sz="3800" b="1">
                <a:ln>
                  <a:noFill/>
                </a:ln>
                <a:solidFill>
                  <a:srgbClr val="FFFFFF"/>
                </a:solidFill>
                <a:latin typeface="+mj-lt"/>
                <a:ea typeface="+mj-ea"/>
                <a:cs typeface="+mj-cs"/>
                <a:sym typeface="Helvetica"/>
              </a:defRPr>
            </a:lvl4pPr>
            <a:lvl5pPr marL="1872615" indent="-501015" algn="ctr" defTabSz="821055">
              <a:spcBef>
                <a:spcPts val="0"/>
              </a:spcBef>
              <a:buClrTx/>
              <a:buSzPct val="100000"/>
              <a:buChar char="•"/>
              <a:defRPr sz="3800" b="1">
                <a:ln>
                  <a:noFill/>
                </a:ln>
                <a:solidFill>
                  <a:srgbClr val="FFFFFF"/>
                </a:solidFill>
                <a:latin typeface="+mj-lt"/>
                <a:ea typeface="+mj-ea"/>
                <a:cs typeface="+mj-cs"/>
                <a:sym typeface="Helvetica"/>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265" name="“在此键入引文。”"/>
          <p:cNvSpPr txBox="1"/>
          <p:nvPr>
            <p:ph type="body" sz="quarter" idx="13"/>
          </p:nvPr>
        </p:nvSpPr>
        <p:spPr>
          <a:xfrm>
            <a:off x="4833937" y="5916214"/>
            <a:ext cx="14716127" cy="1133477"/>
          </a:xfrm>
          <a:prstGeom prst="rect">
            <a:avLst/>
          </a:prstGeom>
          <a:effectLst/>
        </p:spPr>
        <p:txBody>
          <a:bodyPr lIns="71436" tIns="71436" rIns="71436" bIns="71436" anchor="ctr"/>
          <a:lstStyle/>
          <a:p>
            <a:pPr marL="0" indent="0" algn="ctr" defTabSz="821055">
              <a:spcBef>
                <a:spcPts val="3300"/>
              </a:spcBef>
              <a:buClrTx/>
              <a:buSzTx/>
              <a:buNone/>
              <a:defRPr sz="5600">
                <a:ln>
                  <a:noFill/>
                </a:ln>
                <a:solidFill>
                  <a:srgbClr val="FFFFFF"/>
                </a:solidFill>
                <a:effectLst/>
                <a:latin typeface="Helvetica Light"/>
                <a:ea typeface="Helvetica Light"/>
                <a:cs typeface="Helvetica Light"/>
                <a:sym typeface="Helvetica Light"/>
              </a:defRPr>
            </a:pPr>
          </a:p>
        </p:txBody>
      </p:sp>
      <p:sp>
        <p:nvSpPr>
          <p:cNvPr id="266"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标题 - 居中">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 name="标题文本"/>
          <p:cNvSpPr txBox="1"/>
          <p:nvPr>
            <p:ph type="title" hasCustomPrompt="1"/>
          </p:nvPr>
        </p:nvSpPr>
        <p:spPr>
          <a:xfrm>
            <a:off x="4833937" y="4536280"/>
            <a:ext cx="14716127" cy="4643439"/>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33"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p:cSld name="照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73" name="图像"/>
          <p:cNvSpPr/>
          <p:nvPr>
            <p:ph type="pic" idx="13"/>
          </p:nvPr>
        </p:nvSpPr>
        <p:spPr>
          <a:xfrm>
            <a:off x="3048000" y="0"/>
            <a:ext cx="18288000" cy="13716000"/>
          </a:xfrm>
          <a:prstGeom prst="rect">
            <a:avLst/>
          </a:prstGeom>
          <a:effectLst/>
        </p:spPr>
        <p:txBody>
          <a:bodyPr tIns="45719" bIns="45719">
            <a:noAutofit/>
          </a:bodyPr>
          <a:lstStyle/>
          <a:p/>
        </p:txBody>
      </p:sp>
      <p:sp>
        <p:nvSpPr>
          <p:cNvPr id="274"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81"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88" name="幻灯片编号"/>
          <p:cNvSpPr txBox="1"/>
          <p:nvPr>
            <p:ph type="sldNum" sz="quarter" idx="2"/>
          </p:nvPr>
        </p:nvSpPr>
        <p:spPr>
          <a:xfrm>
            <a:off x="22142096" y="12771757"/>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grpSp>
        <p:nvGrpSpPr>
          <p:cNvPr id="297" name="成组"/>
          <p:cNvGrpSpPr/>
          <p:nvPr/>
        </p:nvGrpSpPr>
        <p:grpSpPr>
          <a:xfrm>
            <a:off x="-2" y="728365"/>
            <a:ext cx="737576" cy="1152132"/>
            <a:chOff x="0" y="0"/>
            <a:chExt cx="737574" cy="1152130"/>
          </a:xfrm>
        </p:grpSpPr>
        <p:sp>
          <p:nvSpPr>
            <p:cNvPr id="295" name="矩形 6"/>
            <p:cNvSpPr/>
            <p:nvPr/>
          </p:nvSpPr>
          <p:spPr>
            <a:xfrm>
              <a:off x="-1" y="-1"/>
              <a:ext cx="406403" cy="1152132"/>
            </a:xfrm>
            <a:prstGeom prst="rect">
              <a:avLst/>
            </a:prstGeom>
            <a:solidFill>
              <a:srgbClr val="E2611F"/>
            </a:solidFill>
            <a:ln w="12700" cap="flat">
              <a:noFill/>
              <a:miter lim="400000"/>
            </a:ln>
            <a:effectLst/>
          </p:spPr>
          <p:txBody>
            <a:bodyPr wrap="square" lIns="71436" tIns="71436" rIns="71436" bIns="71436" numCol="1" anchor="ctr">
              <a:noAutofit/>
            </a:bodyPr>
            <a:lstStyle/>
            <a:p>
              <a:pPr defTabSz="1828800">
                <a:defRPr>
                  <a:solidFill>
                    <a:srgbClr val="FFFFFF"/>
                  </a:solidFill>
                  <a:latin typeface="Calisto MT"/>
                  <a:ea typeface="Calisto MT"/>
                  <a:cs typeface="Calisto MT"/>
                  <a:sym typeface="Calisto MT"/>
                </a:defRPr>
              </a:pPr>
            </a:p>
          </p:txBody>
        </p:sp>
        <p:sp>
          <p:nvSpPr>
            <p:cNvPr id="296" name="矩形 6"/>
            <p:cNvSpPr/>
            <p:nvPr/>
          </p:nvSpPr>
          <p:spPr>
            <a:xfrm>
              <a:off x="610573" y="-1"/>
              <a:ext cx="127002" cy="1152132"/>
            </a:xfrm>
            <a:prstGeom prst="rect">
              <a:avLst/>
            </a:prstGeom>
            <a:solidFill>
              <a:srgbClr val="E2611F"/>
            </a:solidFill>
            <a:ln w="12700" cap="flat">
              <a:noFill/>
              <a:miter lim="400000"/>
            </a:ln>
            <a:effectLst/>
          </p:spPr>
          <p:txBody>
            <a:bodyPr wrap="square" lIns="71436" tIns="71436" rIns="71436" bIns="71436" numCol="1" anchor="ctr">
              <a:noAutofit/>
            </a:bodyPr>
            <a:lstStyle/>
            <a:p>
              <a:pPr defTabSz="1828800">
                <a:defRPr>
                  <a:solidFill>
                    <a:srgbClr val="FFFFFF"/>
                  </a:solidFill>
                  <a:latin typeface="Calisto MT"/>
                  <a:ea typeface="Calisto MT"/>
                  <a:cs typeface="Calisto MT"/>
                  <a:sym typeface="Calisto MT"/>
                </a:defRPr>
              </a:pPr>
            </a:p>
          </p:txBody>
        </p:sp>
      </p:grpSp>
      <p:pic>
        <p:nvPicPr>
          <p:cNvPr id="298" name="图像" descr="图像"/>
          <p:cNvPicPr>
            <a:picLocks noChangeAspect="1"/>
          </p:cNvPicPr>
          <p:nvPr/>
        </p:nvPicPr>
        <p:blipFill>
          <a:blip r:embed="rId2"/>
          <a:stretch>
            <a:fillRect/>
          </a:stretch>
        </p:blipFill>
        <p:spPr>
          <a:xfrm>
            <a:off x="-29525" y="-33296"/>
            <a:ext cx="24443104" cy="13782560"/>
          </a:xfrm>
          <a:prstGeom prst="rect">
            <a:avLst/>
          </a:prstGeom>
          <a:ln w="12700">
            <a:miter lim="400000"/>
            <a:headEnd/>
            <a:tailEnd/>
          </a:ln>
        </p:spPr>
      </p:pic>
      <p:sp>
        <p:nvSpPr>
          <p:cNvPr id="299"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308" name="成组"/>
          <p:cNvGrpSpPr/>
          <p:nvPr/>
        </p:nvGrpSpPr>
        <p:grpSpPr>
          <a:xfrm>
            <a:off x="-4" y="-4"/>
            <a:ext cx="24384004" cy="13716004"/>
            <a:chOff x="-2" y="-2"/>
            <a:chExt cx="24384004" cy="13716003"/>
          </a:xfrm>
        </p:grpSpPr>
        <p:pic>
          <p:nvPicPr>
            <p:cNvPr id="306" name="图片 4" descr="图片 4"/>
            <p:cNvPicPr>
              <a:picLocks noChangeAspect="1"/>
            </p:cNvPicPr>
            <p:nvPr/>
          </p:nvPicPr>
          <p:blipFill>
            <a:blip r:embed="rId3"/>
            <a:stretch>
              <a:fillRect/>
            </a:stretch>
          </p:blipFill>
          <p:spPr>
            <a:xfrm>
              <a:off x="-3" y="-3"/>
              <a:ext cx="24384004" cy="13716004"/>
            </a:xfrm>
            <a:prstGeom prst="rect">
              <a:avLst/>
            </a:prstGeom>
            <a:ln w="12700" cap="flat">
              <a:noFill/>
              <a:miter lim="400000"/>
              <a:headEnd/>
              <a:tailEnd/>
            </a:ln>
            <a:effectLst/>
          </p:spPr>
        </p:pic>
        <p:sp>
          <p:nvSpPr>
            <p:cNvPr id="307" name="矩形 7"/>
            <p:cNvSpPr/>
            <p:nvPr/>
          </p:nvSpPr>
          <p:spPr>
            <a:xfrm>
              <a:off x="-1" y="-3"/>
              <a:ext cx="24384004" cy="13716004"/>
            </a:xfrm>
            <a:prstGeom prst="rect">
              <a:avLst/>
            </a:prstGeom>
            <a:solidFill>
              <a:srgbClr val="000000">
                <a:alpha val="85571"/>
              </a:srgbClr>
            </a:solidFill>
            <a:ln w="12700" cap="flat">
              <a:noFill/>
              <a:miter lim="400000"/>
            </a:ln>
            <a:effectLst/>
          </p:spPr>
          <p:txBody>
            <a:bodyPr wrap="square" lIns="71436" tIns="71436" rIns="71436" bIns="71436" numCol="1" anchor="ctr">
              <a:noAutofit/>
            </a:bodyPr>
            <a:lstStyle/>
            <a:p>
              <a:pPr defTabSz="1219200">
                <a:defRPr>
                  <a:solidFill>
                    <a:srgbClr val="000000"/>
                  </a:solidFill>
                  <a:latin typeface="Calibri"/>
                  <a:ea typeface="Calibri"/>
                  <a:cs typeface="Calibri"/>
                  <a:sym typeface="Calibri"/>
                </a:defRPr>
              </a:pPr>
            </a:p>
          </p:txBody>
        </p:sp>
      </p:grpSp>
      <p:sp>
        <p:nvSpPr>
          <p:cNvPr id="309"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grpSp>
        <p:nvGrpSpPr>
          <p:cNvPr id="318" name="成组"/>
          <p:cNvGrpSpPr/>
          <p:nvPr/>
        </p:nvGrpSpPr>
        <p:grpSpPr>
          <a:xfrm>
            <a:off x="-1" y="502525"/>
            <a:ext cx="484124" cy="731212"/>
            <a:chOff x="0" y="0"/>
            <a:chExt cx="484123" cy="731210"/>
          </a:xfrm>
        </p:grpSpPr>
        <p:sp>
          <p:nvSpPr>
            <p:cNvPr id="316" name="矩形 6"/>
            <p:cNvSpPr/>
            <p:nvPr/>
          </p:nvSpPr>
          <p:spPr>
            <a:xfrm>
              <a:off x="0" y="0"/>
              <a:ext cx="292654" cy="731212"/>
            </a:xfrm>
            <a:prstGeom prst="rect">
              <a:avLst/>
            </a:prstGeom>
            <a:solidFill>
              <a:srgbClr val="E2611F"/>
            </a:solidFill>
            <a:ln w="12700" cap="flat">
              <a:noFill/>
              <a:miter lim="400000"/>
            </a:ln>
            <a:effectLst/>
          </p:spPr>
          <p:txBody>
            <a:bodyPr wrap="square" lIns="71436" tIns="71436" rIns="71436" bIns="71436" numCol="1" anchor="ctr">
              <a:noAutofit/>
            </a:bodyPr>
            <a:lstStyle/>
            <a:p>
              <a:pPr defTabSz="1828800">
                <a:defRPr>
                  <a:solidFill>
                    <a:srgbClr val="FFFFFF"/>
                  </a:solidFill>
                  <a:latin typeface="Calisto MT"/>
                  <a:ea typeface="Calisto MT"/>
                  <a:cs typeface="Calisto MT"/>
                  <a:sym typeface="Calisto MT"/>
                </a:defRPr>
              </a:pPr>
            </a:p>
          </p:txBody>
        </p:sp>
        <p:sp>
          <p:nvSpPr>
            <p:cNvPr id="317" name="矩形 6"/>
            <p:cNvSpPr/>
            <p:nvPr/>
          </p:nvSpPr>
          <p:spPr>
            <a:xfrm>
              <a:off x="396389" y="0"/>
              <a:ext cx="87735" cy="731212"/>
            </a:xfrm>
            <a:prstGeom prst="rect">
              <a:avLst/>
            </a:prstGeom>
            <a:solidFill>
              <a:srgbClr val="E2611F"/>
            </a:solidFill>
            <a:ln w="12700" cap="flat">
              <a:noFill/>
              <a:miter lim="400000"/>
            </a:ln>
            <a:effectLst/>
          </p:spPr>
          <p:txBody>
            <a:bodyPr wrap="square" lIns="71436" tIns="71436" rIns="71436" bIns="71436" numCol="1" anchor="ctr">
              <a:noAutofit/>
            </a:bodyPr>
            <a:lstStyle/>
            <a:p>
              <a:pPr defTabSz="1828800">
                <a:defRPr>
                  <a:solidFill>
                    <a:srgbClr val="FFFFFF"/>
                  </a:solidFill>
                  <a:latin typeface="Calisto MT"/>
                  <a:ea typeface="Calisto MT"/>
                  <a:cs typeface="Calisto MT"/>
                  <a:sym typeface="Calisto MT"/>
                </a:defRPr>
              </a:pPr>
            </a:p>
          </p:txBody>
        </p:sp>
      </p:grpSp>
      <p:sp>
        <p:nvSpPr>
          <p:cNvPr id="319"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sp>
        <p:nvSpPr>
          <p:cNvPr id="326" name="矩形 6"/>
          <p:cNvSpPr/>
          <p:nvPr/>
        </p:nvSpPr>
        <p:spPr>
          <a:xfrm>
            <a:off x="-1" y="502525"/>
            <a:ext cx="292653" cy="731211"/>
          </a:xfrm>
          <a:prstGeom prst="rect">
            <a:avLst/>
          </a:prstGeom>
          <a:solidFill>
            <a:srgbClr val="D81C3F"/>
          </a:solidFill>
          <a:ln w="12700">
            <a:miter lim="400000"/>
          </a:ln>
        </p:spPr>
        <p:txBody>
          <a:bodyPr lIns="71436" tIns="71436" rIns="71436" bIns="71436" anchor="ctr"/>
          <a:lstStyle/>
          <a:p>
            <a:pPr defTabSz="1828800">
              <a:defRPr>
                <a:solidFill>
                  <a:srgbClr val="FFFFFF"/>
                </a:solidFill>
                <a:latin typeface="Calisto MT"/>
                <a:ea typeface="Calisto MT"/>
                <a:cs typeface="Calisto MT"/>
                <a:sym typeface="Calisto MT"/>
              </a:defRPr>
            </a:pPr>
          </a:p>
        </p:txBody>
      </p:sp>
      <p:sp>
        <p:nvSpPr>
          <p:cNvPr id="327" name="矩形 6"/>
          <p:cNvSpPr/>
          <p:nvPr/>
        </p:nvSpPr>
        <p:spPr>
          <a:xfrm>
            <a:off x="396387" y="502525"/>
            <a:ext cx="87735" cy="731211"/>
          </a:xfrm>
          <a:prstGeom prst="rect">
            <a:avLst/>
          </a:prstGeom>
          <a:solidFill>
            <a:srgbClr val="D81C3F"/>
          </a:solidFill>
          <a:ln w="12700">
            <a:miter lim="400000"/>
          </a:ln>
        </p:spPr>
        <p:txBody>
          <a:bodyPr lIns="71436" tIns="71436" rIns="71436" bIns="71436" anchor="ctr"/>
          <a:lstStyle/>
          <a:p>
            <a:pPr defTabSz="1828800">
              <a:defRPr>
                <a:solidFill>
                  <a:srgbClr val="FFFFFF"/>
                </a:solidFill>
                <a:latin typeface="Calisto MT"/>
                <a:ea typeface="Calisto MT"/>
                <a:cs typeface="Calisto MT"/>
                <a:sym typeface="Calisto MT"/>
              </a:defRPr>
            </a:pPr>
          </a:p>
        </p:txBody>
      </p:sp>
      <p:sp>
        <p:nvSpPr>
          <p:cNvPr id="328"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sp>
        <p:nvSpPr>
          <p:cNvPr id="335"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0">
  <p:cSld name="标题幻灯片">
    <p:bg>
      <p:bgPr>
        <a:solidFill>
          <a:srgbClr val="FFFFFF"/>
        </a:solidFill>
        <a:effectLst/>
      </p:bgPr>
    </p:bg>
    <p:spTree>
      <p:nvGrpSpPr>
        <p:cNvPr id="1" name=""/>
        <p:cNvGrpSpPr/>
        <p:nvPr/>
      </p:nvGrpSpPr>
      <p:grpSpPr>
        <a:xfrm>
          <a:off x="0" y="0"/>
          <a:ext cx="0" cy="0"/>
          <a:chOff x="0" y="0"/>
          <a:chExt cx="0" cy="0"/>
        </a:xfrm>
      </p:grpSpPr>
      <p:sp>
        <p:nvSpPr>
          <p:cNvPr id="342" name="标题文本"/>
          <p:cNvSpPr txBox="1"/>
          <p:nvPr>
            <p:ph type="title" hasCustomPrompt="1"/>
          </p:nvPr>
        </p:nvSpPr>
        <p:spPr>
          <a:xfrm>
            <a:off x="3048000" y="2244725"/>
            <a:ext cx="18288000" cy="4775202"/>
          </a:xfrm>
          <a:prstGeom prst="rect">
            <a:avLst/>
          </a:prstGeom>
          <a:effectLst/>
        </p:spPr>
        <p:txBody>
          <a:bodyPr lIns="91438" tIns="91438" rIns="91438" bIns="91438" anchor="b"/>
          <a:lstStyle>
            <a:lvl1pPr defTabSz="1828800">
              <a:lnSpc>
                <a:spcPct val="90000"/>
              </a:lnSpc>
              <a:defRPr sz="12000">
                <a:ln>
                  <a:noFill/>
                </a:ln>
                <a:solidFill>
                  <a:srgbClr val="000000"/>
                </a:solidFill>
                <a:latin typeface="等线 Light"/>
                <a:ea typeface="等线 Light"/>
                <a:cs typeface="等线 Light"/>
                <a:sym typeface="等线 Light"/>
              </a:defRPr>
            </a:lvl1pPr>
          </a:lstStyle>
          <a:p>
            <a:pPr>
              <a:defRPr>
                <a:effectLst/>
              </a:defRPr>
            </a:pPr>
            <a:r>
              <a:t>标题文本</a:t>
            </a:r>
          </a:p>
        </p:txBody>
      </p:sp>
      <p:sp>
        <p:nvSpPr>
          <p:cNvPr id="343" name="正文级别 1…"/>
          <p:cNvSpPr txBox="1"/>
          <p:nvPr>
            <p:ph type="body" sz="quarter" idx="1" hasCustomPrompt="1"/>
          </p:nvPr>
        </p:nvSpPr>
        <p:spPr>
          <a:xfrm>
            <a:off x="3048000" y="7204075"/>
            <a:ext cx="18288000" cy="3311525"/>
          </a:xfrm>
          <a:prstGeom prst="rect">
            <a:avLst/>
          </a:prstGeom>
          <a:effectLst/>
        </p:spPr>
        <p:txBody>
          <a:bodyPr lIns="91438" tIns="91438" rIns="91438" bIns="91438"/>
          <a:lstStyle>
            <a:lvl1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1pPr>
            <a:lvl2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2pPr>
            <a:lvl3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3pPr>
            <a:lvl4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4pPr>
            <a:lvl5pPr marL="0" indent="0" algn="ctr" defTabSz="1828800">
              <a:lnSpc>
                <a:spcPct val="90000"/>
              </a:lnSpc>
              <a:spcBef>
                <a:spcPts val="2000"/>
              </a:spcBef>
              <a:buClrTx/>
              <a:buSzTx/>
              <a:buNone/>
              <a:defRPr sz="4800">
                <a:ln>
                  <a:noFill/>
                </a:ln>
                <a:solidFill>
                  <a:srgbClr val="000000"/>
                </a:solidFill>
                <a:latin typeface="等线"/>
                <a:ea typeface="等线"/>
                <a:cs typeface="等线"/>
                <a:sym typeface="等线"/>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344" name="幻灯片编号"/>
          <p:cNvSpPr txBox="1"/>
          <p:nvPr>
            <p:ph type="sldNum" sz="quarter" idx="2"/>
          </p:nvPr>
        </p:nvSpPr>
        <p:spPr>
          <a:xfrm>
            <a:off x="22172992" y="12802236"/>
            <a:ext cx="534610" cy="551179"/>
          </a:xfrm>
          <a:prstGeom prst="rect">
            <a:avLst/>
          </a:prstGeom>
        </p:spPr>
        <p:txBody>
          <a:bodyPr lIns="91438" tIns="91438" rIns="91438" bIns="91438"/>
          <a:lstStyle>
            <a:lvl1pPr>
              <a:defRPr sz="2400">
                <a:solidFill>
                  <a:srgbClr val="888888"/>
                </a:solidFill>
                <a:latin typeface="等线"/>
                <a:ea typeface="等线"/>
                <a:cs typeface="等线"/>
                <a:sym typeface="等线"/>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0">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1" name="标题文本"/>
          <p:cNvSpPr txBox="1"/>
          <p:nvPr>
            <p:ph type="title" hasCustomPrompt="1"/>
          </p:nvPr>
        </p:nvSpPr>
        <p:spPr>
          <a:xfrm>
            <a:off x="4833937" y="2303858"/>
            <a:ext cx="14716127" cy="4643439"/>
          </a:xfrm>
          <a:prstGeom prst="rect">
            <a:avLst/>
          </a:prstGeom>
          <a:effectLst/>
        </p:spPr>
        <p:txBody>
          <a:bodyPr lIns="71436" tIns="71436" rIns="71436" bIns="71436" anchor="b"/>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352" name="正文级别 1…"/>
          <p:cNvSpPr txBox="1"/>
          <p:nvPr>
            <p:ph type="body" sz="quarter" idx="1" hasCustomPrompt="1"/>
          </p:nvPr>
        </p:nvSpPr>
        <p:spPr>
          <a:xfrm>
            <a:off x="4833937" y="7072311"/>
            <a:ext cx="14716127" cy="1589486"/>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353"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照片 - 垂直">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0" name="图像"/>
          <p:cNvSpPr/>
          <p:nvPr>
            <p:ph type="pic" sz="half" idx="13"/>
          </p:nvPr>
        </p:nvSpPr>
        <p:spPr>
          <a:xfrm>
            <a:off x="12495609" y="1071562"/>
            <a:ext cx="7500939" cy="11590736"/>
          </a:xfrm>
          <a:prstGeom prst="rect">
            <a:avLst/>
          </a:prstGeom>
          <a:effectLst/>
        </p:spPr>
        <p:txBody>
          <a:bodyPr tIns="45719" bIns="45719">
            <a:noAutofit/>
          </a:bodyPr>
          <a:lstStyle/>
          <a:p/>
        </p:txBody>
      </p:sp>
      <p:sp>
        <p:nvSpPr>
          <p:cNvPr id="41" name="标题文本"/>
          <p:cNvSpPr txBox="1"/>
          <p:nvPr>
            <p:ph type="title" hasCustomPrompt="1"/>
          </p:nvPr>
        </p:nvSpPr>
        <p:spPr>
          <a:xfrm>
            <a:off x="4387453" y="1071562"/>
            <a:ext cx="7500939" cy="5625704"/>
          </a:xfrm>
          <a:prstGeom prst="rect">
            <a:avLst/>
          </a:prstGeom>
          <a:effectLst/>
        </p:spPr>
        <p:txBody>
          <a:bodyPr lIns="71436" tIns="71436" rIns="71436" bIns="71436" anchor="b"/>
          <a:lstStyle>
            <a:lvl1pPr defTabSz="821055">
              <a:defRPr sz="84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42" name="正文级别 1…"/>
          <p:cNvSpPr txBox="1"/>
          <p:nvPr>
            <p:ph type="body" sz="quarter" idx="1" hasCustomPrompt="1"/>
          </p:nvPr>
        </p:nvSpPr>
        <p:spPr>
          <a:xfrm>
            <a:off x="4387453" y="7036592"/>
            <a:ext cx="7500939" cy="5625705"/>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43"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0">
  <p:cSld name="照片 - 水平">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0" name="图像"/>
          <p:cNvSpPr/>
          <p:nvPr>
            <p:ph type="pic" sz="half" idx="13"/>
          </p:nvPr>
        </p:nvSpPr>
        <p:spPr>
          <a:xfrm>
            <a:off x="5298280" y="892967"/>
            <a:ext cx="13751720" cy="8322472"/>
          </a:xfrm>
          <a:prstGeom prst="rect">
            <a:avLst/>
          </a:prstGeom>
          <a:effectLst/>
        </p:spPr>
        <p:txBody>
          <a:bodyPr tIns="45719" bIns="45719">
            <a:noAutofit/>
          </a:bodyPr>
          <a:lstStyle/>
          <a:p/>
        </p:txBody>
      </p:sp>
      <p:sp>
        <p:nvSpPr>
          <p:cNvPr id="361" name="标题文本"/>
          <p:cNvSpPr txBox="1"/>
          <p:nvPr>
            <p:ph type="title" hasCustomPrompt="1"/>
          </p:nvPr>
        </p:nvSpPr>
        <p:spPr>
          <a:xfrm>
            <a:off x="4833937" y="9447609"/>
            <a:ext cx="14716127" cy="2000252"/>
          </a:xfrm>
          <a:prstGeom prst="rect">
            <a:avLst/>
          </a:prstGeom>
          <a:effectLst/>
        </p:spPr>
        <p:txBody>
          <a:bodyPr lIns="71436" tIns="71436" rIns="71436" bIns="71436" anchor="b"/>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362" name="正文级别 1…"/>
          <p:cNvSpPr txBox="1"/>
          <p:nvPr>
            <p:ph type="body" sz="quarter" idx="1" hasCustomPrompt="1"/>
          </p:nvPr>
        </p:nvSpPr>
        <p:spPr>
          <a:xfrm>
            <a:off x="4833937" y="11519296"/>
            <a:ext cx="14716127" cy="1714502"/>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363"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0">
  <p:cSld name="标题 - 居中">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70" name="标题文本"/>
          <p:cNvSpPr txBox="1"/>
          <p:nvPr>
            <p:ph type="title" hasCustomPrompt="1"/>
          </p:nvPr>
        </p:nvSpPr>
        <p:spPr>
          <a:xfrm>
            <a:off x="4833937" y="4536280"/>
            <a:ext cx="14716127" cy="4643439"/>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371"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showMasterSp="0">
  <p:cSld name="照片 - 垂直">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78" name="图像"/>
          <p:cNvSpPr/>
          <p:nvPr>
            <p:ph type="pic" sz="half" idx="13"/>
          </p:nvPr>
        </p:nvSpPr>
        <p:spPr>
          <a:xfrm>
            <a:off x="12495609" y="1071562"/>
            <a:ext cx="7500939" cy="11590736"/>
          </a:xfrm>
          <a:prstGeom prst="rect">
            <a:avLst/>
          </a:prstGeom>
          <a:effectLst/>
        </p:spPr>
        <p:txBody>
          <a:bodyPr tIns="45719" bIns="45719">
            <a:noAutofit/>
          </a:bodyPr>
          <a:lstStyle/>
          <a:p/>
        </p:txBody>
      </p:sp>
      <p:sp>
        <p:nvSpPr>
          <p:cNvPr id="379" name="标题文本"/>
          <p:cNvSpPr txBox="1"/>
          <p:nvPr>
            <p:ph type="title" hasCustomPrompt="1"/>
          </p:nvPr>
        </p:nvSpPr>
        <p:spPr>
          <a:xfrm>
            <a:off x="4387453" y="1071562"/>
            <a:ext cx="7500939" cy="5625704"/>
          </a:xfrm>
          <a:prstGeom prst="rect">
            <a:avLst/>
          </a:prstGeom>
          <a:effectLst/>
        </p:spPr>
        <p:txBody>
          <a:bodyPr lIns="71436" tIns="71436" rIns="71436" bIns="71436" anchor="b"/>
          <a:lstStyle>
            <a:lvl1pPr defTabSz="821055">
              <a:defRPr sz="84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380" name="正文级别 1…"/>
          <p:cNvSpPr txBox="1"/>
          <p:nvPr>
            <p:ph type="body" sz="quarter" idx="1" hasCustomPrompt="1"/>
          </p:nvPr>
        </p:nvSpPr>
        <p:spPr>
          <a:xfrm>
            <a:off x="4387453" y="7036592"/>
            <a:ext cx="7500939" cy="5625705"/>
          </a:xfrm>
          <a:prstGeom prst="rect">
            <a:avLst/>
          </a:prstGeom>
          <a:effectLst/>
        </p:spPr>
        <p:txBody>
          <a:bodyPr lIns="71436" tIns="71436" rIns="71436" bIns="71436"/>
          <a:lstStyle>
            <a:lvl1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1pPr>
            <a:lvl2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2pPr>
            <a:lvl3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3pPr>
            <a:lvl4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4pPr>
            <a:lvl5pPr marL="0" indent="0" algn="ctr" defTabSz="821055">
              <a:spcBef>
                <a:spcPts val="0"/>
              </a:spcBef>
              <a:buClrTx/>
              <a:buSzTx/>
              <a:buNone/>
              <a:defRPr sz="44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381"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showMasterSp="0">
  <p:cSld name="标题 - 顶部对齐">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88"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389" name="幻灯片编号"/>
          <p:cNvSpPr txBox="1"/>
          <p:nvPr>
            <p:ph type="sldNum" sz="quarter" idx="2"/>
          </p:nvPr>
        </p:nvSpPr>
        <p:spPr>
          <a:xfrm>
            <a:off x="11935814" y="13026233"/>
            <a:ext cx="494513" cy="511175"/>
          </a:xfrm>
          <a:prstGeom prst="rect">
            <a:avLst/>
          </a:prstGeom>
        </p:spPr>
        <p:txBody>
          <a:bodyPr lIns="71436" tIns="71436" rIns="71436" bIns="71436" anchor="b"/>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showMasterSp="0">
  <p:cSld name="标题与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96"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397" name="正文级别 1…"/>
          <p:cNvSpPr txBox="1"/>
          <p:nvPr>
            <p:ph type="body" idx="1" hasCustomPrompt="1"/>
          </p:nvPr>
        </p:nvSpPr>
        <p:spPr>
          <a:xfrm>
            <a:off x="4387453" y="3643312"/>
            <a:ext cx="15609094" cy="8840393"/>
          </a:xfrm>
          <a:prstGeom prst="rect">
            <a:avLst/>
          </a:prstGeom>
          <a:effectLst/>
        </p:spPr>
        <p:txBody>
          <a:bodyPr lIns="71436" tIns="71436" rIns="71436" bIns="71436" anchor="ctr"/>
          <a:lstStyle>
            <a:lvl1pPr marL="6254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1pPr>
            <a:lvl2pPr marL="10826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2pPr>
            <a:lvl3pPr marL="15398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3pPr>
            <a:lvl4pPr marL="19970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4pPr>
            <a:lvl5pPr marL="24542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398"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showMasterSp="0">
  <p:cSld name="标题、项目符号与照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05" name="图像"/>
          <p:cNvSpPr/>
          <p:nvPr>
            <p:ph type="pic" sz="quarter" idx="13"/>
          </p:nvPr>
        </p:nvSpPr>
        <p:spPr>
          <a:xfrm>
            <a:off x="12495609" y="3643312"/>
            <a:ext cx="7500939" cy="8840393"/>
          </a:xfrm>
          <a:prstGeom prst="rect">
            <a:avLst/>
          </a:prstGeom>
          <a:effectLst/>
        </p:spPr>
        <p:txBody>
          <a:bodyPr tIns="45719" bIns="45719">
            <a:noAutofit/>
          </a:bodyPr>
          <a:lstStyle/>
          <a:p/>
        </p:txBody>
      </p:sp>
      <p:sp>
        <p:nvSpPr>
          <p:cNvPr id="406"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407" name="正文级别 1…"/>
          <p:cNvSpPr txBox="1"/>
          <p:nvPr>
            <p:ph type="body" sz="quarter" idx="1" hasCustomPrompt="1"/>
          </p:nvPr>
        </p:nvSpPr>
        <p:spPr>
          <a:xfrm>
            <a:off x="4387453" y="3643312"/>
            <a:ext cx="7500939" cy="8840393"/>
          </a:xfrm>
          <a:prstGeom prst="rect">
            <a:avLst/>
          </a:prstGeom>
          <a:effectLst/>
        </p:spPr>
        <p:txBody>
          <a:bodyPr lIns="71436" tIns="71436" rIns="71436" bIns="71436" anchor="ctr"/>
          <a:lstStyle>
            <a:lvl1pPr marL="516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1pPr>
            <a:lvl2pPr marL="897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2pPr>
            <a:lvl3pPr marL="1278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3pPr>
            <a:lvl4pPr marL="1659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4pPr>
            <a:lvl5pPr marL="2040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408"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showMasterSp="0">
  <p:cSld name="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15" name="正文级别 1…"/>
          <p:cNvSpPr txBox="1"/>
          <p:nvPr>
            <p:ph type="body" idx="1" hasCustomPrompt="1"/>
          </p:nvPr>
        </p:nvSpPr>
        <p:spPr>
          <a:xfrm>
            <a:off x="4387453" y="1785936"/>
            <a:ext cx="15609094" cy="10144127"/>
          </a:xfrm>
          <a:prstGeom prst="rect">
            <a:avLst/>
          </a:prstGeom>
          <a:effectLst/>
        </p:spPr>
        <p:txBody>
          <a:bodyPr lIns="71436" tIns="71436" rIns="71436" bIns="71436" anchor="ctr"/>
          <a:lstStyle>
            <a:lvl1pPr marL="6254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1pPr>
            <a:lvl2pPr marL="10826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2pPr>
            <a:lvl3pPr marL="15398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3pPr>
            <a:lvl4pPr marL="19970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4pPr>
            <a:lvl5pPr marL="24542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416"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showMasterSp="0">
  <p:cSld name="照片 - 3 联">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23" name="图像"/>
          <p:cNvSpPr/>
          <p:nvPr>
            <p:ph type="pic" sz="quarter" idx="13"/>
          </p:nvPr>
        </p:nvSpPr>
        <p:spPr>
          <a:xfrm>
            <a:off x="12495609" y="7161609"/>
            <a:ext cx="7500939" cy="5482830"/>
          </a:xfrm>
          <a:prstGeom prst="rect">
            <a:avLst/>
          </a:prstGeom>
          <a:effectLst/>
        </p:spPr>
        <p:txBody>
          <a:bodyPr tIns="45719" bIns="45719">
            <a:noAutofit/>
          </a:bodyPr>
          <a:lstStyle/>
          <a:p/>
        </p:txBody>
      </p:sp>
      <p:sp>
        <p:nvSpPr>
          <p:cNvPr id="424" name="图像"/>
          <p:cNvSpPr/>
          <p:nvPr>
            <p:ph type="pic" sz="quarter" idx="14"/>
          </p:nvPr>
        </p:nvSpPr>
        <p:spPr>
          <a:xfrm>
            <a:off x="12495609" y="1071562"/>
            <a:ext cx="7500939" cy="5482829"/>
          </a:xfrm>
          <a:prstGeom prst="rect">
            <a:avLst/>
          </a:prstGeom>
          <a:effectLst/>
        </p:spPr>
        <p:txBody>
          <a:bodyPr tIns="45719" bIns="45719">
            <a:noAutofit/>
          </a:bodyPr>
          <a:lstStyle/>
          <a:p/>
        </p:txBody>
      </p:sp>
      <p:sp>
        <p:nvSpPr>
          <p:cNvPr id="425" name="图像"/>
          <p:cNvSpPr/>
          <p:nvPr>
            <p:ph type="pic" sz="half" idx="15"/>
          </p:nvPr>
        </p:nvSpPr>
        <p:spPr>
          <a:xfrm>
            <a:off x="4387453" y="1072804"/>
            <a:ext cx="7500939" cy="11572877"/>
          </a:xfrm>
          <a:prstGeom prst="rect">
            <a:avLst/>
          </a:prstGeom>
          <a:effectLst/>
        </p:spPr>
        <p:txBody>
          <a:bodyPr tIns="45719" bIns="45719">
            <a:noAutofit/>
          </a:bodyPr>
          <a:lstStyle/>
          <a:p/>
        </p:txBody>
      </p:sp>
      <p:sp>
        <p:nvSpPr>
          <p:cNvPr id="426"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showMasterSp="0">
  <p:cSld name="引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33" name="正文级别 1…"/>
          <p:cNvSpPr txBox="1"/>
          <p:nvPr>
            <p:ph type="body" sz="quarter" idx="1" hasCustomPrompt="1"/>
          </p:nvPr>
        </p:nvSpPr>
        <p:spPr>
          <a:xfrm>
            <a:off x="4833937" y="8947546"/>
            <a:ext cx="14716127" cy="750096"/>
          </a:xfrm>
          <a:prstGeom prst="rect">
            <a:avLst/>
          </a:prstGeom>
          <a:effectLst/>
        </p:spPr>
        <p:txBody>
          <a:bodyPr lIns="71436" tIns="71436" rIns="71436" bIns="71436"/>
          <a:lstStyle>
            <a:lvl1pPr marL="0" indent="0" algn="ctr" defTabSz="821055">
              <a:spcBef>
                <a:spcPts val="0"/>
              </a:spcBef>
              <a:buClrTx/>
              <a:buSzTx/>
              <a:buNone/>
              <a:defRPr sz="3800" b="1">
                <a:ln>
                  <a:noFill/>
                </a:ln>
                <a:solidFill>
                  <a:srgbClr val="FFFFFF"/>
                </a:solidFill>
                <a:latin typeface="+mj-lt"/>
                <a:ea typeface="+mj-ea"/>
                <a:cs typeface="+mj-cs"/>
                <a:sym typeface="Helvetica"/>
              </a:defRPr>
            </a:lvl1pPr>
            <a:lvl2pPr marL="1020445" indent="-570230" algn="ctr" defTabSz="821055">
              <a:spcBef>
                <a:spcPts val="0"/>
              </a:spcBef>
              <a:buClrTx/>
              <a:buChar char="°"/>
              <a:defRPr sz="3800" b="1">
                <a:ln>
                  <a:noFill/>
                </a:ln>
                <a:solidFill>
                  <a:srgbClr val="FFFFFF"/>
                </a:solidFill>
                <a:latin typeface="+mj-lt"/>
                <a:ea typeface="+mj-ea"/>
                <a:cs typeface="+mj-cs"/>
                <a:sym typeface="Helvetica"/>
              </a:defRPr>
            </a:lvl2pPr>
            <a:lvl3pPr marL="1322705" indent="-512445" algn="ctr" defTabSz="821055">
              <a:spcBef>
                <a:spcPts val="0"/>
              </a:spcBef>
              <a:buClrTx/>
              <a:buChar char="±"/>
              <a:defRPr sz="3800" b="1">
                <a:ln>
                  <a:noFill/>
                </a:ln>
                <a:solidFill>
                  <a:srgbClr val="FFFFFF"/>
                </a:solidFill>
                <a:latin typeface="+mj-lt"/>
                <a:ea typeface="+mj-ea"/>
                <a:cs typeface="+mj-cs"/>
                <a:sym typeface="Helvetica"/>
              </a:defRPr>
            </a:lvl3pPr>
            <a:lvl4pPr marL="1755775" indent="-586105" algn="ctr" defTabSz="821055">
              <a:spcBef>
                <a:spcPts val="0"/>
              </a:spcBef>
              <a:buClrTx/>
              <a:buChar char="°"/>
              <a:defRPr sz="3800" b="1">
                <a:ln>
                  <a:noFill/>
                </a:ln>
                <a:solidFill>
                  <a:srgbClr val="FFFFFF"/>
                </a:solidFill>
                <a:latin typeface="+mj-lt"/>
                <a:ea typeface="+mj-ea"/>
                <a:cs typeface="+mj-cs"/>
                <a:sym typeface="Helvetica"/>
              </a:defRPr>
            </a:lvl4pPr>
            <a:lvl5pPr marL="2044065" indent="-586105" algn="ctr" defTabSz="821055">
              <a:spcBef>
                <a:spcPts val="0"/>
              </a:spcBef>
              <a:buClrTx/>
              <a:buChar char="±"/>
              <a:defRPr sz="3800" b="1">
                <a:ln>
                  <a:noFill/>
                </a:ln>
                <a:solidFill>
                  <a:srgbClr val="FFFFFF"/>
                </a:solidFill>
                <a:latin typeface="+mj-lt"/>
                <a:ea typeface="+mj-ea"/>
                <a:cs typeface="+mj-cs"/>
                <a:sym typeface="Helvetica"/>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434" name="“在此键入引文。”"/>
          <p:cNvSpPr txBox="1"/>
          <p:nvPr>
            <p:ph type="body" sz="quarter" idx="13"/>
          </p:nvPr>
        </p:nvSpPr>
        <p:spPr>
          <a:xfrm>
            <a:off x="4833937" y="5916214"/>
            <a:ext cx="14716127" cy="1133477"/>
          </a:xfrm>
          <a:prstGeom prst="rect">
            <a:avLst/>
          </a:prstGeom>
          <a:effectLst/>
        </p:spPr>
        <p:txBody>
          <a:bodyPr lIns="71436" tIns="71436" rIns="71436" bIns="71436" anchor="ctr"/>
          <a:lstStyle/>
          <a:p>
            <a:pPr marL="0" indent="0" algn="ctr" defTabSz="821055">
              <a:spcBef>
                <a:spcPts val="3300"/>
              </a:spcBef>
              <a:buClrTx/>
              <a:buSzTx/>
              <a:buNone/>
              <a:defRPr sz="5600">
                <a:ln>
                  <a:noFill/>
                </a:ln>
                <a:solidFill>
                  <a:srgbClr val="FFFFFF"/>
                </a:solidFill>
                <a:effectLst/>
                <a:latin typeface="Helvetica Light"/>
                <a:ea typeface="Helvetica Light"/>
                <a:cs typeface="Helvetica Light"/>
                <a:sym typeface="Helvetica Light"/>
              </a:defRPr>
            </a:pPr>
          </a:p>
        </p:txBody>
      </p:sp>
      <p:sp>
        <p:nvSpPr>
          <p:cNvPr id="435"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showMasterSp="0">
  <p:cSld name="照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42" name="图像"/>
          <p:cNvSpPr/>
          <p:nvPr>
            <p:ph type="pic" idx="13"/>
          </p:nvPr>
        </p:nvSpPr>
        <p:spPr>
          <a:xfrm>
            <a:off x="3048000" y="0"/>
            <a:ext cx="18288000" cy="13716000"/>
          </a:xfrm>
          <a:prstGeom prst="rect">
            <a:avLst/>
          </a:prstGeom>
          <a:effectLst/>
        </p:spPr>
        <p:txBody>
          <a:bodyPr tIns="45719" bIns="45719">
            <a:noAutofit/>
          </a:bodyPr>
          <a:lstStyle/>
          <a:p/>
        </p:txBody>
      </p:sp>
      <p:sp>
        <p:nvSpPr>
          <p:cNvPr id="443"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标题 - 顶部对齐">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0"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51" name="幻灯片编号"/>
          <p:cNvSpPr txBox="1"/>
          <p:nvPr>
            <p:ph type="sldNum" sz="quarter" idx="2"/>
          </p:nvPr>
        </p:nvSpPr>
        <p:spPr>
          <a:xfrm>
            <a:off x="11935814" y="13026233"/>
            <a:ext cx="494513" cy="511175"/>
          </a:xfrm>
          <a:prstGeom prst="rect">
            <a:avLst/>
          </a:prstGeom>
        </p:spPr>
        <p:txBody>
          <a:bodyPr lIns="71436" tIns="71436" rIns="71436" bIns="71436" anchor="b"/>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showMasterSp="0">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50"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showMasterSp="0">
  <p:cSld name="仅标题">
    <p:spTree>
      <p:nvGrpSpPr>
        <p:cNvPr id="1" name=""/>
        <p:cNvGrpSpPr/>
        <p:nvPr/>
      </p:nvGrpSpPr>
      <p:grpSpPr>
        <a:xfrm>
          <a:off x="0" y="0"/>
          <a:ext cx="0" cy="0"/>
          <a:chOff x="0" y="0"/>
          <a:chExt cx="0" cy="0"/>
        </a:xfrm>
      </p:grpSpPr>
      <p:sp>
        <p:nvSpPr>
          <p:cNvPr id="457" name="矩形 6"/>
          <p:cNvSpPr/>
          <p:nvPr/>
        </p:nvSpPr>
        <p:spPr>
          <a:xfrm>
            <a:off x="-1" y="502525"/>
            <a:ext cx="292653" cy="731211"/>
          </a:xfrm>
          <a:prstGeom prst="rect">
            <a:avLst/>
          </a:prstGeom>
          <a:solidFill>
            <a:srgbClr val="D81C3F"/>
          </a:solidFill>
          <a:ln w="12700">
            <a:miter lim="400000"/>
          </a:ln>
        </p:spPr>
        <p:txBody>
          <a:bodyPr lIns="71436" tIns="71436" rIns="71436" bIns="71436" anchor="ctr"/>
          <a:lstStyle/>
          <a:p>
            <a:pPr defTabSz="1828800">
              <a:defRPr>
                <a:solidFill>
                  <a:srgbClr val="FFFFFF"/>
                </a:solidFill>
                <a:latin typeface="Calisto MT"/>
                <a:ea typeface="Calisto MT"/>
                <a:cs typeface="Calisto MT"/>
                <a:sym typeface="Calisto MT"/>
              </a:defRPr>
            </a:pPr>
          </a:p>
        </p:txBody>
      </p:sp>
      <p:sp>
        <p:nvSpPr>
          <p:cNvPr id="458" name="矩形 6"/>
          <p:cNvSpPr/>
          <p:nvPr/>
        </p:nvSpPr>
        <p:spPr>
          <a:xfrm>
            <a:off x="396387" y="502525"/>
            <a:ext cx="87735" cy="731211"/>
          </a:xfrm>
          <a:prstGeom prst="rect">
            <a:avLst/>
          </a:prstGeom>
          <a:solidFill>
            <a:srgbClr val="D81C3F"/>
          </a:solidFill>
          <a:ln w="12700">
            <a:miter lim="400000"/>
          </a:ln>
        </p:spPr>
        <p:txBody>
          <a:bodyPr lIns="71436" tIns="71436" rIns="71436" bIns="71436" anchor="ctr"/>
          <a:lstStyle/>
          <a:p>
            <a:pPr defTabSz="1828800">
              <a:defRPr>
                <a:solidFill>
                  <a:srgbClr val="FFFFFF"/>
                </a:solidFill>
                <a:latin typeface="Calisto MT"/>
                <a:ea typeface="Calisto MT"/>
                <a:cs typeface="Calisto MT"/>
                <a:sym typeface="Calisto MT"/>
              </a:defRPr>
            </a:pPr>
          </a:p>
        </p:txBody>
      </p:sp>
      <p:sp>
        <p:nvSpPr>
          <p:cNvPr id="459" name="幻灯片编号"/>
          <p:cNvSpPr txBox="1"/>
          <p:nvPr>
            <p:ph type="sldNum" sz="quarter" idx="2"/>
          </p:nvPr>
        </p:nvSpPr>
        <p:spPr>
          <a:xfrm>
            <a:off x="22080572" y="11894186"/>
            <a:ext cx="454540" cy="4749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46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标题与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59" name="正文级别 1…"/>
          <p:cNvSpPr txBox="1"/>
          <p:nvPr>
            <p:ph type="body" idx="1" hasCustomPrompt="1"/>
          </p:nvPr>
        </p:nvSpPr>
        <p:spPr>
          <a:xfrm>
            <a:off x="4387453" y="3643312"/>
            <a:ext cx="15609094" cy="8840393"/>
          </a:xfrm>
          <a:prstGeom prst="rect">
            <a:avLst/>
          </a:prstGeom>
          <a:effectLst/>
        </p:spPr>
        <p:txBody>
          <a:bodyPr lIns="71436" tIns="71436" rIns="71436" bIns="71436" anchor="ctr"/>
          <a:lstStyle>
            <a:lvl1pPr marL="6254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1pPr>
            <a:lvl2pPr marL="10826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2pPr>
            <a:lvl3pPr marL="15398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3pPr>
            <a:lvl4pPr marL="19970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4pPr>
            <a:lvl5pPr marL="24542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60"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标题、项目符号与照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7" name="图像"/>
          <p:cNvSpPr/>
          <p:nvPr>
            <p:ph type="pic" sz="quarter" idx="13"/>
          </p:nvPr>
        </p:nvSpPr>
        <p:spPr>
          <a:xfrm>
            <a:off x="12495609" y="3643312"/>
            <a:ext cx="7500939" cy="8840393"/>
          </a:xfrm>
          <a:prstGeom prst="rect">
            <a:avLst/>
          </a:prstGeom>
          <a:effectLst/>
        </p:spPr>
        <p:txBody>
          <a:bodyPr tIns="45719" bIns="45719">
            <a:noAutofit/>
          </a:bodyPr>
          <a:lstStyle/>
          <a:p/>
        </p:txBody>
      </p:sp>
      <p:sp>
        <p:nvSpPr>
          <p:cNvPr id="68" name="标题文本"/>
          <p:cNvSpPr txBox="1"/>
          <p:nvPr>
            <p:ph type="title" hasCustomPrompt="1"/>
          </p:nvPr>
        </p:nvSpPr>
        <p:spPr>
          <a:xfrm>
            <a:off x="4387453" y="571500"/>
            <a:ext cx="15609094" cy="2982517"/>
          </a:xfrm>
          <a:prstGeom prst="rect">
            <a:avLst/>
          </a:prstGeom>
          <a:effectLst/>
        </p:spPr>
        <p:txBody>
          <a:bodyPr lIns="71436" tIns="71436" rIns="71436" bIns="71436"/>
          <a:lstStyle>
            <a:lvl1pPr defTabSz="821055">
              <a:defRPr sz="11200">
                <a:ln>
                  <a:noFill/>
                </a:ln>
                <a:solidFill>
                  <a:srgbClr val="FFFFFF"/>
                </a:solidFill>
                <a:latin typeface="Helvetica Light"/>
                <a:ea typeface="Helvetica Light"/>
                <a:cs typeface="Helvetica Light"/>
                <a:sym typeface="Helvetica Light"/>
              </a:defRPr>
            </a:lvl1pPr>
          </a:lstStyle>
          <a:p>
            <a:pPr>
              <a:defRPr>
                <a:effectLst/>
              </a:defRPr>
            </a:pPr>
            <a:r>
              <a:t>标题文本</a:t>
            </a:r>
          </a:p>
        </p:txBody>
      </p:sp>
      <p:sp>
        <p:nvSpPr>
          <p:cNvPr id="69" name="正文级别 1…"/>
          <p:cNvSpPr txBox="1"/>
          <p:nvPr>
            <p:ph type="body" sz="quarter" idx="1" hasCustomPrompt="1"/>
          </p:nvPr>
        </p:nvSpPr>
        <p:spPr>
          <a:xfrm>
            <a:off x="4387453" y="3643312"/>
            <a:ext cx="7500939" cy="8840393"/>
          </a:xfrm>
          <a:prstGeom prst="rect">
            <a:avLst/>
          </a:prstGeom>
          <a:effectLst/>
        </p:spPr>
        <p:txBody>
          <a:bodyPr lIns="71436" tIns="71436" rIns="71436" bIns="71436" anchor="ctr"/>
          <a:lstStyle>
            <a:lvl1pPr marL="516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1pPr>
            <a:lvl2pPr marL="897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2pPr>
            <a:lvl3pPr marL="1278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3pPr>
            <a:lvl4pPr marL="1659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4pPr>
            <a:lvl5pPr marL="2040890" indent="-516890" defTabSz="821055">
              <a:spcBef>
                <a:spcPts val="5300"/>
              </a:spcBef>
              <a:buClrTx/>
              <a:buSzPct val="75000"/>
              <a:buChar char="•"/>
              <a:defRPr sz="38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70"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7" name="正文级别 1…"/>
          <p:cNvSpPr txBox="1"/>
          <p:nvPr>
            <p:ph type="body" idx="1" hasCustomPrompt="1"/>
          </p:nvPr>
        </p:nvSpPr>
        <p:spPr>
          <a:xfrm>
            <a:off x="4387453" y="1785936"/>
            <a:ext cx="15609094" cy="10144127"/>
          </a:xfrm>
          <a:prstGeom prst="rect">
            <a:avLst/>
          </a:prstGeom>
          <a:effectLst/>
        </p:spPr>
        <p:txBody>
          <a:bodyPr lIns="71436" tIns="71436" rIns="71436" bIns="71436" anchor="ctr"/>
          <a:lstStyle>
            <a:lvl1pPr marL="6254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1pPr>
            <a:lvl2pPr marL="10826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2pPr>
            <a:lvl3pPr marL="15398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3pPr>
            <a:lvl4pPr marL="19970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4pPr>
            <a:lvl5pPr marL="2454275" indent="-625475" defTabSz="821055">
              <a:spcBef>
                <a:spcPts val="5900"/>
              </a:spcBef>
              <a:buClrTx/>
              <a:buSzPct val="75000"/>
              <a:buChar char="•"/>
              <a:defRPr sz="5200">
                <a:ln>
                  <a:noFill/>
                </a:ln>
                <a:solidFill>
                  <a:srgbClr val="FFFFFF"/>
                </a:solidFill>
                <a:latin typeface="Helvetica Light"/>
                <a:ea typeface="Helvetica Light"/>
                <a:cs typeface="Helvetica Light"/>
                <a:sym typeface="Helvetica Light"/>
              </a:defRPr>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78"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照片 - 3 联">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 name="图像"/>
          <p:cNvSpPr/>
          <p:nvPr>
            <p:ph type="pic" sz="quarter" idx="13"/>
          </p:nvPr>
        </p:nvSpPr>
        <p:spPr>
          <a:xfrm>
            <a:off x="12495609" y="7161609"/>
            <a:ext cx="7500939" cy="5482830"/>
          </a:xfrm>
          <a:prstGeom prst="rect">
            <a:avLst/>
          </a:prstGeom>
          <a:effectLst/>
        </p:spPr>
        <p:txBody>
          <a:bodyPr tIns="45719" bIns="45719">
            <a:noAutofit/>
          </a:bodyPr>
          <a:lstStyle/>
          <a:p/>
        </p:txBody>
      </p:sp>
      <p:sp>
        <p:nvSpPr>
          <p:cNvPr id="86" name="图像"/>
          <p:cNvSpPr/>
          <p:nvPr>
            <p:ph type="pic" sz="quarter" idx="14"/>
          </p:nvPr>
        </p:nvSpPr>
        <p:spPr>
          <a:xfrm>
            <a:off x="12495609" y="1071562"/>
            <a:ext cx="7500939" cy="5482829"/>
          </a:xfrm>
          <a:prstGeom prst="rect">
            <a:avLst/>
          </a:prstGeom>
          <a:effectLst/>
        </p:spPr>
        <p:txBody>
          <a:bodyPr tIns="45719" bIns="45719">
            <a:noAutofit/>
          </a:bodyPr>
          <a:lstStyle/>
          <a:p/>
        </p:txBody>
      </p:sp>
      <p:sp>
        <p:nvSpPr>
          <p:cNvPr id="87" name="图像"/>
          <p:cNvSpPr/>
          <p:nvPr>
            <p:ph type="pic" sz="half" idx="15"/>
          </p:nvPr>
        </p:nvSpPr>
        <p:spPr>
          <a:xfrm>
            <a:off x="4387453" y="1072804"/>
            <a:ext cx="7500939" cy="11572877"/>
          </a:xfrm>
          <a:prstGeom prst="rect">
            <a:avLst/>
          </a:prstGeom>
          <a:effectLst/>
        </p:spPr>
        <p:txBody>
          <a:bodyPr tIns="45719" bIns="45719">
            <a:noAutofit/>
          </a:bodyPr>
          <a:lstStyle/>
          <a:p/>
        </p:txBody>
      </p:sp>
      <p:sp>
        <p:nvSpPr>
          <p:cNvPr id="88" name="幻灯片编号"/>
          <p:cNvSpPr txBox="1"/>
          <p:nvPr>
            <p:ph type="sldNum" sz="quarter" idx="2"/>
          </p:nvPr>
        </p:nvSpPr>
        <p:spPr>
          <a:xfrm>
            <a:off x="11935814" y="13001625"/>
            <a:ext cx="494513" cy="511174"/>
          </a:xfrm>
          <a:prstGeom prst="rect">
            <a:avLst/>
          </a:prstGeom>
        </p:spPr>
        <p:txBody>
          <a:bodyPr lIns="71436" tIns="71436" rIns="71436" bIns="71436" anchor="t"/>
          <a:lstStyle>
            <a:lvl1pPr algn="ctr" defTabSz="821055">
              <a:defRPr sz="2400">
                <a:solidFill>
                  <a:srgbClr val="FFFFFF"/>
                </a:solidFill>
                <a:latin typeface="Helvetica Light"/>
                <a:ea typeface="Helvetica Light"/>
                <a:cs typeface="Helvetica Light"/>
                <a:sym typeface="Helvetica Light"/>
              </a:defRPr>
            </a:lvl1pPr>
          </a:lstStyle>
          <a:p>
            <a:pPr>
              <a:defRPr>
                <a:effectLst/>
              </a:defRPr>
            </a:pPr>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3" Type="http://schemas.openxmlformats.org/officeDocument/2006/relationships/theme" Target="../theme/theme1.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04040"/>
            </a:gs>
            <a:gs pos="92000">
              <a:srgbClr val="060707"/>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6"/>
          <p:cNvSpPr/>
          <p:nvPr/>
        </p:nvSpPr>
        <p:spPr>
          <a:xfrm>
            <a:off x="-1" y="502525"/>
            <a:ext cx="292653" cy="731211"/>
          </a:xfrm>
          <a:prstGeom prst="rect">
            <a:avLst/>
          </a:prstGeom>
          <a:solidFill>
            <a:srgbClr val="D81C3F"/>
          </a:solidFill>
          <a:ln w="12700">
            <a:miter lim="400000"/>
          </a:ln>
        </p:spPr>
        <p:txBody>
          <a:bodyPr tIns="91439" bIns="91439" anchor="ctr"/>
          <a:lstStyle/>
          <a:p>
            <a:pPr defTabSz="1828800">
              <a:defRPr sz="3600">
                <a:solidFill>
                  <a:srgbClr val="FFFFFF"/>
                </a:solidFill>
                <a:latin typeface="Calisto MT"/>
                <a:ea typeface="Calisto MT"/>
                <a:cs typeface="Calisto MT"/>
                <a:sym typeface="Calisto MT"/>
              </a:defRPr>
            </a:pPr>
          </a:p>
        </p:txBody>
      </p:sp>
      <p:sp>
        <p:nvSpPr>
          <p:cNvPr id="3" name="矩形 6"/>
          <p:cNvSpPr/>
          <p:nvPr/>
        </p:nvSpPr>
        <p:spPr>
          <a:xfrm>
            <a:off x="396388" y="502525"/>
            <a:ext cx="87734" cy="731211"/>
          </a:xfrm>
          <a:prstGeom prst="rect">
            <a:avLst/>
          </a:prstGeom>
          <a:solidFill>
            <a:srgbClr val="D81C3F"/>
          </a:solidFill>
          <a:ln w="12700">
            <a:miter lim="400000"/>
          </a:ln>
        </p:spPr>
        <p:txBody>
          <a:bodyPr tIns="91439" bIns="91439" anchor="ctr"/>
          <a:lstStyle/>
          <a:p>
            <a:pPr defTabSz="1828800">
              <a:defRPr sz="3600">
                <a:solidFill>
                  <a:srgbClr val="FFFFFF"/>
                </a:solidFill>
                <a:latin typeface="Calisto MT"/>
                <a:ea typeface="Calisto MT"/>
                <a:cs typeface="Calisto MT"/>
                <a:sym typeface="Calisto MT"/>
              </a:defRPr>
            </a:pPr>
          </a:p>
        </p:txBody>
      </p:sp>
      <p:sp>
        <p:nvSpPr>
          <p:cNvPr id="4" name="标题文本"/>
          <p:cNvSpPr txBox="1"/>
          <p:nvPr>
            <p:ph type="title"/>
          </p:nvPr>
        </p:nvSpPr>
        <p:spPr>
          <a:xfrm>
            <a:off x="1827589" y="1219200"/>
            <a:ext cx="20707524" cy="1940900"/>
          </a:xfrm>
          <a:prstGeom prst="rect">
            <a:avLst/>
          </a:prstGeom>
          <a:ln w="12700">
            <a:miter lim="400000"/>
          </a:ln>
          <a:effectLst>
            <a:outerShdw blurRad="50800" dir="17880000" rotWithShape="0">
              <a:srgbClr val="000000">
                <a:alpha val="46000"/>
              </a:srgbClr>
            </a:outerShdw>
          </a:effectLst>
        </p:spPr>
        <p:txBody>
          <a:bodyPr tIns="91439" bIns="91439" anchor="ctr">
            <a:normAutofit/>
          </a:bodyPr>
          <a:lstStyle/>
          <a:p>
            <a:r>
              <a:t>标题文本</a:t>
            </a:r>
          </a:p>
        </p:txBody>
      </p:sp>
      <p:sp>
        <p:nvSpPr>
          <p:cNvPr id="5" name="正文级别 1…"/>
          <p:cNvSpPr txBox="1"/>
          <p:nvPr>
            <p:ph type="body" idx="1"/>
          </p:nvPr>
        </p:nvSpPr>
        <p:spPr>
          <a:xfrm>
            <a:off x="1219200" y="3200400"/>
            <a:ext cx="21945600" cy="10515600"/>
          </a:xfrm>
          <a:prstGeom prst="rect">
            <a:avLst/>
          </a:prstGeom>
          <a:ln w="12700">
            <a:miter lim="400000"/>
          </a:ln>
          <a:effectLst>
            <a:outerShdw blurRad="50800" dir="17880000" rotWithShape="0">
              <a:srgbClr val="000000">
                <a:alpha val="46000"/>
              </a:srgbClr>
            </a:outerShdw>
          </a:effectLst>
        </p:spPr>
        <p:txBody>
          <a:bodyPr tIns="91439" bIns="91439">
            <a:normAutofit/>
          </a:bodyPr>
          <a:lstStyle/>
          <a:p>
            <a:r>
              <a:t>正文级别 1</a:t>
            </a:r>
          </a:p>
          <a:p>
            <a:pPr lvl="1"/>
            <a:r>
              <a:t>正文级别 2</a:t>
            </a:r>
          </a:p>
          <a:p>
            <a:pPr lvl="2"/>
            <a:r>
              <a:t>正文级别 3</a:t>
            </a:r>
          </a:p>
          <a:p>
            <a:pPr lvl="3"/>
            <a:r>
              <a:t>正文级别 4</a:t>
            </a:r>
          </a:p>
          <a:p>
            <a:pPr lvl="4"/>
            <a:r>
              <a:t>正文级别 5</a:t>
            </a:r>
          </a:p>
        </p:txBody>
      </p:sp>
      <p:sp>
        <p:nvSpPr>
          <p:cNvPr id="6" name="幻灯片编号"/>
          <p:cNvSpPr txBox="1"/>
          <p:nvPr>
            <p:ph type="sldNum" sz="quarter" idx="2"/>
          </p:nvPr>
        </p:nvSpPr>
        <p:spPr>
          <a:xfrm>
            <a:off x="22080570" y="11894185"/>
            <a:ext cx="454542" cy="474981"/>
          </a:xfrm>
          <a:prstGeom prst="rect">
            <a:avLst/>
          </a:prstGeom>
          <a:ln w="12700">
            <a:miter lim="400000"/>
          </a:ln>
        </p:spPr>
        <p:txBody>
          <a:bodyPr wrap="none" tIns="91439" bIns="91439" anchor="ctr">
            <a:spAutoFit/>
          </a:bodyPr>
          <a:lstStyle>
            <a:lvl1pPr algn="r" defTabSz="1828800">
              <a:defRPr sz="2000">
                <a:solidFill>
                  <a:srgbClr val="F2F2F2"/>
                </a:solidFill>
                <a:effectLst>
                  <a:outerShdw blurRad="50800" dist="38100" dir="2700000" rotWithShape="0">
                    <a:srgbClr val="000000">
                      <a:alpha val="43000"/>
                    </a:srgbClr>
                  </a:outerShdw>
                </a:effectLst>
                <a:latin typeface="Calisto MT"/>
                <a:ea typeface="Calisto MT"/>
                <a:cs typeface="Calisto MT"/>
                <a:sym typeface="Calisto MT"/>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transition spd="med"/>
  <p:txStyles>
    <p:titleStyle>
      <a:lvl1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1pPr>
      <a:lvl2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2pPr>
      <a:lvl3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3pPr>
      <a:lvl4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4pPr>
      <a:lvl5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5pPr>
      <a:lvl6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6pPr>
      <a:lvl7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7pPr>
      <a:lvl8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8pPr>
      <a:lvl9pPr marL="0" marR="0" indent="0" algn="ctr" defTabSz="914400" latinLnBrk="0">
        <a:lnSpc>
          <a:spcPct val="100000"/>
        </a:lnSpc>
        <a:spcBef>
          <a:spcPts val="0"/>
        </a:spcBef>
        <a:spcAft>
          <a:spcPts val="0"/>
        </a:spcAft>
        <a:buClrTx/>
        <a:buSzTx/>
        <a:buFontTx/>
        <a:buNone/>
        <a:defRPr sz="8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9pPr>
    </p:titleStyle>
    <p:bodyStyle>
      <a:lvl1pPr marL="648970" marR="0" indent="-612140"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1pPr>
      <a:lvl2pPr marL="1050290" marR="0" indent="-600075"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2pPr>
      <a:lvl3pPr marL="1350010" marR="0" indent="-539750"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3pPr>
      <a:lvl4pPr marL="1786890" marR="0" indent="-617220"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4pPr>
      <a:lvl5pPr marL="2075180" marR="0" indent="-617220"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5pPr>
      <a:lvl6pPr marL="2439035" marR="0" indent="-653415"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6pPr>
      <a:lvl7pPr marL="2826385" marR="0" indent="-653415"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7pPr>
      <a:lvl8pPr marL="3213735" marR="0" indent="-653415"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8pPr>
      <a:lvl9pPr marL="3530600" marR="0" indent="-653415" algn="l" defTabSz="914400" latinLnBrk="0">
        <a:lnSpc>
          <a:spcPct val="100000"/>
        </a:lnSpc>
        <a:spcBef>
          <a:spcPts val="1200"/>
        </a:spcBef>
        <a:spcAft>
          <a:spcPts val="0"/>
        </a:spcAft>
        <a:buClr>
          <a:srgbClr val="DDDDDD"/>
        </a:buClr>
        <a:buSzPct val="70000"/>
        <a:buFontTx/>
        <a:buChar char=""/>
        <a:defRPr sz="4000" b="0" i="0" u="none" strike="noStrike" cap="none" spc="0" baseline="0">
          <a:ln w="19050">
            <a:solidFill>
              <a:srgbClr val="404040">
                <a:alpha val="10000"/>
              </a:srgbClr>
            </a:solidFill>
          </a:ln>
          <a:solidFill>
            <a:srgbClr val="DDDDDD"/>
          </a:solidFill>
          <a:effectLst>
            <a:outerShdw blurRad="12700" dist="25400" dir="14640000" rotWithShape="0">
              <a:srgbClr val="000000">
                <a:alpha val="30000"/>
              </a:srgbClr>
            </a:outerShdw>
          </a:effectLst>
          <a:uFillTx/>
          <a:latin typeface="Calisto MT"/>
          <a:ea typeface="Calisto MT"/>
          <a:cs typeface="Calisto MT"/>
          <a:sym typeface="Calisto MT"/>
        </a:defRPr>
      </a:lvl9pPr>
    </p:bodyStyle>
    <p:otherStyle>
      <a:lvl1pPr marL="0" marR="0" indent="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1pPr>
      <a:lvl2pPr marL="0" marR="0" indent="45720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2pPr>
      <a:lvl3pPr marL="0" marR="0" indent="91440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3pPr>
      <a:lvl4pPr marL="0" marR="0" indent="137160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4pPr>
      <a:lvl5pPr marL="0" marR="0" indent="182880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5pPr>
      <a:lvl6pPr marL="0" marR="0" indent="228600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6pPr>
      <a:lvl7pPr marL="0" marR="0" indent="274320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7pPr>
      <a:lvl8pPr marL="0" marR="0" indent="320040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8pPr>
      <a:lvl9pPr marL="0" marR="0" indent="3657600" algn="r" defTabSz="1828800" latinLnBrk="0">
        <a:lnSpc>
          <a:spcPct val="100000"/>
        </a:lnSpc>
        <a:spcBef>
          <a:spcPts val="0"/>
        </a:spcBef>
        <a:spcAft>
          <a:spcPts val="0"/>
        </a:spcAft>
        <a:buClrTx/>
        <a:buSzTx/>
        <a:buFontTx/>
        <a:buNone/>
        <a:defRPr sz="2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chart" Target="../charts/char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image" Target="../media/image6.png"/><Relationship Id="rId3" Type="http://schemas.openxmlformats.org/officeDocument/2006/relationships/image" Target="../media/image8.tiff"/><Relationship Id="rId2" Type="http://schemas.openxmlformats.org/officeDocument/2006/relationships/image" Target="../media/image2.tiff"/><Relationship Id="rId1" Type="http://schemas.openxmlformats.org/officeDocument/2006/relationships/image" Target="../media/image3.tif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chart" Target="../charts/chart3.xml"/><Relationship Id="rId1"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零基础入行数据分析师"/>
          <p:cNvSpPr txBox="1"/>
          <p:nvPr/>
        </p:nvSpPr>
        <p:spPr>
          <a:xfrm>
            <a:off x="4443729" y="3261757"/>
            <a:ext cx="15496539" cy="2377439"/>
          </a:xfrm>
          <a:prstGeom prst="rect">
            <a:avLst/>
          </a:prstGeom>
          <a:ln w="12700">
            <a:miter lim="400000"/>
          </a:ln>
        </p:spPr>
        <p:txBody>
          <a:bodyPr wrap="none" lIns="121918" tIns="121918" rIns="121918" bIns="121918">
            <a:spAutoFit/>
          </a:bodyPr>
          <a:lstStyle>
            <a:lvl1pPr defTabSz="2438400">
              <a:defRPr sz="12000">
                <a:solidFill>
                  <a:srgbClr val="FFFFFF"/>
                </a:solidFill>
                <a:latin typeface="PingFang SC Medium"/>
                <a:ea typeface="PingFang SC Medium"/>
                <a:cs typeface="PingFang SC Medium"/>
                <a:sym typeface="PingFang SC Medium"/>
              </a:defRPr>
            </a:lvl1pPr>
          </a:lstStyle>
          <a:p>
            <a:r>
              <a:t>零基础入行数据分析师</a:t>
            </a:r>
          </a:p>
        </p:txBody>
      </p:sp>
      <p:pic>
        <p:nvPicPr>
          <p:cNvPr id="476" name="国际人logo白底.png" descr="国际人logo白底.png"/>
          <p:cNvPicPr>
            <a:picLocks noChangeAspect="1"/>
          </p:cNvPicPr>
          <p:nvPr/>
        </p:nvPicPr>
        <p:blipFill>
          <a:blip r:embed="rId1">
            <a:alphaModFix amt="78108"/>
          </a:blip>
          <a:stretch>
            <a:fillRect/>
          </a:stretch>
        </p:blipFill>
        <p:spPr>
          <a:xfrm>
            <a:off x="10345935" y="9252107"/>
            <a:ext cx="3692191" cy="1202110"/>
          </a:xfrm>
          <a:prstGeom prst="rect">
            <a:avLst/>
          </a:prstGeom>
          <a:ln w="12700">
            <a:miter lim="400000"/>
            <a:headEnd/>
            <a:tailEnd/>
          </a:ln>
        </p:spPr>
      </p:pic>
      <p:grpSp>
        <p:nvGrpSpPr>
          <p:cNvPr id="480" name="成组"/>
          <p:cNvGrpSpPr/>
          <p:nvPr/>
        </p:nvGrpSpPr>
        <p:grpSpPr>
          <a:xfrm>
            <a:off x="8329942" y="6671771"/>
            <a:ext cx="7724117" cy="960110"/>
            <a:chOff x="0" y="0"/>
            <a:chExt cx="7724115" cy="960108"/>
          </a:xfrm>
        </p:grpSpPr>
        <p:sp>
          <p:nvSpPr>
            <p:cNvPr id="477" name="平行四边形 34"/>
            <p:cNvSpPr/>
            <p:nvPr/>
          </p:nvSpPr>
          <p:spPr>
            <a:xfrm>
              <a:off x="-1" y="0"/>
              <a:ext cx="7724117" cy="9601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6" y="0"/>
                  </a:lnTo>
                  <a:lnTo>
                    <a:pt x="21600" y="0"/>
                  </a:lnTo>
                  <a:lnTo>
                    <a:pt x="21204" y="21600"/>
                  </a:lnTo>
                  <a:close/>
                </a:path>
              </a:pathLst>
            </a:custGeom>
            <a:solidFill>
              <a:srgbClr val="FFFFFF">
                <a:alpha val="10673"/>
              </a:srgbClr>
            </a:solidFill>
            <a:ln w="12700" cap="flat">
              <a:noFill/>
              <a:miter lim="400000"/>
            </a:ln>
            <a:effectLst/>
          </p:spPr>
          <p:txBody>
            <a:bodyPr wrap="square" lIns="71436" tIns="71436" rIns="71436" bIns="71436" numCol="1" anchor="ctr">
              <a:noAutofit/>
            </a:bodyPr>
            <a:lstStyle/>
            <a:p>
              <a:pPr defTabSz="2438400">
                <a:defRPr sz="4800">
                  <a:solidFill>
                    <a:srgbClr val="FFFFFF"/>
                  </a:solidFill>
                  <a:latin typeface="微软雅黑"/>
                  <a:ea typeface="微软雅黑"/>
                  <a:cs typeface="微软雅黑"/>
                  <a:sym typeface="微软雅黑"/>
                </a:defRPr>
              </a:pPr>
            </a:p>
          </p:txBody>
        </p:sp>
        <p:sp>
          <p:nvSpPr>
            <p:cNvPr id="478" name="2018.09.25               数据分析师"/>
            <p:cNvSpPr txBox="1"/>
            <p:nvPr/>
          </p:nvSpPr>
          <p:spPr>
            <a:xfrm>
              <a:off x="224082" y="122868"/>
              <a:ext cx="7135089" cy="714375"/>
            </a:xfrm>
            <a:prstGeom prst="rect">
              <a:avLst/>
            </a:prstGeom>
            <a:noFill/>
            <a:ln w="12700" cap="flat">
              <a:noFill/>
              <a:miter lim="400000"/>
            </a:ln>
            <a:effectLst/>
          </p:spPr>
          <p:txBody>
            <a:bodyPr wrap="none" lIns="71436" tIns="71436" rIns="71436" bIns="71436" numCol="1" anchor="ctr">
              <a:spAutoFit/>
            </a:bodyPr>
            <a:lstStyle/>
            <a:p>
              <a:pPr algn="l">
                <a:lnSpc>
                  <a:spcPct val="130000"/>
                </a:lnSpc>
                <a:spcBef>
                  <a:spcPts val="3300"/>
                </a:spcBef>
                <a:defRPr sz="3200" spc="320">
                  <a:solidFill>
                    <a:srgbClr val="FFFFFF"/>
                  </a:solidFill>
                </a:defRPr>
              </a:pPr>
              <a:r>
                <a:t>2018.11.25               数据分析师</a:t>
              </a:r>
            </a:p>
          </p:txBody>
        </p:sp>
        <p:sp>
          <p:nvSpPr>
            <p:cNvPr id="479" name="闫知美"/>
            <p:cNvSpPr txBox="1"/>
            <p:nvPr/>
          </p:nvSpPr>
          <p:spPr>
            <a:xfrm>
              <a:off x="3223286" y="122867"/>
              <a:ext cx="1496695" cy="714375"/>
            </a:xfrm>
            <a:prstGeom prst="rect">
              <a:avLst/>
            </a:prstGeom>
            <a:noFill/>
            <a:ln w="12700" cap="flat">
              <a:noFill/>
              <a:miter lim="400000"/>
            </a:ln>
            <a:effectLst/>
          </p:spPr>
          <p:txBody>
            <a:bodyPr wrap="none" lIns="71436" tIns="71436" rIns="71436" bIns="71436" numCol="1" anchor="ctr">
              <a:spAutoFit/>
            </a:bodyPr>
            <a:lstStyle>
              <a:lvl1pPr algn="l">
                <a:lnSpc>
                  <a:spcPct val="130000"/>
                </a:lnSpc>
                <a:spcBef>
                  <a:spcPts val="3300"/>
                </a:spcBef>
                <a:defRPr sz="3200" spc="320">
                  <a:solidFill>
                    <a:srgbClr val="FFFFFF"/>
                  </a:solidFill>
                </a:defRPr>
              </a:lvl1pPr>
            </a:lstStyle>
            <a:p>
              <a:r>
                <a:t>闫知美</a:t>
              </a: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type="el">
                                    <p:tmAbs val="0"/>
                                  </p:iterate>
                                  <p:childTnLst>
                                    <p:set>
                                      <p:cBhvr>
                                        <p:cTn id="6" dur="indefinite" fill="hold"/>
                                        <p:tgtEl>
                                          <p:spTgt spid="475"/>
                                        </p:tgtEl>
                                        <p:attrNameLst>
                                          <p:attrName>style.visibility</p:attrName>
                                        </p:attrNameLst>
                                      </p:cBhvr>
                                      <p:to>
                                        <p:strVal val="visible"/>
                                      </p:to>
                                    </p:set>
                                    <p:anim calcmode="lin" valueType="num">
                                      <p:cBhvr>
                                        <p:cTn id="7" dur="1500" fill="hold"/>
                                        <p:tgtEl>
                                          <p:spTgt spid="475"/>
                                        </p:tgtEl>
                                        <p:attrNameLst>
                                          <p:attrName>ppt_x</p:attrName>
                                        </p:attrNameLst>
                                      </p:cBhvr>
                                      <p:tavLst>
                                        <p:tav tm="0">
                                          <p:val>
                                            <p:strVal val="#ppt_x"/>
                                          </p:val>
                                        </p:tav>
                                        <p:tav tm="100000">
                                          <p:val>
                                            <p:strVal val="#ppt_x"/>
                                          </p:val>
                                        </p:tav>
                                      </p:tavLst>
                                    </p:anim>
                                    <p:anim calcmode="lin" valueType="num">
                                      <p:cBhvr>
                                        <p:cTn id="8" dur="1500" fill="hold"/>
                                        <p:tgtEl>
                                          <p:spTgt spid="475"/>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4" fill="hold" grpId="2" nodeType="afterEffect">
                                  <p:stCondLst>
                                    <p:cond delay="0"/>
                                  </p:stCondLst>
                                  <p:iterate type="el">
                                    <p:tmAbs val="0"/>
                                  </p:iterate>
                                  <p:childTnLst>
                                    <p:set>
                                      <p:cBhvr>
                                        <p:cTn id="11" dur="indefinite" fill="hold"/>
                                        <p:tgtEl>
                                          <p:spTgt spid="476"/>
                                        </p:tgtEl>
                                        <p:attrNameLst>
                                          <p:attrName>style.visibility</p:attrName>
                                        </p:attrNameLst>
                                      </p:cBhvr>
                                      <p:to>
                                        <p:strVal val="visible"/>
                                      </p:to>
                                    </p:set>
                                    <p:anim calcmode="lin" valueType="num">
                                      <p:cBhvr>
                                        <p:cTn id="12" dur="1000" fill="hold"/>
                                        <p:tgtEl>
                                          <p:spTgt spid="476"/>
                                        </p:tgtEl>
                                        <p:attrNameLst>
                                          <p:attrName>ppt_x</p:attrName>
                                        </p:attrNameLst>
                                      </p:cBhvr>
                                      <p:tavLst>
                                        <p:tav tm="0">
                                          <p:val>
                                            <p:strVal val="#ppt_x"/>
                                          </p:val>
                                        </p:tav>
                                        <p:tav tm="100000">
                                          <p:val>
                                            <p:strVal val="#ppt_x"/>
                                          </p:val>
                                        </p:tav>
                                      </p:tavLst>
                                    </p:anim>
                                    <p:anim calcmode="lin" valueType="num">
                                      <p:cBhvr>
                                        <p:cTn id="13" dur="1000" fill="hold"/>
                                        <p:tgtEl>
                                          <p:spTgt spid="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476" grpId="2" animBg="1" advAuto="0"/>
      <p:bldP spid="475"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数据分析师的基本应用工具</a:t>
            </a:r>
          </a:p>
        </p:txBody>
      </p:sp>
      <p:grpSp>
        <p:nvGrpSpPr>
          <p:cNvPr id="526" name="成组"/>
          <p:cNvGrpSpPr/>
          <p:nvPr/>
        </p:nvGrpSpPr>
        <p:grpSpPr>
          <a:xfrm>
            <a:off x="18578952" y="4612820"/>
            <a:ext cx="4114802" cy="5679866"/>
            <a:chOff x="0" y="0"/>
            <a:chExt cx="4114801" cy="5679865"/>
          </a:xfrm>
        </p:grpSpPr>
        <p:sp>
          <p:nvSpPr>
            <p:cNvPr id="521" name="Xmind"/>
            <p:cNvSpPr txBox="1"/>
            <p:nvPr/>
          </p:nvSpPr>
          <p:spPr>
            <a:xfrm>
              <a:off x="467684" y="4571791"/>
              <a:ext cx="3179433" cy="1108075"/>
            </a:xfrm>
            <a:prstGeom prst="rect">
              <a:avLst/>
            </a:prstGeom>
            <a:noFill/>
            <a:ln w="12700" cap="flat">
              <a:noFill/>
              <a:miter lim="400000"/>
            </a:ln>
            <a:effectLst/>
          </p:spPr>
          <p:txBody>
            <a:bodyPr wrap="square" lIns="71436" tIns="71436" rIns="71436" bIns="71436" numCol="1" anchor="ctr">
              <a:spAutoFit/>
            </a:bodyPr>
            <a:lstStyle>
              <a:lvl1pPr>
                <a:spcBef>
                  <a:spcPts val="3300"/>
                </a:spcBef>
                <a:defRPr sz="5600">
                  <a:solidFill>
                    <a:srgbClr val="FFFFFF"/>
                  </a:solidFill>
                  <a:latin typeface="Avenir Next"/>
                  <a:ea typeface="Avenir Next"/>
                  <a:cs typeface="Avenir Next"/>
                  <a:sym typeface="Avenir Next"/>
                </a:defRPr>
              </a:lvl1pPr>
            </a:lstStyle>
            <a:p>
              <a:r>
                <a:t>Xmind</a:t>
              </a:r>
            </a:p>
          </p:txBody>
        </p:sp>
        <p:sp>
          <p:nvSpPr>
            <p:cNvPr id="522" name="线条"/>
            <p:cNvSpPr/>
            <p:nvPr/>
          </p:nvSpPr>
          <p:spPr>
            <a:xfrm>
              <a:off x="0" y="4205750"/>
              <a:ext cx="4114802" cy="2"/>
            </a:xfrm>
            <a:prstGeom prst="line">
              <a:avLst/>
            </a:prstGeom>
            <a:noFill/>
            <a:ln w="12700" cap="flat">
              <a:solidFill>
                <a:srgbClr val="FFFFFF"/>
              </a:solidFill>
              <a:prstDash val="solid"/>
              <a:miter lim="400000"/>
            </a:ln>
            <a:effectLst/>
          </p:spPr>
          <p:txBody>
            <a:bodyPr wrap="square" lIns="45718" tIns="45718" rIns="45718" bIns="45718" numCol="1" anchor="t">
              <a:noAutofit/>
            </a:bodyPr>
            <a:lstStyle/>
            <a:p>
              <a:pPr>
                <a:defRPr>
                  <a:solidFill>
                    <a:srgbClr val="FFFFFF"/>
                  </a:solidFill>
                </a:defRPr>
              </a:pPr>
            </a:p>
          </p:txBody>
        </p:sp>
        <p:grpSp>
          <p:nvGrpSpPr>
            <p:cNvPr id="525" name="成组"/>
            <p:cNvGrpSpPr/>
            <p:nvPr/>
          </p:nvGrpSpPr>
          <p:grpSpPr>
            <a:xfrm>
              <a:off x="252857" y="0"/>
              <a:ext cx="3609089" cy="3609089"/>
              <a:chOff x="0" y="0"/>
              <a:chExt cx="3609088" cy="3609088"/>
            </a:xfrm>
          </p:grpSpPr>
          <p:sp>
            <p:nvSpPr>
              <p:cNvPr id="523" name="圆角矩形"/>
              <p:cNvSpPr/>
              <p:nvPr/>
            </p:nvSpPr>
            <p:spPr>
              <a:xfrm>
                <a:off x="-1" y="0"/>
                <a:ext cx="3609090" cy="3609089"/>
              </a:xfrm>
              <a:prstGeom prst="roundRect">
                <a:avLst>
                  <a:gd name="adj" fmla="val 5268"/>
                </a:avLst>
              </a:prstGeom>
              <a:solidFill>
                <a:srgbClr val="FFFFFF"/>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pic>
            <p:nvPicPr>
              <p:cNvPr id="524" name="图像" descr="图像"/>
              <p:cNvPicPr>
                <a:picLocks noChangeAspect="1"/>
              </p:cNvPicPr>
              <p:nvPr/>
            </p:nvPicPr>
            <p:blipFill>
              <a:blip r:embed="rId1"/>
              <a:stretch>
                <a:fillRect/>
              </a:stretch>
            </p:blipFill>
            <p:spPr>
              <a:xfrm>
                <a:off x="119297" y="119297"/>
                <a:ext cx="3370493" cy="3370494"/>
              </a:xfrm>
              <a:prstGeom prst="rect">
                <a:avLst/>
              </a:prstGeom>
              <a:ln w="12700" cap="flat">
                <a:noFill/>
                <a:miter lim="400000"/>
                <a:headEnd/>
                <a:tailEnd/>
              </a:ln>
              <a:effectLst/>
            </p:spPr>
          </p:pic>
        </p:grpSp>
      </p:grpSp>
      <p:grpSp>
        <p:nvGrpSpPr>
          <p:cNvPr id="532" name="成组"/>
          <p:cNvGrpSpPr/>
          <p:nvPr/>
        </p:nvGrpSpPr>
        <p:grpSpPr>
          <a:xfrm>
            <a:off x="1690245" y="4539156"/>
            <a:ext cx="4118681" cy="5826753"/>
            <a:chOff x="0" y="0"/>
            <a:chExt cx="4118679" cy="5826751"/>
          </a:xfrm>
        </p:grpSpPr>
        <p:sp>
          <p:nvSpPr>
            <p:cNvPr id="527" name="线条"/>
            <p:cNvSpPr/>
            <p:nvPr/>
          </p:nvSpPr>
          <p:spPr>
            <a:xfrm>
              <a:off x="0" y="4330266"/>
              <a:ext cx="4118680" cy="2"/>
            </a:xfrm>
            <a:prstGeom prst="line">
              <a:avLst/>
            </a:prstGeom>
            <a:noFill/>
            <a:ln w="12700" cap="flat">
              <a:solidFill>
                <a:srgbClr val="FFFFFF"/>
              </a:solidFill>
              <a:prstDash val="solid"/>
              <a:miter lim="400000"/>
            </a:ln>
            <a:effectLst/>
          </p:spPr>
          <p:txBody>
            <a:bodyPr wrap="square" lIns="45718" tIns="45718" rIns="45718" bIns="45718" numCol="1" anchor="t">
              <a:noAutofit/>
            </a:bodyPr>
            <a:lstStyle/>
            <a:p>
              <a:pPr>
                <a:defRPr>
                  <a:solidFill>
                    <a:srgbClr val="FFFFFF"/>
                  </a:solidFill>
                </a:defRPr>
              </a:pPr>
            </a:p>
          </p:txBody>
        </p:sp>
        <p:sp>
          <p:nvSpPr>
            <p:cNvPr id="528" name="Excel"/>
            <p:cNvSpPr txBox="1"/>
            <p:nvPr/>
          </p:nvSpPr>
          <p:spPr>
            <a:xfrm>
              <a:off x="809081" y="4718677"/>
              <a:ext cx="2500517" cy="1108075"/>
            </a:xfrm>
            <a:prstGeom prst="rect">
              <a:avLst/>
            </a:prstGeom>
            <a:noFill/>
            <a:ln w="12700" cap="flat">
              <a:noFill/>
              <a:miter lim="400000"/>
            </a:ln>
            <a:effectLst/>
          </p:spPr>
          <p:txBody>
            <a:bodyPr wrap="square" lIns="71436" tIns="71436" rIns="71436" bIns="71436" numCol="1" anchor="ctr">
              <a:spAutoFit/>
            </a:bodyPr>
            <a:lstStyle>
              <a:lvl1pPr>
                <a:spcBef>
                  <a:spcPts val="3300"/>
                </a:spcBef>
                <a:defRPr sz="5600">
                  <a:solidFill>
                    <a:srgbClr val="FFFFFF"/>
                  </a:solidFill>
                  <a:latin typeface="Avenir Next"/>
                  <a:ea typeface="Avenir Next"/>
                  <a:cs typeface="Avenir Next"/>
                  <a:sym typeface="Avenir Next"/>
                </a:defRPr>
              </a:lvl1pPr>
            </a:lstStyle>
            <a:p>
              <a:r>
                <a:t>Excel</a:t>
              </a:r>
            </a:p>
          </p:txBody>
        </p:sp>
        <p:grpSp>
          <p:nvGrpSpPr>
            <p:cNvPr id="531" name="成组"/>
            <p:cNvGrpSpPr/>
            <p:nvPr/>
          </p:nvGrpSpPr>
          <p:grpSpPr>
            <a:xfrm>
              <a:off x="253158" y="0"/>
              <a:ext cx="3612490" cy="3612489"/>
              <a:chOff x="0" y="0"/>
              <a:chExt cx="3612489" cy="3612488"/>
            </a:xfrm>
          </p:grpSpPr>
          <p:sp>
            <p:nvSpPr>
              <p:cNvPr id="529" name="圆角矩形"/>
              <p:cNvSpPr/>
              <p:nvPr/>
            </p:nvSpPr>
            <p:spPr>
              <a:xfrm>
                <a:off x="-1" y="-1"/>
                <a:ext cx="3612491" cy="3612490"/>
              </a:xfrm>
              <a:prstGeom prst="roundRect">
                <a:avLst>
                  <a:gd name="adj" fmla="val 5268"/>
                </a:avLst>
              </a:prstGeom>
              <a:solidFill>
                <a:srgbClr val="FFFFFF"/>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pic>
            <p:nvPicPr>
              <p:cNvPr id="530" name="图像" descr="图像"/>
              <p:cNvPicPr>
                <a:picLocks noChangeAspect="1"/>
              </p:cNvPicPr>
              <p:nvPr/>
            </p:nvPicPr>
            <p:blipFill>
              <a:blip r:embed="rId2"/>
              <a:stretch>
                <a:fillRect/>
              </a:stretch>
            </p:blipFill>
            <p:spPr>
              <a:xfrm>
                <a:off x="188150" y="193526"/>
                <a:ext cx="3236189" cy="3225437"/>
              </a:xfrm>
              <a:prstGeom prst="rect">
                <a:avLst/>
              </a:prstGeom>
              <a:ln w="12700" cap="flat">
                <a:noFill/>
                <a:miter lim="400000"/>
                <a:headEnd/>
                <a:tailEnd/>
              </a:ln>
              <a:effectLst/>
            </p:spPr>
          </p:pic>
        </p:grpSp>
      </p:grpSp>
      <p:grpSp>
        <p:nvGrpSpPr>
          <p:cNvPr id="541" name="成组"/>
          <p:cNvGrpSpPr/>
          <p:nvPr/>
        </p:nvGrpSpPr>
        <p:grpSpPr>
          <a:xfrm>
            <a:off x="7321106" y="4517689"/>
            <a:ext cx="4114802" cy="5870127"/>
            <a:chOff x="0" y="0"/>
            <a:chExt cx="4114801" cy="5870125"/>
          </a:xfrm>
        </p:grpSpPr>
        <p:sp>
          <p:nvSpPr>
            <p:cNvPr id="533" name="SQL"/>
            <p:cNvSpPr txBox="1"/>
            <p:nvPr/>
          </p:nvSpPr>
          <p:spPr>
            <a:xfrm>
              <a:off x="467684" y="4762051"/>
              <a:ext cx="3179433" cy="1108075"/>
            </a:xfrm>
            <a:prstGeom prst="rect">
              <a:avLst/>
            </a:prstGeom>
            <a:noFill/>
            <a:ln w="12700" cap="flat">
              <a:noFill/>
              <a:miter lim="400000"/>
            </a:ln>
            <a:effectLst/>
          </p:spPr>
          <p:txBody>
            <a:bodyPr wrap="square" lIns="71436" tIns="71436" rIns="71436" bIns="71436" numCol="1" anchor="ctr">
              <a:spAutoFit/>
            </a:bodyPr>
            <a:lstStyle>
              <a:lvl1pPr>
                <a:spcBef>
                  <a:spcPts val="3300"/>
                </a:spcBef>
                <a:defRPr sz="5600">
                  <a:solidFill>
                    <a:srgbClr val="FFFFFF"/>
                  </a:solidFill>
                  <a:latin typeface="Avenir Next"/>
                  <a:ea typeface="Avenir Next"/>
                  <a:cs typeface="Avenir Next"/>
                  <a:sym typeface="Avenir Next"/>
                </a:defRPr>
              </a:lvl1pPr>
            </a:lstStyle>
            <a:p>
              <a:r>
                <a:t>SQL</a:t>
              </a:r>
            </a:p>
          </p:txBody>
        </p:sp>
        <p:sp>
          <p:nvSpPr>
            <p:cNvPr id="534" name="线条"/>
            <p:cNvSpPr/>
            <p:nvPr/>
          </p:nvSpPr>
          <p:spPr>
            <a:xfrm>
              <a:off x="0" y="4385268"/>
              <a:ext cx="4114802" cy="2"/>
            </a:xfrm>
            <a:prstGeom prst="line">
              <a:avLst/>
            </a:prstGeom>
            <a:noFill/>
            <a:ln w="12700" cap="flat">
              <a:solidFill>
                <a:srgbClr val="FFFFFF"/>
              </a:solidFill>
              <a:prstDash val="solid"/>
              <a:miter lim="400000"/>
            </a:ln>
            <a:effectLst/>
          </p:spPr>
          <p:txBody>
            <a:bodyPr wrap="square" lIns="45718" tIns="45718" rIns="45718" bIns="45718" numCol="1" anchor="t">
              <a:noAutofit/>
            </a:bodyPr>
            <a:lstStyle/>
            <a:p>
              <a:pPr>
                <a:defRPr>
                  <a:solidFill>
                    <a:srgbClr val="FFFFFF"/>
                  </a:solidFill>
                </a:defRPr>
              </a:pPr>
            </a:p>
          </p:txBody>
        </p:sp>
        <p:grpSp>
          <p:nvGrpSpPr>
            <p:cNvPr id="540" name="成组"/>
            <p:cNvGrpSpPr/>
            <p:nvPr/>
          </p:nvGrpSpPr>
          <p:grpSpPr>
            <a:xfrm>
              <a:off x="252857" y="0"/>
              <a:ext cx="3609089" cy="3609089"/>
              <a:chOff x="0" y="0"/>
              <a:chExt cx="3609088" cy="3609088"/>
            </a:xfrm>
          </p:grpSpPr>
          <p:sp>
            <p:nvSpPr>
              <p:cNvPr id="535" name="圆角矩形"/>
              <p:cNvSpPr/>
              <p:nvPr/>
            </p:nvSpPr>
            <p:spPr>
              <a:xfrm>
                <a:off x="-1" y="0"/>
                <a:ext cx="3609090" cy="3609089"/>
              </a:xfrm>
              <a:prstGeom prst="roundRect">
                <a:avLst>
                  <a:gd name="adj" fmla="val 5268"/>
                </a:avLst>
              </a:prstGeom>
              <a:solidFill>
                <a:srgbClr val="FFFFFF"/>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grpSp>
            <p:nvGrpSpPr>
              <p:cNvPr id="539" name="成组"/>
              <p:cNvGrpSpPr/>
              <p:nvPr/>
            </p:nvGrpSpPr>
            <p:grpSpPr>
              <a:xfrm>
                <a:off x="48335" y="48335"/>
                <a:ext cx="3512418" cy="3512419"/>
                <a:chOff x="0" y="0"/>
                <a:chExt cx="3512417" cy="3512418"/>
              </a:xfrm>
            </p:grpSpPr>
            <p:sp>
              <p:nvSpPr>
                <p:cNvPr id="536" name="正方形"/>
                <p:cNvSpPr/>
                <p:nvPr/>
              </p:nvSpPr>
              <p:spPr>
                <a:xfrm>
                  <a:off x="0" y="0"/>
                  <a:ext cx="3512418" cy="3512419"/>
                </a:xfrm>
                <a:prstGeom prst="rect">
                  <a:avLst/>
                </a:prstGeom>
                <a:solidFill>
                  <a:srgbClr val="FFFFFF"/>
                </a:solidFill>
                <a:ln w="12700" cap="flat">
                  <a:noFill/>
                  <a:miter lim="400000"/>
                </a:ln>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pic>
              <p:nvPicPr>
                <p:cNvPr id="537" name="图像" descr="图像"/>
                <p:cNvPicPr>
                  <a:picLocks noChangeAspect="1"/>
                </p:cNvPicPr>
                <p:nvPr/>
              </p:nvPicPr>
              <p:blipFill>
                <a:blip r:embed="rId3"/>
                <a:srcRect l="3801" t="9675" r="31356" b="64286"/>
                <a:stretch>
                  <a:fillRect/>
                </a:stretch>
              </p:blipFill>
              <p:spPr>
                <a:xfrm>
                  <a:off x="139636" y="830830"/>
                  <a:ext cx="3233130" cy="1845755"/>
                </a:xfrm>
                <a:prstGeom prst="rect">
                  <a:avLst/>
                </a:prstGeom>
                <a:ln w="12700" cap="flat">
                  <a:noFill/>
                  <a:miter lim="400000"/>
                  <a:headEnd/>
                  <a:tailEnd/>
                </a:ln>
                <a:effectLst/>
              </p:spPr>
            </p:pic>
            <p:sp>
              <p:nvSpPr>
                <p:cNvPr id="538" name="矩形"/>
                <p:cNvSpPr/>
                <p:nvPr/>
              </p:nvSpPr>
              <p:spPr>
                <a:xfrm>
                  <a:off x="2945219" y="830830"/>
                  <a:ext cx="427561" cy="855121"/>
                </a:xfrm>
                <a:prstGeom prst="rect">
                  <a:avLst/>
                </a:prstGeom>
                <a:solidFill>
                  <a:srgbClr val="FFFFFF"/>
                </a:solidFill>
                <a:ln w="12700" cap="flat">
                  <a:noFill/>
                  <a:miter lim="400000"/>
                </a:ln>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grpSp>
        </p:grpSp>
      </p:grpSp>
      <p:sp>
        <p:nvSpPr>
          <p:cNvPr id="542" name="Python"/>
          <p:cNvSpPr txBox="1"/>
          <p:nvPr/>
        </p:nvSpPr>
        <p:spPr>
          <a:xfrm>
            <a:off x="13417714" y="9279740"/>
            <a:ext cx="3179434" cy="1108075"/>
          </a:xfrm>
          <a:prstGeom prst="rect">
            <a:avLst/>
          </a:prstGeom>
          <a:ln w="12700">
            <a:miter lim="400000"/>
          </a:ln>
        </p:spPr>
        <p:txBody>
          <a:bodyPr lIns="71436" tIns="71436" rIns="71436" bIns="71436" anchor="ctr">
            <a:spAutoFit/>
          </a:bodyPr>
          <a:lstStyle>
            <a:lvl1pPr>
              <a:spcBef>
                <a:spcPts val="3300"/>
              </a:spcBef>
              <a:defRPr sz="5600">
                <a:solidFill>
                  <a:srgbClr val="FFFFFF"/>
                </a:solidFill>
                <a:latin typeface="Avenir Next"/>
                <a:ea typeface="Avenir Next"/>
                <a:cs typeface="Avenir Next"/>
                <a:sym typeface="Avenir Next"/>
              </a:defRPr>
            </a:lvl1pPr>
          </a:lstStyle>
          <a:p>
            <a:r>
              <a:t>Python</a:t>
            </a:r>
          </a:p>
        </p:txBody>
      </p:sp>
      <p:sp>
        <p:nvSpPr>
          <p:cNvPr id="543" name="线条"/>
          <p:cNvSpPr/>
          <p:nvPr/>
        </p:nvSpPr>
        <p:spPr>
          <a:xfrm>
            <a:off x="12950029" y="8902958"/>
            <a:ext cx="4114802" cy="2"/>
          </a:xfrm>
          <a:prstGeom prst="line">
            <a:avLst/>
          </a:prstGeom>
          <a:ln w="12700">
            <a:solidFill>
              <a:srgbClr val="FFFFFF"/>
            </a:solidFill>
            <a:miter lim="400000"/>
          </a:ln>
        </p:spPr>
        <p:txBody>
          <a:bodyPr lIns="45718" tIns="45718" rIns="45718" bIns="45718"/>
          <a:lstStyle/>
          <a:p>
            <a:pPr>
              <a:defRPr>
                <a:solidFill>
                  <a:srgbClr val="FFFFFF"/>
                </a:solidFill>
              </a:defRPr>
            </a:pPr>
          </a:p>
        </p:txBody>
      </p:sp>
      <p:grpSp>
        <p:nvGrpSpPr>
          <p:cNvPr id="546" name="成组"/>
          <p:cNvGrpSpPr/>
          <p:nvPr/>
        </p:nvGrpSpPr>
        <p:grpSpPr>
          <a:xfrm>
            <a:off x="13202888" y="4517692"/>
            <a:ext cx="3609203" cy="3609087"/>
            <a:chOff x="0" y="0"/>
            <a:chExt cx="3609202" cy="3609085"/>
          </a:xfrm>
        </p:grpSpPr>
        <p:sp>
          <p:nvSpPr>
            <p:cNvPr id="544" name="圆角矩形"/>
            <p:cNvSpPr/>
            <p:nvPr/>
          </p:nvSpPr>
          <p:spPr>
            <a:xfrm>
              <a:off x="0" y="0"/>
              <a:ext cx="3609086" cy="3609087"/>
            </a:xfrm>
            <a:prstGeom prst="roundRect">
              <a:avLst>
                <a:gd name="adj" fmla="val 5268"/>
              </a:avLst>
            </a:prstGeom>
            <a:solidFill>
              <a:srgbClr val="1F4360"/>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pic>
          <p:nvPicPr>
            <p:cNvPr id="545" name="图像" descr="图像"/>
            <p:cNvPicPr>
              <a:picLocks noChangeAspect="1"/>
            </p:cNvPicPr>
            <p:nvPr/>
          </p:nvPicPr>
          <p:blipFill>
            <a:blip r:embed="rId4"/>
            <a:srcRect r="11530"/>
            <a:stretch>
              <a:fillRect/>
            </a:stretch>
          </p:blipFill>
          <p:spPr>
            <a:xfrm>
              <a:off x="-1" y="1227684"/>
              <a:ext cx="3609204" cy="1153541"/>
            </a:xfrm>
            <a:prstGeom prst="rect">
              <a:avLst/>
            </a:prstGeom>
            <a:ln w="12700" cap="flat">
              <a:noFill/>
              <a:miter lim="400000"/>
              <a:headEnd/>
              <a:tailEnd/>
            </a:ln>
            <a:effectLst/>
          </p:spPr>
        </p:pic>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8" name="图像" descr="图像"/>
          <p:cNvPicPr>
            <a:picLocks noChangeAspect="1"/>
          </p:cNvPicPr>
          <p:nvPr/>
        </p:nvPicPr>
        <p:blipFill>
          <a:blip r:embed="rId1"/>
          <a:stretch>
            <a:fillRect/>
          </a:stretch>
        </p:blipFill>
        <p:spPr>
          <a:xfrm>
            <a:off x="3357927" y="4253526"/>
            <a:ext cx="4267053" cy="4267052"/>
          </a:xfrm>
          <a:prstGeom prst="rect">
            <a:avLst/>
          </a:prstGeom>
          <a:ln w="12700">
            <a:miter lim="400000"/>
            <a:headEnd/>
            <a:tailEnd/>
          </a:ln>
        </p:spPr>
      </p:pic>
      <p:sp>
        <p:nvSpPr>
          <p:cNvPr id="549"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数据分析师的常用编辑器</a:t>
            </a:r>
          </a:p>
        </p:txBody>
      </p:sp>
      <p:sp>
        <p:nvSpPr>
          <p:cNvPr id="550" name="Notepad++"/>
          <p:cNvSpPr txBox="1"/>
          <p:nvPr/>
        </p:nvSpPr>
        <p:spPr>
          <a:xfrm>
            <a:off x="17012944" y="9984960"/>
            <a:ext cx="4013203" cy="1108075"/>
          </a:xfrm>
          <a:prstGeom prst="rect">
            <a:avLst/>
          </a:prstGeom>
          <a:ln w="12700">
            <a:miter lim="400000"/>
          </a:ln>
        </p:spPr>
        <p:txBody>
          <a:bodyPr lIns="71436" tIns="71436" rIns="71436" bIns="71436" anchor="ctr">
            <a:spAutoFit/>
          </a:bodyPr>
          <a:lstStyle>
            <a:lvl1pPr>
              <a:spcBef>
                <a:spcPts val="3300"/>
              </a:spcBef>
              <a:defRPr sz="5600">
                <a:solidFill>
                  <a:srgbClr val="FFFFFF"/>
                </a:solidFill>
                <a:latin typeface="Avenir Next"/>
                <a:ea typeface="Avenir Next"/>
                <a:cs typeface="Avenir Next"/>
                <a:sym typeface="Avenir Next"/>
              </a:defRPr>
            </a:lvl1pPr>
          </a:lstStyle>
          <a:p>
            <a:r>
              <a:t>Notepad++</a:t>
            </a:r>
          </a:p>
        </p:txBody>
      </p:sp>
      <p:sp>
        <p:nvSpPr>
          <p:cNvPr id="551" name="线条"/>
          <p:cNvSpPr/>
          <p:nvPr/>
        </p:nvSpPr>
        <p:spPr>
          <a:xfrm>
            <a:off x="16459978" y="9451144"/>
            <a:ext cx="4865135" cy="2"/>
          </a:xfrm>
          <a:prstGeom prst="line">
            <a:avLst/>
          </a:prstGeom>
          <a:ln w="12700">
            <a:solidFill>
              <a:srgbClr val="FFFFFF"/>
            </a:solidFill>
            <a:miter lim="400000"/>
          </a:ln>
        </p:spPr>
        <p:txBody>
          <a:bodyPr lIns="45718" tIns="45718" rIns="45718" bIns="45718"/>
          <a:lstStyle/>
          <a:p>
            <a:pPr>
              <a:defRPr>
                <a:solidFill>
                  <a:srgbClr val="FFFFFF"/>
                </a:solidFill>
              </a:defRPr>
            </a:pPr>
          </a:p>
        </p:txBody>
      </p:sp>
      <p:sp>
        <p:nvSpPr>
          <p:cNvPr id="552" name="成组"/>
          <p:cNvSpPr/>
          <p:nvPr/>
        </p:nvSpPr>
        <p:spPr>
          <a:xfrm>
            <a:off x="16758946" y="4478478"/>
            <a:ext cx="4267202" cy="4267203"/>
          </a:xfrm>
          <a:prstGeom prst="roundRect">
            <a:avLst>
              <a:gd name="adj" fmla="val 5268"/>
            </a:avLst>
          </a:prstGeom>
          <a:solidFill>
            <a:srgbClr val="FFFFFF"/>
          </a:solidFill>
          <a:ln w="12700">
            <a:miter lim="400000"/>
          </a:ln>
          <a:effectLst>
            <a:outerShdw blurRad="101600" dir="18900000" rotWithShape="0">
              <a:srgbClr val="000000">
                <a:alpha val="80000"/>
              </a:srgbClr>
            </a:outerShdw>
          </a:effectLst>
        </p:spPr>
        <p:txBody>
          <a:bodyPr lIns="71436" tIns="71436" rIns="71436" bIns="71436" anchor="ctr"/>
          <a:lstStyle/>
          <a:p>
            <a:pPr>
              <a:defRPr sz="3200">
                <a:solidFill>
                  <a:srgbClr val="FFFFFF"/>
                </a:solidFill>
                <a:effectLst>
                  <a:outerShdw blurRad="25400" dist="23998" dir="2700000" rotWithShape="0">
                    <a:srgbClr val="000000">
                      <a:alpha val="31033"/>
                    </a:srgbClr>
                  </a:outerShdw>
                </a:effectLst>
              </a:defRPr>
            </a:pPr>
          </a:p>
        </p:txBody>
      </p:sp>
      <p:sp>
        <p:nvSpPr>
          <p:cNvPr id="553" name="线条"/>
          <p:cNvSpPr/>
          <p:nvPr/>
        </p:nvSpPr>
        <p:spPr>
          <a:xfrm>
            <a:off x="3058888" y="9425744"/>
            <a:ext cx="4865134" cy="2"/>
          </a:xfrm>
          <a:prstGeom prst="line">
            <a:avLst/>
          </a:prstGeom>
          <a:ln w="12700">
            <a:solidFill>
              <a:srgbClr val="FFFFFF"/>
            </a:solidFill>
            <a:miter lim="400000"/>
          </a:ln>
        </p:spPr>
        <p:txBody>
          <a:bodyPr lIns="45718" tIns="45718" rIns="45718" bIns="45718"/>
          <a:lstStyle/>
          <a:p>
            <a:pPr>
              <a:defRPr>
                <a:solidFill>
                  <a:srgbClr val="FFFFFF"/>
                </a:solidFill>
              </a:defRPr>
            </a:pPr>
          </a:p>
        </p:txBody>
      </p:sp>
      <p:sp>
        <p:nvSpPr>
          <p:cNvPr id="554" name="Sublime Text"/>
          <p:cNvSpPr txBox="1"/>
          <p:nvPr/>
        </p:nvSpPr>
        <p:spPr>
          <a:xfrm>
            <a:off x="3260152" y="9984960"/>
            <a:ext cx="4462603" cy="1108075"/>
          </a:xfrm>
          <a:prstGeom prst="rect">
            <a:avLst/>
          </a:prstGeom>
          <a:ln w="12700">
            <a:miter lim="400000"/>
          </a:ln>
        </p:spPr>
        <p:txBody>
          <a:bodyPr wrap="none" lIns="71436" tIns="71436" rIns="71436" bIns="71436" anchor="ctr">
            <a:spAutoFit/>
          </a:bodyPr>
          <a:lstStyle>
            <a:lvl1pPr>
              <a:spcBef>
                <a:spcPts val="3300"/>
              </a:spcBef>
              <a:defRPr sz="5600">
                <a:solidFill>
                  <a:srgbClr val="FFFFFF"/>
                </a:solidFill>
                <a:latin typeface="Avenir Next"/>
                <a:ea typeface="Avenir Next"/>
                <a:cs typeface="Avenir Next"/>
                <a:sym typeface="Avenir Next"/>
              </a:defRPr>
            </a:lvl1pPr>
          </a:lstStyle>
          <a:p>
            <a:r>
              <a:t>Sublime Text </a:t>
            </a:r>
          </a:p>
        </p:txBody>
      </p:sp>
      <p:sp>
        <p:nvSpPr>
          <p:cNvPr id="555" name="Atom"/>
          <p:cNvSpPr txBox="1"/>
          <p:nvPr/>
        </p:nvSpPr>
        <p:spPr>
          <a:xfrm>
            <a:off x="10312399" y="9984960"/>
            <a:ext cx="3759202" cy="1108075"/>
          </a:xfrm>
          <a:prstGeom prst="rect">
            <a:avLst/>
          </a:prstGeom>
          <a:ln w="12700">
            <a:miter lim="400000"/>
          </a:ln>
        </p:spPr>
        <p:txBody>
          <a:bodyPr lIns="71436" tIns="71436" rIns="71436" bIns="71436" anchor="ctr">
            <a:spAutoFit/>
          </a:bodyPr>
          <a:lstStyle>
            <a:lvl1pPr>
              <a:spcBef>
                <a:spcPts val="3300"/>
              </a:spcBef>
              <a:defRPr sz="5600">
                <a:solidFill>
                  <a:srgbClr val="FFFFFF"/>
                </a:solidFill>
                <a:latin typeface="Avenir Next"/>
                <a:ea typeface="Avenir Next"/>
                <a:cs typeface="Avenir Next"/>
                <a:sym typeface="Avenir Next"/>
              </a:defRPr>
            </a:lvl1pPr>
          </a:lstStyle>
          <a:p>
            <a:r>
              <a:t>Atom</a:t>
            </a:r>
          </a:p>
        </p:txBody>
      </p:sp>
      <p:sp>
        <p:nvSpPr>
          <p:cNvPr id="556" name="线条"/>
          <p:cNvSpPr/>
          <p:nvPr/>
        </p:nvSpPr>
        <p:spPr>
          <a:xfrm>
            <a:off x="9759432" y="9438444"/>
            <a:ext cx="4865135" cy="2"/>
          </a:xfrm>
          <a:prstGeom prst="line">
            <a:avLst/>
          </a:prstGeom>
          <a:ln w="12700">
            <a:solidFill>
              <a:srgbClr val="FFFFFF"/>
            </a:solidFill>
            <a:miter lim="400000"/>
          </a:ln>
        </p:spPr>
        <p:txBody>
          <a:bodyPr lIns="45718" tIns="45718" rIns="45718" bIns="45718"/>
          <a:lstStyle/>
          <a:p>
            <a:pPr>
              <a:defRPr>
                <a:solidFill>
                  <a:srgbClr val="FFFFFF"/>
                </a:solidFill>
              </a:defRPr>
            </a:pPr>
          </a:p>
        </p:txBody>
      </p:sp>
      <p:grpSp>
        <p:nvGrpSpPr>
          <p:cNvPr id="559" name="成组"/>
          <p:cNvGrpSpPr/>
          <p:nvPr/>
        </p:nvGrpSpPr>
        <p:grpSpPr>
          <a:xfrm>
            <a:off x="10058399" y="4253526"/>
            <a:ext cx="4267202" cy="4267202"/>
            <a:chOff x="0" y="0"/>
            <a:chExt cx="4267201" cy="4267201"/>
          </a:xfrm>
        </p:grpSpPr>
        <p:sp>
          <p:nvSpPr>
            <p:cNvPr id="557" name="圆角矩形"/>
            <p:cNvSpPr/>
            <p:nvPr/>
          </p:nvSpPr>
          <p:spPr>
            <a:xfrm>
              <a:off x="0" y="0"/>
              <a:ext cx="4267202" cy="4267202"/>
            </a:xfrm>
            <a:prstGeom prst="roundRect">
              <a:avLst>
                <a:gd name="adj" fmla="val 5268"/>
              </a:avLst>
            </a:prstGeom>
            <a:solidFill>
              <a:srgbClr val="FFFFFF"/>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pic>
          <p:nvPicPr>
            <p:cNvPr id="558" name="图像" descr="图像"/>
            <p:cNvPicPr>
              <a:picLocks noChangeAspect="1"/>
            </p:cNvPicPr>
            <p:nvPr/>
          </p:nvPicPr>
          <p:blipFill>
            <a:blip r:embed="rId2"/>
            <a:stretch>
              <a:fillRect/>
            </a:stretch>
          </p:blipFill>
          <p:spPr>
            <a:xfrm>
              <a:off x="228600" y="228525"/>
              <a:ext cx="3810002" cy="3810003"/>
            </a:xfrm>
            <a:prstGeom prst="rect">
              <a:avLst/>
            </a:prstGeom>
            <a:ln w="12700" cap="flat">
              <a:noFill/>
              <a:miter lim="400000"/>
              <a:headEnd/>
              <a:tailEnd/>
            </a:ln>
            <a:effectLst/>
          </p:spPr>
        </p:pic>
      </p:grpSp>
      <p:pic>
        <p:nvPicPr>
          <p:cNvPr id="560" name="图像" descr="图像"/>
          <p:cNvPicPr>
            <a:picLocks noChangeAspect="1"/>
          </p:cNvPicPr>
          <p:nvPr/>
        </p:nvPicPr>
        <p:blipFill>
          <a:blip r:embed="rId3"/>
          <a:stretch>
            <a:fillRect/>
          </a:stretch>
        </p:blipFill>
        <p:spPr>
          <a:xfrm>
            <a:off x="16977762" y="4691010"/>
            <a:ext cx="3829569" cy="3829569"/>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数据分析师的日常工作职责</a:t>
            </a:r>
          </a:p>
        </p:txBody>
      </p:sp>
      <p:sp>
        <p:nvSpPr>
          <p:cNvPr id="563" name="1.根据业务对流量、收入、KPI等进行拆解"/>
          <p:cNvSpPr txBox="1"/>
          <p:nvPr/>
        </p:nvSpPr>
        <p:spPr>
          <a:xfrm>
            <a:off x="6262661" y="3316153"/>
            <a:ext cx="11271022" cy="993775"/>
          </a:xfrm>
          <a:prstGeom prst="rect">
            <a:avLst/>
          </a:prstGeom>
          <a:ln w="12700">
            <a:miter lim="400000"/>
          </a:ln>
        </p:spPr>
        <p:txBody>
          <a:bodyPr wrap="none" lIns="71436" tIns="71436" rIns="71436" bIns="71436" anchor="ctr">
            <a:spAutoFit/>
          </a:bodyPr>
          <a:lstStyle>
            <a:lvl1pPr algn="just"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FFFFF"/>
                </a:solidFill>
                <a:latin typeface="PingFang SC Regular"/>
                <a:ea typeface="PingFang SC Regular"/>
                <a:cs typeface="PingFang SC Regular"/>
                <a:sym typeface="PingFang SC Regular"/>
              </a:defRPr>
            </a:lvl1pPr>
          </a:lstStyle>
          <a:p>
            <a:r>
              <a:t>1.根据业务对流量、收入、KPI等进行拆解</a:t>
            </a:r>
          </a:p>
        </p:txBody>
      </p:sp>
      <p:sp>
        <p:nvSpPr>
          <p:cNvPr id="564" name="2.基于需求进行分析AB实验、做探索性分析"/>
          <p:cNvSpPr txBox="1"/>
          <p:nvPr/>
        </p:nvSpPr>
        <p:spPr>
          <a:xfrm>
            <a:off x="6262661" y="5560433"/>
            <a:ext cx="11858676" cy="993775"/>
          </a:xfrm>
          <a:prstGeom prst="rect">
            <a:avLst/>
          </a:prstGeom>
          <a:ln w="12700">
            <a:miter lim="400000"/>
          </a:ln>
        </p:spPr>
        <p:txBody>
          <a:bodyPr wrap="none" lIns="71436" tIns="71436" rIns="71436" bIns="71436" anchor="ctr">
            <a:spAutoFit/>
          </a:bodyPr>
          <a:lstStyle>
            <a:lvl1pPr algn="just"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FFFFF"/>
                </a:solidFill>
                <a:latin typeface="PingFang SC Regular"/>
                <a:ea typeface="PingFang SC Regular"/>
                <a:cs typeface="PingFang SC Regular"/>
                <a:sym typeface="PingFang SC Regular"/>
              </a:defRPr>
            </a:lvl1pPr>
          </a:lstStyle>
          <a:p>
            <a:r>
              <a:t>2.基于需求进行分析AB实验、做探索性分析</a:t>
            </a:r>
          </a:p>
        </p:txBody>
      </p:sp>
      <p:sp>
        <p:nvSpPr>
          <p:cNvPr id="565" name="3.协助运营、产品、研发解决各种疑难杂症"/>
          <p:cNvSpPr txBox="1"/>
          <p:nvPr/>
        </p:nvSpPr>
        <p:spPr>
          <a:xfrm>
            <a:off x="6262661" y="7804715"/>
            <a:ext cx="11655070" cy="993775"/>
          </a:xfrm>
          <a:prstGeom prst="rect">
            <a:avLst/>
          </a:prstGeom>
          <a:ln w="12700">
            <a:miter lim="400000"/>
          </a:ln>
        </p:spPr>
        <p:txBody>
          <a:bodyPr wrap="none" lIns="71436" tIns="71436" rIns="71436" bIns="71436" anchor="ctr">
            <a:spAutoFit/>
          </a:bodyPr>
          <a:lstStyle>
            <a:lvl1pPr algn="just"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FFFFF"/>
                </a:solidFill>
                <a:latin typeface="PingFang SC Regular"/>
                <a:ea typeface="PingFang SC Regular"/>
                <a:cs typeface="PingFang SC Regular"/>
                <a:sym typeface="PingFang SC Regular"/>
              </a:defRPr>
            </a:lvl1pPr>
          </a:lstStyle>
          <a:p>
            <a:r>
              <a:t>3.协助运营、产品、研发解决各种疑难杂症</a:t>
            </a:r>
          </a:p>
        </p:txBody>
      </p:sp>
      <p:sp>
        <p:nvSpPr>
          <p:cNvPr id="566" name="4.普及常用的公司内部工具及数据基础知识"/>
          <p:cNvSpPr txBox="1"/>
          <p:nvPr/>
        </p:nvSpPr>
        <p:spPr>
          <a:xfrm>
            <a:off x="6262661" y="10048996"/>
            <a:ext cx="11655070" cy="993775"/>
          </a:xfrm>
          <a:prstGeom prst="rect">
            <a:avLst/>
          </a:prstGeom>
          <a:ln w="12700">
            <a:miter lim="400000"/>
          </a:ln>
        </p:spPr>
        <p:txBody>
          <a:bodyPr wrap="none" lIns="71436" tIns="71436" rIns="71436" bIns="71436" anchor="ctr">
            <a:spAutoFit/>
          </a:bodyPr>
          <a:lstStyle>
            <a:lvl1pPr algn="just"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FFFFF"/>
                </a:solidFill>
                <a:latin typeface="PingFang SC Regular"/>
                <a:ea typeface="PingFang SC Regular"/>
                <a:cs typeface="PingFang SC Regular"/>
                <a:sym typeface="PingFang SC Regular"/>
              </a:defRPr>
            </a:lvl1pPr>
          </a:lstStyle>
          <a:p>
            <a:r>
              <a:t>4.普及常用的公司内部工具及数据基础知识</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elect a,b,c…"/>
          <p:cNvSpPr txBox="1"/>
          <p:nvPr/>
        </p:nvSpPr>
        <p:spPr>
          <a:xfrm>
            <a:off x="6632819" y="2533968"/>
            <a:ext cx="12083720" cy="8646795"/>
          </a:xfrm>
          <a:prstGeom prst="rect">
            <a:avLst/>
          </a:prstGeom>
          <a:ln w="12700">
            <a:miter lim="400000"/>
          </a:ln>
        </p:spPr>
        <p:txBody>
          <a:bodyPr wrap="none"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FFFFFF"/>
                </a:solidFill>
                <a:latin typeface="PingFang SC Regular"/>
                <a:ea typeface="PingFang SC Regular"/>
                <a:cs typeface="PingFang SC Regular"/>
                <a:sym typeface="PingFang SC Regular"/>
              </a:defRPr>
            </a:pPr>
            <a:r>
              <a:t>select a,b,c </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FFFFFF"/>
                </a:solidFill>
                <a:latin typeface="PingFang SC Regular"/>
                <a:ea typeface="PingFang SC Regular"/>
                <a:cs typeface="PingFang SC Regular"/>
                <a:sym typeface="PingFang SC Regular"/>
              </a:defRPr>
            </a:pPr>
            <a:r>
              <a:t>from (select a,b,c </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FFFFFF"/>
                </a:solidFill>
                <a:latin typeface="PingFang SC Regular"/>
                <a:ea typeface="PingFang SC Regular"/>
                <a:cs typeface="PingFang SC Regular"/>
                <a:sym typeface="PingFang SC Regular"/>
              </a:defRPr>
            </a:pPr>
            <a:r>
              <a:t>	     from table1) A</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FFFFFF"/>
                </a:solidFill>
                <a:latin typeface="PingFang SC Regular"/>
                <a:ea typeface="PingFang SC Regular"/>
                <a:cs typeface="PingFang SC Regular"/>
                <a:sym typeface="PingFang SC Regular"/>
              </a:defRPr>
            </a:pPr>
            <a:r>
              <a:t>where data=’2018-11-25’ ---此处可改日期</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FFFFFF"/>
                </a:solidFill>
                <a:latin typeface="PingFang SC Regular"/>
                <a:ea typeface="PingFang SC Regular"/>
                <a:cs typeface="PingFang SC Regular"/>
                <a:sym typeface="PingFang SC Regular"/>
              </a:defRPr>
            </a:pPr>
            <a:r>
              <a:t>and app_id in(111,112,113) ---此处可改app_id </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FFFFFF"/>
                </a:solidFill>
                <a:latin typeface="PingFang SC Regular"/>
                <a:ea typeface="PingFang SC Regular"/>
                <a:cs typeface="PingFang SC Regular"/>
                <a:sym typeface="PingFang SC Regular"/>
              </a:defRPr>
            </a:pPr>
            <a:r>
              <a:t>group by a</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FFFFFF"/>
                </a:solidFill>
                <a:latin typeface="PingFang SC Regular"/>
                <a:ea typeface="PingFang SC Regular"/>
                <a:cs typeface="PingFang SC Regular"/>
                <a:sym typeface="PingFang SC Regular"/>
              </a:defRPr>
            </a:pPr>
            <a:r>
              <a:t>order by c desc </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400">
                <a:solidFill>
                  <a:srgbClr val="FFFFFF"/>
                </a:solidFill>
                <a:latin typeface="PingFang SC Regular"/>
                <a:ea typeface="PingFang SC Regular"/>
                <a:cs typeface="PingFang SC Regular"/>
                <a:sym typeface="PingFang SC Regular"/>
              </a:defRPr>
            </a:pPr>
            <a:r>
              <a:t>limit 100 ---此处可改需要的数据条数</a:t>
            </a:r>
          </a:p>
        </p:txBody>
      </p:sp>
      <p:sp>
        <p:nvSpPr>
          <p:cNvPr id="569"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数据分析师的日常工作职责</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矩形 55"/>
          <p:cNvSpPr txBox="1"/>
          <p:nvPr/>
        </p:nvSpPr>
        <p:spPr>
          <a:xfrm>
            <a:off x="484121" y="351240"/>
            <a:ext cx="8027180" cy="1008378"/>
          </a:xfrm>
          <a:prstGeom prst="rect">
            <a:avLst/>
          </a:prstGeom>
          <a:ln w="12700">
            <a:miter lim="400000"/>
          </a:ln>
        </p:spPr>
        <p:txBody>
          <a:bodyPr lIns="91438" tIns="91438" rIns="91438" bIns="91438">
            <a:spAutoFit/>
          </a:bodyPr>
          <a:lstStyle/>
          <a:p>
            <a:pPr algn="l" defTabSz="1828800">
              <a:defRPr sz="4600" b="1">
                <a:solidFill>
                  <a:srgbClr val="D45854"/>
                </a:solidFill>
                <a:latin typeface="微软雅黑"/>
                <a:ea typeface="微软雅黑"/>
                <a:cs typeface="微软雅黑"/>
                <a:sym typeface="微软雅黑"/>
              </a:defRPr>
            </a:pPr>
            <a:r>
              <a:t>与数据分析师的沟通</a:t>
            </a:r>
            <a:r>
              <a:rPr>
                <a:solidFill>
                  <a:srgbClr val="A6AAA8"/>
                </a:solidFill>
              </a:rPr>
              <a:t>错误</a:t>
            </a:r>
            <a:r>
              <a:t>方式</a:t>
            </a:r>
          </a:p>
        </p:txBody>
      </p:sp>
      <p:sp>
        <p:nvSpPr>
          <p:cNvPr id="572" name="反例1：…"/>
          <p:cNvSpPr txBox="1"/>
          <p:nvPr/>
        </p:nvSpPr>
        <p:spPr>
          <a:xfrm>
            <a:off x="3281240" y="3835863"/>
            <a:ext cx="19718020" cy="1941195"/>
          </a:xfrm>
          <a:prstGeom prst="rect">
            <a:avLst/>
          </a:prstGeom>
          <a:ln w="12700">
            <a:miter lim="400000"/>
          </a:ln>
        </p:spPr>
        <p:txBody>
          <a:bodyPr wrap="none"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Regular"/>
                <a:ea typeface="PingFang SC Regular"/>
                <a:cs typeface="PingFang SC Regular"/>
                <a:sym typeface="PingFang SC Regular"/>
              </a:defRPr>
            </a:pPr>
            <a:r>
              <a:t>反例1：</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Regular"/>
                <a:ea typeface="PingFang SC Regular"/>
                <a:cs typeface="PingFang SC Regular"/>
                <a:sym typeface="PingFang SC Regular"/>
              </a:defRPr>
            </a:pPr>
            <a:r>
              <a:t>产品提完需求后说：“我只要粉丝数量排在前100的数据就好，是不是能写的快点？”</a:t>
            </a:r>
          </a:p>
        </p:txBody>
      </p:sp>
      <p:sp>
        <p:nvSpPr>
          <p:cNvPr id="573" name="反例2：…"/>
          <p:cNvSpPr txBox="1"/>
          <p:nvPr/>
        </p:nvSpPr>
        <p:spPr>
          <a:xfrm>
            <a:off x="3281240" y="6620094"/>
            <a:ext cx="18919520" cy="1941195"/>
          </a:xfrm>
          <a:prstGeom prst="rect">
            <a:avLst/>
          </a:prstGeom>
          <a:ln w="12700">
            <a:miter lim="400000"/>
          </a:ln>
        </p:spPr>
        <p:txBody>
          <a:bodyPr wrap="none"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Regular"/>
                <a:ea typeface="PingFang SC Regular"/>
                <a:cs typeface="PingFang SC Regular"/>
                <a:sym typeface="PingFang SC Regular"/>
              </a:defRPr>
            </a:pPr>
            <a:r>
              <a:t>反例2：</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Regular"/>
                <a:ea typeface="PingFang SC Regular"/>
                <a:cs typeface="PingFang SC Regular"/>
                <a:sym typeface="PingFang SC Regular"/>
              </a:defRPr>
            </a:pPr>
            <a:r>
              <a:t>在分析出ABtest结果后，产品说：“我觉得结论应该是正向的，不是随机波动。”</a:t>
            </a:r>
          </a:p>
        </p:txBody>
      </p:sp>
      <p:sp>
        <p:nvSpPr>
          <p:cNvPr id="574" name="反例3：…"/>
          <p:cNvSpPr txBox="1"/>
          <p:nvPr/>
        </p:nvSpPr>
        <p:spPr>
          <a:xfrm>
            <a:off x="3281240" y="9404325"/>
            <a:ext cx="7129246" cy="1941195"/>
          </a:xfrm>
          <a:prstGeom prst="rect">
            <a:avLst/>
          </a:prstGeom>
          <a:ln w="12700">
            <a:miter lim="400000"/>
          </a:ln>
        </p:spPr>
        <p:txBody>
          <a:bodyPr wrap="none"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Regular"/>
                <a:ea typeface="PingFang SC Regular"/>
                <a:cs typeface="PingFang SC Regular"/>
                <a:sym typeface="PingFang SC Regular"/>
              </a:defRPr>
            </a:pPr>
            <a:r>
              <a:t>反例3：</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Regular"/>
                <a:ea typeface="PingFang SC Regular"/>
                <a:cs typeface="PingFang SC Regular"/>
                <a:sym typeface="PingFang SC Regular"/>
              </a:defRPr>
            </a:pPr>
            <a:r>
              <a:t>跑过来就说“</a:t>
            </a:r>
            <a:r>
              <a:rPr>
                <a:latin typeface="Calibri"/>
                <a:ea typeface="Calibri"/>
                <a:cs typeface="Calibri"/>
                <a:sym typeface="Calibri"/>
              </a:rPr>
              <a:t>我想看看这个数</a:t>
            </a:r>
            <a: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矩形 55"/>
          <p:cNvSpPr txBox="1"/>
          <p:nvPr/>
        </p:nvSpPr>
        <p:spPr>
          <a:xfrm>
            <a:off x="484121" y="351240"/>
            <a:ext cx="8027180" cy="1008378"/>
          </a:xfrm>
          <a:prstGeom prst="rect">
            <a:avLst/>
          </a:prstGeom>
          <a:ln w="12700">
            <a:miter lim="400000"/>
          </a:ln>
        </p:spPr>
        <p:txBody>
          <a:bodyPr lIns="91438" tIns="91438" rIns="91438" bIns="91438">
            <a:spAutoFit/>
          </a:bodyPr>
          <a:lstStyle/>
          <a:p>
            <a:pPr algn="l" defTabSz="1828800">
              <a:defRPr sz="4600" b="1">
                <a:solidFill>
                  <a:srgbClr val="D45854"/>
                </a:solidFill>
                <a:latin typeface="微软雅黑"/>
                <a:ea typeface="微软雅黑"/>
                <a:cs typeface="微软雅黑"/>
                <a:sym typeface="微软雅黑"/>
              </a:defRPr>
            </a:pPr>
            <a:r>
              <a:t>与数据分析师的沟通</a:t>
            </a:r>
            <a:r>
              <a:rPr>
                <a:solidFill>
                  <a:srgbClr val="A6AAA8"/>
                </a:solidFill>
              </a:rPr>
              <a:t>正确</a:t>
            </a:r>
            <a:r>
              <a:t>方式</a:t>
            </a:r>
          </a:p>
        </p:txBody>
      </p:sp>
      <p:sp>
        <p:nvSpPr>
          <p:cNvPr id="577" name="1、明确问题背景、意义"/>
          <p:cNvSpPr txBox="1"/>
          <p:nvPr/>
        </p:nvSpPr>
        <p:spPr>
          <a:xfrm>
            <a:off x="4497711" y="3869957"/>
            <a:ext cx="6496024" cy="993775"/>
          </a:xfrm>
          <a:prstGeom prst="rect">
            <a:avLst/>
          </a:prstGeom>
          <a:ln w="12700">
            <a:miter lim="400000"/>
          </a:ln>
        </p:spPr>
        <p:txBody>
          <a:bodyPr wrap="none" lIns="71436" tIns="71436" rIns="71436" bIns="71436" anchor="ctr">
            <a:spAutoFit/>
          </a:bodyPr>
          <a:lstStyle>
            <a:lvl1pPr algn="just"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FFFFF"/>
                </a:solidFill>
                <a:latin typeface="PingFang SC Regular"/>
                <a:ea typeface="PingFang SC Regular"/>
                <a:cs typeface="PingFang SC Regular"/>
                <a:sym typeface="PingFang SC Regular"/>
              </a:defRPr>
            </a:lvl1pPr>
          </a:lstStyle>
          <a:p>
            <a:r>
              <a:t>1、明确问题背景、意义</a:t>
            </a:r>
          </a:p>
        </p:txBody>
      </p:sp>
      <p:sp>
        <p:nvSpPr>
          <p:cNvPr id="578" name="2、明确业务分析的需求"/>
          <p:cNvSpPr txBox="1"/>
          <p:nvPr/>
        </p:nvSpPr>
        <p:spPr>
          <a:xfrm>
            <a:off x="4497711" y="8572744"/>
            <a:ext cx="6617335" cy="993775"/>
          </a:xfrm>
          <a:prstGeom prst="rect">
            <a:avLst/>
          </a:prstGeom>
          <a:ln w="12700">
            <a:miter lim="400000"/>
          </a:ln>
        </p:spPr>
        <p:txBody>
          <a:bodyPr wrap="none" lIns="71436" tIns="71436" rIns="71436" bIns="71436" anchor="ctr">
            <a:spAutoFit/>
          </a:bodyPr>
          <a:lstStyle>
            <a:lvl1pPr algn="just"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FFFFF"/>
                </a:solidFill>
                <a:latin typeface="PingFang SC Regular"/>
                <a:ea typeface="PingFang SC Regular"/>
                <a:cs typeface="PingFang SC Regular"/>
                <a:sym typeface="PingFang SC Regular"/>
              </a:defRPr>
            </a:lvl1pPr>
          </a:lstStyle>
          <a:p>
            <a:r>
              <a:t>2、明确业务分析的需求</a:t>
            </a:r>
          </a:p>
        </p:txBody>
      </p:sp>
      <p:sp>
        <p:nvSpPr>
          <p:cNvPr id="579" name="为什么做这件事、之前做过什么、目前的进度"/>
          <p:cNvSpPr txBox="1"/>
          <p:nvPr/>
        </p:nvSpPr>
        <p:spPr>
          <a:xfrm>
            <a:off x="5374587" y="5239603"/>
            <a:ext cx="10823575" cy="892175"/>
          </a:xfrm>
          <a:prstGeom prst="rect">
            <a:avLst/>
          </a:prstGeom>
          <a:ln w="12700">
            <a:miter lim="400000"/>
          </a:ln>
        </p:spPr>
        <p:txBody>
          <a:bodyPr wrap="none" lIns="71436" tIns="71436" rIns="71436" bIns="71436" anchor="ctr">
            <a:spAutoFit/>
          </a:bodyPr>
          <a:lstStyle>
            <a:lvl1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Light"/>
                <a:ea typeface="PingFang SC Light"/>
                <a:cs typeface="PingFang SC Light"/>
                <a:sym typeface="PingFang SC Light"/>
              </a:defRPr>
            </a:lvl1pPr>
          </a:lstStyle>
          <a:p>
            <a:r>
              <a:t>为什么做这件事、之前做过什么、目前的进度</a:t>
            </a:r>
          </a:p>
        </p:txBody>
      </p:sp>
      <p:sp>
        <p:nvSpPr>
          <p:cNvPr id="580" name="提出你需要分析师做什么、明确如果分析师遇到业务问题可以求助谁"/>
          <p:cNvSpPr txBox="1"/>
          <p:nvPr/>
        </p:nvSpPr>
        <p:spPr>
          <a:xfrm>
            <a:off x="5374587" y="9840911"/>
            <a:ext cx="16157575" cy="892175"/>
          </a:xfrm>
          <a:prstGeom prst="rect">
            <a:avLst/>
          </a:prstGeom>
          <a:ln w="12700">
            <a:miter lim="400000"/>
          </a:ln>
        </p:spPr>
        <p:txBody>
          <a:bodyPr wrap="none" lIns="71436" tIns="71436" rIns="71436" bIns="71436" anchor="ctr">
            <a:spAutoFit/>
          </a:bodyPr>
          <a:lstStyle>
            <a:lvl1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Light"/>
                <a:ea typeface="PingFang SC Light"/>
                <a:cs typeface="PingFang SC Light"/>
                <a:sym typeface="PingFang SC Light"/>
              </a:defRPr>
            </a:lvl1pPr>
          </a:lstStyle>
          <a:p>
            <a:r>
              <a:t>提出你需要分析师做什么、明确如果分析师遇到业务问题可以求助谁</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9" name="成组"/>
          <p:cNvGrpSpPr/>
          <p:nvPr/>
        </p:nvGrpSpPr>
        <p:grpSpPr>
          <a:xfrm>
            <a:off x="3162552" y="2779885"/>
            <a:ext cx="17586052" cy="5631717"/>
            <a:chOff x="0" y="0"/>
            <a:chExt cx="17586050" cy="5631715"/>
          </a:xfrm>
        </p:grpSpPr>
        <p:sp>
          <p:nvSpPr>
            <p:cNvPr id="582" name="统计学在数据分析中的应用"/>
            <p:cNvSpPr txBox="1"/>
            <p:nvPr/>
          </p:nvSpPr>
          <p:spPr>
            <a:xfrm>
              <a:off x="2009636" y="3225625"/>
              <a:ext cx="13566775" cy="1704975"/>
            </a:xfrm>
            <a:prstGeom prst="rect">
              <a:avLst/>
            </a:prstGeom>
            <a:noFill/>
            <a:ln w="12700" cap="flat">
              <a:noFill/>
              <a:miter lim="400000"/>
            </a:ln>
            <a:effectLst/>
          </p:spPr>
          <p:txBody>
            <a:bodyPr wrap="none" lIns="71436" tIns="71436" rIns="71436" bIns="71436" numCol="1" anchor="ctr">
              <a:spAutoFit/>
            </a:bodyPr>
            <a:lstStyle>
              <a:lvl1pPr>
                <a:defRPr sz="8800">
                  <a:solidFill>
                    <a:srgbClr val="FFFFFF"/>
                  </a:solidFill>
                </a:defRPr>
              </a:lvl1pPr>
            </a:lstStyle>
            <a:p>
              <a:r>
                <a:t>统计学在数据分析中的应用</a:t>
              </a:r>
            </a:p>
          </p:txBody>
        </p:sp>
        <p:grpSp>
          <p:nvGrpSpPr>
            <p:cNvPr id="585" name="椭圆 10"/>
            <p:cNvGrpSpPr/>
            <p:nvPr/>
          </p:nvGrpSpPr>
          <p:grpSpPr>
            <a:xfrm>
              <a:off x="7905663" y="0"/>
              <a:ext cx="1774725" cy="1774723"/>
              <a:chOff x="0" y="-1"/>
              <a:chExt cx="1774723" cy="1774722"/>
            </a:xfrm>
          </p:grpSpPr>
          <p:sp>
            <p:nvSpPr>
              <p:cNvPr id="583" name="圆形"/>
              <p:cNvSpPr/>
              <p:nvPr/>
            </p:nvSpPr>
            <p:spPr>
              <a:xfrm>
                <a:off x="-1" y="-2"/>
                <a:ext cx="1774724" cy="1774724"/>
              </a:xfrm>
              <a:prstGeom prst="ellipse">
                <a:avLst/>
              </a:prstGeom>
              <a:solidFill>
                <a:srgbClr val="D81C3F"/>
              </a:solidFill>
              <a:ln w="12700" cap="flat">
                <a:solidFill>
                  <a:srgbClr val="D81C3F"/>
                </a:solidFill>
                <a:prstDash val="solid"/>
                <a:miter lim="800000"/>
              </a:ln>
              <a:effectLst/>
            </p:spPr>
            <p:txBody>
              <a:bodyPr wrap="square" lIns="71436" tIns="71436" rIns="71436" bIns="71436" numCol="1" anchor="ctr">
                <a:noAutofit/>
              </a:bodyPr>
              <a:lstStyle/>
              <a:p>
                <a:pPr defTabSz="914400">
                  <a:defRPr sz="4400">
                    <a:solidFill>
                      <a:srgbClr val="FFFFFF"/>
                    </a:solidFill>
                    <a:latin typeface="Imprint MT Shadow"/>
                    <a:ea typeface="Imprint MT Shadow"/>
                    <a:cs typeface="Imprint MT Shadow"/>
                    <a:sym typeface="Imprint MT Shadow"/>
                  </a:defRPr>
                </a:pPr>
              </a:p>
            </p:txBody>
          </p:sp>
          <p:sp>
            <p:nvSpPr>
              <p:cNvPr id="584" name="ⅠⅠ"/>
              <p:cNvSpPr txBox="1"/>
              <p:nvPr/>
            </p:nvSpPr>
            <p:spPr>
              <a:xfrm>
                <a:off x="259901" y="168540"/>
                <a:ext cx="1254917" cy="1437639"/>
              </a:xfrm>
              <a:prstGeom prst="rect">
                <a:avLst/>
              </a:prstGeom>
              <a:noFill/>
              <a:ln w="12700" cap="flat">
                <a:noFill/>
                <a:miter lim="400000"/>
              </a:ln>
              <a:effectLst/>
            </p:spPr>
            <p:txBody>
              <a:bodyPr wrap="square" lIns="45718" tIns="45718" rIns="45718" bIns="45718" numCol="1" anchor="ctr">
                <a:spAutoFit/>
              </a:bodyPr>
              <a:lstStyle>
                <a:lvl1pPr defTabSz="914400">
                  <a:defRPr sz="8800">
                    <a:solidFill>
                      <a:srgbClr val="FFFFFF"/>
                    </a:solidFill>
                    <a:latin typeface="Imprint MT Shadow"/>
                    <a:ea typeface="Imprint MT Shadow"/>
                    <a:cs typeface="Imprint MT Shadow"/>
                    <a:sym typeface="Imprint MT Shadow"/>
                  </a:defRPr>
                </a:lvl1pPr>
              </a:lstStyle>
              <a:p>
                <a:r>
                  <a:t>ⅠⅠ</a:t>
                </a:r>
              </a:p>
            </p:txBody>
          </p:sp>
        </p:grpSp>
        <p:grpSp>
          <p:nvGrpSpPr>
            <p:cNvPr id="588" name="成组"/>
            <p:cNvGrpSpPr/>
            <p:nvPr/>
          </p:nvGrpSpPr>
          <p:grpSpPr>
            <a:xfrm>
              <a:off x="0" y="2670077"/>
              <a:ext cx="17586052" cy="2961639"/>
              <a:chOff x="0" y="0"/>
              <a:chExt cx="17586050" cy="2961638"/>
            </a:xfrm>
          </p:grpSpPr>
          <p:sp>
            <p:nvSpPr>
              <p:cNvPr id="586" name="矩形 3"/>
              <p:cNvSpPr txBox="1"/>
              <p:nvPr/>
            </p:nvSpPr>
            <p:spPr>
              <a:xfrm>
                <a:off x="0" y="0"/>
                <a:ext cx="990974" cy="2961638"/>
              </a:xfrm>
              <a:prstGeom prst="rect">
                <a:avLst/>
              </a:prstGeom>
              <a:noFill/>
              <a:ln w="12700" cap="flat">
                <a:noFill/>
                <a:miter lim="400000"/>
              </a:ln>
              <a:effectLst/>
            </p:spPr>
            <p:txBody>
              <a:bodyPr wrap="square" lIns="45718" tIns="45718" rIns="45718" bIns="45718" numCol="1" anchor="t">
                <a:spAutoFit/>
              </a:bodyPr>
              <a:lstStyle>
                <a:lvl1pPr defTabSz="914400">
                  <a:defRPr sz="18800">
                    <a:solidFill>
                      <a:srgbClr val="DF1835"/>
                    </a:solidFill>
                    <a:latin typeface="方正大标宋简体"/>
                    <a:ea typeface="方正大标宋简体"/>
                    <a:cs typeface="方正大标宋简体"/>
                    <a:sym typeface="方正大标宋简体"/>
                  </a:defRPr>
                </a:lvl1pPr>
              </a:lstStyle>
              <a:p>
                <a:r>
                  <a:t>“</a:t>
                </a:r>
              </a:p>
            </p:txBody>
          </p:sp>
          <p:sp>
            <p:nvSpPr>
              <p:cNvPr id="587" name="矩形 4"/>
              <p:cNvSpPr txBox="1"/>
              <p:nvPr/>
            </p:nvSpPr>
            <p:spPr>
              <a:xfrm>
                <a:off x="16595076" y="0"/>
                <a:ext cx="990975" cy="2961638"/>
              </a:xfrm>
              <a:prstGeom prst="rect">
                <a:avLst/>
              </a:prstGeom>
              <a:noFill/>
              <a:ln w="12700" cap="flat">
                <a:noFill/>
                <a:miter lim="400000"/>
              </a:ln>
              <a:effectLst/>
            </p:spPr>
            <p:txBody>
              <a:bodyPr wrap="square" lIns="45718" tIns="45718" rIns="45718" bIns="45718" numCol="1" anchor="t">
                <a:spAutoFit/>
              </a:bodyPr>
              <a:lstStyle>
                <a:lvl1pPr defTabSz="914400">
                  <a:defRPr sz="18800">
                    <a:solidFill>
                      <a:srgbClr val="DF1835"/>
                    </a:solidFill>
                    <a:latin typeface="方正大标宋简体"/>
                    <a:ea typeface="方正大标宋简体"/>
                    <a:cs typeface="方正大标宋简体"/>
                    <a:sym typeface="方正大标宋简体"/>
                  </a:defRPr>
                </a:lvl1pPr>
              </a:lstStyle>
              <a:p>
                <a:r>
                  <a:t>”</a:t>
                </a:r>
              </a:p>
            </p:txBody>
          </p:sp>
        </p:gr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什么是统计学</a:t>
            </a:r>
          </a:p>
        </p:txBody>
      </p:sp>
      <p:sp>
        <p:nvSpPr>
          <p:cNvPr id="592" name="文本框 6"/>
          <p:cNvSpPr txBox="1"/>
          <p:nvPr/>
        </p:nvSpPr>
        <p:spPr>
          <a:xfrm>
            <a:off x="2782602" y="3611562"/>
            <a:ext cx="18818796" cy="6492875"/>
          </a:xfrm>
          <a:prstGeom prst="rect">
            <a:avLst/>
          </a:prstGeom>
          <a:ln w="12700">
            <a:miter lim="400000"/>
          </a:ln>
        </p:spPr>
        <p:txBody>
          <a:bodyPr lIns="71436" tIns="71436" rIns="71436" bIns="71436" anchor="ctr">
            <a:spAutoFit/>
          </a:bodyPr>
          <a:lstStyle/>
          <a:p>
            <a:pPr marL="228600" indent="-228600" algn="just" defTabSz="12700">
              <a:lnSpc>
                <a:spcPct val="300000"/>
              </a:lnSpc>
              <a:buSzPct val="100000"/>
              <a:buFont typeface="PingFang SC Regular"/>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FFFFF"/>
                </a:solidFill>
                <a:latin typeface="PingFang SC Semibold"/>
                <a:ea typeface="PingFang SC Semibold"/>
                <a:cs typeface="PingFang SC Semibold"/>
                <a:sym typeface="PingFang SC Semibold"/>
              </a:defRPr>
            </a:pPr>
            <a:r>
              <a:t>统计学：</a:t>
            </a:r>
            <a:r>
              <a:rPr>
                <a:latin typeface="PingFang SC Light"/>
                <a:ea typeface="PingFang SC Light"/>
                <a:cs typeface="PingFang SC Light"/>
                <a:sym typeface="PingFang SC Light"/>
              </a:rPr>
              <a:t>是收集、处理、分析、解释数据并从数据中得出结论的科学。</a:t>
            </a:r>
            <a:endParaRPr>
              <a:latin typeface="PingFang SC Light"/>
              <a:ea typeface="PingFang SC Light"/>
              <a:cs typeface="PingFang SC Light"/>
              <a:sym typeface="PingFang SC Light"/>
            </a:endParaRPr>
          </a:p>
          <a:p>
            <a:pPr marL="228600" indent="-228600" algn="just" defTabSz="12700">
              <a:lnSpc>
                <a:spcPct val="300000"/>
              </a:lnSpc>
              <a:buSzPct val="100000"/>
              <a:buFont typeface="PingFang SC Regular"/>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FFFFF"/>
                </a:solidFill>
                <a:latin typeface="PingFang SC Semibold"/>
                <a:ea typeface="PingFang SC Semibold"/>
                <a:cs typeface="PingFang SC Semibold"/>
                <a:sym typeface="PingFang SC Semibold"/>
              </a:defRPr>
            </a:pPr>
            <a:r>
              <a:t>数据分析：</a:t>
            </a:r>
            <a:r>
              <a:rPr>
                <a:latin typeface="PingFang SC Light"/>
                <a:ea typeface="PingFang SC Light"/>
                <a:cs typeface="PingFang SC Light"/>
                <a:sym typeface="PingFang SC Light"/>
              </a:rPr>
              <a:t>所用到的方法分为描述统计方法和推断统计方法。</a:t>
            </a:r>
            <a:endParaRPr>
              <a:latin typeface="PingFang SC Light"/>
              <a:ea typeface="PingFang SC Light"/>
              <a:cs typeface="PingFang SC Light"/>
              <a:sym typeface="PingFang SC Light"/>
            </a:endParaRPr>
          </a:p>
          <a:p>
            <a:pPr marL="228600" indent="-228600" algn="just" defTabSz="12700">
              <a:lnSpc>
                <a:spcPct val="300000"/>
              </a:lnSpc>
              <a:buSzPct val="100000"/>
              <a:buFont typeface="PingFang SC Regular"/>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FFFFF"/>
                </a:solidFill>
                <a:latin typeface="PingFang SC Semibold"/>
                <a:ea typeface="PingFang SC Semibold"/>
                <a:cs typeface="PingFang SC Semibold"/>
                <a:sym typeface="PingFang SC Semibold"/>
              </a:defRPr>
            </a:pPr>
            <a:r>
              <a:t>描述统计研究的是：</a:t>
            </a:r>
            <a:r>
              <a:rPr>
                <a:latin typeface="PingFang SC Light"/>
                <a:ea typeface="PingFang SC Light"/>
                <a:cs typeface="PingFang SC Light"/>
                <a:sym typeface="PingFang SC Light"/>
              </a:rPr>
              <a:t>数据收集、处理、汇总、图表描述、概括与分析等统计方法。</a:t>
            </a:r>
            <a:endParaRPr>
              <a:latin typeface="PingFang SC Light"/>
              <a:ea typeface="PingFang SC Light"/>
              <a:cs typeface="PingFang SC Light"/>
              <a:sym typeface="PingFang SC Light"/>
            </a:endParaRPr>
          </a:p>
          <a:p>
            <a:pPr marL="228600" indent="-228600" algn="just" defTabSz="12700">
              <a:lnSpc>
                <a:spcPct val="300000"/>
              </a:lnSpc>
              <a:buSzPct val="100000"/>
              <a:buFont typeface="PingFang SC Regular"/>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FFFFF"/>
                </a:solidFill>
                <a:latin typeface="PingFang SC Semibold"/>
                <a:ea typeface="PingFang SC Semibold"/>
                <a:cs typeface="PingFang SC Semibold"/>
                <a:sym typeface="PingFang SC Semibold"/>
              </a:defRPr>
            </a:pPr>
            <a:r>
              <a:t>推断统计研究的是：</a:t>
            </a:r>
            <a:r>
              <a:rPr>
                <a:latin typeface="PingFang SC Light"/>
                <a:ea typeface="PingFang SC Light"/>
                <a:cs typeface="PingFang SC Light"/>
                <a:sym typeface="PingFang SC Light"/>
              </a:rPr>
              <a:t>如何利用样本数据来推断总体特征的统计方法。</a:t>
            </a:r>
            <a:endParaRPr>
              <a:latin typeface="PingFang SC Light"/>
              <a:ea typeface="PingFang SC Light"/>
              <a:cs typeface="PingFang SC Light"/>
              <a:sym typeface="PingFang SC Light"/>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统计数据的类型</a:t>
            </a:r>
          </a:p>
        </p:txBody>
      </p:sp>
      <p:sp>
        <p:nvSpPr>
          <p:cNvPr id="595" name="线条"/>
          <p:cNvSpPr/>
          <p:nvPr/>
        </p:nvSpPr>
        <p:spPr>
          <a:xfrm>
            <a:off x="15955088" y="6242841"/>
            <a:ext cx="881982" cy="37482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2700">
            <a:solidFill>
              <a:srgbClr val="3D4C60"/>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sp>
        <p:nvSpPr>
          <p:cNvPr id="596" name="线条"/>
          <p:cNvSpPr/>
          <p:nvPr/>
        </p:nvSpPr>
        <p:spPr>
          <a:xfrm>
            <a:off x="15955088" y="6242841"/>
            <a:ext cx="881982" cy="12886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2700">
            <a:solidFill>
              <a:srgbClr val="3D4C60"/>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sp>
        <p:nvSpPr>
          <p:cNvPr id="597" name="线条"/>
          <p:cNvSpPr/>
          <p:nvPr/>
        </p:nvSpPr>
        <p:spPr>
          <a:xfrm>
            <a:off x="11192390" y="4253910"/>
            <a:ext cx="7114652" cy="5882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10800"/>
                </a:lnTo>
                <a:lnTo>
                  <a:pt x="21600" y="21600"/>
                </a:lnTo>
              </a:path>
            </a:pathLst>
          </a:custGeom>
          <a:ln w="12700">
            <a:solidFill>
              <a:srgbClr val="364354"/>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sp>
        <p:nvSpPr>
          <p:cNvPr id="598" name="线条"/>
          <p:cNvSpPr/>
          <p:nvPr/>
        </p:nvSpPr>
        <p:spPr>
          <a:xfrm>
            <a:off x="8840437" y="6242841"/>
            <a:ext cx="881982" cy="32775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2700">
            <a:solidFill>
              <a:srgbClr val="3D4C60"/>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sp>
        <p:nvSpPr>
          <p:cNvPr id="599" name="线条"/>
          <p:cNvSpPr/>
          <p:nvPr/>
        </p:nvSpPr>
        <p:spPr>
          <a:xfrm>
            <a:off x="8840437" y="6242841"/>
            <a:ext cx="881982" cy="12886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2700">
            <a:solidFill>
              <a:srgbClr val="3D4C60"/>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sp>
        <p:nvSpPr>
          <p:cNvPr id="600" name="线条"/>
          <p:cNvSpPr/>
          <p:nvPr/>
        </p:nvSpPr>
        <p:spPr>
          <a:xfrm>
            <a:off x="11192389" y="4253910"/>
            <a:ext cx="2" cy="588277"/>
          </a:xfrm>
          <a:prstGeom prst="line">
            <a:avLst/>
          </a:prstGeom>
          <a:ln w="12700">
            <a:solidFill>
              <a:srgbClr val="364354"/>
            </a:solidFill>
            <a:miter/>
          </a:ln>
        </p:spPr>
        <p:txBody>
          <a:bodyPr lIns="45718" tIns="45718" rIns="45718" bIns="45718"/>
          <a:lstStyle/>
          <a:p>
            <a:pPr>
              <a:defRPr>
                <a:solidFill>
                  <a:srgbClr val="FFFFFF"/>
                </a:solidFill>
              </a:defRPr>
            </a:pPr>
          </a:p>
        </p:txBody>
      </p:sp>
      <p:sp>
        <p:nvSpPr>
          <p:cNvPr id="601" name="线条"/>
          <p:cNvSpPr/>
          <p:nvPr/>
        </p:nvSpPr>
        <p:spPr>
          <a:xfrm>
            <a:off x="1725782" y="6242841"/>
            <a:ext cx="881982" cy="52664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2700">
            <a:solidFill>
              <a:srgbClr val="3D4C60"/>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sp>
        <p:nvSpPr>
          <p:cNvPr id="602" name="线条"/>
          <p:cNvSpPr/>
          <p:nvPr/>
        </p:nvSpPr>
        <p:spPr>
          <a:xfrm>
            <a:off x="1725782" y="6242841"/>
            <a:ext cx="881982" cy="32775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2700">
            <a:solidFill>
              <a:srgbClr val="3D4C60"/>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sp>
        <p:nvSpPr>
          <p:cNvPr id="603" name="线条"/>
          <p:cNvSpPr/>
          <p:nvPr/>
        </p:nvSpPr>
        <p:spPr>
          <a:xfrm>
            <a:off x="1725782" y="6242841"/>
            <a:ext cx="881982" cy="12886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2700">
            <a:solidFill>
              <a:srgbClr val="3D4C60"/>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sp>
        <p:nvSpPr>
          <p:cNvPr id="604" name="线条"/>
          <p:cNvSpPr/>
          <p:nvPr/>
        </p:nvSpPr>
        <p:spPr>
          <a:xfrm>
            <a:off x="4077734" y="4253910"/>
            <a:ext cx="7114652" cy="5882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800"/>
                </a:lnTo>
                <a:lnTo>
                  <a:pt x="0" y="10800"/>
                </a:lnTo>
                <a:lnTo>
                  <a:pt x="0" y="21600"/>
                </a:lnTo>
              </a:path>
            </a:pathLst>
          </a:custGeom>
          <a:ln w="12700">
            <a:solidFill>
              <a:srgbClr val="364354"/>
            </a:solidFill>
            <a:miter/>
          </a:ln>
        </p:spPr>
        <p:txBody>
          <a:bodyPr lIns="71436" tIns="71436" rIns="71436" bIns="71436"/>
          <a:lstStyle/>
          <a:p>
            <a:pPr algn="l" defTabSz="457200">
              <a:defRPr sz="1800">
                <a:solidFill>
                  <a:srgbClr val="000000"/>
                </a:solidFill>
                <a:latin typeface="Calibri"/>
                <a:ea typeface="Calibri"/>
                <a:cs typeface="Calibri"/>
                <a:sym typeface="Calibri"/>
              </a:defRPr>
            </a:pPr>
          </a:p>
        </p:txBody>
      </p:sp>
      <p:grpSp>
        <p:nvGrpSpPr>
          <p:cNvPr id="607" name="成组"/>
          <p:cNvGrpSpPr/>
          <p:nvPr/>
        </p:nvGrpSpPr>
        <p:grpSpPr>
          <a:xfrm>
            <a:off x="5925338" y="2853253"/>
            <a:ext cx="10534096" cy="1400657"/>
            <a:chOff x="0" y="0"/>
            <a:chExt cx="10534094" cy="1400656"/>
          </a:xfrm>
        </p:grpSpPr>
        <p:sp>
          <p:nvSpPr>
            <p:cNvPr id="605" name="矩形"/>
            <p:cNvSpPr/>
            <p:nvPr/>
          </p:nvSpPr>
          <p:spPr>
            <a:xfrm>
              <a:off x="0" y="0"/>
              <a:ext cx="10534096"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06" name="统计数据的类型"/>
            <p:cNvSpPr txBox="1"/>
            <p:nvPr/>
          </p:nvSpPr>
          <p:spPr>
            <a:xfrm>
              <a:off x="0" y="288390"/>
              <a:ext cx="10534096" cy="10134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5600">
                  <a:solidFill>
                    <a:srgbClr val="FFFFFF"/>
                  </a:solidFill>
                  <a:latin typeface="微软雅黑"/>
                  <a:ea typeface="微软雅黑"/>
                  <a:cs typeface="微软雅黑"/>
                  <a:sym typeface="微软雅黑"/>
                </a:defRPr>
              </a:lvl1pPr>
            </a:lstStyle>
            <a:p>
              <a:r>
                <a:t>统计数据的类型</a:t>
              </a:r>
            </a:p>
          </p:txBody>
        </p:sp>
      </p:grpSp>
      <p:grpSp>
        <p:nvGrpSpPr>
          <p:cNvPr id="610" name="成组"/>
          <p:cNvGrpSpPr/>
          <p:nvPr/>
        </p:nvGrpSpPr>
        <p:grpSpPr>
          <a:xfrm>
            <a:off x="1137794" y="4842185"/>
            <a:ext cx="5879877" cy="1400657"/>
            <a:chOff x="0" y="0"/>
            <a:chExt cx="5879876" cy="1400656"/>
          </a:xfrm>
        </p:grpSpPr>
        <p:sp>
          <p:nvSpPr>
            <p:cNvPr id="608" name="矩形"/>
            <p:cNvSpPr/>
            <p:nvPr/>
          </p:nvSpPr>
          <p:spPr>
            <a:xfrm>
              <a:off x="0" y="0"/>
              <a:ext cx="5879877"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09" name="按计量尺度"/>
            <p:cNvSpPr txBox="1"/>
            <p:nvPr/>
          </p:nvSpPr>
          <p:spPr>
            <a:xfrm>
              <a:off x="0" y="371398"/>
              <a:ext cx="5879877" cy="6578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600">
                  <a:solidFill>
                    <a:srgbClr val="FFFFFF"/>
                  </a:solidFill>
                  <a:latin typeface="微软雅黑"/>
                  <a:ea typeface="微软雅黑"/>
                  <a:cs typeface="微软雅黑"/>
                  <a:sym typeface="微软雅黑"/>
                </a:defRPr>
              </a:lvl1pPr>
            </a:lstStyle>
            <a:p>
              <a:r>
                <a:t>按计量尺度</a:t>
              </a:r>
            </a:p>
          </p:txBody>
        </p:sp>
      </p:grpSp>
      <p:grpSp>
        <p:nvGrpSpPr>
          <p:cNvPr id="613" name="成组"/>
          <p:cNvGrpSpPr/>
          <p:nvPr/>
        </p:nvGrpSpPr>
        <p:grpSpPr>
          <a:xfrm>
            <a:off x="2607766" y="6831118"/>
            <a:ext cx="5879877" cy="1400658"/>
            <a:chOff x="0" y="0"/>
            <a:chExt cx="5879876" cy="1400656"/>
          </a:xfrm>
        </p:grpSpPr>
        <p:sp>
          <p:nvSpPr>
            <p:cNvPr id="611" name="矩形"/>
            <p:cNvSpPr/>
            <p:nvPr/>
          </p:nvSpPr>
          <p:spPr>
            <a:xfrm>
              <a:off x="0" y="0"/>
              <a:ext cx="5879877"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12" name="分类数据"/>
            <p:cNvSpPr txBox="1"/>
            <p:nvPr/>
          </p:nvSpPr>
          <p:spPr>
            <a:xfrm>
              <a:off x="0" y="403148"/>
              <a:ext cx="5879877" cy="5943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200">
                  <a:solidFill>
                    <a:srgbClr val="FFFFFF"/>
                  </a:solidFill>
                  <a:latin typeface="微软雅黑"/>
                  <a:ea typeface="微软雅黑"/>
                  <a:cs typeface="微软雅黑"/>
                  <a:sym typeface="微软雅黑"/>
                </a:defRPr>
              </a:lvl1pPr>
            </a:lstStyle>
            <a:p>
              <a:r>
                <a:t>分类数据</a:t>
              </a:r>
            </a:p>
          </p:txBody>
        </p:sp>
      </p:grpSp>
      <p:grpSp>
        <p:nvGrpSpPr>
          <p:cNvPr id="616" name="成组"/>
          <p:cNvGrpSpPr/>
          <p:nvPr/>
        </p:nvGrpSpPr>
        <p:grpSpPr>
          <a:xfrm>
            <a:off x="2607766" y="8820053"/>
            <a:ext cx="5879877" cy="1400658"/>
            <a:chOff x="0" y="0"/>
            <a:chExt cx="5879876" cy="1400656"/>
          </a:xfrm>
        </p:grpSpPr>
        <p:sp>
          <p:nvSpPr>
            <p:cNvPr id="614" name="矩形"/>
            <p:cNvSpPr/>
            <p:nvPr/>
          </p:nvSpPr>
          <p:spPr>
            <a:xfrm>
              <a:off x="0" y="0"/>
              <a:ext cx="5879877"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15" name="顺序数据"/>
            <p:cNvSpPr txBox="1"/>
            <p:nvPr/>
          </p:nvSpPr>
          <p:spPr>
            <a:xfrm>
              <a:off x="0" y="403148"/>
              <a:ext cx="5879877" cy="5943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200">
                  <a:solidFill>
                    <a:srgbClr val="FFFFFF"/>
                  </a:solidFill>
                  <a:latin typeface="微软雅黑"/>
                  <a:ea typeface="微软雅黑"/>
                  <a:cs typeface="微软雅黑"/>
                  <a:sym typeface="微软雅黑"/>
                </a:defRPr>
              </a:lvl1pPr>
            </a:lstStyle>
            <a:p>
              <a:r>
                <a:t>顺序数据</a:t>
              </a:r>
            </a:p>
          </p:txBody>
        </p:sp>
      </p:grpSp>
      <p:grpSp>
        <p:nvGrpSpPr>
          <p:cNvPr id="619" name="成组"/>
          <p:cNvGrpSpPr/>
          <p:nvPr/>
        </p:nvGrpSpPr>
        <p:grpSpPr>
          <a:xfrm>
            <a:off x="2607766" y="10808986"/>
            <a:ext cx="5879877" cy="1400657"/>
            <a:chOff x="0" y="0"/>
            <a:chExt cx="5879876" cy="1400656"/>
          </a:xfrm>
        </p:grpSpPr>
        <p:sp>
          <p:nvSpPr>
            <p:cNvPr id="617" name="矩形"/>
            <p:cNvSpPr/>
            <p:nvPr/>
          </p:nvSpPr>
          <p:spPr>
            <a:xfrm>
              <a:off x="0" y="0"/>
              <a:ext cx="5879877"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18" name="数值型数据"/>
            <p:cNvSpPr txBox="1"/>
            <p:nvPr/>
          </p:nvSpPr>
          <p:spPr>
            <a:xfrm>
              <a:off x="0" y="403148"/>
              <a:ext cx="5879877" cy="5943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200">
                  <a:solidFill>
                    <a:srgbClr val="FFFFFF"/>
                  </a:solidFill>
                  <a:latin typeface="微软雅黑"/>
                  <a:ea typeface="微软雅黑"/>
                  <a:cs typeface="微软雅黑"/>
                  <a:sym typeface="微软雅黑"/>
                </a:defRPr>
              </a:lvl1pPr>
            </a:lstStyle>
            <a:p>
              <a:r>
                <a:t>数值型数据</a:t>
              </a:r>
            </a:p>
          </p:txBody>
        </p:sp>
      </p:grpSp>
      <p:grpSp>
        <p:nvGrpSpPr>
          <p:cNvPr id="622" name="成组"/>
          <p:cNvGrpSpPr/>
          <p:nvPr/>
        </p:nvGrpSpPr>
        <p:grpSpPr>
          <a:xfrm>
            <a:off x="8252449" y="4842185"/>
            <a:ext cx="5879876" cy="1400657"/>
            <a:chOff x="0" y="0"/>
            <a:chExt cx="5879875" cy="1400656"/>
          </a:xfrm>
        </p:grpSpPr>
        <p:sp>
          <p:nvSpPr>
            <p:cNvPr id="620" name="矩形"/>
            <p:cNvSpPr/>
            <p:nvPr/>
          </p:nvSpPr>
          <p:spPr>
            <a:xfrm>
              <a:off x="0" y="0"/>
              <a:ext cx="5879876"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21" name="按收集方法"/>
            <p:cNvSpPr txBox="1"/>
            <p:nvPr/>
          </p:nvSpPr>
          <p:spPr>
            <a:xfrm>
              <a:off x="0" y="371398"/>
              <a:ext cx="5879876" cy="6578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600">
                  <a:solidFill>
                    <a:srgbClr val="FFFFFF"/>
                  </a:solidFill>
                  <a:latin typeface="微软雅黑"/>
                  <a:ea typeface="微软雅黑"/>
                  <a:cs typeface="微软雅黑"/>
                  <a:sym typeface="微软雅黑"/>
                </a:defRPr>
              </a:lvl1pPr>
            </a:lstStyle>
            <a:p>
              <a:r>
                <a:t>按收集方法</a:t>
              </a:r>
            </a:p>
          </p:txBody>
        </p:sp>
      </p:grpSp>
      <p:grpSp>
        <p:nvGrpSpPr>
          <p:cNvPr id="625" name="成组"/>
          <p:cNvGrpSpPr/>
          <p:nvPr/>
        </p:nvGrpSpPr>
        <p:grpSpPr>
          <a:xfrm>
            <a:off x="9722418" y="6831118"/>
            <a:ext cx="5879877" cy="1400658"/>
            <a:chOff x="0" y="0"/>
            <a:chExt cx="5879876" cy="1400656"/>
          </a:xfrm>
        </p:grpSpPr>
        <p:sp>
          <p:nvSpPr>
            <p:cNvPr id="623" name="矩形"/>
            <p:cNvSpPr/>
            <p:nvPr/>
          </p:nvSpPr>
          <p:spPr>
            <a:xfrm>
              <a:off x="0" y="0"/>
              <a:ext cx="5879877"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24" name="实验数据"/>
            <p:cNvSpPr txBox="1"/>
            <p:nvPr/>
          </p:nvSpPr>
          <p:spPr>
            <a:xfrm>
              <a:off x="0" y="403148"/>
              <a:ext cx="5879877" cy="5943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200">
                  <a:solidFill>
                    <a:srgbClr val="FFFFFF"/>
                  </a:solidFill>
                  <a:latin typeface="微软雅黑"/>
                  <a:ea typeface="微软雅黑"/>
                  <a:cs typeface="微软雅黑"/>
                  <a:sym typeface="微软雅黑"/>
                </a:defRPr>
              </a:lvl1pPr>
            </a:lstStyle>
            <a:p>
              <a:r>
                <a:t>实验数据</a:t>
              </a:r>
            </a:p>
          </p:txBody>
        </p:sp>
      </p:grpSp>
      <p:grpSp>
        <p:nvGrpSpPr>
          <p:cNvPr id="628" name="成组"/>
          <p:cNvGrpSpPr/>
          <p:nvPr/>
        </p:nvGrpSpPr>
        <p:grpSpPr>
          <a:xfrm>
            <a:off x="9722418" y="8820053"/>
            <a:ext cx="5879877" cy="1400658"/>
            <a:chOff x="0" y="0"/>
            <a:chExt cx="5879876" cy="1400656"/>
          </a:xfrm>
        </p:grpSpPr>
        <p:sp>
          <p:nvSpPr>
            <p:cNvPr id="626" name="矩形"/>
            <p:cNvSpPr/>
            <p:nvPr/>
          </p:nvSpPr>
          <p:spPr>
            <a:xfrm>
              <a:off x="0" y="0"/>
              <a:ext cx="5879877"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27" name="观测数据"/>
            <p:cNvSpPr txBox="1"/>
            <p:nvPr/>
          </p:nvSpPr>
          <p:spPr>
            <a:xfrm>
              <a:off x="0" y="403148"/>
              <a:ext cx="5879877" cy="5943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200">
                  <a:solidFill>
                    <a:srgbClr val="FFFFFF"/>
                  </a:solidFill>
                  <a:latin typeface="微软雅黑"/>
                  <a:ea typeface="微软雅黑"/>
                  <a:cs typeface="微软雅黑"/>
                  <a:sym typeface="微软雅黑"/>
                </a:defRPr>
              </a:lvl1pPr>
            </a:lstStyle>
            <a:p>
              <a:r>
                <a:t>观测数据</a:t>
              </a:r>
            </a:p>
          </p:txBody>
        </p:sp>
      </p:grpSp>
      <p:grpSp>
        <p:nvGrpSpPr>
          <p:cNvPr id="631" name="成组"/>
          <p:cNvGrpSpPr/>
          <p:nvPr/>
        </p:nvGrpSpPr>
        <p:grpSpPr>
          <a:xfrm>
            <a:off x="15367102" y="4842185"/>
            <a:ext cx="5879878" cy="1400657"/>
            <a:chOff x="0" y="0"/>
            <a:chExt cx="5879876" cy="1400656"/>
          </a:xfrm>
        </p:grpSpPr>
        <p:sp>
          <p:nvSpPr>
            <p:cNvPr id="629" name="矩形"/>
            <p:cNvSpPr/>
            <p:nvPr/>
          </p:nvSpPr>
          <p:spPr>
            <a:xfrm>
              <a:off x="0" y="0"/>
              <a:ext cx="5879877"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30" name="按时间状况"/>
            <p:cNvSpPr txBox="1"/>
            <p:nvPr/>
          </p:nvSpPr>
          <p:spPr>
            <a:xfrm>
              <a:off x="0" y="371398"/>
              <a:ext cx="5879877" cy="6578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600">
                  <a:solidFill>
                    <a:srgbClr val="FFFFFF"/>
                  </a:solidFill>
                  <a:latin typeface="微软雅黑"/>
                  <a:ea typeface="微软雅黑"/>
                  <a:cs typeface="微软雅黑"/>
                  <a:sym typeface="微软雅黑"/>
                </a:defRPr>
              </a:lvl1pPr>
            </a:lstStyle>
            <a:p>
              <a:r>
                <a:t>按时间状况</a:t>
              </a:r>
            </a:p>
          </p:txBody>
        </p:sp>
      </p:grpSp>
      <p:grpSp>
        <p:nvGrpSpPr>
          <p:cNvPr id="634" name="成组"/>
          <p:cNvGrpSpPr/>
          <p:nvPr/>
        </p:nvGrpSpPr>
        <p:grpSpPr>
          <a:xfrm>
            <a:off x="16837072" y="6831118"/>
            <a:ext cx="5879877" cy="1400658"/>
            <a:chOff x="0" y="0"/>
            <a:chExt cx="5879876" cy="1400656"/>
          </a:xfrm>
        </p:grpSpPr>
        <p:sp>
          <p:nvSpPr>
            <p:cNvPr id="632" name="矩形"/>
            <p:cNvSpPr/>
            <p:nvPr/>
          </p:nvSpPr>
          <p:spPr>
            <a:xfrm>
              <a:off x="0" y="0"/>
              <a:ext cx="5879877" cy="1400657"/>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33" name="截面数据"/>
            <p:cNvSpPr txBox="1"/>
            <p:nvPr/>
          </p:nvSpPr>
          <p:spPr>
            <a:xfrm>
              <a:off x="0" y="403148"/>
              <a:ext cx="5879877" cy="594359"/>
            </a:xfrm>
            <a:prstGeom prst="rect">
              <a:avLst/>
            </a:prstGeom>
            <a:noFill/>
            <a:ln w="12700" cap="flat">
              <a:noFill/>
              <a:miter lim="400000"/>
            </a:ln>
            <a:effectLst/>
          </p:spPr>
          <p:txBody>
            <a:bodyPr wrap="square" lIns="11428" tIns="11428" rIns="11428" bIns="11428" numCol="1" anchor="ctr">
              <a:spAutoFit/>
            </a:bodyPr>
            <a:lstStyle>
              <a:lvl1pPr defTabSz="800100">
                <a:lnSpc>
                  <a:spcPct val="90000"/>
                </a:lnSpc>
                <a:spcBef>
                  <a:spcPts val="700"/>
                </a:spcBef>
                <a:defRPr sz="3200">
                  <a:solidFill>
                    <a:srgbClr val="FFFFFF"/>
                  </a:solidFill>
                  <a:latin typeface="微软雅黑"/>
                  <a:ea typeface="微软雅黑"/>
                  <a:cs typeface="微软雅黑"/>
                  <a:sym typeface="微软雅黑"/>
                </a:defRPr>
              </a:lvl1pPr>
            </a:lstStyle>
            <a:p>
              <a:r>
                <a:t>截面数据</a:t>
              </a:r>
            </a:p>
          </p:txBody>
        </p:sp>
      </p:grpSp>
      <p:grpSp>
        <p:nvGrpSpPr>
          <p:cNvPr id="637" name="成组"/>
          <p:cNvGrpSpPr/>
          <p:nvPr/>
        </p:nvGrpSpPr>
        <p:grpSpPr>
          <a:xfrm>
            <a:off x="16837072" y="8820053"/>
            <a:ext cx="5879877" cy="2342139"/>
            <a:chOff x="0" y="0"/>
            <a:chExt cx="5879876" cy="2342138"/>
          </a:xfrm>
        </p:grpSpPr>
        <p:sp>
          <p:nvSpPr>
            <p:cNvPr id="635" name="矩形"/>
            <p:cNvSpPr/>
            <p:nvPr/>
          </p:nvSpPr>
          <p:spPr>
            <a:xfrm>
              <a:off x="0" y="-1"/>
              <a:ext cx="5879877" cy="2342140"/>
            </a:xfrm>
            <a:prstGeom prst="rect">
              <a:avLst/>
            </a:prstGeom>
            <a:solidFill>
              <a:srgbClr val="44546A"/>
            </a:solidFill>
            <a:ln w="12700" cap="flat">
              <a:solidFill>
                <a:srgbClr val="E7E6E6"/>
              </a:solidFill>
              <a:prstDash val="solid"/>
              <a:miter lim="800000"/>
            </a:ln>
            <a:effectLst/>
          </p:spPr>
          <p:txBody>
            <a:bodyPr wrap="square" lIns="71436" tIns="71436" rIns="71436" bIns="71436" numCol="1" anchor="ctr">
              <a:noAutofit/>
            </a:bodyPr>
            <a:lstStyle/>
            <a:p>
              <a:pPr defTabSz="800100">
                <a:lnSpc>
                  <a:spcPct val="90000"/>
                </a:lnSpc>
                <a:spcBef>
                  <a:spcPts val="700"/>
                </a:spcBef>
                <a:defRPr sz="1800">
                  <a:solidFill>
                    <a:srgbClr val="FFFFFF"/>
                  </a:solidFill>
                  <a:latin typeface="Calibri"/>
                  <a:ea typeface="Calibri"/>
                  <a:cs typeface="Calibri"/>
                  <a:sym typeface="Calibri"/>
                </a:defRPr>
              </a:pPr>
            </a:p>
          </p:txBody>
        </p:sp>
        <p:sp>
          <p:nvSpPr>
            <p:cNvPr id="636" name="时间序列…"/>
            <p:cNvSpPr txBox="1"/>
            <p:nvPr/>
          </p:nvSpPr>
          <p:spPr>
            <a:xfrm>
              <a:off x="0" y="572264"/>
              <a:ext cx="5879877" cy="1197609"/>
            </a:xfrm>
            <a:prstGeom prst="rect">
              <a:avLst/>
            </a:prstGeom>
            <a:noFill/>
            <a:ln w="12700" cap="flat">
              <a:noFill/>
              <a:miter lim="400000"/>
            </a:ln>
            <a:effectLst/>
          </p:spPr>
          <p:txBody>
            <a:bodyPr wrap="square" lIns="11428" tIns="11428" rIns="11428" bIns="11428" numCol="1" anchor="ctr">
              <a:spAutoFit/>
            </a:bodyPr>
            <a:lstStyle/>
            <a:p>
              <a:pPr defTabSz="800100">
                <a:lnSpc>
                  <a:spcPct val="90000"/>
                </a:lnSpc>
                <a:spcBef>
                  <a:spcPts val="700"/>
                </a:spcBef>
                <a:defRPr sz="3200">
                  <a:solidFill>
                    <a:srgbClr val="FFFFFF"/>
                  </a:solidFill>
                  <a:latin typeface="微软雅黑"/>
                  <a:ea typeface="微软雅黑"/>
                  <a:cs typeface="微软雅黑"/>
                  <a:sym typeface="微软雅黑"/>
                </a:defRPr>
              </a:pPr>
              <a:r>
                <a:t>时间序列</a:t>
              </a:r>
            </a:p>
            <a:p>
              <a:pPr defTabSz="800100">
                <a:lnSpc>
                  <a:spcPct val="90000"/>
                </a:lnSpc>
                <a:spcBef>
                  <a:spcPts val="700"/>
                </a:spcBef>
                <a:defRPr sz="3200">
                  <a:solidFill>
                    <a:srgbClr val="FFFFFF"/>
                  </a:solidFill>
                  <a:latin typeface="微软雅黑"/>
                  <a:ea typeface="微软雅黑"/>
                  <a:cs typeface="微软雅黑"/>
                  <a:sym typeface="微软雅黑"/>
                </a:defRPr>
              </a:pPr>
              <a:r>
                <a:t>数据</a:t>
              </a: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统计数据的类型</a:t>
            </a:r>
          </a:p>
        </p:txBody>
      </p:sp>
      <p:sp>
        <p:nvSpPr>
          <p:cNvPr id="640" name="文本框 6"/>
          <p:cNvSpPr txBox="1"/>
          <p:nvPr/>
        </p:nvSpPr>
        <p:spPr>
          <a:xfrm>
            <a:off x="1848787" y="3998572"/>
            <a:ext cx="12766962" cy="1800859"/>
          </a:xfrm>
          <a:prstGeom prst="rect">
            <a:avLst/>
          </a:prstGeom>
          <a:ln w="12700">
            <a:miter lim="400000"/>
          </a:ln>
        </p:spPr>
        <p:txBody>
          <a:bodyPr lIns="11428" tIns="11428" rIns="11428" bIns="11428" anchor="ctr">
            <a:spAutoFit/>
          </a:bodyPr>
          <a:lstStyle/>
          <a:p>
            <a:pPr algn="just" defTabSz="800100">
              <a:lnSpc>
                <a:spcPct val="90000"/>
              </a:lnSpc>
              <a:spcBef>
                <a:spcPts val="700"/>
              </a:spcBef>
              <a:defRPr sz="3200">
                <a:solidFill>
                  <a:srgbClr val="FFFFFF"/>
                </a:solidFill>
                <a:latin typeface="微软雅黑"/>
                <a:ea typeface="微软雅黑"/>
                <a:cs typeface="微软雅黑"/>
                <a:sym typeface="微软雅黑"/>
              </a:defRPr>
            </a:pPr>
            <a:r>
              <a:t>分类数据：只能归于某一类别的非数字型数据，它是对数据分类的结果</a:t>
            </a:r>
          </a:p>
          <a:p>
            <a:pPr algn="just" defTabSz="800100">
              <a:lnSpc>
                <a:spcPct val="90000"/>
              </a:lnSpc>
              <a:spcBef>
                <a:spcPts val="700"/>
              </a:spcBef>
              <a:defRPr sz="3200">
                <a:solidFill>
                  <a:srgbClr val="FFFFFF"/>
                </a:solidFill>
                <a:latin typeface="微软雅黑"/>
                <a:ea typeface="微软雅黑"/>
                <a:cs typeface="微软雅黑"/>
                <a:sym typeface="微软雅黑"/>
              </a:defRPr>
            </a:pPr>
            <a:r>
              <a:t>		    数据表现为类别，是用文字来表述的</a:t>
            </a:r>
          </a:p>
          <a:p>
            <a:pPr algn="just" defTabSz="800100">
              <a:lnSpc>
                <a:spcPct val="90000"/>
              </a:lnSpc>
              <a:spcBef>
                <a:spcPts val="700"/>
              </a:spcBef>
              <a:defRPr sz="3200">
                <a:solidFill>
                  <a:srgbClr val="FFFFFF"/>
                </a:solidFill>
                <a:latin typeface="微软雅黑"/>
                <a:ea typeface="微软雅黑"/>
                <a:cs typeface="微软雅黑"/>
                <a:sym typeface="微软雅黑"/>
              </a:defRPr>
            </a:pPr>
            <a:r>
              <a:t>	           分类数据可以用数字代码来表示</a:t>
            </a:r>
          </a:p>
        </p:txBody>
      </p:sp>
      <p:sp>
        <p:nvSpPr>
          <p:cNvPr id="641" name="文本框 8"/>
          <p:cNvSpPr txBox="1"/>
          <p:nvPr/>
        </p:nvSpPr>
        <p:spPr>
          <a:xfrm>
            <a:off x="1848787" y="7041811"/>
            <a:ext cx="10926192" cy="1197609"/>
          </a:xfrm>
          <a:prstGeom prst="rect">
            <a:avLst/>
          </a:prstGeom>
          <a:ln w="12700">
            <a:miter lim="400000"/>
          </a:ln>
        </p:spPr>
        <p:txBody>
          <a:bodyPr lIns="11428" tIns="11428" rIns="11428" bIns="11428" anchor="ctr">
            <a:spAutoFit/>
          </a:bodyPr>
          <a:lstStyle/>
          <a:p>
            <a:pPr algn="just" defTabSz="800100">
              <a:lnSpc>
                <a:spcPct val="90000"/>
              </a:lnSpc>
              <a:spcBef>
                <a:spcPts val="700"/>
              </a:spcBef>
              <a:defRPr sz="3200">
                <a:solidFill>
                  <a:srgbClr val="FFFFFF"/>
                </a:solidFill>
                <a:latin typeface="微软雅黑"/>
                <a:ea typeface="微软雅黑"/>
                <a:cs typeface="微软雅黑"/>
                <a:sym typeface="微软雅黑"/>
              </a:defRPr>
            </a:pPr>
            <a:r>
              <a:t>顺序数据：只能归于某一有序类别的非数字型数据</a:t>
            </a:r>
          </a:p>
          <a:p>
            <a:pPr algn="just" defTabSz="800100">
              <a:lnSpc>
                <a:spcPct val="90000"/>
              </a:lnSpc>
              <a:spcBef>
                <a:spcPts val="700"/>
              </a:spcBef>
              <a:defRPr sz="3200">
                <a:solidFill>
                  <a:srgbClr val="FFFFFF"/>
                </a:solidFill>
                <a:latin typeface="微软雅黑"/>
                <a:ea typeface="微软雅黑"/>
                <a:cs typeface="微软雅黑"/>
                <a:sym typeface="微软雅黑"/>
              </a:defRPr>
            </a:pPr>
            <a:r>
              <a:t>		    顺序数据也可以用数字代码表示</a:t>
            </a:r>
          </a:p>
        </p:txBody>
      </p:sp>
      <p:sp>
        <p:nvSpPr>
          <p:cNvPr id="642" name="左中括号 5"/>
          <p:cNvSpPr/>
          <p:nvPr/>
        </p:nvSpPr>
        <p:spPr>
          <a:xfrm>
            <a:off x="962442" y="4296345"/>
            <a:ext cx="640143" cy="599894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51"/>
                  <a:pt x="0" y="21268"/>
                </a:cubicBezTo>
                <a:lnTo>
                  <a:pt x="0" y="332"/>
                </a:lnTo>
                <a:cubicBezTo>
                  <a:pt x="0" y="149"/>
                  <a:pt x="9671" y="0"/>
                  <a:pt x="21600" y="0"/>
                </a:cubicBezTo>
              </a:path>
            </a:pathLst>
          </a:custGeom>
          <a:ln w="38100">
            <a:solidFill>
              <a:srgbClr val="DCDEE0"/>
            </a:solidFill>
            <a:miter/>
          </a:ln>
        </p:spPr>
        <p:txBody>
          <a:bodyPr lIns="71436" tIns="71436" rIns="71436" bIns="71436" anchor="ctr"/>
          <a:lstStyle/>
          <a:p>
            <a:pPr defTabSz="457200">
              <a:defRPr sz="1800">
                <a:solidFill>
                  <a:srgbClr val="000000"/>
                </a:solidFill>
                <a:latin typeface="Calibri"/>
                <a:ea typeface="Calibri"/>
                <a:cs typeface="Calibri"/>
                <a:sym typeface="Calibri"/>
              </a:defRPr>
            </a:pPr>
          </a:p>
        </p:txBody>
      </p:sp>
      <p:sp>
        <p:nvSpPr>
          <p:cNvPr id="643" name="直接连接符 16"/>
          <p:cNvSpPr/>
          <p:nvPr/>
        </p:nvSpPr>
        <p:spPr>
          <a:xfrm>
            <a:off x="962442" y="7295815"/>
            <a:ext cx="640143" cy="2"/>
          </a:xfrm>
          <a:prstGeom prst="line">
            <a:avLst/>
          </a:prstGeom>
          <a:ln w="38100">
            <a:solidFill>
              <a:srgbClr val="DCDEE0"/>
            </a:solidFill>
            <a:miter/>
          </a:ln>
        </p:spPr>
        <p:txBody>
          <a:bodyPr lIns="45718" tIns="45718" rIns="45718" bIns="45718"/>
          <a:lstStyle/>
          <a:p>
            <a:pPr>
              <a:defRPr>
                <a:solidFill>
                  <a:srgbClr val="FFFFFF"/>
                </a:solidFill>
              </a:defRPr>
            </a:pPr>
          </a:p>
        </p:txBody>
      </p:sp>
      <p:sp>
        <p:nvSpPr>
          <p:cNvPr id="644" name="文本框 22"/>
          <p:cNvSpPr txBox="1"/>
          <p:nvPr/>
        </p:nvSpPr>
        <p:spPr>
          <a:xfrm>
            <a:off x="1848787" y="9998106"/>
            <a:ext cx="12285793" cy="594359"/>
          </a:xfrm>
          <a:prstGeom prst="rect">
            <a:avLst/>
          </a:prstGeom>
          <a:ln w="12700">
            <a:miter lim="400000"/>
          </a:ln>
        </p:spPr>
        <p:txBody>
          <a:bodyPr lIns="11428" tIns="11428" rIns="11428" bIns="11428" anchor="ctr">
            <a:spAutoFit/>
          </a:bodyPr>
          <a:lstStyle>
            <a:lvl1pPr algn="just" defTabSz="800100">
              <a:lnSpc>
                <a:spcPct val="90000"/>
              </a:lnSpc>
              <a:spcBef>
                <a:spcPts val="700"/>
              </a:spcBef>
              <a:defRPr sz="3200">
                <a:solidFill>
                  <a:srgbClr val="FFFFFF"/>
                </a:solidFill>
                <a:latin typeface="微软雅黑"/>
                <a:ea typeface="微软雅黑"/>
                <a:cs typeface="微软雅黑"/>
                <a:sym typeface="微软雅黑"/>
              </a:defRPr>
            </a:lvl1pPr>
          </a:lstStyle>
          <a:p>
            <a:r>
              <a:t>数值型数据：是按数字尺度测量的观测值，结果表现为具体的数值	       </a:t>
            </a:r>
          </a:p>
        </p:txBody>
      </p:sp>
      <p:graphicFrame>
        <p:nvGraphicFramePr>
          <p:cNvPr id="645" name="表格 7"/>
          <p:cNvGraphicFramePr/>
          <p:nvPr/>
        </p:nvGraphicFramePr>
        <p:xfrm>
          <a:off x="15280493" y="4107536"/>
          <a:ext cx="8146603" cy="6407930"/>
        </p:xfrm>
        <a:graphic>
          <a:graphicData uri="http://schemas.openxmlformats.org/drawingml/2006/table">
            <a:tbl>
              <a:tblPr bandRow="1">
                <a:tableStyleId>{4C3C2611-4C71-4FC5-86AE-919BDF0F9419}</a:tableStyleId>
              </a:tblPr>
              <a:tblGrid>
                <a:gridCol w="4073301"/>
                <a:gridCol w="4073301"/>
              </a:tblGrid>
              <a:tr h="2135976">
                <a:tc rowSpan="2">
                  <a:txBody>
                    <a:bodyPr/>
                    <a:lstStyle/>
                    <a:p>
                      <a:pPr algn="ctr" defTabSz="685800">
                        <a:defRPr sz="3200">
                          <a:solidFill>
                            <a:srgbClr val="000000"/>
                          </a:solidFill>
                          <a:effectLst/>
                          <a:latin typeface="微软雅黑"/>
                          <a:ea typeface="微软雅黑"/>
                          <a:cs typeface="微软雅黑"/>
                          <a:sym typeface="微软雅黑"/>
                        </a:defRPr>
                      </a:pPr>
                      <a:r>
                        <a:t>定性数据</a:t>
                      </a:r>
                      <a:r>
                        <a:rPr>
                          <a:latin typeface="Calibri"/>
                          <a:ea typeface="Calibri"/>
                          <a:cs typeface="Calibri"/>
                          <a:sym typeface="Calibri"/>
                        </a:rPr>
                        <a:t>/</a:t>
                      </a:r>
                      <a:r>
                        <a:t>品质数据</a:t>
                      </a:r>
                    </a:p>
                  </a:txBody>
                  <a:tcPr marL="45720" marR="45720" anchor="ctr" anchorCtr="0" horzOverflow="overflow">
                    <a:lnL w="12700">
                      <a:solidFill>
                        <a:srgbClr val="4472C4"/>
                      </a:solidFill>
                    </a:lnL>
                    <a:lnR w="12700">
                      <a:solidFill>
                        <a:srgbClr val="4472C4"/>
                      </a:solidFill>
                    </a:lnR>
                    <a:lnT w="12700">
                      <a:solidFill>
                        <a:srgbClr val="4472C4"/>
                      </a:solidFill>
                    </a:lnT>
                    <a:lnB w="12700">
                      <a:solidFill>
                        <a:srgbClr val="4472C4"/>
                      </a:solidFill>
                    </a:lnB>
                    <a:solidFill>
                      <a:srgbClr val="E8EBF5"/>
                    </a:solidFill>
                  </a:tcPr>
                </a:tc>
                <a:tc>
                  <a:txBody>
                    <a:bodyPr/>
                    <a:lstStyle/>
                    <a:p>
                      <a:pPr algn="ctr" defTabSz="685800">
                        <a:defRPr sz="1800">
                          <a:solidFill>
                            <a:srgbClr val="000000"/>
                          </a:solidFill>
                          <a:effectLst/>
                        </a:defRPr>
                      </a:pPr>
                      <a:r>
                        <a:rPr sz="3200">
                          <a:latin typeface="微软雅黑"/>
                          <a:ea typeface="微软雅黑"/>
                          <a:cs typeface="微软雅黑"/>
                          <a:sym typeface="微软雅黑"/>
                        </a:rPr>
                        <a:t>分类数据</a:t>
                      </a:r>
                      <a:endParaRPr sz="3200">
                        <a:latin typeface="微软雅黑"/>
                        <a:ea typeface="微软雅黑"/>
                        <a:cs typeface="微软雅黑"/>
                        <a:sym typeface="微软雅黑"/>
                      </a:endParaRPr>
                    </a:p>
                  </a:txBody>
                  <a:tcPr marL="45720" marR="45720" anchor="ctr" anchorCtr="0" horzOverflow="overflow">
                    <a:lnL w="12700">
                      <a:solidFill>
                        <a:srgbClr val="4472C4"/>
                      </a:solidFill>
                    </a:lnL>
                    <a:lnR w="12700">
                      <a:solidFill>
                        <a:srgbClr val="4472C4"/>
                      </a:solidFill>
                    </a:lnR>
                    <a:lnT w="12700">
                      <a:solidFill>
                        <a:srgbClr val="4472C4"/>
                      </a:solidFill>
                    </a:lnT>
                    <a:lnB w="12700">
                      <a:solidFill>
                        <a:srgbClr val="4472C4"/>
                      </a:solidFill>
                    </a:lnB>
                    <a:solidFill>
                      <a:srgbClr val="E8EBF5"/>
                    </a:solidFill>
                  </a:tcPr>
                </a:tc>
              </a:tr>
              <a:tr h="2135976">
                <a:tc vMerge="1">
                  <a:tcPr/>
                </a:tc>
                <a:tc>
                  <a:txBody>
                    <a:bodyPr/>
                    <a:lstStyle/>
                    <a:p>
                      <a:pPr algn="ctr" defTabSz="685800">
                        <a:defRPr sz="1800">
                          <a:solidFill>
                            <a:srgbClr val="000000"/>
                          </a:solidFill>
                          <a:effectLst/>
                        </a:defRPr>
                      </a:pPr>
                      <a:r>
                        <a:rPr sz="3200">
                          <a:latin typeface="微软雅黑"/>
                          <a:ea typeface="微软雅黑"/>
                          <a:cs typeface="微软雅黑"/>
                          <a:sym typeface="微软雅黑"/>
                        </a:rPr>
                        <a:t>顺序数据</a:t>
                      </a:r>
                      <a:endParaRPr sz="3200">
                        <a:latin typeface="微软雅黑"/>
                        <a:ea typeface="微软雅黑"/>
                        <a:cs typeface="微软雅黑"/>
                        <a:sym typeface="微软雅黑"/>
                      </a:endParaRPr>
                    </a:p>
                  </a:txBody>
                  <a:tcPr marL="45720" marR="45720" anchor="ctr" anchorCtr="0" horzOverflow="overflow">
                    <a:lnL w="12700">
                      <a:solidFill>
                        <a:srgbClr val="4472C4"/>
                      </a:solidFill>
                    </a:lnL>
                    <a:lnR w="12700">
                      <a:solidFill>
                        <a:srgbClr val="4472C4"/>
                      </a:solidFill>
                    </a:lnR>
                    <a:lnT w="12700">
                      <a:solidFill>
                        <a:srgbClr val="4472C4"/>
                      </a:solidFill>
                    </a:lnT>
                    <a:lnB w="12700">
                      <a:solidFill>
                        <a:srgbClr val="4472C4"/>
                      </a:solidFill>
                    </a:lnB>
                    <a:solidFill>
                      <a:srgbClr val="E8EBF5"/>
                    </a:solidFill>
                  </a:tcPr>
                </a:tc>
              </a:tr>
              <a:tr h="2135976">
                <a:tc>
                  <a:txBody>
                    <a:bodyPr/>
                    <a:lstStyle/>
                    <a:p>
                      <a:pPr algn="ctr" defTabSz="685800">
                        <a:defRPr sz="3200">
                          <a:solidFill>
                            <a:srgbClr val="000000"/>
                          </a:solidFill>
                          <a:effectLst/>
                          <a:latin typeface="微软雅黑"/>
                          <a:ea typeface="微软雅黑"/>
                          <a:cs typeface="微软雅黑"/>
                          <a:sym typeface="微软雅黑"/>
                        </a:defRPr>
                      </a:pPr>
                      <a:r>
                        <a:t>定量数据</a:t>
                      </a:r>
                      <a:r>
                        <a:rPr>
                          <a:latin typeface="Calibri"/>
                          <a:ea typeface="Calibri"/>
                          <a:cs typeface="Calibri"/>
                          <a:sym typeface="Calibri"/>
                        </a:rPr>
                        <a:t>/</a:t>
                      </a:r>
                      <a:r>
                        <a:t>数量数据</a:t>
                      </a:r>
                    </a:p>
                  </a:txBody>
                  <a:tcPr marL="45720" marR="45720" anchor="ctr" anchorCtr="0" horzOverflow="overflow">
                    <a:lnL w="12700">
                      <a:solidFill>
                        <a:srgbClr val="4472C4"/>
                      </a:solidFill>
                    </a:lnL>
                    <a:lnR w="12700">
                      <a:solidFill>
                        <a:srgbClr val="4472C4"/>
                      </a:solidFill>
                    </a:lnR>
                    <a:lnT w="12700">
                      <a:solidFill>
                        <a:srgbClr val="4472C4"/>
                      </a:solidFill>
                    </a:lnT>
                    <a:lnB w="12700">
                      <a:solidFill>
                        <a:srgbClr val="4472C4"/>
                      </a:solidFill>
                    </a:lnB>
                    <a:solidFill>
                      <a:srgbClr val="E8EBF5"/>
                    </a:solidFill>
                  </a:tcPr>
                </a:tc>
                <a:tc>
                  <a:txBody>
                    <a:bodyPr/>
                    <a:lstStyle/>
                    <a:p>
                      <a:pPr algn="ctr" defTabSz="685800">
                        <a:defRPr sz="1800">
                          <a:solidFill>
                            <a:srgbClr val="000000"/>
                          </a:solidFill>
                          <a:effectLst/>
                        </a:defRPr>
                      </a:pPr>
                      <a:r>
                        <a:rPr sz="3200">
                          <a:latin typeface="微软雅黑"/>
                          <a:ea typeface="微软雅黑"/>
                          <a:cs typeface="微软雅黑"/>
                          <a:sym typeface="微软雅黑"/>
                        </a:rPr>
                        <a:t>数值型数据</a:t>
                      </a:r>
                      <a:endParaRPr sz="3200">
                        <a:latin typeface="微软雅黑"/>
                        <a:ea typeface="微软雅黑"/>
                        <a:cs typeface="微软雅黑"/>
                        <a:sym typeface="微软雅黑"/>
                      </a:endParaRPr>
                    </a:p>
                  </a:txBody>
                  <a:tcPr marL="45720" marR="45720" anchor="ctr" anchorCtr="0" horzOverflow="overflow">
                    <a:lnL w="12700">
                      <a:solidFill>
                        <a:srgbClr val="4472C4"/>
                      </a:solidFill>
                    </a:lnL>
                    <a:lnR w="12700">
                      <a:solidFill>
                        <a:srgbClr val="4472C4"/>
                      </a:solidFill>
                    </a:lnR>
                    <a:lnT w="12700">
                      <a:solidFill>
                        <a:srgbClr val="4472C4"/>
                      </a:solidFill>
                    </a:lnT>
                    <a:lnB w="12700">
                      <a:solidFill>
                        <a:srgbClr val="4472C4"/>
                      </a:solidFill>
                    </a:lnB>
                    <a:solidFill>
                      <a:srgbClr val="E8EBF5"/>
                    </a:solidFill>
                  </a:tcPr>
                </a:tc>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成组"/>
          <p:cNvGrpSpPr/>
          <p:nvPr/>
        </p:nvGrpSpPr>
        <p:grpSpPr>
          <a:xfrm>
            <a:off x="3162552" y="2779885"/>
            <a:ext cx="17586052" cy="5631717"/>
            <a:chOff x="0" y="0"/>
            <a:chExt cx="17586050" cy="5631715"/>
          </a:xfrm>
        </p:grpSpPr>
        <p:sp>
          <p:nvSpPr>
            <p:cNvPr id="482" name="认识数据分析师及其发展前景"/>
            <p:cNvSpPr txBox="1"/>
            <p:nvPr/>
          </p:nvSpPr>
          <p:spPr>
            <a:xfrm>
              <a:off x="1450835" y="3225625"/>
              <a:ext cx="14684375" cy="1704975"/>
            </a:xfrm>
            <a:prstGeom prst="rect">
              <a:avLst/>
            </a:prstGeom>
            <a:noFill/>
            <a:ln w="12700" cap="flat">
              <a:noFill/>
              <a:miter lim="400000"/>
            </a:ln>
            <a:effectLst/>
          </p:spPr>
          <p:txBody>
            <a:bodyPr wrap="none" lIns="71436" tIns="71436" rIns="71436" bIns="71436" numCol="1" anchor="ctr">
              <a:spAutoFit/>
            </a:bodyPr>
            <a:lstStyle>
              <a:lvl1pPr>
                <a:defRPr sz="8800">
                  <a:solidFill>
                    <a:srgbClr val="FFFFFF"/>
                  </a:solidFill>
                </a:defRPr>
              </a:lvl1pPr>
            </a:lstStyle>
            <a:p>
              <a:r>
                <a:t>认识数据分析师及其发展前景</a:t>
              </a:r>
            </a:p>
          </p:txBody>
        </p:sp>
        <p:grpSp>
          <p:nvGrpSpPr>
            <p:cNvPr id="485" name="椭圆 10"/>
            <p:cNvGrpSpPr/>
            <p:nvPr/>
          </p:nvGrpSpPr>
          <p:grpSpPr>
            <a:xfrm>
              <a:off x="7905663" y="0"/>
              <a:ext cx="1774723" cy="1774723"/>
              <a:chOff x="-1" y="-1"/>
              <a:chExt cx="1774722" cy="1774722"/>
            </a:xfrm>
          </p:grpSpPr>
          <p:sp>
            <p:nvSpPr>
              <p:cNvPr id="483" name="圆形"/>
              <p:cNvSpPr/>
              <p:nvPr/>
            </p:nvSpPr>
            <p:spPr>
              <a:xfrm>
                <a:off x="-2" y="-2"/>
                <a:ext cx="1774724" cy="1774724"/>
              </a:xfrm>
              <a:prstGeom prst="ellipse">
                <a:avLst/>
              </a:prstGeom>
              <a:solidFill>
                <a:srgbClr val="D81C3F"/>
              </a:solidFill>
              <a:ln w="12700" cap="flat">
                <a:solidFill>
                  <a:srgbClr val="D81C3F"/>
                </a:solidFill>
                <a:prstDash val="solid"/>
                <a:miter lim="800000"/>
              </a:ln>
              <a:effectLst/>
            </p:spPr>
            <p:txBody>
              <a:bodyPr wrap="square" lIns="71436" tIns="71436" rIns="71436" bIns="71436" numCol="1" anchor="ctr">
                <a:noAutofit/>
              </a:bodyPr>
              <a:lstStyle/>
              <a:p>
                <a:pPr defTabSz="914400">
                  <a:defRPr sz="4400">
                    <a:solidFill>
                      <a:srgbClr val="FFFFFF"/>
                    </a:solidFill>
                    <a:latin typeface="Imprint MT Shadow"/>
                    <a:ea typeface="Imprint MT Shadow"/>
                    <a:cs typeface="Imprint MT Shadow"/>
                    <a:sym typeface="Imprint MT Shadow"/>
                  </a:defRPr>
                </a:pPr>
              </a:p>
            </p:txBody>
          </p:sp>
          <p:sp>
            <p:nvSpPr>
              <p:cNvPr id="484" name="Ⅰ"/>
              <p:cNvSpPr txBox="1"/>
              <p:nvPr/>
            </p:nvSpPr>
            <p:spPr>
              <a:xfrm>
                <a:off x="259901" y="168540"/>
                <a:ext cx="1254916" cy="1437639"/>
              </a:xfrm>
              <a:prstGeom prst="rect">
                <a:avLst/>
              </a:prstGeom>
              <a:noFill/>
              <a:ln w="12700" cap="flat">
                <a:noFill/>
                <a:miter lim="400000"/>
              </a:ln>
              <a:effectLst/>
            </p:spPr>
            <p:txBody>
              <a:bodyPr wrap="square" lIns="45718" tIns="45718" rIns="45718" bIns="45718" numCol="1" anchor="ctr">
                <a:spAutoFit/>
              </a:bodyPr>
              <a:lstStyle>
                <a:lvl1pPr defTabSz="914400">
                  <a:defRPr sz="8800">
                    <a:solidFill>
                      <a:srgbClr val="FFFFFF"/>
                    </a:solidFill>
                    <a:latin typeface="Imprint MT Shadow"/>
                    <a:ea typeface="Imprint MT Shadow"/>
                    <a:cs typeface="Imprint MT Shadow"/>
                    <a:sym typeface="Imprint MT Shadow"/>
                  </a:defRPr>
                </a:lvl1pPr>
              </a:lstStyle>
              <a:p>
                <a:r>
                  <a:t>Ⅰ</a:t>
                </a:r>
              </a:p>
            </p:txBody>
          </p:sp>
        </p:grpSp>
        <p:grpSp>
          <p:nvGrpSpPr>
            <p:cNvPr id="488" name="成组"/>
            <p:cNvGrpSpPr/>
            <p:nvPr/>
          </p:nvGrpSpPr>
          <p:grpSpPr>
            <a:xfrm>
              <a:off x="0" y="2670077"/>
              <a:ext cx="17586052" cy="2961639"/>
              <a:chOff x="0" y="0"/>
              <a:chExt cx="17586050" cy="2961638"/>
            </a:xfrm>
          </p:grpSpPr>
          <p:sp>
            <p:nvSpPr>
              <p:cNvPr id="486" name="矩形 3"/>
              <p:cNvSpPr txBox="1"/>
              <p:nvPr/>
            </p:nvSpPr>
            <p:spPr>
              <a:xfrm>
                <a:off x="0" y="0"/>
                <a:ext cx="990974" cy="2961638"/>
              </a:xfrm>
              <a:prstGeom prst="rect">
                <a:avLst/>
              </a:prstGeom>
              <a:noFill/>
              <a:ln w="12700" cap="flat">
                <a:noFill/>
                <a:miter lim="400000"/>
              </a:ln>
              <a:effectLst/>
            </p:spPr>
            <p:txBody>
              <a:bodyPr wrap="square" lIns="45718" tIns="45718" rIns="45718" bIns="45718" numCol="1" anchor="t">
                <a:spAutoFit/>
              </a:bodyPr>
              <a:lstStyle>
                <a:lvl1pPr defTabSz="914400">
                  <a:defRPr sz="18800">
                    <a:solidFill>
                      <a:srgbClr val="DF1835"/>
                    </a:solidFill>
                    <a:latin typeface="方正大标宋简体"/>
                    <a:ea typeface="方正大标宋简体"/>
                    <a:cs typeface="方正大标宋简体"/>
                    <a:sym typeface="方正大标宋简体"/>
                  </a:defRPr>
                </a:lvl1pPr>
              </a:lstStyle>
              <a:p>
                <a:r>
                  <a:t>“</a:t>
                </a:r>
              </a:p>
            </p:txBody>
          </p:sp>
          <p:sp>
            <p:nvSpPr>
              <p:cNvPr id="487" name="矩形 4"/>
              <p:cNvSpPr txBox="1"/>
              <p:nvPr/>
            </p:nvSpPr>
            <p:spPr>
              <a:xfrm>
                <a:off x="16595076" y="0"/>
                <a:ext cx="990975" cy="2961638"/>
              </a:xfrm>
              <a:prstGeom prst="rect">
                <a:avLst/>
              </a:prstGeom>
              <a:noFill/>
              <a:ln w="12700" cap="flat">
                <a:noFill/>
                <a:miter lim="400000"/>
              </a:ln>
              <a:effectLst/>
            </p:spPr>
            <p:txBody>
              <a:bodyPr wrap="square" lIns="45718" tIns="45718" rIns="45718" bIns="45718" numCol="1" anchor="t">
                <a:spAutoFit/>
              </a:bodyPr>
              <a:lstStyle>
                <a:lvl1pPr defTabSz="914400">
                  <a:defRPr sz="18800">
                    <a:solidFill>
                      <a:srgbClr val="DF1835"/>
                    </a:solidFill>
                    <a:latin typeface="方正大标宋简体"/>
                    <a:ea typeface="方正大标宋简体"/>
                    <a:cs typeface="方正大标宋简体"/>
                    <a:sym typeface="方正大标宋简体"/>
                  </a:defRPr>
                </a:lvl1pPr>
              </a:lstStyle>
              <a:p>
                <a:r>
                  <a:t>”</a:t>
                </a:r>
              </a:p>
            </p:txBody>
          </p:sp>
        </p:gr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统计中的几个基本概念</a:t>
            </a:r>
          </a:p>
        </p:txBody>
      </p:sp>
      <p:grpSp>
        <p:nvGrpSpPr>
          <p:cNvPr id="659" name="成组"/>
          <p:cNvGrpSpPr/>
          <p:nvPr/>
        </p:nvGrpSpPr>
        <p:grpSpPr>
          <a:xfrm>
            <a:off x="2178703" y="2843446"/>
            <a:ext cx="23029144" cy="9879613"/>
            <a:chOff x="0" y="0"/>
            <a:chExt cx="23029144" cy="9879612"/>
          </a:xfrm>
        </p:grpSpPr>
        <p:sp>
          <p:nvSpPr>
            <p:cNvPr id="650" name="左中括号 5"/>
            <p:cNvSpPr/>
            <p:nvPr/>
          </p:nvSpPr>
          <p:spPr>
            <a:xfrm>
              <a:off x="0" y="258821"/>
              <a:ext cx="1477793" cy="560860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51"/>
                    <a:pt x="0" y="21268"/>
                  </a:cubicBezTo>
                  <a:lnTo>
                    <a:pt x="0" y="332"/>
                  </a:lnTo>
                  <a:cubicBezTo>
                    <a:pt x="0" y="149"/>
                    <a:pt x="9671" y="0"/>
                    <a:pt x="21600" y="0"/>
                  </a:cubicBezTo>
                </a:path>
              </a:pathLst>
            </a:custGeom>
            <a:noFill/>
            <a:ln w="38100" cap="flat">
              <a:solidFill>
                <a:srgbClr val="DCDEE0"/>
              </a:solidFill>
              <a:prstDash val="solid"/>
              <a:miter lim="800000"/>
            </a:ln>
            <a:effectLst/>
          </p:spPr>
          <p:txBody>
            <a:bodyPr wrap="square" lIns="71436" tIns="71436" rIns="71436" bIns="71436" numCol="1" anchor="ctr">
              <a:noAutofit/>
            </a:bodyPr>
            <a:lstStyle/>
            <a:p>
              <a:pPr defTabSz="457200">
                <a:defRPr sz="1800">
                  <a:solidFill>
                    <a:srgbClr val="000000"/>
                  </a:solidFill>
                  <a:latin typeface="Calibri"/>
                  <a:ea typeface="Calibri"/>
                  <a:cs typeface="Calibri"/>
                  <a:sym typeface="Calibri"/>
                </a:defRPr>
              </a:pPr>
            </a:p>
          </p:txBody>
        </p:sp>
        <p:sp>
          <p:nvSpPr>
            <p:cNvPr id="651" name="文本框 6"/>
            <p:cNvSpPr txBox="1"/>
            <p:nvPr/>
          </p:nvSpPr>
          <p:spPr>
            <a:xfrm>
              <a:off x="2046171" y="0"/>
              <a:ext cx="18816740" cy="1266188"/>
            </a:xfrm>
            <a:prstGeom prst="rect">
              <a:avLst/>
            </a:prstGeom>
            <a:noFill/>
            <a:ln w="12700" cap="flat">
              <a:noFill/>
              <a:miter lim="400000"/>
            </a:ln>
            <a:effectLst/>
          </p:spPr>
          <p:txBody>
            <a:bodyPr wrap="square" lIns="45718" tIns="45718" rIns="45718" bIns="45718" numCol="1" anchor="t">
              <a:spAutoFit/>
            </a:bodyPr>
            <a:lstStyle/>
            <a:p>
              <a:pPr algn="just" defTabSz="800100">
                <a:lnSpc>
                  <a:spcPct val="90000"/>
                </a:lnSpc>
                <a:spcBef>
                  <a:spcPts val="700"/>
                </a:spcBef>
                <a:defRPr sz="3200">
                  <a:solidFill>
                    <a:srgbClr val="FFFFFF"/>
                  </a:solidFill>
                  <a:latin typeface="微软雅黑"/>
                  <a:ea typeface="微软雅黑"/>
                  <a:cs typeface="微软雅黑"/>
                  <a:sym typeface="微软雅黑"/>
                </a:defRPr>
              </a:pPr>
              <a:r>
                <a:t>分类变量：说明事物类别的一个名称，其取值是分类数据</a:t>
              </a:r>
            </a:p>
            <a:p>
              <a:pPr algn="just" defTabSz="800100">
                <a:lnSpc>
                  <a:spcPct val="90000"/>
                </a:lnSpc>
                <a:spcBef>
                  <a:spcPts val="700"/>
                </a:spcBef>
                <a:defRPr sz="3200">
                  <a:solidFill>
                    <a:srgbClr val="FFFFFF"/>
                  </a:solidFill>
                  <a:latin typeface="微软雅黑"/>
                  <a:ea typeface="微软雅黑"/>
                  <a:cs typeface="微软雅黑"/>
                  <a:sym typeface="微软雅黑"/>
                </a:defRPr>
              </a:pPr>
              <a:r>
                <a:t>	             例如：“性别”是一个分类变量，变量值是“男”、“女”</a:t>
              </a:r>
            </a:p>
          </p:txBody>
        </p:sp>
        <p:sp>
          <p:nvSpPr>
            <p:cNvPr id="652" name="文本框 8"/>
            <p:cNvSpPr txBox="1"/>
            <p:nvPr/>
          </p:nvSpPr>
          <p:spPr>
            <a:xfrm>
              <a:off x="2046168" y="2638241"/>
              <a:ext cx="18816746" cy="1266189"/>
            </a:xfrm>
            <a:prstGeom prst="rect">
              <a:avLst/>
            </a:prstGeom>
            <a:noFill/>
            <a:ln w="12700" cap="flat">
              <a:noFill/>
              <a:miter lim="400000"/>
            </a:ln>
            <a:effectLst/>
          </p:spPr>
          <p:txBody>
            <a:bodyPr wrap="square" lIns="45718" tIns="45718" rIns="45718" bIns="45718" numCol="1" anchor="t">
              <a:spAutoFit/>
            </a:bodyPr>
            <a:lstStyle/>
            <a:p>
              <a:pPr algn="just" defTabSz="800100">
                <a:lnSpc>
                  <a:spcPct val="90000"/>
                </a:lnSpc>
                <a:spcBef>
                  <a:spcPts val="700"/>
                </a:spcBef>
                <a:defRPr sz="3200">
                  <a:solidFill>
                    <a:srgbClr val="FFFFFF"/>
                  </a:solidFill>
                  <a:latin typeface="微软雅黑"/>
                  <a:ea typeface="微软雅黑"/>
                  <a:cs typeface="微软雅黑"/>
                  <a:sym typeface="微软雅黑"/>
                </a:defRPr>
              </a:pPr>
              <a:r>
                <a:t>顺序变量：说明事物有序类别的一个名称，其取值是顺序数据</a:t>
              </a:r>
            </a:p>
            <a:p>
              <a:pPr algn="just" defTabSz="800100">
                <a:lnSpc>
                  <a:spcPct val="90000"/>
                </a:lnSpc>
                <a:spcBef>
                  <a:spcPts val="700"/>
                </a:spcBef>
                <a:defRPr sz="3200">
                  <a:solidFill>
                    <a:srgbClr val="FFFFFF"/>
                  </a:solidFill>
                  <a:latin typeface="微软雅黑"/>
                  <a:ea typeface="微软雅黑"/>
                  <a:cs typeface="微软雅黑"/>
                  <a:sym typeface="微软雅黑"/>
                </a:defRPr>
              </a:pPr>
              <a:r>
                <a:t>	             例如：“达人等级”是一个顺序变量，变量值是1,2,3,4</a:t>
              </a:r>
            </a:p>
          </p:txBody>
        </p:sp>
        <p:sp>
          <p:nvSpPr>
            <p:cNvPr id="653" name="直接连接符 16"/>
            <p:cNvSpPr/>
            <p:nvPr/>
          </p:nvSpPr>
          <p:spPr>
            <a:xfrm>
              <a:off x="0" y="3063123"/>
              <a:ext cx="1477793" cy="2"/>
            </a:xfrm>
            <a:prstGeom prst="line">
              <a:avLst/>
            </a:prstGeom>
            <a:noFill/>
            <a:ln w="38100" cap="flat">
              <a:solidFill>
                <a:srgbClr val="DCDEE0"/>
              </a:solidFill>
              <a:prstDash val="solid"/>
              <a:miter lim="800000"/>
            </a:ln>
            <a:effectLst/>
          </p:spPr>
          <p:txBody>
            <a:bodyPr wrap="square" lIns="45718" tIns="45718" rIns="45718" bIns="45718" numCol="1" anchor="t">
              <a:noAutofit/>
            </a:bodyPr>
            <a:lstStyle/>
            <a:p>
              <a:pPr>
                <a:defRPr>
                  <a:solidFill>
                    <a:srgbClr val="FFFFFF"/>
                  </a:solidFill>
                </a:defRPr>
              </a:pPr>
            </a:p>
          </p:txBody>
        </p:sp>
        <p:sp>
          <p:nvSpPr>
            <p:cNvPr id="654" name="文本框 22"/>
            <p:cNvSpPr txBox="1"/>
            <p:nvPr/>
          </p:nvSpPr>
          <p:spPr>
            <a:xfrm>
              <a:off x="2046161" y="5139616"/>
              <a:ext cx="18649626" cy="891539"/>
            </a:xfrm>
            <a:prstGeom prst="rect">
              <a:avLst/>
            </a:prstGeom>
            <a:noFill/>
            <a:ln w="12700" cap="flat">
              <a:noFill/>
              <a:miter lim="400000"/>
            </a:ln>
            <a:effectLst/>
          </p:spPr>
          <p:txBody>
            <a:bodyPr wrap="square" lIns="45718" tIns="45718" rIns="45718" bIns="45718" numCol="1" anchor="t">
              <a:spAutoFit/>
            </a:bodyPr>
            <a:lstStyle/>
            <a:p>
              <a:pPr algn="just" defTabSz="800100">
                <a:lnSpc>
                  <a:spcPct val="40000"/>
                </a:lnSpc>
                <a:spcBef>
                  <a:spcPts val="700"/>
                </a:spcBef>
                <a:defRPr sz="3200">
                  <a:solidFill>
                    <a:srgbClr val="FFFFFF"/>
                  </a:solidFill>
                  <a:latin typeface="微软雅黑"/>
                  <a:ea typeface="微软雅黑"/>
                  <a:cs typeface="微软雅黑"/>
                  <a:sym typeface="微软雅黑"/>
                </a:defRPr>
              </a:pPr>
              <a:r>
                <a:t>数值型变量：说明事物数字特征的一个名称，其取值是数值型数据</a:t>
              </a:r>
            </a:p>
            <a:p>
              <a:pPr algn="just" defTabSz="800100">
                <a:lnSpc>
                  <a:spcPct val="40000"/>
                </a:lnSpc>
                <a:spcBef>
                  <a:spcPts val="700"/>
                </a:spcBef>
                <a:defRPr sz="3200">
                  <a:solidFill>
                    <a:srgbClr val="FFFFFF"/>
                  </a:solidFill>
                  <a:latin typeface="微软雅黑"/>
                  <a:ea typeface="微软雅黑"/>
                  <a:cs typeface="微软雅黑"/>
                  <a:sym typeface="微软雅黑"/>
                </a:defRPr>
              </a:pPr>
              <a:r>
                <a:t>	       </a:t>
              </a:r>
            </a:p>
          </p:txBody>
        </p:sp>
        <p:sp>
          <p:nvSpPr>
            <p:cNvPr id="655" name="左中括号 23"/>
            <p:cNvSpPr/>
            <p:nvPr/>
          </p:nvSpPr>
          <p:spPr>
            <a:xfrm>
              <a:off x="6479543" y="7100525"/>
              <a:ext cx="1875659" cy="2402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160"/>
                    <a:pt x="0" y="20617"/>
                  </a:cubicBezTo>
                  <a:lnTo>
                    <a:pt x="0" y="983"/>
                  </a:lnTo>
                  <a:cubicBezTo>
                    <a:pt x="0" y="440"/>
                    <a:pt x="9671" y="0"/>
                    <a:pt x="21600" y="0"/>
                  </a:cubicBezTo>
                </a:path>
              </a:pathLst>
            </a:custGeom>
            <a:noFill/>
            <a:ln w="38100" cap="flat">
              <a:solidFill>
                <a:srgbClr val="DCDEE0"/>
              </a:solidFill>
              <a:prstDash val="solid"/>
              <a:miter lim="800000"/>
            </a:ln>
            <a:effectLst/>
          </p:spPr>
          <p:txBody>
            <a:bodyPr wrap="square" lIns="71436" tIns="71436" rIns="71436" bIns="71436" numCol="1" anchor="ctr">
              <a:noAutofit/>
            </a:bodyPr>
            <a:lstStyle/>
            <a:p>
              <a:pPr defTabSz="457200">
                <a:defRPr sz="1800">
                  <a:solidFill>
                    <a:srgbClr val="000000"/>
                  </a:solidFill>
                  <a:latin typeface="Calibri"/>
                  <a:ea typeface="Calibri"/>
                  <a:cs typeface="Calibri"/>
                  <a:sym typeface="Calibri"/>
                </a:defRPr>
              </a:pPr>
            </a:p>
          </p:txBody>
        </p:sp>
        <p:sp>
          <p:nvSpPr>
            <p:cNvPr id="656" name="弧形 24"/>
            <p:cNvSpPr/>
            <p:nvPr/>
          </p:nvSpPr>
          <p:spPr>
            <a:xfrm>
              <a:off x="5859007" y="6338368"/>
              <a:ext cx="1586787" cy="7461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noFill/>
            <a:ln w="38100" cap="flat">
              <a:solidFill>
                <a:srgbClr val="DCDEE0"/>
              </a:solidFill>
              <a:prstDash val="solid"/>
              <a:miter lim="800000"/>
            </a:ln>
            <a:effectLst/>
          </p:spPr>
          <p:txBody>
            <a:bodyPr wrap="square" lIns="71436" tIns="71436" rIns="71436" bIns="71436" numCol="1" anchor="ctr">
              <a:noAutofit/>
            </a:bodyPr>
            <a:lstStyle/>
            <a:p>
              <a:pPr defTabSz="457200">
                <a:defRPr sz="1800">
                  <a:solidFill>
                    <a:srgbClr val="000000"/>
                  </a:solidFill>
                  <a:latin typeface="Calibri"/>
                  <a:ea typeface="Calibri"/>
                  <a:cs typeface="Calibri"/>
                  <a:sym typeface="Calibri"/>
                </a:defRPr>
              </a:pPr>
            </a:p>
          </p:txBody>
        </p:sp>
        <p:sp>
          <p:nvSpPr>
            <p:cNvPr id="657" name="文本框 25"/>
            <p:cNvSpPr txBox="1"/>
            <p:nvPr/>
          </p:nvSpPr>
          <p:spPr>
            <a:xfrm>
              <a:off x="8980414" y="6485172"/>
              <a:ext cx="11715372" cy="1266189"/>
            </a:xfrm>
            <a:prstGeom prst="rect">
              <a:avLst/>
            </a:prstGeom>
            <a:noFill/>
            <a:ln w="12700" cap="flat">
              <a:noFill/>
              <a:miter lim="400000"/>
            </a:ln>
            <a:effectLst/>
          </p:spPr>
          <p:txBody>
            <a:bodyPr wrap="square" lIns="45718" tIns="45718" rIns="45718" bIns="45718" numCol="1" anchor="t">
              <a:spAutoFit/>
            </a:bodyPr>
            <a:lstStyle/>
            <a:p>
              <a:pPr algn="just" defTabSz="800100">
                <a:lnSpc>
                  <a:spcPct val="90000"/>
                </a:lnSpc>
                <a:spcBef>
                  <a:spcPts val="700"/>
                </a:spcBef>
                <a:defRPr sz="3200">
                  <a:solidFill>
                    <a:srgbClr val="FFFFFF"/>
                  </a:solidFill>
                  <a:latin typeface="微软雅黑"/>
                  <a:ea typeface="微软雅黑"/>
                  <a:cs typeface="微软雅黑"/>
                  <a:sym typeface="微软雅黑"/>
                </a:defRPr>
              </a:pPr>
              <a:r>
                <a:t>离散型变量：取值以整位数断开</a:t>
              </a:r>
            </a:p>
            <a:p>
              <a:pPr algn="just" defTabSz="800100">
                <a:lnSpc>
                  <a:spcPct val="90000"/>
                </a:lnSpc>
                <a:spcBef>
                  <a:spcPts val="700"/>
                </a:spcBef>
                <a:defRPr sz="3200">
                  <a:solidFill>
                    <a:srgbClr val="FFFFFF"/>
                  </a:solidFill>
                  <a:latin typeface="微软雅黑"/>
                  <a:ea typeface="微软雅黑"/>
                  <a:cs typeface="微软雅黑"/>
                  <a:sym typeface="微软雅黑"/>
                </a:defRPr>
              </a:pPr>
              <a:r>
                <a:t>			例如：我司APP数量</a:t>
              </a:r>
            </a:p>
          </p:txBody>
        </p:sp>
        <p:sp>
          <p:nvSpPr>
            <p:cNvPr id="658" name="矩形 26"/>
            <p:cNvSpPr txBox="1"/>
            <p:nvPr/>
          </p:nvSpPr>
          <p:spPr>
            <a:xfrm>
              <a:off x="8980410" y="8613424"/>
              <a:ext cx="14048735" cy="1266189"/>
            </a:xfrm>
            <a:prstGeom prst="rect">
              <a:avLst/>
            </a:prstGeom>
            <a:noFill/>
            <a:ln w="12700" cap="flat">
              <a:noFill/>
              <a:miter lim="400000"/>
            </a:ln>
            <a:effectLst/>
          </p:spPr>
          <p:txBody>
            <a:bodyPr wrap="square" lIns="45718" tIns="45718" rIns="45718" bIns="45718" numCol="1" anchor="t">
              <a:spAutoFit/>
            </a:bodyPr>
            <a:lstStyle/>
            <a:p>
              <a:pPr algn="just" defTabSz="800100">
                <a:lnSpc>
                  <a:spcPct val="90000"/>
                </a:lnSpc>
                <a:spcBef>
                  <a:spcPts val="700"/>
                </a:spcBef>
                <a:defRPr sz="3200">
                  <a:solidFill>
                    <a:srgbClr val="FFFFFF"/>
                  </a:solidFill>
                  <a:latin typeface="微软雅黑"/>
                  <a:ea typeface="微软雅黑"/>
                  <a:cs typeface="微软雅黑"/>
                  <a:sym typeface="微软雅黑"/>
                </a:defRPr>
              </a:pPr>
              <a:r>
                <a:t>连续型变量：取值是连续不断的</a:t>
              </a:r>
            </a:p>
            <a:p>
              <a:pPr algn="just" defTabSz="800100">
                <a:lnSpc>
                  <a:spcPct val="90000"/>
                </a:lnSpc>
                <a:spcBef>
                  <a:spcPts val="700"/>
                </a:spcBef>
                <a:defRPr sz="3200">
                  <a:solidFill>
                    <a:srgbClr val="FFFFFF"/>
                  </a:solidFill>
                  <a:latin typeface="微软雅黑"/>
                  <a:ea typeface="微软雅黑"/>
                  <a:cs typeface="微软雅黑"/>
                  <a:sym typeface="微软雅黑"/>
                </a:defRPr>
              </a:pPr>
              <a:r>
                <a:t>	       		例如：某用户今日使用火山APP时长</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3" name="图片 1" descr="图片 1"/>
          <p:cNvPicPr>
            <a:picLocks noChangeAspect="1"/>
          </p:cNvPicPr>
          <p:nvPr/>
        </p:nvPicPr>
        <p:blipFill>
          <a:blip r:embed="rId1"/>
          <a:stretch>
            <a:fillRect/>
          </a:stretch>
        </p:blipFill>
        <p:spPr>
          <a:xfrm>
            <a:off x="24071" y="-88044"/>
            <a:ext cx="24540524" cy="13804044"/>
          </a:xfrm>
          <a:prstGeom prst="rect">
            <a:avLst/>
          </a:prstGeom>
          <a:ln w="12700">
            <a:miter lim="400000"/>
            <a:headEnd/>
            <a:tailEnd/>
          </a:ln>
        </p:spPr>
      </p:pic>
      <p:sp>
        <p:nvSpPr>
          <p:cNvPr id="664" name="矩形 30"/>
          <p:cNvSpPr/>
          <p:nvPr/>
        </p:nvSpPr>
        <p:spPr>
          <a:xfrm>
            <a:off x="-11326" y="-1"/>
            <a:ext cx="24551852" cy="13716002"/>
          </a:xfrm>
          <a:prstGeom prst="rect">
            <a:avLst/>
          </a:prstGeom>
          <a:solidFill>
            <a:srgbClr val="000000">
              <a:alpha val="41000"/>
            </a:srgbClr>
          </a:solidFill>
          <a:ln w="12700">
            <a:miter lim="400000"/>
          </a:ln>
        </p:spPr>
        <p:txBody>
          <a:bodyPr lIns="71436" tIns="71436" rIns="71436" bIns="71436" anchor="ctr"/>
          <a:lstStyle/>
          <a:p>
            <a:pPr defTabSz="1219200">
              <a:defRPr sz="4800">
                <a:solidFill>
                  <a:srgbClr val="FFFFFF"/>
                </a:solidFill>
                <a:latin typeface="等线"/>
                <a:ea typeface="等线"/>
                <a:cs typeface="等线"/>
                <a:sym typeface="等线"/>
              </a:defRPr>
            </a:pPr>
          </a:p>
        </p:txBody>
      </p:sp>
      <p:sp>
        <p:nvSpPr>
          <p:cNvPr id="665" name="直线连接符 2"/>
          <p:cNvSpPr/>
          <p:nvPr/>
        </p:nvSpPr>
        <p:spPr>
          <a:xfrm>
            <a:off x="1" y="7404744"/>
            <a:ext cx="1640160" cy="4"/>
          </a:xfrm>
          <a:prstGeom prst="line">
            <a:avLst/>
          </a:prstGeom>
          <a:ln w="12700">
            <a:solidFill>
              <a:srgbClr val="C00000"/>
            </a:solidFill>
            <a:miter/>
          </a:ln>
        </p:spPr>
        <p:txBody>
          <a:bodyPr lIns="45718" tIns="45718" rIns="45718" bIns="45718"/>
          <a:lstStyle/>
          <a:p>
            <a:pPr>
              <a:defRPr>
                <a:solidFill>
                  <a:srgbClr val="FFFFFF"/>
                </a:solidFill>
              </a:defRPr>
            </a:pPr>
          </a:p>
        </p:txBody>
      </p:sp>
      <p:sp>
        <p:nvSpPr>
          <p:cNvPr id="666" name="直线连接符 4"/>
          <p:cNvSpPr/>
          <p:nvPr/>
        </p:nvSpPr>
        <p:spPr>
          <a:xfrm flipV="1">
            <a:off x="1616147" y="5597209"/>
            <a:ext cx="637957" cy="1786272"/>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667" name="直线连接符 6"/>
          <p:cNvSpPr/>
          <p:nvPr/>
        </p:nvSpPr>
        <p:spPr>
          <a:xfrm>
            <a:off x="2275366" y="5618472"/>
            <a:ext cx="148858" cy="3274831"/>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668" name="直线连接符 7"/>
          <p:cNvSpPr/>
          <p:nvPr/>
        </p:nvSpPr>
        <p:spPr>
          <a:xfrm flipV="1">
            <a:off x="2445490" y="7404740"/>
            <a:ext cx="531631" cy="1488563"/>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669" name="直线连接符 9"/>
          <p:cNvSpPr/>
          <p:nvPr/>
        </p:nvSpPr>
        <p:spPr>
          <a:xfrm>
            <a:off x="2998382" y="7404743"/>
            <a:ext cx="18384492" cy="2"/>
          </a:xfrm>
          <a:prstGeom prst="line">
            <a:avLst/>
          </a:prstGeom>
          <a:ln w="12700">
            <a:solidFill>
              <a:srgbClr val="C00000"/>
            </a:solidFill>
            <a:miter/>
          </a:ln>
        </p:spPr>
        <p:txBody>
          <a:bodyPr lIns="45718" tIns="45718" rIns="45718" bIns="45718"/>
          <a:lstStyle/>
          <a:p>
            <a:pPr>
              <a:defRPr>
                <a:solidFill>
                  <a:srgbClr val="FFFFFF"/>
                </a:solidFill>
              </a:defRPr>
            </a:pPr>
          </a:p>
        </p:txBody>
      </p:sp>
      <p:sp>
        <p:nvSpPr>
          <p:cNvPr id="670" name="直线连接符 12"/>
          <p:cNvSpPr/>
          <p:nvPr/>
        </p:nvSpPr>
        <p:spPr>
          <a:xfrm>
            <a:off x="22743842" y="7383477"/>
            <a:ext cx="1640159" cy="5"/>
          </a:xfrm>
          <a:prstGeom prst="line">
            <a:avLst/>
          </a:prstGeom>
          <a:ln w="12700">
            <a:solidFill>
              <a:srgbClr val="C00000"/>
            </a:solidFill>
            <a:miter/>
          </a:ln>
        </p:spPr>
        <p:txBody>
          <a:bodyPr lIns="45718" tIns="45718" rIns="45718" bIns="45718"/>
          <a:lstStyle/>
          <a:p>
            <a:pPr>
              <a:defRPr>
                <a:solidFill>
                  <a:srgbClr val="FFFFFF"/>
                </a:solidFill>
              </a:defRPr>
            </a:pPr>
          </a:p>
        </p:txBody>
      </p:sp>
      <p:sp>
        <p:nvSpPr>
          <p:cNvPr id="671" name="直线连接符 13"/>
          <p:cNvSpPr/>
          <p:nvPr/>
        </p:nvSpPr>
        <p:spPr>
          <a:xfrm flipV="1">
            <a:off x="21382872" y="5575946"/>
            <a:ext cx="637957" cy="1786271"/>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672" name="直线连接符 14"/>
          <p:cNvSpPr/>
          <p:nvPr/>
        </p:nvSpPr>
        <p:spPr>
          <a:xfrm>
            <a:off x="22042092" y="5597207"/>
            <a:ext cx="148858" cy="3274832"/>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673" name="直线连接符 15"/>
          <p:cNvSpPr/>
          <p:nvPr/>
        </p:nvSpPr>
        <p:spPr>
          <a:xfrm flipV="1">
            <a:off x="22212214" y="7383477"/>
            <a:ext cx="531631" cy="1488562"/>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674" name="矩形"/>
          <p:cNvSpPr/>
          <p:nvPr/>
        </p:nvSpPr>
        <p:spPr>
          <a:xfrm>
            <a:off x="5757545" y="3215639"/>
            <a:ext cx="1339216" cy="8004176"/>
          </a:xfrm>
          <a:prstGeom prst="rect">
            <a:avLst/>
          </a:prstGeom>
          <a:solidFill>
            <a:srgbClr val="C00000"/>
          </a:solidFill>
          <a:ln w="12700">
            <a:miter lim="400000"/>
          </a:ln>
        </p:spPr>
        <p:txBody>
          <a:bodyPr lIns="71436" tIns="71436" rIns="71436" bIns="71436" anchor="ctr"/>
          <a:lstStyle/>
          <a:p>
            <a:pPr defTabSz="1219200">
              <a:defRPr sz="4800">
                <a:solidFill>
                  <a:srgbClr val="FFFFFF"/>
                </a:solidFill>
                <a:latin typeface="Calibri"/>
                <a:ea typeface="Calibri"/>
                <a:cs typeface="Calibri"/>
                <a:sym typeface="Calibri"/>
              </a:defRPr>
            </a:pPr>
          </a:p>
        </p:txBody>
      </p:sp>
      <p:grpSp>
        <p:nvGrpSpPr>
          <p:cNvPr id="677" name="组合 31"/>
          <p:cNvGrpSpPr/>
          <p:nvPr/>
        </p:nvGrpSpPr>
        <p:grpSpPr>
          <a:xfrm>
            <a:off x="12742" y="348319"/>
            <a:ext cx="24371260" cy="1452878"/>
            <a:chOff x="0" y="0"/>
            <a:chExt cx="24371258" cy="1452877"/>
          </a:xfrm>
        </p:grpSpPr>
        <p:sp>
          <p:nvSpPr>
            <p:cNvPr id="675" name="文本框 17"/>
            <p:cNvSpPr txBox="1"/>
            <p:nvPr/>
          </p:nvSpPr>
          <p:spPr>
            <a:xfrm>
              <a:off x="423578" y="0"/>
              <a:ext cx="8125870" cy="1452879"/>
            </a:xfrm>
            <a:prstGeom prst="rect">
              <a:avLst/>
            </a:prstGeom>
            <a:noFill/>
            <a:ln w="12700" cap="flat">
              <a:noFill/>
              <a:miter lim="400000"/>
            </a:ln>
            <a:effectLst/>
          </p:spPr>
          <p:txBody>
            <a:bodyPr wrap="square" lIns="91438" tIns="91438" rIns="91438" bIns="91438" numCol="1" anchor="t">
              <a:spAutoFit/>
            </a:bodyPr>
            <a:lstStyle>
              <a:lvl1pPr algn="l" defTabSz="1828800">
                <a:defRPr sz="7200" b="1">
                  <a:solidFill>
                    <a:srgbClr val="D45854"/>
                  </a:solidFill>
                  <a:latin typeface="微软雅黑"/>
                  <a:ea typeface="微软雅黑"/>
                  <a:cs typeface="微软雅黑"/>
                  <a:sym typeface="微软雅黑"/>
                </a:defRPr>
              </a:lvl1pPr>
            </a:lstStyle>
            <a:p>
              <a:r>
                <a:t>数据的搜集</a:t>
              </a:r>
            </a:p>
          </p:txBody>
        </p:sp>
        <p:sp>
          <p:nvSpPr>
            <p:cNvPr id="676" name="直线连接符 2"/>
            <p:cNvSpPr/>
            <p:nvPr/>
          </p:nvSpPr>
          <p:spPr>
            <a:xfrm flipV="1">
              <a:off x="-1" y="1395255"/>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grpSp>
        <p:nvGrpSpPr>
          <p:cNvPr id="680" name="矩形 20"/>
          <p:cNvGrpSpPr/>
          <p:nvPr/>
        </p:nvGrpSpPr>
        <p:grpSpPr>
          <a:xfrm>
            <a:off x="13009103" y="3231874"/>
            <a:ext cx="1497918" cy="8003984"/>
            <a:chOff x="0" y="0"/>
            <a:chExt cx="1497916" cy="8003982"/>
          </a:xfrm>
        </p:grpSpPr>
        <p:sp>
          <p:nvSpPr>
            <p:cNvPr id="678" name="矩形"/>
            <p:cNvSpPr/>
            <p:nvPr/>
          </p:nvSpPr>
          <p:spPr>
            <a:xfrm>
              <a:off x="-1" y="0"/>
              <a:ext cx="1497918" cy="8003983"/>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4200">
                  <a:solidFill>
                    <a:srgbClr val="FFFFFF"/>
                  </a:solidFill>
                  <a:latin typeface="微软雅黑"/>
                  <a:ea typeface="微软雅黑"/>
                  <a:cs typeface="微软雅黑"/>
                  <a:sym typeface="微软雅黑"/>
                </a:defRPr>
              </a:pPr>
            </a:p>
          </p:txBody>
        </p:sp>
        <p:sp>
          <p:nvSpPr>
            <p:cNvPr id="679" name="实验数据"/>
            <p:cNvSpPr txBox="1"/>
            <p:nvPr/>
          </p:nvSpPr>
          <p:spPr>
            <a:xfrm>
              <a:off x="-1" y="3130770"/>
              <a:ext cx="1497918" cy="1742439"/>
            </a:xfrm>
            <a:prstGeom prst="rect">
              <a:avLst/>
            </a:prstGeom>
            <a:noFill/>
            <a:ln w="12700" cap="flat">
              <a:noFill/>
              <a:miter lim="400000"/>
            </a:ln>
            <a:effectLst/>
          </p:spPr>
          <p:txBody>
            <a:bodyPr wrap="square" lIns="121918" tIns="121918" rIns="121918" bIns="121918" numCol="1" anchor="ctr">
              <a:spAutoFit/>
            </a:bodyPr>
            <a:lstStyle>
              <a:lvl1pPr defTabSz="1219200">
                <a:defRPr sz="4200">
                  <a:solidFill>
                    <a:srgbClr val="FFFFFF"/>
                  </a:solidFill>
                  <a:latin typeface="微软雅黑"/>
                  <a:ea typeface="微软雅黑"/>
                  <a:cs typeface="微软雅黑"/>
                  <a:sym typeface="微软雅黑"/>
                </a:defRPr>
              </a:lvl1pPr>
            </a:lstStyle>
            <a:p>
              <a:r>
                <a:t>实验数据</a:t>
              </a:r>
            </a:p>
          </p:txBody>
        </p:sp>
      </p:grpSp>
      <p:sp>
        <p:nvSpPr>
          <p:cNvPr id="681" name="灯片编号占位符 1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682" name="矩形"/>
          <p:cNvSpPr/>
          <p:nvPr/>
        </p:nvSpPr>
        <p:spPr>
          <a:xfrm>
            <a:off x="9672319" y="3232150"/>
            <a:ext cx="1339216" cy="8004175"/>
          </a:xfrm>
          <a:prstGeom prst="rect">
            <a:avLst/>
          </a:prstGeom>
          <a:solidFill>
            <a:srgbClr val="C00000"/>
          </a:solidFill>
          <a:ln w="12700">
            <a:miter lim="400000"/>
          </a:ln>
        </p:spPr>
        <p:txBody>
          <a:bodyPr lIns="71436" tIns="71436" rIns="71436" bIns="71436" anchor="ctr"/>
          <a:lstStyle/>
          <a:p>
            <a:pPr defTabSz="1219200">
              <a:defRPr sz="4800">
                <a:solidFill>
                  <a:srgbClr val="FFFFFF"/>
                </a:solidFill>
                <a:latin typeface="Calibri"/>
                <a:ea typeface="Calibri"/>
                <a:cs typeface="Calibri"/>
                <a:sym typeface="Calibri"/>
              </a:defRPr>
            </a:pPr>
          </a:p>
        </p:txBody>
      </p:sp>
      <p:sp>
        <p:nvSpPr>
          <p:cNvPr id="683" name="矩形"/>
          <p:cNvSpPr/>
          <p:nvPr/>
        </p:nvSpPr>
        <p:spPr>
          <a:xfrm>
            <a:off x="16551274" y="3232150"/>
            <a:ext cx="1339217" cy="8004175"/>
          </a:xfrm>
          <a:prstGeom prst="rect">
            <a:avLst/>
          </a:prstGeom>
          <a:solidFill>
            <a:srgbClr val="C00000"/>
          </a:solidFill>
          <a:ln w="12700">
            <a:miter lim="400000"/>
          </a:ln>
        </p:spPr>
        <p:txBody>
          <a:bodyPr lIns="71436" tIns="71436" rIns="71436" bIns="71436" anchor="ctr"/>
          <a:lstStyle/>
          <a:p>
            <a:pPr defTabSz="1219200">
              <a:defRPr sz="4800">
                <a:solidFill>
                  <a:srgbClr val="FFFFFF"/>
                </a:solidFill>
                <a:latin typeface="Calibri"/>
                <a:ea typeface="Calibri"/>
                <a:cs typeface="Calibri"/>
                <a:sym typeface="Calibri"/>
              </a:defRPr>
            </a:pPr>
          </a:p>
        </p:txBody>
      </p:sp>
      <p:sp>
        <p:nvSpPr>
          <p:cNvPr id="684" name="实验数据"/>
          <p:cNvSpPr txBox="1"/>
          <p:nvPr/>
        </p:nvSpPr>
        <p:spPr>
          <a:xfrm>
            <a:off x="5673583" y="6346135"/>
            <a:ext cx="1497918" cy="1742439"/>
          </a:xfrm>
          <a:prstGeom prst="rect">
            <a:avLst/>
          </a:prstGeom>
          <a:ln w="12700">
            <a:miter lim="400000"/>
          </a:ln>
        </p:spPr>
        <p:txBody>
          <a:bodyPr lIns="121918" tIns="121918" rIns="121918" bIns="121918" anchor="ctr">
            <a:spAutoFit/>
          </a:bodyPr>
          <a:lstStyle/>
          <a:p>
            <a:pPr defTabSz="1219200">
              <a:defRPr sz="4200">
                <a:solidFill>
                  <a:srgbClr val="FFFFFF"/>
                </a:solidFill>
                <a:latin typeface="微软雅黑"/>
                <a:ea typeface="微软雅黑"/>
                <a:cs typeface="微软雅黑"/>
                <a:sym typeface="微软雅黑"/>
              </a:defRPr>
            </a:pPr>
            <a:r>
              <a:t>数据来源</a:t>
            </a:r>
          </a:p>
        </p:txBody>
      </p:sp>
      <p:sp>
        <p:nvSpPr>
          <p:cNvPr id="685" name="实验数据"/>
          <p:cNvSpPr txBox="1"/>
          <p:nvPr/>
        </p:nvSpPr>
        <p:spPr>
          <a:xfrm>
            <a:off x="9620108" y="6417890"/>
            <a:ext cx="1497918" cy="1742439"/>
          </a:xfrm>
          <a:prstGeom prst="rect">
            <a:avLst/>
          </a:prstGeom>
          <a:ln w="12700">
            <a:miter lim="400000"/>
          </a:ln>
        </p:spPr>
        <p:txBody>
          <a:bodyPr lIns="121918" tIns="121918" rIns="121918" bIns="121918" anchor="ctr">
            <a:spAutoFit/>
          </a:bodyPr>
          <a:lstStyle>
            <a:lvl1pPr defTabSz="1219200">
              <a:defRPr sz="4200">
                <a:solidFill>
                  <a:srgbClr val="FFFFFF"/>
                </a:solidFill>
                <a:latin typeface="微软雅黑"/>
                <a:ea typeface="微软雅黑"/>
                <a:cs typeface="微软雅黑"/>
                <a:sym typeface="微软雅黑"/>
              </a:defRPr>
            </a:lvl1pPr>
          </a:lstStyle>
          <a:p>
            <a:r>
              <a:t>调查数据</a:t>
            </a:r>
          </a:p>
        </p:txBody>
      </p:sp>
      <p:sp>
        <p:nvSpPr>
          <p:cNvPr id="686" name="实验数据"/>
          <p:cNvSpPr txBox="1"/>
          <p:nvPr/>
        </p:nvSpPr>
        <p:spPr>
          <a:xfrm>
            <a:off x="16508587" y="6346135"/>
            <a:ext cx="1497918" cy="1742439"/>
          </a:xfrm>
          <a:prstGeom prst="rect">
            <a:avLst/>
          </a:prstGeom>
          <a:ln w="12700">
            <a:miter lim="400000"/>
          </a:ln>
        </p:spPr>
        <p:txBody>
          <a:bodyPr lIns="121918" tIns="121918" rIns="121918" bIns="121918" anchor="ctr">
            <a:spAutoFit/>
          </a:bodyPr>
          <a:lstStyle/>
          <a:p>
            <a:pPr defTabSz="1219200">
              <a:defRPr sz="4200">
                <a:solidFill>
                  <a:srgbClr val="FFFFFF"/>
                </a:solidFill>
                <a:latin typeface="微软雅黑"/>
                <a:ea typeface="微软雅黑"/>
                <a:cs typeface="微软雅黑"/>
                <a:sym typeface="微软雅黑"/>
              </a:defRPr>
            </a:pPr>
            <a:r>
              <a:t>数据误差</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0" name="矩形 1"/>
          <p:cNvGrpSpPr/>
          <p:nvPr/>
        </p:nvGrpSpPr>
        <p:grpSpPr>
          <a:xfrm>
            <a:off x="3396166" y="5004220"/>
            <a:ext cx="2981175" cy="3133496"/>
            <a:chOff x="-1" y="0"/>
            <a:chExt cx="2981174" cy="3133494"/>
          </a:xfrm>
        </p:grpSpPr>
        <p:sp>
          <p:nvSpPr>
            <p:cNvPr id="688" name="矩形"/>
            <p:cNvSpPr/>
            <p:nvPr/>
          </p:nvSpPr>
          <p:spPr>
            <a:xfrm>
              <a:off x="-2" y="0"/>
              <a:ext cx="2981175" cy="3133496"/>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17600" b="1">
                  <a:solidFill>
                    <a:srgbClr val="FFFFFF"/>
                  </a:solidFill>
                  <a:latin typeface="Calibri"/>
                  <a:ea typeface="Calibri"/>
                  <a:cs typeface="Calibri"/>
                  <a:sym typeface="Calibri"/>
                </a:defRPr>
              </a:pPr>
            </a:p>
          </p:txBody>
        </p:sp>
        <p:sp>
          <p:nvSpPr>
            <p:cNvPr id="689" name="1"/>
            <p:cNvSpPr txBox="1"/>
            <p:nvPr/>
          </p:nvSpPr>
          <p:spPr>
            <a:xfrm>
              <a:off x="-2" y="79576"/>
              <a:ext cx="2981175" cy="2974339"/>
            </a:xfrm>
            <a:prstGeom prst="rect">
              <a:avLst/>
            </a:prstGeom>
            <a:noFill/>
            <a:ln w="12700" cap="flat">
              <a:noFill/>
              <a:miter lim="400000"/>
            </a:ln>
            <a:effectLst/>
          </p:spPr>
          <p:txBody>
            <a:bodyPr wrap="square" lIns="121918" tIns="121918" rIns="121918" bIns="121918" numCol="1" anchor="ctr">
              <a:spAutoFit/>
            </a:bodyPr>
            <a:lstStyle>
              <a:lvl1pPr defTabSz="1219200">
                <a:defRPr sz="17600" b="1">
                  <a:solidFill>
                    <a:srgbClr val="FFFFFF"/>
                  </a:solidFill>
                  <a:latin typeface="Calibri"/>
                  <a:ea typeface="Calibri"/>
                  <a:cs typeface="Calibri"/>
                  <a:sym typeface="Calibri"/>
                </a:defRPr>
              </a:lvl1pPr>
            </a:lstStyle>
            <a:p>
              <a:r>
                <a:t>1</a:t>
              </a:r>
            </a:p>
          </p:txBody>
        </p:sp>
      </p:grpSp>
      <p:sp>
        <p:nvSpPr>
          <p:cNvPr id="691" name="文本框 4"/>
          <p:cNvSpPr txBox="1"/>
          <p:nvPr/>
        </p:nvSpPr>
        <p:spPr>
          <a:xfrm>
            <a:off x="8562189" y="5432193"/>
            <a:ext cx="13121928" cy="2555239"/>
          </a:xfrm>
          <a:prstGeom prst="rect">
            <a:avLst/>
          </a:prstGeom>
          <a:ln w="12700">
            <a:miter lim="400000"/>
          </a:ln>
        </p:spPr>
        <p:txBody>
          <a:bodyPr lIns="121918" tIns="121918" rIns="121918" bIns="121918">
            <a:spAutoFit/>
          </a:bodyPr>
          <a:lstStyle>
            <a:lvl1pPr algn="l" defTabSz="1219200">
              <a:defRPr sz="13000" b="1">
                <a:solidFill>
                  <a:srgbClr val="C00000"/>
                </a:solidFill>
                <a:latin typeface="微软雅黑"/>
                <a:ea typeface="微软雅黑"/>
                <a:cs typeface="微软雅黑"/>
                <a:sym typeface="微软雅黑"/>
              </a:defRPr>
            </a:lvl1pPr>
          </a:lstStyle>
          <a:p>
            <a:r>
              <a:t>数据的来源</a:t>
            </a:r>
          </a:p>
        </p:txBody>
      </p:sp>
      <p:grpSp>
        <p:nvGrpSpPr>
          <p:cNvPr id="694" name="组合 3"/>
          <p:cNvGrpSpPr/>
          <p:nvPr/>
        </p:nvGrpSpPr>
        <p:grpSpPr>
          <a:xfrm>
            <a:off x="12742" y="421108"/>
            <a:ext cx="24371260" cy="1551940"/>
            <a:chOff x="0" y="0"/>
            <a:chExt cx="24371258" cy="1551938"/>
          </a:xfrm>
        </p:grpSpPr>
        <p:sp>
          <p:nvSpPr>
            <p:cNvPr id="692" name="文本框 5"/>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000000"/>
                  </a:solidFill>
                  <a:latin typeface="微软雅黑"/>
                  <a:ea typeface="微软雅黑"/>
                  <a:cs typeface="微软雅黑"/>
                  <a:sym typeface="微软雅黑"/>
                </a:defRPr>
              </a:lvl1pPr>
            </a:lstStyle>
            <a:p>
              <a:r>
                <a:t>数据的搜集</a:t>
              </a:r>
            </a:p>
          </p:txBody>
        </p:sp>
        <p:sp>
          <p:nvSpPr>
            <p:cNvPr id="693"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695" name="灯片编号占位符 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9" name="组合 2"/>
          <p:cNvGrpSpPr/>
          <p:nvPr/>
        </p:nvGrpSpPr>
        <p:grpSpPr>
          <a:xfrm>
            <a:off x="-1" y="450178"/>
            <a:ext cx="14230068" cy="1236136"/>
            <a:chOff x="0" y="0"/>
            <a:chExt cx="14230067" cy="1236135"/>
          </a:xfrm>
        </p:grpSpPr>
        <p:sp>
          <p:nvSpPr>
            <p:cNvPr id="697" name="文本框 10"/>
            <p:cNvSpPr txBox="1"/>
            <p:nvPr/>
          </p:nvSpPr>
          <p:spPr>
            <a:xfrm>
              <a:off x="503517" y="113877"/>
              <a:ext cx="13726551" cy="1008379"/>
            </a:xfrm>
            <a:prstGeom prst="rect">
              <a:avLst/>
            </a:prstGeom>
            <a:noFill/>
            <a:ln w="12700" cap="flat">
              <a:noFill/>
              <a:miter lim="400000"/>
            </a:ln>
            <a:effectLst/>
          </p:spPr>
          <p:txBody>
            <a:bodyPr wrap="square" lIns="91438" tIns="91438" rIns="91438" bIns="91438" numCol="1" anchor="t">
              <a:spAutoFit/>
            </a:bodyPr>
            <a:lstStyle>
              <a:lvl1pPr algn="l" defTabSz="1828800">
                <a:defRPr sz="4600" b="1">
                  <a:solidFill>
                    <a:srgbClr val="D45854"/>
                  </a:solidFill>
                  <a:latin typeface="微软雅黑"/>
                  <a:ea typeface="微软雅黑"/>
                  <a:cs typeface="微软雅黑"/>
                  <a:sym typeface="微软雅黑"/>
                </a:defRPr>
              </a:lvl1pPr>
            </a:lstStyle>
            <a:p>
              <a:r>
                <a:t>数据的来源</a:t>
              </a:r>
            </a:p>
          </p:txBody>
        </p:sp>
        <p:sp>
          <p:nvSpPr>
            <p:cNvPr id="698" name="矩形 1"/>
            <p:cNvSpPr/>
            <p:nvPr/>
          </p:nvSpPr>
          <p:spPr>
            <a:xfrm>
              <a:off x="0" y="0"/>
              <a:ext cx="503519" cy="1236136"/>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700"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grpSp>
        <p:nvGrpSpPr>
          <p:cNvPr id="707" name="组合 19"/>
          <p:cNvGrpSpPr/>
          <p:nvPr/>
        </p:nvGrpSpPr>
        <p:grpSpPr>
          <a:xfrm>
            <a:off x="1611510" y="3584068"/>
            <a:ext cx="21889812" cy="3914487"/>
            <a:chOff x="0" y="0"/>
            <a:chExt cx="21889810" cy="3914486"/>
          </a:xfrm>
        </p:grpSpPr>
        <p:grpSp>
          <p:nvGrpSpPr>
            <p:cNvPr id="705" name="组合 10"/>
            <p:cNvGrpSpPr/>
            <p:nvPr/>
          </p:nvGrpSpPr>
          <p:grpSpPr>
            <a:xfrm>
              <a:off x="681311" y="-1"/>
              <a:ext cx="21208500" cy="3914488"/>
              <a:chOff x="0" y="0"/>
              <a:chExt cx="21208500" cy="3914486"/>
            </a:xfrm>
          </p:grpSpPr>
          <p:sp>
            <p:nvSpPr>
              <p:cNvPr id="701" name="左中括号 5"/>
              <p:cNvSpPr/>
              <p:nvPr/>
            </p:nvSpPr>
            <p:spPr>
              <a:xfrm>
                <a:off x="-1" y="522162"/>
                <a:ext cx="946247" cy="27517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23"/>
                      <a:pt x="0" y="20981"/>
                    </a:cubicBezTo>
                    <a:lnTo>
                      <a:pt x="0" y="619"/>
                    </a:lnTo>
                    <a:cubicBezTo>
                      <a:pt x="0" y="277"/>
                      <a:pt x="9671" y="0"/>
                      <a:pt x="21600" y="0"/>
                    </a:cubicBezTo>
                  </a:path>
                </a:pathLst>
              </a:custGeom>
              <a:noFill/>
              <a:ln w="12700" cap="flat">
                <a:solidFill>
                  <a:srgbClr val="5B9BD5"/>
                </a:solidFill>
                <a:prstDash val="solid"/>
                <a:miter lim="800000"/>
              </a:ln>
              <a:effectLst/>
            </p:spPr>
            <p:txBody>
              <a:bodyPr wrap="square" lIns="71436" tIns="71436" rIns="71436" bIns="71436" numCol="1" anchor="ctr">
                <a:noAutofit/>
              </a:bodyPr>
              <a:lstStyle/>
              <a:p>
                <a:pPr defTabSz="1219200">
                  <a:defRPr sz="4800">
                    <a:solidFill>
                      <a:srgbClr val="000000"/>
                    </a:solidFill>
                    <a:latin typeface="Calibri"/>
                    <a:ea typeface="Calibri"/>
                    <a:cs typeface="Calibri"/>
                    <a:sym typeface="Calibri"/>
                  </a:defRPr>
                </a:pPr>
              </a:p>
            </p:txBody>
          </p:sp>
          <p:grpSp>
            <p:nvGrpSpPr>
              <p:cNvPr id="704" name="组合 9"/>
              <p:cNvGrpSpPr/>
              <p:nvPr/>
            </p:nvGrpSpPr>
            <p:grpSpPr>
              <a:xfrm>
                <a:off x="946244" y="-1"/>
                <a:ext cx="20262256" cy="3914488"/>
                <a:chOff x="0" y="0"/>
                <a:chExt cx="20262254" cy="3914486"/>
              </a:xfrm>
            </p:grpSpPr>
            <p:sp>
              <p:nvSpPr>
                <p:cNvPr id="702" name="文本框 6"/>
                <p:cNvSpPr txBox="1"/>
                <p:nvPr/>
              </p:nvSpPr>
              <p:spPr>
                <a:xfrm>
                  <a:off x="-1" y="-1"/>
                  <a:ext cx="2694939" cy="1094739"/>
                </a:xfrm>
                <a:prstGeom prst="rect">
                  <a:avLst/>
                </a:prstGeom>
                <a:noFill/>
                <a:ln w="12700" cap="flat">
                  <a:noFill/>
                  <a:miter lim="400000"/>
                </a:ln>
                <a:effectLst/>
              </p:spPr>
              <p:txBody>
                <a:bodyPr wrap="none" lIns="121918" tIns="121918" rIns="121918" bIns="121918" numCol="1" anchor="t">
                  <a:spAutoFit/>
                </a:bodyPr>
                <a:lstStyle>
                  <a:lvl1pPr algn="l" defTabSz="1219200">
                    <a:defRPr sz="4800">
                      <a:solidFill>
                        <a:srgbClr val="000000"/>
                      </a:solidFill>
                      <a:latin typeface="微软雅黑"/>
                      <a:ea typeface="微软雅黑"/>
                      <a:cs typeface="微软雅黑"/>
                      <a:sym typeface="微软雅黑"/>
                    </a:defRPr>
                  </a:lvl1pPr>
                </a:lstStyle>
                <a:p>
                  <a:r>
                    <a:t>直接来源</a:t>
                  </a:r>
                </a:p>
              </p:txBody>
            </p:sp>
            <p:sp>
              <p:nvSpPr>
                <p:cNvPr id="703" name="文本框 8"/>
                <p:cNvSpPr txBox="1"/>
                <p:nvPr/>
              </p:nvSpPr>
              <p:spPr>
                <a:xfrm>
                  <a:off x="27163" y="2819748"/>
                  <a:ext cx="20235092" cy="1094739"/>
                </a:xfrm>
                <a:prstGeom prst="rect">
                  <a:avLst/>
                </a:prstGeom>
                <a:noFill/>
                <a:ln w="12700" cap="flat">
                  <a:noFill/>
                  <a:miter lim="400000"/>
                </a:ln>
                <a:effectLst/>
              </p:spPr>
              <p:txBody>
                <a:bodyPr wrap="square" lIns="121918" tIns="121918" rIns="121918" bIns="121918" numCol="1" anchor="t">
                  <a:spAutoFit/>
                </a:bodyPr>
                <a:lstStyle>
                  <a:lvl1pPr algn="l" defTabSz="1219200">
                    <a:defRPr sz="4800">
                      <a:solidFill>
                        <a:srgbClr val="000000"/>
                      </a:solidFill>
                      <a:latin typeface="微软雅黑"/>
                      <a:ea typeface="微软雅黑"/>
                      <a:cs typeface="微软雅黑"/>
                      <a:sym typeface="微软雅黑"/>
                    </a:defRPr>
                  </a:lvl1pPr>
                </a:lstStyle>
                <a:p>
                  <a:r>
                    <a:t>间接来源：数据是由别人通过调查或实验的方式搜集的</a:t>
                  </a:r>
                </a:p>
              </p:txBody>
            </p:sp>
          </p:grpSp>
        </p:grpSp>
        <p:sp>
          <p:nvSpPr>
            <p:cNvPr id="706" name="直接连接符 16"/>
            <p:cNvSpPr/>
            <p:nvPr/>
          </p:nvSpPr>
          <p:spPr>
            <a:xfrm>
              <a:off x="-1" y="1898048"/>
              <a:ext cx="681314" cy="2"/>
            </a:xfrm>
            <a:prstGeom prst="line">
              <a:avLst/>
            </a:prstGeom>
            <a:noFill/>
            <a:ln w="12700" cap="flat">
              <a:solidFill>
                <a:srgbClr val="5B9BD5"/>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708" name="文本框 11"/>
          <p:cNvSpPr txBox="1"/>
          <p:nvPr/>
        </p:nvSpPr>
        <p:spPr>
          <a:xfrm>
            <a:off x="503516" y="3831770"/>
            <a:ext cx="1035505" cy="3647439"/>
          </a:xfrm>
          <a:prstGeom prst="rect">
            <a:avLst/>
          </a:prstGeom>
          <a:ln w="12700">
            <a:miter lim="400000"/>
          </a:ln>
        </p:spPr>
        <p:txBody>
          <a:bodyPr wrap="none" lIns="121918" tIns="121918" rIns="121918" bIns="121918">
            <a:spAutoFit/>
          </a:bodyPr>
          <a:lstStyle/>
          <a:p>
            <a:pPr algn="l" defTabSz="1219200">
              <a:defRPr sz="4800">
                <a:solidFill>
                  <a:srgbClr val="000000"/>
                </a:solidFill>
                <a:latin typeface="微软雅黑"/>
                <a:ea typeface="微软雅黑"/>
                <a:cs typeface="微软雅黑"/>
                <a:sym typeface="微软雅黑"/>
              </a:defRPr>
            </a:pPr>
            <a:r>
              <a:t>数</a:t>
            </a:r>
          </a:p>
          <a:p>
            <a:pPr algn="l" defTabSz="1219200">
              <a:defRPr sz="4800">
                <a:solidFill>
                  <a:srgbClr val="000000"/>
                </a:solidFill>
                <a:latin typeface="微软雅黑"/>
                <a:ea typeface="微软雅黑"/>
                <a:cs typeface="微软雅黑"/>
                <a:sym typeface="微软雅黑"/>
              </a:defRPr>
            </a:pPr>
            <a:r>
              <a:t>据</a:t>
            </a:r>
          </a:p>
          <a:p>
            <a:pPr algn="l" defTabSz="1219200">
              <a:defRPr sz="4800">
                <a:solidFill>
                  <a:srgbClr val="000000"/>
                </a:solidFill>
                <a:latin typeface="微软雅黑"/>
                <a:ea typeface="微软雅黑"/>
                <a:cs typeface="微软雅黑"/>
                <a:sym typeface="微软雅黑"/>
              </a:defRPr>
            </a:pPr>
            <a:r>
              <a:t>来</a:t>
            </a:r>
          </a:p>
          <a:p>
            <a:pPr algn="l" defTabSz="1219200">
              <a:defRPr sz="4800">
                <a:solidFill>
                  <a:srgbClr val="000000"/>
                </a:solidFill>
                <a:latin typeface="微软雅黑"/>
                <a:ea typeface="微软雅黑"/>
                <a:cs typeface="微软雅黑"/>
                <a:sym typeface="微软雅黑"/>
              </a:defRPr>
            </a:pPr>
            <a:r>
              <a:t>源</a:t>
            </a:r>
          </a:p>
        </p:txBody>
      </p:sp>
      <p:sp>
        <p:nvSpPr>
          <p:cNvPr id="709" name="左中括号 27"/>
          <p:cNvSpPr/>
          <p:nvPr/>
        </p:nvSpPr>
        <p:spPr>
          <a:xfrm>
            <a:off x="6297364" y="2903277"/>
            <a:ext cx="1201005" cy="21984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160"/>
                  <a:pt x="0" y="20617"/>
                </a:cubicBezTo>
                <a:lnTo>
                  <a:pt x="0" y="983"/>
                </a:lnTo>
                <a:cubicBezTo>
                  <a:pt x="0" y="440"/>
                  <a:pt x="9671" y="0"/>
                  <a:pt x="21600" y="0"/>
                </a:cubicBezTo>
              </a:path>
            </a:pathLst>
          </a:custGeom>
          <a:ln w="12700">
            <a:solidFill>
              <a:srgbClr val="5B9BD5"/>
            </a:solidFill>
            <a:miter/>
          </a:ln>
        </p:spPr>
        <p:txBody>
          <a:bodyPr lIns="71436" tIns="71436" rIns="71436" bIns="71436" anchor="ctr"/>
          <a:lstStyle/>
          <a:p>
            <a:pPr defTabSz="1219200">
              <a:defRPr sz="4800">
                <a:solidFill>
                  <a:srgbClr val="000000"/>
                </a:solidFill>
                <a:latin typeface="Calibri"/>
                <a:ea typeface="Calibri"/>
                <a:cs typeface="Calibri"/>
                <a:sym typeface="Calibri"/>
              </a:defRPr>
            </a:pPr>
          </a:p>
        </p:txBody>
      </p:sp>
      <p:sp>
        <p:nvSpPr>
          <p:cNvPr id="710" name="文本框 17"/>
          <p:cNvSpPr txBox="1"/>
          <p:nvPr/>
        </p:nvSpPr>
        <p:spPr>
          <a:xfrm>
            <a:off x="7498367" y="2369322"/>
            <a:ext cx="11229339" cy="1729739"/>
          </a:xfrm>
          <a:prstGeom prst="rect">
            <a:avLst/>
          </a:prstGeom>
          <a:ln w="12700">
            <a:miter lim="400000"/>
          </a:ln>
        </p:spPr>
        <p:txBody>
          <a:bodyPr wrap="none" lIns="121918" tIns="121918" rIns="121918" bIns="121918">
            <a:spAutoFit/>
          </a:bodyPr>
          <a:lstStyle/>
          <a:p>
            <a:pPr algn="l" defTabSz="1219200">
              <a:defRPr sz="4800">
                <a:solidFill>
                  <a:srgbClr val="000000"/>
                </a:solidFill>
                <a:latin typeface="微软雅黑"/>
                <a:ea typeface="微软雅黑"/>
                <a:cs typeface="微软雅黑"/>
                <a:sym typeface="微软雅黑"/>
              </a:defRPr>
            </a:pPr>
            <a:r>
              <a:t>调查数据：通过调查方法获得的数据</a:t>
            </a:r>
          </a:p>
          <a:p>
            <a:pPr algn="l" defTabSz="1219200">
              <a:defRPr sz="3600">
                <a:solidFill>
                  <a:srgbClr val="808080"/>
                </a:solidFill>
                <a:latin typeface="微软雅黑"/>
                <a:ea typeface="微软雅黑"/>
                <a:cs typeface="微软雅黑"/>
                <a:sym typeface="微软雅黑"/>
              </a:defRPr>
            </a:pPr>
            <a:r>
              <a:t>调查通常是对社会现象而言的，所需要的数据已经存在</a:t>
            </a:r>
          </a:p>
        </p:txBody>
      </p:sp>
      <p:sp>
        <p:nvSpPr>
          <p:cNvPr id="711" name="文本框 28"/>
          <p:cNvSpPr txBox="1"/>
          <p:nvPr/>
        </p:nvSpPr>
        <p:spPr>
          <a:xfrm>
            <a:off x="7602007" y="4399895"/>
            <a:ext cx="12143739" cy="1729739"/>
          </a:xfrm>
          <a:prstGeom prst="rect">
            <a:avLst/>
          </a:prstGeom>
          <a:ln w="12700">
            <a:miter lim="400000"/>
          </a:ln>
        </p:spPr>
        <p:txBody>
          <a:bodyPr wrap="none" lIns="121918" tIns="121918" rIns="121918" bIns="121918">
            <a:spAutoFit/>
          </a:bodyPr>
          <a:lstStyle/>
          <a:p>
            <a:pPr algn="l" defTabSz="1219200">
              <a:defRPr sz="4800">
                <a:solidFill>
                  <a:srgbClr val="000000"/>
                </a:solidFill>
                <a:latin typeface="微软雅黑"/>
                <a:ea typeface="微软雅黑"/>
                <a:cs typeface="微软雅黑"/>
                <a:sym typeface="微软雅黑"/>
              </a:defRPr>
            </a:pPr>
            <a:r>
              <a:t>实验数据：通过实验方法获得的数据</a:t>
            </a:r>
          </a:p>
          <a:p>
            <a:pPr algn="l" defTabSz="1219200">
              <a:defRPr sz="3600">
                <a:solidFill>
                  <a:srgbClr val="808080"/>
                </a:solidFill>
                <a:latin typeface="微软雅黑"/>
                <a:ea typeface="微软雅黑"/>
                <a:cs typeface="微软雅黑"/>
                <a:sym typeface="微软雅黑"/>
              </a:defRPr>
            </a:pPr>
            <a:r>
              <a:t>实验大多是对自然现象而言的，并非总能从已有来源中获得</a:t>
            </a:r>
          </a:p>
        </p:txBody>
      </p:sp>
      <p:sp>
        <p:nvSpPr>
          <p:cNvPr id="712" name="文本框 18"/>
          <p:cNvSpPr txBox="1"/>
          <p:nvPr/>
        </p:nvSpPr>
        <p:spPr>
          <a:xfrm>
            <a:off x="6297364" y="7442293"/>
            <a:ext cx="16104159" cy="4498339"/>
          </a:xfrm>
          <a:prstGeom prst="rect">
            <a:avLst/>
          </a:prstGeom>
          <a:ln w="12700">
            <a:miter lim="400000"/>
          </a:ln>
        </p:spPr>
        <p:txBody>
          <a:bodyPr lIns="121918" tIns="121918" rIns="121918" bIns="121918">
            <a:spAutoFit/>
          </a:bodyPr>
          <a:lstStyle/>
          <a:p>
            <a:pPr algn="l" defTabSz="1219200">
              <a:defRPr sz="4800">
                <a:solidFill>
                  <a:srgbClr val="000000"/>
                </a:solidFill>
                <a:latin typeface="微软雅黑"/>
                <a:ea typeface="微软雅黑"/>
                <a:cs typeface="微软雅黑"/>
                <a:sym typeface="微软雅黑"/>
              </a:defRPr>
            </a:pPr>
            <a:r>
              <a:t>使用二手数据前要进行评估：</a:t>
            </a:r>
          </a:p>
          <a:p>
            <a:pPr algn="l" defTabSz="1219200">
              <a:defRPr sz="4800">
                <a:solidFill>
                  <a:srgbClr val="000000"/>
                </a:solidFill>
                <a:latin typeface="Calibri"/>
                <a:ea typeface="Calibri"/>
                <a:cs typeface="Calibri"/>
                <a:sym typeface="Calibri"/>
              </a:defRPr>
            </a:pPr>
            <a:r>
              <a:t>1</a:t>
            </a:r>
            <a:r>
              <a:rPr>
                <a:latin typeface="微软雅黑"/>
                <a:ea typeface="微软雅黑"/>
                <a:cs typeface="微软雅黑"/>
                <a:sym typeface="微软雅黑"/>
              </a:rPr>
              <a:t>）资料是谁搜集的</a:t>
            </a:r>
            <a:endParaRPr>
              <a:latin typeface="微软雅黑"/>
              <a:ea typeface="微软雅黑"/>
              <a:cs typeface="微软雅黑"/>
              <a:sym typeface="微软雅黑"/>
            </a:endParaRPr>
          </a:p>
          <a:p>
            <a:pPr algn="l" defTabSz="1219200">
              <a:defRPr sz="4800">
                <a:solidFill>
                  <a:srgbClr val="000000"/>
                </a:solidFill>
                <a:latin typeface="Calibri"/>
                <a:ea typeface="Calibri"/>
                <a:cs typeface="Calibri"/>
                <a:sym typeface="Calibri"/>
              </a:defRPr>
            </a:pPr>
            <a:r>
              <a:t>2</a:t>
            </a:r>
            <a:r>
              <a:rPr>
                <a:latin typeface="微软雅黑"/>
                <a:ea typeface="微软雅黑"/>
                <a:cs typeface="微软雅黑"/>
                <a:sym typeface="微软雅黑"/>
              </a:rPr>
              <a:t>）为了什么目的搜集的</a:t>
            </a:r>
            <a:endParaRPr>
              <a:latin typeface="微软雅黑"/>
              <a:ea typeface="微软雅黑"/>
              <a:cs typeface="微软雅黑"/>
              <a:sym typeface="微软雅黑"/>
            </a:endParaRPr>
          </a:p>
          <a:p>
            <a:pPr algn="l" defTabSz="1219200">
              <a:defRPr sz="4800">
                <a:solidFill>
                  <a:srgbClr val="000000"/>
                </a:solidFill>
                <a:latin typeface="Calibri"/>
                <a:ea typeface="Calibri"/>
                <a:cs typeface="Calibri"/>
                <a:sym typeface="Calibri"/>
              </a:defRPr>
            </a:pPr>
            <a:r>
              <a:t>3</a:t>
            </a:r>
            <a:r>
              <a:rPr>
                <a:latin typeface="微软雅黑"/>
                <a:ea typeface="微软雅黑"/>
                <a:cs typeface="微软雅黑"/>
                <a:sym typeface="微软雅黑"/>
              </a:rPr>
              <a:t>）数据是怎样搜集的</a:t>
            </a:r>
            <a:endParaRPr>
              <a:latin typeface="微软雅黑"/>
              <a:ea typeface="微软雅黑"/>
              <a:cs typeface="微软雅黑"/>
              <a:sym typeface="微软雅黑"/>
            </a:endParaRPr>
          </a:p>
          <a:p>
            <a:pPr algn="l" defTabSz="1219200">
              <a:defRPr sz="4800">
                <a:solidFill>
                  <a:srgbClr val="000000"/>
                </a:solidFill>
                <a:latin typeface="Calibri"/>
                <a:ea typeface="Calibri"/>
                <a:cs typeface="Calibri"/>
                <a:sym typeface="Calibri"/>
              </a:defRPr>
            </a:pPr>
            <a:r>
              <a:t>4</a:t>
            </a:r>
            <a:r>
              <a:rPr>
                <a:latin typeface="微软雅黑"/>
                <a:ea typeface="微软雅黑"/>
                <a:cs typeface="微软雅黑"/>
                <a:sym typeface="微软雅黑"/>
              </a:rPr>
              <a:t>）什么时候搜集的</a:t>
            </a:r>
            <a:endParaRPr>
              <a:latin typeface="微软雅黑"/>
              <a:ea typeface="微软雅黑"/>
              <a:cs typeface="微软雅黑"/>
              <a:sym typeface="微软雅黑"/>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 name="矩形 1"/>
          <p:cNvGrpSpPr/>
          <p:nvPr/>
        </p:nvGrpSpPr>
        <p:grpSpPr>
          <a:xfrm>
            <a:off x="3396166" y="5004220"/>
            <a:ext cx="2981175" cy="3133496"/>
            <a:chOff x="-1" y="0"/>
            <a:chExt cx="2981174" cy="3133494"/>
          </a:xfrm>
        </p:grpSpPr>
        <p:sp>
          <p:nvSpPr>
            <p:cNvPr id="716" name="矩形"/>
            <p:cNvSpPr/>
            <p:nvPr/>
          </p:nvSpPr>
          <p:spPr>
            <a:xfrm>
              <a:off x="-2" y="0"/>
              <a:ext cx="2981175" cy="3133496"/>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17600" b="1">
                  <a:solidFill>
                    <a:srgbClr val="FFFFFF"/>
                  </a:solidFill>
                  <a:latin typeface="Calibri"/>
                  <a:ea typeface="Calibri"/>
                  <a:cs typeface="Calibri"/>
                  <a:sym typeface="Calibri"/>
                </a:defRPr>
              </a:pPr>
            </a:p>
          </p:txBody>
        </p:sp>
        <p:sp>
          <p:nvSpPr>
            <p:cNvPr id="717" name="2"/>
            <p:cNvSpPr txBox="1"/>
            <p:nvPr/>
          </p:nvSpPr>
          <p:spPr>
            <a:xfrm>
              <a:off x="-2" y="79576"/>
              <a:ext cx="2981175" cy="2974339"/>
            </a:xfrm>
            <a:prstGeom prst="rect">
              <a:avLst/>
            </a:prstGeom>
            <a:noFill/>
            <a:ln w="12700" cap="flat">
              <a:noFill/>
              <a:miter lim="400000"/>
            </a:ln>
            <a:effectLst/>
          </p:spPr>
          <p:txBody>
            <a:bodyPr wrap="square" lIns="121918" tIns="121918" rIns="121918" bIns="121918" numCol="1" anchor="ctr">
              <a:spAutoFit/>
            </a:bodyPr>
            <a:lstStyle>
              <a:lvl1pPr defTabSz="1219200">
                <a:defRPr sz="17600" b="1">
                  <a:solidFill>
                    <a:srgbClr val="FFFFFF"/>
                  </a:solidFill>
                  <a:latin typeface="Calibri"/>
                  <a:ea typeface="Calibri"/>
                  <a:cs typeface="Calibri"/>
                  <a:sym typeface="Calibri"/>
                </a:defRPr>
              </a:lvl1pPr>
            </a:lstStyle>
            <a:p>
              <a:r>
                <a:t>2</a:t>
              </a:r>
            </a:p>
          </p:txBody>
        </p:sp>
      </p:grpSp>
      <p:sp>
        <p:nvSpPr>
          <p:cNvPr id="719" name="文本框 4"/>
          <p:cNvSpPr txBox="1"/>
          <p:nvPr/>
        </p:nvSpPr>
        <p:spPr>
          <a:xfrm>
            <a:off x="8562189" y="5432193"/>
            <a:ext cx="13121928" cy="2555239"/>
          </a:xfrm>
          <a:prstGeom prst="rect">
            <a:avLst/>
          </a:prstGeom>
          <a:ln w="12700">
            <a:miter lim="400000"/>
          </a:ln>
        </p:spPr>
        <p:txBody>
          <a:bodyPr lIns="121918" tIns="121918" rIns="121918" bIns="121918">
            <a:spAutoFit/>
          </a:bodyPr>
          <a:lstStyle>
            <a:lvl1pPr algn="l" defTabSz="1219200">
              <a:defRPr sz="13000" b="1">
                <a:solidFill>
                  <a:srgbClr val="C00000"/>
                </a:solidFill>
                <a:latin typeface="微软雅黑"/>
                <a:ea typeface="微软雅黑"/>
                <a:cs typeface="微软雅黑"/>
                <a:sym typeface="微软雅黑"/>
              </a:defRPr>
            </a:lvl1pPr>
          </a:lstStyle>
          <a:p>
            <a:r>
              <a:t>调查数据</a:t>
            </a:r>
          </a:p>
        </p:txBody>
      </p:sp>
      <p:grpSp>
        <p:nvGrpSpPr>
          <p:cNvPr id="722" name="组合 3"/>
          <p:cNvGrpSpPr/>
          <p:nvPr/>
        </p:nvGrpSpPr>
        <p:grpSpPr>
          <a:xfrm>
            <a:off x="12742" y="421108"/>
            <a:ext cx="24371260" cy="1551940"/>
            <a:chOff x="0" y="0"/>
            <a:chExt cx="24371258" cy="1551938"/>
          </a:xfrm>
        </p:grpSpPr>
        <p:sp>
          <p:nvSpPr>
            <p:cNvPr id="720" name="文本框 5"/>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000000"/>
                  </a:solidFill>
                  <a:latin typeface="微软雅黑"/>
                  <a:ea typeface="微软雅黑"/>
                  <a:cs typeface="微软雅黑"/>
                  <a:sym typeface="微软雅黑"/>
                </a:defRPr>
              </a:lvl1pPr>
            </a:lstStyle>
            <a:p>
              <a:r>
                <a:t>数据的搜集</a:t>
              </a:r>
            </a:p>
          </p:txBody>
        </p:sp>
        <p:sp>
          <p:nvSpPr>
            <p:cNvPr id="721"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723" name="灯片编号占位符 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 name="组合 2"/>
          <p:cNvGrpSpPr/>
          <p:nvPr/>
        </p:nvGrpSpPr>
        <p:grpSpPr>
          <a:xfrm>
            <a:off x="-1" y="503767"/>
            <a:ext cx="10887243" cy="1236138"/>
            <a:chOff x="0" y="0"/>
            <a:chExt cx="10887242" cy="1236136"/>
          </a:xfrm>
        </p:grpSpPr>
        <p:sp>
          <p:nvSpPr>
            <p:cNvPr id="725" name="文本框 10"/>
            <p:cNvSpPr txBox="1"/>
            <p:nvPr/>
          </p:nvSpPr>
          <p:spPr>
            <a:xfrm>
              <a:off x="385234" y="113877"/>
              <a:ext cx="10502009" cy="1008379"/>
            </a:xfrm>
            <a:prstGeom prst="rect">
              <a:avLst/>
            </a:prstGeom>
            <a:noFill/>
            <a:ln w="12700" cap="flat">
              <a:noFill/>
              <a:miter lim="400000"/>
            </a:ln>
            <a:effectLst/>
          </p:spPr>
          <p:txBody>
            <a:bodyPr wrap="square" lIns="91438" tIns="91438" rIns="91438" bIns="91438" numCol="1" anchor="t">
              <a:spAutoFit/>
            </a:bodyPr>
            <a:lstStyle>
              <a:lvl1pPr algn="l" defTabSz="1828800">
                <a:defRPr sz="4600" b="1">
                  <a:solidFill>
                    <a:srgbClr val="D45854"/>
                  </a:solidFill>
                  <a:latin typeface="微软雅黑"/>
                  <a:ea typeface="微软雅黑"/>
                  <a:cs typeface="微软雅黑"/>
                  <a:sym typeface="微软雅黑"/>
                </a:defRPr>
              </a:lvl1pPr>
            </a:lstStyle>
            <a:p>
              <a:r>
                <a:t>调查数据</a:t>
              </a:r>
            </a:p>
          </p:txBody>
        </p:sp>
        <p:sp>
          <p:nvSpPr>
            <p:cNvPr id="726" name="矩形 1"/>
            <p:cNvSpPr/>
            <p:nvPr/>
          </p:nvSpPr>
          <p:spPr>
            <a:xfrm>
              <a:off x="0" y="0"/>
              <a:ext cx="385236" cy="1236138"/>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728"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grpSp>
        <p:nvGrpSpPr>
          <p:cNvPr id="780" name="图示 7"/>
          <p:cNvGrpSpPr/>
          <p:nvPr/>
        </p:nvGrpSpPr>
        <p:grpSpPr>
          <a:xfrm>
            <a:off x="6496914" y="1372740"/>
            <a:ext cx="12959142" cy="11698920"/>
            <a:chOff x="0" y="0"/>
            <a:chExt cx="12959140" cy="11698919"/>
          </a:xfrm>
        </p:grpSpPr>
        <p:sp>
          <p:nvSpPr>
            <p:cNvPr id="729" name="线条"/>
            <p:cNvSpPr/>
            <p:nvPr/>
          </p:nvSpPr>
          <p:spPr>
            <a:xfrm>
              <a:off x="7844418" y="2933994"/>
              <a:ext cx="2599955" cy="81142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0" name="线条"/>
            <p:cNvSpPr/>
            <p:nvPr/>
          </p:nvSpPr>
          <p:spPr>
            <a:xfrm>
              <a:off x="7844418" y="2933994"/>
              <a:ext cx="2629233" cy="62910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1" name="线条"/>
            <p:cNvSpPr/>
            <p:nvPr/>
          </p:nvSpPr>
          <p:spPr>
            <a:xfrm>
              <a:off x="7844418" y="2933994"/>
              <a:ext cx="2629233" cy="45263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2" name="线条"/>
            <p:cNvSpPr/>
            <p:nvPr/>
          </p:nvSpPr>
          <p:spPr>
            <a:xfrm>
              <a:off x="7844418" y="2933994"/>
              <a:ext cx="2570675" cy="28494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3" name="线条"/>
            <p:cNvSpPr/>
            <p:nvPr/>
          </p:nvSpPr>
          <p:spPr>
            <a:xfrm>
              <a:off x="7844418" y="2933994"/>
              <a:ext cx="2570675" cy="1055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4" name="线条"/>
            <p:cNvSpPr/>
            <p:nvPr/>
          </p:nvSpPr>
          <p:spPr>
            <a:xfrm>
              <a:off x="5485407" y="1110741"/>
              <a:ext cx="3904677" cy="5805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1889"/>
                  </a:lnTo>
                  <a:lnTo>
                    <a:pt x="21600" y="11889"/>
                  </a:lnTo>
                  <a:lnTo>
                    <a:pt x="21600" y="21600"/>
                  </a:lnTo>
                </a:path>
              </a:pathLst>
            </a:custGeom>
            <a:noFill/>
            <a:ln w="25400" cap="flat">
              <a:solidFill>
                <a:srgbClr val="364354"/>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5" name="线条"/>
            <p:cNvSpPr/>
            <p:nvPr/>
          </p:nvSpPr>
          <p:spPr>
            <a:xfrm>
              <a:off x="248549" y="2933994"/>
              <a:ext cx="2422431" cy="81435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6" name="线条"/>
            <p:cNvSpPr/>
            <p:nvPr/>
          </p:nvSpPr>
          <p:spPr>
            <a:xfrm>
              <a:off x="248549" y="2933994"/>
              <a:ext cx="2422431" cy="6378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7" name="线条"/>
            <p:cNvSpPr/>
            <p:nvPr/>
          </p:nvSpPr>
          <p:spPr>
            <a:xfrm>
              <a:off x="248549" y="2933994"/>
              <a:ext cx="2422431" cy="46141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8" name="线条"/>
            <p:cNvSpPr/>
            <p:nvPr/>
          </p:nvSpPr>
          <p:spPr>
            <a:xfrm>
              <a:off x="248549" y="2933994"/>
              <a:ext cx="2422431" cy="28494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39" name="线条"/>
            <p:cNvSpPr/>
            <p:nvPr/>
          </p:nvSpPr>
          <p:spPr>
            <a:xfrm>
              <a:off x="248549" y="2933994"/>
              <a:ext cx="2422431" cy="10847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3D4C60"/>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sp>
          <p:nvSpPr>
            <p:cNvPr id="740" name="线条"/>
            <p:cNvSpPr/>
            <p:nvPr/>
          </p:nvSpPr>
          <p:spPr>
            <a:xfrm>
              <a:off x="1242743" y="1110741"/>
              <a:ext cx="4242666" cy="5805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1889"/>
                  </a:lnTo>
                  <a:lnTo>
                    <a:pt x="0" y="11889"/>
                  </a:lnTo>
                  <a:lnTo>
                    <a:pt x="0" y="21600"/>
                  </a:lnTo>
                </a:path>
              </a:pathLst>
            </a:custGeom>
            <a:noFill/>
            <a:ln w="25400" cap="flat">
              <a:solidFill>
                <a:srgbClr val="364354"/>
              </a:solidFill>
              <a:prstDash val="solid"/>
              <a:miter lim="800000"/>
            </a:ln>
            <a:effectLst/>
          </p:spPr>
          <p:txBody>
            <a:bodyPr wrap="square" lIns="71436" tIns="71436" rIns="71436" bIns="71436" numCol="1" anchor="t">
              <a:noAutofit/>
            </a:bodyPr>
            <a:lstStyle/>
            <a:p>
              <a:pPr algn="l" defTabSz="1219200">
                <a:defRPr sz="4800">
                  <a:solidFill>
                    <a:srgbClr val="000000"/>
                  </a:solidFill>
                  <a:latin typeface="Calibri"/>
                  <a:ea typeface="Calibri"/>
                  <a:cs typeface="Calibri"/>
                  <a:sym typeface="Calibri"/>
                </a:defRPr>
              </a:pPr>
            </a:p>
          </p:txBody>
        </p:sp>
        <p:grpSp>
          <p:nvGrpSpPr>
            <p:cNvPr id="743" name="成组"/>
            <p:cNvGrpSpPr/>
            <p:nvPr/>
          </p:nvGrpSpPr>
          <p:grpSpPr>
            <a:xfrm>
              <a:off x="1435565" y="-1"/>
              <a:ext cx="8099687" cy="1110741"/>
              <a:chOff x="-1" y="0"/>
              <a:chExt cx="8099685" cy="1110740"/>
            </a:xfrm>
          </p:grpSpPr>
          <p:sp>
            <p:nvSpPr>
              <p:cNvPr id="741" name="矩形"/>
              <p:cNvSpPr/>
              <p:nvPr/>
            </p:nvSpPr>
            <p:spPr>
              <a:xfrm>
                <a:off x="-2" y="-1"/>
                <a:ext cx="8099687" cy="1110742"/>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800">
                    <a:solidFill>
                      <a:srgbClr val="FFFFFF"/>
                    </a:solidFill>
                    <a:latin typeface="Calibri"/>
                    <a:ea typeface="Calibri"/>
                    <a:cs typeface="Calibri"/>
                    <a:sym typeface="Calibri"/>
                  </a:defRPr>
                </a:pPr>
              </a:p>
            </p:txBody>
          </p:sp>
          <p:sp>
            <p:nvSpPr>
              <p:cNvPr id="742" name="抽样采集数据的方式"/>
              <p:cNvSpPr txBox="1"/>
              <p:nvPr/>
            </p:nvSpPr>
            <p:spPr>
              <a:xfrm>
                <a:off x="0" y="153626"/>
                <a:ext cx="8099685"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抽样采集数据的方式</a:t>
                </a:r>
              </a:p>
            </p:txBody>
          </p:sp>
        </p:grpSp>
        <p:grpSp>
          <p:nvGrpSpPr>
            <p:cNvPr id="746" name="成组"/>
            <p:cNvGrpSpPr/>
            <p:nvPr/>
          </p:nvGrpSpPr>
          <p:grpSpPr>
            <a:xfrm>
              <a:off x="-1" y="1691250"/>
              <a:ext cx="2485488" cy="1242745"/>
              <a:chOff x="0" y="0"/>
              <a:chExt cx="2485487" cy="1242743"/>
            </a:xfrm>
          </p:grpSpPr>
          <p:sp>
            <p:nvSpPr>
              <p:cNvPr id="744" name="矩形"/>
              <p:cNvSpPr/>
              <p:nvPr/>
            </p:nvSpPr>
            <p:spPr>
              <a:xfrm>
                <a:off x="-1" y="0"/>
                <a:ext cx="2485487" cy="1242744"/>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800">
                    <a:solidFill>
                      <a:srgbClr val="FFFFFF"/>
                    </a:solidFill>
                    <a:latin typeface="Calibri"/>
                    <a:ea typeface="Calibri"/>
                    <a:cs typeface="Calibri"/>
                    <a:sym typeface="Calibri"/>
                  </a:defRPr>
                </a:pPr>
              </a:p>
            </p:txBody>
          </p:sp>
          <p:sp>
            <p:nvSpPr>
              <p:cNvPr id="745" name="概率抽样"/>
              <p:cNvSpPr txBox="1"/>
              <p:nvPr/>
            </p:nvSpPr>
            <p:spPr>
              <a:xfrm>
                <a:off x="0" y="219627"/>
                <a:ext cx="2485488"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概率抽样</a:t>
                </a:r>
              </a:p>
            </p:txBody>
          </p:sp>
        </p:grpSp>
        <p:grpSp>
          <p:nvGrpSpPr>
            <p:cNvPr id="749" name="成组"/>
            <p:cNvGrpSpPr/>
            <p:nvPr/>
          </p:nvGrpSpPr>
          <p:grpSpPr>
            <a:xfrm>
              <a:off x="2670978" y="3397389"/>
              <a:ext cx="2485488" cy="1242745"/>
              <a:chOff x="0" y="0"/>
              <a:chExt cx="2485487" cy="1242743"/>
            </a:xfrm>
          </p:grpSpPr>
          <p:sp>
            <p:nvSpPr>
              <p:cNvPr id="747" name="矩形"/>
              <p:cNvSpPr/>
              <p:nvPr/>
            </p:nvSpPr>
            <p:spPr>
              <a:xfrm>
                <a:off x="0" y="0"/>
                <a:ext cx="2485484" cy="1242744"/>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800">
                    <a:solidFill>
                      <a:srgbClr val="FFFFFF"/>
                    </a:solidFill>
                    <a:latin typeface="Calibri"/>
                    <a:ea typeface="Calibri"/>
                    <a:cs typeface="Calibri"/>
                    <a:sym typeface="Calibri"/>
                  </a:defRPr>
                </a:pPr>
              </a:p>
            </p:txBody>
          </p:sp>
          <p:sp>
            <p:nvSpPr>
              <p:cNvPr id="748" name="分层抽样"/>
              <p:cNvSpPr txBox="1"/>
              <p:nvPr/>
            </p:nvSpPr>
            <p:spPr>
              <a:xfrm>
                <a:off x="-1" y="219627"/>
                <a:ext cx="2485489"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分层抽样</a:t>
                </a:r>
              </a:p>
            </p:txBody>
          </p:sp>
        </p:grpSp>
        <p:grpSp>
          <p:nvGrpSpPr>
            <p:cNvPr id="752" name="成组"/>
            <p:cNvGrpSpPr/>
            <p:nvPr/>
          </p:nvGrpSpPr>
          <p:grpSpPr>
            <a:xfrm>
              <a:off x="2670978" y="5162085"/>
              <a:ext cx="2485488" cy="1242744"/>
              <a:chOff x="0" y="0"/>
              <a:chExt cx="2485487" cy="1242743"/>
            </a:xfrm>
          </p:grpSpPr>
          <p:sp>
            <p:nvSpPr>
              <p:cNvPr id="750" name="矩形"/>
              <p:cNvSpPr/>
              <p:nvPr/>
            </p:nvSpPr>
            <p:spPr>
              <a:xfrm>
                <a:off x="0" y="-1"/>
                <a:ext cx="2485484" cy="1242745"/>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422400">
                  <a:lnSpc>
                    <a:spcPct val="90000"/>
                  </a:lnSpc>
                  <a:spcBef>
                    <a:spcPts val="2000"/>
                  </a:spcBef>
                  <a:defRPr sz="3200">
                    <a:solidFill>
                      <a:srgbClr val="FFFFFF"/>
                    </a:solidFill>
                    <a:latin typeface="Calibri"/>
                    <a:ea typeface="Calibri"/>
                    <a:cs typeface="Calibri"/>
                    <a:sym typeface="Calibri"/>
                  </a:defRPr>
                </a:pPr>
              </a:p>
            </p:txBody>
          </p:sp>
          <p:sp>
            <p:nvSpPr>
              <p:cNvPr id="751" name="简单随机抽样"/>
              <p:cNvSpPr txBox="1"/>
              <p:nvPr/>
            </p:nvSpPr>
            <p:spPr>
              <a:xfrm>
                <a:off x="-1" y="315300"/>
                <a:ext cx="2485489" cy="612141"/>
              </a:xfrm>
              <a:prstGeom prst="rect">
                <a:avLst/>
              </a:prstGeom>
              <a:noFill/>
              <a:ln w="12700" cap="flat">
                <a:noFill/>
                <a:miter lim="400000"/>
              </a:ln>
              <a:effectLst/>
            </p:spPr>
            <p:txBody>
              <a:bodyPr wrap="square" lIns="20320" tIns="20320" rIns="20320" bIns="20320" numCol="1" anchor="ctr">
                <a:spAutoFit/>
              </a:bodyPr>
              <a:lstStyle>
                <a:lvl1pPr defTabSz="1422400">
                  <a:lnSpc>
                    <a:spcPct val="90000"/>
                  </a:lnSpc>
                  <a:spcBef>
                    <a:spcPts val="1300"/>
                  </a:spcBef>
                  <a:defRPr sz="3200">
                    <a:solidFill>
                      <a:srgbClr val="FFFFFF"/>
                    </a:solidFill>
                    <a:latin typeface="微软雅黑"/>
                    <a:ea typeface="微软雅黑"/>
                    <a:cs typeface="微软雅黑"/>
                    <a:sym typeface="微软雅黑"/>
                  </a:defRPr>
                </a:lvl1pPr>
              </a:lstStyle>
              <a:p>
                <a:r>
                  <a:t>简单随机抽样</a:t>
                </a:r>
              </a:p>
            </p:txBody>
          </p:sp>
        </p:grpSp>
        <p:grpSp>
          <p:nvGrpSpPr>
            <p:cNvPr id="755" name="成组"/>
            <p:cNvGrpSpPr/>
            <p:nvPr/>
          </p:nvGrpSpPr>
          <p:grpSpPr>
            <a:xfrm>
              <a:off x="2670978" y="6926782"/>
              <a:ext cx="2485488" cy="1242744"/>
              <a:chOff x="0" y="0"/>
              <a:chExt cx="2485487" cy="1242743"/>
            </a:xfrm>
          </p:grpSpPr>
          <p:sp>
            <p:nvSpPr>
              <p:cNvPr id="753" name="矩形"/>
              <p:cNvSpPr/>
              <p:nvPr/>
            </p:nvSpPr>
            <p:spPr>
              <a:xfrm>
                <a:off x="0" y="-1"/>
                <a:ext cx="2485484" cy="1242745"/>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200">
                    <a:solidFill>
                      <a:srgbClr val="FFFFFF"/>
                    </a:solidFill>
                    <a:latin typeface="Calibri"/>
                    <a:ea typeface="Calibri"/>
                    <a:cs typeface="Calibri"/>
                    <a:sym typeface="Calibri"/>
                  </a:defRPr>
                </a:pPr>
              </a:p>
            </p:txBody>
          </p:sp>
          <p:sp>
            <p:nvSpPr>
              <p:cNvPr id="754" name="整群抽样"/>
              <p:cNvSpPr txBox="1"/>
              <p:nvPr/>
            </p:nvSpPr>
            <p:spPr>
              <a:xfrm>
                <a:off x="-1" y="219627"/>
                <a:ext cx="2485489"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整群抽样</a:t>
                </a:r>
              </a:p>
            </p:txBody>
          </p:sp>
        </p:grpSp>
        <p:grpSp>
          <p:nvGrpSpPr>
            <p:cNvPr id="758" name="成组"/>
            <p:cNvGrpSpPr/>
            <p:nvPr/>
          </p:nvGrpSpPr>
          <p:grpSpPr>
            <a:xfrm>
              <a:off x="2670978" y="8691478"/>
              <a:ext cx="2485488" cy="1242745"/>
              <a:chOff x="0" y="0"/>
              <a:chExt cx="2485487" cy="1242743"/>
            </a:xfrm>
          </p:grpSpPr>
          <p:sp>
            <p:nvSpPr>
              <p:cNvPr id="756" name="矩形"/>
              <p:cNvSpPr/>
              <p:nvPr/>
            </p:nvSpPr>
            <p:spPr>
              <a:xfrm>
                <a:off x="0" y="0"/>
                <a:ext cx="2485484" cy="1242744"/>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200">
                    <a:solidFill>
                      <a:srgbClr val="FFFFFF"/>
                    </a:solidFill>
                    <a:latin typeface="Calibri"/>
                    <a:ea typeface="Calibri"/>
                    <a:cs typeface="Calibri"/>
                    <a:sym typeface="Calibri"/>
                  </a:defRPr>
                </a:pPr>
              </a:p>
            </p:txBody>
          </p:sp>
          <p:sp>
            <p:nvSpPr>
              <p:cNvPr id="757" name="系统抽样"/>
              <p:cNvSpPr txBox="1"/>
              <p:nvPr/>
            </p:nvSpPr>
            <p:spPr>
              <a:xfrm>
                <a:off x="-1" y="219627"/>
                <a:ext cx="2485489"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系统抽样</a:t>
                </a:r>
              </a:p>
            </p:txBody>
          </p:sp>
        </p:grpSp>
        <p:grpSp>
          <p:nvGrpSpPr>
            <p:cNvPr id="761" name="成组"/>
            <p:cNvGrpSpPr/>
            <p:nvPr/>
          </p:nvGrpSpPr>
          <p:grpSpPr>
            <a:xfrm>
              <a:off x="2670978" y="10456175"/>
              <a:ext cx="2485488" cy="1242744"/>
              <a:chOff x="0" y="0"/>
              <a:chExt cx="2485487" cy="1242743"/>
            </a:xfrm>
          </p:grpSpPr>
          <p:sp>
            <p:nvSpPr>
              <p:cNvPr id="759" name="矩形"/>
              <p:cNvSpPr/>
              <p:nvPr/>
            </p:nvSpPr>
            <p:spPr>
              <a:xfrm>
                <a:off x="0" y="-1"/>
                <a:ext cx="2485484" cy="1242745"/>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658620">
                  <a:lnSpc>
                    <a:spcPct val="90000"/>
                  </a:lnSpc>
                  <a:spcBef>
                    <a:spcPts val="2000"/>
                  </a:spcBef>
                  <a:defRPr sz="3600">
                    <a:solidFill>
                      <a:srgbClr val="FFFFFF"/>
                    </a:solidFill>
                    <a:latin typeface="Calibri"/>
                    <a:ea typeface="Calibri"/>
                    <a:cs typeface="Calibri"/>
                    <a:sym typeface="Calibri"/>
                  </a:defRPr>
                </a:pPr>
              </a:p>
            </p:txBody>
          </p:sp>
          <p:sp>
            <p:nvSpPr>
              <p:cNvPr id="760" name="多阶段抽样"/>
              <p:cNvSpPr txBox="1"/>
              <p:nvPr/>
            </p:nvSpPr>
            <p:spPr>
              <a:xfrm>
                <a:off x="-1" y="280164"/>
                <a:ext cx="2485489" cy="682413"/>
              </a:xfrm>
              <a:prstGeom prst="rect">
                <a:avLst/>
              </a:prstGeom>
              <a:noFill/>
              <a:ln w="12700" cap="flat">
                <a:noFill/>
                <a:miter lim="400000"/>
              </a:ln>
              <a:effectLst/>
            </p:spPr>
            <p:txBody>
              <a:bodyPr wrap="square" lIns="23706" tIns="23706" rIns="23706" bIns="23706" numCol="1" anchor="ctr">
                <a:spAutoFit/>
              </a:bodyPr>
              <a:lstStyle>
                <a:lvl1pPr defTabSz="1658620">
                  <a:lnSpc>
                    <a:spcPct val="90000"/>
                  </a:lnSpc>
                  <a:spcBef>
                    <a:spcPts val="1500"/>
                  </a:spcBef>
                  <a:defRPr sz="3600">
                    <a:solidFill>
                      <a:srgbClr val="FFFFFF"/>
                    </a:solidFill>
                    <a:latin typeface="微软雅黑"/>
                    <a:ea typeface="微软雅黑"/>
                    <a:cs typeface="微软雅黑"/>
                    <a:sym typeface="微软雅黑"/>
                  </a:defRPr>
                </a:lvl1pPr>
              </a:lstStyle>
              <a:p>
                <a:r>
                  <a:t>多阶段抽样</a:t>
                </a:r>
              </a:p>
            </p:txBody>
          </p:sp>
        </p:grpSp>
        <p:grpSp>
          <p:nvGrpSpPr>
            <p:cNvPr id="764" name="成组"/>
            <p:cNvGrpSpPr/>
            <p:nvPr/>
          </p:nvGrpSpPr>
          <p:grpSpPr>
            <a:xfrm>
              <a:off x="7458001" y="1691250"/>
              <a:ext cx="3864165" cy="1242745"/>
              <a:chOff x="-1" y="0"/>
              <a:chExt cx="3864164" cy="1242743"/>
            </a:xfrm>
          </p:grpSpPr>
          <p:sp>
            <p:nvSpPr>
              <p:cNvPr id="762" name="矩形"/>
              <p:cNvSpPr/>
              <p:nvPr/>
            </p:nvSpPr>
            <p:spPr>
              <a:xfrm>
                <a:off x="-2" y="0"/>
                <a:ext cx="3864166" cy="1242744"/>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800">
                    <a:solidFill>
                      <a:srgbClr val="FFFFFF"/>
                    </a:solidFill>
                    <a:latin typeface="Calibri"/>
                    <a:ea typeface="Calibri"/>
                    <a:cs typeface="Calibri"/>
                    <a:sym typeface="Calibri"/>
                  </a:defRPr>
                </a:pPr>
              </a:p>
            </p:txBody>
          </p:sp>
          <p:sp>
            <p:nvSpPr>
              <p:cNvPr id="763" name="非概率抽样"/>
              <p:cNvSpPr txBox="1"/>
              <p:nvPr/>
            </p:nvSpPr>
            <p:spPr>
              <a:xfrm>
                <a:off x="-1" y="219627"/>
                <a:ext cx="3864164"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非概率抽样</a:t>
                </a:r>
              </a:p>
            </p:txBody>
          </p:sp>
        </p:grpSp>
        <p:grpSp>
          <p:nvGrpSpPr>
            <p:cNvPr id="767" name="成组"/>
            <p:cNvGrpSpPr/>
            <p:nvPr/>
          </p:nvGrpSpPr>
          <p:grpSpPr>
            <a:xfrm>
              <a:off x="10415094" y="3368109"/>
              <a:ext cx="2485489" cy="1242744"/>
              <a:chOff x="0" y="0"/>
              <a:chExt cx="2485487" cy="1242743"/>
            </a:xfrm>
          </p:grpSpPr>
          <p:sp>
            <p:nvSpPr>
              <p:cNvPr id="765" name="矩形"/>
              <p:cNvSpPr/>
              <p:nvPr/>
            </p:nvSpPr>
            <p:spPr>
              <a:xfrm>
                <a:off x="-1" y="-1"/>
                <a:ext cx="2485487" cy="1242745"/>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800">
                    <a:solidFill>
                      <a:srgbClr val="FFFFFF"/>
                    </a:solidFill>
                    <a:latin typeface="Calibri"/>
                    <a:ea typeface="Calibri"/>
                    <a:cs typeface="Calibri"/>
                    <a:sym typeface="Calibri"/>
                  </a:defRPr>
                </a:pPr>
              </a:p>
            </p:txBody>
          </p:sp>
          <p:sp>
            <p:nvSpPr>
              <p:cNvPr id="766" name="方便抽样"/>
              <p:cNvSpPr txBox="1"/>
              <p:nvPr/>
            </p:nvSpPr>
            <p:spPr>
              <a:xfrm>
                <a:off x="0" y="219627"/>
                <a:ext cx="2485488"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方便抽样</a:t>
                </a:r>
              </a:p>
            </p:txBody>
          </p:sp>
        </p:grpSp>
        <p:grpSp>
          <p:nvGrpSpPr>
            <p:cNvPr id="770" name="成组"/>
            <p:cNvGrpSpPr/>
            <p:nvPr/>
          </p:nvGrpSpPr>
          <p:grpSpPr>
            <a:xfrm>
              <a:off x="10415094" y="5162085"/>
              <a:ext cx="2485489" cy="1242744"/>
              <a:chOff x="0" y="0"/>
              <a:chExt cx="2485487" cy="1242743"/>
            </a:xfrm>
          </p:grpSpPr>
          <p:sp>
            <p:nvSpPr>
              <p:cNvPr id="768" name="矩形"/>
              <p:cNvSpPr/>
              <p:nvPr/>
            </p:nvSpPr>
            <p:spPr>
              <a:xfrm>
                <a:off x="-1" y="-1"/>
                <a:ext cx="2485487" cy="1242745"/>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800">
                    <a:solidFill>
                      <a:srgbClr val="FFFFFF"/>
                    </a:solidFill>
                    <a:latin typeface="Calibri"/>
                    <a:ea typeface="Calibri"/>
                    <a:cs typeface="Calibri"/>
                    <a:sym typeface="Calibri"/>
                  </a:defRPr>
                </a:pPr>
              </a:p>
            </p:txBody>
          </p:sp>
          <p:sp>
            <p:nvSpPr>
              <p:cNvPr id="769" name="判断抽样"/>
              <p:cNvSpPr txBox="1"/>
              <p:nvPr/>
            </p:nvSpPr>
            <p:spPr>
              <a:xfrm>
                <a:off x="0" y="219627"/>
                <a:ext cx="2485488"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判断抽样</a:t>
                </a:r>
              </a:p>
            </p:txBody>
          </p:sp>
        </p:grpSp>
        <p:grpSp>
          <p:nvGrpSpPr>
            <p:cNvPr id="773" name="成组"/>
            <p:cNvGrpSpPr/>
            <p:nvPr/>
          </p:nvGrpSpPr>
          <p:grpSpPr>
            <a:xfrm>
              <a:off x="10473652" y="6838944"/>
              <a:ext cx="2485488" cy="1242745"/>
              <a:chOff x="0" y="0"/>
              <a:chExt cx="2485487" cy="1242743"/>
            </a:xfrm>
          </p:grpSpPr>
          <p:sp>
            <p:nvSpPr>
              <p:cNvPr id="771" name="矩形"/>
              <p:cNvSpPr/>
              <p:nvPr/>
            </p:nvSpPr>
            <p:spPr>
              <a:xfrm>
                <a:off x="0" y="0"/>
                <a:ext cx="2485484" cy="1242744"/>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200">
                    <a:solidFill>
                      <a:srgbClr val="FFFFFF"/>
                    </a:solidFill>
                    <a:latin typeface="Calibri"/>
                    <a:ea typeface="Calibri"/>
                    <a:cs typeface="Calibri"/>
                    <a:sym typeface="Calibri"/>
                  </a:defRPr>
                </a:pPr>
              </a:p>
            </p:txBody>
          </p:sp>
          <p:sp>
            <p:nvSpPr>
              <p:cNvPr id="772" name="自愿样本"/>
              <p:cNvSpPr txBox="1"/>
              <p:nvPr/>
            </p:nvSpPr>
            <p:spPr>
              <a:xfrm>
                <a:off x="-1" y="219627"/>
                <a:ext cx="2485489"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自愿样本</a:t>
                </a:r>
              </a:p>
            </p:txBody>
          </p:sp>
        </p:grpSp>
        <p:grpSp>
          <p:nvGrpSpPr>
            <p:cNvPr id="776" name="成组"/>
            <p:cNvGrpSpPr/>
            <p:nvPr/>
          </p:nvGrpSpPr>
          <p:grpSpPr>
            <a:xfrm>
              <a:off x="10473652" y="8603640"/>
              <a:ext cx="2485488" cy="1242745"/>
              <a:chOff x="0" y="0"/>
              <a:chExt cx="2485487" cy="1242743"/>
            </a:xfrm>
          </p:grpSpPr>
          <p:sp>
            <p:nvSpPr>
              <p:cNvPr id="774" name="矩形"/>
              <p:cNvSpPr/>
              <p:nvPr/>
            </p:nvSpPr>
            <p:spPr>
              <a:xfrm>
                <a:off x="0" y="0"/>
                <a:ext cx="2485484" cy="1242744"/>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658620">
                  <a:lnSpc>
                    <a:spcPct val="90000"/>
                  </a:lnSpc>
                  <a:spcBef>
                    <a:spcPts val="2000"/>
                  </a:spcBef>
                  <a:defRPr sz="4800">
                    <a:solidFill>
                      <a:srgbClr val="FFFFFF"/>
                    </a:solidFill>
                    <a:latin typeface="Calibri"/>
                    <a:ea typeface="Calibri"/>
                    <a:cs typeface="Calibri"/>
                    <a:sym typeface="Calibri"/>
                  </a:defRPr>
                </a:pPr>
              </a:p>
            </p:txBody>
          </p:sp>
          <p:sp>
            <p:nvSpPr>
              <p:cNvPr id="775" name="滚雪球抽样"/>
              <p:cNvSpPr txBox="1"/>
              <p:nvPr/>
            </p:nvSpPr>
            <p:spPr>
              <a:xfrm>
                <a:off x="-1" y="280164"/>
                <a:ext cx="2485489" cy="682413"/>
              </a:xfrm>
              <a:prstGeom prst="rect">
                <a:avLst/>
              </a:prstGeom>
              <a:noFill/>
              <a:ln w="12700" cap="flat">
                <a:noFill/>
                <a:miter lim="400000"/>
              </a:ln>
              <a:effectLst/>
            </p:spPr>
            <p:txBody>
              <a:bodyPr wrap="square" lIns="23706" tIns="23706" rIns="23706" bIns="23706" numCol="1" anchor="ctr">
                <a:spAutoFit/>
              </a:bodyPr>
              <a:lstStyle>
                <a:lvl1pPr defTabSz="1658620">
                  <a:lnSpc>
                    <a:spcPct val="90000"/>
                  </a:lnSpc>
                  <a:spcBef>
                    <a:spcPts val="1500"/>
                  </a:spcBef>
                  <a:defRPr sz="3600">
                    <a:solidFill>
                      <a:srgbClr val="FFFFFF"/>
                    </a:solidFill>
                    <a:latin typeface="微软雅黑"/>
                    <a:ea typeface="微软雅黑"/>
                    <a:cs typeface="微软雅黑"/>
                    <a:sym typeface="微软雅黑"/>
                  </a:defRPr>
                </a:lvl1pPr>
              </a:lstStyle>
              <a:p>
                <a:r>
                  <a:t>滚雪球抽样</a:t>
                </a:r>
              </a:p>
            </p:txBody>
          </p:sp>
        </p:grpSp>
        <p:grpSp>
          <p:nvGrpSpPr>
            <p:cNvPr id="779" name="成组"/>
            <p:cNvGrpSpPr/>
            <p:nvPr/>
          </p:nvGrpSpPr>
          <p:grpSpPr>
            <a:xfrm>
              <a:off x="10444371" y="10426894"/>
              <a:ext cx="2485488" cy="1242744"/>
              <a:chOff x="0" y="0"/>
              <a:chExt cx="2485487" cy="1242743"/>
            </a:xfrm>
          </p:grpSpPr>
          <p:sp>
            <p:nvSpPr>
              <p:cNvPr id="777" name="矩形"/>
              <p:cNvSpPr/>
              <p:nvPr/>
            </p:nvSpPr>
            <p:spPr>
              <a:xfrm>
                <a:off x="0" y="-1"/>
                <a:ext cx="2485484" cy="1242745"/>
              </a:xfrm>
              <a:prstGeom prst="rect">
                <a:avLst/>
              </a:prstGeom>
              <a:solidFill>
                <a:srgbClr val="44546A"/>
              </a:solidFill>
              <a:ln w="25400" cap="flat">
                <a:solidFill>
                  <a:srgbClr val="E7E6E6"/>
                </a:solidFill>
                <a:prstDash val="solid"/>
                <a:miter lim="800000"/>
              </a:ln>
              <a:effectLst/>
            </p:spPr>
            <p:txBody>
              <a:bodyPr wrap="square" lIns="71436" tIns="71436" rIns="71436" bIns="71436" numCol="1" anchor="ctr">
                <a:noAutofit/>
              </a:bodyPr>
              <a:lstStyle/>
              <a:p>
                <a:pPr defTabSz="1896110">
                  <a:lnSpc>
                    <a:spcPct val="90000"/>
                  </a:lnSpc>
                  <a:spcBef>
                    <a:spcPts val="2000"/>
                  </a:spcBef>
                  <a:defRPr sz="4800">
                    <a:solidFill>
                      <a:srgbClr val="FFFFFF"/>
                    </a:solidFill>
                    <a:latin typeface="Calibri"/>
                    <a:ea typeface="Calibri"/>
                    <a:cs typeface="Calibri"/>
                    <a:sym typeface="Calibri"/>
                  </a:defRPr>
                </a:pPr>
              </a:p>
            </p:txBody>
          </p:sp>
          <p:sp>
            <p:nvSpPr>
              <p:cNvPr id="778" name="配额抽样"/>
              <p:cNvSpPr txBox="1"/>
              <p:nvPr/>
            </p:nvSpPr>
            <p:spPr>
              <a:xfrm>
                <a:off x="-1" y="219627"/>
                <a:ext cx="2485489" cy="803487"/>
              </a:xfrm>
              <a:prstGeom prst="rect">
                <a:avLst/>
              </a:prstGeom>
              <a:noFill/>
              <a:ln w="12700" cap="flat">
                <a:noFill/>
                <a:miter lim="400000"/>
              </a:ln>
              <a:effectLst/>
            </p:spPr>
            <p:txBody>
              <a:bodyPr wrap="square" lIns="27092" tIns="27092" rIns="27092" bIns="27092" numCol="1" anchor="ctr">
                <a:spAutoFit/>
              </a:bodyPr>
              <a:lstStyle>
                <a:lvl1pPr defTabSz="1896110">
                  <a:lnSpc>
                    <a:spcPct val="90000"/>
                  </a:lnSpc>
                  <a:spcBef>
                    <a:spcPts val="1700"/>
                  </a:spcBef>
                  <a:defRPr sz="4200">
                    <a:solidFill>
                      <a:srgbClr val="FFFFFF"/>
                    </a:solidFill>
                    <a:latin typeface="微软雅黑"/>
                    <a:ea typeface="微软雅黑"/>
                    <a:cs typeface="微软雅黑"/>
                    <a:sym typeface="微软雅黑"/>
                  </a:defRPr>
                </a:lvl1pPr>
              </a:lstStyle>
              <a:p>
                <a:r>
                  <a:t>配额抽样</a:t>
                </a:r>
              </a:p>
            </p:txBody>
          </p:sp>
        </p:gr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4" name="组合 2"/>
          <p:cNvGrpSpPr/>
          <p:nvPr/>
        </p:nvGrpSpPr>
        <p:grpSpPr>
          <a:xfrm>
            <a:off x="-1" y="450178"/>
            <a:ext cx="14230068" cy="1236136"/>
            <a:chOff x="0" y="0"/>
            <a:chExt cx="14230067" cy="1236135"/>
          </a:xfrm>
        </p:grpSpPr>
        <p:sp>
          <p:nvSpPr>
            <p:cNvPr id="782" name="文本框 10"/>
            <p:cNvSpPr txBox="1"/>
            <p:nvPr/>
          </p:nvSpPr>
          <p:spPr>
            <a:xfrm>
              <a:off x="503517" y="113877"/>
              <a:ext cx="13726551" cy="1008379"/>
            </a:xfrm>
            <a:prstGeom prst="rect">
              <a:avLst/>
            </a:prstGeom>
            <a:noFill/>
            <a:ln w="12700" cap="flat">
              <a:noFill/>
              <a:miter lim="400000"/>
            </a:ln>
            <a:effectLst/>
          </p:spPr>
          <p:txBody>
            <a:bodyPr wrap="square" lIns="91438" tIns="91438" rIns="91438" bIns="91438" numCol="1" anchor="t">
              <a:spAutoFit/>
            </a:bodyPr>
            <a:lstStyle>
              <a:lvl1pPr algn="l" defTabSz="1828800">
                <a:defRPr sz="4600" b="1">
                  <a:solidFill>
                    <a:srgbClr val="D45854"/>
                  </a:solidFill>
                  <a:latin typeface="微软雅黑"/>
                  <a:ea typeface="微软雅黑"/>
                  <a:cs typeface="微软雅黑"/>
                  <a:sym typeface="微软雅黑"/>
                </a:defRPr>
              </a:lvl1pPr>
            </a:lstStyle>
            <a:p>
              <a:r>
                <a:t>调查数据</a:t>
              </a:r>
            </a:p>
          </p:txBody>
        </p:sp>
        <p:sp>
          <p:nvSpPr>
            <p:cNvPr id="783" name="矩形 1"/>
            <p:cNvSpPr/>
            <p:nvPr/>
          </p:nvSpPr>
          <p:spPr>
            <a:xfrm>
              <a:off x="0" y="0"/>
              <a:ext cx="503519" cy="1236136"/>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785"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786" name="文本框 20"/>
          <p:cNvSpPr txBox="1"/>
          <p:nvPr/>
        </p:nvSpPr>
        <p:spPr>
          <a:xfrm>
            <a:off x="1089938" y="2873712"/>
            <a:ext cx="22819854" cy="8371839"/>
          </a:xfrm>
          <a:prstGeom prst="rect">
            <a:avLst/>
          </a:prstGeom>
          <a:ln w="12700">
            <a:miter lim="400000"/>
          </a:ln>
        </p:spPr>
        <p:txBody>
          <a:bodyPr lIns="121918" tIns="121918" rIns="121918" bIns="121918">
            <a:spAutoFit/>
          </a:bodyPr>
          <a:lstStyle/>
          <a:p>
            <a:pPr algn="l" defTabSz="1219200">
              <a:defRPr sz="3900" b="1">
                <a:solidFill>
                  <a:srgbClr val="000000"/>
                </a:solidFill>
                <a:latin typeface="微软雅黑"/>
                <a:ea typeface="微软雅黑"/>
                <a:cs typeface="微软雅黑"/>
                <a:sym typeface="微软雅黑"/>
              </a:defRPr>
            </a:pPr>
            <a:r>
              <a:t>概率抽样</a:t>
            </a:r>
          </a:p>
          <a:p>
            <a:pPr algn="l" defTabSz="1219200">
              <a:defRPr sz="3900">
                <a:solidFill>
                  <a:srgbClr val="000000"/>
                </a:solidFill>
                <a:latin typeface="微软雅黑"/>
                <a:ea typeface="微软雅黑"/>
                <a:cs typeface="微软雅黑"/>
                <a:sym typeface="微软雅黑"/>
              </a:defRPr>
            </a:pPr>
            <a:r>
              <a:t>遵循随机原则进行的抽样，总体中每个单位都有一定的机会被选入样本</a:t>
            </a:r>
            <a:endParaRPr b="1">
              <a:latin typeface="Calibri"/>
              <a:ea typeface="Calibri"/>
              <a:cs typeface="Calibri"/>
              <a:sym typeface="Calibri"/>
            </a:endParaRPr>
          </a:p>
          <a:p>
            <a:pPr algn="l" defTabSz="1219200">
              <a:defRPr sz="3500" b="1">
                <a:solidFill>
                  <a:srgbClr val="000000"/>
                </a:solidFill>
                <a:latin typeface="Calibri"/>
                <a:ea typeface="Calibri"/>
                <a:cs typeface="Calibri"/>
                <a:sym typeface="Calibri"/>
              </a:defRPr>
            </a:pPr>
          </a:p>
          <a:p>
            <a:pPr algn="l" defTabSz="1219200">
              <a:defRPr sz="3500" b="1">
                <a:solidFill>
                  <a:srgbClr val="000000"/>
                </a:solidFill>
                <a:latin typeface="微软雅黑"/>
                <a:ea typeface="微软雅黑"/>
                <a:cs typeface="微软雅黑"/>
                <a:sym typeface="微软雅黑"/>
              </a:defRPr>
            </a:pPr>
            <a:r>
              <a:t>抽样原则：</a:t>
            </a:r>
          </a:p>
          <a:p>
            <a:pPr algn="l" defTabSz="1219200">
              <a:defRPr sz="3500">
                <a:solidFill>
                  <a:srgbClr val="000000"/>
                </a:solidFill>
                <a:latin typeface="Calibri"/>
                <a:ea typeface="Calibri"/>
                <a:cs typeface="Calibri"/>
                <a:sym typeface="Calibri"/>
              </a:defRPr>
            </a:pPr>
            <a:r>
              <a:t>1</a:t>
            </a:r>
            <a:r>
              <a:rPr>
                <a:latin typeface="微软雅黑"/>
                <a:ea typeface="微软雅黑"/>
                <a:cs typeface="微软雅黑"/>
                <a:sym typeface="微软雅黑"/>
              </a:rPr>
              <a:t>）抽样时是按一定的概率以随机原则抽取样本</a:t>
            </a:r>
            <a:endParaRPr>
              <a:latin typeface="微软雅黑"/>
              <a:ea typeface="微软雅黑"/>
              <a:cs typeface="微软雅黑"/>
              <a:sym typeface="微软雅黑"/>
            </a:endParaRPr>
          </a:p>
          <a:p>
            <a:pPr algn="l" defTabSz="1219200">
              <a:defRPr sz="2300">
                <a:solidFill>
                  <a:srgbClr val="808080"/>
                </a:solidFill>
                <a:latin typeface="微软雅黑"/>
                <a:ea typeface="微软雅黑"/>
                <a:cs typeface="微软雅黑"/>
                <a:sym typeface="微软雅黑"/>
              </a:defRPr>
            </a:pPr>
            <a:r>
              <a:t>随机原则不等于随便，区别在于是否按照给定的入样概率通过一定的随机化程序抽取样本。</a:t>
            </a:r>
          </a:p>
          <a:p>
            <a:pPr algn="l" defTabSz="1219200">
              <a:defRPr sz="2300">
                <a:solidFill>
                  <a:srgbClr val="808080"/>
                </a:solidFill>
                <a:latin typeface="Calibri"/>
                <a:ea typeface="Calibri"/>
                <a:cs typeface="Calibri"/>
                <a:sym typeface="Calibri"/>
              </a:defRPr>
            </a:pPr>
          </a:p>
          <a:p>
            <a:pPr algn="l" defTabSz="1219200">
              <a:defRPr sz="3500">
                <a:solidFill>
                  <a:srgbClr val="000000"/>
                </a:solidFill>
                <a:latin typeface="Calibri"/>
                <a:ea typeface="Calibri"/>
                <a:cs typeface="Calibri"/>
                <a:sym typeface="Calibri"/>
              </a:defRPr>
            </a:pPr>
            <a:r>
              <a:t>2</a:t>
            </a:r>
            <a:r>
              <a:rPr>
                <a:latin typeface="微软雅黑"/>
                <a:ea typeface="微软雅黑"/>
                <a:cs typeface="微软雅黑"/>
                <a:sym typeface="微软雅黑"/>
              </a:rPr>
              <a:t>）每个单位被抽中的概率是已知的，或可以计算出来的</a:t>
            </a:r>
            <a:endParaRPr>
              <a:latin typeface="微软雅黑"/>
              <a:ea typeface="微软雅黑"/>
              <a:cs typeface="微软雅黑"/>
              <a:sym typeface="微软雅黑"/>
            </a:endParaRPr>
          </a:p>
          <a:p>
            <a:pPr algn="l" defTabSz="1219200">
              <a:defRPr sz="3500">
                <a:solidFill>
                  <a:srgbClr val="000000"/>
                </a:solidFill>
                <a:latin typeface="Calibri"/>
                <a:ea typeface="Calibri"/>
                <a:cs typeface="Calibri"/>
                <a:sym typeface="Calibri"/>
              </a:defRPr>
            </a:pPr>
          </a:p>
          <a:p>
            <a:pPr algn="l" defTabSz="1219200">
              <a:defRPr sz="3900">
                <a:solidFill>
                  <a:srgbClr val="000000"/>
                </a:solidFill>
                <a:latin typeface="Calibri"/>
                <a:ea typeface="Calibri"/>
                <a:cs typeface="Calibri"/>
                <a:sym typeface="Calibri"/>
              </a:defRPr>
            </a:pPr>
            <a:r>
              <a:t>3</a:t>
            </a:r>
            <a:r>
              <a:rPr>
                <a:latin typeface="微软雅黑"/>
                <a:ea typeface="微软雅黑"/>
                <a:cs typeface="微软雅黑"/>
                <a:sym typeface="微软雅黑"/>
              </a:rPr>
              <a:t>）当用样本对总体目标量进行估计时，要考虑到每个样本单位被抽中的概率</a:t>
            </a:r>
            <a:endParaRPr>
              <a:latin typeface="微软雅黑"/>
              <a:ea typeface="微软雅黑"/>
              <a:cs typeface="微软雅黑"/>
              <a:sym typeface="微软雅黑"/>
            </a:endParaRPr>
          </a:p>
          <a:p>
            <a:pPr algn="l" defTabSz="1219200">
              <a:defRPr sz="2300">
                <a:solidFill>
                  <a:srgbClr val="808080"/>
                </a:solidFill>
                <a:latin typeface="微软雅黑"/>
                <a:ea typeface="微软雅黑"/>
                <a:cs typeface="微软雅黑"/>
                <a:sym typeface="微软雅黑"/>
              </a:defRPr>
            </a:pPr>
            <a:r>
              <a:t>概率抽样与等概率抽样不同。单位之间被抽中的概率相等时为等概率抽样，不相等时为不等概率抽样。</a:t>
            </a:r>
          </a:p>
          <a:p>
            <a:pPr algn="l" defTabSz="1219200">
              <a:defRPr sz="3900">
                <a:solidFill>
                  <a:srgbClr val="000000"/>
                </a:solidFill>
                <a:latin typeface="Calibri"/>
                <a:ea typeface="Calibri"/>
                <a:cs typeface="Calibri"/>
                <a:sym typeface="Calibri"/>
              </a:defRPr>
            </a:pPr>
          </a:p>
          <a:p>
            <a:pPr algn="l" defTabSz="1219200">
              <a:defRPr sz="3900" b="1">
                <a:solidFill>
                  <a:srgbClr val="000000"/>
                </a:solidFill>
                <a:latin typeface="微软雅黑"/>
                <a:ea typeface="微软雅黑"/>
                <a:cs typeface="微软雅黑"/>
                <a:sym typeface="微软雅黑"/>
              </a:defRPr>
            </a:pPr>
            <a:r>
              <a:t>非概率抽样</a:t>
            </a:r>
            <a:r>
              <a:rPr b="0"/>
              <a:t>指在抽取样本时不是依据随机原则，而是根据研究目的对数据的要求，采用某种方式从总体中抽出部分单位对其实施调查。</a:t>
            </a:r>
            <a:endParaRPr b="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2" name="组合 2"/>
          <p:cNvGrpSpPr/>
          <p:nvPr/>
        </p:nvGrpSpPr>
        <p:grpSpPr>
          <a:xfrm>
            <a:off x="-1" y="288543"/>
            <a:ext cx="14230069" cy="1717039"/>
            <a:chOff x="0" y="0"/>
            <a:chExt cx="14230068" cy="1717038"/>
          </a:xfrm>
        </p:grpSpPr>
        <p:sp>
          <p:nvSpPr>
            <p:cNvPr id="790" name="文本框 10"/>
            <p:cNvSpPr txBox="1"/>
            <p:nvPr/>
          </p:nvSpPr>
          <p:spPr>
            <a:xfrm>
              <a:off x="503517" y="0"/>
              <a:ext cx="13726552" cy="1717039"/>
            </a:xfrm>
            <a:prstGeom prst="rect">
              <a:avLst/>
            </a:prstGeom>
            <a:noFill/>
            <a:ln w="12700" cap="flat">
              <a:noFill/>
              <a:miter lim="400000"/>
            </a:ln>
            <a:effectLst/>
          </p:spPr>
          <p:txBody>
            <a:bodyPr wrap="square" lIns="121918" tIns="121918" rIns="121918" bIns="121918" numCol="1" anchor="t">
              <a:spAutoFit/>
            </a:bodyPr>
            <a:lstStyle>
              <a:lvl1pPr algn="l" defTabSz="1219200">
                <a:defRPr sz="8300" b="1">
                  <a:solidFill>
                    <a:srgbClr val="000000"/>
                  </a:solidFill>
                  <a:latin typeface="微软雅黑"/>
                  <a:ea typeface="微软雅黑"/>
                  <a:cs typeface="微软雅黑"/>
                  <a:sym typeface="微软雅黑"/>
                </a:defRPr>
              </a:lvl1pPr>
            </a:lstStyle>
            <a:p>
              <a:r>
                <a:t>概率抽样</a:t>
              </a:r>
            </a:p>
          </p:txBody>
        </p:sp>
        <p:sp>
          <p:nvSpPr>
            <p:cNvPr id="791"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793"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794" name="文本框 20"/>
          <p:cNvSpPr txBox="1"/>
          <p:nvPr/>
        </p:nvSpPr>
        <p:spPr>
          <a:xfrm>
            <a:off x="1450510" y="2522020"/>
            <a:ext cx="21482980" cy="9857739"/>
          </a:xfrm>
          <a:prstGeom prst="rect">
            <a:avLst/>
          </a:prstGeom>
          <a:ln w="12700">
            <a:miter lim="400000"/>
          </a:ln>
        </p:spPr>
        <p:txBody>
          <a:bodyPr lIns="121918" tIns="121918" rIns="121918" bIns="121918">
            <a:spAutoFit/>
          </a:bodyPr>
          <a:lstStyle/>
          <a:p>
            <a:pPr algn="l" defTabSz="1219200">
              <a:defRPr sz="4300" b="1">
                <a:solidFill>
                  <a:srgbClr val="000000"/>
                </a:solidFill>
                <a:latin typeface="Calibri"/>
                <a:ea typeface="Calibri"/>
                <a:cs typeface="Calibri"/>
                <a:sym typeface="Calibri"/>
              </a:defRPr>
            </a:pPr>
            <a:r>
              <a:t>1.</a:t>
            </a:r>
            <a:r>
              <a:rPr>
                <a:latin typeface="微软雅黑"/>
                <a:ea typeface="微软雅黑"/>
                <a:cs typeface="微软雅黑"/>
                <a:sym typeface="微软雅黑"/>
              </a:rPr>
              <a:t>简单随机抽样</a:t>
            </a:r>
            <a:endParaRPr>
              <a:latin typeface="微软雅黑"/>
              <a:ea typeface="微软雅黑"/>
              <a:cs typeface="微软雅黑"/>
              <a:sym typeface="微软雅黑"/>
            </a:endParaRPr>
          </a:p>
          <a:p>
            <a:pPr algn="l" defTabSz="1219200">
              <a:defRPr sz="3900">
                <a:solidFill>
                  <a:srgbClr val="000000"/>
                </a:solidFill>
                <a:latin typeface="微软雅黑"/>
                <a:ea typeface="微软雅黑"/>
                <a:cs typeface="微软雅黑"/>
                <a:sym typeface="微软雅黑"/>
              </a:defRPr>
            </a:pPr>
            <a:r>
              <a:t>简单随机抽样是从包括总体</a:t>
            </a:r>
            <a:r>
              <a:rPr>
                <a:latin typeface="Calibri"/>
                <a:ea typeface="Calibri"/>
                <a:cs typeface="Calibri"/>
                <a:sym typeface="Calibri"/>
              </a:rPr>
              <a:t>N</a:t>
            </a:r>
            <a:r>
              <a:t>个单位的抽样框中随机地、一个个地抽取</a:t>
            </a:r>
            <a:r>
              <a:rPr>
                <a:latin typeface="Calibri"/>
                <a:ea typeface="Calibri"/>
                <a:cs typeface="Calibri"/>
                <a:sym typeface="Calibri"/>
              </a:rPr>
              <a:t>n</a:t>
            </a:r>
            <a:r>
              <a:t>个单位作为样本，每个单位的入样概率是相等的。</a:t>
            </a:r>
          </a:p>
          <a:p>
            <a:pPr algn="l" defTabSz="1219200">
              <a:defRPr sz="3900" b="1">
                <a:solidFill>
                  <a:srgbClr val="000000"/>
                </a:solidFill>
                <a:latin typeface="Calibri"/>
                <a:ea typeface="Calibri"/>
                <a:cs typeface="Calibri"/>
                <a:sym typeface="Calibri"/>
              </a:defRPr>
            </a:pPr>
          </a:p>
          <a:p>
            <a:pPr algn="l" defTabSz="1219200">
              <a:defRPr sz="3900">
                <a:solidFill>
                  <a:srgbClr val="000000"/>
                </a:solidFill>
                <a:latin typeface="微软雅黑"/>
                <a:ea typeface="微软雅黑"/>
                <a:cs typeface="微软雅黑"/>
                <a:sym typeface="微软雅黑"/>
              </a:defRPr>
            </a:pPr>
            <a:r>
              <a:t>抽样框：包括所有总体单位的信息，如企业名录、学生手册</a:t>
            </a:r>
          </a:p>
          <a:p>
            <a:pPr algn="l" defTabSz="1219200">
              <a:defRPr sz="3900">
                <a:solidFill>
                  <a:srgbClr val="000000"/>
                </a:solidFill>
                <a:latin typeface="微软雅黑"/>
                <a:ea typeface="微软雅黑"/>
                <a:cs typeface="微软雅黑"/>
                <a:sym typeface="微软雅黑"/>
              </a:defRPr>
            </a:pPr>
            <a:r>
              <a:t>作用：</a:t>
            </a:r>
            <a:r>
              <a:rPr>
                <a:latin typeface="Calibri"/>
                <a:ea typeface="Calibri"/>
                <a:cs typeface="Calibri"/>
                <a:sym typeface="Calibri"/>
              </a:rPr>
              <a:t>1</a:t>
            </a:r>
            <a:r>
              <a:t>）提供备选单位的名单</a:t>
            </a:r>
          </a:p>
          <a:p>
            <a:pPr algn="l" defTabSz="1219200">
              <a:defRPr sz="3900">
                <a:solidFill>
                  <a:srgbClr val="000000"/>
                </a:solidFill>
                <a:latin typeface="Calibri"/>
                <a:ea typeface="Calibri"/>
                <a:cs typeface="Calibri"/>
                <a:sym typeface="Calibri"/>
              </a:defRPr>
            </a:pPr>
            <a:r>
              <a:t>	    2</a:t>
            </a:r>
            <a:r>
              <a:rPr>
                <a:latin typeface="微软雅黑"/>
                <a:ea typeface="微软雅黑"/>
                <a:cs typeface="微软雅黑"/>
                <a:sym typeface="微软雅黑"/>
              </a:rPr>
              <a:t>）是计算各个单位入样概率的依据</a:t>
            </a:r>
            <a:endParaRPr>
              <a:latin typeface="微软雅黑"/>
              <a:ea typeface="微软雅黑"/>
              <a:cs typeface="微软雅黑"/>
              <a:sym typeface="微软雅黑"/>
            </a:endParaRPr>
          </a:p>
          <a:p>
            <a:pPr algn="l" defTabSz="1219200">
              <a:defRPr sz="3900" b="1">
                <a:solidFill>
                  <a:srgbClr val="000000"/>
                </a:solidFill>
                <a:latin typeface="微软雅黑"/>
                <a:ea typeface="微软雅黑"/>
                <a:cs typeface="微软雅黑"/>
                <a:sym typeface="微软雅黑"/>
              </a:defRPr>
            </a:pPr>
            <a:r>
              <a:t>抽样原则：</a:t>
            </a:r>
          </a:p>
          <a:p>
            <a:pPr algn="l" defTabSz="1219200">
              <a:defRPr sz="3900">
                <a:solidFill>
                  <a:srgbClr val="000000"/>
                </a:solidFill>
                <a:latin typeface="Calibri"/>
                <a:ea typeface="Calibri"/>
                <a:cs typeface="Calibri"/>
                <a:sym typeface="Calibri"/>
              </a:defRPr>
            </a:pPr>
            <a:r>
              <a:t>1</a:t>
            </a:r>
            <a:r>
              <a:rPr>
                <a:latin typeface="微软雅黑"/>
                <a:ea typeface="微软雅黑"/>
                <a:cs typeface="微软雅黑"/>
                <a:sym typeface="微软雅黑"/>
              </a:rPr>
              <a:t>）抽样时是按一定的概率以随机原则抽取样本</a:t>
            </a:r>
            <a:endParaRPr>
              <a:latin typeface="微软雅黑"/>
              <a:ea typeface="微软雅黑"/>
              <a:cs typeface="微软雅黑"/>
              <a:sym typeface="微软雅黑"/>
            </a:endParaRPr>
          </a:p>
          <a:p>
            <a:pPr algn="l" defTabSz="1219200">
              <a:defRPr sz="2700">
                <a:solidFill>
                  <a:srgbClr val="808080"/>
                </a:solidFill>
                <a:latin typeface="微软雅黑"/>
                <a:ea typeface="微软雅黑"/>
                <a:cs typeface="微软雅黑"/>
                <a:sym typeface="微软雅黑"/>
              </a:defRPr>
            </a:pPr>
            <a:r>
              <a:t>随机原则不等于随便，区别在于：是否按照给定的入样概率通过一定的随机化程序抽取样本。</a:t>
            </a:r>
          </a:p>
          <a:p>
            <a:pPr algn="l" defTabSz="1219200">
              <a:defRPr sz="2700">
                <a:solidFill>
                  <a:srgbClr val="808080"/>
                </a:solidFill>
                <a:latin typeface="Calibri"/>
                <a:ea typeface="Calibri"/>
                <a:cs typeface="Calibri"/>
                <a:sym typeface="Calibri"/>
              </a:defRPr>
            </a:pPr>
          </a:p>
          <a:p>
            <a:pPr algn="l" defTabSz="1219200">
              <a:defRPr sz="3900">
                <a:solidFill>
                  <a:srgbClr val="000000"/>
                </a:solidFill>
                <a:latin typeface="Calibri"/>
                <a:ea typeface="Calibri"/>
                <a:cs typeface="Calibri"/>
                <a:sym typeface="Calibri"/>
              </a:defRPr>
            </a:pPr>
            <a:r>
              <a:t>2</a:t>
            </a:r>
            <a:r>
              <a:rPr>
                <a:latin typeface="微软雅黑"/>
                <a:ea typeface="微软雅黑"/>
                <a:cs typeface="微软雅黑"/>
                <a:sym typeface="微软雅黑"/>
              </a:rPr>
              <a:t>）每个单位被抽中的概率是已知的，或可以计算出来的</a:t>
            </a:r>
            <a:endParaRPr>
              <a:latin typeface="微软雅黑"/>
              <a:ea typeface="微软雅黑"/>
              <a:cs typeface="微软雅黑"/>
              <a:sym typeface="微软雅黑"/>
            </a:endParaRPr>
          </a:p>
          <a:p>
            <a:pPr algn="l" defTabSz="1219200">
              <a:defRPr sz="3900">
                <a:solidFill>
                  <a:srgbClr val="000000"/>
                </a:solidFill>
                <a:latin typeface="Calibri"/>
                <a:ea typeface="Calibri"/>
                <a:cs typeface="Calibri"/>
                <a:sym typeface="Calibri"/>
              </a:defRPr>
            </a:pPr>
          </a:p>
          <a:p>
            <a:pPr algn="l" defTabSz="1219200">
              <a:defRPr sz="4300">
                <a:solidFill>
                  <a:srgbClr val="000000"/>
                </a:solidFill>
                <a:latin typeface="Calibri"/>
                <a:ea typeface="Calibri"/>
                <a:cs typeface="Calibri"/>
                <a:sym typeface="Calibri"/>
              </a:defRPr>
            </a:pPr>
            <a:r>
              <a:t>3</a:t>
            </a:r>
            <a:r>
              <a:rPr>
                <a:latin typeface="微软雅黑"/>
                <a:ea typeface="微软雅黑"/>
                <a:cs typeface="微软雅黑"/>
                <a:sym typeface="微软雅黑"/>
              </a:rPr>
              <a:t>）当用样本对总体目标量进行估计时，要考虑到每个样本单位被抽中的概率</a:t>
            </a:r>
            <a:endParaRPr>
              <a:latin typeface="微软雅黑"/>
              <a:ea typeface="微软雅黑"/>
              <a:cs typeface="微软雅黑"/>
              <a:sym typeface="微软雅黑"/>
            </a:endParaRPr>
          </a:p>
          <a:p>
            <a:pPr algn="l" defTabSz="1219200">
              <a:defRPr sz="2700">
                <a:solidFill>
                  <a:srgbClr val="808080"/>
                </a:solidFill>
                <a:latin typeface="微软雅黑"/>
                <a:ea typeface="微软雅黑"/>
                <a:cs typeface="微软雅黑"/>
                <a:sym typeface="微软雅黑"/>
              </a:defRPr>
            </a:pPr>
            <a:r>
              <a:t>概率抽样与等概率抽样不同。单位之间被抽中的概率相等时为等概率抽样，不相等时为不等概率抽样。</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 name="组合 2"/>
          <p:cNvGrpSpPr/>
          <p:nvPr/>
        </p:nvGrpSpPr>
        <p:grpSpPr>
          <a:xfrm>
            <a:off x="-1" y="288543"/>
            <a:ext cx="14230069" cy="1742439"/>
            <a:chOff x="0" y="0"/>
            <a:chExt cx="14230068" cy="1742438"/>
          </a:xfrm>
        </p:grpSpPr>
        <p:sp>
          <p:nvSpPr>
            <p:cNvPr id="796"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概率抽样</a:t>
              </a:r>
            </a:p>
          </p:txBody>
        </p:sp>
        <p:sp>
          <p:nvSpPr>
            <p:cNvPr id="797"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799"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00" name="文本框 20"/>
          <p:cNvSpPr txBox="1"/>
          <p:nvPr/>
        </p:nvSpPr>
        <p:spPr>
          <a:xfrm>
            <a:off x="1224622" y="3401250"/>
            <a:ext cx="21482980" cy="7774939"/>
          </a:xfrm>
          <a:prstGeom prst="rect">
            <a:avLst/>
          </a:prstGeom>
          <a:ln w="12700">
            <a:miter lim="400000"/>
          </a:ln>
        </p:spPr>
        <p:txBody>
          <a:bodyPr lIns="121918" tIns="121918" rIns="121918" bIns="121918">
            <a:spAutoFit/>
          </a:bodyPr>
          <a:lstStyle/>
          <a:p>
            <a:pPr algn="l" defTabSz="1219200">
              <a:defRPr sz="4800" b="1">
                <a:solidFill>
                  <a:srgbClr val="000000"/>
                </a:solidFill>
                <a:latin typeface="微软雅黑"/>
                <a:ea typeface="微软雅黑"/>
                <a:cs typeface="微软雅黑"/>
                <a:sym typeface="微软雅黑"/>
              </a:defRPr>
            </a:pPr>
            <a:r>
              <a:t>特点：</a:t>
            </a:r>
          </a:p>
          <a:p>
            <a:pPr algn="l" defTabSz="1219200">
              <a:defRPr sz="4400">
                <a:solidFill>
                  <a:srgbClr val="000000"/>
                </a:solidFill>
                <a:latin typeface="微软雅黑"/>
                <a:ea typeface="微软雅黑"/>
                <a:cs typeface="微软雅黑"/>
                <a:sym typeface="微软雅黑"/>
              </a:defRPr>
            </a:pPr>
            <a:r>
              <a:t>简单随机抽样是最基本的抽样方法，该方法简单便捷。</a:t>
            </a:r>
            <a:endParaRPr b="1">
              <a:latin typeface="Calibri"/>
              <a:ea typeface="Calibri"/>
              <a:cs typeface="Calibri"/>
              <a:sym typeface="Calibri"/>
            </a:endParaRPr>
          </a:p>
          <a:p>
            <a:pPr algn="l" defTabSz="1219200">
              <a:defRPr sz="4400" b="1">
                <a:solidFill>
                  <a:srgbClr val="000000"/>
                </a:solidFill>
                <a:latin typeface="Calibri"/>
                <a:ea typeface="Calibri"/>
                <a:cs typeface="Calibri"/>
                <a:sym typeface="Calibri"/>
              </a:defRPr>
            </a:pPr>
          </a:p>
          <a:p>
            <a:pPr algn="l" defTabSz="1219200">
              <a:defRPr sz="4400" b="1">
                <a:solidFill>
                  <a:srgbClr val="000000"/>
                </a:solidFill>
                <a:latin typeface="Calibri"/>
                <a:ea typeface="Calibri"/>
                <a:cs typeface="Calibri"/>
                <a:sym typeface="Calibri"/>
              </a:defRPr>
            </a:pPr>
          </a:p>
          <a:p>
            <a:pPr algn="l" defTabSz="1219200">
              <a:defRPr sz="4400" b="1">
                <a:solidFill>
                  <a:srgbClr val="000000"/>
                </a:solidFill>
                <a:latin typeface="微软雅黑"/>
                <a:ea typeface="微软雅黑"/>
                <a:cs typeface="微软雅黑"/>
                <a:sym typeface="微软雅黑"/>
              </a:defRPr>
            </a:pPr>
            <a:r>
              <a:t>局限性：</a:t>
            </a:r>
          </a:p>
          <a:p>
            <a:pPr algn="l" defTabSz="1219200">
              <a:defRPr sz="4400">
                <a:solidFill>
                  <a:srgbClr val="000000"/>
                </a:solidFill>
                <a:latin typeface="Calibri"/>
                <a:ea typeface="Calibri"/>
                <a:cs typeface="Calibri"/>
                <a:sym typeface="Calibri"/>
              </a:defRPr>
            </a:pPr>
            <a:r>
              <a:t>1</a:t>
            </a:r>
            <a:r>
              <a:rPr>
                <a:latin typeface="微软雅黑"/>
                <a:ea typeface="微软雅黑"/>
                <a:cs typeface="微软雅黑"/>
                <a:sym typeface="微软雅黑"/>
              </a:rPr>
              <a:t>）当</a:t>
            </a:r>
            <a:r>
              <a:t>N</a:t>
            </a:r>
            <a:r>
              <a:rPr>
                <a:latin typeface="微软雅黑"/>
                <a:ea typeface="微软雅黑"/>
                <a:cs typeface="微软雅黑"/>
                <a:sym typeface="微软雅黑"/>
              </a:rPr>
              <a:t>很大时，抽样框不易构造</a:t>
            </a:r>
            <a:endParaRPr>
              <a:latin typeface="微软雅黑"/>
              <a:ea typeface="微软雅黑"/>
              <a:cs typeface="微软雅黑"/>
              <a:sym typeface="微软雅黑"/>
            </a:endParaRPr>
          </a:p>
          <a:p>
            <a:pPr algn="l" defTabSz="1219200">
              <a:defRPr sz="4400">
                <a:solidFill>
                  <a:srgbClr val="000000"/>
                </a:solidFill>
                <a:latin typeface="Calibri"/>
                <a:ea typeface="Calibri"/>
                <a:cs typeface="Calibri"/>
                <a:sym typeface="Calibri"/>
              </a:defRPr>
            </a:pPr>
          </a:p>
          <a:p>
            <a:pPr algn="l" defTabSz="1219200">
              <a:defRPr sz="4400">
                <a:solidFill>
                  <a:srgbClr val="000000"/>
                </a:solidFill>
                <a:latin typeface="Calibri"/>
                <a:ea typeface="Calibri"/>
                <a:cs typeface="Calibri"/>
                <a:sym typeface="Calibri"/>
              </a:defRPr>
            </a:pPr>
            <a:r>
              <a:t>2</a:t>
            </a:r>
            <a:r>
              <a:rPr>
                <a:latin typeface="微软雅黑"/>
                <a:ea typeface="微软雅黑"/>
                <a:cs typeface="微软雅黑"/>
                <a:sym typeface="微软雅黑"/>
              </a:rPr>
              <a:t>）抽出的单位很分散，给实施调查增加困难</a:t>
            </a:r>
            <a:endParaRPr>
              <a:latin typeface="微软雅黑"/>
              <a:ea typeface="微软雅黑"/>
              <a:cs typeface="微软雅黑"/>
              <a:sym typeface="微软雅黑"/>
            </a:endParaRPr>
          </a:p>
          <a:p>
            <a:pPr algn="l" defTabSz="1219200">
              <a:defRPr sz="4400">
                <a:solidFill>
                  <a:srgbClr val="000000"/>
                </a:solidFill>
                <a:latin typeface="Calibri"/>
                <a:ea typeface="Calibri"/>
                <a:cs typeface="Calibri"/>
                <a:sym typeface="Calibri"/>
              </a:defRPr>
            </a:pPr>
          </a:p>
          <a:p>
            <a:pPr algn="l" defTabSz="1219200">
              <a:defRPr sz="4400">
                <a:solidFill>
                  <a:srgbClr val="000000"/>
                </a:solidFill>
                <a:latin typeface="Calibri"/>
                <a:ea typeface="Calibri"/>
                <a:cs typeface="Calibri"/>
                <a:sym typeface="Calibri"/>
              </a:defRPr>
            </a:pPr>
            <a:r>
              <a:t>3</a:t>
            </a:r>
            <a:r>
              <a:rPr>
                <a:latin typeface="微软雅黑"/>
                <a:ea typeface="微软雅黑"/>
                <a:cs typeface="微软雅黑"/>
                <a:sym typeface="微软雅黑"/>
              </a:rPr>
              <a:t>）没有利用其它辅助手段来提高估计效率</a:t>
            </a:r>
            <a:endParaRPr>
              <a:latin typeface="微软雅黑"/>
              <a:ea typeface="微软雅黑"/>
              <a:cs typeface="微软雅黑"/>
              <a:sym typeface="微软雅黑"/>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6" name="组合 2"/>
          <p:cNvGrpSpPr/>
          <p:nvPr/>
        </p:nvGrpSpPr>
        <p:grpSpPr>
          <a:xfrm>
            <a:off x="-1" y="288543"/>
            <a:ext cx="14230069" cy="1742439"/>
            <a:chOff x="0" y="0"/>
            <a:chExt cx="14230068" cy="1742438"/>
          </a:xfrm>
        </p:grpSpPr>
        <p:sp>
          <p:nvSpPr>
            <p:cNvPr id="804"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概率抽样</a:t>
              </a:r>
            </a:p>
          </p:txBody>
        </p:sp>
        <p:sp>
          <p:nvSpPr>
            <p:cNvPr id="805"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07"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08" name="文本框 20"/>
          <p:cNvSpPr txBox="1"/>
          <p:nvPr/>
        </p:nvSpPr>
        <p:spPr>
          <a:xfrm>
            <a:off x="1684336" y="3635712"/>
            <a:ext cx="21482980" cy="7355839"/>
          </a:xfrm>
          <a:prstGeom prst="rect">
            <a:avLst/>
          </a:prstGeom>
          <a:ln w="12700">
            <a:miter lim="400000"/>
          </a:ln>
        </p:spPr>
        <p:txBody>
          <a:bodyPr lIns="121918" tIns="121918" rIns="121918" bIns="121918">
            <a:spAutoFit/>
          </a:bodyPr>
          <a:lstStyle/>
          <a:p>
            <a:pPr algn="l" defTabSz="1219200">
              <a:defRPr sz="4500" b="1">
                <a:solidFill>
                  <a:srgbClr val="000000"/>
                </a:solidFill>
                <a:latin typeface="Calibri"/>
                <a:ea typeface="Calibri"/>
                <a:cs typeface="Calibri"/>
                <a:sym typeface="Calibri"/>
              </a:defRPr>
            </a:pPr>
            <a:r>
              <a:t>2.</a:t>
            </a:r>
            <a:r>
              <a:rPr>
                <a:latin typeface="微软雅黑"/>
                <a:ea typeface="微软雅黑"/>
                <a:cs typeface="微软雅黑"/>
                <a:sym typeface="微软雅黑"/>
              </a:rPr>
              <a:t>分层抽样</a:t>
            </a:r>
            <a:endParaRPr>
              <a:latin typeface="微软雅黑"/>
              <a:ea typeface="微软雅黑"/>
              <a:cs typeface="微软雅黑"/>
              <a:sym typeface="微软雅黑"/>
            </a:endParaRPr>
          </a:p>
          <a:p>
            <a:pPr algn="l" defTabSz="1219200">
              <a:defRPr sz="4100">
                <a:solidFill>
                  <a:srgbClr val="000000"/>
                </a:solidFill>
                <a:latin typeface="微软雅黑"/>
                <a:ea typeface="微软雅黑"/>
                <a:cs typeface="微软雅黑"/>
                <a:sym typeface="微软雅黑"/>
              </a:defRPr>
            </a:pPr>
            <a:r>
              <a:t>分层抽样是将抽样单位</a:t>
            </a:r>
            <a:r>
              <a:rPr b="1"/>
              <a:t>按某种特征或某种规则</a:t>
            </a:r>
            <a:r>
              <a:t>划分为不同的层，然后从不同的层中独立、随机地出去样本。</a:t>
            </a:r>
            <a:endParaRPr b="1">
              <a:latin typeface="Calibri"/>
              <a:ea typeface="Calibri"/>
              <a:cs typeface="Calibri"/>
              <a:sym typeface="Calibri"/>
            </a:endParaRPr>
          </a:p>
          <a:p>
            <a:pPr algn="l" defTabSz="1219200">
              <a:defRPr sz="4500">
                <a:solidFill>
                  <a:srgbClr val="000000"/>
                </a:solidFill>
                <a:latin typeface="Calibri"/>
                <a:ea typeface="Calibri"/>
                <a:cs typeface="Calibri"/>
                <a:sym typeface="Calibri"/>
              </a:defRPr>
            </a:pPr>
          </a:p>
          <a:p>
            <a:pPr algn="l" defTabSz="1219200">
              <a:defRPr sz="4100" b="1">
                <a:solidFill>
                  <a:srgbClr val="000000"/>
                </a:solidFill>
                <a:latin typeface="微软雅黑"/>
                <a:ea typeface="微软雅黑"/>
                <a:cs typeface="微软雅黑"/>
                <a:sym typeface="微软雅黑"/>
              </a:defRPr>
            </a:pPr>
            <a:r>
              <a:t>优点：</a:t>
            </a:r>
          </a:p>
          <a:p>
            <a:pPr algn="l" defTabSz="1219200">
              <a:defRPr sz="4100">
                <a:solidFill>
                  <a:srgbClr val="000000"/>
                </a:solidFill>
                <a:latin typeface="Calibri"/>
                <a:ea typeface="Calibri"/>
                <a:cs typeface="Calibri"/>
                <a:sym typeface="Calibri"/>
              </a:defRPr>
            </a:pPr>
            <a:r>
              <a:t>1</a:t>
            </a:r>
            <a:r>
              <a:rPr>
                <a:latin typeface="微软雅黑"/>
                <a:ea typeface="微软雅黑"/>
                <a:cs typeface="微软雅黑"/>
                <a:sym typeface="微软雅黑"/>
              </a:rPr>
              <a:t>）保证样本中包含各种特征的抽样单位，样本结构与总体结构相近，提高估计精度</a:t>
            </a:r>
            <a:endParaRPr>
              <a:latin typeface="微软雅黑"/>
              <a:ea typeface="微软雅黑"/>
              <a:cs typeface="微软雅黑"/>
              <a:sym typeface="微软雅黑"/>
            </a:endParaRPr>
          </a:p>
          <a:p>
            <a:pPr algn="l" defTabSz="1219200">
              <a:defRPr sz="4100">
                <a:solidFill>
                  <a:srgbClr val="000000"/>
                </a:solidFill>
                <a:latin typeface="Calibri"/>
                <a:ea typeface="Calibri"/>
                <a:cs typeface="Calibri"/>
                <a:sym typeface="Calibri"/>
              </a:defRPr>
            </a:pPr>
          </a:p>
          <a:p>
            <a:pPr algn="l" defTabSz="1219200">
              <a:defRPr sz="4100">
                <a:solidFill>
                  <a:srgbClr val="000000"/>
                </a:solidFill>
                <a:latin typeface="Calibri"/>
                <a:ea typeface="Calibri"/>
                <a:cs typeface="Calibri"/>
                <a:sym typeface="Calibri"/>
              </a:defRPr>
            </a:pPr>
            <a:r>
              <a:t>2</a:t>
            </a:r>
            <a:r>
              <a:rPr>
                <a:latin typeface="微软雅黑"/>
                <a:ea typeface="微软雅黑"/>
                <a:cs typeface="微软雅黑"/>
                <a:sym typeface="微软雅黑"/>
              </a:rPr>
              <a:t>）为组织实施调查提供方便</a:t>
            </a:r>
            <a:endParaRPr>
              <a:latin typeface="微软雅黑"/>
              <a:ea typeface="微软雅黑"/>
              <a:cs typeface="微软雅黑"/>
              <a:sym typeface="微软雅黑"/>
            </a:endParaRPr>
          </a:p>
          <a:p>
            <a:pPr algn="l" defTabSz="1219200">
              <a:defRPr sz="4100">
                <a:solidFill>
                  <a:srgbClr val="000000"/>
                </a:solidFill>
                <a:latin typeface="Calibri"/>
                <a:ea typeface="Calibri"/>
                <a:cs typeface="Calibri"/>
                <a:sym typeface="Calibri"/>
              </a:defRPr>
            </a:pPr>
          </a:p>
          <a:p>
            <a:pPr algn="l" defTabSz="1219200">
              <a:defRPr sz="4100">
                <a:solidFill>
                  <a:srgbClr val="000000"/>
                </a:solidFill>
                <a:latin typeface="Calibri"/>
                <a:ea typeface="Calibri"/>
                <a:cs typeface="Calibri"/>
                <a:sym typeface="Calibri"/>
              </a:defRPr>
            </a:pPr>
            <a:r>
              <a:t>3</a:t>
            </a:r>
            <a:r>
              <a:rPr>
                <a:latin typeface="微软雅黑"/>
                <a:ea typeface="微软雅黑"/>
                <a:cs typeface="微软雅黑"/>
                <a:sym typeface="微软雅黑"/>
              </a:rPr>
              <a:t>）既可以对总体参数进行估计，也可以对各层的目标量进行估计</a:t>
            </a:r>
            <a:endParaRPr>
              <a:latin typeface="微软雅黑"/>
              <a:ea typeface="微软雅黑"/>
              <a:cs typeface="微软雅黑"/>
              <a:sym typeface="微软雅黑"/>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数据分析实习生JD</a:t>
            </a:r>
          </a:p>
        </p:txBody>
      </p:sp>
      <p:sp>
        <p:nvSpPr>
          <p:cNvPr id="492" name="工作职责：…"/>
          <p:cNvSpPr txBox="1"/>
          <p:nvPr/>
        </p:nvSpPr>
        <p:spPr>
          <a:xfrm>
            <a:off x="1687384" y="3145375"/>
            <a:ext cx="20628228" cy="8890635"/>
          </a:xfrm>
          <a:prstGeom prst="rect">
            <a:avLst/>
          </a:prstGeom>
          <a:ln w="12700">
            <a:miter lim="400000"/>
          </a:ln>
        </p:spPr>
        <p:txBody>
          <a:bodyPr wrap="none"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工作职责：</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1、负责相关运营数据整理，跟踪营收效果评估，用户使用习惯分析等，定期输出效果反馈并给出阶段性优化和调整方案；</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2、研究用户的行为习惯，为精准营销提供数据模型；</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3、为业务的定价策略、收益模型提供建议，并对业务的收益率负责；</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任职要求：</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1、本科或以上学历，统计学、应用数学、计算机专业优先；</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2、熟悉sql，熟悉一种数据分析工具（SPSS\SAS\R\Matlab）加分，熟悉数据挖掘的常用算法优先；</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3、拥有互联网管理咨询数据营销广告行业数据分析、运营管理等相关工作经验优先；</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4、有财务、精算相关知识储备者优先；</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5、具备良好的数据敏感度、逻辑分析能力，善于发现和解决问题；</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6、较好的沟通及表达能力</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4" name="组合 2"/>
          <p:cNvGrpSpPr/>
          <p:nvPr/>
        </p:nvGrpSpPr>
        <p:grpSpPr>
          <a:xfrm>
            <a:off x="-1" y="288543"/>
            <a:ext cx="14230069" cy="1742439"/>
            <a:chOff x="0" y="0"/>
            <a:chExt cx="14230068" cy="1742438"/>
          </a:xfrm>
        </p:grpSpPr>
        <p:sp>
          <p:nvSpPr>
            <p:cNvPr id="812"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概率抽样</a:t>
              </a:r>
            </a:p>
          </p:txBody>
        </p:sp>
        <p:sp>
          <p:nvSpPr>
            <p:cNvPr id="813"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15"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16" name="文本框 20"/>
          <p:cNvSpPr txBox="1"/>
          <p:nvPr/>
        </p:nvSpPr>
        <p:spPr>
          <a:xfrm>
            <a:off x="1039564" y="3284020"/>
            <a:ext cx="22870226" cy="10073639"/>
          </a:xfrm>
          <a:prstGeom prst="rect">
            <a:avLst/>
          </a:prstGeom>
          <a:ln w="12700">
            <a:miter lim="400000"/>
          </a:ln>
        </p:spPr>
        <p:txBody>
          <a:bodyPr lIns="121918" tIns="121918" rIns="121918" bIns="121918">
            <a:spAutoFit/>
          </a:bodyPr>
          <a:lstStyle/>
          <a:p>
            <a:pPr algn="l" defTabSz="1219200">
              <a:defRPr sz="4400" b="1">
                <a:solidFill>
                  <a:srgbClr val="000000"/>
                </a:solidFill>
                <a:latin typeface="Calibri"/>
                <a:ea typeface="Calibri"/>
                <a:cs typeface="Calibri"/>
                <a:sym typeface="Calibri"/>
              </a:defRPr>
            </a:pPr>
            <a:r>
              <a:t>3.</a:t>
            </a:r>
            <a:r>
              <a:rPr>
                <a:latin typeface="微软雅黑"/>
                <a:ea typeface="微软雅黑"/>
                <a:cs typeface="微软雅黑"/>
                <a:sym typeface="微软雅黑"/>
              </a:rPr>
              <a:t>整群抽样</a:t>
            </a:r>
            <a:endParaRPr>
              <a:latin typeface="微软雅黑"/>
              <a:ea typeface="微软雅黑"/>
              <a:cs typeface="微软雅黑"/>
              <a:sym typeface="微软雅黑"/>
            </a:endParaRPr>
          </a:p>
          <a:p>
            <a:pPr algn="l" defTabSz="1219200">
              <a:defRPr sz="4400">
                <a:solidFill>
                  <a:srgbClr val="000000"/>
                </a:solidFill>
                <a:latin typeface="微软雅黑"/>
                <a:ea typeface="微软雅黑"/>
                <a:cs typeface="微软雅黑"/>
                <a:sym typeface="微软雅黑"/>
              </a:defRPr>
            </a:pPr>
            <a:r>
              <a:t>将总体中若干个单位合并为组，这样的组成为群。抽样时直接抽取群，然后对中选群中的所有单位全部实施调查，这样的抽样方法称为整群抽样。</a:t>
            </a:r>
            <a:endParaRPr>
              <a:latin typeface="Calibri"/>
              <a:ea typeface="Calibri"/>
              <a:cs typeface="Calibri"/>
              <a:sym typeface="Calibri"/>
            </a:endParaRPr>
          </a:p>
          <a:p>
            <a:pPr algn="l" defTabSz="1219200">
              <a:defRPr sz="4400" b="1">
                <a:solidFill>
                  <a:srgbClr val="000000"/>
                </a:solidFill>
                <a:latin typeface="Calibri"/>
                <a:ea typeface="Calibri"/>
                <a:cs typeface="Calibri"/>
                <a:sym typeface="Calibri"/>
              </a:defRPr>
            </a:pPr>
          </a:p>
          <a:p>
            <a:pPr algn="l" defTabSz="1219200">
              <a:defRPr sz="4400" b="1">
                <a:solidFill>
                  <a:srgbClr val="000000"/>
                </a:solidFill>
                <a:latin typeface="微软雅黑"/>
                <a:ea typeface="微软雅黑"/>
                <a:cs typeface="微软雅黑"/>
                <a:sym typeface="微软雅黑"/>
              </a:defRPr>
            </a:pPr>
            <a:r>
              <a:t>优点：</a:t>
            </a:r>
          </a:p>
          <a:p>
            <a:pPr algn="l" defTabSz="1219200">
              <a:defRPr sz="4400">
                <a:solidFill>
                  <a:srgbClr val="000000"/>
                </a:solidFill>
                <a:latin typeface="Calibri"/>
                <a:ea typeface="Calibri"/>
                <a:cs typeface="Calibri"/>
                <a:sym typeface="Calibri"/>
              </a:defRPr>
            </a:pPr>
            <a:r>
              <a:t>1</a:t>
            </a:r>
            <a:r>
              <a:rPr>
                <a:latin typeface="微软雅黑"/>
                <a:ea typeface="微软雅黑"/>
                <a:cs typeface="微软雅黑"/>
                <a:sym typeface="微软雅黑"/>
              </a:rPr>
              <a:t>）简化编制抽样框的工作量</a:t>
            </a:r>
            <a:endParaRPr>
              <a:latin typeface="微软雅黑"/>
              <a:ea typeface="微软雅黑"/>
              <a:cs typeface="微软雅黑"/>
              <a:sym typeface="微软雅黑"/>
            </a:endParaRPr>
          </a:p>
          <a:p>
            <a:pPr algn="l" defTabSz="1219200">
              <a:defRPr sz="4400">
                <a:solidFill>
                  <a:srgbClr val="000000"/>
                </a:solidFill>
                <a:latin typeface="Calibri"/>
                <a:ea typeface="Calibri"/>
                <a:cs typeface="Calibri"/>
                <a:sym typeface="Calibri"/>
              </a:defRPr>
            </a:pPr>
          </a:p>
          <a:p>
            <a:pPr algn="l" defTabSz="1219200">
              <a:defRPr sz="4400">
                <a:solidFill>
                  <a:srgbClr val="000000"/>
                </a:solidFill>
                <a:latin typeface="Calibri"/>
                <a:ea typeface="Calibri"/>
                <a:cs typeface="Calibri"/>
                <a:sym typeface="Calibri"/>
              </a:defRPr>
            </a:pPr>
            <a:r>
              <a:t>2</a:t>
            </a:r>
            <a:r>
              <a:rPr>
                <a:latin typeface="微软雅黑"/>
                <a:ea typeface="微软雅黑"/>
                <a:cs typeface="微软雅黑"/>
                <a:sym typeface="微软雅黑"/>
              </a:rPr>
              <a:t>）一定条件下，调查地点相对集中，节约调查费用且方便实施。</a:t>
            </a:r>
            <a:endParaRPr>
              <a:latin typeface="微软雅黑"/>
              <a:ea typeface="微软雅黑"/>
              <a:cs typeface="微软雅黑"/>
              <a:sym typeface="微软雅黑"/>
            </a:endParaRPr>
          </a:p>
          <a:p>
            <a:pPr algn="l" defTabSz="1219200">
              <a:defRPr sz="4400">
                <a:solidFill>
                  <a:srgbClr val="000000"/>
                </a:solidFill>
                <a:latin typeface="Calibri"/>
                <a:ea typeface="Calibri"/>
                <a:cs typeface="Calibri"/>
                <a:sym typeface="Calibri"/>
              </a:defRPr>
            </a:pPr>
          </a:p>
          <a:p>
            <a:pPr algn="l" defTabSz="1219200">
              <a:defRPr sz="4400">
                <a:solidFill>
                  <a:srgbClr val="000000"/>
                </a:solidFill>
                <a:latin typeface="微软雅黑"/>
                <a:ea typeface="微软雅黑"/>
                <a:cs typeface="微软雅黑"/>
                <a:sym typeface="微软雅黑"/>
              </a:defRPr>
            </a:pPr>
            <a:r>
              <a:t>缺点：</a:t>
            </a:r>
          </a:p>
          <a:p>
            <a:pPr algn="l" defTabSz="1219200">
              <a:defRPr sz="4400">
                <a:solidFill>
                  <a:srgbClr val="000000"/>
                </a:solidFill>
                <a:latin typeface="微软雅黑"/>
                <a:ea typeface="微软雅黑"/>
                <a:cs typeface="微软雅黑"/>
                <a:sym typeface="微软雅黑"/>
              </a:defRPr>
            </a:pPr>
            <a:r>
              <a:t>估计的精度较差</a:t>
            </a:r>
          </a:p>
          <a:p>
            <a:pPr algn="l" defTabSz="1219200">
              <a:defRPr sz="4400">
                <a:solidFill>
                  <a:srgbClr val="000000"/>
                </a:solidFill>
                <a:latin typeface="Calibri"/>
                <a:ea typeface="Calibri"/>
                <a:cs typeface="Calibri"/>
                <a:sym typeface="Calibri"/>
              </a:defRPr>
            </a:pPr>
          </a:p>
          <a:p>
            <a:pPr algn="l" defTabSz="1219200">
              <a:defRPr sz="4400" b="1">
                <a:solidFill>
                  <a:srgbClr val="000000"/>
                </a:solidFill>
                <a:latin typeface="微软雅黑"/>
                <a:ea typeface="微软雅黑"/>
                <a:cs typeface="微软雅黑"/>
                <a:sym typeface="微软雅黑"/>
              </a:defRPr>
            </a:pPr>
            <a:r>
              <a:t>一般来说要得到与简单随机抽样相同的精度，采用整群抽样需要增加基本调查单位。</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2" name="组合 2"/>
          <p:cNvGrpSpPr/>
          <p:nvPr/>
        </p:nvGrpSpPr>
        <p:grpSpPr>
          <a:xfrm>
            <a:off x="-1" y="288543"/>
            <a:ext cx="14230069" cy="1742439"/>
            <a:chOff x="0" y="0"/>
            <a:chExt cx="14230068" cy="1742438"/>
          </a:xfrm>
        </p:grpSpPr>
        <p:sp>
          <p:nvSpPr>
            <p:cNvPr id="820"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概率抽样</a:t>
              </a:r>
            </a:p>
          </p:txBody>
        </p:sp>
        <p:sp>
          <p:nvSpPr>
            <p:cNvPr id="821"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23"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24" name="文本框 20"/>
          <p:cNvSpPr txBox="1"/>
          <p:nvPr/>
        </p:nvSpPr>
        <p:spPr>
          <a:xfrm>
            <a:off x="1450510" y="3137481"/>
            <a:ext cx="21482980" cy="8689339"/>
          </a:xfrm>
          <a:prstGeom prst="rect">
            <a:avLst/>
          </a:prstGeom>
          <a:ln w="12700">
            <a:miter lim="400000"/>
          </a:ln>
        </p:spPr>
        <p:txBody>
          <a:bodyPr lIns="121918" tIns="121918" rIns="121918" bIns="121918">
            <a:spAutoFit/>
          </a:bodyPr>
          <a:lstStyle/>
          <a:p>
            <a:pPr algn="l" defTabSz="1219200">
              <a:defRPr b="1">
                <a:solidFill>
                  <a:srgbClr val="000000"/>
                </a:solidFill>
                <a:latin typeface="Calibri"/>
                <a:ea typeface="Calibri"/>
                <a:cs typeface="Calibri"/>
                <a:sym typeface="Calibri"/>
              </a:defRPr>
            </a:pPr>
            <a:r>
              <a:t>4.</a:t>
            </a:r>
            <a:r>
              <a:rPr>
                <a:latin typeface="微软雅黑"/>
                <a:ea typeface="微软雅黑"/>
                <a:cs typeface="微软雅黑"/>
                <a:sym typeface="微软雅黑"/>
              </a:rPr>
              <a:t>系统抽样</a:t>
            </a:r>
            <a:endParaRPr>
              <a:latin typeface="微软雅黑"/>
              <a:ea typeface="微软雅黑"/>
              <a:cs typeface="微软雅黑"/>
              <a:sym typeface="微软雅黑"/>
            </a:endParaRPr>
          </a:p>
          <a:p>
            <a:pPr algn="l" defTabSz="1219200">
              <a:defRPr sz="4800">
                <a:solidFill>
                  <a:srgbClr val="000000"/>
                </a:solidFill>
                <a:latin typeface="微软雅黑"/>
                <a:ea typeface="微软雅黑"/>
                <a:cs typeface="微软雅黑"/>
                <a:sym typeface="微软雅黑"/>
              </a:defRPr>
            </a:pPr>
            <a:r>
              <a:t>将总体中的所有单位（抽样单位）按一定顺序排列，在规定的范围内随机地抽取一个单位作为初始单位，然后按事先规定好的规则确定其他样本单位，这种抽样方法称为系统抽样。</a:t>
            </a:r>
          </a:p>
          <a:p>
            <a:pPr algn="l" defTabSz="1219200">
              <a:defRPr>
                <a:solidFill>
                  <a:srgbClr val="000000"/>
                </a:solidFill>
                <a:latin typeface="Calibri"/>
                <a:ea typeface="Calibri"/>
                <a:cs typeface="Calibri"/>
                <a:sym typeface="Calibri"/>
              </a:defRPr>
            </a:pPr>
          </a:p>
          <a:p>
            <a:pPr algn="l" defTabSz="1219200">
              <a:defRPr sz="4800" b="1">
                <a:solidFill>
                  <a:srgbClr val="000000"/>
                </a:solidFill>
                <a:latin typeface="微软雅黑"/>
                <a:ea typeface="微软雅黑"/>
                <a:cs typeface="微软雅黑"/>
                <a:sym typeface="微软雅黑"/>
              </a:defRPr>
            </a:pPr>
            <a:r>
              <a:t>优点：</a:t>
            </a:r>
          </a:p>
          <a:p>
            <a:pPr algn="l" defTabSz="1219200">
              <a:defRPr sz="4800">
                <a:solidFill>
                  <a:srgbClr val="000000"/>
                </a:solidFill>
                <a:latin typeface="微软雅黑"/>
                <a:ea typeface="微软雅黑"/>
                <a:cs typeface="微软雅黑"/>
                <a:sym typeface="微软雅黑"/>
              </a:defRPr>
            </a:pPr>
            <a:r>
              <a:t>如有辅助信息，对总体内的单位进行有组织的排列，可以有效提高估计精度</a:t>
            </a:r>
          </a:p>
          <a:p>
            <a:pPr algn="l" defTabSz="1219200">
              <a:defRPr sz="4800" b="1">
                <a:solidFill>
                  <a:srgbClr val="000000"/>
                </a:solidFill>
                <a:latin typeface="Calibri"/>
                <a:ea typeface="Calibri"/>
                <a:cs typeface="Calibri"/>
                <a:sym typeface="Calibri"/>
              </a:defRPr>
            </a:pPr>
          </a:p>
          <a:p>
            <a:pPr algn="l" defTabSz="1219200">
              <a:defRPr sz="4800" b="1">
                <a:solidFill>
                  <a:srgbClr val="000000"/>
                </a:solidFill>
                <a:latin typeface="微软雅黑"/>
                <a:ea typeface="微软雅黑"/>
                <a:cs typeface="微软雅黑"/>
                <a:sym typeface="微软雅黑"/>
              </a:defRPr>
            </a:pPr>
            <a:r>
              <a:t>缺点：</a:t>
            </a:r>
          </a:p>
          <a:p>
            <a:pPr algn="l" defTabSz="1219200">
              <a:defRPr sz="4800">
                <a:solidFill>
                  <a:srgbClr val="000000"/>
                </a:solidFill>
                <a:latin typeface="微软雅黑"/>
                <a:ea typeface="微软雅黑"/>
                <a:cs typeface="微软雅黑"/>
                <a:sym typeface="微软雅黑"/>
              </a:defRPr>
            </a:pPr>
            <a:r>
              <a:t>估计量方差的估计比较困难</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0" name="组合 2"/>
          <p:cNvGrpSpPr/>
          <p:nvPr/>
        </p:nvGrpSpPr>
        <p:grpSpPr>
          <a:xfrm>
            <a:off x="-1" y="288543"/>
            <a:ext cx="14230069" cy="1742439"/>
            <a:chOff x="0" y="0"/>
            <a:chExt cx="14230068" cy="1742438"/>
          </a:xfrm>
        </p:grpSpPr>
        <p:sp>
          <p:nvSpPr>
            <p:cNvPr id="828"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概率抽样</a:t>
              </a:r>
            </a:p>
          </p:txBody>
        </p:sp>
        <p:sp>
          <p:nvSpPr>
            <p:cNvPr id="829"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31"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32" name="文本框 20"/>
          <p:cNvSpPr txBox="1"/>
          <p:nvPr/>
        </p:nvSpPr>
        <p:spPr>
          <a:xfrm>
            <a:off x="1450510" y="3840865"/>
            <a:ext cx="21482980" cy="7584439"/>
          </a:xfrm>
          <a:prstGeom prst="rect">
            <a:avLst/>
          </a:prstGeom>
          <a:ln w="12700">
            <a:miter lim="400000"/>
          </a:ln>
        </p:spPr>
        <p:txBody>
          <a:bodyPr lIns="121918" tIns="121918" rIns="121918" bIns="121918">
            <a:spAutoFit/>
          </a:bodyPr>
          <a:lstStyle/>
          <a:p>
            <a:pPr algn="l" defTabSz="1219200">
              <a:defRPr sz="4200" b="1">
                <a:solidFill>
                  <a:srgbClr val="000000"/>
                </a:solidFill>
                <a:latin typeface="Calibri"/>
                <a:ea typeface="Calibri"/>
                <a:cs typeface="Calibri"/>
                <a:sym typeface="Calibri"/>
              </a:defRPr>
            </a:pPr>
            <a:r>
              <a:t>5.</a:t>
            </a:r>
            <a:r>
              <a:rPr>
                <a:latin typeface="微软雅黑"/>
                <a:ea typeface="微软雅黑"/>
                <a:cs typeface="微软雅黑"/>
                <a:sym typeface="微软雅黑"/>
              </a:rPr>
              <a:t>多阶段抽样</a:t>
            </a:r>
            <a:endParaRPr>
              <a:latin typeface="微软雅黑"/>
              <a:ea typeface="微软雅黑"/>
              <a:cs typeface="微软雅黑"/>
              <a:sym typeface="微软雅黑"/>
            </a:endParaRPr>
          </a:p>
          <a:p>
            <a:pPr algn="l" defTabSz="1219200">
              <a:defRPr sz="4200">
                <a:solidFill>
                  <a:srgbClr val="000000"/>
                </a:solidFill>
                <a:latin typeface="微软雅黑"/>
                <a:ea typeface="微软雅黑"/>
                <a:cs typeface="微软雅黑"/>
                <a:sym typeface="微软雅黑"/>
              </a:defRPr>
            </a:pPr>
            <a:r>
              <a:t>首先抽取群，再从群中抽出若干个单位进行调查，称为二阶段抽样；将方法推广使抽样的段数增多就称为多阶段抽样。</a:t>
            </a:r>
          </a:p>
          <a:p>
            <a:pPr algn="l" defTabSz="1219200">
              <a:defRPr sz="4200">
                <a:solidFill>
                  <a:srgbClr val="000000"/>
                </a:solidFill>
                <a:latin typeface="Calibri"/>
                <a:ea typeface="Calibri"/>
                <a:cs typeface="Calibri"/>
                <a:sym typeface="Calibri"/>
              </a:defRPr>
            </a:pPr>
          </a:p>
          <a:p>
            <a:pPr algn="l" defTabSz="1219200">
              <a:defRPr sz="3800" b="1">
                <a:solidFill>
                  <a:srgbClr val="000000"/>
                </a:solidFill>
                <a:latin typeface="微软雅黑"/>
                <a:ea typeface="微软雅黑"/>
                <a:cs typeface="微软雅黑"/>
                <a:sym typeface="微软雅黑"/>
              </a:defRPr>
            </a:pPr>
            <a:r>
              <a:t>优点：</a:t>
            </a:r>
          </a:p>
          <a:p>
            <a:pPr algn="l" defTabSz="1219200">
              <a:defRPr sz="3800">
                <a:solidFill>
                  <a:srgbClr val="000000"/>
                </a:solidFill>
                <a:latin typeface="Calibri"/>
                <a:ea typeface="Calibri"/>
                <a:cs typeface="Calibri"/>
                <a:sym typeface="Calibri"/>
              </a:defRPr>
            </a:pPr>
          </a:p>
          <a:p>
            <a:pPr algn="l" defTabSz="1219200">
              <a:defRPr sz="3800">
                <a:solidFill>
                  <a:srgbClr val="000000"/>
                </a:solidFill>
                <a:latin typeface="Calibri"/>
                <a:ea typeface="Calibri"/>
                <a:cs typeface="Calibri"/>
                <a:sym typeface="Calibri"/>
              </a:defRPr>
            </a:pPr>
            <a:r>
              <a:t>1</a:t>
            </a:r>
            <a:r>
              <a:rPr>
                <a:latin typeface="微软雅黑"/>
                <a:ea typeface="微软雅黑"/>
                <a:cs typeface="微软雅黑"/>
                <a:sym typeface="微软雅黑"/>
              </a:rPr>
              <a:t>）样本相对集中，节约调查费用</a:t>
            </a:r>
            <a:endParaRPr>
              <a:latin typeface="微软雅黑"/>
              <a:ea typeface="微软雅黑"/>
              <a:cs typeface="微软雅黑"/>
              <a:sym typeface="微软雅黑"/>
            </a:endParaRPr>
          </a:p>
          <a:p>
            <a:pPr algn="l" defTabSz="1219200">
              <a:defRPr sz="3800">
                <a:solidFill>
                  <a:srgbClr val="000000"/>
                </a:solidFill>
                <a:latin typeface="Calibri"/>
                <a:ea typeface="Calibri"/>
                <a:cs typeface="Calibri"/>
                <a:sym typeface="Calibri"/>
              </a:defRPr>
            </a:pPr>
          </a:p>
          <a:p>
            <a:pPr algn="l" defTabSz="1219200">
              <a:defRPr sz="3800">
                <a:solidFill>
                  <a:srgbClr val="000000"/>
                </a:solidFill>
                <a:latin typeface="Calibri"/>
                <a:ea typeface="Calibri"/>
                <a:cs typeface="Calibri"/>
                <a:sym typeface="Calibri"/>
              </a:defRPr>
            </a:pPr>
            <a:r>
              <a:t>2</a:t>
            </a:r>
            <a:r>
              <a:rPr>
                <a:latin typeface="微软雅黑"/>
                <a:ea typeface="微软雅黑"/>
                <a:cs typeface="微软雅黑"/>
                <a:sym typeface="微软雅黑"/>
              </a:rPr>
              <a:t>）不需要包含所有底阶段抽样单位的抽样框</a:t>
            </a:r>
            <a:endParaRPr>
              <a:latin typeface="微软雅黑"/>
              <a:ea typeface="微软雅黑"/>
              <a:cs typeface="微软雅黑"/>
              <a:sym typeface="微软雅黑"/>
            </a:endParaRPr>
          </a:p>
          <a:p>
            <a:pPr algn="l" defTabSz="1219200">
              <a:defRPr sz="3800">
                <a:solidFill>
                  <a:srgbClr val="000000"/>
                </a:solidFill>
                <a:latin typeface="Calibri"/>
                <a:ea typeface="Calibri"/>
                <a:cs typeface="Calibri"/>
                <a:sym typeface="Calibri"/>
              </a:defRPr>
            </a:pPr>
          </a:p>
          <a:p>
            <a:pPr algn="l" defTabSz="1219200">
              <a:defRPr sz="3800">
                <a:solidFill>
                  <a:srgbClr val="000000"/>
                </a:solidFill>
                <a:latin typeface="Calibri"/>
                <a:ea typeface="Calibri"/>
                <a:cs typeface="Calibri"/>
                <a:sym typeface="Calibri"/>
              </a:defRPr>
            </a:pPr>
            <a:r>
              <a:t>3</a:t>
            </a:r>
            <a:r>
              <a:rPr>
                <a:latin typeface="微软雅黑"/>
                <a:ea typeface="微软雅黑"/>
                <a:cs typeface="微软雅黑"/>
                <a:sym typeface="微软雅黑"/>
              </a:rPr>
              <a:t>）由于实行了再抽样，使调查单位在更广的范围内展开</a:t>
            </a:r>
            <a:endParaRPr>
              <a:latin typeface="微软雅黑"/>
              <a:ea typeface="微软雅黑"/>
              <a:cs typeface="微软雅黑"/>
              <a:sym typeface="微软雅黑"/>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6" name="组合 2"/>
          <p:cNvGrpSpPr/>
          <p:nvPr/>
        </p:nvGrpSpPr>
        <p:grpSpPr>
          <a:xfrm>
            <a:off x="-1" y="288543"/>
            <a:ext cx="14230069" cy="1742439"/>
            <a:chOff x="0" y="0"/>
            <a:chExt cx="14230068" cy="1742438"/>
          </a:xfrm>
        </p:grpSpPr>
        <p:sp>
          <p:nvSpPr>
            <p:cNvPr id="834"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非概率抽样</a:t>
              </a:r>
            </a:p>
          </p:txBody>
        </p:sp>
        <p:sp>
          <p:nvSpPr>
            <p:cNvPr id="835"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37"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38" name="文本框 20"/>
          <p:cNvSpPr txBox="1"/>
          <p:nvPr/>
        </p:nvSpPr>
        <p:spPr>
          <a:xfrm>
            <a:off x="1010259" y="1847943"/>
            <a:ext cx="21482980" cy="11026139"/>
          </a:xfrm>
          <a:prstGeom prst="rect">
            <a:avLst/>
          </a:prstGeom>
          <a:ln w="12700">
            <a:miter lim="400000"/>
          </a:ln>
        </p:spPr>
        <p:txBody>
          <a:bodyPr lIns="121918" tIns="121918" rIns="121918" bIns="121918">
            <a:spAutoFit/>
          </a:bodyPr>
          <a:lstStyle/>
          <a:p>
            <a:pPr algn="l" defTabSz="1219200">
              <a:defRPr b="1">
                <a:solidFill>
                  <a:srgbClr val="000000"/>
                </a:solidFill>
                <a:latin typeface="Calibri"/>
                <a:ea typeface="Calibri"/>
                <a:cs typeface="Calibri"/>
                <a:sym typeface="Calibri"/>
              </a:defRPr>
            </a:pPr>
            <a:r>
              <a:t>1.</a:t>
            </a:r>
            <a:r>
              <a:rPr>
                <a:latin typeface="微软雅黑"/>
                <a:ea typeface="微软雅黑"/>
                <a:cs typeface="微软雅黑"/>
                <a:sym typeface="微软雅黑"/>
              </a:rPr>
              <a:t>方便抽样</a:t>
            </a:r>
            <a:endParaRPr>
              <a:latin typeface="微软雅黑"/>
              <a:ea typeface="微软雅黑"/>
              <a:cs typeface="微软雅黑"/>
              <a:sym typeface="微软雅黑"/>
            </a:endParaRPr>
          </a:p>
          <a:p>
            <a:pPr algn="l" defTabSz="1219200">
              <a:defRPr>
                <a:solidFill>
                  <a:srgbClr val="000000"/>
                </a:solidFill>
                <a:latin typeface="微软雅黑"/>
                <a:ea typeface="微软雅黑"/>
                <a:cs typeface="微软雅黑"/>
                <a:sym typeface="微软雅黑"/>
              </a:defRPr>
            </a:pPr>
            <a:r>
              <a:t>调查过程中由调查员依据方便的原则，自行确定入抽样本的单位</a:t>
            </a:r>
          </a:p>
          <a:p>
            <a:pPr algn="l" defTabSz="1219200">
              <a:defRPr b="1">
                <a:solidFill>
                  <a:srgbClr val="000000"/>
                </a:solidFill>
                <a:latin typeface="Calibri"/>
                <a:ea typeface="Calibri"/>
                <a:cs typeface="Calibri"/>
                <a:sym typeface="Calibri"/>
              </a:defRPr>
            </a:pPr>
          </a:p>
          <a:p>
            <a:pPr algn="l" defTabSz="1219200">
              <a:defRPr b="1">
                <a:solidFill>
                  <a:srgbClr val="000000"/>
                </a:solidFill>
                <a:latin typeface="微软雅黑"/>
                <a:ea typeface="微软雅黑"/>
                <a:cs typeface="微软雅黑"/>
                <a:sym typeface="微软雅黑"/>
              </a:defRPr>
            </a:pPr>
            <a:r>
              <a:t>优点：</a:t>
            </a:r>
          </a:p>
          <a:p>
            <a:pPr algn="l" defTabSz="1219200">
              <a:defRPr>
                <a:solidFill>
                  <a:srgbClr val="000000"/>
                </a:solidFill>
                <a:latin typeface="微软雅黑"/>
                <a:ea typeface="微软雅黑"/>
                <a:cs typeface="微软雅黑"/>
                <a:sym typeface="微软雅黑"/>
              </a:defRPr>
            </a:pPr>
            <a:r>
              <a:t>调查成本低</a:t>
            </a:r>
          </a:p>
          <a:p>
            <a:pPr algn="l" defTabSz="1219200">
              <a:defRPr b="1">
                <a:solidFill>
                  <a:srgbClr val="000000"/>
                </a:solidFill>
                <a:latin typeface="Calibri"/>
                <a:ea typeface="Calibri"/>
                <a:cs typeface="Calibri"/>
                <a:sym typeface="Calibri"/>
              </a:defRPr>
            </a:pPr>
          </a:p>
          <a:p>
            <a:pPr algn="l" defTabSz="1219200">
              <a:defRPr b="1">
                <a:solidFill>
                  <a:srgbClr val="000000"/>
                </a:solidFill>
                <a:latin typeface="微软雅黑"/>
                <a:ea typeface="微软雅黑"/>
                <a:cs typeface="微软雅黑"/>
                <a:sym typeface="微软雅黑"/>
              </a:defRPr>
            </a:pPr>
            <a:r>
              <a:t>缺点：</a:t>
            </a:r>
          </a:p>
          <a:p>
            <a:pPr algn="l" defTabSz="1219200">
              <a:defRPr>
                <a:solidFill>
                  <a:srgbClr val="000000"/>
                </a:solidFill>
                <a:latin typeface="微软雅黑"/>
                <a:ea typeface="微软雅黑"/>
                <a:cs typeface="微软雅黑"/>
                <a:sym typeface="微软雅黑"/>
              </a:defRPr>
            </a:pPr>
            <a:r>
              <a:t>无法代表有明确定义的总体</a:t>
            </a:r>
          </a:p>
          <a:p>
            <a:pPr algn="l" defTabSz="1219200">
              <a:defRPr b="1">
                <a:solidFill>
                  <a:srgbClr val="000000"/>
                </a:solidFill>
                <a:latin typeface="Calibri"/>
                <a:ea typeface="Calibri"/>
                <a:cs typeface="Calibri"/>
                <a:sym typeface="Calibri"/>
              </a:defRPr>
            </a:pPr>
          </a:p>
          <a:p>
            <a:pPr algn="l" defTabSz="1219200">
              <a:defRPr b="1">
                <a:solidFill>
                  <a:srgbClr val="000000"/>
                </a:solidFill>
                <a:latin typeface="微软雅黑"/>
                <a:ea typeface="微软雅黑"/>
                <a:cs typeface="微软雅黑"/>
                <a:sym typeface="微软雅黑"/>
              </a:defRPr>
            </a:pPr>
            <a:r>
              <a:t>适用场景：</a:t>
            </a:r>
          </a:p>
          <a:p>
            <a:pPr algn="l" defTabSz="1219200">
              <a:defRPr>
                <a:solidFill>
                  <a:srgbClr val="000000"/>
                </a:solidFill>
                <a:latin typeface="微软雅黑"/>
                <a:ea typeface="微软雅黑"/>
                <a:cs typeface="微软雅黑"/>
                <a:sym typeface="微软雅黑"/>
              </a:defRPr>
            </a:pPr>
            <a:r>
              <a:t>在科学研究中适用方便样本可以产生一些想法、对研究内容的初步认识、建立假设</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4" name="组合 2"/>
          <p:cNvGrpSpPr/>
          <p:nvPr/>
        </p:nvGrpSpPr>
        <p:grpSpPr>
          <a:xfrm>
            <a:off x="-1" y="288543"/>
            <a:ext cx="14230069" cy="1742439"/>
            <a:chOff x="0" y="0"/>
            <a:chExt cx="14230068" cy="1742438"/>
          </a:xfrm>
        </p:grpSpPr>
        <p:sp>
          <p:nvSpPr>
            <p:cNvPr id="842"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非概率抽样</a:t>
              </a:r>
            </a:p>
          </p:txBody>
        </p:sp>
        <p:sp>
          <p:nvSpPr>
            <p:cNvPr id="843"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45"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46" name="文本框 20"/>
          <p:cNvSpPr txBox="1"/>
          <p:nvPr/>
        </p:nvSpPr>
        <p:spPr>
          <a:xfrm>
            <a:off x="1010259" y="1847943"/>
            <a:ext cx="21482980" cy="11026139"/>
          </a:xfrm>
          <a:prstGeom prst="rect">
            <a:avLst/>
          </a:prstGeom>
          <a:ln w="12700">
            <a:miter lim="400000"/>
          </a:ln>
        </p:spPr>
        <p:txBody>
          <a:bodyPr lIns="121918" tIns="121918" rIns="121918" bIns="121918">
            <a:spAutoFit/>
          </a:bodyPr>
          <a:lstStyle/>
          <a:p>
            <a:pPr algn="l" defTabSz="1219200">
              <a:defRPr b="1">
                <a:solidFill>
                  <a:srgbClr val="000000"/>
                </a:solidFill>
                <a:latin typeface="Calibri"/>
                <a:ea typeface="Calibri"/>
                <a:cs typeface="Calibri"/>
                <a:sym typeface="Calibri"/>
              </a:defRPr>
            </a:pPr>
            <a:r>
              <a:t>2.</a:t>
            </a:r>
            <a:r>
              <a:rPr>
                <a:latin typeface="微软雅黑"/>
                <a:ea typeface="微软雅黑"/>
                <a:cs typeface="微软雅黑"/>
                <a:sym typeface="微软雅黑"/>
              </a:rPr>
              <a:t>判断抽样</a:t>
            </a:r>
            <a:endParaRPr>
              <a:latin typeface="微软雅黑"/>
              <a:ea typeface="微软雅黑"/>
              <a:cs typeface="微软雅黑"/>
              <a:sym typeface="微软雅黑"/>
            </a:endParaRPr>
          </a:p>
          <a:p>
            <a:pPr algn="l" defTabSz="1219200">
              <a:defRPr>
                <a:solidFill>
                  <a:srgbClr val="000000"/>
                </a:solidFill>
                <a:latin typeface="微软雅黑"/>
                <a:ea typeface="微软雅黑"/>
                <a:cs typeface="微软雅黑"/>
                <a:sym typeface="微软雅黑"/>
              </a:defRPr>
            </a:pPr>
            <a:r>
              <a:t>根据研究人员经验、判断和对研究对象的了解，有目的地选择一些单位作为样本。</a:t>
            </a:r>
          </a:p>
          <a:p>
            <a:pPr algn="l" defTabSz="1219200">
              <a:defRPr>
                <a:solidFill>
                  <a:srgbClr val="000000"/>
                </a:solidFill>
                <a:latin typeface="Calibri"/>
                <a:ea typeface="Calibri"/>
                <a:cs typeface="Calibri"/>
                <a:sym typeface="Calibri"/>
              </a:defRPr>
            </a:pPr>
          </a:p>
          <a:p>
            <a:pPr lvl="1" indent="457200" algn="l" defTabSz="1219200">
              <a:defRPr>
                <a:solidFill>
                  <a:srgbClr val="000000"/>
                </a:solidFill>
                <a:latin typeface="微软雅黑"/>
                <a:ea typeface="微软雅黑"/>
                <a:cs typeface="微软雅黑"/>
                <a:sym typeface="微软雅黑"/>
              </a:defRPr>
            </a:pPr>
            <a:r>
              <a:t>重点抽样：从调查对象的全部单位中选择少数重点单位进行调查；这些重点单位的数量虽然不多，但在总体中占有重要地位。</a:t>
            </a:r>
          </a:p>
          <a:p>
            <a:pPr lvl="1" indent="457200" algn="l" defTabSz="1219200">
              <a:defRPr>
                <a:solidFill>
                  <a:srgbClr val="000000"/>
                </a:solidFill>
                <a:latin typeface="Calibri"/>
                <a:ea typeface="Calibri"/>
                <a:cs typeface="Calibri"/>
                <a:sym typeface="Calibri"/>
              </a:defRPr>
            </a:pPr>
          </a:p>
          <a:p>
            <a:pPr lvl="1" indent="457200" algn="l" defTabSz="1219200">
              <a:defRPr>
                <a:solidFill>
                  <a:srgbClr val="000000"/>
                </a:solidFill>
                <a:latin typeface="微软雅黑"/>
                <a:ea typeface="微软雅黑"/>
                <a:cs typeface="微软雅黑"/>
                <a:sym typeface="微软雅黑"/>
              </a:defRPr>
            </a:pPr>
            <a:r>
              <a:t>典型抽样：从总体中选择若干典型的单位进行深入调研，目的是通过典型单位来描述或解释所研究问题的本质或规律。</a:t>
            </a:r>
          </a:p>
          <a:p>
            <a:pPr lvl="1" indent="457200" algn="l" defTabSz="1219200">
              <a:defRPr>
                <a:solidFill>
                  <a:srgbClr val="000000"/>
                </a:solidFill>
                <a:latin typeface="Calibri"/>
                <a:ea typeface="Calibri"/>
                <a:cs typeface="Calibri"/>
                <a:sym typeface="Calibri"/>
              </a:defRPr>
            </a:pPr>
          </a:p>
          <a:p>
            <a:pPr lvl="1" indent="457200" algn="l" defTabSz="1219200">
              <a:defRPr>
                <a:solidFill>
                  <a:srgbClr val="000000"/>
                </a:solidFill>
                <a:latin typeface="微软雅黑"/>
                <a:ea typeface="微软雅黑"/>
                <a:cs typeface="微软雅黑"/>
                <a:sym typeface="微软雅黑"/>
              </a:defRPr>
            </a:pPr>
            <a:r>
              <a:t>代表抽样：选择具有代表性的单位作为样本，在某种程度上也具有典型抽样的含义。</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0" name="组合 2"/>
          <p:cNvGrpSpPr/>
          <p:nvPr/>
        </p:nvGrpSpPr>
        <p:grpSpPr>
          <a:xfrm>
            <a:off x="-1" y="288543"/>
            <a:ext cx="14230069" cy="1742439"/>
            <a:chOff x="0" y="0"/>
            <a:chExt cx="14230068" cy="1742438"/>
          </a:xfrm>
        </p:grpSpPr>
        <p:sp>
          <p:nvSpPr>
            <p:cNvPr id="848"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非概率抽样</a:t>
              </a:r>
            </a:p>
          </p:txBody>
        </p:sp>
        <p:sp>
          <p:nvSpPr>
            <p:cNvPr id="849"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51"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52" name="文本框 20"/>
          <p:cNvSpPr txBox="1"/>
          <p:nvPr/>
        </p:nvSpPr>
        <p:spPr>
          <a:xfrm>
            <a:off x="1450510" y="3284020"/>
            <a:ext cx="21482980" cy="8384539"/>
          </a:xfrm>
          <a:prstGeom prst="rect">
            <a:avLst/>
          </a:prstGeom>
          <a:ln w="12700">
            <a:miter lim="400000"/>
          </a:ln>
        </p:spPr>
        <p:txBody>
          <a:bodyPr lIns="121918" tIns="121918" rIns="121918" bIns="121918">
            <a:spAutoFit/>
          </a:bodyPr>
          <a:lstStyle/>
          <a:p>
            <a:pPr algn="l" defTabSz="1219200">
              <a:defRPr sz="3700" b="1">
                <a:solidFill>
                  <a:srgbClr val="000000"/>
                </a:solidFill>
                <a:latin typeface="Calibri"/>
                <a:ea typeface="Calibri"/>
                <a:cs typeface="Calibri"/>
                <a:sym typeface="Calibri"/>
              </a:defRPr>
            </a:pPr>
            <a:r>
              <a:t>3.</a:t>
            </a:r>
            <a:r>
              <a:rPr>
                <a:latin typeface="微软雅黑"/>
                <a:ea typeface="微软雅黑"/>
                <a:cs typeface="微软雅黑"/>
                <a:sym typeface="微软雅黑"/>
              </a:rPr>
              <a:t>自愿样本</a:t>
            </a:r>
            <a:endParaRPr>
              <a:latin typeface="微软雅黑"/>
              <a:ea typeface="微软雅黑"/>
              <a:cs typeface="微软雅黑"/>
              <a:sym typeface="微软雅黑"/>
            </a:endParaRPr>
          </a:p>
          <a:p>
            <a:pPr algn="l" defTabSz="1219200">
              <a:defRPr sz="3700">
                <a:solidFill>
                  <a:srgbClr val="000000"/>
                </a:solidFill>
                <a:latin typeface="微软雅黑"/>
                <a:ea typeface="微软雅黑"/>
                <a:cs typeface="微软雅黑"/>
                <a:sym typeface="微软雅黑"/>
              </a:defRPr>
            </a:pPr>
            <a:r>
              <a:t>被调查者自愿参加，成为样本中的一份子，向调查人员提供有关信息</a:t>
            </a:r>
          </a:p>
          <a:p>
            <a:pPr algn="l" defTabSz="1219200">
              <a:defRPr sz="2700">
                <a:solidFill>
                  <a:srgbClr val="767171"/>
                </a:solidFill>
                <a:latin typeface="微软雅黑"/>
                <a:ea typeface="微软雅黑"/>
                <a:cs typeface="微软雅黑"/>
                <a:sym typeface="微软雅黑"/>
              </a:defRPr>
            </a:pPr>
            <a:r>
              <a:t>样本是有偏的，但可以给研究人员提供很多有价值的信息并反映某一类群体的一般看法</a:t>
            </a:r>
          </a:p>
          <a:p>
            <a:pPr algn="l" defTabSz="1219200">
              <a:defRPr sz="3700" b="1">
                <a:solidFill>
                  <a:srgbClr val="000000"/>
                </a:solidFill>
                <a:latin typeface="Calibri"/>
                <a:ea typeface="Calibri"/>
                <a:cs typeface="Calibri"/>
                <a:sym typeface="Calibri"/>
              </a:defRPr>
            </a:pPr>
          </a:p>
          <a:p>
            <a:pPr algn="l" defTabSz="1219200">
              <a:defRPr sz="3700" b="1">
                <a:solidFill>
                  <a:srgbClr val="000000"/>
                </a:solidFill>
                <a:latin typeface="Calibri"/>
                <a:ea typeface="Calibri"/>
                <a:cs typeface="Calibri"/>
                <a:sym typeface="Calibri"/>
              </a:defRPr>
            </a:pPr>
            <a:r>
              <a:t>4.</a:t>
            </a:r>
            <a:r>
              <a:rPr>
                <a:latin typeface="微软雅黑"/>
                <a:ea typeface="微软雅黑"/>
                <a:cs typeface="微软雅黑"/>
                <a:sym typeface="微软雅黑"/>
              </a:rPr>
              <a:t>滚雪球抽样</a:t>
            </a:r>
            <a:endParaRPr>
              <a:latin typeface="微软雅黑"/>
              <a:ea typeface="微软雅黑"/>
              <a:cs typeface="微软雅黑"/>
              <a:sym typeface="微软雅黑"/>
            </a:endParaRPr>
          </a:p>
          <a:p>
            <a:pPr algn="l" defTabSz="1219200">
              <a:defRPr sz="3700">
                <a:solidFill>
                  <a:srgbClr val="000000"/>
                </a:solidFill>
                <a:latin typeface="微软雅黑"/>
                <a:ea typeface="微软雅黑"/>
                <a:cs typeface="微软雅黑"/>
                <a:sym typeface="微软雅黑"/>
              </a:defRPr>
            </a:pPr>
            <a:r>
              <a:t>首先选择一组调查单位，对其实施调查后再请他们提供另外一些属于研究总体的调查对象，调查人员根据所提供的线索进行此后的调查</a:t>
            </a:r>
          </a:p>
          <a:p>
            <a:pPr algn="l" defTabSz="1219200">
              <a:defRPr sz="3700" b="1">
                <a:solidFill>
                  <a:srgbClr val="000000"/>
                </a:solidFill>
                <a:latin typeface="Calibri"/>
                <a:ea typeface="Calibri"/>
                <a:cs typeface="Calibri"/>
                <a:sym typeface="Calibri"/>
              </a:defRPr>
            </a:pPr>
          </a:p>
          <a:p>
            <a:pPr algn="l" defTabSz="1219200">
              <a:defRPr sz="3700" b="1">
                <a:solidFill>
                  <a:srgbClr val="000000"/>
                </a:solidFill>
                <a:latin typeface="微软雅黑"/>
                <a:ea typeface="微软雅黑"/>
                <a:cs typeface="微软雅黑"/>
                <a:sym typeface="微软雅黑"/>
              </a:defRPr>
            </a:pPr>
            <a:r>
              <a:t>优点：</a:t>
            </a:r>
          </a:p>
          <a:p>
            <a:pPr algn="l" defTabSz="1219200">
              <a:defRPr sz="3700">
                <a:solidFill>
                  <a:srgbClr val="000000"/>
                </a:solidFill>
                <a:latin typeface="微软雅黑"/>
                <a:ea typeface="微软雅黑"/>
                <a:cs typeface="微软雅黑"/>
                <a:sym typeface="微软雅黑"/>
              </a:defRPr>
            </a:pPr>
            <a:r>
              <a:t>容易找到属于特定群体的被调查者且调查成本低。</a:t>
            </a:r>
          </a:p>
          <a:p>
            <a:pPr algn="l" defTabSz="1219200">
              <a:defRPr sz="3700" b="1">
                <a:solidFill>
                  <a:srgbClr val="000000"/>
                </a:solidFill>
                <a:latin typeface="Calibri"/>
                <a:ea typeface="Calibri"/>
                <a:cs typeface="Calibri"/>
                <a:sym typeface="Calibri"/>
              </a:defRPr>
            </a:pPr>
          </a:p>
          <a:p>
            <a:pPr algn="l" defTabSz="1219200">
              <a:defRPr sz="3700" b="1">
                <a:solidFill>
                  <a:srgbClr val="000000"/>
                </a:solidFill>
                <a:latin typeface="微软雅黑"/>
                <a:ea typeface="微软雅黑"/>
                <a:cs typeface="微软雅黑"/>
                <a:sym typeface="微软雅黑"/>
              </a:defRPr>
            </a:pPr>
            <a:r>
              <a:t>适用场景：</a:t>
            </a:r>
          </a:p>
          <a:p>
            <a:pPr algn="l" defTabSz="1219200">
              <a:defRPr sz="3700">
                <a:solidFill>
                  <a:srgbClr val="000000"/>
                </a:solidFill>
                <a:latin typeface="微软雅黑"/>
                <a:ea typeface="微软雅黑"/>
                <a:cs typeface="微软雅黑"/>
                <a:sym typeface="微软雅黑"/>
              </a:defRPr>
            </a:pPr>
            <a:r>
              <a:t>对稀少群体的调查、对特性群体进行研究的资料搜集</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8" name="组合 2"/>
          <p:cNvGrpSpPr/>
          <p:nvPr/>
        </p:nvGrpSpPr>
        <p:grpSpPr>
          <a:xfrm>
            <a:off x="-1" y="288543"/>
            <a:ext cx="14230069" cy="1742439"/>
            <a:chOff x="0" y="0"/>
            <a:chExt cx="14230068" cy="1742438"/>
          </a:xfrm>
        </p:grpSpPr>
        <p:sp>
          <p:nvSpPr>
            <p:cNvPr id="856"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非概率抽样</a:t>
              </a:r>
            </a:p>
          </p:txBody>
        </p:sp>
        <p:sp>
          <p:nvSpPr>
            <p:cNvPr id="857"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59"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60" name="文本框 20"/>
          <p:cNvSpPr txBox="1"/>
          <p:nvPr/>
        </p:nvSpPr>
        <p:spPr>
          <a:xfrm>
            <a:off x="1010259" y="1847942"/>
            <a:ext cx="21482980" cy="3025139"/>
          </a:xfrm>
          <a:prstGeom prst="rect">
            <a:avLst/>
          </a:prstGeom>
          <a:ln w="12700">
            <a:miter lim="400000"/>
          </a:ln>
        </p:spPr>
        <p:txBody>
          <a:bodyPr lIns="121918" tIns="121918" rIns="121918" bIns="121918">
            <a:spAutoFit/>
          </a:bodyPr>
          <a:lstStyle/>
          <a:p>
            <a:pPr algn="l" defTabSz="1219200">
              <a:defRPr b="1">
                <a:solidFill>
                  <a:srgbClr val="000000"/>
                </a:solidFill>
                <a:latin typeface="Calibri"/>
                <a:ea typeface="Calibri"/>
                <a:cs typeface="Calibri"/>
                <a:sym typeface="Calibri"/>
              </a:defRPr>
            </a:pPr>
            <a:r>
              <a:t>5.</a:t>
            </a:r>
            <a:r>
              <a:rPr>
                <a:latin typeface="微软雅黑"/>
                <a:ea typeface="微软雅黑"/>
                <a:cs typeface="微软雅黑"/>
                <a:sym typeface="微软雅黑"/>
              </a:rPr>
              <a:t>配额抽样</a:t>
            </a:r>
            <a:endParaRPr>
              <a:latin typeface="微软雅黑"/>
              <a:ea typeface="微软雅黑"/>
              <a:cs typeface="微软雅黑"/>
              <a:sym typeface="微软雅黑"/>
            </a:endParaRPr>
          </a:p>
          <a:p>
            <a:pPr algn="l" defTabSz="1219200">
              <a:defRPr>
                <a:solidFill>
                  <a:srgbClr val="000000"/>
                </a:solidFill>
                <a:latin typeface="微软雅黑"/>
                <a:ea typeface="微软雅黑"/>
                <a:cs typeface="微软雅黑"/>
                <a:sym typeface="微软雅黑"/>
              </a:defRPr>
            </a:pPr>
            <a:r>
              <a:t>将总体中的所有单位按一定的变量分为若干类，然后在每个类中采用方便抽样或判断抽样的方式选取样本单位</a:t>
            </a:r>
          </a:p>
        </p:txBody>
      </p:sp>
      <p:graphicFrame>
        <p:nvGraphicFramePr>
          <p:cNvPr id="861" name="表格 5"/>
          <p:cNvGraphicFramePr/>
          <p:nvPr/>
        </p:nvGraphicFramePr>
        <p:xfrm>
          <a:off x="1191844" y="5172011"/>
          <a:ext cx="19190306" cy="6427032"/>
        </p:xfrm>
        <a:graphic>
          <a:graphicData uri="http://schemas.openxmlformats.org/drawingml/2006/table">
            <a:tbl>
              <a:tblPr firstRow="1" bandRow="1">
                <a:tableStyleId>{4C3C2611-4C71-4FC5-86AE-919BDF0F9419}</a:tableStyleId>
              </a:tblPr>
              <a:tblGrid>
                <a:gridCol w="4797576"/>
                <a:gridCol w="4797576"/>
                <a:gridCol w="4797576"/>
                <a:gridCol w="4797576"/>
              </a:tblGrid>
              <a:tr h="1902605">
                <a:tc>
                  <a:txBody>
                    <a:bodyPr/>
                    <a:lstStyle/>
                    <a:p>
                      <a:pPr algn="l">
                        <a:defRPr sz="3400" b="1">
                          <a:effectLst/>
                          <a:latin typeface="Calibri"/>
                          <a:ea typeface="Calibri"/>
                          <a:cs typeface="Calibri"/>
                          <a:sym typeface="Calibri"/>
                        </a:defRPr>
                      </a:pPr>
                      <a:r>
                        <a:t>                         </a:t>
                      </a:r>
                      <a:r>
                        <a:rPr>
                          <a:latin typeface="微软雅黑"/>
                          <a:ea typeface="微软雅黑"/>
                          <a:cs typeface="微软雅黑"/>
                          <a:sym typeface="微软雅黑"/>
                        </a:rPr>
                        <a:t>性别</a:t>
                      </a:r>
                      <a:endParaRPr>
                        <a:latin typeface="微软雅黑"/>
                        <a:ea typeface="微软雅黑"/>
                        <a:cs typeface="微软雅黑"/>
                        <a:sym typeface="微软雅黑"/>
                      </a:endParaRPr>
                    </a:p>
                    <a:p>
                      <a:pPr algn="l">
                        <a:defRPr sz="3400" b="1">
                          <a:effectLst/>
                          <a:latin typeface="微软雅黑"/>
                          <a:ea typeface="微软雅黑"/>
                          <a:cs typeface="微软雅黑"/>
                          <a:sym typeface="微软雅黑"/>
                        </a:defRPr>
                      </a:pPr>
                      <a:r>
                        <a:t>年龄</a:t>
                      </a:r>
                    </a:p>
                  </a:txBody>
                  <a:tcPr marL="45720" marR="45720" anchor="t" anchorCtr="0" horzOverflow="overflow">
                    <a:lnL w="25400">
                      <a:solidFill>
                        <a:srgbClr val="FFFFFF"/>
                      </a:solidFill>
                    </a:lnL>
                    <a:lnR w="25400">
                      <a:solidFill>
                        <a:srgbClr val="FFFFFF"/>
                      </a:solidFill>
                    </a:lnR>
                    <a:lnT w="25400">
                      <a:solidFill>
                        <a:srgbClr val="FFFFFF"/>
                      </a:solidFill>
                    </a:lnT>
                    <a:lnB w="101600">
                      <a:solidFill>
                        <a:srgbClr val="FFFFFF"/>
                      </a:solidFill>
                    </a:lnB>
                    <a:solidFill>
                      <a:srgbClr val="5B9BD5"/>
                    </a:solidFill>
                  </a:tcPr>
                </a:tc>
                <a:tc>
                  <a:txBody>
                    <a:bodyPr/>
                    <a:lstStyle/>
                    <a:p>
                      <a:pPr algn="l">
                        <a:defRPr sz="1800">
                          <a:solidFill>
                            <a:srgbClr val="000000"/>
                          </a:solidFill>
                          <a:effectLst/>
                        </a:defRPr>
                      </a:pPr>
                      <a:r>
                        <a:rPr sz="3400" b="1">
                          <a:solidFill>
                            <a:srgbClr val="FFFFFF"/>
                          </a:solidFill>
                          <a:latin typeface="微软雅黑"/>
                          <a:ea typeface="微软雅黑"/>
                          <a:cs typeface="微软雅黑"/>
                          <a:sym typeface="微软雅黑"/>
                        </a:rPr>
                        <a:t>              男</a:t>
                      </a:r>
                      <a:endParaRPr sz="3400" b="1">
                        <a:solidFill>
                          <a:srgbClr val="FFFFFF"/>
                        </a:solidFill>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101600">
                      <a:solidFill>
                        <a:srgbClr val="FFFFFF"/>
                      </a:solidFill>
                    </a:lnB>
                    <a:solidFill>
                      <a:srgbClr val="5B9BD5"/>
                    </a:solidFill>
                  </a:tcPr>
                </a:tc>
                <a:tc>
                  <a:txBody>
                    <a:bodyPr/>
                    <a:lstStyle/>
                    <a:p>
                      <a:pPr algn="l">
                        <a:defRPr sz="1800">
                          <a:solidFill>
                            <a:srgbClr val="000000"/>
                          </a:solidFill>
                          <a:effectLst/>
                        </a:defRPr>
                      </a:pPr>
                      <a:r>
                        <a:rPr sz="3400" b="1">
                          <a:solidFill>
                            <a:srgbClr val="FFFFFF"/>
                          </a:solidFill>
                          <a:latin typeface="微软雅黑"/>
                          <a:ea typeface="微软雅黑"/>
                          <a:cs typeface="微软雅黑"/>
                          <a:sym typeface="微软雅黑"/>
                        </a:rPr>
                        <a:t>               女</a:t>
                      </a:r>
                      <a:endParaRPr sz="3400" b="1">
                        <a:solidFill>
                          <a:srgbClr val="FFFFFF"/>
                        </a:solidFill>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101600">
                      <a:solidFill>
                        <a:srgbClr val="FFFFFF"/>
                      </a:solidFill>
                    </a:lnB>
                    <a:solidFill>
                      <a:srgbClr val="5B9BD5"/>
                    </a:solidFill>
                  </a:tcPr>
                </a:tc>
                <a:tc>
                  <a:txBody>
                    <a:bodyPr/>
                    <a:lstStyle/>
                    <a:p>
                      <a:pPr algn="l">
                        <a:defRPr sz="1800">
                          <a:solidFill>
                            <a:srgbClr val="000000"/>
                          </a:solidFill>
                          <a:effectLst/>
                        </a:defRPr>
                      </a:pPr>
                      <a:r>
                        <a:rPr sz="3400" b="1">
                          <a:solidFill>
                            <a:srgbClr val="FFFFFF"/>
                          </a:solidFill>
                          <a:latin typeface="微软雅黑"/>
                          <a:ea typeface="微软雅黑"/>
                          <a:cs typeface="微软雅黑"/>
                          <a:sym typeface="微软雅黑"/>
                        </a:rPr>
                        <a:t>             合计</a:t>
                      </a:r>
                      <a:endParaRPr sz="3400" b="1">
                        <a:solidFill>
                          <a:srgbClr val="FFFFFF"/>
                        </a:solidFill>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101600">
                      <a:solidFill>
                        <a:srgbClr val="FFFFFF"/>
                      </a:solidFill>
                    </a:lnB>
                    <a:solidFill>
                      <a:srgbClr val="5B9BD5"/>
                    </a:solidFill>
                  </a:tcPr>
                </a:tc>
              </a:tr>
              <a:tr h="1290507">
                <a:tc>
                  <a:txBody>
                    <a:bodyPr/>
                    <a:lstStyle/>
                    <a:p>
                      <a:pPr algn="ctr">
                        <a:defRPr sz="3400" b="1">
                          <a:solidFill>
                            <a:srgbClr val="000000"/>
                          </a:solidFill>
                          <a:effectLst/>
                          <a:latin typeface="Calibri"/>
                          <a:ea typeface="Calibri"/>
                          <a:cs typeface="Calibri"/>
                          <a:sym typeface="Calibri"/>
                        </a:defRPr>
                      </a:pPr>
                      <a:r>
                        <a:t>20~30</a:t>
                      </a:r>
                      <a:r>
                        <a:rPr>
                          <a:latin typeface="微软雅黑"/>
                          <a:ea typeface="微软雅黑"/>
                          <a:cs typeface="微软雅黑"/>
                          <a:sym typeface="微软雅黑"/>
                        </a:rPr>
                        <a:t>岁</a:t>
                      </a:r>
                      <a:endParaRPr>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1016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3400" b="1">
                          <a:latin typeface="Calibri"/>
                          <a:ea typeface="Calibri"/>
                          <a:cs typeface="Calibri"/>
                          <a:sym typeface="Calibri"/>
                        </a:rPr>
                        <a:t>70</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1016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3400" b="1">
                          <a:latin typeface="Calibri"/>
                          <a:ea typeface="Calibri"/>
                          <a:cs typeface="Calibri"/>
                          <a:sym typeface="Calibri"/>
                        </a:rPr>
                        <a:t>80</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1016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3400" b="1">
                          <a:latin typeface="Calibri"/>
                          <a:ea typeface="Calibri"/>
                          <a:cs typeface="Calibri"/>
                          <a:sym typeface="Calibri"/>
                        </a:rPr>
                        <a:t>150</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101600">
                      <a:solidFill>
                        <a:srgbClr val="FFFFFF"/>
                      </a:solidFill>
                    </a:lnT>
                    <a:lnB w="25400">
                      <a:solidFill>
                        <a:srgbClr val="FFFFFF"/>
                      </a:solidFill>
                    </a:lnB>
                    <a:solidFill>
                      <a:srgbClr val="D0DEEF"/>
                    </a:solidFill>
                  </a:tcPr>
                </a:tc>
              </a:tr>
              <a:tr h="1252251">
                <a:tc>
                  <a:txBody>
                    <a:bodyPr/>
                    <a:lstStyle/>
                    <a:p>
                      <a:pPr algn="ctr">
                        <a:defRPr sz="3400" b="1">
                          <a:solidFill>
                            <a:srgbClr val="000000"/>
                          </a:solidFill>
                          <a:effectLst/>
                          <a:latin typeface="Calibri"/>
                          <a:ea typeface="Calibri"/>
                          <a:cs typeface="Calibri"/>
                          <a:sym typeface="Calibri"/>
                        </a:defRPr>
                      </a:pPr>
                      <a:r>
                        <a:t>30~40</a:t>
                      </a:r>
                      <a:r>
                        <a:rPr>
                          <a:latin typeface="微软雅黑"/>
                          <a:ea typeface="微软雅黑"/>
                          <a:cs typeface="微软雅黑"/>
                          <a:sym typeface="微软雅黑"/>
                        </a:rPr>
                        <a:t>岁</a:t>
                      </a:r>
                      <a:endParaRPr>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3400" b="1">
                          <a:latin typeface="Calibri"/>
                          <a:ea typeface="Calibri"/>
                          <a:cs typeface="Calibri"/>
                          <a:sym typeface="Calibri"/>
                        </a:rPr>
                        <a:t>50</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3400" b="1">
                          <a:latin typeface="Calibri"/>
                          <a:ea typeface="Calibri"/>
                          <a:cs typeface="Calibri"/>
                          <a:sym typeface="Calibri"/>
                        </a:rPr>
                        <a:t>45</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3400" b="1">
                          <a:latin typeface="Calibri"/>
                          <a:ea typeface="Calibri"/>
                          <a:cs typeface="Calibri"/>
                          <a:sym typeface="Calibri"/>
                        </a:rPr>
                        <a:t>95</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1252251">
                <a:tc>
                  <a:txBody>
                    <a:bodyPr/>
                    <a:lstStyle/>
                    <a:p>
                      <a:pPr algn="ctr">
                        <a:defRPr sz="3400" b="1">
                          <a:solidFill>
                            <a:srgbClr val="000000"/>
                          </a:solidFill>
                          <a:effectLst/>
                          <a:latin typeface="Calibri"/>
                          <a:ea typeface="Calibri"/>
                          <a:cs typeface="Calibri"/>
                          <a:sym typeface="Calibri"/>
                        </a:defRPr>
                      </a:pPr>
                      <a:r>
                        <a:t>40~50</a:t>
                      </a:r>
                      <a:r>
                        <a:rPr>
                          <a:latin typeface="微软雅黑"/>
                          <a:ea typeface="微软雅黑"/>
                          <a:cs typeface="微软雅黑"/>
                          <a:sym typeface="微软雅黑"/>
                        </a:rPr>
                        <a:t>岁</a:t>
                      </a:r>
                      <a:endParaRPr>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3400" b="1">
                          <a:latin typeface="Calibri"/>
                          <a:ea typeface="Calibri"/>
                          <a:cs typeface="Calibri"/>
                          <a:sym typeface="Calibri"/>
                        </a:rPr>
                        <a:t>60</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3400" b="1">
                          <a:latin typeface="Calibri"/>
                          <a:ea typeface="Calibri"/>
                          <a:cs typeface="Calibri"/>
                          <a:sym typeface="Calibri"/>
                        </a:rPr>
                        <a:t>55</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3400" b="1">
                          <a:latin typeface="Calibri"/>
                          <a:ea typeface="Calibri"/>
                          <a:cs typeface="Calibri"/>
                          <a:sym typeface="Calibri"/>
                        </a:rPr>
                        <a:t>115</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r h="729417">
                <a:tc>
                  <a:txBody>
                    <a:bodyPr/>
                    <a:lstStyle/>
                    <a:p>
                      <a:pPr algn="ctr">
                        <a:defRPr sz="1800">
                          <a:solidFill>
                            <a:srgbClr val="000000"/>
                          </a:solidFill>
                          <a:effectLst/>
                        </a:defRPr>
                      </a:pPr>
                      <a:r>
                        <a:rPr sz="3400" b="1">
                          <a:latin typeface="微软雅黑"/>
                          <a:ea typeface="微软雅黑"/>
                          <a:cs typeface="微软雅黑"/>
                          <a:sym typeface="微软雅黑"/>
                        </a:rPr>
                        <a:t>合计</a:t>
                      </a:r>
                      <a:endParaRPr sz="3400" b="1">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3400" b="1">
                          <a:latin typeface="Calibri"/>
                          <a:ea typeface="Calibri"/>
                          <a:cs typeface="Calibri"/>
                          <a:sym typeface="Calibri"/>
                        </a:rPr>
                        <a:t>180</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3400" b="1">
                          <a:latin typeface="Calibri"/>
                          <a:ea typeface="Calibri"/>
                          <a:cs typeface="Calibri"/>
                          <a:sym typeface="Calibri"/>
                        </a:rPr>
                        <a:t>180</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3400" b="1">
                          <a:latin typeface="Calibri"/>
                          <a:ea typeface="Calibri"/>
                          <a:cs typeface="Calibri"/>
                          <a:sym typeface="Calibri"/>
                        </a:rPr>
                        <a:t>360</a:t>
                      </a:r>
                      <a:endParaRPr sz="3400" b="1">
                        <a:latin typeface="Calibri"/>
                        <a:ea typeface="Calibri"/>
                        <a:cs typeface="Calibri"/>
                        <a:sym typeface="Calibri"/>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bl>
          </a:graphicData>
        </a:graphic>
      </p:graphicFrame>
      <p:sp>
        <p:nvSpPr>
          <p:cNvPr id="862" name="直接连接符 7"/>
          <p:cNvSpPr/>
          <p:nvPr/>
        </p:nvSpPr>
        <p:spPr>
          <a:xfrm>
            <a:off x="4105153" y="5031127"/>
            <a:ext cx="4043424" cy="1450699"/>
          </a:xfrm>
          <a:prstGeom prst="line">
            <a:avLst/>
          </a:prstGeom>
          <a:ln w="12700">
            <a:solidFill>
              <a:srgbClr val="FFFFFF"/>
            </a:solidFill>
            <a:miter/>
          </a:ln>
        </p:spPr>
        <p:txBody>
          <a:bodyPr lIns="45718" tIns="45718" rIns="45718" bIns="45718"/>
          <a:lstStyle/>
          <a:p>
            <a:pPr>
              <a:defRPr>
                <a:solidFill>
                  <a:srgbClr val="FFFFFF"/>
                </a:solidFill>
              </a:defRPr>
            </a:pPr>
          </a:p>
        </p:txBody>
      </p:sp>
      <p:sp>
        <p:nvSpPr>
          <p:cNvPr id="863" name="文本框 8"/>
          <p:cNvSpPr txBox="1"/>
          <p:nvPr/>
        </p:nvSpPr>
        <p:spPr>
          <a:xfrm>
            <a:off x="8844499" y="12198985"/>
            <a:ext cx="6181387" cy="878839"/>
          </a:xfrm>
          <a:prstGeom prst="rect">
            <a:avLst/>
          </a:prstGeom>
          <a:ln w="12700">
            <a:miter lim="400000"/>
          </a:ln>
        </p:spPr>
        <p:txBody>
          <a:bodyPr wrap="none" lIns="121918" tIns="121918" rIns="121918" bIns="121918">
            <a:spAutoFit/>
          </a:bodyPr>
          <a:lstStyle/>
          <a:p>
            <a:pPr algn="l" defTabSz="1219200">
              <a:defRPr sz="3600">
                <a:solidFill>
                  <a:srgbClr val="000000"/>
                </a:solidFill>
                <a:latin typeface="微软雅黑"/>
                <a:ea typeface="微软雅黑"/>
                <a:cs typeface="微软雅黑"/>
                <a:sym typeface="微软雅黑"/>
              </a:defRPr>
            </a:pPr>
            <a:r>
              <a:t>表</a:t>
            </a:r>
            <a:r>
              <a:rPr>
                <a:latin typeface="Calibri"/>
                <a:ea typeface="Calibri"/>
                <a:cs typeface="Calibri"/>
                <a:sym typeface="Calibri"/>
              </a:rPr>
              <a:t>1  </a:t>
            </a:r>
            <a:r>
              <a:t>交叉变量控制配额分布表</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9" name="组合 2"/>
          <p:cNvGrpSpPr/>
          <p:nvPr/>
        </p:nvGrpSpPr>
        <p:grpSpPr>
          <a:xfrm>
            <a:off x="-1" y="288543"/>
            <a:ext cx="14230069" cy="1742439"/>
            <a:chOff x="0" y="0"/>
            <a:chExt cx="14230068" cy="1742438"/>
          </a:xfrm>
        </p:grpSpPr>
        <p:sp>
          <p:nvSpPr>
            <p:cNvPr id="867"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搜集数据的基本方法</a:t>
              </a:r>
            </a:p>
          </p:txBody>
        </p:sp>
        <p:sp>
          <p:nvSpPr>
            <p:cNvPr id="868"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70"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71" name="直接连接符 7"/>
          <p:cNvSpPr/>
          <p:nvPr/>
        </p:nvSpPr>
        <p:spPr>
          <a:xfrm>
            <a:off x="4105153" y="5031127"/>
            <a:ext cx="4043424" cy="1450699"/>
          </a:xfrm>
          <a:prstGeom prst="line">
            <a:avLst/>
          </a:prstGeom>
          <a:ln w="12700">
            <a:solidFill>
              <a:srgbClr val="FFFFFF"/>
            </a:solidFill>
            <a:miter/>
          </a:ln>
        </p:spPr>
        <p:txBody>
          <a:bodyPr lIns="45718" tIns="45718" rIns="45718" bIns="45718"/>
          <a:lstStyle/>
          <a:p>
            <a:pPr>
              <a:defRPr>
                <a:solidFill>
                  <a:srgbClr val="FFFFFF"/>
                </a:solidFill>
              </a:defRPr>
            </a:pPr>
          </a:p>
        </p:txBody>
      </p:sp>
      <p:sp>
        <p:nvSpPr>
          <p:cNvPr id="872" name="文本框 8"/>
          <p:cNvSpPr txBox="1"/>
          <p:nvPr/>
        </p:nvSpPr>
        <p:spPr>
          <a:xfrm>
            <a:off x="8844499" y="11159622"/>
            <a:ext cx="6181387" cy="878839"/>
          </a:xfrm>
          <a:prstGeom prst="rect">
            <a:avLst/>
          </a:prstGeom>
          <a:ln w="12700">
            <a:miter lim="400000"/>
          </a:ln>
        </p:spPr>
        <p:txBody>
          <a:bodyPr wrap="none" lIns="121918" tIns="121918" rIns="121918" bIns="121918">
            <a:spAutoFit/>
          </a:bodyPr>
          <a:lstStyle/>
          <a:p>
            <a:pPr algn="l" defTabSz="1219200">
              <a:defRPr sz="3600">
                <a:solidFill>
                  <a:srgbClr val="000000"/>
                </a:solidFill>
                <a:latin typeface="微软雅黑"/>
                <a:ea typeface="微软雅黑"/>
                <a:cs typeface="微软雅黑"/>
                <a:sym typeface="微软雅黑"/>
              </a:defRPr>
            </a:pPr>
            <a:r>
              <a:t>表</a:t>
            </a:r>
            <a:r>
              <a:rPr>
                <a:latin typeface="Calibri"/>
                <a:ea typeface="Calibri"/>
                <a:cs typeface="Calibri"/>
                <a:sym typeface="Calibri"/>
              </a:rPr>
              <a:t>2  </a:t>
            </a:r>
            <a:r>
              <a:t>搜集数据不同方法的特点</a:t>
            </a:r>
          </a:p>
        </p:txBody>
      </p:sp>
      <p:graphicFrame>
        <p:nvGraphicFramePr>
          <p:cNvPr id="873" name="表格 6"/>
          <p:cNvGraphicFramePr/>
          <p:nvPr/>
        </p:nvGraphicFramePr>
        <p:xfrm>
          <a:off x="1465075" y="2830707"/>
          <a:ext cx="20677016" cy="8054580"/>
        </p:xfrm>
        <a:graphic>
          <a:graphicData uri="http://schemas.openxmlformats.org/drawingml/2006/table">
            <a:tbl>
              <a:tblPr firstRow="1" bandRow="1">
                <a:tableStyleId>{4C3C2611-4C71-4FC5-86AE-919BDF0F9419}</a:tableStyleId>
              </a:tblPr>
              <a:tblGrid>
                <a:gridCol w="5169254"/>
                <a:gridCol w="5169254"/>
                <a:gridCol w="5169254"/>
                <a:gridCol w="5169254"/>
              </a:tblGrid>
              <a:tr h="904239">
                <a:tc>
                  <a:txBody>
                    <a:bodyPr/>
                    <a:lstStyle/>
                    <a:p>
                      <a:pPr algn="ctr">
                        <a:defRPr sz="1800">
                          <a:solidFill>
                            <a:srgbClr val="000000"/>
                          </a:solidFill>
                          <a:effectLst/>
                        </a:defRPr>
                      </a:pPr>
                      <a:r>
                        <a:rPr sz="4200" b="1">
                          <a:solidFill>
                            <a:srgbClr val="FFFFFF"/>
                          </a:solidFill>
                          <a:latin typeface="微软雅黑"/>
                          <a:ea typeface="微软雅黑"/>
                          <a:cs typeface="微软雅黑"/>
                          <a:sym typeface="微软雅黑"/>
                        </a:rPr>
                        <a:t>项目</a:t>
                      </a:r>
                      <a:endParaRPr sz="4200" b="1">
                        <a:solidFill>
                          <a:srgbClr val="FFFFFF"/>
                        </a:solidFill>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101600">
                      <a:solidFill>
                        <a:srgbClr val="FFFFFF"/>
                      </a:solidFill>
                    </a:lnB>
                    <a:solidFill>
                      <a:srgbClr val="5B9BD5"/>
                    </a:solidFill>
                  </a:tcPr>
                </a:tc>
                <a:tc>
                  <a:txBody>
                    <a:bodyPr/>
                    <a:lstStyle/>
                    <a:p>
                      <a:pPr algn="ctr">
                        <a:defRPr sz="1800">
                          <a:solidFill>
                            <a:srgbClr val="000000"/>
                          </a:solidFill>
                          <a:effectLst/>
                        </a:defRPr>
                      </a:pPr>
                      <a:r>
                        <a:rPr sz="4200" b="1">
                          <a:solidFill>
                            <a:srgbClr val="FFFFFF"/>
                          </a:solidFill>
                          <a:latin typeface="微软雅黑"/>
                          <a:ea typeface="微软雅黑"/>
                          <a:cs typeface="微软雅黑"/>
                          <a:sym typeface="微软雅黑"/>
                        </a:rPr>
                        <a:t>自填式</a:t>
                      </a:r>
                      <a:endParaRPr sz="4200" b="1">
                        <a:solidFill>
                          <a:srgbClr val="FFFFFF"/>
                        </a:solidFill>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101600">
                      <a:solidFill>
                        <a:srgbClr val="FFFFFF"/>
                      </a:solidFill>
                    </a:lnB>
                    <a:solidFill>
                      <a:srgbClr val="5B9BD5"/>
                    </a:solidFill>
                  </a:tcPr>
                </a:tc>
                <a:tc>
                  <a:txBody>
                    <a:bodyPr/>
                    <a:lstStyle/>
                    <a:p>
                      <a:pPr algn="ctr">
                        <a:defRPr sz="1800">
                          <a:solidFill>
                            <a:srgbClr val="000000"/>
                          </a:solidFill>
                          <a:effectLst/>
                        </a:defRPr>
                      </a:pPr>
                      <a:r>
                        <a:rPr sz="4200" b="1">
                          <a:solidFill>
                            <a:srgbClr val="FFFFFF"/>
                          </a:solidFill>
                          <a:latin typeface="微软雅黑"/>
                          <a:ea typeface="微软雅黑"/>
                          <a:cs typeface="微软雅黑"/>
                          <a:sym typeface="微软雅黑"/>
                        </a:rPr>
                        <a:t>面访式</a:t>
                      </a:r>
                      <a:endParaRPr sz="4200" b="1">
                        <a:solidFill>
                          <a:srgbClr val="FFFFFF"/>
                        </a:solidFill>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101600">
                      <a:solidFill>
                        <a:srgbClr val="FFFFFF"/>
                      </a:solidFill>
                    </a:lnB>
                    <a:solidFill>
                      <a:srgbClr val="5B9BD5"/>
                    </a:solidFill>
                  </a:tcPr>
                </a:tc>
                <a:tc>
                  <a:txBody>
                    <a:bodyPr/>
                    <a:lstStyle/>
                    <a:p>
                      <a:pPr algn="ctr">
                        <a:defRPr sz="1800">
                          <a:solidFill>
                            <a:srgbClr val="000000"/>
                          </a:solidFill>
                          <a:effectLst/>
                        </a:defRPr>
                      </a:pPr>
                      <a:r>
                        <a:rPr sz="4200" b="1">
                          <a:solidFill>
                            <a:srgbClr val="FFFFFF"/>
                          </a:solidFill>
                          <a:latin typeface="微软雅黑"/>
                          <a:ea typeface="微软雅黑"/>
                          <a:cs typeface="微软雅黑"/>
                          <a:sym typeface="微软雅黑"/>
                        </a:rPr>
                        <a:t>电话式</a:t>
                      </a:r>
                      <a:endParaRPr sz="4200" b="1">
                        <a:solidFill>
                          <a:srgbClr val="FFFFFF"/>
                        </a:solidFill>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101600">
                      <a:solidFill>
                        <a:srgbClr val="FFFFFF"/>
                      </a:solidFill>
                    </a:lnB>
                    <a:solidFill>
                      <a:srgbClr val="5B9BD5"/>
                    </a:solidFill>
                  </a:tcPr>
                </a:tc>
              </a:tr>
              <a:tr h="925360">
                <a:tc>
                  <a:txBody>
                    <a:bodyPr/>
                    <a:lstStyle/>
                    <a:p>
                      <a:pPr algn="ctr">
                        <a:defRPr sz="1800">
                          <a:solidFill>
                            <a:srgbClr val="000000"/>
                          </a:solidFill>
                          <a:effectLst/>
                        </a:defRPr>
                      </a:pPr>
                      <a:r>
                        <a:rPr sz="4200">
                          <a:latin typeface="微软雅黑"/>
                          <a:ea typeface="微软雅黑"/>
                          <a:cs typeface="微软雅黑"/>
                          <a:sym typeface="微软雅黑"/>
                        </a:rPr>
                        <a:t>调查时间</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1016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慢</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1016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中等</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1016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快</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101600">
                      <a:solidFill>
                        <a:srgbClr val="FFFFFF"/>
                      </a:solidFill>
                    </a:lnT>
                    <a:lnB w="25400">
                      <a:solidFill>
                        <a:srgbClr val="FFFFFF"/>
                      </a:solidFill>
                    </a:lnB>
                    <a:solidFill>
                      <a:srgbClr val="D0DEEF"/>
                    </a:solidFill>
                  </a:tcPr>
                </a:tc>
              </a:tr>
              <a:tr h="904038">
                <a:tc>
                  <a:txBody>
                    <a:bodyPr/>
                    <a:lstStyle/>
                    <a:p>
                      <a:pPr algn="ctr">
                        <a:defRPr sz="1800">
                          <a:solidFill>
                            <a:srgbClr val="000000"/>
                          </a:solidFill>
                          <a:effectLst/>
                        </a:defRPr>
                      </a:pPr>
                      <a:r>
                        <a:rPr sz="4200">
                          <a:latin typeface="微软雅黑"/>
                          <a:ea typeface="微软雅黑"/>
                          <a:cs typeface="微软雅黑"/>
                          <a:sym typeface="微软雅黑"/>
                        </a:rPr>
                        <a:t>调查费用</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低</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高</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低</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904038">
                <a:tc>
                  <a:txBody>
                    <a:bodyPr/>
                    <a:lstStyle/>
                    <a:p>
                      <a:pPr algn="ctr">
                        <a:defRPr sz="1800">
                          <a:solidFill>
                            <a:srgbClr val="000000"/>
                          </a:solidFill>
                          <a:effectLst/>
                        </a:defRPr>
                      </a:pPr>
                      <a:r>
                        <a:rPr sz="4200">
                          <a:latin typeface="微软雅黑"/>
                          <a:ea typeface="微软雅黑"/>
                          <a:cs typeface="微软雅黑"/>
                          <a:sym typeface="微软雅黑"/>
                        </a:rPr>
                        <a:t>问卷难度</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要求容易</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可以复杂</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要求容易</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r h="1323364">
                <a:tc>
                  <a:txBody>
                    <a:bodyPr/>
                    <a:lstStyle/>
                    <a:p>
                      <a:pPr algn="ctr">
                        <a:defRPr sz="1800">
                          <a:solidFill>
                            <a:srgbClr val="000000"/>
                          </a:solidFill>
                          <a:effectLst/>
                        </a:defRPr>
                      </a:pPr>
                      <a:r>
                        <a:rPr sz="4200">
                          <a:latin typeface="微软雅黑"/>
                          <a:ea typeface="微软雅黑"/>
                          <a:cs typeface="微软雅黑"/>
                          <a:sym typeface="微软雅黑"/>
                        </a:rPr>
                        <a:t>有型辅助物的使用</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中等利用</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充分利用</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无法利用</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904038">
                <a:tc>
                  <a:txBody>
                    <a:bodyPr/>
                    <a:lstStyle/>
                    <a:p>
                      <a:pPr algn="ctr">
                        <a:defRPr sz="1800">
                          <a:solidFill>
                            <a:srgbClr val="000000"/>
                          </a:solidFill>
                          <a:effectLst/>
                        </a:defRPr>
                      </a:pPr>
                      <a:r>
                        <a:rPr sz="4200">
                          <a:latin typeface="微软雅黑"/>
                          <a:ea typeface="微软雅黑"/>
                          <a:cs typeface="微软雅黑"/>
                          <a:sym typeface="微软雅黑"/>
                        </a:rPr>
                        <a:t>调查过程控制</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简单</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复杂</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容易</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r h="1323364">
                <a:tc>
                  <a:txBody>
                    <a:bodyPr/>
                    <a:lstStyle/>
                    <a:p>
                      <a:pPr algn="ctr">
                        <a:defRPr sz="1800">
                          <a:solidFill>
                            <a:srgbClr val="000000"/>
                          </a:solidFill>
                          <a:effectLst/>
                        </a:defRPr>
                      </a:pPr>
                      <a:r>
                        <a:rPr sz="4200">
                          <a:latin typeface="微软雅黑"/>
                          <a:ea typeface="微软雅黑"/>
                          <a:cs typeface="微软雅黑"/>
                          <a:sym typeface="微软雅黑"/>
                        </a:rPr>
                        <a:t>调查员作用的发挥</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无法发挥</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充分发挥</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一般发挥</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866139">
                <a:tc>
                  <a:txBody>
                    <a:bodyPr/>
                    <a:lstStyle/>
                    <a:p>
                      <a:pPr algn="ctr">
                        <a:defRPr sz="1800">
                          <a:solidFill>
                            <a:srgbClr val="000000"/>
                          </a:solidFill>
                          <a:effectLst/>
                        </a:defRPr>
                      </a:pPr>
                      <a:r>
                        <a:rPr sz="4200">
                          <a:latin typeface="微软雅黑"/>
                          <a:ea typeface="微软雅黑"/>
                          <a:cs typeface="微软雅黑"/>
                          <a:sym typeface="微软雅黑"/>
                        </a:rPr>
                        <a:t>回答率</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最低</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较高</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solidFill>
                            <a:srgbClr val="000000"/>
                          </a:solidFill>
                          <a:effectLst/>
                        </a:defRPr>
                      </a:pPr>
                      <a:r>
                        <a:rPr sz="4200">
                          <a:latin typeface="微软雅黑"/>
                          <a:ea typeface="微软雅黑"/>
                          <a:cs typeface="微软雅黑"/>
                          <a:sym typeface="微软雅黑"/>
                        </a:rPr>
                        <a:t>一般</a:t>
                      </a:r>
                      <a:endParaRPr sz="4200">
                        <a:latin typeface="微软雅黑"/>
                        <a:ea typeface="微软雅黑"/>
                        <a:cs typeface="微软雅黑"/>
                        <a:sym typeface="微软雅黑"/>
                      </a:endParaRPr>
                    </a:p>
                  </a:txBody>
                  <a:tcPr marL="45720" marR="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bl>
          </a:graphicData>
        </a:graphic>
      </p:graphicFrame>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9" name="组合 2"/>
          <p:cNvGrpSpPr/>
          <p:nvPr/>
        </p:nvGrpSpPr>
        <p:grpSpPr>
          <a:xfrm>
            <a:off x="-1" y="288543"/>
            <a:ext cx="14230069" cy="1742439"/>
            <a:chOff x="0" y="0"/>
            <a:chExt cx="14230068" cy="1742438"/>
          </a:xfrm>
        </p:grpSpPr>
        <p:sp>
          <p:nvSpPr>
            <p:cNvPr id="877"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数据搜集方法选择</a:t>
              </a:r>
            </a:p>
          </p:txBody>
        </p:sp>
        <p:sp>
          <p:nvSpPr>
            <p:cNvPr id="878"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80"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81" name="直接连接符 7"/>
          <p:cNvSpPr/>
          <p:nvPr/>
        </p:nvSpPr>
        <p:spPr>
          <a:xfrm>
            <a:off x="4105153" y="5031127"/>
            <a:ext cx="4043424" cy="1450699"/>
          </a:xfrm>
          <a:prstGeom prst="line">
            <a:avLst/>
          </a:prstGeom>
          <a:ln w="12700">
            <a:solidFill>
              <a:srgbClr val="FFFFFF"/>
            </a:solidFill>
            <a:miter/>
          </a:ln>
        </p:spPr>
        <p:txBody>
          <a:bodyPr lIns="45718" tIns="45718" rIns="45718" bIns="45718"/>
          <a:lstStyle/>
          <a:p>
            <a:pPr>
              <a:defRPr>
                <a:solidFill>
                  <a:srgbClr val="FFFFFF"/>
                </a:solidFill>
              </a:defRPr>
            </a:pPr>
          </a:p>
        </p:txBody>
      </p:sp>
      <p:sp>
        <p:nvSpPr>
          <p:cNvPr id="882" name="文本框 9"/>
          <p:cNvSpPr txBox="1"/>
          <p:nvPr/>
        </p:nvSpPr>
        <p:spPr>
          <a:xfrm>
            <a:off x="1010259" y="1847944"/>
            <a:ext cx="21482980" cy="10994389"/>
          </a:xfrm>
          <a:prstGeom prst="rect">
            <a:avLst/>
          </a:prstGeom>
          <a:ln w="12700">
            <a:miter lim="400000"/>
          </a:ln>
        </p:spPr>
        <p:txBody>
          <a:bodyPr lIns="121918" tIns="121918" rIns="121918" bIns="121918">
            <a:spAutoFit/>
          </a:bodyPr>
          <a:lstStyle/>
          <a:p>
            <a:pPr algn="l" defTabSz="1219200">
              <a:defRPr b="1">
                <a:solidFill>
                  <a:srgbClr val="000000"/>
                </a:solidFill>
                <a:latin typeface="微软雅黑"/>
                <a:ea typeface="微软雅黑"/>
                <a:cs typeface="微软雅黑"/>
                <a:sym typeface="微软雅黑"/>
              </a:defRPr>
            </a:pPr>
            <a:r>
              <a:t>需要考虑的问题</a:t>
            </a:r>
          </a:p>
          <a:p>
            <a:pPr lvl="1" indent="457200" algn="l" defTabSz="1219200">
              <a:lnSpc>
                <a:spcPct val="150000"/>
              </a:lnSpc>
              <a:defRPr sz="2400">
                <a:solidFill>
                  <a:srgbClr val="000000"/>
                </a:solidFill>
                <a:latin typeface="Calibri"/>
                <a:ea typeface="Calibri"/>
                <a:cs typeface="Calibri"/>
                <a:sym typeface="Calibri"/>
              </a:defRPr>
            </a:pPr>
            <a:r>
              <a:t>   </a:t>
            </a:r>
          </a:p>
          <a:p>
            <a:pPr lvl="1" indent="457200" algn="l" defTabSz="1219200">
              <a:lnSpc>
                <a:spcPct val="150000"/>
              </a:lnSpc>
              <a:defRPr>
                <a:solidFill>
                  <a:srgbClr val="000000"/>
                </a:solidFill>
                <a:latin typeface="Calibri"/>
                <a:ea typeface="Calibri"/>
                <a:cs typeface="Calibri"/>
                <a:sym typeface="Calibri"/>
              </a:defRPr>
            </a:pPr>
            <a:r>
              <a:t>1.</a:t>
            </a:r>
            <a:r>
              <a:rPr>
                <a:latin typeface="微软雅黑"/>
                <a:ea typeface="微软雅黑"/>
                <a:cs typeface="微软雅黑"/>
                <a:sym typeface="微软雅黑"/>
              </a:rPr>
              <a:t>抽样框的有关信息</a:t>
            </a:r>
            <a:endParaRPr>
              <a:latin typeface="微软雅黑"/>
              <a:ea typeface="微软雅黑"/>
              <a:cs typeface="微软雅黑"/>
              <a:sym typeface="微软雅黑"/>
            </a:endParaRPr>
          </a:p>
          <a:p>
            <a:pPr lvl="1" indent="457200" algn="l" defTabSz="1219200">
              <a:lnSpc>
                <a:spcPct val="150000"/>
              </a:lnSpc>
              <a:defRPr>
                <a:solidFill>
                  <a:srgbClr val="000000"/>
                </a:solidFill>
                <a:latin typeface="Calibri"/>
                <a:ea typeface="Calibri"/>
                <a:cs typeface="Calibri"/>
                <a:sym typeface="Calibri"/>
              </a:defRPr>
            </a:pPr>
            <a:r>
              <a:t>2.</a:t>
            </a:r>
            <a:r>
              <a:rPr>
                <a:latin typeface="微软雅黑"/>
                <a:ea typeface="微软雅黑"/>
                <a:cs typeface="微软雅黑"/>
                <a:sym typeface="微软雅黑"/>
              </a:rPr>
              <a:t>目标总体的特征</a:t>
            </a:r>
            <a:endParaRPr>
              <a:latin typeface="微软雅黑"/>
              <a:ea typeface="微软雅黑"/>
              <a:cs typeface="微软雅黑"/>
              <a:sym typeface="微软雅黑"/>
            </a:endParaRPr>
          </a:p>
          <a:p>
            <a:pPr lvl="1" indent="457200" algn="l" defTabSz="1219200">
              <a:lnSpc>
                <a:spcPct val="150000"/>
              </a:lnSpc>
              <a:defRPr>
                <a:solidFill>
                  <a:srgbClr val="000000"/>
                </a:solidFill>
                <a:latin typeface="Calibri"/>
                <a:ea typeface="Calibri"/>
                <a:cs typeface="Calibri"/>
                <a:sym typeface="Calibri"/>
              </a:defRPr>
            </a:pPr>
            <a:r>
              <a:t>3.</a:t>
            </a:r>
            <a:r>
              <a:rPr>
                <a:latin typeface="微软雅黑"/>
                <a:ea typeface="微软雅黑"/>
                <a:cs typeface="微软雅黑"/>
                <a:sym typeface="微软雅黑"/>
              </a:rPr>
              <a:t>调查问题的内容</a:t>
            </a:r>
            <a:endParaRPr>
              <a:latin typeface="微软雅黑"/>
              <a:ea typeface="微软雅黑"/>
              <a:cs typeface="微软雅黑"/>
              <a:sym typeface="微软雅黑"/>
            </a:endParaRPr>
          </a:p>
          <a:p>
            <a:pPr lvl="1" indent="457200" algn="l" defTabSz="1219200">
              <a:lnSpc>
                <a:spcPct val="150000"/>
              </a:lnSpc>
              <a:defRPr>
                <a:solidFill>
                  <a:srgbClr val="000000"/>
                </a:solidFill>
                <a:latin typeface="Calibri"/>
                <a:ea typeface="Calibri"/>
                <a:cs typeface="Calibri"/>
                <a:sym typeface="Calibri"/>
              </a:defRPr>
            </a:pPr>
            <a:r>
              <a:t>4.</a:t>
            </a:r>
            <a:r>
              <a:rPr>
                <a:latin typeface="微软雅黑"/>
                <a:ea typeface="微软雅黑"/>
                <a:cs typeface="微软雅黑"/>
                <a:sym typeface="微软雅黑"/>
              </a:rPr>
              <a:t>有形辅助物的使用</a:t>
            </a:r>
            <a:endParaRPr>
              <a:latin typeface="微软雅黑"/>
              <a:ea typeface="微软雅黑"/>
              <a:cs typeface="微软雅黑"/>
              <a:sym typeface="微软雅黑"/>
            </a:endParaRPr>
          </a:p>
          <a:p>
            <a:pPr lvl="1" indent="457200" algn="l" defTabSz="1219200">
              <a:lnSpc>
                <a:spcPct val="150000"/>
              </a:lnSpc>
              <a:defRPr>
                <a:solidFill>
                  <a:srgbClr val="000000"/>
                </a:solidFill>
                <a:latin typeface="Calibri"/>
                <a:ea typeface="Calibri"/>
                <a:cs typeface="Calibri"/>
                <a:sym typeface="Calibri"/>
              </a:defRPr>
            </a:pPr>
            <a:r>
              <a:t>5.</a:t>
            </a:r>
            <a:r>
              <a:rPr>
                <a:latin typeface="微软雅黑"/>
                <a:ea typeface="微软雅黑"/>
                <a:cs typeface="微软雅黑"/>
                <a:sym typeface="微软雅黑"/>
              </a:rPr>
              <a:t>实施调查的资源</a:t>
            </a:r>
            <a:endParaRPr>
              <a:latin typeface="微软雅黑"/>
              <a:ea typeface="微软雅黑"/>
              <a:cs typeface="微软雅黑"/>
              <a:sym typeface="微软雅黑"/>
            </a:endParaRPr>
          </a:p>
          <a:p>
            <a:pPr lvl="1" indent="457200" algn="l" defTabSz="1219200">
              <a:lnSpc>
                <a:spcPct val="150000"/>
              </a:lnSpc>
              <a:defRPr>
                <a:solidFill>
                  <a:srgbClr val="000000"/>
                </a:solidFill>
                <a:latin typeface="Calibri"/>
                <a:ea typeface="Calibri"/>
                <a:cs typeface="Calibri"/>
                <a:sym typeface="Calibri"/>
              </a:defRPr>
            </a:pPr>
            <a:r>
              <a:t>6.</a:t>
            </a:r>
            <a:r>
              <a:rPr>
                <a:latin typeface="微软雅黑"/>
                <a:ea typeface="微软雅黑"/>
                <a:cs typeface="微软雅黑"/>
                <a:sym typeface="微软雅黑"/>
              </a:rPr>
              <a:t>管理与控制</a:t>
            </a:r>
            <a:endParaRPr>
              <a:latin typeface="微软雅黑"/>
              <a:ea typeface="微软雅黑"/>
              <a:cs typeface="微软雅黑"/>
              <a:sym typeface="微软雅黑"/>
            </a:endParaRPr>
          </a:p>
          <a:p>
            <a:pPr lvl="1" indent="457200" algn="l" defTabSz="1219200">
              <a:lnSpc>
                <a:spcPct val="150000"/>
              </a:lnSpc>
              <a:defRPr>
                <a:solidFill>
                  <a:srgbClr val="000000"/>
                </a:solidFill>
                <a:latin typeface="Calibri"/>
                <a:ea typeface="Calibri"/>
                <a:cs typeface="Calibri"/>
                <a:sym typeface="Calibri"/>
              </a:defRPr>
            </a:pPr>
            <a:r>
              <a:t>7.</a:t>
            </a:r>
            <a:r>
              <a:rPr>
                <a:latin typeface="微软雅黑"/>
                <a:ea typeface="微软雅黑"/>
                <a:cs typeface="微软雅黑"/>
                <a:sym typeface="微软雅黑"/>
              </a:rPr>
              <a:t>质量要求</a:t>
            </a:r>
            <a:endParaRPr>
              <a:latin typeface="微软雅黑"/>
              <a:ea typeface="微软雅黑"/>
              <a:cs typeface="微软雅黑"/>
              <a:sym typeface="微软雅黑"/>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8" name="矩形 1"/>
          <p:cNvGrpSpPr/>
          <p:nvPr/>
        </p:nvGrpSpPr>
        <p:grpSpPr>
          <a:xfrm>
            <a:off x="3396166" y="5004220"/>
            <a:ext cx="2981175" cy="3133496"/>
            <a:chOff x="-1" y="0"/>
            <a:chExt cx="2981174" cy="3133494"/>
          </a:xfrm>
        </p:grpSpPr>
        <p:sp>
          <p:nvSpPr>
            <p:cNvPr id="886" name="矩形"/>
            <p:cNvSpPr/>
            <p:nvPr/>
          </p:nvSpPr>
          <p:spPr>
            <a:xfrm>
              <a:off x="-2" y="0"/>
              <a:ext cx="2981175" cy="3133496"/>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17600" b="1">
                  <a:solidFill>
                    <a:srgbClr val="FFFFFF"/>
                  </a:solidFill>
                  <a:latin typeface="Calibri"/>
                  <a:ea typeface="Calibri"/>
                  <a:cs typeface="Calibri"/>
                  <a:sym typeface="Calibri"/>
                </a:defRPr>
              </a:pPr>
            </a:p>
          </p:txBody>
        </p:sp>
        <p:sp>
          <p:nvSpPr>
            <p:cNvPr id="887" name="3"/>
            <p:cNvSpPr txBox="1"/>
            <p:nvPr/>
          </p:nvSpPr>
          <p:spPr>
            <a:xfrm>
              <a:off x="-2" y="79576"/>
              <a:ext cx="2981175" cy="2974339"/>
            </a:xfrm>
            <a:prstGeom prst="rect">
              <a:avLst/>
            </a:prstGeom>
            <a:noFill/>
            <a:ln w="12700" cap="flat">
              <a:noFill/>
              <a:miter lim="400000"/>
            </a:ln>
            <a:effectLst/>
          </p:spPr>
          <p:txBody>
            <a:bodyPr wrap="square" lIns="121918" tIns="121918" rIns="121918" bIns="121918" numCol="1" anchor="ctr">
              <a:spAutoFit/>
            </a:bodyPr>
            <a:lstStyle>
              <a:lvl1pPr defTabSz="1219200">
                <a:defRPr sz="17600" b="1">
                  <a:solidFill>
                    <a:srgbClr val="FFFFFF"/>
                  </a:solidFill>
                  <a:latin typeface="Calibri"/>
                  <a:ea typeface="Calibri"/>
                  <a:cs typeface="Calibri"/>
                  <a:sym typeface="Calibri"/>
                </a:defRPr>
              </a:lvl1pPr>
            </a:lstStyle>
            <a:p>
              <a:r>
                <a:t>3</a:t>
              </a:r>
            </a:p>
          </p:txBody>
        </p:sp>
      </p:grpSp>
      <p:sp>
        <p:nvSpPr>
          <p:cNvPr id="889" name="文本框 4"/>
          <p:cNvSpPr txBox="1"/>
          <p:nvPr/>
        </p:nvSpPr>
        <p:spPr>
          <a:xfrm>
            <a:off x="8562189" y="5432193"/>
            <a:ext cx="13121928" cy="2555239"/>
          </a:xfrm>
          <a:prstGeom prst="rect">
            <a:avLst/>
          </a:prstGeom>
          <a:ln w="12700">
            <a:miter lim="400000"/>
          </a:ln>
        </p:spPr>
        <p:txBody>
          <a:bodyPr lIns="121918" tIns="121918" rIns="121918" bIns="121918">
            <a:spAutoFit/>
          </a:bodyPr>
          <a:lstStyle>
            <a:lvl1pPr algn="l" defTabSz="1219200">
              <a:defRPr sz="13000" b="1">
                <a:solidFill>
                  <a:srgbClr val="C00000"/>
                </a:solidFill>
                <a:latin typeface="微软雅黑"/>
                <a:ea typeface="微软雅黑"/>
                <a:cs typeface="微软雅黑"/>
                <a:sym typeface="微软雅黑"/>
              </a:defRPr>
            </a:lvl1pPr>
          </a:lstStyle>
          <a:p>
            <a:r>
              <a:t>实验数据</a:t>
            </a:r>
          </a:p>
        </p:txBody>
      </p:sp>
      <p:grpSp>
        <p:nvGrpSpPr>
          <p:cNvPr id="892" name="组合 3"/>
          <p:cNvGrpSpPr/>
          <p:nvPr/>
        </p:nvGrpSpPr>
        <p:grpSpPr>
          <a:xfrm>
            <a:off x="12742" y="421108"/>
            <a:ext cx="24371260" cy="1551940"/>
            <a:chOff x="0" y="0"/>
            <a:chExt cx="24371258" cy="1551938"/>
          </a:xfrm>
        </p:grpSpPr>
        <p:sp>
          <p:nvSpPr>
            <p:cNvPr id="890" name="文本框 5"/>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000000"/>
                  </a:solidFill>
                  <a:latin typeface="微软雅黑"/>
                  <a:ea typeface="微软雅黑"/>
                  <a:cs typeface="微软雅黑"/>
                  <a:sym typeface="微软雅黑"/>
                </a:defRPr>
              </a:lvl1pPr>
            </a:lstStyle>
            <a:p>
              <a:r>
                <a:t>数据的搜集</a:t>
              </a:r>
            </a:p>
          </p:txBody>
        </p:sp>
        <p:sp>
          <p:nvSpPr>
            <p:cNvPr id="891"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893" name="灯片编号占位符 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数据分析师JD</a:t>
            </a:r>
          </a:p>
        </p:txBody>
      </p:sp>
      <p:sp>
        <p:nvSpPr>
          <p:cNvPr id="495" name="【岗位职责】…"/>
          <p:cNvSpPr txBox="1"/>
          <p:nvPr/>
        </p:nvSpPr>
        <p:spPr>
          <a:xfrm>
            <a:off x="3453155" y="2566839"/>
            <a:ext cx="18265268" cy="9637395"/>
          </a:xfrm>
          <a:prstGeom prst="rect">
            <a:avLst/>
          </a:prstGeom>
          <a:ln w="12700">
            <a:miter lim="400000"/>
          </a:ln>
        </p:spPr>
        <p:txBody>
          <a:bodyPr wrap="none"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【岗位职责】</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1. 分析业务数据：通过深度挖掘数据，帮助各部门发现、分析和解决问题、优化产品需求；</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2. 监控和跟踪数据异常波动情况，并深入分析和问题定位；</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3. 负责业务相关日常报表的整理分析，对业务进行阶段性总结、分析；</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4. 深入理解业务，发现业务特征和潜在机会，给出有效的行动建议。</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【任职要求】</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1. 2019年应届毕业生，本科及以上学历，计算机/数学/统计学等相关专业，热爱计算机科学和互联网技术；</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2. 掌握数理统计，线性代数，数据挖掘等常用理论知识；</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3. 熟练使用SQL语言、Excel等；</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4. 对Hadoop, Spark的原理熟练掌握，并有一定的使用经验；</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5. 熟悉Linux、shell，有Python等脚本语言经验者优先；</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6. 善于沟通，逻辑思维能力较强，善于学习新知识。</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7" name="组合 2"/>
          <p:cNvGrpSpPr/>
          <p:nvPr/>
        </p:nvGrpSpPr>
        <p:grpSpPr>
          <a:xfrm>
            <a:off x="-1" y="288543"/>
            <a:ext cx="14230069" cy="1742439"/>
            <a:chOff x="0" y="0"/>
            <a:chExt cx="14230068" cy="1742438"/>
          </a:xfrm>
        </p:grpSpPr>
        <p:sp>
          <p:nvSpPr>
            <p:cNvPr id="895"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实验数据</a:t>
              </a:r>
            </a:p>
          </p:txBody>
        </p:sp>
        <p:sp>
          <p:nvSpPr>
            <p:cNvPr id="896"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898"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899" name="直接连接符 7"/>
          <p:cNvSpPr/>
          <p:nvPr/>
        </p:nvSpPr>
        <p:spPr>
          <a:xfrm>
            <a:off x="4105153" y="5031127"/>
            <a:ext cx="4043424" cy="1450699"/>
          </a:xfrm>
          <a:prstGeom prst="line">
            <a:avLst/>
          </a:prstGeom>
          <a:ln w="12700">
            <a:solidFill>
              <a:srgbClr val="FFFFFF"/>
            </a:solidFill>
            <a:miter/>
          </a:ln>
        </p:spPr>
        <p:txBody>
          <a:bodyPr lIns="45718" tIns="45718" rIns="45718" bIns="45718"/>
          <a:lstStyle/>
          <a:p>
            <a:pPr>
              <a:defRPr>
                <a:solidFill>
                  <a:srgbClr val="FFFFFF"/>
                </a:solidFill>
              </a:defRPr>
            </a:pPr>
          </a:p>
        </p:txBody>
      </p:sp>
      <p:sp>
        <p:nvSpPr>
          <p:cNvPr id="900" name="文本框 9"/>
          <p:cNvSpPr txBox="1"/>
          <p:nvPr/>
        </p:nvSpPr>
        <p:spPr>
          <a:xfrm>
            <a:off x="1010259" y="1847943"/>
            <a:ext cx="21482980" cy="11140439"/>
          </a:xfrm>
          <a:prstGeom prst="rect">
            <a:avLst/>
          </a:prstGeom>
          <a:ln w="12700">
            <a:miter lim="400000"/>
          </a:ln>
        </p:spPr>
        <p:txBody>
          <a:bodyPr lIns="121918" tIns="121918" rIns="121918" bIns="121918">
            <a:spAutoFit/>
          </a:bodyPr>
          <a:lstStyle/>
          <a:p>
            <a:pPr algn="l" defTabSz="1219200">
              <a:defRPr b="1">
                <a:solidFill>
                  <a:srgbClr val="000000"/>
                </a:solidFill>
                <a:latin typeface="微软雅黑"/>
                <a:ea typeface="微软雅黑"/>
                <a:cs typeface="微软雅黑"/>
                <a:sym typeface="微软雅黑"/>
              </a:defRPr>
            </a:pPr>
            <a:r>
              <a:t>实验组：</a:t>
            </a:r>
            <a:r>
              <a:rPr b="0"/>
              <a:t>随机抽选的实验对象的子集，在这个子集中，每个单位接受某种特别的处理</a:t>
            </a:r>
            <a:endParaRPr b="0"/>
          </a:p>
          <a:p>
            <a:pPr algn="l" defTabSz="1219200">
              <a:defRPr b="1">
                <a:solidFill>
                  <a:srgbClr val="000000"/>
                </a:solidFill>
                <a:latin typeface="微软雅黑"/>
                <a:ea typeface="微软雅黑"/>
                <a:cs typeface="微软雅黑"/>
                <a:sym typeface="微软雅黑"/>
              </a:defRPr>
            </a:pPr>
            <a:r>
              <a:t>对照组：</a:t>
            </a:r>
            <a:r>
              <a:rPr b="0"/>
              <a:t>每个单位不接受实验组成员所接受的某种特别的处理</a:t>
            </a:r>
            <a:endParaRPr b="0"/>
          </a:p>
          <a:p>
            <a:pPr algn="l" defTabSz="1219200">
              <a:defRPr b="1">
                <a:solidFill>
                  <a:srgbClr val="000000"/>
                </a:solidFill>
                <a:latin typeface="Calibri"/>
                <a:ea typeface="Calibri"/>
                <a:cs typeface="Calibri"/>
                <a:sym typeface="Calibri"/>
              </a:defRPr>
            </a:pPr>
          </a:p>
          <a:p>
            <a:pPr algn="l" defTabSz="1219200">
              <a:defRPr b="1">
                <a:solidFill>
                  <a:srgbClr val="000000"/>
                </a:solidFill>
                <a:latin typeface="微软雅黑"/>
                <a:ea typeface="微软雅黑"/>
                <a:cs typeface="微软雅黑"/>
                <a:sym typeface="微软雅黑"/>
              </a:defRPr>
            </a:pPr>
            <a:r>
              <a:t>实验法逻辑：</a:t>
            </a:r>
          </a:p>
          <a:p>
            <a:pPr algn="l" defTabSz="1219200">
              <a:defRPr>
                <a:solidFill>
                  <a:srgbClr val="000000"/>
                </a:solidFill>
                <a:latin typeface="微软雅黑"/>
                <a:ea typeface="微软雅黑"/>
                <a:cs typeface="微软雅黑"/>
                <a:sym typeface="微软雅黑"/>
              </a:defRPr>
            </a:pPr>
            <a:r>
              <a:t>有意识的改变某个变量（</a:t>
            </a:r>
            <a:r>
              <a:rPr>
                <a:latin typeface="Calibri"/>
                <a:ea typeface="Calibri"/>
                <a:cs typeface="Calibri"/>
                <a:sym typeface="Calibri"/>
              </a:rPr>
              <a:t>A</a:t>
            </a:r>
            <a:r>
              <a:t>）的情况，然后看另一个变量（</a:t>
            </a:r>
            <a:r>
              <a:rPr>
                <a:latin typeface="Calibri"/>
                <a:ea typeface="Calibri"/>
                <a:cs typeface="Calibri"/>
                <a:sym typeface="Calibri"/>
              </a:rPr>
              <a:t>B</a:t>
            </a:r>
            <a:r>
              <a:t>）变化的情况，如果</a:t>
            </a:r>
            <a:r>
              <a:rPr>
                <a:latin typeface="Calibri"/>
                <a:ea typeface="Calibri"/>
                <a:cs typeface="Calibri"/>
                <a:sym typeface="Calibri"/>
              </a:rPr>
              <a:t>B</a:t>
            </a:r>
            <a:r>
              <a:t>随着</a:t>
            </a:r>
            <a:r>
              <a:rPr>
                <a:latin typeface="Calibri"/>
                <a:ea typeface="Calibri"/>
                <a:cs typeface="Calibri"/>
                <a:sym typeface="Calibri"/>
              </a:rPr>
              <a:t>A</a:t>
            </a:r>
            <a:r>
              <a:t>的变化而变化，就说明</a:t>
            </a:r>
            <a:r>
              <a:rPr>
                <a:latin typeface="Calibri"/>
                <a:ea typeface="Calibri"/>
                <a:cs typeface="Calibri"/>
                <a:sym typeface="Calibri"/>
              </a:rPr>
              <a:t>A</a:t>
            </a:r>
            <a:r>
              <a:t>对</a:t>
            </a:r>
            <a:r>
              <a:rPr>
                <a:latin typeface="Calibri"/>
                <a:ea typeface="Calibri"/>
                <a:cs typeface="Calibri"/>
                <a:sym typeface="Calibri"/>
              </a:rPr>
              <a:t>B</a:t>
            </a:r>
            <a:r>
              <a:t>有影响。而如果没有对照组，就无法判定</a:t>
            </a:r>
            <a:r>
              <a:rPr>
                <a:latin typeface="Calibri"/>
                <a:ea typeface="Calibri"/>
                <a:cs typeface="Calibri"/>
                <a:sym typeface="Calibri"/>
              </a:rPr>
              <a:t>A</a:t>
            </a:r>
            <a:r>
              <a:t>是否对</a:t>
            </a:r>
            <a:r>
              <a:rPr>
                <a:latin typeface="Calibri"/>
                <a:ea typeface="Calibri"/>
                <a:cs typeface="Calibri"/>
                <a:sym typeface="Calibri"/>
              </a:rPr>
              <a:t>B</a:t>
            </a:r>
            <a:r>
              <a:t>产生影响。</a:t>
            </a:r>
          </a:p>
          <a:p>
            <a:pPr algn="l" defTabSz="1219200">
              <a:defRPr b="1">
                <a:solidFill>
                  <a:srgbClr val="000000"/>
                </a:solidFill>
                <a:latin typeface="Calibri"/>
                <a:ea typeface="Calibri"/>
                <a:cs typeface="Calibri"/>
                <a:sym typeface="Calibri"/>
              </a:defRPr>
            </a:pPr>
          </a:p>
          <a:p>
            <a:pPr algn="l" defTabSz="1219200">
              <a:defRPr b="1">
                <a:solidFill>
                  <a:srgbClr val="000000"/>
                </a:solidFill>
                <a:latin typeface="微软雅黑"/>
                <a:ea typeface="微软雅黑"/>
                <a:cs typeface="微软雅黑"/>
                <a:sym typeface="微软雅黑"/>
              </a:defRPr>
            </a:pPr>
            <a:r>
              <a:t>匹配：</a:t>
            </a:r>
          </a:p>
          <a:p>
            <a:pPr algn="l" defTabSz="1219200">
              <a:defRPr>
                <a:solidFill>
                  <a:srgbClr val="000000"/>
                </a:solidFill>
                <a:latin typeface="微软雅黑"/>
                <a:ea typeface="微软雅黑"/>
                <a:cs typeface="微软雅黑"/>
                <a:sym typeface="微软雅黑"/>
              </a:defRPr>
            </a:pPr>
            <a:r>
              <a:t>指对实验单位的背景材料进行分析比较，将情况类似的每对单位分别随机地分配到实验组和对照组</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6" name="矩形 1"/>
          <p:cNvGrpSpPr/>
          <p:nvPr/>
        </p:nvGrpSpPr>
        <p:grpSpPr>
          <a:xfrm>
            <a:off x="3396166" y="5004220"/>
            <a:ext cx="2981175" cy="3133496"/>
            <a:chOff x="-1" y="0"/>
            <a:chExt cx="2981174" cy="3133494"/>
          </a:xfrm>
        </p:grpSpPr>
        <p:sp>
          <p:nvSpPr>
            <p:cNvPr id="904" name="矩形"/>
            <p:cNvSpPr/>
            <p:nvPr/>
          </p:nvSpPr>
          <p:spPr>
            <a:xfrm>
              <a:off x="-2" y="0"/>
              <a:ext cx="2981175" cy="3133496"/>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17600" b="1">
                  <a:solidFill>
                    <a:srgbClr val="FFFFFF"/>
                  </a:solidFill>
                  <a:latin typeface="Calibri"/>
                  <a:ea typeface="Calibri"/>
                  <a:cs typeface="Calibri"/>
                  <a:sym typeface="Calibri"/>
                </a:defRPr>
              </a:pPr>
            </a:p>
          </p:txBody>
        </p:sp>
        <p:sp>
          <p:nvSpPr>
            <p:cNvPr id="905" name="4"/>
            <p:cNvSpPr txBox="1"/>
            <p:nvPr/>
          </p:nvSpPr>
          <p:spPr>
            <a:xfrm>
              <a:off x="-2" y="79576"/>
              <a:ext cx="2981175" cy="2974339"/>
            </a:xfrm>
            <a:prstGeom prst="rect">
              <a:avLst/>
            </a:prstGeom>
            <a:noFill/>
            <a:ln w="12700" cap="flat">
              <a:noFill/>
              <a:miter lim="400000"/>
            </a:ln>
            <a:effectLst/>
          </p:spPr>
          <p:txBody>
            <a:bodyPr wrap="square" lIns="121918" tIns="121918" rIns="121918" bIns="121918" numCol="1" anchor="ctr">
              <a:spAutoFit/>
            </a:bodyPr>
            <a:lstStyle>
              <a:lvl1pPr defTabSz="1219200">
                <a:defRPr sz="17600" b="1">
                  <a:solidFill>
                    <a:srgbClr val="FFFFFF"/>
                  </a:solidFill>
                  <a:latin typeface="Calibri"/>
                  <a:ea typeface="Calibri"/>
                  <a:cs typeface="Calibri"/>
                  <a:sym typeface="Calibri"/>
                </a:defRPr>
              </a:lvl1pPr>
            </a:lstStyle>
            <a:p>
              <a:r>
                <a:t>4</a:t>
              </a:r>
            </a:p>
          </p:txBody>
        </p:sp>
      </p:grpSp>
      <p:sp>
        <p:nvSpPr>
          <p:cNvPr id="907" name="文本框 4"/>
          <p:cNvSpPr txBox="1"/>
          <p:nvPr/>
        </p:nvSpPr>
        <p:spPr>
          <a:xfrm>
            <a:off x="8562189" y="5432193"/>
            <a:ext cx="13121928" cy="2555239"/>
          </a:xfrm>
          <a:prstGeom prst="rect">
            <a:avLst/>
          </a:prstGeom>
          <a:ln w="12700">
            <a:miter lim="400000"/>
          </a:ln>
        </p:spPr>
        <p:txBody>
          <a:bodyPr lIns="121918" tIns="121918" rIns="121918" bIns="121918">
            <a:spAutoFit/>
          </a:bodyPr>
          <a:lstStyle>
            <a:lvl1pPr algn="l" defTabSz="1219200">
              <a:defRPr sz="13000" b="1">
                <a:solidFill>
                  <a:srgbClr val="C00000"/>
                </a:solidFill>
                <a:latin typeface="微软雅黑"/>
                <a:ea typeface="微软雅黑"/>
                <a:cs typeface="微软雅黑"/>
                <a:sym typeface="微软雅黑"/>
              </a:defRPr>
            </a:lvl1pPr>
          </a:lstStyle>
          <a:p>
            <a:r>
              <a:t>数据的误差</a:t>
            </a:r>
          </a:p>
        </p:txBody>
      </p:sp>
      <p:grpSp>
        <p:nvGrpSpPr>
          <p:cNvPr id="910" name="组合 3"/>
          <p:cNvGrpSpPr/>
          <p:nvPr/>
        </p:nvGrpSpPr>
        <p:grpSpPr>
          <a:xfrm>
            <a:off x="12742" y="421108"/>
            <a:ext cx="24371260" cy="1551940"/>
            <a:chOff x="0" y="0"/>
            <a:chExt cx="24371258" cy="1551938"/>
          </a:xfrm>
        </p:grpSpPr>
        <p:sp>
          <p:nvSpPr>
            <p:cNvPr id="908" name="文本框 5"/>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000000"/>
                  </a:solidFill>
                  <a:latin typeface="微软雅黑"/>
                  <a:ea typeface="微软雅黑"/>
                  <a:cs typeface="微软雅黑"/>
                  <a:sym typeface="微软雅黑"/>
                </a:defRPr>
              </a:lvl1pPr>
            </a:lstStyle>
            <a:p>
              <a:r>
                <a:t>数据的搜集</a:t>
              </a:r>
            </a:p>
          </p:txBody>
        </p:sp>
        <p:sp>
          <p:nvSpPr>
            <p:cNvPr id="909"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911" name="灯片编号占位符 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5" name="组合 2"/>
          <p:cNvGrpSpPr/>
          <p:nvPr/>
        </p:nvGrpSpPr>
        <p:grpSpPr>
          <a:xfrm>
            <a:off x="-1" y="288543"/>
            <a:ext cx="14230069" cy="1742439"/>
            <a:chOff x="0" y="0"/>
            <a:chExt cx="14230068" cy="1742438"/>
          </a:xfrm>
        </p:grpSpPr>
        <p:sp>
          <p:nvSpPr>
            <p:cNvPr id="913"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数据的误差</a:t>
              </a:r>
            </a:p>
          </p:txBody>
        </p:sp>
        <p:sp>
          <p:nvSpPr>
            <p:cNvPr id="914"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916"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917" name="文本框 20"/>
          <p:cNvSpPr txBox="1"/>
          <p:nvPr/>
        </p:nvSpPr>
        <p:spPr>
          <a:xfrm>
            <a:off x="1224622" y="2143600"/>
            <a:ext cx="21482980" cy="9222739"/>
          </a:xfrm>
          <a:prstGeom prst="rect">
            <a:avLst/>
          </a:prstGeom>
          <a:ln w="12700">
            <a:miter lim="400000"/>
          </a:ln>
        </p:spPr>
        <p:txBody>
          <a:bodyPr lIns="121918" tIns="121918" rIns="121918" bIns="121918">
            <a:spAutoFit/>
          </a:bodyPr>
          <a:lstStyle/>
          <a:p>
            <a:pPr algn="l" defTabSz="1219200">
              <a:defRPr b="1">
                <a:solidFill>
                  <a:srgbClr val="000000"/>
                </a:solidFill>
                <a:latin typeface="微软雅黑"/>
                <a:ea typeface="微软雅黑"/>
                <a:cs typeface="微软雅黑"/>
                <a:sym typeface="微软雅黑"/>
              </a:defRPr>
            </a:pPr>
            <a:r>
              <a:t>抽样误差</a:t>
            </a:r>
          </a:p>
          <a:p>
            <a:pPr algn="l" defTabSz="1219200">
              <a:defRPr>
                <a:solidFill>
                  <a:srgbClr val="000000"/>
                </a:solidFill>
                <a:latin typeface="微软雅黑"/>
                <a:ea typeface="微软雅黑"/>
                <a:cs typeface="微软雅黑"/>
                <a:sym typeface="微软雅黑"/>
              </a:defRPr>
            </a:pPr>
            <a:r>
              <a:t>由抽样的随机性引起的样本结果与总体真值之间的误差</a:t>
            </a:r>
          </a:p>
          <a:p>
            <a:pPr marL="1348740" lvl="1" indent="-891540" algn="l" defTabSz="1219200">
              <a:buSzPct val="100000"/>
              <a:buFont typeface="Arial" charset="0"/>
              <a:buChar char="•"/>
              <a:defRPr>
                <a:solidFill>
                  <a:srgbClr val="000000"/>
                </a:solidFill>
                <a:latin typeface="微软雅黑"/>
                <a:ea typeface="微软雅黑"/>
                <a:cs typeface="微软雅黑"/>
                <a:sym typeface="微软雅黑"/>
              </a:defRPr>
            </a:pPr>
            <a:r>
              <a:t>抽样误差是随机性误差，只存在于概率抽样中</a:t>
            </a:r>
          </a:p>
          <a:p>
            <a:pPr marL="1348740" lvl="1" indent="-891540" algn="l" defTabSz="1219200">
              <a:buSzPct val="100000"/>
              <a:buFont typeface="Arial" charset="0"/>
              <a:buChar char="•"/>
              <a:defRPr>
                <a:solidFill>
                  <a:srgbClr val="000000"/>
                </a:solidFill>
                <a:latin typeface="微软雅黑"/>
                <a:ea typeface="微软雅黑"/>
                <a:cs typeface="微软雅黑"/>
                <a:sym typeface="微软雅黑"/>
              </a:defRPr>
            </a:pPr>
            <a:r>
              <a:t>样本量越大，抽样误差越小</a:t>
            </a:r>
          </a:p>
          <a:p>
            <a:pPr lvl="1" indent="457200" algn="l" defTabSz="1219200">
              <a:defRPr sz="4200">
                <a:solidFill>
                  <a:srgbClr val="808080"/>
                </a:solidFill>
                <a:latin typeface="Calibri"/>
                <a:ea typeface="Calibri"/>
                <a:cs typeface="Calibri"/>
                <a:sym typeface="Calibri"/>
              </a:defRPr>
            </a:pPr>
            <a:r>
              <a:t>        </a:t>
            </a:r>
            <a:r>
              <a:rPr>
                <a:latin typeface="微软雅黑"/>
                <a:ea typeface="微软雅黑"/>
                <a:cs typeface="微软雅黑"/>
                <a:sym typeface="微软雅黑"/>
              </a:rPr>
              <a:t>当样本量大到与总体单位相同时变为普查，抽样误差减小为</a:t>
            </a:r>
            <a:r>
              <a:t>0</a:t>
            </a:r>
          </a:p>
          <a:p>
            <a:pPr marL="1348740" lvl="1" indent="-891540" algn="l" defTabSz="1219200">
              <a:buSzPct val="100000"/>
              <a:buFont typeface="Arial" charset="0"/>
              <a:buChar char="•"/>
              <a:defRPr>
                <a:solidFill>
                  <a:srgbClr val="000000"/>
                </a:solidFill>
                <a:latin typeface="微软雅黑"/>
                <a:ea typeface="微软雅黑"/>
                <a:cs typeface="微软雅黑"/>
                <a:sym typeface="微软雅黑"/>
              </a:defRPr>
            </a:pPr>
            <a:r>
              <a:t>总体变异性越大，抽样误差越大</a:t>
            </a:r>
          </a:p>
          <a:p>
            <a:pPr lvl="1" indent="457200" algn="l" defTabSz="1219200">
              <a:defRPr>
                <a:solidFill>
                  <a:srgbClr val="000000"/>
                </a:solidFill>
                <a:latin typeface="Calibri"/>
                <a:ea typeface="Calibri"/>
                <a:cs typeface="Calibri"/>
                <a:sym typeface="Calibri"/>
              </a:defRPr>
            </a:pPr>
          </a:p>
          <a:p>
            <a:pPr algn="l" defTabSz="1219200">
              <a:defRPr b="1">
                <a:solidFill>
                  <a:srgbClr val="000000"/>
                </a:solidFill>
                <a:latin typeface="微软雅黑"/>
                <a:ea typeface="微软雅黑"/>
                <a:cs typeface="微软雅黑"/>
                <a:sym typeface="微软雅黑"/>
              </a:defRPr>
            </a:pPr>
            <a:r>
              <a:t>非抽样误差</a:t>
            </a:r>
          </a:p>
          <a:p>
            <a:pPr algn="l" defTabSz="1219200">
              <a:defRPr>
                <a:solidFill>
                  <a:srgbClr val="000000"/>
                </a:solidFill>
                <a:latin typeface="微软雅黑"/>
                <a:ea typeface="微软雅黑"/>
                <a:cs typeface="微软雅黑"/>
                <a:sym typeface="微软雅黑"/>
              </a:defRPr>
            </a:pPr>
            <a:r>
              <a:t>除抽样误差以外的，由于其他原因引起的样本观察结果与总体真值之间的差异</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3" name="组合 2"/>
          <p:cNvGrpSpPr/>
          <p:nvPr/>
        </p:nvGrpSpPr>
        <p:grpSpPr>
          <a:xfrm>
            <a:off x="-1" y="288542"/>
            <a:ext cx="14230069" cy="1742439"/>
            <a:chOff x="0" y="0"/>
            <a:chExt cx="14230068" cy="1742438"/>
          </a:xfrm>
        </p:grpSpPr>
        <p:sp>
          <p:nvSpPr>
            <p:cNvPr id="921" name="文本框 10"/>
            <p:cNvSpPr txBox="1"/>
            <p:nvPr/>
          </p:nvSpPr>
          <p:spPr>
            <a:xfrm>
              <a:off x="503516" y="0"/>
              <a:ext cx="13726553" cy="1742438"/>
            </a:xfrm>
            <a:prstGeom prst="rect">
              <a:avLst/>
            </a:prstGeom>
            <a:noFill/>
            <a:ln w="12700" cap="flat">
              <a:noFill/>
              <a:miter lim="400000"/>
            </a:ln>
            <a:effectLst/>
          </p:spPr>
          <p:txBody>
            <a:bodyPr wrap="square" lIns="121918" tIns="121918" rIns="121918" bIns="121918" numCol="1" anchor="t">
              <a:spAutoFit/>
            </a:bodyPr>
            <a:lstStyle/>
            <a:p>
              <a:pPr algn="l" defTabSz="1219200">
                <a:defRPr sz="8400" b="1">
                  <a:solidFill>
                    <a:srgbClr val="000000"/>
                  </a:solidFill>
                  <a:latin typeface="微软雅黑"/>
                  <a:ea typeface="微软雅黑"/>
                  <a:cs typeface="微软雅黑"/>
                  <a:sym typeface="微软雅黑"/>
                </a:defRPr>
              </a:pPr>
              <a:r>
                <a:t>数据的误差——</a:t>
              </a:r>
              <a:r>
                <a:rPr sz="6400"/>
                <a:t>非抽样误差</a:t>
              </a:r>
              <a:endParaRPr sz="6400"/>
            </a:p>
          </p:txBody>
        </p:sp>
        <p:sp>
          <p:nvSpPr>
            <p:cNvPr id="922" name="矩形 1"/>
            <p:cNvSpPr/>
            <p:nvPr/>
          </p:nvSpPr>
          <p:spPr>
            <a:xfrm>
              <a:off x="0" y="161634"/>
              <a:ext cx="503519" cy="1236135"/>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924"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925" name="文本框 20"/>
          <p:cNvSpPr txBox="1"/>
          <p:nvPr/>
        </p:nvSpPr>
        <p:spPr>
          <a:xfrm>
            <a:off x="1450510" y="2213849"/>
            <a:ext cx="21482980" cy="9883139"/>
          </a:xfrm>
          <a:prstGeom prst="rect">
            <a:avLst/>
          </a:prstGeom>
          <a:ln w="12700">
            <a:miter lim="400000"/>
          </a:ln>
        </p:spPr>
        <p:txBody>
          <a:bodyPr lIns="121918" tIns="121918" rIns="121918" bIns="121918">
            <a:spAutoFit/>
          </a:bodyPr>
          <a:lstStyle/>
          <a:p>
            <a:pPr algn="l" defTabSz="1219200">
              <a:defRPr sz="5800" b="1">
                <a:solidFill>
                  <a:srgbClr val="000000"/>
                </a:solidFill>
                <a:latin typeface="Calibri"/>
                <a:ea typeface="Calibri"/>
                <a:cs typeface="Calibri"/>
                <a:sym typeface="Calibri"/>
              </a:defRPr>
            </a:pPr>
          </a:p>
          <a:p>
            <a:pPr algn="l" defTabSz="1219200">
              <a:defRPr sz="4600">
                <a:solidFill>
                  <a:srgbClr val="000000"/>
                </a:solidFill>
                <a:latin typeface="Calibri"/>
                <a:ea typeface="Calibri"/>
                <a:cs typeface="Calibri"/>
                <a:sym typeface="Calibri"/>
              </a:defRPr>
            </a:pPr>
            <a:r>
              <a:t>1.</a:t>
            </a:r>
            <a:r>
              <a:rPr>
                <a:latin typeface="微软雅黑"/>
                <a:ea typeface="微软雅黑"/>
                <a:cs typeface="微软雅黑"/>
                <a:sym typeface="微软雅黑"/>
              </a:rPr>
              <a:t>抽样框误差：抽样框不完善</a:t>
            </a:r>
            <a:endParaRPr>
              <a:latin typeface="微软雅黑"/>
              <a:ea typeface="微软雅黑"/>
              <a:cs typeface="微软雅黑"/>
              <a:sym typeface="微软雅黑"/>
            </a:endParaRPr>
          </a:p>
          <a:p>
            <a:pPr algn="l" defTabSz="1219200">
              <a:defRPr sz="4600">
                <a:solidFill>
                  <a:srgbClr val="000000"/>
                </a:solidFill>
                <a:latin typeface="Calibri"/>
                <a:ea typeface="Calibri"/>
                <a:cs typeface="Calibri"/>
                <a:sym typeface="Calibri"/>
              </a:defRPr>
            </a:pPr>
          </a:p>
          <a:p>
            <a:pPr algn="l" defTabSz="1219200">
              <a:defRPr sz="4600">
                <a:solidFill>
                  <a:srgbClr val="000000"/>
                </a:solidFill>
                <a:latin typeface="Calibri"/>
                <a:ea typeface="Calibri"/>
                <a:cs typeface="Calibri"/>
                <a:sym typeface="Calibri"/>
              </a:defRPr>
            </a:pPr>
            <a:r>
              <a:t>2.</a:t>
            </a:r>
            <a:r>
              <a:rPr>
                <a:latin typeface="微软雅黑"/>
                <a:ea typeface="微软雅黑"/>
                <a:cs typeface="微软雅黑"/>
                <a:sym typeface="微软雅黑"/>
              </a:rPr>
              <a:t>回答误差：被调查者给出的答案与真实情况不符</a:t>
            </a:r>
            <a:endParaRPr>
              <a:latin typeface="微软雅黑"/>
              <a:ea typeface="微软雅黑"/>
              <a:cs typeface="微软雅黑"/>
              <a:sym typeface="微软雅黑"/>
            </a:endParaRPr>
          </a:p>
          <a:p>
            <a:pPr marL="1348740" lvl="1" indent="-891540" algn="l" defTabSz="1219200">
              <a:buSzPct val="100000"/>
              <a:buFont typeface="Arial" charset="0"/>
              <a:buChar char="•"/>
              <a:defRPr sz="4600">
                <a:solidFill>
                  <a:srgbClr val="000000"/>
                </a:solidFill>
                <a:latin typeface="微软雅黑"/>
                <a:ea typeface="微软雅黑"/>
                <a:cs typeface="微软雅黑"/>
                <a:sym typeface="微软雅黑"/>
              </a:defRPr>
            </a:pPr>
            <a:r>
              <a:t>理解误差</a:t>
            </a:r>
          </a:p>
          <a:p>
            <a:pPr marL="1348740" lvl="1" indent="-891540" algn="l" defTabSz="1219200">
              <a:buSzPct val="100000"/>
              <a:buFont typeface="Arial" charset="0"/>
              <a:buChar char="•"/>
              <a:defRPr sz="4600">
                <a:solidFill>
                  <a:srgbClr val="000000"/>
                </a:solidFill>
                <a:latin typeface="微软雅黑"/>
                <a:ea typeface="微软雅黑"/>
                <a:cs typeface="微软雅黑"/>
                <a:sym typeface="微软雅黑"/>
              </a:defRPr>
            </a:pPr>
            <a:r>
              <a:t>记忆误差</a:t>
            </a:r>
          </a:p>
          <a:p>
            <a:pPr marL="1348740" lvl="1" indent="-891540" algn="l" defTabSz="1219200">
              <a:buSzPct val="100000"/>
              <a:buFont typeface="Arial" charset="0"/>
              <a:buChar char="•"/>
              <a:defRPr sz="4600">
                <a:solidFill>
                  <a:srgbClr val="000000"/>
                </a:solidFill>
                <a:latin typeface="微软雅黑"/>
                <a:ea typeface="微软雅黑"/>
                <a:cs typeface="微软雅黑"/>
                <a:sym typeface="微软雅黑"/>
              </a:defRPr>
            </a:pPr>
            <a:r>
              <a:t>有意识误差</a:t>
            </a:r>
          </a:p>
          <a:p>
            <a:pPr algn="l" defTabSz="1219200">
              <a:defRPr sz="4600">
                <a:solidFill>
                  <a:srgbClr val="000000"/>
                </a:solidFill>
                <a:latin typeface="Calibri"/>
                <a:ea typeface="Calibri"/>
                <a:cs typeface="Calibri"/>
                <a:sym typeface="Calibri"/>
              </a:defRPr>
            </a:pPr>
            <a:r>
              <a:t>3.</a:t>
            </a:r>
            <a:r>
              <a:rPr>
                <a:latin typeface="微软雅黑"/>
                <a:ea typeface="微软雅黑"/>
                <a:cs typeface="微软雅黑"/>
                <a:sym typeface="微软雅黑"/>
              </a:rPr>
              <a:t>无回答误差：被调查者拒绝接受调查</a:t>
            </a:r>
            <a:endParaRPr>
              <a:latin typeface="微软雅黑"/>
              <a:ea typeface="微软雅黑"/>
              <a:cs typeface="微软雅黑"/>
              <a:sym typeface="微软雅黑"/>
            </a:endParaRPr>
          </a:p>
          <a:p>
            <a:pPr algn="l" defTabSz="1219200">
              <a:defRPr sz="4600">
                <a:solidFill>
                  <a:srgbClr val="000000"/>
                </a:solidFill>
                <a:latin typeface="Calibri"/>
                <a:ea typeface="Calibri"/>
                <a:cs typeface="Calibri"/>
                <a:sym typeface="Calibri"/>
              </a:defRPr>
            </a:pPr>
          </a:p>
          <a:p>
            <a:pPr algn="l" defTabSz="1219200">
              <a:defRPr sz="4600">
                <a:solidFill>
                  <a:srgbClr val="000000"/>
                </a:solidFill>
                <a:latin typeface="Calibri"/>
                <a:ea typeface="Calibri"/>
                <a:cs typeface="Calibri"/>
                <a:sym typeface="Calibri"/>
              </a:defRPr>
            </a:pPr>
            <a:r>
              <a:t>4.</a:t>
            </a:r>
            <a:r>
              <a:rPr>
                <a:latin typeface="微软雅黑"/>
                <a:ea typeface="微软雅黑"/>
                <a:cs typeface="微软雅黑"/>
                <a:sym typeface="微软雅黑"/>
              </a:rPr>
              <a:t>调查员误差：调查员的原因产生的调查误差</a:t>
            </a:r>
            <a:endParaRPr>
              <a:latin typeface="微软雅黑"/>
              <a:ea typeface="微软雅黑"/>
              <a:cs typeface="微软雅黑"/>
              <a:sym typeface="微软雅黑"/>
            </a:endParaRPr>
          </a:p>
          <a:p>
            <a:pPr algn="l" defTabSz="1219200">
              <a:defRPr sz="4600">
                <a:solidFill>
                  <a:srgbClr val="000000"/>
                </a:solidFill>
                <a:latin typeface="Calibri"/>
                <a:ea typeface="Calibri"/>
                <a:cs typeface="Calibri"/>
                <a:sym typeface="Calibri"/>
              </a:defRPr>
            </a:pPr>
          </a:p>
          <a:p>
            <a:pPr algn="l" defTabSz="1219200">
              <a:defRPr sz="4600">
                <a:solidFill>
                  <a:srgbClr val="000000"/>
                </a:solidFill>
                <a:latin typeface="Calibri"/>
                <a:ea typeface="Calibri"/>
                <a:cs typeface="Calibri"/>
                <a:sym typeface="Calibri"/>
              </a:defRPr>
            </a:pPr>
            <a:r>
              <a:t>5.</a:t>
            </a:r>
            <a:r>
              <a:rPr>
                <a:latin typeface="微软雅黑"/>
                <a:ea typeface="微软雅黑"/>
                <a:cs typeface="微软雅黑"/>
                <a:sym typeface="微软雅黑"/>
              </a:rPr>
              <a:t>测量误差：测量工具产生的误差</a:t>
            </a:r>
            <a:endParaRPr>
              <a:latin typeface="微软雅黑"/>
              <a:ea typeface="微软雅黑"/>
              <a:cs typeface="微软雅黑"/>
              <a:sym typeface="微软雅黑"/>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9" name="图片 1" descr="图片 1"/>
          <p:cNvPicPr>
            <a:picLocks noChangeAspect="1"/>
          </p:cNvPicPr>
          <p:nvPr/>
        </p:nvPicPr>
        <p:blipFill>
          <a:blip r:embed="rId1"/>
          <a:stretch>
            <a:fillRect/>
          </a:stretch>
        </p:blipFill>
        <p:spPr>
          <a:xfrm>
            <a:off x="24071" y="-88044"/>
            <a:ext cx="24540524" cy="13804044"/>
          </a:xfrm>
          <a:prstGeom prst="rect">
            <a:avLst/>
          </a:prstGeom>
          <a:ln w="12700">
            <a:miter lim="400000"/>
            <a:headEnd/>
            <a:tailEnd/>
          </a:ln>
        </p:spPr>
      </p:pic>
      <p:sp>
        <p:nvSpPr>
          <p:cNvPr id="930" name="矩形 30"/>
          <p:cNvSpPr/>
          <p:nvPr/>
        </p:nvSpPr>
        <p:spPr>
          <a:xfrm>
            <a:off x="-11326" y="-1"/>
            <a:ext cx="24551852" cy="13716002"/>
          </a:xfrm>
          <a:prstGeom prst="rect">
            <a:avLst/>
          </a:prstGeom>
          <a:solidFill>
            <a:srgbClr val="000000">
              <a:alpha val="41000"/>
            </a:srgbClr>
          </a:solidFill>
          <a:ln w="12700">
            <a:miter lim="400000"/>
          </a:ln>
        </p:spPr>
        <p:txBody>
          <a:bodyPr lIns="71436" tIns="71436" rIns="71436" bIns="71436" anchor="ctr"/>
          <a:lstStyle/>
          <a:p>
            <a:pPr defTabSz="1219200">
              <a:defRPr sz="4800">
                <a:solidFill>
                  <a:srgbClr val="FFFFFF"/>
                </a:solidFill>
                <a:latin typeface="等线"/>
                <a:ea typeface="等线"/>
                <a:cs typeface="等线"/>
                <a:sym typeface="等线"/>
              </a:defRPr>
            </a:pPr>
          </a:p>
        </p:txBody>
      </p:sp>
      <p:sp>
        <p:nvSpPr>
          <p:cNvPr id="931" name="直线连接符 2"/>
          <p:cNvSpPr/>
          <p:nvPr/>
        </p:nvSpPr>
        <p:spPr>
          <a:xfrm>
            <a:off x="1" y="7404744"/>
            <a:ext cx="1640160" cy="4"/>
          </a:xfrm>
          <a:prstGeom prst="line">
            <a:avLst/>
          </a:prstGeom>
          <a:ln w="12700">
            <a:solidFill>
              <a:srgbClr val="C00000"/>
            </a:solidFill>
            <a:miter/>
          </a:ln>
        </p:spPr>
        <p:txBody>
          <a:bodyPr lIns="45718" tIns="45718" rIns="45718" bIns="45718"/>
          <a:lstStyle/>
          <a:p>
            <a:pPr>
              <a:defRPr>
                <a:solidFill>
                  <a:srgbClr val="FFFFFF"/>
                </a:solidFill>
              </a:defRPr>
            </a:pPr>
          </a:p>
        </p:txBody>
      </p:sp>
      <p:sp>
        <p:nvSpPr>
          <p:cNvPr id="932" name="直线连接符 4"/>
          <p:cNvSpPr/>
          <p:nvPr/>
        </p:nvSpPr>
        <p:spPr>
          <a:xfrm flipV="1">
            <a:off x="1616147" y="5597209"/>
            <a:ext cx="637957" cy="1786272"/>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933" name="直线连接符 6"/>
          <p:cNvSpPr/>
          <p:nvPr/>
        </p:nvSpPr>
        <p:spPr>
          <a:xfrm>
            <a:off x="2275366" y="5618472"/>
            <a:ext cx="148858" cy="3274831"/>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934" name="直线连接符 7"/>
          <p:cNvSpPr/>
          <p:nvPr/>
        </p:nvSpPr>
        <p:spPr>
          <a:xfrm flipV="1">
            <a:off x="2445490" y="7404740"/>
            <a:ext cx="531631" cy="1488563"/>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935" name="直线连接符 9"/>
          <p:cNvSpPr/>
          <p:nvPr/>
        </p:nvSpPr>
        <p:spPr>
          <a:xfrm>
            <a:off x="2998382" y="7404743"/>
            <a:ext cx="18384492" cy="2"/>
          </a:xfrm>
          <a:prstGeom prst="line">
            <a:avLst/>
          </a:prstGeom>
          <a:ln w="12700">
            <a:solidFill>
              <a:srgbClr val="C00000"/>
            </a:solidFill>
            <a:miter/>
          </a:ln>
        </p:spPr>
        <p:txBody>
          <a:bodyPr lIns="45718" tIns="45718" rIns="45718" bIns="45718"/>
          <a:lstStyle/>
          <a:p>
            <a:pPr>
              <a:defRPr>
                <a:solidFill>
                  <a:srgbClr val="FFFFFF"/>
                </a:solidFill>
              </a:defRPr>
            </a:pPr>
          </a:p>
        </p:txBody>
      </p:sp>
      <p:sp>
        <p:nvSpPr>
          <p:cNvPr id="936" name="直线连接符 12"/>
          <p:cNvSpPr/>
          <p:nvPr/>
        </p:nvSpPr>
        <p:spPr>
          <a:xfrm>
            <a:off x="22743842" y="7383477"/>
            <a:ext cx="1640159" cy="5"/>
          </a:xfrm>
          <a:prstGeom prst="line">
            <a:avLst/>
          </a:prstGeom>
          <a:ln w="12700">
            <a:solidFill>
              <a:srgbClr val="C00000"/>
            </a:solidFill>
            <a:miter/>
          </a:ln>
        </p:spPr>
        <p:txBody>
          <a:bodyPr lIns="45718" tIns="45718" rIns="45718" bIns="45718"/>
          <a:lstStyle/>
          <a:p>
            <a:pPr>
              <a:defRPr>
                <a:solidFill>
                  <a:srgbClr val="FFFFFF"/>
                </a:solidFill>
              </a:defRPr>
            </a:pPr>
          </a:p>
        </p:txBody>
      </p:sp>
      <p:sp>
        <p:nvSpPr>
          <p:cNvPr id="937" name="直线连接符 13"/>
          <p:cNvSpPr/>
          <p:nvPr/>
        </p:nvSpPr>
        <p:spPr>
          <a:xfrm flipV="1">
            <a:off x="21382872" y="5575946"/>
            <a:ext cx="637957" cy="1786271"/>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938" name="直线连接符 14"/>
          <p:cNvSpPr/>
          <p:nvPr/>
        </p:nvSpPr>
        <p:spPr>
          <a:xfrm>
            <a:off x="22042092" y="5597207"/>
            <a:ext cx="148858" cy="3274832"/>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sp>
        <p:nvSpPr>
          <p:cNvPr id="939" name="直线连接符 15"/>
          <p:cNvSpPr/>
          <p:nvPr/>
        </p:nvSpPr>
        <p:spPr>
          <a:xfrm flipV="1">
            <a:off x="22212214" y="7383477"/>
            <a:ext cx="531631" cy="1488562"/>
          </a:xfrm>
          <a:prstGeom prst="line">
            <a:avLst/>
          </a:prstGeom>
          <a:ln w="12700">
            <a:solidFill>
              <a:srgbClr val="C00000"/>
            </a:solidFill>
            <a:prstDash val="dash"/>
            <a:miter/>
          </a:ln>
        </p:spPr>
        <p:txBody>
          <a:bodyPr lIns="45718" tIns="45718" rIns="45718" bIns="45718"/>
          <a:lstStyle/>
          <a:p>
            <a:pPr>
              <a:defRPr>
                <a:solidFill>
                  <a:srgbClr val="FFFFFF"/>
                </a:solidFill>
              </a:defRPr>
            </a:pPr>
          </a:p>
        </p:txBody>
      </p:sp>
      <p:grpSp>
        <p:nvGrpSpPr>
          <p:cNvPr id="942" name="矩形 11"/>
          <p:cNvGrpSpPr/>
          <p:nvPr/>
        </p:nvGrpSpPr>
        <p:grpSpPr>
          <a:xfrm>
            <a:off x="5757854" y="3215513"/>
            <a:ext cx="1339383" cy="8003984"/>
            <a:chOff x="-1" y="0"/>
            <a:chExt cx="1339382" cy="8003983"/>
          </a:xfrm>
        </p:grpSpPr>
        <p:sp>
          <p:nvSpPr>
            <p:cNvPr id="940" name="矩形"/>
            <p:cNvSpPr/>
            <p:nvPr/>
          </p:nvSpPr>
          <p:spPr>
            <a:xfrm>
              <a:off x="-2" y="0"/>
              <a:ext cx="1339383" cy="8003983"/>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sp>
          <p:nvSpPr>
            <p:cNvPr id="941" name="数据的预处理"/>
            <p:cNvSpPr txBox="1"/>
            <p:nvPr/>
          </p:nvSpPr>
          <p:spPr>
            <a:xfrm rot="5400000">
              <a:off x="-3332299" y="3505421"/>
              <a:ext cx="8003984" cy="993139"/>
            </a:xfrm>
            <a:prstGeom prst="rect">
              <a:avLst/>
            </a:prstGeom>
            <a:noFill/>
            <a:ln w="12700" cap="flat">
              <a:noFill/>
              <a:miter lim="400000"/>
            </a:ln>
            <a:effectLst/>
          </p:spPr>
          <p:txBody>
            <a:bodyPr wrap="square" lIns="121918" tIns="121918" rIns="121918" bIns="121918" numCol="1" anchor="ctr">
              <a:spAutoFit/>
            </a:bodyPr>
            <a:lstStyle>
              <a:lvl1pPr defTabSz="1219200">
                <a:defRPr sz="4200">
                  <a:solidFill>
                    <a:srgbClr val="FFFFFF"/>
                  </a:solidFill>
                  <a:latin typeface="微软雅黑"/>
                  <a:ea typeface="微软雅黑"/>
                  <a:cs typeface="微软雅黑"/>
                  <a:sym typeface="微软雅黑"/>
                </a:defRPr>
              </a:lvl1pPr>
            </a:lstStyle>
            <a:p>
              <a:r>
                <a:t>数据的预处理</a:t>
              </a:r>
            </a:p>
          </p:txBody>
        </p:sp>
      </p:grpSp>
      <p:grpSp>
        <p:nvGrpSpPr>
          <p:cNvPr id="945" name="组合 31"/>
          <p:cNvGrpSpPr/>
          <p:nvPr/>
        </p:nvGrpSpPr>
        <p:grpSpPr>
          <a:xfrm>
            <a:off x="12742" y="348319"/>
            <a:ext cx="24371260" cy="1551939"/>
            <a:chOff x="0" y="0"/>
            <a:chExt cx="24371258" cy="1551938"/>
          </a:xfrm>
        </p:grpSpPr>
        <p:sp>
          <p:nvSpPr>
            <p:cNvPr id="943" name="文本框 17"/>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FFFFFF"/>
                  </a:solidFill>
                  <a:latin typeface="微软雅黑"/>
                  <a:ea typeface="微软雅黑"/>
                  <a:cs typeface="微软雅黑"/>
                  <a:sym typeface="微软雅黑"/>
                </a:defRPr>
              </a:lvl1pPr>
            </a:lstStyle>
            <a:p>
              <a:r>
                <a:t>数据的图表展示</a:t>
              </a:r>
            </a:p>
          </p:txBody>
        </p:sp>
        <p:sp>
          <p:nvSpPr>
            <p:cNvPr id="944"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grpSp>
        <p:nvGrpSpPr>
          <p:cNvPr id="948" name="矩形 20"/>
          <p:cNvGrpSpPr/>
          <p:nvPr/>
        </p:nvGrpSpPr>
        <p:grpSpPr>
          <a:xfrm>
            <a:off x="13009103" y="3231874"/>
            <a:ext cx="1497918" cy="8003984"/>
            <a:chOff x="0" y="0"/>
            <a:chExt cx="1497916" cy="8003982"/>
          </a:xfrm>
        </p:grpSpPr>
        <p:sp>
          <p:nvSpPr>
            <p:cNvPr id="946" name="矩形"/>
            <p:cNvSpPr/>
            <p:nvPr/>
          </p:nvSpPr>
          <p:spPr>
            <a:xfrm>
              <a:off x="-1" y="0"/>
              <a:ext cx="1497918" cy="8003983"/>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4200">
                  <a:solidFill>
                    <a:srgbClr val="FFFFFF"/>
                  </a:solidFill>
                  <a:latin typeface="微软雅黑"/>
                  <a:ea typeface="微软雅黑"/>
                  <a:cs typeface="微软雅黑"/>
                  <a:sym typeface="微软雅黑"/>
                </a:defRPr>
              </a:pPr>
            </a:p>
          </p:txBody>
        </p:sp>
        <p:sp>
          <p:nvSpPr>
            <p:cNvPr id="947" name="数值型数据的整理和展示"/>
            <p:cNvSpPr txBox="1"/>
            <p:nvPr/>
          </p:nvSpPr>
          <p:spPr>
            <a:xfrm>
              <a:off x="-1" y="1632170"/>
              <a:ext cx="1497918" cy="4739639"/>
            </a:xfrm>
            <a:prstGeom prst="rect">
              <a:avLst/>
            </a:prstGeom>
            <a:noFill/>
            <a:ln w="12700" cap="flat">
              <a:noFill/>
              <a:miter lim="400000"/>
            </a:ln>
            <a:effectLst/>
          </p:spPr>
          <p:txBody>
            <a:bodyPr wrap="square" lIns="121918" tIns="121918" rIns="121918" bIns="121918" numCol="1" anchor="ctr">
              <a:spAutoFit/>
            </a:bodyPr>
            <a:lstStyle>
              <a:lvl1pPr defTabSz="1219200">
                <a:defRPr sz="4200">
                  <a:solidFill>
                    <a:srgbClr val="FFFFFF"/>
                  </a:solidFill>
                  <a:latin typeface="微软雅黑"/>
                  <a:ea typeface="微软雅黑"/>
                  <a:cs typeface="微软雅黑"/>
                  <a:sym typeface="微软雅黑"/>
                </a:defRPr>
              </a:lvl1pPr>
            </a:lstStyle>
            <a:p>
              <a:r>
                <a:t>数值型数据的整理和展示</a:t>
              </a:r>
            </a:p>
          </p:txBody>
        </p:sp>
      </p:grpSp>
      <p:sp>
        <p:nvSpPr>
          <p:cNvPr id="949" name="灯片编号占位符 1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grpSp>
        <p:nvGrpSpPr>
          <p:cNvPr id="952" name="矩形 22"/>
          <p:cNvGrpSpPr/>
          <p:nvPr/>
        </p:nvGrpSpPr>
        <p:grpSpPr>
          <a:xfrm>
            <a:off x="16551508" y="3231873"/>
            <a:ext cx="1339383" cy="8003985"/>
            <a:chOff x="-1" y="0"/>
            <a:chExt cx="1339382" cy="8003983"/>
          </a:xfrm>
        </p:grpSpPr>
        <p:sp>
          <p:nvSpPr>
            <p:cNvPr id="950" name="矩形"/>
            <p:cNvSpPr/>
            <p:nvPr/>
          </p:nvSpPr>
          <p:spPr>
            <a:xfrm>
              <a:off x="-2" y="0"/>
              <a:ext cx="1339383" cy="8003983"/>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sp>
          <p:nvSpPr>
            <p:cNvPr id="951" name="合理使用图表"/>
            <p:cNvSpPr txBox="1"/>
            <p:nvPr/>
          </p:nvSpPr>
          <p:spPr>
            <a:xfrm rot="5400000">
              <a:off x="-3332299" y="3505421"/>
              <a:ext cx="8003984" cy="993139"/>
            </a:xfrm>
            <a:prstGeom prst="rect">
              <a:avLst/>
            </a:prstGeom>
            <a:noFill/>
            <a:ln w="12700" cap="flat">
              <a:noFill/>
              <a:miter lim="400000"/>
            </a:ln>
            <a:effectLst/>
          </p:spPr>
          <p:txBody>
            <a:bodyPr wrap="square" lIns="121918" tIns="121918" rIns="121918" bIns="121918" numCol="1" anchor="ctr">
              <a:spAutoFit/>
            </a:bodyPr>
            <a:lstStyle>
              <a:lvl1pPr defTabSz="1219200">
                <a:defRPr sz="4200">
                  <a:solidFill>
                    <a:srgbClr val="FFFFFF"/>
                  </a:solidFill>
                  <a:latin typeface="微软雅黑"/>
                  <a:ea typeface="微软雅黑"/>
                  <a:cs typeface="微软雅黑"/>
                  <a:sym typeface="微软雅黑"/>
                </a:defRPr>
              </a:lvl1pPr>
            </a:lstStyle>
            <a:p>
              <a:r>
                <a:t>合理使用图表</a:t>
              </a:r>
            </a:p>
          </p:txBody>
        </p:sp>
      </p:grpSp>
      <p:grpSp>
        <p:nvGrpSpPr>
          <p:cNvPr id="955" name="矩形 23"/>
          <p:cNvGrpSpPr/>
          <p:nvPr/>
        </p:nvGrpSpPr>
        <p:grpSpPr>
          <a:xfrm>
            <a:off x="9612847" y="3284760"/>
            <a:ext cx="1497918" cy="8003983"/>
            <a:chOff x="0" y="0"/>
            <a:chExt cx="1497916" cy="8003982"/>
          </a:xfrm>
        </p:grpSpPr>
        <p:sp>
          <p:nvSpPr>
            <p:cNvPr id="953" name="矩形"/>
            <p:cNvSpPr/>
            <p:nvPr/>
          </p:nvSpPr>
          <p:spPr>
            <a:xfrm>
              <a:off x="-1" y="0"/>
              <a:ext cx="1497918" cy="8003983"/>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4200">
                  <a:solidFill>
                    <a:srgbClr val="FFFFFF"/>
                  </a:solidFill>
                  <a:latin typeface="微软雅黑"/>
                  <a:ea typeface="微软雅黑"/>
                  <a:cs typeface="微软雅黑"/>
                  <a:sym typeface="微软雅黑"/>
                </a:defRPr>
              </a:pPr>
            </a:p>
          </p:txBody>
        </p:sp>
        <p:sp>
          <p:nvSpPr>
            <p:cNvPr id="954" name="品质数据的整理和展示"/>
            <p:cNvSpPr txBox="1"/>
            <p:nvPr/>
          </p:nvSpPr>
          <p:spPr>
            <a:xfrm>
              <a:off x="-1" y="2006820"/>
              <a:ext cx="1497918" cy="3990339"/>
            </a:xfrm>
            <a:prstGeom prst="rect">
              <a:avLst/>
            </a:prstGeom>
            <a:noFill/>
            <a:ln w="12700" cap="flat">
              <a:noFill/>
              <a:miter lim="400000"/>
            </a:ln>
            <a:effectLst/>
          </p:spPr>
          <p:txBody>
            <a:bodyPr wrap="square" lIns="121918" tIns="121918" rIns="121918" bIns="121918" numCol="1" anchor="ctr">
              <a:spAutoFit/>
            </a:bodyPr>
            <a:lstStyle>
              <a:lvl1pPr defTabSz="1219200">
                <a:defRPr sz="4200">
                  <a:solidFill>
                    <a:srgbClr val="FFFFFF"/>
                  </a:solidFill>
                  <a:latin typeface="微软雅黑"/>
                  <a:ea typeface="微软雅黑"/>
                  <a:cs typeface="微软雅黑"/>
                  <a:sym typeface="微软雅黑"/>
                </a:defRPr>
              </a:lvl1pPr>
            </a:lstStyle>
            <a:p>
              <a:r>
                <a:t>品质数据的整理和展示</a:t>
              </a:r>
            </a:p>
          </p:txBody>
        </p:sp>
      </p:gr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9" name="矩形 1"/>
          <p:cNvGrpSpPr/>
          <p:nvPr/>
        </p:nvGrpSpPr>
        <p:grpSpPr>
          <a:xfrm>
            <a:off x="3396166" y="5004220"/>
            <a:ext cx="2981175" cy="3133496"/>
            <a:chOff x="-1" y="0"/>
            <a:chExt cx="2981174" cy="3133494"/>
          </a:xfrm>
        </p:grpSpPr>
        <p:sp>
          <p:nvSpPr>
            <p:cNvPr id="957" name="矩形"/>
            <p:cNvSpPr/>
            <p:nvPr/>
          </p:nvSpPr>
          <p:spPr>
            <a:xfrm>
              <a:off x="-2" y="0"/>
              <a:ext cx="2981175" cy="3133496"/>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17600" b="1">
                  <a:solidFill>
                    <a:srgbClr val="FFFFFF"/>
                  </a:solidFill>
                  <a:latin typeface="Calibri"/>
                  <a:ea typeface="Calibri"/>
                  <a:cs typeface="Calibri"/>
                  <a:sym typeface="Calibri"/>
                </a:defRPr>
              </a:pPr>
            </a:p>
          </p:txBody>
        </p:sp>
        <p:sp>
          <p:nvSpPr>
            <p:cNvPr id="958" name="1"/>
            <p:cNvSpPr txBox="1"/>
            <p:nvPr/>
          </p:nvSpPr>
          <p:spPr>
            <a:xfrm>
              <a:off x="-2" y="79576"/>
              <a:ext cx="2981175" cy="2974339"/>
            </a:xfrm>
            <a:prstGeom prst="rect">
              <a:avLst/>
            </a:prstGeom>
            <a:noFill/>
            <a:ln w="12700" cap="flat">
              <a:noFill/>
              <a:miter lim="400000"/>
            </a:ln>
            <a:effectLst/>
          </p:spPr>
          <p:txBody>
            <a:bodyPr wrap="square" lIns="121918" tIns="121918" rIns="121918" bIns="121918" numCol="1" anchor="ctr">
              <a:spAutoFit/>
            </a:bodyPr>
            <a:lstStyle>
              <a:lvl1pPr defTabSz="1219200">
                <a:defRPr sz="17600" b="1">
                  <a:solidFill>
                    <a:srgbClr val="FFFFFF"/>
                  </a:solidFill>
                  <a:latin typeface="Calibri"/>
                  <a:ea typeface="Calibri"/>
                  <a:cs typeface="Calibri"/>
                  <a:sym typeface="Calibri"/>
                </a:defRPr>
              </a:lvl1pPr>
            </a:lstStyle>
            <a:p>
              <a:r>
                <a:t>1</a:t>
              </a:r>
            </a:p>
          </p:txBody>
        </p:sp>
      </p:grpSp>
      <p:sp>
        <p:nvSpPr>
          <p:cNvPr id="960" name="文本框 4"/>
          <p:cNvSpPr txBox="1"/>
          <p:nvPr/>
        </p:nvSpPr>
        <p:spPr>
          <a:xfrm>
            <a:off x="8562189" y="5432193"/>
            <a:ext cx="13121928" cy="2555239"/>
          </a:xfrm>
          <a:prstGeom prst="rect">
            <a:avLst/>
          </a:prstGeom>
          <a:ln w="12700">
            <a:miter lim="400000"/>
          </a:ln>
        </p:spPr>
        <p:txBody>
          <a:bodyPr lIns="121918" tIns="121918" rIns="121918" bIns="121918">
            <a:spAutoFit/>
          </a:bodyPr>
          <a:lstStyle>
            <a:lvl1pPr algn="l" defTabSz="1219200">
              <a:defRPr sz="13000" b="1">
                <a:solidFill>
                  <a:srgbClr val="C00000"/>
                </a:solidFill>
                <a:latin typeface="微软雅黑"/>
                <a:ea typeface="微软雅黑"/>
                <a:cs typeface="微软雅黑"/>
                <a:sym typeface="微软雅黑"/>
              </a:defRPr>
            </a:lvl1pPr>
          </a:lstStyle>
          <a:p>
            <a:r>
              <a:t>数据的预处理</a:t>
            </a:r>
          </a:p>
        </p:txBody>
      </p:sp>
      <p:grpSp>
        <p:nvGrpSpPr>
          <p:cNvPr id="963" name="组合 3"/>
          <p:cNvGrpSpPr/>
          <p:nvPr/>
        </p:nvGrpSpPr>
        <p:grpSpPr>
          <a:xfrm>
            <a:off x="12742" y="421108"/>
            <a:ext cx="24371260" cy="1551940"/>
            <a:chOff x="0" y="0"/>
            <a:chExt cx="24371258" cy="1551938"/>
          </a:xfrm>
        </p:grpSpPr>
        <p:sp>
          <p:nvSpPr>
            <p:cNvPr id="961" name="文本框 5"/>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000000"/>
                  </a:solidFill>
                  <a:latin typeface="微软雅黑"/>
                  <a:ea typeface="微软雅黑"/>
                  <a:cs typeface="微软雅黑"/>
                  <a:sym typeface="微软雅黑"/>
                </a:defRPr>
              </a:lvl1pPr>
            </a:lstStyle>
            <a:p>
              <a:r>
                <a:t>数据的图表展示</a:t>
              </a:r>
            </a:p>
          </p:txBody>
        </p:sp>
        <p:sp>
          <p:nvSpPr>
            <p:cNvPr id="962"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964" name="灯片编号占位符 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8" name="组合 2"/>
          <p:cNvGrpSpPr/>
          <p:nvPr/>
        </p:nvGrpSpPr>
        <p:grpSpPr>
          <a:xfrm>
            <a:off x="-1" y="342133"/>
            <a:ext cx="14230069" cy="1742439"/>
            <a:chOff x="0" y="0"/>
            <a:chExt cx="14230068" cy="1742438"/>
          </a:xfrm>
        </p:grpSpPr>
        <p:sp>
          <p:nvSpPr>
            <p:cNvPr id="966"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数据的预处理</a:t>
              </a:r>
            </a:p>
          </p:txBody>
        </p:sp>
        <p:sp>
          <p:nvSpPr>
            <p:cNvPr id="967"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969"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grpSp>
        <p:nvGrpSpPr>
          <p:cNvPr id="976" name="组合 19"/>
          <p:cNvGrpSpPr/>
          <p:nvPr/>
        </p:nvGrpSpPr>
        <p:grpSpPr>
          <a:xfrm>
            <a:off x="2292821" y="2382685"/>
            <a:ext cx="21545264" cy="7185720"/>
            <a:chOff x="-1" y="0"/>
            <a:chExt cx="21545264" cy="7185718"/>
          </a:xfrm>
        </p:grpSpPr>
        <p:grpSp>
          <p:nvGrpSpPr>
            <p:cNvPr id="974" name="组合 10"/>
            <p:cNvGrpSpPr/>
            <p:nvPr/>
          </p:nvGrpSpPr>
          <p:grpSpPr>
            <a:xfrm>
              <a:off x="-2" y="0"/>
              <a:ext cx="21545264" cy="7185720"/>
              <a:chOff x="0" y="0"/>
              <a:chExt cx="21545262" cy="7185718"/>
            </a:xfrm>
          </p:grpSpPr>
          <p:sp>
            <p:nvSpPr>
              <p:cNvPr id="970" name="左中括号 5"/>
              <p:cNvSpPr/>
              <p:nvPr/>
            </p:nvSpPr>
            <p:spPr>
              <a:xfrm>
                <a:off x="-1" y="492440"/>
                <a:ext cx="946248" cy="66932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6"/>
                      <a:pt x="0" y="21346"/>
                    </a:cubicBezTo>
                    <a:lnTo>
                      <a:pt x="0" y="254"/>
                    </a:lnTo>
                    <a:cubicBezTo>
                      <a:pt x="0" y="114"/>
                      <a:pt x="9671" y="0"/>
                      <a:pt x="21600" y="0"/>
                    </a:cubicBezTo>
                  </a:path>
                </a:pathLst>
              </a:custGeom>
              <a:noFill/>
              <a:ln w="12700" cap="flat">
                <a:solidFill>
                  <a:srgbClr val="5B9BD5"/>
                </a:solidFill>
                <a:prstDash val="solid"/>
                <a:miter lim="800000"/>
              </a:ln>
              <a:effectLst/>
            </p:spPr>
            <p:txBody>
              <a:bodyPr wrap="square" lIns="71436" tIns="71436" rIns="71436" bIns="71436" numCol="1" anchor="ctr">
                <a:noAutofit/>
              </a:bodyPr>
              <a:lstStyle/>
              <a:p>
                <a:pPr defTabSz="1219200">
                  <a:defRPr sz="4800">
                    <a:solidFill>
                      <a:srgbClr val="000000"/>
                    </a:solidFill>
                    <a:latin typeface="Calibri"/>
                    <a:ea typeface="Calibri"/>
                    <a:cs typeface="Calibri"/>
                    <a:sym typeface="Calibri"/>
                  </a:defRPr>
                </a:pPr>
              </a:p>
            </p:txBody>
          </p:sp>
          <p:grpSp>
            <p:nvGrpSpPr>
              <p:cNvPr id="973" name="组合 9"/>
              <p:cNvGrpSpPr/>
              <p:nvPr/>
            </p:nvGrpSpPr>
            <p:grpSpPr>
              <a:xfrm>
                <a:off x="1310176" y="0"/>
                <a:ext cx="20235086" cy="5250098"/>
                <a:chOff x="0" y="0"/>
                <a:chExt cx="20235084" cy="5250097"/>
              </a:xfrm>
            </p:grpSpPr>
            <p:sp>
              <p:nvSpPr>
                <p:cNvPr id="971" name="文本框 6"/>
                <p:cNvSpPr txBox="1"/>
                <p:nvPr/>
              </p:nvSpPr>
              <p:spPr>
                <a:xfrm>
                  <a:off x="3" y="0"/>
                  <a:ext cx="9569905" cy="3342639"/>
                </a:xfrm>
                <a:prstGeom prst="rect">
                  <a:avLst/>
                </a:prstGeom>
                <a:noFill/>
                <a:ln w="12700" cap="flat">
                  <a:noFill/>
                  <a:miter lim="400000"/>
                </a:ln>
                <a:effectLst/>
              </p:spPr>
              <p:txBody>
                <a:bodyPr wrap="none" lIns="121918" tIns="121918" rIns="121918" bIns="121918" numCol="1" anchor="t">
                  <a:spAutoFit/>
                </a:bodyPr>
                <a:lstStyle/>
                <a:p>
                  <a:pPr algn="l" defTabSz="1219200">
                    <a:defRPr sz="4800">
                      <a:solidFill>
                        <a:srgbClr val="000000"/>
                      </a:solidFill>
                      <a:latin typeface="微软雅黑"/>
                      <a:ea typeface="微软雅黑"/>
                      <a:cs typeface="微软雅黑"/>
                      <a:sym typeface="微软雅黑"/>
                    </a:defRPr>
                  </a:pPr>
                  <a:r>
                    <a:t>数据审核：检查数据中是否有错误</a:t>
                  </a:r>
                </a:p>
                <a:p>
                  <a:pPr algn="l" defTabSz="1219200">
                    <a:defRPr sz="4800">
                      <a:solidFill>
                        <a:srgbClr val="000000"/>
                      </a:solidFill>
                      <a:latin typeface="Calibri"/>
                      <a:ea typeface="Calibri"/>
                      <a:cs typeface="Calibri"/>
                      <a:sym typeface="Calibri"/>
                    </a:defRPr>
                  </a:pPr>
                </a:p>
                <a:p>
                  <a:pPr lvl="4" indent="1828800" algn="l" defTabSz="1219200">
                    <a:defRPr sz="4200">
                      <a:solidFill>
                        <a:srgbClr val="000000"/>
                      </a:solidFill>
                      <a:latin typeface="微软雅黑"/>
                      <a:ea typeface="微软雅黑"/>
                      <a:cs typeface="微软雅黑"/>
                      <a:sym typeface="微软雅黑"/>
                    </a:defRPr>
                  </a:pPr>
                  <a:r>
                    <a:t>原始数据</a:t>
                  </a:r>
                  <a:r>
                    <a:rPr>
                      <a:latin typeface="Calibri"/>
                      <a:ea typeface="Calibri"/>
                      <a:cs typeface="Calibri"/>
                      <a:sym typeface="Calibri"/>
                    </a:rPr>
                    <a:t>——</a:t>
                  </a:r>
                  <a:r>
                    <a:t>完整性、准确性</a:t>
                  </a:r>
                </a:p>
                <a:p>
                  <a:pPr lvl="4" indent="1828800" algn="l" defTabSz="1219200">
                    <a:defRPr sz="4200">
                      <a:solidFill>
                        <a:srgbClr val="000000"/>
                      </a:solidFill>
                      <a:latin typeface="微软雅黑"/>
                      <a:ea typeface="微软雅黑"/>
                      <a:cs typeface="微软雅黑"/>
                      <a:sym typeface="微软雅黑"/>
                    </a:defRPr>
                  </a:pPr>
                  <a:r>
                    <a:t>二手数据</a:t>
                  </a:r>
                  <a:r>
                    <a:rPr>
                      <a:latin typeface="Calibri"/>
                      <a:ea typeface="Calibri"/>
                      <a:cs typeface="Calibri"/>
                      <a:sym typeface="Calibri"/>
                    </a:rPr>
                    <a:t>——</a:t>
                  </a:r>
                  <a:r>
                    <a:t>适用性、时效性</a:t>
                  </a:r>
                </a:p>
              </p:txBody>
            </p:sp>
            <p:sp>
              <p:nvSpPr>
                <p:cNvPr id="972" name="文本框 8"/>
                <p:cNvSpPr txBox="1"/>
                <p:nvPr/>
              </p:nvSpPr>
              <p:spPr>
                <a:xfrm>
                  <a:off x="0" y="3406059"/>
                  <a:ext cx="20235086" cy="1844039"/>
                </a:xfrm>
                <a:prstGeom prst="rect">
                  <a:avLst/>
                </a:prstGeom>
                <a:noFill/>
                <a:ln w="12700" cap="flat">
                  <a:noFill/>
                  <a:miter lim="400000"/>
                </a:ln>
                <a:effectLst/>
              </p:spPr>
              <p:txBody>
                <a:bodyPr wrap="square" lIns="121918" tIns="121918" rIns="121918" bIns="121918" numCol="1" anchor="t">
                  <a:spAutoFit/>
                </a:bodyPr>
                <a:lstStyle/>
                <a:p>
                  <a:pPr algn="l" defTabSz="1219200">
                    <a:defRPr sz="4800">
                      <a:solidFill>
                        <a:srgbClr val="000000"/>
                      </a:solidFill>
                      <a:latin typeface="微软雅黑"/>
                      <a:ea typeface="微软雅黑"/>
                      <a:cs typeface="微软雅黑"/>
                      <a:sym typeface="微软雅黑"/>
                    </a:defRPr>
                  </a:pPr>
                  <a:r>
                    <a:t>数据筛选：根据需要找出符合特定条件的某类数据</a:t>
                  </a:r>
                </a:p>
                <a:p>
                  <a:pPr algn="l" defTabSz="1219200">
                    <a:defRPr sz="4800">
                      <a:solidFill>
                        <a:srgbClr val="000000"/>
                      </a:solidFill>
                      <a:latin typeface="Calibri"/>
                      <a:ea typeface="Calibri"/>
                      <a:cs typeface="Calibri"/>
                      <a:sym typeface="Calibri"/>
                    </a:defRPr>
                  </a:pPr>
                  <a:r>
                    <a:t>	</a:t>
                  </a:r>
                </a:p>
              </p:txBody>
            </p:sp>
          </p:grpSp>
        </p:grpSp>
        <p:sp>
          <p:nvSpPr>
            <p:cNvPr id="975" name="直接连接符 16"/>
            <p:cNvSpPr/>
            <p:nvPr/>
          </p:nvSpPr>
          <p:spPr>
            <a:xfrm>
              <a:off x="-2" y="3839080"/>
              <a:ext cx="1310178" cy="2"/>
            </a:xfrm>
            <a:prstGeom prst="line">
              <a:avLst/>
            </a:prstGeom>
            <a:noFill/>
            <a:ln w="12700" cap="flat">
              <a:solidFill>
                <a:srgbClr val="5B9BD5"/>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977" name="文本框 22"/>
          <p:cNvSpPr txBox="1"/>
          <p:nvPr/>
        </p:nvSpPr>
        <p:spPr>
          <a:xfrm>
            <a:off x="3603002" y="9052996"/>
            <a:ext cx="20235080" cy="1945639"/>
          </a:xfrm>
          <a:prstGeom prst="rect">
            <a:avLst/>
          </a:prstGeom>
          <a:ln w="12700">
            <a:miter lim="400000"/>
          </a:ln>
        </p:spPr>
        <p:txBody>
          <a:bodyPr lIns="121918" tIns="121918" rIns="121918" bIns="121918">
            <a:spAutoFit/>
          </a:bodyPr>
          <a:lstStyle/>
          <a:p>
            <a:pPr algn="l" defTabSz="1219200">
              <a:defRPr sz="4800">
                <a:solidFill>
                  <a:srgbClr val="000000"/>
                </a:solidFill>
                <a:latin typeface="微软雅黑"/>
                <a:ea typeface="微软雅黑"/>
                <a:cs typeface="微软雅黑"/>
                <a:sym typeface="微软雅黑"/>
              </a:defRPr>
            </a:pPr>
            <a:r>
              <a:t>数据排序：按一定顺序将数据排列，以便研究者通过浏览数据发现一些明</a:t>
            </a:r>
            <a:r>
              <a:rPr>
                <a:latin typeface="Calibri"/>
                <a:ea typeface="Calibri"/>
                <a:cs typeface="Calibri"/>
                <a:sym typeface="Calibri"/>
              </a:rPr>
              <a:t>		    </a:t>
            </a:r>
            <a:r>
              <a:t>显的趋势或特征，找到解决问题的线索</a:t>
            </a:r>
            <a:r>
              <a:rPr>
                <a:latin typeface="Calibri"/>
                <a:ea typeface="Calibri"/>
                <a:cs typeface="Calibri"/>
                <a:sym typeface="Calibri"/>
              </a:rPr>
              <a:t>	       </a:t>
            </a:r>
            <a:endParaRPr>
              <a:latin typeface="Calibri"/>
              <a:ea typeface="Calibri"/>
              <a:cs typeface="Calibri"/>
              <a:sym typeface="Calibri"/>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 name="矩形 1"/>
          <p:cNvGrpSpPr/>
          <p:nvPr/>
        </p:nvGrpSpPr>
        <p:grpSpPr>
          <a:xfrm>
            <a:off x="2501056" y="5004220"/>
            <a:ext cx="2981175" cy="3133496"/>
            <a:chOff x="-1" y="0"/>
            <a:chExt cx="2981174" cy="3133494"/>
          </a:xfrm>
        </p:grpSpPr>
        <p:sp>
          <p:nvSpPr>
            <p:cNvPr id="981" name="矩形"/>
            <p:cNvSpPr/>
            <p:nvPr/>
          </p:nvSpPr>
          <p:spPr>
            <a:xfrm>
              <a:off x="-2" y="0"/>
              <a:ext cx="2981175" cy="3133496"/>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17600" b="1">
                  <a:solidFill>
                    <a:srgbClr val="FFFFFF"/>
                  </a:solidFill>
                  <a:latin typeface="Calibri"/>
                  <a:ea typeface="Calibri"/>
                  <a:cs typeface="Calibri"/>
                  <a:sym typeface="Calibri"/>
                </a:defRPr>
              </a:pPr>
            </a:p>
          </p:txBody>
        </p:sp>
        <p:sp>
          <p:nvSpPr>
            <p:cNvPr id="982" name="2"/>
            <p:cNvSpPr txBox="1"/>
            <p:nvPr/>
          </p:nvSpPr>
          <p:spPr>
            <a:xfrm>
              <a:off x="-2" y="79576"/>
              <a:ext cx="2981175" cy="2974339"/>
            </a:xfrm>
            <a:prstGeom prst="rect">
              <a:avLst/>
            </a:prstGeom>
            <a:noFill/>
            <a:ln w="12700" cap="flat">
              <a:noFill/>
              <a:miter lim="400000"/>
            </a:ln>
            <a:effectLst/>
          </p:spPr>
          <p:txBody>
            <a:bodyPr wrap="square" lIns="121918" tIns="121918" rIns="121918" bIns="121918" numCol="1" anchor="ctr">
              <a:spAutoFit/>
            </a:bodyPr>
            <a:lstStyle>
              <a:lvl1pPr defTabSz="1219200">
                <a:defRPr sz="17600" b="1">
                  <a:solidFill>
                    <a:srgbClr val="FFFFFF"/>
                  </a:solidFill>
                  <a:latin typeface="Calibri"/>
                  <a:ea typeface="Calibri"/>
                  <a:cs typeface="Calibri"/>
                  <a:sym typeface="Calibri"/>
                </a:defRPr>
              </a:lvl1pPr>
            </a:lstStyle>
            <a:p>
              <a:r>
                <a:t>2</a:t>
              </a:r>
            </a:p>
          </p:txBody>
        </p:sp>
      </p:grpSp>
      <p:sp>
        <p:nvSpPr>
          <p:cNvPr id="984" name="文本框 4"/>
          <p:cNvSpPr txBox="1"/>
          <p:nvPr/>
        </p:nvSpPr>
        <p:spPr>
          <a:xfrm>
            <a:off x="6697884" y="5432193"/>
            <a:ext cx="17686116" cy="2555239"/>
          </a:xfrm>
          <a:prstGeom prst="rect">
            <a:avLst/>
          </a:prstGeom>
          <a:ln w="12700">
            <a:miter lim="400000"/>
          </a:ln>
        </p:spPr>
        <p:txBody>
          <a:bodyPr lIns="121918" tIns="121918" rIns="121918" bIns="121918">
            <a:spAutoFit/>
          </a:bodyPr>
          <a:lstStyle>
            <a:lvl1pPr algn="l" defTabSz="1219200">
              <a:defRPr sz="13000" b="1">
                <a:solidFill>
                  <a:srgbClr val="C00000"/>
                </a:solidFill>
                <a:latin typeface="微软雅黑"/>
                <a:ea typeface="微软雅黑"/>
                <a:cs typeface="微软雅黑"/>
                <a:sym typeface="微软雅黑"/>
              </a:defRPr>
            </a:lvl1pPr>
          </a:lstStyle>
          <a:p>
            <a:r>
              <a:t>品质数据的整理与展示</a:t>
            </a:r>
          </a:p>
        </p:txBody>
      </p:sp>
      <p:grpSp>
        <p:nvGrpSpPr>
          <p:cNvPr id="987" name="组合 3"/>
          <p:cNvGrpSpPr/>
          <p:nvPr/>
        </p:nvGrpSpPr>
        <p:grpSpPr>
          <a:xfrm>
            <a:off x="12742" y="421108"/>
            <a:ext cx="24371260" cy="1551940"/>
            <a:chOff x="0" y="0"/>
            <a:chExt cx="24371258" cy="1551938"/>
          </a:xfrm>
        </p:grpSpPr>
        <p:sp>
          <p:nvSpPr>
            <p:cNvPr id="985" name="文本框 5"/>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000000"/>
                  </a:solidFill>
                  <a:latin typeface="微软雅黑"/>
                  <a:ea typeface="微软雅黑"/>
                  <a:cs typeface="微软雅黑"/>
                  <a:sym typeface="微软雅黑"/>
                </a:defRPr>
              </a:lvl1pPr>
            </a:lstStyle>
            <a:p>
              <a:r>
                <a:t>数据的图表展示</a:t>
              </a:r>
            </a:p>
          </p:txBody>
        </p:sp>
        <p:sp>
          <p:nvSpPr>
            <p:cNvPr id="986"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988" name="灯片编号占位符 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2" name="组合 2"/>
          <p:cNvGrpSpPr/>
          <p:nvPr/>
        </p:nvGrpSpPr>
        <p:grpSpPr>
          <a:xfrm>
            <a:off x="-1" y="342133"/>
            <a:ext cx="14230069" cy="1742439"/>
            <a:chOff x="0" y="0"/>
            <a:chExt cx="14230068" cy="1742438"/>
          </a:xfrm>
        </p:grpSpPr>
        <p:sp>
          <p:nvSpPr>
            <p:cNvPr id="990"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品质数据的几个基本概念</a:t>
              </a:r>
            </a:p>
          </p:txBody>
        </p:sp>
        <p:sp>
          <p:nvSpPr>
            <p:cNvPr id="991"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993"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994" name="文本框 6"/>
          <p:cNvSpPr txBox="1"/>
          <p:nvPr/>
        </p:nvSpPr>
        <p:spPr>
          <a:xfrm>
            <a:off x="4802489" y="2936006"/>
            <a:ext cx="13271949" cy="8511539"/>
          </a:xfrm>
          <a:prstGeom prst="rect">
            <a:avLst/>
          </a:prstGeom>
          <a:ln w="12700">
            <a:miter lim="400000"/>
          </a:ln>
        </p:spPr>
        <p:txBody>
          <a:bodyPr wrap="none" lIns="121918" tIns="121918" rIns="121918" bIns="121918">
            <a:spAutoFit/>
          </a:bodyPr>
          <a:lstStyle/>
          <a:p>
            <a:pPr algn="l" defTabSz="1219200">
              <a:defRPr sz="3900" b="1">
                <a:solidFill>
                  <a:srgbClr val="000000"/>
                </a:solidFill>
                <a:latin typeface="微软雅黑"/>
                <a:ea typeface="微软雅黑"/>
                <a:cs typeface="微软雅黑"/>
                <a:sym typeface="微软雅黑"/>
              </a:defRPr>
            </a:pPr>
            <a:r>
              <a:t>频数：</a:t>
            </a:r>
            <a:r>
              <a:rPr b="0"/>
              <a:t>落在某一特定类别或组中的数据个数</a:t>
            </a:r>
            <a:endParaRPr b="0"/>
          </a:p>
          <a:p>
            <a:pPr algn="l" defTabSz="1219200">
              <a:defRPr sz="3900">
                <a:solidFill>
                  <a:srgbClr val="000000"/>
                </a:solidFill>
                <a:latin typeface="Calibri"/>
                <a:ea typeface="Calibri"/>
                <a:cs typeface="Calibri"/>
                <a:sym typeface="Calibri"/>
              </a:defRPr>
            </a:pPr>
          </a:p>
          <a:p>
            <a:pPr algn="l" defTabSz="1219200">
              <a:defRPr sz="3900" b="1">
                <a:solidFill>
                  <a:srgbClr val="000000"/>
                </a:solidFill>
                <a:latin typeface="微软雅黑"/>
                <a:ea typeface="微软雅黑"/>
                <a:cs typeface="微软雅黑"/>
                <a:sym typeface="微软雅黑"/>
              </a:defRPr>
            </a:pPr>
            <a:r>
              <a:t>列联表：</a:t>
            </a:r>
            <a:r>
              <a:rPr b="0"/>
              <a:t>由两个或两个以上变量交叉分类的频数分布表</a:t>
            </a:r>
            <a:endParaRPr b="0"/>
          </a:p>
          <a:p>
            <a:pPr algn="l" defTabSz="1219200">
              <a:defRPr sz="3900" b="1">
                <a:solidFill>
                  <a:srgbClr val="000000"/>
                </a:solidFill>
                <a:latin typeface="微软雅黑"/>
                <a:ea typeface="微软雅黑"/>
                <a:cs typeface="微软雅黑"/>
                <a:sym typeface="微软雅黑"/>
              </a:defRPr>
            </a:pPr>
            <a:r>
              <a:t>交叉表：</a:t>
            </a:r>
            <a:r>
              <a:rPr b="0"/>
              <a:t>二维的列联表</a:t>
            </a:r>
            <a:endParaRPr b="0"/>
          </a:p>
          <a:p>
            <a:pPr algn="l" defTabSz="1219200">
              <a:defRPr sz="3900">
                <a:solidFill>
                  <a:srgbClr val="000000"/>
                </a:solidFill>
                <a:latin typeface="Calibri"/>
                <a:ea typeface="Calibri"/>
                <a:cs typeface="Calibri"/>
                <a:sym typeface="Calibri"/>
              </a:defRPr>
            </a:pPr>
          </a:p>
          <a:p>
            <a:pPr algn="l" defTabSz="1219200">
              <a:defRPr sz="3900" b="1">
                <a:solidFill>
                  <a:srgbClr val="000000"/>
                </a:solidFill>
                <a:latin typeface="微软雅黑"/>
                <a:ea typeface="微软雅黑"/>
                <a:cs typeface="微软雅黑"/>
                <a:sym typeface="微软雅黑"/>
              </a:defRPr>
            </a:pPr>
            <a:r>
              <a:t>比例：</a:t>
            </a:r>
            <a:r>
              <a:rPr b="0"/>
              <a:t>一个样本或总体中各个部分的数据与全部数据之比，</a:t>
            </a:r>
            <a:endParaRPr b="0"/>
          </a:p>
          <a:p>
            <a:pPr algn="l" defTabSz="1219200">
              <a:defRPr sz="3900">
                <a:solidFill>
                  <a:srgbClr val="000000"/>
                </a:solidFill>
                <a:latin typeface="Calibri"/>
                <a:ea typeface="Calibri"/>
                <a:cs typeface="Calibri"/>
                <a:sym typeface="Calibri"/>
              </a:defRPr>
            </a:pPr>
            <a:r>
              <a:t>	    </a:t>
            </a:r>
            <a:r>
              <a:rPr>
                <a:latin typeface="微软雅黑"/>
                <a:ea typeface="微软雅黑"/>
                <a:cs typeface="微软雅黑"/>
                <a:sym typeface="微软雅黑"/>
              </a:rPr>
              <a:t>通常用于反映样本或总体的构成或结构</a:t>
            </a:r>
            <a:endParaRPr>
              <a:latin typeface="微软雅黑"/>
              <a:ea typeface="微软雅黑"/>
              <a:cs typeface="微软雅黑"/>
              <a:sym typeface="微软雅黑"/>
            </a:endParaRPr>
          </a:p>
          <a:p>
            <a:pPr algn="l" defTabSz="1219200">
              <a:defRPr sz="3900" b="1">
                <a:solidFill>
                  <a:srgbClr val="000000"/>
                </a:solidFill>
                <a:latin typeface="微软雅黑"/>
                <a:ea typeface="微软雅黑"/>
                <a:cs typeface="微软雅黑"/>
                <a:sym typeface="微软雅黑"/>
              </a:defRPr>
            </a:pPr>
            <a:r>
              <a:t>百分比：</a:t>
            </a:r>
            <a:r>
              <a:rPr b="0"/>
              <a:t>比例乘以</a:t>
            </a:r>
            <a:r>
              <a:rPr b="0">
                <a:latin typeface="Calibri"/>
                <a:ea typeface="Calibri"/>
                <a:cs typeface="Calibri"/>
                <a:sym typeface="Calibri"/>
              </a:rPr>
              <a:t>100</a:t>
            </a:r>
            <a:r>
              <a:rPr b="0"/>
              <a:t>得到的数值，用</a:t>
            </a:r>
            <a:r>
              <a:rPr b="0">
                <a:latin typeface="Calibri"/>
                <a:ea typeface="Calibri"/>
                <a:cs typeface="Calibri"/>
                <a:sym typeface="Calibri"/>
              </a:rPr>
              <a:t>%</a:t>
            </a:r>
            <a:r>
              <a:rPr b="0"/>
              <a:t>表示</a:t>
            </a:r>
            <a:endParaRPr b="0"/>
          </a:p>
          <a:p>
            <a:pPr algn="l" defTabSz="1219200">
              <a:defRPr sz="3900">
                <a:solidFill>
                  <a:srgbClr val="000000"/>
                </a:solidFill>
                <a:latin typeface="Calibri"/>
                <a:ea typeface="Calibri"/>
                <a:cs typeface="Calibri"/>
                <a:sym typeface="Calibri"/>
              </a:defRPr>
            </a:pPr>
          </a:p>
          <a:p>
            <a:pPr algn="l" defTabSz="1219200">
              <a:defRPr sz="3900" b="1">
                <a:solidFill>
                  <a:srgbClr val="000000"/>
                </a:solidFill>
                <a:latin typeface="微软雅黑"/>
                <a:ea typeface="微软雅黑"/>
                <a:cs typeface="微软雅黑"/>
                <a:sym typeface="微软雅黑"/>
              </a:defRPr>
            </a:pPr>
            <a:r>
              <a:t>比率：</a:t>
            </a:r>
            <a:r>
              <a:rPr b="0"/>
              <a:t>样本或总体中不同类别数据之间的比值</a:t>
            </a:r>
            <a:endParaRPr b="0"/>
          </a:p>
          <a:p>
            <a:pPr algn="l" defTabSz="1219200">
              <a:defRPr sz="2900">
                <a:solidFill>
                  <a:srgbClr val="808080"/>
                </a:solidFill>
                <a:latin typeface="微软雅黑"/>
                <a:ea typeface="微软雅黑"/>
                <a:cs typeface="微软雅黑"/>
                <a:sym typeface="微软雅黑"/>
              </a:defRPr>
            </a:pPr>
            <a:r>
              <a:t>比率不是部分与整体之间的对比关系，因而比值可能大于</a:t>
            </a:r>
            <a:r>
              <a:rPr>
                <a:latin typeface="Calibri"/>
                <a:ea typeface="Calibri"/>
                <a:cs typeface="Calibri"/>
                <a:sym typeface="Calibri"/>
              </a:rPr>
              <a:t>1</a:t>
            </a:r>
            <a:endParaRPr>
              <a:latin typeface="Calibri"/>
              <a:ea typeface="Calibri"/>
              <a:cs typeface="Calibri"/>
              <a:sym typeface="Calibri"/>
            </a:endParaRPr>
          </a:p>
          <a:p>
            <a:pPr algn="l" defTabSz="1219200">
              <a:defRPr sz="3500">
                <a:solidFill>
                  <a:srgbClr val="000000"/>
                </a:solidFill>
                <a:latin typeface="Calibri"/>
                <a:ea typeface="Calibri"/>
                <a:cs typeface="Calibri"/>
                <a:sym typeface="Calibri"/>
              </a:defRPr>
            </a:pPr>
          </a:p>
          <a:p>
            <a:pPr algn="l" defTabSz="1219200">
              <a:defRPr sz="3500">
                <a:solidFill>
                  <a:srgbClr val="000000"/>
                </a:solidFill>
                <a:latin typeface="Calibri"/>
                <a:ea typeface="Calibri"/>
                <a:cs typeface="Calibri"/>
                <a:sym typeface="Calibri"/>
              </a:defRPr>
            </a:pPr>
            <a:r>
              <a:t>	</a:t>
            </a:r>
            <a:r>
              <a:rPr>
                <a:latin typeface="微软雅黑"/>
                <a:ea typeface="微软雅黑"/>
                <a:cs typeface="微软雅黑"/>
                <a:sym typeface="微软雅黑"/>
              </a:rPr>
              <a:t>比例：男性人数</a:t>
            </a:r>
            <a:r>
              <a:t>/</a:t>
            </a:r>
            <a:r>
              <a:rPr>
                <a:latin typeface="微软雅黑"/>
                <a:ea typeface="微软雅黑"/>
                <a:cs typeface="微软雅黑"/>
                <a:sym typeface="微软雅黑"/>
              </a:rPr>
              <a:t>总人数  </a:t>
            </a:r>
            <a:r>
              <a:t>	</a:t>
            </a:r>
            <a:r>
              <a:rPr>
                <a:latin typeface="微软雅黑"/>
                <a:ea typeface="微软雅黑"/>
                <a:cs typeface="微软雅黑"/>
                <a:sym typeface="微软雅黑"/>
              </a:rPr>
              <a:t>比率：男性人数</a:t>
            </a:r>
            <a:r>
              <a:t>/</a:t>
            </a:r>
            <a:r>
              <a:rPr>
                <a:latin typeface="微软雅黑"/>
                <a:ea typeface="微软雅黑"/>
                <a:cs typeface="微软雅黑"/>
                <a:sym typeface="微软雅黑"/>
              </a:rPr>
              <a:t>女性人数</a:t>
            </a:r>
            <a:endParaRPr>
              <a:latin typeface="微软雅黑"/>
              <a:ea typeface="微软雅黑"/>
              <a:cs typeface="微软雅黑"/>
              <a:sym typeface="微软雅黑"/>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8" name="矩形 1"/>
          <p:cNvGrpSpPr/>
          <p:nvPr/>
        </p:nvGrpSpPr>
        <p:grpSpPr>
          <a:xfrm>
            <a:off x="3396166" y="5004220"/>
            <a:ext cx="2981175" cy="3133496"/>
            <a:chOff x="-1" y="0"/>
            <a:chExt cx="2981174" cy="3133494"/>
          </a:xfrm>
        </p:grpSpPr>
        <p:sp>
          <p:nvSpPr>
            <p:cNvPr id="996" name="矩形"/>
            <p:cNvSpPr/>
            <p:nvPr/>
          </p:nvSpPr>
          <p:spPr>
            <a:xfrm>
              <a:off x="-2" y="0"/>
              <a:ext cx="2981175" cy="3133496"/>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17600" b="1">
                  <a:solidFill>
                    <a:srgbClr val="FFFFFF"/>
                  </a:solidFill>
                  <a:latin typeface="Calibri"/>
                  <a:ea typeface="Calibri"/>
                  <a:cs typeface="Calibri"/>
                  <a:sym typeface="Calibri"/>
                </a:defRPr>
              </a:pPr>
            </a:p>
          </p:txBody>
        </p:sp>
        <p:sp>
          <p:nvSpPr>
            <p:cNvPr id="997" name="3"/>
            <p:cNvSpPr txBox="1"/>
            <p:nvPr/>
          </p:nvSpPr>
          <p:spPr>
            <a:xfrm>
              <a:off x="-2" y="79576"/>
              <a:ext cx="2981175" cy="2974339"/>
            </a:xfrm>
            <a:prstGeom prst="rect">
              <a:avLst/>
            </a:prstGeom>
            <a:noFill/>
            <a:ln w="12700" cap="flat">
              <a:noFill/>
              <a:miter lim="400000"/>
            </a:ln>
            <a:effectLst/>
          </p:spPr>
          <p:txBody>
            <a:bodyPr wrap="square" lIns="121918" tIns="121918" rIns="121918" bIns="121918" numCol="1" anchor="ctr">
              <a:spAutoFit/>
            </a:bodyPr>
            <a:lstStyle>
              <a:lvl1pPr defTabSz="1219200">
                <a:defRPr sz="17600" b="1">
                  <a:solidFill>
                    <a:srgbClr val="FFFFFF"/>
                  </a:solidFill>
                  <a:latin typeface="Calibri"/>
                  <a:ea typeface="Calibri"/>
                  <a:cs typeface="Calibri"/>
                  <a:sym typeface="Calibri"/>
                </a:defRPr>
              </a:lvl1pPr>
            </a:lstStyle>
            <a:p>
              <a:r>
                <a:t>3</a:t>
              </a:r>
            </a:p>
          </p:txBody>
        </p:sp>
      </p:grpSp>
      <p:sp>
        <p:nvSpPr>
          <p:cNvPr id="999" name="文本框 4"/>
          <p:cNvSpPr txBox="1"/>
          <p:nvPr/>
        </p:nvSpPr>
        <p:spPr>
          <a:xfrm>
            <a:off x="8562189" y="4290168"/>
            <a:ext cx="13121928" cy="4866639"/>
          </a:xfrm>
          <a:prstGeom prst="rect">
            <a:avLst/>
          </a:prstGeom>
          <a:ln w="12700">
            <a:miter lim="400000"/>
          </a:ln>
        </p:spPr>
        <p:txBody>
          <a:bodyPr lIns="121918" tIns="121918" rIns="121918" bIns="121918">
            <a:spAutoFit/>
          </a:bodyPr>
          <a:lstStyle/>
          <a:p>
            <a:pPr algn="l" defTabSz="1219200">
              <a:defRPr sz="13000" b="1">
                <a:solidFill>
                  <a:srgbClr val="C00000"/>
                </a:solidFill>
                <a:latin typeface="微软雅黑"/>
                <a:ea typeface="微软雅黑"/>
                <a:cs typeface="微软雅黑"/>
                <a:sym typeface="微软雅黑"/>
              </a:defRPr>
            </a:pPr>
            <a:r>
              <a:t>数值型数据</a:t>
            </a:r>
          </a:p>
          <a:p>
            <a:pPr algn="l" defTabSz="1219200">
              <a:defRPr sz="13000" b="1">
                <a:solidFill>
                  <a:srgbClr val="C00000"/>
                </a:solidFill>
                <a:latin typeface="微软雅黑"/>
                <a:ea typeface="微软雅黑"/>
                <a:cs typeface="微软雅黑"/>
                <a:sym typeface="微软雅黑"/>
              </a:defRPr>
            </a:pPr>
            <a:r>
              <a:t>的整理与展示</a:t>
            </a:r>
          </a:p>
        </p:txBody>
      </p:sp>
      <p:grpSp>
        <p:nvGrpSpPr>
          <p:cNvPr id="1002" name="组合 3"/>
          <p:cNvGrpSpPr/>
          <p:nvPr/>
        </p:nvGrpSpPr>
        <p:grpSpPr>
          <a:xfrm>
            <a:off x="12742" y="421108"/>
            <a:ext cx="24371260" cy="1551940"/>
            <a:chOff x="0" y="0"/>
            <a:chExt cx="24371258" cy="1551938"/>
          </a:xfrm>
        </p:grpSpPr>
        <p:sp>
          <p:nvSpPr>
            <p:cNvPr id="1000" name="文本框 5"/>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000000"/>
                  </a:solidFill>
                  <a:latin typeface="微软雅黑"/>
                  <a:ea typeface="微软雅黑"/>
                  <a:cs typeface="微软雅黑"/>
                  <a:sym typeface="微软雅黑"/>
                </a:defRPr>
              </a:lvl1pPr>
            </a:lstStyle>
            <a:p>
              <a:r>
                <a:t>数据的图表展示</a:t>
              </a:r>
            </a:p>
          </p:txBody>
        </p:sp>
        <p:sp>
          <p:nvSpPr>
            <p:cNvPr id="1001"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1003" name="灯片编号占位符 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数据分析算法工程师JD</a:t>
            </a:r>
          </a:p>
        </p:txBody>
      </p:sp>
      <p:sp>
        <p:nvSpPr>
          <p:cNvPr id="498" name="工作职责:…"/>
          <p:cNvSpPr txBox="1"/>
          <p:nvPr/>
        </p:nvSpPr>
        <p:spPr>
          <a:xfrm>
            <a:off x="2468366" y="2918533"/>
            <a:ext cx="19447268" cy="9637395"/>
          </a:xfrm>
          <a:prstGeom prst="rect">
            <a:avLst/>
          </a:prstGeom>
          <a:ln w="12700">
            <a:miter lim="400000"/>
          </a:ln>
        </p:spPr>
        <p:txBody>
          <a:bodyPr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工作职责:</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1、负责数据分析算法及模型的实现及调优；</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2、参与平台相关机器学习模型与算法算法的研究，并应用到最终业务。</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3、负责相关的数学模型建立，以及反复迭代模型输出和实现；</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4、协助开发人员实现产品从模型、算法到系统的转变；                                                                              </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任职资格:</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1、数学或计算机科学相关专业本科以上学历；</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2、熟悉机器学习、数据挖掘分析的基本原理和流程，有扎实的数据结构和算法功底。</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3、在分析、预测、优化方向有实际应用经历。对数据敏感，喜欢并善于从数据中发现规律。</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4、至少精通Java/Python/C++一门编程语言</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5. 优秀的分析和解决问题的能力，对挑战性问题充满激情，有较强学习能力，并且能够快速实现数学模型。                                                                              </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7" name="组合 2"/>
          <p:cNvGrpSpPr/>
          <p:nvPr/>
        </p:nvGrpSpPr>
        <p:grpSpPr>
          <a:xfrm>
            <a:off x="-1" y="342133"/>
            <a:ext cx="14230069" cy="1742439"/>
            <a:chOff x="0" y="0"/>
            <a:chExt cx="14230068" cy="1742438"/>
          </a:xfrm>
        </p:grpSpPr>
        <p:sp>
          <p:nvSpPr>
            <p:cNvPr id="1005"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数值型数据的几个基本概念</a:t>
              </a:r>
            </a:p>
          </p:txBody>
        </p:sp>
        <p:sp>
          <p:nvSpPr>
            <p:cNvPr id="1006"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1008"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1009" name="文本框 6"/>
          <p:cNvSpPr txBox="1"/>
          <p:nvPr/>
        </p:nvSpPr>
        <p:spPr>
          <a:xfrm>
            <a:off x="1607951" y="2672237"/>
            <a:ext cx="12042139" cy="1958339"/>
          </a:xfrm>
          <a:prstGeom prst="rect">
            <a:avLst/>
          </a:prstGeom>
          <a:ln w="12700">
            <a:miter lim="400000"/>
          </a:ln>
        </p:spPr>
        <p:txBody>
          <a:bodyPr wrap="none" lIns="121918" tIns="121918" rIns="121918" bIns="121918">
            <a:spAutoFit/>
          </a:bodyPr>
          <a:lstStyle/>
          <a:p>
            <a:pPr algn="l" defTabSz="1219200">
              <a:defRPr sz="3200" b="1">
                <a:solidFill>
                  <a:srgbClr val="000000"/>
                </a:solidFill>
                <a:latin typeface="微软雅黑"/>
                <a:ea typeface="微软雅黑"/>
                <a:cs typeface="微软雅黑"/>
                <a:sym typeface="微软雅黑"/>
              </a:defRPr>
            </a:pPr>
            <a:r>
              <a:t>累计频数：</a:t>
            </a:r>
            <a:r>
              <a:rPr b="0"/>
              <a:t>将各有序类别或组的频数逐级累加得到的频数</a:t>
            </a:r>
            <a:endParaRPr b="0"/>
          </a:p>
          <a:p>
            <a:pPr algn="l" defTabSz="1219200">
              <a:defRPr sz="3200">
                <a:solidFill>
                  <a:srgbClr val="000000"/>
                </a:solidFill>
                <a:latin typeface="微软雅黑"/>
                <a:ea typeface="微软雅黑"/>
                <a:cs typeface="微软雅黑"/>
                <a:sym typeface="微软雅黑"/>
              </a:defRPr>
            </a:pPr>
            <a:r>
              <a:t>可分为向上累积和向下累计</a:t>
            </a:r>
          </a:p>
          <a:p>
            <a:pPr algn="l" defTabSz="1219200">
              <a:defRPr sz="3200" b="1">
                <a:solidFill>
                  <a:srgbClr val="000000"/>
                </a:solidFill>
                <a:latin typeface="微软雅黑"/>
                <a:ea typeface="微软雅黑"/>
                <a:cs typeface="微软雅黑"/>
                <a:sym typeface="微软雅黑"/>
              </a:defRPr>
            </a:pPr>
            <a:r>
              <a:t>累计频率或累计百分比：</a:t>
            </a:r>
            <a:r>
              <a:rPr b="0"/>
              <a:t>将各有序类别或组的百分比逐级累加起来</a:t>
            </a:r>
            <a:endParaRPr b="0"/>
          </a:p>
        </p:txBody>
      </p:sp>
      <p:graphicFrame>
        <p:nvGraphicFramePr>
          <p:cNvPr id="1010" name="表格 5"/>
          <p:cNvGraphicFramePr/>
          <p:nvPr/>
        </p:nvGraphicFramePr>
        <p:xfrm>
          <a:off x="1607950" y="5218241"/>
          <a:ext cx="20016246" cy="6535578"/>
        </p:xfrm>
        <a:graphic>
          <a:graphicData uri="http://schemas.openxmlformats.org/drawingml/2006/table">
            <a:tbl>
              <a:tblPr bandRow="1">
                <a:tableStyleId>{4C3C2611-4C71-4FC5-86AE-919BDF0F9419}</a:tableStyleId>
              </a:tblPr>
              <a:tblGrid>
                <a:gridCol w="2423477"/>
                <a:gridCol w="2366838"/>
                <a:gridCol w="2366838"/>
                <a:gridCol w="2805407"/>
                <a:gridCol w="3539498"/>
                <a:gridCol w="2861721"/>
                <a:gridCol w="3652464"/>
              </a:tblGrid>
              <a:tr h="866139">
                <a:tc rowSpan="2">
                  <a:txBody>
                    <a:bodyPr/>
                    <a:lstStyle/>
                    <a:p>
                      <a:pPr algn="ctr">
                        <a:defRPr sz="4200" b="1">
                          <a:solidFill>
                            <a:srgbClr val="000000"/>
                          </a:solidFill>
                          <a:effectLst/>
                          <a:latin typeface="微软雅黑"/>
                          <a:ea typeface="微软雅黑"/>
                          <a:cs typeface="微软雅黑"/>
                          <a:sym typeface="微软雅黑"/>
                        </a:defRPr>
                      </a:pPr>
                      <a:r>
                        <a:t>回答</a:t>
                      </a:r>
                    </a:p>
                    <a:p>
                      <a:pPr algn="ctr">
                        <a:defRPr sz="4200" b="1">
                          <a:solidFill>
                            <a:srgbClr val="000000"/>
                          </a:solidFill>
                          <a:effectLst/>
                          <a:latin typeface="微软雅黑"/>
                          <a:ea typeface="微软雅黑"/>
                          <a:cs typeface="微软雅黑"/>
                          <a:sym typeface="微软雅黑"/>
                        </a:defRPr>
                      </a:pPr>
                      <a:r>
                        <a:t>类别</a:t>
                      </a: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rowSpan="2">
                  <a:txBody>
                    <a:bodyPr/>
                    <a:lstStyle/>
                    <a:p>
                      <a:pPr algn="ctr">
                        <a:defRPr sz="4200" b="1">
                          <a:solidFill>
                            <a:srgbClr val="000000"/>
                          </a:solidFill>
                          <a:effectLst/>
                          <a:latin typeface="微软雅黑"/>
                          <a:ea typeface="微软雅黑"/>
                          <a:cs typeface="微软雅黑"/>
                          <a:sym typeface="微软雅黑"/>
                        </a:defRPr>
                      </a:pPr>
                      <a:r>
                        <a:t>户数</a:t>
                      </a:r>
                    </a:p>
                    <a:p>
                      <a:pPr algn="ctr">
                        <a:defRPr sz="4200" b="1">
                          <a:solidFill>
                            <a:srgbClr val="000000"/>
                          </a:solidFill>
                          <a:effectLst/>
                          <a:latin typeface="微软雅黑"/>
                          <a:ea typeface="微软雅黑"/>
                          <a:cs typeface="微软雅黑"/>
                          <a:sym typeface="微软雅黑"/>
                        </a:defRPr>
                      </a:pPr>
                      <a:r>
                        <a:t>（户）</a:t>
                      </a: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rowSpan="2">
                  <a:txBody>
                    <a:bodyPr/>
                    <a:lstStyle/>
                    <a:p>
                      <a:pPr algn="ctr">
                        <a:defRPr sz="4200" b="1">
                          <a:solidFill>
                            <a:srgbClr val="000000"/>
                          </a:solidFill>
                          <a:effectLst/>
                          <a:latin typeface="微软雅黑"/>
                          <a:ea typeface="微软雅黑"/>
                          <a:cs typeface="微软雅黑"/>
                          <a:sym typeface="微软雅黑"/>
                        </a:defRPr>
                      </a:pPr>
                      <a:r>
                        <a:t>百分比（</a:t>
                      </a:r>
                      <a:r>
                        <a:rPr>
                          <a:latin typeface="Calibri"/>
                          <a:ea typeface="Calibri"/>
                          <a:cs typeface="Calibri"/>
                          <a:sym typeface="Calibri"/>
                        </a:rPr>
                        <a:t>%</a:t>
                      </a:r>
                      <a:r>
                        <a:t>）</a:t>
                      </a: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gridSpan="2">
                  <a:txBody>
                    <a:bodyPr/>
                    <a:lstStyle/>
                    <a:p>
                      <a:pPr algn="ctr">
                        <a:defRPr sz="1800">
                          <a:solidFill>
                            <a:srgbClr val="000000"/>
                          </a:solidFill>
                          <a:effectLst/>
                        </a:defRPr>
                      </a:pPr>
                      <a:r>
                        <a:rPr sz="4200" b="1">
                          <a:latin typeface="微软雅黑"/>
                          <a:ea typeface="微软雅黑"/>
                          <a:cs typeface="微软雅黑"/>
                          <a:sym typeface="微软雅黑"/>
                        </a:rPr>
                        <a:t>向上累积</a:t>
                      </a:r>
                      <a:endParaRPr sz="4200" b="1">
                        <a:latin typeface="微软雅黑"/>
                        <a:ea typeface="微软雅黑"/>
                        <a:cs typeface="微软雅黑"/>
                        <a:sym typeface="微软雅黑"/>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hMerge="1">
                  <a:tcPr/>
                </a:tc>
                <a:tc gridSpan="2">
                  <a:txBody>
                    <a:bodyPr/>
                    <a:lstStyle/>
                    <a:p>
                      <a:pPr algn="ctr">
                        <a:defRPr sz="1800">
                          <a:solidFill>
                            <a:srgbClr val="000000"/>
                          </a:solidFill>
                          <a:effectLst/>
                        </a:defRPr>
                      </a:pPr>
                      <a:r>
                        <a:rPr sz="4200" b="1">
                          <a:latin typeface="微软雅黑"/>
                          <a:ea typeface="微软雅黑"/>
                          <a:cs typeface="微软雅黑"/>
                          <a:sym typeface="微软雅黑"/>
                        </a:rPr>
                        <a:t>向下累计</a:t>
                      </a:r>
                      <a:endParaRPr sz="4200" b="1">
                        <a:latin typeface="微软雅黑"/>
                        <a:ea typeface="微软雅黑"/>
                        <a:cs typeface="微软雅黑"/>
                        <a:sym typeface="微软雅黑"/>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hMerge="1">
                  <a:tcPr/>
                </a:tc>
              </a:tr>
              <a:tr h="1904986">
                <a:tc vMerge="1">
                  <a:tcPr/>
                </a:tc>
                <a:tc vMerge="1">
                  <a:tcPr/>
                </a:tc>
                <a:tc vMerge="1">
                  <a:tcPr/>
                </a:tc>
                <a:tc>
                  <a:txBody>
                    <a:bodyPr/>
                    <a:lstStyle/>
                    <a:p>
                      <a:pPr algn="ctr">
                        <a:defRPr sz="1800">
                          <a:solidFill>
                            <a:srgbClr val="000000"/>
                          </a:solidFill>
                          <a:effectLst/>
                        </a:defRPr>
                      </a:pPr>
                      <a:r>
                        <a:rPr sz="4200">
                          <a:latin typeface="微软雅黑"/>
                          <a:ea typeface="微软雅黑"/>
                          <a:cs typeface="微软雅黑"/>
                          <a:sym typeface="微软雅黑"/>
                        </a:rPr>
                        <a:t>户数（户）</a:t>
                      </a:r>
                      <a:endParaRPr sz="4200">
                        <a:latin typeface="微软雅黑"/>
                        <a:ea typeface="微软雅黑"/>
                        <a:cs typeface="微软雅黑"/>
                        <a:sym typeface="微软雅黑"/>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4200">
                          <a:solidFill>
                            <a:srgbClr val="000000"/>
                          </a:solidFill>
                          <a:effectLst/>
                          <a:latin typeface="微软雅黑"/>
                          <a:ea typeface="微软雅黑"/>
                          <a:cs typeface="微软雅黑"/>
                          <a:sym typeface="微软雅黑"/>
                        </a:defRPr>
                      </a:pPr>
                      <a:r>
                        <a:t>百分比（</a:t>
                      </a:r>
                      <a:r>
                        <a:rPr>
                          <a:latin typeface="Calibri"/>
                          <a:ea typeface="Calibri"/>
                          <a:cs typeface="Calibri"/>
                          <a:sym typeface="Calibri"/>
                        </a:rPr>
                        <a:t>%</a:t>
                      </a:r>
                      <a:r>
                        <a:t>）</a:t>
                      </a: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微软雅黑"/>
                          <a:ea typeface="微软雅黑"/>
                          <a:cs typeface="微软雅黑"/>
                          <a:sym typeface="微软雅黑"/>
                        </a:rPr>
                        <a:t>户数（户）</a:t>
                      </a:r>
                      <a:endParaRPr sz="4200">
                        <a:latin typeface="微软雅黑"/>
                        <a:ea typeface="微软雅黑"/>
                        <a:cs typeface="微软雅黑"/>
                        <a:sym typeface="微软雅黑"/>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4200">
                          <a:solidFill>
                            <a:srgbClr val="000000"/>
                          </a:solidFill>
                          <a:effectLst/>
                          <a:latin typeface="微软雅黑"/>
                          <a:ea typeface="微软雅黑"/>
                          <a:cs typeface="微软雅黑"/>
                          <a:sym typeface="微软雅黑"/>
                        </a:defRPr>
                      </a:pPr>
                      <a:r>
                        <a:t>百分比（</a:t>
                      </a:r>
                      <a:r>
                        <a:rPr>
                          <a:latin typeface="Calibri"/>
                          <a:ea typeface="Calibri"/>
                          <a:cs typeface="Calibri"/>
                          <a:sym typeface="Calibri"/>
                        </a:rPr>
                        <a:t>%</a:t>
                      </a:r>
                      <a:r>
                        <a:t>）</a:t>
                      </a: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r>
              <a:tr h="866139">
                <a:tc>
                  <a:txBody>
                    <a:bodyPr/>
                    <a:lstStyle/>
                    <a:p>
                      <a:pPr algn="ctr">
                        <a:defRPr sz="1800">
                          <a:solidFill>
                            <a:srgbClr val="000000"/>
                          </a:solidFill>
                          <a:effectLst/>
                        </a:defRPr>
                      </a:pPr>
                      <a:r>
                        <a:rPr sz="4200">
                          <a:latin typeface="微软雅黑"/>
                          <a:ea typeface="微软雅黑"/>
                          <a:cs typeface="微软雅黑"/>
                          <a:sym typeface="微软雅黑"/>
                        </a:rPr>
                        <a:t>满意</a:t>
                      </a:r>
                      <a:endParaRPr sz="4200">
                        <a:latin typeface="微软雅黑"/>
                        <a:ea typeface="微软雅黑"/>
                        <a:cs typeface="微软雅黑"/>
                        <a:sym typeface="微软雅黑"/>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120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60.0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120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60.0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200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100.0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r>
              <a:tr h="866139">
                <a:tc>
                  <a:txBody>
                    <a:bodyPr/>
                    <a:lstStyle/>
                    <a:p>
                      <a:pPr algn="ctr">
                        <a:defRPr sz="1800">
                          <a:solidFill>
                            <a:srgbClr val="000000"/>
                          </a:solidFill>
                          <a:effectLst/>
                        </a:defRPr>
                      </a:pPr>
                      <a:r>
                        <a:rPr sz="4200">
                          <a:latin typeface="微软雅黑"/>
                          <a:ea typeface="微软雅黑"/>
                          <a:cs typeface="微软雅黑"/>
                          <a:sym typeface="微软雅黑"/>
                        </a:rPr>
                        <a:t>一般</a:t>
                      </a:r>
                      <a:endParaRPr sz="4200">
                        <a:latin typeface="微软雅黑"/>
                        <a:ea typeface="微软雅黑"/>
                        <a:cs typeface="微软雅黑"/>
                        <a:sym typeface="微软雅黑"/>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60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30.0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180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90.0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80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40.0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r>
              <a:tr h="1166036">
                <a:tc>
                  <a:txBody>
                    <a:bodyPr/>
                    <a:lstStyle/>
                    <a:p>
                      <a:pPr algn="ctr">
                        <a:defRPr sz="1800">
                          <a:solidFill>
                            <a:srgbClr val="000000"/>
                          </a:solidFill>
                          <a:effectLst/>
                        </a:defRPr>
                      </a:pPr>
                      <a:r>
                        <a:rPr sz="4200">
                          <a:latin typeface="微软雅黑"/>
                          <a:ea typeface="微软雅黑"/>
                          <a:cs typeface="微软雅黑"/>
                          <a:sym typeface="微软雅黑"/>
                        </a:rPr>
                        <a:t>不满意</a:t>
                      </a:r>
                      <a:endParaRPr sz="4200">
                        <a:latin typeface="微软雅黑"/>
                        <a:ea typeface="微软雅黑"/>
                        <a:cs typeface="微软雅黑"/>
                        <a:sym typeface="微软雅黑"/>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20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10.0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200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100.0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20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10.0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r>
              <a:tr h="866139">
                <a:tc>
                  <a:txBody>
                    <a:bodyPr/>
                    <a:lstStyle/>
                    <a:p>
                      <a:pPr algn="ctr">
                        <a:defRPr sz="1800">
                          <a:solidFill>
                            <a:srgbClr val="000000"/>
                          </a:solidFill>
                          <a:effectLst/>
                        </a:defRPr>
                      </a:pPr>
                      <a:r>
                        <a:rPr sz="4200">
                          <a:latin typeface="微软雅黑"/>
                          <a:ea typeface="微软雅黑"/>
                          <a:cs typeface="微软雅黑"/>
                          <a:sym typeface="微软雅黑"/>
                        </a:rPr>
                        <a:t>合计</a:t>
                      </a:r>
                      <a:endParaRPr sz="4200">
                        <a:latin typeface="微软雅黑"/>
                        <a:ea typeface="微软雅黑"/>
                        <a:cs typeface="微软雅黑"/>
                        <a:sym typeface="微软雅黑"/>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200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100</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c>
                  <a:txBody>
                    <a:bodyPr/>
                    <a:lstStyle/>
                    <a:p>
                      <a:pPr algn="ctr">
                        <a:defRPr sz="1800">
                          <a:solidFill>
                            <a:srgbClr val="000000"/>
                          </a:solidFill>
                          <a:effectLst/>
                        </a:defRPr>
                      </a:pPr>
                      <a:r>
                        <a:rPr sz="4200">
                          <a:latin typeface="Calibri"/>
                          <a:ea typeface="Calibri"/>
                          <a:cs typeface="Calibri"/>
                          <a:sym typeface="Calibri"/>
                        </a:rPr>
                        <a:t>—</a:t>
                      </a:r>
                      <a:endParaRPr sz="4200">
                        <a:latin typeface="Calibri"/>
                        <a:ea typeface="Calibri"/>
                        <a:cs typeface="Calibri"/>
                        <a:sym typeface="Calibri"/>
                      </a:endParaRPr>
                    </a:p>
                  </a:txBody>
                  <a:tcPr marL="45720" marR="45720" anchor="t" anchorCtr="0" horzOverflow="overflow">
                    <a:lnL w="25400">
                      <a:solidFill>
                        <a:srgbClr val="5B9BD5"/>
                      </a:solidFill>
                    </a:lnL>
                    <a:lnR w="25400">
                      <a:solidFill>
                        <a:srgbClr val="5B9BD5"/>
                      </a:solidFill>
                    </a:lnR>
                    <a:lnT w="25400">
                      <a:solidFill>
                        <a:srgbClr val="5B9BD5"/>
                      </a:solidFill>
                    </a:lnT>
                    <a:lnB w="25400">
                      <a:solidFill>
                        <a:srgbClr val="5B9BD5"/>
                      </a:solidFill>
                    </a:lnB>
                    <a:solidFill>
                      <a:srgbClr val="E9EFF7"/>
                    </a:solidFill>
                  </a:tcPr>
                </a:tc>
              </a:tr>
            </a:tbl>
          </a:graphicData>
        </a:graphic>
      </p:graphicFrame>
      <p:sp>
        <p:nvSpPr>
          <p:cNvPr id="1011" name="文本框 7"/>
          <p:cNvSpPr txBox="1"/>
          <p:nvPr/>
        </p:nvSpPr>
        <p:spPr>
          <a:xfrm>
            <a:off x="7847082" y="12540140"/>
            <a:ext cx="9302461" cy="993139"/>
          </a:xfrm>
          <a:prstGeom prst="rect">
            <a:avLst/>
          </a:prstGeom>
          <a:ln w="12700">
            <a:miter lim="400000"/>
          </a:ln>
        </p:spPr>
        <p:txBody>
          <a:bodyPr wrap="none" lIns="121918" tIns="121918" rIns="121918" bIns="121918">
            <a:spAutoFit/>
          </a:bodyPr>
          <a:lstStyle/>
          <a:p>
            <a:pPr algn="l" defTabSz="1219200">
              <a:defRPr sz="4200">
                <a:solidFill>
                  <a:srgbClr val="000000"/>
                </a:solidFill>
                <a:latin typeface="微软雅黑"/>
                <a:ea typeface="微软雅黑"/>
                <a:cs typeface="微软雅黑"/>
                <a:sym typeface="微软雅黑"/>
              </a:defRPr>
            </a:pPr>
            <a:r>
              <a:t>表</a:t>
            </a:r>
            <a:r>
              <a:rPr>
                <a:latin typeface="Calibri"/>
                <a:ea typeface="Calibri"/>
                <a:cs typeface="Calibri"/>
                <a:sym typeface="Calibri"/>
              </a:rPr>
              <a:t>3  </a:t>
            </a:r>
            <a:r>
              <a:t>家庭对住房状况评价的频数分布表</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5" name="组合 2"/>
          <p:cNvGrpSpPr/>
          <p:nvPr/>
        </p:nvGrpSpPr>
        <p:grpSpPr>
          <a:xfrm>
            <a:off x="-1" y="342133"/>
            <a:ext cx="14230069" cy="1742439"/>
            <a:chOff x="0" y="0"/>
            <a:chExt cx="14230068" cy="1742438"/>
          </a:xfrm>
        </p:grpSpPr>
        <p:sp>
          <p:nvSpPr>
            <p:cNvPr id="1013" name="文本框 10"/>
            <p:cNvSpPr txBox="1"/>
            <p:nvPr/>
          </p:nvSpPr>
          <p:spPr>
            <a:xfrm>
              <a:off x="503517" y="0"/>
              <a:ext cx="13726552"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数值型数据分组方法及步骤</a:t>
              </a:r>
            </a:p>
          </p:txBody>
        </p:sp>
        <p:sp>
          <p:nvSpPr>
            <p:cNvPr id="1014" name="矩形 1"/>
            <p:cNvSpPr/>
            <p:nvPr/>
          </p:nvSpPr>
          <p:spPr>
            <a:xfrm>
              <a:off x="0" y="161634"/>
              <a:ext cx="503519"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1016"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1017" name="文本框 6"/>
          <p:cNvSpPr txBox="1"/>
          <p:nvPr/>
        </p:nvSpPr>
        <p:spPr>
          <a:xfrm>
            <a:off x="6766104" y="3551468"/>
            <a:ext cx="9600936" cy="7089139"/>
          </a:xfrm>
          <a:prstGeom prst="rect">
            <a:avLst/>
          </a:prstGeom>
          <a:ln w="12700">
            <a:miter lim="400000"/>
          </a:ln>
        </p:spPr>
        <p:txBody>
          <a:bodyPr wrap="none" lIns="121918" tIns="121918" rIns="121918" bIns="121918">
            <a:spAutoFit/>
          </a:bodyPr>
          <a:lstStyle/>
          <a:p>
            <a:pPr algn="l" defTabSz="1219200">
              <a:defRPr b="1">
                <a:solidFill>
                  <a:srgbClr val="000000"/>
                </a:solidFill>
                <a:latin typeface="Calibri"/>
                <a:ea typeface="Calibri"/>
                <a:cs typeface="Calibri"/>
                <a:sym typeface="Calibri"/>
              </a:defRPr>
            </a:pPr>
            <a:r>
              <a:t>1.</a:t>
            </a:r>
            <a:r>
              <a:rPr>
                <a:latin typeface="微软雅黑"/>
                <a:ea typeface="微软雅黑"/>
                <a:cs typeface="微软雅黑"/>
                <a:sym typeface="微软雅黑"/>
              </a:rPr>
              <a:t>确定组数</a:t>
            </a:r>
            <a:endParaRPr>
              <a:latin typeface="微软雅黑"/>
              <a:ea typeface="微软雅黑"/>
              <a:cs typeface="微软雅黑"/>
              <a:sym typeface="微软雅黑"/>
            </a:endParaRPr>
          </a:p>
          <a:p>
            <a:pPr algn="l" defTabSz="1219200">
              <a:lnSpc>
                <a:spcPct val="120000"/>
              </a:lnSpc>
              <a:defRPr sz="2800">
                <a:solidFill>
                  <a:srgbClr val="000000"/>
                </a:solidFill>
                <a:latin typeface="微软雅黑"/>
                <a:ea typeface="微软雅黑"/>
                <a:cs typeface="微软雅黑"/>
                <a:sym typeface="微软雅黑"/>
              </a:defRPr>
            </a:pPr>
            <a:r>
              <a:t>一般组数5≤K≤15</a:t>
            </a:r>
          </a:p>
          <a:p>
            <a:pPr algn="l" defTabSz="1219200">
              <a:defRPr b="1">
                <a:solidFill>
                  <a:srgbClr val="000000"/>
                </a:solidFill>
                <a:latin typeface="Calibri"/>
                <a:ea typeface="Calibri"/>
                <a:cs typeface="Calibri"/>
                <a:sym typeface="Calibri"/>
              </a:defRPr>
            </a:pPr>
          </a:p>
          <a:p>
            <a:pPr algn="l" defTabSz="1219200">
              <a:defRPr b="1">
                <a:solidFill>
                  <a:srgbClr val="000000"/>
                </a:solidFill>
                <a:latin typeface="Calibri"/>
                <a:ea typeface="Calibri"/>
                <a:cs typeface="Calibri"/>
                <a:sym typeface="Calibri"/>
              </a:defRPr>
            </a:pPr>
            <a:r>
              <a:t>2.</a:t>
            </a:r>
            <a:r>
              <a:rPr>
                <a:latin typeface="微软雅黑"/>
                <a:ea typeface="微软雅黑"/>
                <a:cs typeface="微软雅黑"/>
                <a:sym typeface="微软雅黑"/>
              </a:rPr>
              <a:t>确定各组组距</a:t>
            </a:r>
            <a:endParaRPr>
              <a:latin typeface="微软雅黑"/>
              <a:ea typeface="微软雅黑"/>
              <a:cs typeface="微软雅黑"/>
              <a:sym typeface="微软雅黑"/>
            </a:endParaRPr>
          </a:p>
          <a:p>
            <a:pPr algn="l" defTabSz="1219200">
              <a:lnSpc>
                <a:spcPct val="120000"/>
              </a:lnSpc>
              <a:defRPr sz="2800">
                <a:solidFill>
                  <a:srgbClr val="000000"/>
                </a:solidFill>
                <a:latin typeface="微软雅黑"/>
                <a:ea typeface="微软雅黑"/>
                <a:cs typeface="微软雅黑"/>
                <a:sym typeface="微软雅黑"/>
              </a:defRPr>
            </a:pPr>
            <a:r>
              <a:t>组距=（最大值-最小值）/组数</a:t>
            </a:r>
          </a:p>
          <a:p>
            <a:pPr algn="l" defTabSz="1219200">
              <a:lnSpc>
                <a:spcPct val="120000"/>
              </a:lnSpc>
              <a:defRPr sz="2800">
                <a:solidFill>
                  <a:srgbClr val="000000"/>
                </a:solidFill>
                <a:latin typeface="微软雅黑"/>
                <a:ea typeface="微软雅黑"/>
                <a:cs typeface="微软雅黑"/>
                <a:sym typeface="微软雅黑"/>
              </a:defRPr>
            </a:pPr>
            <a:r>
              <a:t>一般取5或10的倍数</a:t>
            </a:r>
          </a:p>
          <a:p>
            <a:pPr algn="l" defTabSz="1219200">
              <a:lnSpc>
                <a:spcPct val="120000"/>
              </a:lnSpc>
              <a:defRPr sz="2800">
                <a:solidFill>
                  <a:srgbClr val="000000"/>
                </a:solidFill>
                <a:latin typeface="微软雅黑"/>
                <a:ea typeface="微软雅黑"/>
                <a:cs typeface="微软雅黑"/>
                <a:sym typeface="微软雅黑"/>
              </a:defRPr>
            </a:pPr>
            <a:r>
              <a:t>第一组下限低于最小变量值，最后一组上限高于最大变量值</a:t>
            </a:r>
          </a:p>
          <a:p>
            <a:pPr algn="l" defTabSz="1219200">
              <a:defRPr b="1">
                <a:solidFill>
                  <a:srgbClr val="000000"/>
                </a:solidFill>
                <a:latin typeface="Calibri"/>
                <a:ea typeface="Calibri"/>
                <a:cs typeface="Calibri"/>
                <a:sym typeface="Calibri"/>
              </a:defRPr>
            </a:pPr>
          </a:p>
          <a:p>
            <a:pPr algn="l" defTabSz="1219200">
              <a:defRPr b="1">
                <a:solidFill>
                  <a:srgbClr val="000000"/>
                </a:solidFill>
                <a:latin typeface="Calibri"/>
                <a:ea typeface="Calibri"/>
                <a:cs typeface="Calibri"/>
                <a:sym typeface="Calibri"/>
              </a:defRPr>
            </a:pPr>
            <a:r>
              <a:t>3.</a:t>
            </a:r>
            <a:r>
              <a:rPr>
                <a:latin typeface="微软雅黑"/>
                <a:ea typeface="微软雅黑"/>
                <a:cs typeface="微软雅黑"/>
                <a:sym typeface="微软雅黑"/>
              </a:rPr>
              <a:t>根据分组整理成频数分布表</a:t>
            </a:r>
            <a:endParaRPr>
              <a:latin typeface="微软雅黑"/>
              <a:ea typeface="微软雅黑"/>
              <a:cs typeface="微软雅黑"/>
              <a:sym typeface="微软雅黑"/>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3" name="组合 2"/>
          <p:cNvGrpSpPr/>
          <p:nvPr/>
        </p:nvGrpSpPr>
        <p:grpSpPr>
          <a:xfrm>
            <a:off x="-1" y="342133"/>
            <a:ext cx="20948074" cy="1742439"/>
            <a:chOff x="0" y="0"/>
            <a:chExt cx="20948072" cy="1742438"/>
          </a:xfrm>
        </p:grpSpPr>
        <p:sp>
          <p:nvSpPr>
            <p:cNvPr id="1021" name="文本框 10"/>
            <p:cNvSpPr txBox="1"/>
            <p:nvPr/>
          </p:nvSpPr>
          <p:spPr>
            <a:xfrm>
              <a:off x="741228" y="0"/>
              <a:ext cx="20206846"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数值型数据分组原则及注意事项</a:t>
              </a:r>
            </a:p>
          </p:txBody>
        </p:sp>
        <p:sp>
          <p:nvSpPr>
            <p:cNvPr id="1022" name="矩形 1"/>
            <p:cNvSpPr/>
            <p:nvPr/>
          </p:nvSpPr>
          <p:spPr>
            <a:xfrm>
              <a:off x="0" y="161634"/>
              <a:ext cx="741228" cy="1236136"/>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1024"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1025" name="文本框 6"/>
          <p:cNvSpPr txBox="1"/>
          <p:nvPr/>
        </p:nvSpPr>
        <p:spPr>
          <a:xfrm>
            <a:off x="1637258" y="3237229"/>
            <a:ext cx="22034822" cy="7241540"/>
          </a:xfrm>
          <a:prstGeom prst="rect">
            <a:avLst/>
          </a:prstGeom>
          <a:ln w="12700">
            <a:miter lim="400000"/>
          </a:ln>
        </p:spPr>
        <p:txBody>
          <a:bodyPr lIns="121918" tIns="121918" rIns="121918" bIns="121918">
            <a:spAutoFit/>
          </a:bodyPr>
          <a:lstStyle/>
          <a:p>
            <a:pPr algn="l" defTabSz="1219200">
              <a:defRPr sz="4800" b="1">
                <a:solidFill>
                  <a:srgbClr val="000000"/>
                </a:solidFill>
                <a:latin typeface="微软雅黑"/>
                <a:ea typeface="微软雅黑"/>
                <a:cs typeface="微软雅黑"/>
                <a:sym typeface="微软雅黑"/>
              </a:defRPr>
            </a:pPr>
            <a:r>
              <a:t>分组原则：不重不漏</a:t>
            </a:r>
          </a:p>
          <a:p>
            <a:pPr algn="l" defTabSz="1219200">
              <a:lnSpc>
                <a:spcPct val="120000"/>
              </a:lnSpc>
              <a:defRPr sz="2800">
                <a:solidFill>
                  <a:srgbClr val="000000"/>
                </a:solidFill>
                <a:latin typeface="微软雅黑"/>
                <a:ea typeface="微软雅黑"/>
                <a:cs typeface="微软雅黑"/>
                <a:sym typeface="微软雅黑"/>
              </a:defRPr>
            </a:pPr>
            <a:r>
              <a:t>1）不重：一项数据只能分在其中的某一组，不能在其他组中重复出现</a:t>
            </a:r>
          </a:p>
          <a:p>
            <a:pPr algn="l" defTabSz="1219200">
              <a:lnSpc>
                <a:spcPct val="120000"/>
              </a:lnSpc>
              <a:defRPr sz="2800">
                <a:solidFill>
                  <a:srgbClr val="000000"/>
                </a:solidFill>
                <a:latin typeface="微软雅黑"/>
                <a:ea typeface="微软雅黑"/>
                <a:cs typeface="微软雅黑"/>
                <a:sym typeface="微软雅黑"/>
              </a:defRPr>
            </a:pPr>
            <a:r>
              <a:t>2）不漏：组别能穷尽，即在所分的全部组别中每项数据都能分在其中的某一组</a:t>
            </a:r>
          </a:p>
          <a:p>
            <a:pPr algn="l" defTabSz="1219200">
              <a:defRPr sz="4800">
                <a:solidFill>
                  <a:srgbClr val="000000"/>
                </a:solidFill>
                <a:latin typeface="Calibri"/>
                <a:ea typeface="Calibri"/>
                <a:cs typeface="Calibri"/>
                <a:sym typeface="Calibri"/>
              </a:defRPr>
            </a:pPr>
          </a:p>
          <a:p>
            <a:pPr algn="l" defTabSz="1219200">
              <a:defRPr sz="4800" b="1">
                <a:solidFill>
                  <a:srgbClr val="000000"/>
                </a:solidFill>
                <a:latin typeface="微软雅黑"/>
                <a:ea typeface="微软雅黑"/>
                <a:cs typeface="微软雅黑"/>
                <a:sym typeface="微软雅黑"/>
              </a:defRPr>
            </a:pPr>
            <a:r>
              <a:t>上组限不在内：</a:t>
            </a:r>
            <a:r>
              <a:rPr>
                <a:latin typeface="Calibri"/>
                <a:ea typeface="Calibri"/>
                <a:cs typeface="Calibri"/>
                <a:sym typeface="Calibri"/>
              </a:rPr>
              <a:t>[a,b)</a:t>
            </a:r>
            <a:endParaRPr>
              <a:latin typeface="Calibri"/>
              <a:ea typeface="Calibri"/>
              <a:cs typeface="Calibri"/>
              <a:sym typeface="Calibri"/>
            </a:endParaRPr>
          </a:p>
          <a:p>
            <a:pPr algn="l" defTabSz="1219200">
              <a:lnSpc>
                <a:spcPct val="120000"/>
              </a:lnSpc>
              <a:defRPr sz="2800">
                <a:solidFill>
                  <a:srgbClr val="000000"/>
                </a:solidFill>
                <a:latin typeface="微软雅黑"/>
                <a:ea typeface="微软雅黑"/>
                <a:cs typeface="微软雅黑"/>
                <a:sym typeface="微软雅黑"/>
              </a:defRPr>
            </a:pPr>
            <a:r>
              <a:t>100~200组包含的样本值为 [100,200)</a:t>
            </a:r>
          </a:p>
          <a:p>
            <a:pPr algn="l" defTabSz="1219200">
              <a:defRPr sz="4800">
                <a:solidFill>
                  <a:srgbClr val="000000"/>
                </a:solidFill>
                <a:latin typeface="Calibri"/>
                <a:ea typeface="Calibri"/>
                <a:cs typeface="Calibri"/>
                <a:sym typeface="Calibri"/>
              </a:defRPr>
            </a:pPr>
          </a:p>
          <a:p>
            <a:pPr algn="l" defTabSz="1219200">
              <a:defRPr sz="4800" b="1">
                <a:solidFill>
                  <a:srgbClr val="000000"/>
                </a:solidFill>
                <a:latin typeface="微软雅黑"/>
                <a:ea typeface="微软雅黑"/>
                <a:cs typeface="微软雅黑"/>
                <a:sym typeface="微软雅黑"/>
              </a:defRPr>
            </a:pPr>
            <a:r>
              <a:t>开口组：</a:t>
            </a:r>
            <a:r>
              <a:rPr b="0">
                <a:latin typeface="Calibri"/>
                <a:ea typeface="Calibri"/>
                <a:cs typeface="Calibri"/>
                <a:sym typeface="Calibri"/>
              </a:rPr>
              <a:t>XX</a:t>
            </a:r>
            <a:r>
              <a:rPr b="0"/>
              <a:t>以上或</a:t>
            </a:r>
            <a:r>
              <a:rPr b="0">
                <a:latin typeface="Calibri"/>
                <a:ea typeface="Calibri"/>
                <a:cs typeface="Calibri"/>
                <a:sym typeface="Calibri"/>
              </a:rPr>
              <a:t>XX</a:t>
            </a:r>
            <a:r>
              <a:rPr b="0"/>
              <a:t>以下  </a:t>
            </a:r>
            <a:endParaRPr b="0"/>
          </a:p>
          <a:p>
            <a:pPr algn="l" defTabSz="1219200">
              <a:lnSpc>
                <a:spcPct val="120000"/>
              </a:lnSpc>
              <a:defRPr sz="2800">
                <a:solidFill>
                  <a:srgbClr val="000000"/>
                </a:solidFill>
                <a:latin typeface="微软雅黑"/>
                <a:ea typeface="微软雅黑"/>
                <a:cs typeface="微软雅黑"/>
                <a:sym typeface="微软雅黑"/>
              </a:defRPr>
            </a:pPr>
            <a:r>
              <a:t>如果全部数据中的最大值或最小值与其他数据相差悬殊，为了避免出现空白组或漏掉极端值，会采取开口组</a:t>
            </a:r>
          </a:p>
          <a:p>
            <a:pPr algn="l" defTabSz="1219200">
              <a:lnSpc>
                <a:spcPct val="120000"/>
              </a:lnSpc>
              <a:defRPr sz="2800">
                <a:solidFill>
                  <a:srgbClr val="000000"/>
                </a:solidFill>
                <a:latin typeface="微软雅黑"/>
                <a:ea typeface="微软雅黑"/>
                <a:cs typeface="微软雅黑"/>
                <a:sym typeface="微软雅黑"/>
              </a:defRPr>
            </a:pPr>
            <a:r>
              <a:t>开口组通常以相邻组的组距作为其组距</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9" name="矩形 1"/>
          <p:cNvGrpSpPr/>
          <p:nvPr/>
        </p:nvGrpSpPr>
        <p:grpSpPr>
          <a:xfrm>
            <a:off x="3396166" y="5004220"/>
            <a:ext cx="2981175" cy="3133496"/>
            <a:chOff x="-1" y="0"/>
            <a:chExt cx="2981174" cy="3133494"/>
          </a:xfrm>
        </p:grpSpPr>
        <p:sp>
          <p:nvSpPr>
            <p:cNvPr id="1027" name="矩形"/>
            <p:cNvSpPr/>
            <p:nvPr/>
          </p:nvSpPr>
          <p:spPr>
            <a:xfrm>
              <a:off x="-2" y="0"/>
              <a:ext cx="2981175" cy="3133496"/>
            </a:xfrm>
            <a:prstGeom prst="rect">
              <a:avLst/>
            </a:prstGeom>
            <a:solidFill>
              <a:srgbClr val="C00000"/>
            </a:solidFill>
            <a:ln w="12700" cap="flat">
              <a:noFill/>
              <a:miter lim="400000"/>
            </a:ln>
            <a:effectLst/>
          </p:spPr>
          <p:txBody>
            <a:bodyPr wrap="square" lIns="71436" tIns="71436" rIns="71436" bIns="71436" numCol="1" anchor="ctr">
              <a:noAutofit/>
            </a:bodyPr>
            <a:lstStyle/>
            <a:p>
              <a:pPr defTabSz="1219200">
                <a:defRPr sz="17600" b="1">
                  <a:solidFill>
                    <a:srgbClr val="FFFFFF"/>
                  </a:solidFill>
                  <a:latin typeface="Calibri"/>
                  <a:ea typeface="Calibri"/>
                  <a:cs typeface="Calibri"/>
                  <a:sym typeface="Calibri"/>
                </a:defRPr>
              </a:pPr>
            </a:p>
          </p:txBody>
        </p:sp>
        <p:sp>
          <p:nvSpPr>
            <p:cNvPr id="1028" name="4"/>
            <p:cNvSpPr txBox="1"/>
            <p:nvPr/>
          </p:nvSpPr>
          <p:spPr>
            <a:xfrm>
              <a:off x="-2" y="79576"/>
              <a:ext cx="2981175" cy="2974339"/>
            </a:xfrm>
            <a:prstGeom prst="rect">
              <a:avLst/>
            </a:prstGeom>
            <a:noFill/>
            <a:ln w="12700" cap="flat">
              <a:noFill/>
              <a:miter lim="400000"/>
            </a:ln>
            <a:effectLst/>
          </p:spPr>
          <p:txBody>
            <a:bodyPr wrap="square" lIns="121918" tIns="121918" rIns="121918" bIns="121918" numCol="1" anchor="ctr">
              <a:spAutoFit/>
            </a:bodyPr>
            <a:lstStyle>
              <a:lvl1pPr defTabSz="1219200">
                <a:defRPr sz="17600" b="1">
                  <a:solidFill>
                    <a:srgbClr val="FFFFFF"/>
                  </a:solidFill>
                  <a:latin typeface="Calibri"/>
                  <a:ea typeface="Calibri"/>
                  <a:cs typeface="Calibri"/>
                  <a:sym typeface="Calibri"/>
                </a:defRPr>
              </a:lvl1pPr>
            </a:lstStyle>
            <a:p>
              <a:r>
                <a:t>4</a:t>
              </a:r>
            </a:p>
          </p:txBody>
        </p:sp>
      </p:grpSp>
      <p:sp>
        <p:nvSpPr>
          <p:cNvPr id="1030" name="文本框 4"/>
          <p:cNvSpPr txBox="1"/>
          <p:nvPr/>
        </p:nvSpPr>
        <p:spPr>
          <a:xfrm>
            <a:off x="8562189" y="5212038"/>
            <a:ext cx="13121928" cy="2555239"/>
          </a:xfrm>
          <a:prstGeom prst="rect">
            <a:avLst/>
          </a:prstGeom>
          <a:ln w="12700">
            <a:miter lim="400000"/>
          </a:ln>
        </p:spPr>
        <p:txBody>
          <a:bodyPr lIns="121918" tIns="121918" rIns="121918" bIns="121918">
            <a:spAutoFit/>
          </a:bodyPr>
          <a:lstStyle>
            <a:lvl1pPr algn="l" defTabSz="1219200">
              <a:defRPr sz="13000" b="1">
                <a:solidFill>
                  <a:srgbClr val="C00000"/>
                </a:solidFill>
                <a:latin typeface="微软雅黑"/>
                <a:ea typeface="微软雅黑"/>
                <a:cs typeface="微软雅黑"/>
                <a:sym typeface="微软雅黑"/>
              </a:defRPr>
            </a:lvl1pPr>
          </a:lstStyle>
          <a:p>
            <a:r>
              <a:t>合理使用图表</a:t>
            </a:r>
          </a:p>
        </p:txBody>
      </p:sp>
      <p:grpSp>
        <p:nvGrpSpPr>
          <p:cNvPr id="1033" name="组合 3"/>
          <p:cNvGrpSpPr/>
          <p:nvPr/>
        </p:nvGrpSpPr>
        <p:grpSpPr>
          <a:xfrm>
            <a:off x="12742" y="421108"/>
            <a:ext cx="24371260" cy="1551940"/>
            <a:chOff x="0" y="0"/>
            <a:chExt cx="24371258" cy="1551938"/>
          </a:xfrm>
        </p:grpSpPr>
        <p:sp>
          <p:nvSpPr>
            <p:cNvPr id="1031" name="文本框 5"/>
            <p:cNvSpPr txBox="1"/>
            <p:nvPr/>
          </p:nvSpPr>
          <p:spPr>
            <a:xfrm>
              <a:off x="423578" y="0"/>
              <a:ext cx="8125870" cy="1551939"/>
            </a:xfrm>
            <a:prstGeom prst="rect">
              <a:avLst/>
            </a:prstGeom>
            <a:noFill/>
            <a:ln w="12700" cap="flat">
              <a:noFill/>
              <a:miter lim="400000"/>
            </a:ln>
            <a:effectLst/>
          </p:spPr>
          <p:txBody>
            <a:bodyPr wrap="square" lIns="121918" tIns="121918" rIns="121918" bIns="121918" numCol="1" anchor="t">
              <a:spAutoFit/>
            </a:bodyPr>
            <a:lstStyle>
              <a:lvl1pPr algn="l" defTabSz="1219200">
                <a:defRPr sz="7400" b="1">
                  <a:solidFill>
                    <a:srgbClr val="000000"/>
                  </a:solidFill>
                  <a:latin typeface="微软雅黑"/>
                  <a:ea typeface="微软雅黑"/>
                  <a:cs typeface="微软雅黑"/>
                  <a:sym typeface="微软雅黑"/>
                </a:defRPr>
              </a:lvl1pPr>
            </a:lstStyle>
            <a:p>
              <a:r>
                <a:t>数据的图表展示</a:t>
              </a:r>
            </a:p>
          </p:txBody>
        </p:sp>
        <p:sp>
          <p:nvSpPr>
            <p:cNvPr id="1032" name="直线连接符 2"/>
            <p:cNvSpPr/>
            <p:nvPr/>
          </p:nvSpPr>
          <p:spPr>
            <a:xfrm flipV="1">
              <a:off x="-1" y="1395256"/>
              <a:ext cx="24371260" cy="21264"/>
            </a:xfrm>
            <a:prstGeom prst="line">
              <a:avLst/>
            </a:prstGeom>
            <a:noFill/>
            <a:ln w="76200" cap="flat">
              <a:solidFill>
                <a:srgbClr val="C00000"/>
              </a:solidFill>
              <a:prstDash val="solid"/>
              <a:miter lim="800000"/>
            </a:ln>
            <a:effectLst/>
          </p:spPr>
          <p:txBody>
            <a:bodyPr wrap="square" lIns="45718" tIns="45718" rIns="45718" bIns="45718" numCol="1" anchor="t">
              <a:noAutofit/>
            </a:bodyPr>
            <a:lstStyle/>
            <a:p>
              <a:pPr>
                <a:defRPr>
                  <a:solidFill>
                    <a:srgbClr val="FFFFFF"/>
                  </a:solidFill>
                </a:defRPr>
              </a:pPr>
            </a:p>
          </p:txBody>
        </p:sp>
      </p:grpSp>
      <p:sp>
        <p:nvSpPr>
          <p:cNvPr id="1034" name="灯片编号占位符 2"/>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8" name="组合 2"/>
          <p:cNvGrpSpPr/>
          <p:nvPr/>
        </p:nvGrpSpPr>
        <p:grpSpPr>
          <a:xfrm>
            <a:off x="-1" y="342133"/>
            <a:ext cx="20948074" cy="1742439"/>
            <a:chOff x="0" y="0"/>
            <a:chExt cx="20948072" cy="1742438"/>
          </a:xfrm>
        </p:grpSpPr>
        <p:sp>
          <p:nvSpPr>
            <p:cNvPr id="1036" name="文本框 10"/>
            <p:cNvSpPr txBox="1"/>
            <p:nvPr/>
          </p:nvSpPr>
          <p:spPr>
            <a:xfrm>
              <a:off x="741228" y="0"/>
              <a:ext cx="20206846" cy="1742439"/>
            </a:xfrm>
            <a:prstGeom prst="rect">
              <a:avLst/>
            </a:prstGeom>
            <a:noFill/>
            <a:ln w="12700" cap="flat">
              <a:noFill/>
              <a:miter lim="400000"/>
            </a:ln>
            <a:effectLst/>
          </p:spPr>
          <p:txBody>
            <a:bodyPr wrap="square" lIns="121918" tIns="121918" rIns="121918" bIns="121918" numCol="1" anchor="t">
              <a:spAutoFit/>
            </a:bodyPr>
            <a:lstStyle>
              <a:lvl1pPr algn="l" defTabSz="1219200">
                <a:defRPr sz="8400" b="1">
                  <a:solidFill>
                    <a:srgbClr val="000000"/>
                  </a:solidFill>
                  <a:latin typeface="微软雅黑"/>
                  <a:ea typeface="微软雅黑"/>
                  <a:cs typeface="微软雅黑"/>
                  <a:sym typeface="微软雅黑"/>
                </a:defRPr>
              </a:lvl1pPr>
            </a:lstStyle>
            <a:p>
              <a:r>
                <a:t>统计表的设计</a:t>
              </a:r>
            </a:p>
          </p:txBody>
        </p:sp>
        <p:sp>
          <p:nvSpPr>
            <p:cNvPr id="1037" name="矩形 1"/>
            <p:cNvSpPr/>
            <p:nvPr/>
          </p:nvSpPr>
          <p:spPr>
            <a:xfrm>
              <a:off x="0" y="161634"/>
              <a:ext cx="741228" cy="1236137"/>
            </a:xfrm>
            <a:prstGeom prst="rect">
              <a:avLst/>
            </a:prstGeom>
            <a:solidFill>
              <a:srgbClr val="CF1717"/>
            </a:solidFill>
            <a:ln w="12700" cap="flat">
              <a:noFill/>
              <a:miter lim="400000"/>
            </a:ln>
            <a:effectLst/>
          </p:spPr>
          <p:txBody>
            <a:bodyPr wrap="square" lIns="71436" tIns="71436" rIns="71436" bIns="71436" numCol="1" anchor="ctr">
              <a:noAutofit/>
            </a:bodyPr>
            <a:lstStyle/>
            <a:p>
              <a:pPr defTabSz="1219200">
                <a:defRPr sz="4800">
                  <a:solidFill>
                    <a:srgbClr val="FFFFFF"/>
                  </a:solidFill>
                  <a:latin typeface="Calibri"/>
                  <a:ea typeface="Calibri"/>
                  <a:cs typeface="Calibri"/>
                  <a:sym typeface="Calibri"/>
                </a:defRPr>
              </a:pPr>
            </a:p>
          </p:txBody>
        </p:sp>
      </p:grpSp>
      <p:sp>
        <p:nvSpPr>
          <p:cNvPr id="1039" name="灯片编号占位符 1"/>
          <p:cNvSpPr txBox="1"/>
          <p:nvPr>
            <p:ph type="sldNum" sz="quarter" idx="4294967295"/>
          </p:nvPr>
        </p:nvSpPr>
        <p:spPr>
          <a:xfrm>
            <a:off x="22142092" y="12771756"/>
            <a:ext cx="565506" cy="612139"/>
          </a:xfrm>
          <a:prstGeom prst="rect">
            <a:avLst/>
          </a:prstGeom>
        </p:spPr>
        <p:txBody>
          <a:bodyPr lIns="121918" tIns="121918" rIns="121918" bIns="121918"/>
          <a:lstStyle>
            <a:lvl1pPr defTabSz="1219200">
              <a:defRPr sz="2400">
                <a:solidFill>
                  <a:srgbClr val="888888"/>
                </a:solidFill>
                <a:latin typeface="Calibri"/>
                <a:ea typeface="Calibri"/>
                <a:cs typeface="Calibri"/>
                <a:sym typeface="Calibri"/>
              </a:defRPr>
            </a:lvl1pPr>
          </a:lstStyle>
          <a:p>
            <a:pPr>
              <a:defRPr>
                <a:effectLst/>
              </a:defRPr>
            </a:pPr>
            <a:fld id="{86CB4B4D-7CA3-9044-876B-883B54F8677D}" type="slidenum">
              <a:rPr/>
            </a:fld>
            <a:endParaRPr/>
          </a:p>
        </p:txBody>
      </p:sp>
      <p:sp>
        <p:nvSpPr>
          <p:cNvPr id="1040" name="文本框 6"/>
          <p:cNvSpPr txBox="1"/>
          <p:nvPr/>
        </p:nvSpPr>
        <p:spPr>
          <a:xfrm>
            <a:off x="3060234" y="2673008"/>
            <a:ext cx="19364612" cy="9781539"/>
          </a:xfrm>
          <a:prstGeom prst="rect">
            <a:avLst/>
          </a:prstGeom>
          <a:ln w="12700">
            <a:miter lim="400000"/>
          </a:ln>
        </p:spPr>
        <p:txBody>
          <a:bodyPr lIns="121918" tIns="121918" rIns="121918" bIns="121918">
            <a:spAutoFit/>
          </a:bodyPr>
          <a:lstStyle/>
          <a:p>
            <a:pPr algn="l" defTabSz="1219200">
              <a:defRPr sz="4600">
                <a:solidFill>
                  <a:srgbClr val="000000"/>
                </a:solidFill>
                <a:latin typeface="微软雅黑"/>
                <a:ea typeface="微软雅黑"/>
                <a:cs typeface="微软雅黑"/>
                <a:sym typeface="微软雅黑"/>
              </a:defRPr>
            </a:pPr>
            <a:r>
              <a:t>统计表一般由表头、行标题、列标题、数据资料组成</a:t>
            </a:r>
          </a:p>
          <a:p>
            <a:pPr algn="l" defTabSz="1219200">
              <a:defRPr sz="800">
                <a:solidFill>
                  <a:srgbClr val="000000"/>
                </a:solidFill>
                <a:latin typeface="Calibri"/>
                <a:ea typeface="Calibri"/>
                <a:cs typeface="Calibri"/>
                <a:sym typeface="Calibri"/>
              </a:defRPr>
            </a:pPr>
            <a:r>
              <a:t>   </a:t>
            </a:r>
          </a:p>
          <a:p>
            <a:pPr algn="l" defTabSz="1219200">
              <a:defRPr sz="3000" b="1">
                <a:solidFill>
                  <a:srgbClr val="000000"/>
                </a:solidFill>
                <a:latin typeface="Calibri"/>
                <a:ea typeface="Calibri"/>
                <a:cs typeface="Calibri"/>
                <a:sym typeface="Calibri"/>
              </a:defRPr>
            </a:pPr>
            <a:r>
              <a:t>1.</a:t>
            </a:r>
            <a:r>
              <a:rPr>
                <a:latin typeface="微软雅黑"/>
                <a:ea typeface="微软雅黑"/>
                <a:cs typeface="微软雅黑"/>
                <a:sym typeface="微软雅黑"/>
              </a:rPr>
              <a:t>合理安排表结构</a:t>
            </a:r>
            <a:endParaRPr>
              <a:latin typeface="微软雅黑"/>
              <a:ea typeface="微软雅黑"/>
              <a:cs typeface="微软雅黑"/>
              <a:sym typeface="微软雅黑"/>
            </a:endParaRPr>
          </a:p>
          <a:p>
            <a:pPr algn="l" defTabSz="1219200">
              <a:defRPr sz="3000" b="1">
                <a:solidFill>
                  <a:srgbClr val="000000"/>
                </a:solidFill>
                <a:latin typeface="Calibri"/>
                <a:ea typeface="Calibri"/>
                <a:cs typeface="Calibri"/>
                <a:sym typeface="Calibri"/>
              </a:defRPr>
            </a:pPr>
          </a:p>
          <a:p>
            <a:pPr lvl="1" indent="457200" algn="l" defTabSz="1219200">
              <a:defRPr sz="2800">
                <a:solidFill>
                  <a:srgbClr val="000000"/>
                </a:solidFill>
                <a:latin typeface="微软雅黑"/>
                <a:ea typeface="微软雅黑"/>
                <a:cs typeface="微软雅黑"/>
                <a:sym typeface="微软雅黑"/>
              </a:defRPr>
            </a:pPr>
            <a:r>
              <a:t>强调问题不同，行列标题可互换</a:t>
            </a:r>
          </a:p>
          <a:p>
            <a:pPr lvl="1" indent="457200" algn="l" defTabSz="1219200">
              <a:defRPr sz="2800">
                <a:solidFill>
                  <a:srgbClr val="000000"/>
                </a:solidFill>
                <a:latin typeface="微软雅黑"/>
                <a:ea typeface="微软雅黑"/>
                <a:cs typeface="微软雅黑"/>
                <a:sym typeface="微软雅黑"/>
              </a:defRPr>
            </a:pPr>
            <a:r>
              <a:t>应使统计表的横竖长度比例适当，避免出现过宽过高表格。</a:t>
            </a:r>
          </a:p>
          <a:p>
            <a:pPr algn="l" defTabSz="1219200">
              <a:defRPr sz="3000">
                <a:solidFill>
                  <a:srgbClr val="000000"/>
                </a:solidFill>
                <a:latin typeface="Calibri"/>
                <a:ea typeface="Calibri"/>
                <a:cs typeface="Calibri"/>
                <a:sym typeface="Calibri"/>
              </a:defRPr>
            </a:pPr>
            <a:r>
              <a:t>  </a:t>
            </a:r>
          </a:p>
          <a:p>
            <a:pPr algn="l" defTabSz="1219200">
              <a:defRPr sz="3000" b="1">
                <a:solidFill>
                  <a:srgbClr val="000000"/>
                </a:solidFill>
                <a:latin typeface="Calibri"/>
                <a:ea typeface="Calibri"/>
                <a:cs typeface="Calibri"/>
                <a:sym typeface="Calibri"/>
              </a:defRPr>
            </a:pPr>
            <a:r>
              <a:t>2.</a:t>
            </a:r>
            <a:r>
              <a:rPr>
                <a:latin typeface="微软雅黑"/>
                <a:ea typeface="微软雅黑"/>
                <a:cs typeface="微软雅黑"/>
                <a:sym typeface="微软雅黑"/>
              </a:rPr>
              <a:t>表头一般包括表号、总标题、表中数据的单位</a:t>
            </a:r>
            <a:endParaRPr>
              <a:latin typeface="微软雅黑"/>
              <a:ea typeface="微软雅黑"/>
              <a:cs typeface="微软雅黑"/>
              <a:sym typeface="微软雅黑"/>
            </a:endParaRPr>
          </a:p>
          <a:p>
            <a:pPr algn="l" defTabSz="1219200">
              <a:defRPr sz="3000" b="1">
                <a:solidFill>
                  <a:srgbClr val="000000"/>
                </a:solidFill>
                <a:latin typeface="Calibri"/>
                <a:ea typeface="Calibri"/>
                <a:cs typeface="Calibri"/>
                <a:sym typeface="Calibri"/>
              </a:defRPr>
            </a:pPr>
          </a:p>
          <a:p>
            <a:pPr lvl="1" indent="457200" algn="l" defTabSz="1219200">
              <a:defRPr sz="2800">
                <a:solidFill>
                  <a:srgbClr val="000000"/>
                </a:solidFill>
                <a:latin typeface="微软雅黑"/>
                <a:ea typeface="微软雅黑"/>
                <a:cs typeface="微软雅黑"/>
                <a:sym typeface="微软雅黑"/>
              </a:defRPr>
            </a:pPr>
            <a:r>
              <a:t>如果都是同一单位，可在表的右上角标明。 </a:t>
            </a:r>
          </a:p>
          <a:p>
            <a:pPr algn="l" defTabSz="1219200">
              <a:defRPr sz="3000">
                <a:solidFill>
                  <a:srgbClr val="000000"/>
                </a:solidFill>
                <a:latin typeface="Calibri"/>
                <a:ea typeface="Calibri"/>
                <a:cs typeface="Calibri"/>
                <a:sym typeface="Calibri"/>
              </a:defRPr>
            </a:pPr>
          </a:p>
          <a:p>
            <a:pPr algn="l" defTabSz="1219200">
              <a:defRPr sz="200">
                <a:solidFill>
                  <a:srgbClr val="000000"/>
                </a:solidFill>
                <a:latin typeface="Calibri"/>
                <a:ea typeface="Calibri"/>
                <a:cs typeface="Calibri"/>
                <a:sym typeface="Calibri"/>
              </a:defRPr>
            </a:pPr>
            <a:r>
              <a:t>    </a:t>
            </a:r>
          </a:p>
          <a:p>
            <a:pPr algn="l" defTabSz="1219200">
              <a:defRPr sz="3000" b="1">
                <a:solidFill>
                  <a:srgbClr val="000000"/>
                </a:solidFill>
                <a:latin typeface="Calibri"/>
                <a:ea typeface="Calibri"/>
                <a:cs typeface="Calibri"/>
                <a:sym typeface="Calibri"/>
              </a:defRPr>
            </a:pPr>
            <a:r>
              <a:t>3.</a:t>
            </a:r>
            <a:r>
              <a:rPr>
                <a:latin typeface="微软雅黑"/>
                <a:ea typeface="微软雅黑"/>
                <a:cs typeface="微软雅黑"/>
                <a:sym typeface="微软雅黑"/>
              </a:rPr>
              <a:t>表中的上下两条横线一般用粗线，中间的其他线用细线</a:t>
            </a:r>
            <a:endParaRPr>
              <a:latin typeface="微软雅黑"/>
              <a:ea typeface="微软雅黑"/>
              <a:cs typeface="微软雅黑"/>
              <a:sym typeface="微软雅黑"/>
            </a:endParaRPr>
          </a:p>
          <a:p>
            <a:pPr algn="l" defTabSz="1219200">
              <a:defRPr sz="3000" b="1">
                <a:solidFill>
                  <a:srgbClr val="000000"/>
                </a:solidFill>
                <a:latin typeface="Calibri"/>
                <a:ea typeface="Calibri"/>
                <a:cs typeface="Calibri"/>
                <a:sym typeface="Calibri"/>
              </a:defRPr>
            </a:pPr>
          </a:p>
          <a:p>
            <a:pPr lvl="1" indent="457200" algn="l" defTabSz="1219200">
              <a:defRPr sz="2800">
                <a:solidFill>
                  <a:srgbClr val="000000"/>
                </a:solidFill>
                <a:latin typeface="微软雅黑"/>
                <a:ea typeface="微软雅黑"/>
                <a:cs typeface="微软雅黑"/>
                <a:sym typeface="微软雅黑"/>
              </a:defRPr>
            </a:pPr>
            <a:r>
              <a:t>统计表的左右两边不封口</a:t>
            </a:r>
          </a:p>
          <a:p>
            <a:pPr lvl="1" indent="457200" algn="l" defTabSz="1219200">
              <a:defRPr sz="2800">
                <a:solidFill>
                  <a:srgbClr val="000000"/>
                </a:solidFill>
                <a:latin typeface="微软雅黑"/>
                <a:ea typeface="微软雅黑"/>
                <a:cs typeface="微软雅黑"/>
                <a:sym typeface="微软雅黑"/>
              </a:defRPr>
            </a:pPr>
            <a:r>
              <a:t>列标题之间在必要时可用竖线分开，行标题之间通常不必用横线隔开，尽量少用竖线</a:t>
            </a:r>
          </a:p>
          <a:p>
            <a:pPr lvl="1" indent="457200" algn="l" defTabSz="1219200">
              <a:defRPr sz="2800">
                <a:solidFill>
                  <a:srgbClr val="000000"/>
                </a:solidFill>
                <a:latin typeface="微软雅黑"/>
                <a:ea typeface="微软雅黑"/>
                <a:cs typeface="微软雅黑"/>
                <a:sym typeface="微软雅黑"/>
              </a:defRPr>
            </a:pPr>
            <a:r>
              <a:t>数据一般右对齐，有小数已小数位数对齐，小数位数统一</a:t>
            </a:r>
          </a:p>
          <a:p>
            <a:pPr lvl="1" indent="457200" algn="l" defTabSz="1219200">
              <a:defRPr sz="2800">
                <a:solidFill>
                  <a:srgbClr val="000000"/>
                </a:solidFill>
                <a:latin typeface="微软雅黑"/>
                <a:ea typeface="微软雅黑"/>
                <a:cs typeface="微软雅黑"/>
                <a:sym typeface="微软雅黑"/>
              </a:defRPr>
            </a:pPr>
            <a:r>
              <a:t>没有数据的表格单元要用</a:t>
            </a:r>
            <a:r>
              <a:rPr>
                <a:latin typeface="Calibri"/>
                <a:ea typeface="Calibri"/>
                <a:cs typeface="Calibri"/>
                <a:sym typeface="Calibri"/>
              </a:rPr>
              <a:t>“—”</a:t>
            </a:r>
            <a:r>
              <a:t>表示，不应有空白单元格</a:t>
            </a:r>
          </a:p>
          <a:p>
            <a:pPr algn="l" defTabSz="1219200">
              <a:defRPr sz="3000">
                <a:solidFill>
                  <a:srgbClr val="000000"/>
                </a:solidFill>
                <a:latin typeface="Calibri"/>
                <a:ea typeface="Calibri"/>
                <a:cs typeface="Calibri"/>
                <a:sym typeface="Calibri"/>
              </a:defRPr>
            </a:pPr>
          </a:p>
          <a:p>
            <a:pPr algn="l" defTabSz="1219200">
              <a:defRPr sz="200">
                <a:solidFill>
                  <a:srgbClr val="000000"/>
                </a:solidFill>
                <a:latin typeface="Calibri"/>
                <a:ea typeface="Calibri"/>
                <a:cs typeface="Calibri"/>
                <a:sym typeface="Calibri"/>
              </a:defRPr>
            </a:pPr>
            <a:r>
              <a:t>    </a:t>
            </a:r>
          </a:p>
          <a:p>
            <a:pPr algn="l" defTabSz="1219200">
              <a:defRPr sz="3000" b="1">
                <a:solidFill>
                  <a:srgbClr val="000000"/>
                </a:solidFill>
                <a:latin typeface="Calibri"/>
                <a:ea typeface="Calibri"/>
                <a:cs typeface="Calibri"/>
                <a:sym typeface="Calibri"/>
              </a:defRPr>
            </a:pPr>
            <a:r>
              <a:t>4.</a:t>
            </a:r>
            <a:r>
              <a:rPr>
                <a:latin typeface="微软雅黑"/>
                <a:ea typeface="微软雅黑"/>
                <a:cs typeface="微软雅黑"/>
                <a:sym typeface="微软雅黑"/>
              </a:rPr>
              <a:t>必要时可在表下方加注释，特别要注意数据来源</a:t>
            </a:r>
            <a:endParaRPr>
              <a:latin typeface="微软雅黑"/>
              <a:ea typeface="微软雅黑"/>
              <a:cs typeface="微软雅黑"/>
              <a:sym typeface="微软雅黑"/>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9" name="成组"/>
          <p:cNvGrpSpPr/>
          <p:nvPr/>
        </p:nvGrpSpPr>
        <p:grpSpPr>
          <a:xfrm>
            <a:off x="3162552" y="2779885"/>
            <a:ext cx="17586052" cy="5631717"/>
            <a:chOff x="0" y="0"/>
            <a:chExt cx="17586050" cy="5631715"/>
          </a:xfrm>
        </p:grpSpPr>
        <p:sp>
          <p:nvSpPr>
            <p:cNvPr id="1042" name="数据分析的应用及案例演示"/>
            <p:cNvSpPr txBox="1"/>
            <p:nvPr/>
          </p:nvSpPr>
          <p:spPr>
            <a:xfrm>
              <a:off x="2009636" y="3225625"/>
              <a:ext cx="13566775" cy="1704975"/>
            </a:xfrm>
            <a:prstGeom prst="rect">
              <a:avLst/>
            </a:prstGeom>
            <a:noFill/>
            <a:ln w="12700" cap="flat">
              <a:noFill/>
              <a:miter lim="400000"/>
            </a:ln>
            <a:effectLst/>
          </p:spPr>
          <p:txBody>
            <a:bodyPr wrap="none" lIns="71436" tIns="71436" rIns="71436" bIns="71436" numCol="1" anchor="ctr">
              <a:spAutoFit/>
            </a:bodyPr>
            <a:lstStyle>
              <a:lvl1pPr>
                <a:defRPr sz="8800">
                  <a:solidFill>
                    <a:srgbClr val="FFFFFF"/>
                  </a:solidFill>
                </a:defRPr>
              </a:lvl1pPr>
            </a:lstStyle>
            <a:p>
              <a:r>
                <a:t>数据分析的应用及案例演示</a:t>
              </a:r>
            </a:p>
          </p:txBody>
        </p:sp>
        <p:grpSp>
          <p:nvGrpSpPr>
            <p:cNvPr id="1045" name="椭圆 10"/>
            <p:cNvGrpSpPr/>
            <p:nvPr/>
          </p:nvGrpSpPr>
          <p:grpSpPr>
            <a:xfrm>
              <a:off x="7905663" y="0"/>
              <a:ext cx="1774725" cy="1774723"/>
              <a:chOff x="0" y="-1"/>
              <a:chExt cx="1774723" cy="1774722"/>
            </a:xfrm>
          </p:grpSpPr>
          <p:sp>
            <p:nvSpPr>
              <p:cNvPr id="1043" name="圆形"/>
              <p:cNvSpPr/>
              <p:nvPr/>
            </p:nvSpPr>
            <p:spPr>
              <a:xfrm>
                <a:off x="-1" y="-2"/>
                <a:ext cx="1774724" cy="1774724"/>
              </a:xfrm>
              <a:prstGeom prst="ellipse">
                <a:avLst/>
              </a:prstGeom>
              <a:solidFill>
                <a:srgbClr val="D81C3F"/>
              </a:solidFill>
              <a:ln w="12700" cap="flat">
                <a:solidFill>
                  <a:srgbClr val="D81C3F"/>
                </a:solidFill>
                <a:prstDash val="solid"/>
                <a:miter lim="800000"/>
              </a:ln>
              <a:effectLst/>
            </p:spPr>
            <p:txBody>
              <a:bodyPr wrap="square" lIns="71436" tIns="71436" rIns="71436" bIns="71436" numCol="1" anchor="ctr">
                <a:noAutofit/>
              </a:bodyPr>
              <a:lstStyle/>
              <a:p>
                <a:pPr defTabSz="914400">
                  <a:defRPr sz="4400">
                    <a:solidFill>
                      <a:srgbClr val="FFFFFF"/>
                    </a:solidFill>
                    <a:latin typeface="Imprint MT Shadow"/>
                    <a:ea typeface="Imprint MT Shadow"/>
                    <a:cs typeface="Imprint MT Shadow"/>
                    <a:sym typeface="Imprint MT Shadow"/>
                  </a:defRPr>
                </a:pPr>
              </a:p>
            </p:txBody>
          </p:sp>
          <p:sp>
            <p:nvSpPr>
              <p:cNvPr id="1044" name="ⅠIⅠ"/>
              <p:cNvSpPr txBox="1"/>
              <p:nvPr/>
            </p:nvSpPr>
            <p:spPr>
              <a:xfrm>
                <a:off x="259901" y="193940"/>
                <a:ext cx="1254917" cy="1386839"/>
              </a:xfrm>
              <a:prstGeom prst="rect">
                <a:avLst/>
              </a:prstGeom>
              <a:noFill/>
              <a:ln w="12700" cap="flat">
                <a:noFill/>
                <a:miter lim="400000"/>
              </a:ln>
              <a:effectLst/>
            </p:spPr>
            <p:txBody>
              <a:bodyPr wrap="square" lIns="45718" tIns="45718" rIns="45718" bIns="45718" numCol="1" anchor="ctr">
                <a:spAutoFit/>
              </a:bodyPr>
              <a:lstStyle>
                <a:lvl1pPr defTabSz="914400">
                  <a:defRPr sz="8500">
                    <a:solidFill>
                      <a:srgbClr val="FFFFFF"/>
                    </a:solidFill>
                    <a:latin typeface="Imprint MT Shadow"/>
                    <a:ea typeface="Imprint MT Shadow"/>
                    <a:cs typeface="Imprint MT Shadow"/>
                    <a:sym typeface="Imprint MT Shadow"/>
                  </a:defRPr>
                </a:lvl1pPr>
              </a:lstStyle>
              <a:p>
                <a:r>
                  <a:t>ⅠIⅠ</a:t>
                </a:r>
              </a:p>
            </p:txBody>
          </p:sp>
        </p:grpSp>
        <p:grpSp>
          <p:nvGrpSpPr>
            <p:cNvPr id="1048" name="成组"/>
            <p:cNvGrpSpPr/>
            <p:nvPr/>
          </p:nvGrpSpPr>
          <p:grpSpPr>
            <a:xfrm>
              <a:off x="0" y="2670077"/>
              <a:ext cx="17586052" cy="2961639"/>
              <a:chOff x="0" y="0"/>
              <a:chExt cx="17586050" cy="2961638"/>
            </a:xfrm>
          </p:grpSpPr>
          <p:sp>
            <p:nvSpPr>
              <p:cNvPr id="1046" name="矩形 3"/>
              <p:cNvSpPr txBox="1"/>
              <p:nvPr/>
            </p:nvSpPr>
            <p:spPr>
              <a:xfrm>
                <a:off x="0" y="0"/>
                <a:ext cx="990974" cy="2961638"/>
              </a:xfrm>
              <a:prstGeom prst="rect">
                <a:avLst/>
              </a:prstGeom>
              <a:noFill/>
              <a:ln w="12700" cap="flat">
                <a:noFill/>
                <a:miter lim="400000"/>
              </a:ln>
              <a:effectLst/>
            </p:spPr>
            <p:txBody>
              <a:bodyPr wrap="square" lIns="45718" tIns="45718" rIns="45718" bIns="45718" numCol="1" anchor="t">
                <a:spAutoFit/>
              </a:bodyPr>
              <a:lstStyle>
                <a:lvl1pPr defTabSz="914400">
                  <a:defRPr sz="18800">
                    <a:solidFill>
                      <a:srgbClr val="DF1835"/>
                    </a:solidFill>
                    <a:latin typeface="方正大标宋简体"/>
                    <a:ea typeface="方正大标宋简体"/>
                    <a:cs typeface="方正大标宋简体"/>
                    <a:sym typeface="方正大标宋简体"/>
                  </a:defRPr>
                </a:lvl1pPr>
              </a:lstStyle>
              <a:p>
                <a:r>
                  <a:t>“</a:t>
                </a:r>
              </a:p>
            </p:txBody>
          </p:sp>
          <p:sp>
            <p:nvSpPr>
              <p:cNvPr id="1047" name="矩形 4"/>
              <p:cNvSpPr txBox="1"/>
              <p:nvPr/>
            </p:nvSpPr>
            <p:spPr>
              <a:xfrm>
                <a:off x="16595076" y="0"/>
                <a:ext cx="990975" cy="2961638"/>
              </a:xfrm>
              <a:prstGeom prst="rect">
                <a:avLst/>
              </a:prstGeom>
              <a:noFill/>
              <a:ln w="12700" cap="flat">
                <a:noFill/>
                <a:miter lim="400000"/>
              </a:ln>
              <a:effectLst/>
            </p:spPr>
            <p:txBody>
              <a:bodyPr wrap="square" lIns="45718" tIns="45718" rIns="45718" bIns="45718" numCol="1" anchor="t">
                <a:spAutoFit/>
              </a:bodyPr>
              <a:lstStyle>
                <a:lvl1pPr defTabSz="914400">
                  <a:defRPr sz="18800">
                    <a:solidFill>
                      <a:srgbClr val="DF1835"/>
                    </a:solidFill>
                    <a:latin typeface="方正大标宋简体"/>
                    <a:ea typeface="方正大标宋简体"/>
                    <a:cs typeface="方正大标宋简体"/>
                    <a:sym typeface="方正大标宋简体"/>
                  </a:defRPr>
                </a:lvl1pPr>
              </a:lstStyle>
              <a:p>
                <a:r>
                  <a:t>”</a:t>
                </a:r>
              </a:p>
            </p:txBody>
          </p:sp>
        </p:grpSp>
      </p:gr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矩形 55"/>
          <p:cNvSpPr txBox="1"/>
          <p:nvPr/>
        </p:nvSpPr>
        <p:spPr>
          <a:xfrm>
            <a:off x="483869" y="351154"/>
            <a:ext cx="12222482" cy="1008379"/>
          </a:xfrm>
          <a:prstGeom prst="rect">
            <a:avLst/>
          </a:prstGeom>
          <a:ln w="12700">
            <a:miter lim="400000"/>
          </a:ln>
        </p:spPr>
        <p:txBody>
          <a:bodyPr lIns="91438" tIns="91438" rIns="91438" bIns="91438">
            <a:spAutoFit/>
          </a:bodyPr>
          <a:lstStyle/>
          <a:p>
            <a:pPr algn="l" defTabSz="1828800">
              <a:defRPr sz="4600" b="1">
                <a:solidFill>
                  <a:srgbClr val="D45854"/>
                </a:solidFill>
                <a:latin typeface="微软雅黑"/>
                <a:ea typeface="微软雅黑"/>
                <a:cs typeface="微软雅黑"/>
                <a:sym typeface="微软雅黑"/>
              </a:defRPr>
            </a:pPr>
            <a:r>
              <a:t>案例1：数据指标拆解——DAU</a:t>
            </a:r>
            <a:r>
              <a:rPr>
                <a:latin typeface="Calibri"/>
                <a:ea typeface="Calibri"/>
                <a:cs typeface="Calibri"/>
                <a:sym typeface="Calibri"/>
              </a:rPr>
              <a:t>下降</a:t>
            </a:r>
            <a:endParaRPr>
              <a:latin typeface="Calibri"/>
              <a:ea typeface="Calibri"/>
              <a:cs typeface="Calibri"/>
              <a:sym typeface="Calibri"/>
            </a:endParaRPr>
          </a:p>
        </p:txBody>
      </p:sp>
      <p:sp>
        <p:nvSpPr>
          <p:cNvPr id="1058" name="1、推荐是否做了改动…"/>
          <p:cNvSpPr txBox="1"/>
          <p:nvPr/>
        </p:nvSpPr>
        <p:spPr>
          <a:xfrm>
            <a:off x="2874855" y="3075478"/>
            <a:ext cx="20072130" cy="8618854"/>
          </a:xfrm>
          <a:prstGeom prst="rect">
            <a:avLst/>
          </a:prstGeom>
          <a:ln w="12700">
            <a:miter lim="400000"/>
          </a:ln>
        </p:spPr>
        <p:txBody>
          <a:bodyPr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FFFFF"/>
                </a:solidFill>
                <a:latin typeface="PingFang SC Semibold"/>
                <a:ea typeface="PingFang SC Semibold"/>
                <a:cs typeface="PingFang SC Semibold"/>
                <a:sym typeface="PingFang SC Semibold"/>
              </a:defRPr>
            </a:pPr>
            <a:r>
              <a:t>1、推荐是否做了改动</a:t>
            </a:r>
            <a:endParaRPr sz="3000"/>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FFFFF"/>
                </a:solidFill>
                <a:latin typeface="PingFang SC Semibold"/>
                <a:ea typeface="PingFang SC Semibold"/>
                <a:cs typeface="PingFang SC Semibold"/>
                <a:sym typeface="PingFang SC Semibold"/>
              </a:defRPr>
            </a:pPr>
            <a:r>
              <a:t>2、拆分新/老用户</a:t>
            </a:r>
            <a:endParaRPr sz="3000"/>
          </a:p>
          <a:p>
            <a:pPr lvl="6"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PingFang SC Regular"/>
                <a:ea typeface="PingFang SC Regular"/>
                <a:cs typeface="PingFang SC Regular"/>
                <a:sym typeface="PingFang SC Regular"/>
              </a:defRPr>
            </a:pPr>
            <a:r>
              <a:t>1）新用户</a:t>
            </a:r>
          </a:p>
          <a:p>
            <a:pPr lvl="6"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PingFang SC Regular"/>
                <a:ea typeface="PingFang SC Regular"/>
                <a:cs typeface="PingFang SC Regular"/>
                <a:sym typeface="PingFang SC Regular"/>
              </a:defRPr>
            </a:pPr>
            <a:r>
              <a:t>拆分新用户渠道——单独渠道下降查投放素材、全渠道掉查新用户登录是否有bug\针对新用户的活动结束DAU恢复</a:t>
            </a:r>
          </a:p>
          <a:p>
            <a:pPr lvl="6"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PingFang SC Regular"/>
                <a:ea typeface="PingFang SC Regular"/>
                <a:cs typeface="PingFang SC Regular"/>
                <a:sym typeface="PingFang SC Regular"/>
              </a:defRPr>
            </a:pPr>
            <a:r>
              <a:t>2）老用户</a:t>
            </a:r>
          </a:p>
          <a:p>
            <a:pPr lvl="6"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PingFang SC Regular"/>
                <a:ea typeface="PingFang SC Regular"/>
                <a:cs typeface="PingFang SC Regular"/>
                <a:sym typeface="PingFang SC Regular"/>
              </a:defRPr>
            </a:pPr>
            <a:r>
              <a:t>查看push情况（进一步可拆分覆盖率、到达率、点击率 覆盖率、到达率有问题找研发，点击率有问题可进一步拆分push种类、push配图大小、是否有振动、手机机型）</a:t>
            </a:r>
          </a:p>
          <a:p>
            <a:pPr lvl="5"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rPr sz="3600">
                <a:latin typeface="PingFang SC Semibold"/>
                <a:ea typeface="PingFang SC Semibold"/>
                <a:cs typeface="PingFang SC Semibold"/>
                <a:sym typeface="PingFang SC Semibold"/>
              </a:rPr>
              <a:t>3.其余拆分APP版本、拆分国家/地域、今天是否有版本升级或重构</a:t>
            </a:r>
            <a:r>
              <a:t>等</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FFFFF"/>
                </a:solidFill>
                <a:latin typeface="PingFang SC Semibold"/>
                <a:ea typeface="PingFang SC Semibold"/>
                <a:cs typeface="PingFang SC Semibold"/>
                <a:sym typeface="PingFang SC Semibold"/>
              </a:defRPr>
            </a:pPr>
            <a:r>
              <a:t>4.都没有问题会看爱奇艺\优酷\腾讯等视频网站的用户使用时长</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矩形 55"/>
          <p:cNvSpPr txBox="1"/>
          <p:nvPr/>
        </p:nvSpPr>
        <p:spPr>
          <a:xfrm>
            <a:off x="483869" y="351154"/>
            <a:ext cx="14146532" cy="1008379"/>
          </a:xfrm>
          <a:prstGeom prst="rect">
            <a:avLst/>
          </a:prstGeom>
          <a:ln w="12700">
            <a:miter lim="400000"/>
          </a:ln>
        </p:spPr>
        <p:txBody>
          <a:bodyPr lIns="91438" tIns="91438" rIns="91438" bIns="91438">
            <a:spAutoFit/>
          </a:bodyPr>
          <a:lstStyle/>
          <a:p>
            <a:pPr algn="l" defTabSz="1828800">
              <a:defRPr sz="4600" b="1">
                <a:solidFill>
                  <a:srgbClr val="D45854"/>
                </a:solidFill>
                <a:latin typeface="微软雅黑"/>
                <a:ea typeface="微软雅黑"/>
                <a:cs typeface="微软雅黑"/>
                <a:sym typeface="微软雅黑"/>
              </a:defRPr>
            </a:pPr>
            <a:r>
              <a:t>案例2：数据指标拆解——</a:t>
            </a:r>
            <a:r>
              <a:rPr>
                <a:latin typeface="Calibri"/>
                <a:ea typeface="Calibri"/>
                <a:cs typeface="Calibri"/>
                <a:sym typeface="Calibri"/>
              </a:rPr>
              <a:t>次留下降</a:t>
            </a:r>
            <a:endParaRPr>
              <a:latin typeface="Calibri"/>
              <a:ea typeface="Calibri"/>
              <a:cs typeface="Calibri"/>
              <a:sym typeface="Calibri"/>
            </a:endParaRPr>
          </a:p>
        </p:txBody>
      </p:sp>
      <p:sp>
        <p:nvSpPr>
          <p:cNvPr id="1061" name="1、推荐是否做了改动…"/>
          <p:cNvSpPr txBox="1"/>
          <p:nvPr/>
        </p:nvSpPr>
        <p:spPr>
          <a:xfrm>
            <a:off x="3282034" y="3442408"/>
            <a:ext cx="19200654" cy="7788275"/>
          </a:xfrm>
          <a:prstGeom prst="rect">
            <a:avLst/>
          </a:prstGeom>
          <a:ln w="12700">
            <a:miter lim="400000"/>
          </a:ln>
        </p:spPr>
        <p:txBody>
          <a:bodyPr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1、推荐是否做了改动</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2、拆分新/老用户</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900">
                <a:solidFill>
                  <a:srgbClr val="FFFFFF"/>
                </a:solidFill>
                <a:latin typeface="PingFang SC Regular"/>
                <a:ea typeface="PingFang SC Regular"/>
                <a:cs typeface="PingFang SC Regular"/>
                <a:sym typeface="PingFang SC Regular"/>
              </a:defRPr>
            </a:pPr>
            <a:r>
              <a:t>新用户下降会特别的看一下用户画像\用户构成（有可能是投放来的用户与产品定位存在差异因此次留偏低）</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9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3、拆分子和分母定位问题</a:t>
            </a:r>
            <a:r>
              <a:rPr sz="2400"/>
              <a:t>（因为次留是个比值，因此分子减小分母不变或分子不变分母增大都会导致次留下降）、同时针对性的看互动指标（评论、播放、点赞、投稿等）</a:t>
            </a:r>
            <a:endParaRPr sz="2400">
              <a:latin typeface="PingFang SC Semibold"/>
              <a:ea typeface="PingFang SC Semibold"/>
              <a:cs typeface="PingFang SC Semibold"/>
              <a:sym typeface="PingFang SC Semibold"/>
            </a:endParaR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4、其余拆分APP版本、拆分国家/地域、今天有版本升级或重构等</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5、都没有问题会看爱奇艺\优酷\腾讯等视频网站的用户使用时长</a:t>
            </a:r>
          </a:p>
        </p:txBody>
      </p:sp>
    </p:spTree>
  </p:cSld>
  <p:clrMapOvr>
    <a:masterClrMapping/>
  </p:clrMapOvr>
  <mc:AlternateContent xmlns:mc="http://schemas.openxmlformats.org/markup-compatibility/2006">
    <mc:Choice xmlns:p14="http://schemas.microsoft.com/office/powerpoint/2010/main" Requires="p14">
      <p:transition p14:dur="25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1061"/>
                                        </p:tgtEl>
                                        <p:attrNameLst>
                                          <p:attrName>style.visibility</p:attrName>
                                        </p:attrNameLst>
                                      </p:cBhvr>
                                      <p:to>
                                        <p:strVal val="visible"/>
                                      </p:to>
                                    </p:set>
                                    <p:anim calcmode="lin" valueType="num">
                                      <p:cBhvr>
                                        <p:cTn id="7" dur="500" fill="hold"/>
                                        <p:tgtEl>
                                          <p:spTgt spid="1061"/>
                                        </p:tgtEl>
                                        <p:attrNameLst>
                                          <p:attrName>ppt_x</p:attrName>
                                        </p:attrNameLst>
                                      </p:cBhvr>
                                      <p:tavLst>
                                        <p:tav tm="0">
                                          <p:val>
                                            <p:strVal val="#ppt_x"/>
                                          </p:val>
                                        </p:tav>
                                        <p:tav tm="100000">
                                          <p:val>
                                            <p:strVal val="#ppt_x"/>
                                          </p:val>
                                        </p:tav>
                                      </p:tavLst>
                                    </p:anim>
                                    <p:anim calcmode="lin" valueType="num">
                                      <p:cBhvr>
                                        <p:cTn id="8" dur="500" fill="hold"/>
                                        <p:tgtEl>
                                          <p:spTgt spid="1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061" grpId="1"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矩形 55"/>
          <p:cNvSpPr txBox="1"/>
          <p:nvPr/>
        </p:nvSpPr>
        <p:spPr>
          <a:xfrm>
            <a:off x="483869" y="351154"/>
            <a:ext cx="14146532" cy="1109979"/>
          </a:xfrm>
          <a:prstGeom prst="rect">
            <a:avLst/>
          </a:prstGeom>
          <a:ln w="12700">
            <a:miter lim="400000"/>
          </a:ln>
        </p:spPr>
        <p:txBody>
          <a:bodyPr lIns="91438" tIns="91438" rIns="91438" bIns="91438">
            <a:spAutoFit/>
          </a:bodyPr>
          <a:lstStyle/>
          <a:p>
            <a:pPr algn="l" defTabSz="1828800">
              <a:defRPr b="1">
                <a:solidFill>
                  <a:srgbClr val="D45854"/>
                </a:solidFill>
                <a:latin typeface="微软雅黑"/>
                <a:ea typeface="微软雅黑"/>
                <a:cs typeface="微软雅黑"/>
                <a:sym typeface="微软雅黑"/>
              </a:defRPr>
            </a:pPr>
            <a:r>
              <a:t>案例3：用户性能调研</a:t>
            </a:r>
          </a:p>
        </p:txBody>
      </p:sp>
      <p:sp>
        <p:nvSpPr>
          <p:cNvPr id="1064" name="1、推荐是否做了改动…"/>
          <p:cNvSpPr txBox="1"/>
          <p:nvPr/>
        </p:nvSpPr>
        <p:spPr>
          <a:xfrm>
            <a:off x="1769427" y="3630670"/>
            <a:ext cx="20845146" cy="7762875"/>
          </a:xfrm>
          <a:prstGeom prst="rect">
            <a:avLst/>
          </a:prstGeom>
          <a:ln w="12700">
            <a:miter lim="400000"/>
          </a:ln>
        </p:spPr>
        <p:txBody>
          <a:bodyPr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r>
              <a:t>1、背景：调查各APP在性能上的用户满意程度，定位不同APP、不同国家出现的问题。</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r>
              <a:t>2、数据收集：站内信发放调查问卷</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r>
              <a:t>3、数据清洗：由于站内信发放问卷不宜过长因此无法设计逻辑陷阱题排除不干净的数据，因此清洗方法为删除未完成问卷、删除答案前后矛盾的问卷、删除问卷选择机型与收集到的用户机型不符的问卷。</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r>
              <a:t>4、数据分析：定性主要看用户打出的评分，定量看选择对应评分下用户在该情况下真正的用时。通过相同APP相同国家不同问题、相同问题相同国家不同APP、相同问题相同APP不同国家三个方面做对比，得出结论。</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FFFFF"/>
                </a:solidFill>
                <a:latin typeface="PingFang SC Regular"/>
                <a:ea typeface="PingFang SC Regular"/>
                <a:cs typeface="PingFang SC Regular"/>
                <a:sym typeface="PingFang SC Regular"/>
              </a:defRPr>
            </a:pPr>
            <a:r>
              <a:t>5、结论举例：印度用户在开机显示视频图片时长问题上不满意（分数：3.4），与其他国家的gap值为0.6。</a:t>
            </a:r>
          </a:p>
        </p:txBody>
      </p:sp>
    </p:spTree>
  </p:cSld>
  <p:clrMapOvr>
    <a:masterClrMapping/>
  </p:clrMapOvr>
  <mc:AlternateContent xmlns:mc="http://schemas.openxmlformats.org/markup-compatibility/2006">
    <mc:Choice xmlns:p14="http://schemas.microsoft.com/office/powerpoint/2010/main" Requires="p14">
      <p:transition p14:dur="25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1064"/>
                                        </p:tgtEl>
                                        <p:attrNameLst>
                                          <p:attrName>style.visibility</p:attrName>
                                        </p:attrNameLst>
                                      </p:cBhvr>
                                      <p:to>
                                        <p:strVal val="visible"/>
                                      </p:to>
                                    </p:set>
                                    <p:anim calcmode="lin" valueType="num">
                                      <p:cBhvr>
                                        <p:cTn id="7" dur="500" fill="hold"/>
                                        <p:tgtEl>
                                          <p:spTgt spid="1064"/>
                                        </p:tgtEl>
                                        <p:attrNameLst>
                                          <p:attrName>ppt_x</p:attrName>
                                        </p:attrNameLst>
                                      </p:cBhvr>
                                      <p:tavLst>
                                        <p:tav tm="0">
                                          <p:val>
                                            <p:strVal val="#ppt_x"/>
                                          </p:val>
                                        </p:tav>
                                        <p:tav tm="100000">
                                          <p:val>
                                            <p:strVal val="#ppt_x"/>
                                          </p:val>
                                        </p:tav>
                                      </p:tavLst>
                                    </p:anim>
                                    <p:anim calcmode="lin" valueType="num">
                                      <p:cBhvr>
                                        <p:cTn id="8" dur="500" fill="hold"/>
                                        <p:tgtEl>
                                          <p:spTgt spid="10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064" grpId="1"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矩形 55"/>
          <p:cNvSpPr txBox="1"/>
          <p:nvPr/>
        </p:nvSpPr>
        <p:spPr>
          <a:xfrm>
            <a:off x="483869" y="351154"/>
            <a:ext cx="14146532" cy="1109979"/>
          </a:xfrm>
          <a:prstGeom prst="rect">
            <a:avLst/>
          </a:prstGeom>
          <a:ln w="12700">
            <a:miter lim="400000"/>
          </a:ln>
        </p:spPr>
        <p:txBody>
          <a:bodyPr lIns="91438" tIns="91438" rIns="91438" bIns="91438">
            <a:spAutoFit/>
          </a:bodyPr>
          <a:lstStyle/>
          <a:p>
            <a:pPr algn="l" defTabSz="1828800">
              <a:defRPr b="1">
                <a:solidFill>
                  <a:srgbClr val="D45854"/>
                </a:solidFill>
                <a:latin typeface="微软雅黑"/>
                <a:ea typeface="微软雅黑"/>
                <a:cs typeface="微软雅黑"/>
                <a:sym typeface="微软雅黑"/>
              </a:defRPr>
            </a:pPr>
            <a:r>
              <a:t>案例4：举报原因优化</a:t>
            </a:r>
          </a:p>
        </p:txBody>
      </p:sp>
      <p:sp>
        <p:nvSpPr>
          <p:cNvPr id="1067" name="1、推荐是否做了改动…"/>
          <p:cNvSpPr txBox="1"/>
          <p:nvPr/>
        </p:nvSpPr>
        <p:spPr>
          <a:xfrm>
            <a:off x="865931" y="2413748"/>
            <a:ext cx="20869276" cy="625475"/>
          </a:xfrm>
          <a:prstGeom prst="rect">
            <a:avLst/>
          </a:prstGeom>
          <a:ln w="12700">
            <a:miter lim="400000"/>
          </a:ln>
        </p:spPr>
        <p:txBody>
          <a:bodyPr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solidFill>
                  <a:srgbClr val="FFFFFF"/>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背景：</a:t>
            </a:r>
            <a:r>
              <a:t>举报功能分为用户举报、视频举报、评论举报；每部分的举报原因均不相同，产品希望了解各举报原因频次从而进行举报原因优化。</a:t>
            </a:r>
          </a:p>
        </p:txBody>
      </p:sp>
      <p:graphicFrame>
        <p:nvGraphicFramePr>
          <p:cNvPr id="1068" name="二维柱形图"/>
          <p:cNvGraphicFramePr/>
          <p:nvPr/>
        </p:nvGraphicFramePr>
        <p:xfrm>
          <a:off x="865931" y="3991837"/>
          <a:ext cx="21488504" cy="877523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p14:dur="25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1067"/>
                                        </p:tgtEl>
                                        <p:attrNameLst>
                                          <p:attrName>style.visibility</p:attrName>
                                        </p:attrNameLst>
                                      </p:cBhvr>
                                      <p:to>
                                        <p:strVal val="visible"/>
                                      </p:to>
                                    </p:set>
                                    <p:anim calcmode="lin" valueType="num">
                                      <p:cBhvr>
                                        <p:cTn id="7" dur="500" fill="hold"/>
                                        <p:tgtEl>
                                          <p:spTgt spid="1067"/>
                                        </p:tgtEl>
                                        <p:attrNameLst>
                                          <p:attrName>ppt_x</p:attrName>
                                        </p:attrNameLst>
                                      </p:cBhvr>
                                      <p:tavLst>
                                        <p:tav tm="0">
                                          <p:val>
                                            <p:strVal val="#ppt_x"/>
                                          </p:val>
                                        </p:tav>
                                        <p:tav tm="100000">
                                          <p:val>
                                            <p:strVal val="#ppt_x"/>
                                          </p:val>
                                        </p:tav>
                                      </p:tavLst>
                                    </p:anim>
                                    <p:anim calcmode="lin" valueType="num">
                                      <p:cBhvr>
                                        <p:cTn id="8" dur="500" fill="hold"/>
                                        <p:tgtEl>
                                          <p:spTgt spid="1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067"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1C3F"/>
        </a:solidFill>
        <a:effectLst/>
      </p:bgPr>
    </p:bg>
    <p:spTree>
      <p:nvGrpSpPr>
        <p:cNvPr id="1" name=""/>
        <p:cNvGrpSpPr/>
        <p:nvPr/>
      </p:nvGrpSpPr>
      <p:grpSpPr>
        <a:xfrm>
          <a:off x="0" y="0"/>
          <a:ext cx="0" cy="0"/>
          <a:chOff x="0" y="0"/>
          <a:chExt cx="0" cy="0"/>
        </a:xfrm>
      </p:grpSpPr>
      <p:grpSp>
        <p:nvGrpSpPr>
          <p:cNvPr id="504" name="成组"/>
          <p:cNvGrpSpPr/>
          <p:nvPr/>
        </p:nvGrpSpPr>
        <p:grpSpPr>
          <a:xfrm>
            <a:off x="3033915" y="4239259"/>
            <a:ext cx="18316168" cy="5237479"/>
            <a:chOff x="-1" y="0"/>
            <a:chExt cx="18316164" cy="5237477"/>
          </a:xfrm>
        </p:grpSpPr>
        <p:grpSp>
          <p:nvGrpSpPr>
            <p:cNvPr id="502" name="成组"/>
            <p:cNvGrpSpPr/>
            <p:nvPr/>
          </p:nvGrpSpPr>
          <p:grpSpPr>
            <a:xfrm>
              <a:off x="-1" y="-1"/>
              <a:ext cx="18316166" cy="5237479"/>
              <a:chOff x="0" y="0"/>
              <a:chExt cx="18316164" cy="5237477"/>
            </a:xfrm>
          </p:grpSpPr>
          <p:sp>
            <p:nvSpPr>
              <p:cNvPr id="500" name="矩形 2"/>
              <p:cNvSpPr txBox="1"/>
              <p:nvPr/>
            </p:nvSpPr>
            <p:spPr>
              <a:xfrm>
                <a:off x="-1" y="-1"/>
                <a:ext cx="1599674" cy="5237479"/>
              </a:xfrm>
              <a:prstGeom prst="rect">
                <a:avLst/>
              </a:prstGeom>
              <a:noFill/>
              <a:ln w="12700" cap="flat">
                <a:noFill/>
                <a:miter lim="400000"/>
              </a:ln>
              <a:effectLst/>
            </p:spPr>
            <p:txBody>
              <a:bodyPr wrap="none" lIns="91438" tIns="91438" rIns="91438" bIns="91438" numCol="1" anchor="t">
                <a:spAutoFit/>
              </a:bodyPr>
              <a:lstStyle>
                <a:lvl1pPr defTabSz="1828800">
                  <a:defRPr sz="33200">
                    <a:solidFill>
                      <a:srgbClr val="FFFFFF"/>
                    </a:solidFill>
                    <a:latin typeface="方正大标宋简体"/>
                    <a:ea typeface="方正大标宋简体"/>
                    <a:cs typeface="方正大标宋简体"/>
                    <a:sym typeface="方正大标宋简体"/>
                  </a:defRPr>
                </a:lvl1pPr>
              </a:lstStyle>
              <a:p>
                <a:r>
                  <a:t>“</a:t>
                </a:r>
              </a:p>
            </p:txBody>
          </p:sp>
          <p:sp>
            <p:nvSpPr>
              <p:cNvPr id="501" name="矩形 3"/>
              <p:cNvSpPr txBox="1"/>
              <p:nvPr/>
            </p:nvSpPr>
            <p:spPr>
              <a:xfrm>
                <a:off x="16716493" y="-1"/>
                <a:ext cx="1599673" cy="5237479"/>
              </a:xfrm>
              <a:prstGeom prst="rect">
                <a:avLst/>
              </a:prstGeom>
              <a:noFill/>
              <a:ln w="12700" cap="flat">
                <a:noFill/>
                <a:miter lim="400000"/>
              </a:ln>
              <a:effectLst/>
            </p:spPr>
            <p:txBody>
              <a:bodyPr wrap="none" lIns="91438" tIns="91438" rIns="91438" bIns="91438" numCol="1" anchor="t">
                <a:spAutoFit/>
              </a:bodyPr>
              <a:lstStyle>
                <a:lvl1pPr defTabSz="1828800">
                  <a:defRPr sz="33200">
                    <a:solidFill>
                      <a:srgbClr val="FFFFFF"/>
                    </a:solidFill>
                    <a:latin typeface="方正大标宋简体"/>
                    <a:ea typeface="方正大标宋简体"/>
                    <a:cs typeface="方正大标宋简体"/>
                    <a:sym typeface="方正大标宋简体"/>
                  </a:defRPr>
                </a:lvl1pPr>
              </a:lstStyle>
              <a:p>
                <a:r>
                  <a:t>”</a:t>
                </a:r>
              </a:p>
            </p:txBody>
          </p:sp>
        </p:grpSp>
        <p:sp>
          <p:nvSpPr>
            <p:cNvPr id="503" name="从以上JD中你发现了什么？"/>
            <p:cNvSpPr txBox="1"/>
            <p:nvPr/>
          </p:nvSpPr>
          <p:spPr>
            <a:xfrm>
              <a:off x="2250641" y="1766252"/>
              <a:ext cx="13814882" cy="1704975"/>
            </a:xfrm>
            <a:prstGeom prst="rect">
              <a:avLst/>
            </a:prstGeom>
            <a:noFill/>
            <a:ln w="12700" cap="flat">
              <a:noFill/>
              <a:miter lim="400000"/>
            </a:ln>
            <a:effectLst/>
          </p:spPr>
          <p:txBody>
            <a:bodyPr wrap="none" lIns="71436" tIns="71436" rIns="71436" bIns="71436" numCol="1" anchor="ctr">
              <a:spAutoFit/>
            </a:bodyPr>
            <a:lstStyle>
              <a:lvl1pPr>
                <a:defRPr sz="8800">
                  <a:solidFill>
                    <a:srgbClr val="FFFFFF"/>
                  </a:solidFill>
                </a:defRPr>
              </a:lvl1pPr>
            </a:lstStyle>
            <a:p>
              <a:r>
                <a:t>从以上JD中你发现了什么？</a:t>
              </a:r>
            </a:p>
          </p:txBody>
        </p:sp>
      </p:gr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矩形 55"/>
          <p:cNvSpPr txBox="1"/>
          <p:nvPr/>
        </p:nvSpPr>
        <p:spPr>
          <a:xfrm>
            <a:off x="483869" y="351154"/>
            <a:ext cx="14146532" cy="1109979"/>
          </a:xfrm>
          <a:prstGeom prst="rect">
            <a:avLst/>
          </a:prstGeom>
          <a:ln w="12700">
            <a:miter lim="400000"/>
          </a:ln>
        </p:spPr>
        <p:txBody>
          <a:bodyPr lIns="91438" tIns="91438" rIns="91438" bIns="91438">
            <a:spAutoFit/>
          </a:bodyPr>
          <a:lstStyle/>
          <a:p>
            <a:pPr algn="l" defTabSz="1828800">
              <a:defRPr b="1">
                <a:solidFill>
                  <a:srgbClr val="D45854"/>
                </a:solidFill>
                <a:latin typeface="微软雅黑"/>
                <a:ea typeface="微软雅黑"/>
                <a:cs typeface="微软雅黑"/>
                <a:sym typeface="微软雅黑"/>
              </a:defRPr>
            </a:pPr>
            <a:r>
              <a:t>案例4：举报原因优化</a:t>
            </a:r>
          </a:p>
        </p:txBody>
      </p:sp>
      <p:sp>
        <p:nvSpPr>
          <p:cNvPr id="1071" name="1、推荐是否做了改动…"/>
          <p:cNvSpPr txBox="1"/>
          <p:nvPr/>
        </p:nvSpPr>
        <p:spPr>
          <a:xfrm>
            <a:off x="1258321" y="4236492"/>
            <a:ext cx="11089006" cy="6129655"/>
          </a:xfrm>
          <a:prstGeom prst="rect">
            <a:avLst/>
          </a:prstGeom>
          <a:ln w="12700">
            <a:miter lim="400000"/>
          </a:ln>
        </p:spPr>
        <p:txBody>
          <a:bodyPr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FFFFFF"/>
                </a:solidFill>
                <a:latin typeface="PingFang SC Semibold"/>
                <a:ea typeface="PingFang SC Semibold"/>
                <a:cs typeface="PingFang SC Semibold"/>
                <a:sym typeface="PingFang SC Semibold"/>
              </a:defRPr>
            </a:pPr>
            <a:r>
              <a:t>建议：</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FFFFFF"/>
                </a:solidFill>
                <a:latin typeface="PingFang SC Regular"/>
                <a:ea typeface="PingFang SC Regular"/>
                <a:cs typeface="PingFang SC Regular"/>
                <a:sym typeface="PingFang SC Regular"/>
              </a:defRPr>
            </a:pPr>
            <a:r>
              <a:t>1）“其他”过多是否说明有原因并未被列出</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FFFFFF"/>
                </a:solidFill>
                <a:latin typeface="PingFang SC Regular"/>
                <a:ea typeface="PingFang SC Regular"/>
                <a:cs typeface="PingFang SC Regular"/>
                <a:sym typeface="PingFang SC Regular"/>
              </a:defRPr>
            </a:pPr>
            <a:r>
              <a:t>2）频词较低的具体原因是否应该下架</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FFFFFF"/>
                </a:solidFill>
                <a:latin typeface="PingFang SC Regular"/>
                <a:ea typeface="PingFang SC Regular"/>
                <a:cs typeface="PingFang SC Regular"/>
                <a:sym typeface="PingFang SC Regular"/>
              </a:defRPr>
            </a:pPr>
            <a:r>
              <a:t>3）通过数据对比各国举报原因分布，是否存在翻译后的语义存在模糊的现象</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FFFFFF"/>
                </a:solidFill>
                <a:latin typeface="PingFang SC Regular"/>
                <a:ea typeface="PingFang SC Regular"/>
                <a:cs typeface="PingFang SC Regular"/>
                <a:sym typeface="PingFang SC Regular"/>
              </a:defRPr>
            </a:pPr>
            <a:r>
              <a:t>4）极值是如何产生的，是否存在一人举报过多的“不正常”行为，是否需要限制举报频次，如果需要应该给到哪些其他数据进一步优化。</a:t>
            </a:r>
          </a:p>
        </p:txBody>
      </p:sp>
      <p:graphicFrame>
        <p:nvGraphicFramePr>
          <p:cNvPr id="1072" name="二维柱形图"/>
          <p:cNvGraphicFramePr/>
          <p:nvPr/>
        </p:nvGraphicFramePr>
        <p:xfrm>
          <a:off x="13328341" y="3722560"/>
          <a:ext cx="9797338" cy="73402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p14:dur="25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1071"/>
                                        </p:tgtEl>
                                        <p:attrNameLst>
                                          <p:attrName>style.visibility</p:attrName>
                                        </p:attrNameLst>
                                      </p:cBhvr>
                                      <p:to>
                                        <p:strVal val="visible"/>
                                      </p:to>
                                    </p:set>
                                    <p:anim calcmode="lin" valueType="num">
                                      <p:cBhvr>
                                        <p:cTn id="7" dur="500" fill="hold"/>
                                        <p:tgtEl>
                                          <p:spTgt spid="1071"/>
                                        </p:tgtEl>
                                        <p:attrNameLst>
                                          <p:attrName>ppt_x</p:attrName>
                                        </p:attrNameLst>
                                      </p:cBhvr>
                                      <p:tavLst>
                                        <p:tav tm="0">
                                          <p:val>
                                            <p:strVal val="#ppt_x"/>
                                          </p:val>
                                        </p:tav>
                                        <p:tav tm="100000">
                                          <p:val>
                                            <p:strVal val="#ppt_x"/>
                                          </p:val>
                                        </p:tav>
                                      </p:tavLst>
                                    </p:anim>
                                    <p:anim calcmode="lin" valueType="num">
                                      <p:cBhvr>
                                        <p:cTn id="8" dur="500" fill="hold"/>
                                        <p:tgtEl>
                                          <p:spTgt spid="10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071" grpId="1"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数据分析岗的求职经验及建议"/>
          <p:cNvSpPr txBox="1"/>
          <p:nvPr/>
        </p:nvSpPr>
        <p:spPr>
          <a:xfrm>
            <a:off x="4613390" y="6005512"/>
            <a:ext cx="14684375" cy="1704975"/>
          </a:xfrm>
          <a:prstGeom prst="rect">
            <a:avLst/>
          </a:prstGeom>
          <a:ln w="12700">
            <a:miter lim="400000"/>
          </a:ln>
        </p:spPr>
        <p:txBody>
          <a:bodyPr wrap="none" lIns="71436" tIns="71436" rIns="71436" bIns="71436" anchor="ctr">
            <a:spAutoFit/>
          </a:bodyPr>
          <a:lstStyle>
            <a:lvl1pPr>
              <a:defRPr sz="8800">
                <a:solidFill>
                  <a:srgbClr val="FFFFFF"/>
                </a:solidFill>
              </a:defRPr>
            </a:lvl1pPr>
          </a:lstStyle>
          <a:p>
            <a:r>
              <a:t>数据分析岗的求职经验及建议</a:t>
            </a:r>
          </a:p>
        </p:txBody>
      </p:sp>
      <p:grpSp>
        <p:nvGrpSpPr>
          <p:cNvPr id="1077" name="成组"/>
          <p:cNvGrpSpPr/>
          <p:nvPr/>
        </p:nvGrpSpPr>
        <p:grpSpPr>
          <a:xfrm>
            <a:off x="11068216" y="2779886"/>
            <a:ext cx="1774723" cy="1774723"/>
            <a:chOff x="0" y="0"/>
            <a:chExt cx="1774722" cy="1774722"/>
          </a:xfrm>
        </p:grpSpPr>
        <p:sp>
          <p:nvSpPr>
            <p:cNvPr id="1075" name="圆形"/>
            <p:cNvSpPr/>
            <p:nvPr/>
          </p:nvSpPr>
          <p:spPr>
            <a:xfrm>
              <a:off x="-1" y="-1"/>
              <a:ext cx="1774724" cy="1774724"/>
            </a:xfrm>
            <a:prstGeom prst="ellipse">
              <a:avLst/>
            </a:prstGeom>
            <a:solidFill>
              <a:srgbClr val="D81C3F"/>
            </a:solidFill>
            <a:ln w="12700" cap="flat">
              <a:solidFill>
                <a:srgbClr val="D81C3F"/>
              </a:solidFill>
              <a:prstDash val="solid"/>
              <a:miter lim="800000"/>
            </a:ln>
            <a:effectLst/>
          </p:spPr>
          <p:txBody>
            <a:bodyPr wrap="square" lIns="71436" tIns="71436" rIns="71436" bIns="71436" numCol="1" anchor="ctr">
              <a:noAutofit/>
            </a:bodyPr>
            <a:lstStyle/>
            <a:p>
              <a:pPr defTabSz="914400">
                <a:defRPr sz="4400">
                  <a:solidFill>
                    <a:srgbClr val="FFFFFF"/>
                  </a:solidFill>
                  <a:latin typeface="Imprint MT Shadow"/>
                  <a:ea typeface="Imprint MT Shadow"/>
                  <a:cs typeface="Imprint MT Shadow"/>
                  <a:sym typeface="Imprint MT Shadow"/>
                </a:defRPr>
              </a:pPr>
            </a:p>
          </p:txBody>
        </p:sp>
        <p:sp>
          <p:nvSpPr>
            <p:cNvPr id="1076" name="IV"/>
            <p:cNvSpPr txBox="1"/>
            <p:nvPr/>
          </p:nvSpPr>
          <p:spPr>
            <a:xfrm>
              <a:off x="126776" y="206641"/>
              <a:ext cx="1521171" cy="1361439"/>
            </a:xfrm>
            <a:prstGeom prst="rect">
              <a:avLst/>
            </a:prstGeom>
            <a:noFill/>
            <a:ln w="12700" cap="flat">
              <a:noFill/>
              <a:miter lim="400000"/>
            </a:ln>
            <a:effectLst/>
          </p:spPr>
          <p:txBody>
            <a:bodyPr wrap="square" lIns="45718" tIns="45718" rIns="45718" bIns="45718" numCol="1" anchor="ctr">
              <a:spAutoFit/>
            </a:bodyPr>
            <a:lstStyle>
              <a:lvl1pPr defTabSz="914400">
                <a:defRPr sz="8500">
                  <a:solidFill>
                    <a:srgbClr val="FFFFFF"/>
                  </a:solidFill>
                  <a:latin typeface="Imprint MT Shadow"/>
                  <a:ea typeface="Imprint MT Shadow"/>
                  <a:cs typeface="Imprint MT Shadow"/>
                  <a:sym typeface="Imprint MT Shadow"/>
                </a:defRPr>
              </a:lvl1pPr>
            </a:lstStyle>
            <a:p>
              <a:r>
                <a:t>IV</a:t>
              </a:r>
            </a:p>
          </p:txBody>
        </p:sp>
      </p:grpSp>
      <p:grpSp>
        <p:nvGrpSpPr>
          <p:cNvPr id="1080" name="成组"/>
          <p:cNvGrpSpPr/>
          <p:nvPr/>
        </p:nvGrpSpPr>
        <p:grpSpPr>
          <a:xfrm>
            <a:off x="3162553" y="5449963"/>
            <a:ext cx="17586050" cy="2961639"/>
            <a:chOff x="0" y="0"/>
            <a:chExt cx="17586048" cy="2961638"/>
          </a:xfrm>
        </p:grpSpPr>
        <p:sp>
          <p:nvSpPr>
            <p:cNvPr id="1078" name="矩形 3"/>
            <p:cNvSpPr txBox="1"/>
            <p:nvPr/>
          </p:nvSpPr>
          <p:spPr>
            <a:xfrm>
              <a:off x="0" y="0"/>
              <a:ext cx="990974" cy="2961638"/>
            </a:xfrm>
            <a:prstGeom prst="rect">
              <a:avLst/>
            </a:prstGeom>
            <a:noFill/>
            <a:ln w="12700" cap="flat">
              <a:noFill/>
              <a:miter lim="400000"/>
            </a:ln>
            <a:effectLst/>
          </p:spPr>
          <p:txBody>
            <a:bodyPr wrap="square" lIns="45718" tIns="45718" rIns="45718" bIns="45718" numCol="1" anchor="t">
              <a:spAutoFit/>
            </a:bodyPr>
            <a:lstStyle>
              <a:lvl1pPr defTabSz="914400">
                <a:defRPr sz="18800">
                  <a:solidFill>
                    <a:srgbClr val="DF1835"/>
                  </a:solidFill>
                  <a:latin typeface="方正大标宋简体"/>
                  <a:ea typeface="方正大标宋简体"/>
                  <a:cs typeface="方正大标宋简体"/>
                  <a:sym typeface="方正大标宋简体"/>
                </a:defRPr>
              </a:lvl1pPr>
            </a:lstStyle>
            <a:p>
              <a:r>
                <a:t>“</a:t>
              </a:r>
            </a:p>
          </p:txBody>
        </p:sp>
        <p:sp>
          <p:nvSpPr>
            <p:cNvPr id="1079" name="矩形 4"/>
            <p:cNvSpPr txBox="1"/>
            <p:nvPr/>
          </p:nvSpPr>
          <p:spPr>
            <a:xfrm>
              <a:off x="16595075" y="0"/>
              <a:ext cx="990975" cy="2961638"/>
            </a:xfrm>
            <a:prstGeom prst="rect">
              <a:avLst/>
            </a:prstGeom>
            <a:noFill/>
            <a:ln w="12700" cap="flat">
              <a:noFill/>
              <a:miter lim="400000"/>
            </a:ln>
            <a:effectLst/>
          </p:spPr>
          <p:txBody>
            <a:bodyPr wrap="square" lIns="45718" tIns="45718" rIns="45718" bIns="45718" numCol="1" anchor="t">
              <a:spAutoFit/>
            </a:bodyPr>
            <a:lstStyle>
              <a:lvl1pPr defTabSz="914400">
                <a:defRPr sz="18800">
                  <a:solidFill>
                    <a:srgbClr val="DF1835"/>
                  </a:solidFill>
                  <a:latin typeface="方正大标宋简体"/>
                  <a:ea typeface="方正大标宋简体"/>
                  <a:cs typeface="方正大标宋简体"/>
                  <a:sym typeface="方正大标宋简体"/>
                </a:defRPr>
              </a:lvl1pPr>
            </a:lstStyle>
            <a:p>
              <a:r>
                <a:t>”</a:t>
              </a:r>
            </a:p>
          </p:txBody>
        </p:sp>
      </p:gr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常见面试问题</a:t>
            </a:r>
          </a:p>
        </p:txBody>
      </p:sp>
      <p:sp>
        <p:nvSpPr>
          <p:cNvPr id="1083" name="问题1：你认为数据分析师的职责是什么？\数据分析师干什么的？…"/>
          <p:cNvSpPr txBox="1"/>
          <p:nvPr/>
        </p:nvSpPr>
        <p:spPr>
          <a:xfrm>
            <a:off x="4294412" y="2830609"/>
            <a:ext cx="18037048" cy="9637395"/>
          </a:xfrm>
          <a:prstGeom prst="rect">
            <a:avLst/>
          </a:prstGeom>
          <a:ln w="12700">
            <a:miter lim="400000"/>
          </a:ln>
        </p:spPr>
        <p:txBody>
          <a:bodyPr wrap="none" lIns="71436" tIns="71436" rIns="71436" bIns="71436" anchor="ctr">
            <a:spAutoFit/>
          </a:bodyPr>
          <a:lstStyle/>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问题1：你认为数据分析师的职责是什么？\数据分析师干什么的？</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问题2：请说一个通过数据分析得到结论及结论应用后的收益的实例。</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问题3：如果让你分析微信朋友圈中上线广告这个功能的收益，你会考虑哪些维度？</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问题4：小视频在达到一定的播放量后进入审核，现在需要确定进入审核的播放量的阈值，你该如何确定？</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问题5：估算每个月北京市卖出的油条数量</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问题6：你认为数据分析师需要具备哪些能力？</a:t>
            </a: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p>
          <a:p>
            <a: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pPr>
            <a:r>
              <a:t>问题7：数据分析师的职业规划</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我的学习建议</a:t>
            </a:r>
          </a:p>
        </p:txBody>
      </p:sp>
      <p:grpSp>
        <p:nvGrpSpPr>
          <p:cNvPr id="1094" name="成组"/>
          <p:cNvGrpSpPr/>
          <p:nvPr/>
        </p:nvGrpSpPr>
        <p:grpSpPr>
          <a:xfrm>
            <a:off x="7222401" y="4341844"/>
            <a:ext cx="4114802" cy="5870126"/>
            <a:chOff x="0" y="0"/>
            <a:chExt cx="4114801" cy="5870124"/>
          </a:xfrm>
        </p:grpSpPr>
        <p:sp>
          <p:nvSpPr>
            <p:cNvPr id="1086" name="SQL"/>
            <p:cNvSpPr txBox="1"/>
            <p:nvPr/>
          </p:nvSpPr>
          <p:spPr>
            <a:xfrm>
              <a:off x="467684" y="4762050"/>
              <a:ext cx="3179434" cy="1108075"/>
            </a:xfrm>
            <a:prstGeom prst="rect">
              <a:avLst/>
            </a:prstGeom>
            <a:noFill/>
            <a:ln w="12700" cap="flat">
              <a:noFill/>
              <a:miter lim="400000"/>
            </a:ln>
            <a:effectLst/>
          </p:spPr>
          <p:txBody>
            <a:bodyPr wrap="square" lIns="71436" tIns="71436" rIns="71436" bIns="71436" numCol="1" anchor="ctr">
              <a:spAutoFit/>
            </a:bodyPr>
            <a:lstStyle>
              <a:lvl1pPr>
                <a:spcBef>
                  <a:spcPts val="3300"/>
                </a:spcBef>
                <a:defRPr sz="5600">
                  <a:solidFill>
                    <a:srgbClr val="FFFFFF"/>
                  </a:solidFill>
                  <a:latin typeface="Avenir Next"/>
                  <a:ea typeface="Avenir Next"/>
                  <a:cs typeface="Avenir Next"/>
                  <a:sym typeface="Avenir Next"/>
                </a:defRPr>
              </a:lvl1pPr>
            </a:lstStyle>
            <a:p>
              <a:r>
                <a:t>SQL</a:t>
              </a:r>
            </a:p>
          </p:txBody>
        </p:sp>
        <p:sp>
          <p:nvSpPr>
            <p:cNvPr id="1087" name="线条"/>
            <p:cNvSpPr/>
            <p:nvPr/>
          </p:nvSpPr>
          <p:spPr>
            <a:xfrm>
              <a:off x="0" y="4385267"/>
              <a:ext cx="4114802" cy="2"/>
            </a:xfrm>
            <a:prstGeom prst="line">
              <a:avLst/>
            </a:prstGeom>
            <a:noFill/>
            <a:ln w="12700" cap="flat">
              <a:solidFill>
                <a:srgbClr val="FFFFFF"/>
              </a:solidFill>
              <a:prstDash val="solid"/>
              <a:miter lim="400000"/>
            </a:ln>
            <a:effectLst/>
          </p:spPr>
          <p:txBody>
            <a:bodyPr wrap="square" lIns="45718" tIns="45718" rIns="45718" bIns="45718" numCol="1" anchor="t">
              <a:noAutofit/>
            </a:bodyPr>
            <a:lstStyle/>
            <a:p>
              <a:pPr>
                <a:defRPr>
                  <a:solidFill>
                    <a:srgbClr val="FFFFFF"/>
                  </a:solidFill>
                </a:defRPr>
              </a:pPr>
            </a:p>
          </p:txBody>
        </p:sp>
        <p:grpSp>
          <p:nvGrpSpPr>
            <p:cNvPr id="1093" name="成组"/>
            <p:cNvGrpSpPr/>
            <p:nvPr/>
          </p:nvGrpSpPr>
          <p:grpSpPr>
            <a:xfrm>
              <a:off x="252858" y="0"/>
              <a:ext cx="3609088" cy="3609088"/>
              <a:chOff x="0" y="0"/>
              <a:chExt cx="3609087" cy="3609087"/>
            </a:xfrm>
          </p:grpSpPr>
          <p:sp>
            <p:nvSpPr>
              <p:cNvPr id="1088" name="圆角矩形"/>
              <p:cNvSpPr/>
              <p:nvPr/>
            </p:nvSpPr>
            <p:spPr>
              <a:xfrm>
                <a:off x="-1" y="-1"/>
                <a:ext cx="3609088" cy="3609089"/>
              </a:xfrm>
              <a:prstGeom prst="roundRect">
                <a:avLst>
                  <a:gd name="adj" fmla="val 5268"/>
                </a:avLst>
              </a:prstGeom>
              <a:solidFill>
                <a:srgbClr val="FFFFFF"/>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grpSp>
            <p:nvGrpSpPr>
              <p:cNvPr id="1092" name="成组"/>
              <p:cNvGrpSpPr/>
              <p:nvPr/>
            </p:nvGrpSpPr>
            <p:grpSpPr>
              <a:xfrm>
                <a:off x="48334" y="48335"/>
                <a:ext cx="3512418" cy="3512417"/>
                <a:chOff x="0" y="0"/>
                <a:chExt cx="3512417" cy="3512416"/>
              </a:xfrm>
            </p:grpSpPr>
            <p:sp>
              <p:nvSpPr>
                <p:cNvPr id="1089" name="正方形"/>
                <p:cNvSpPr/>
                <p:nvPr/>
              </p:nvSpPr>
              <p:spPr>
                <a:xfrm>
                  <a:off x="-1" y="0"/>
                  <a:ext cx="3512418" cy="3512417"/>
                </a:xfrm>
                <a:prstGeom prst="rect">
                  <a:avLst/>
                </a:prstGeom>
                <a:solidFill>
                  <a:srgbClr val="FFFFFF"/>
                </a:solidFill>
                <a:ln w="12700" cap="flat">
                  <a:noFill/>
                  <a:miter lim="400000"/>
                </a:ln>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pic>
              <p:nvPicPr>
                <p:cNvPr id="1090" name="图像" descr="图像"/>
                <p:cNvPicPr>
                  <a:picLocks noChangeAspect="1"/>
                </p:cNvPicPr>
                <p:nvPr/>
              </p:nvPicPr>
              <p:blipFill>
                <a:blip r:embed="rId1"/>
                <a:srcRect l="3801" t="9675" r="31356" b="64286"/>
                <a:stretch>
                  <a:fillRect/>
                </a:stretch>
              </p:blipFill>
              <p:spPr>
                <a:xfrm>
                  <a:off x="139636" y="830830"/>
                  <a:ext cx="3233129" cy="1845754"/>
                </a:xfrm>
                <a:prstGeom prst="rect">
                  <a:avLst/>
                </a:prstGeom>
                <a:ln w="12700" cap="flat">
                  <a:noFill/>
                  <a:miter lim="400000"/>
                  <a:headEnd/>
                  <a:tailEnd/>
                </a:ln>
                <a:effectLst/>
              </p:spPr>
            </p:pic>
            <p:sp>
              <p:nvSpPr>
                <p:cNvPr id="1091" name="矩形"/>
                <p:cNvSpPr/>
                <p:nvPr/>
              </p:nvSpPr>
              <p:spPr>
                <a:xfrm>
                  <a:off x="2945218" y="830830"/>
                  <a:ext cx="427561" cy="855121"/>
                </a:xfrm>
                <a:prstGeom prst="rect">
                  <a:avLst/>
                </a:prstGeom>
                <a:solidFill>
                  <a:srgbClr val="FFFFFF"/>
                </a:solidFill>
                <a:ln w="12700" cap="flat">
                  <a:noFill/>
                  <a:miter lim="400000"/>
                </a:ln>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grpSp>
        </p:grpSp>
      </p:grpSp>
      <p:grpSp>
        <p:nvGrpSpPr>
          <p:cNvPr id="1100" name="成组"/>
          <p:cNvGrpSpPr/>
          <p:nvPr/>
        </p:nvGrpSpPr>
        <p:grpSpPr>
          <a:xfrm>
            <a:off x="1394129" y="4341844"/>
            <a:ext cx="4118681" cy="5826753"/>
            <a:chOff x="0" y="0"/>
            <a:chExt cx="4118679" cy="5826751"/>
          </a:xfrm>
        </p:grpSpPr>
        <p:sp>
          <p:nvSpPr>
            <p:cNvPr id="1095" name="线条"/>
            <p:cNvSpPr/>
            <p:nvPr/>
          </p:nvSpPr>
          <p:spPr>
            <a:xfrm>
              <a:off x="0" y="4330266"/>
              <a:ext cx="4118681" cy="2"/>
            </a:xfrm>
            <a:prstGeom prst="line">
              <a:avLst/>
            </a:prstGeom>
            <a:noFill/>
            <a:ln w="12700" cap="flat">
              <a:solidFill>
                <a:srgbClr val="FFFFFF"/>
              </a:solidFill>
              <a:prstDash val="solid"/>
              <a:miter lim="400000"/>
            </a:ln>
            <a:effectLst/>
          </p:spPr>
          <p:txBody>
            <a:bodyPr wrap="square" lIns="45718" tIns="45718" rIns="45718" bIns="45718" numCol="1" anchor="t">
              <a:noAutofit/>
            </a:bodyPr>
            <a:lstStyle/>
            <a:p>
              <a:pPr>
                <a:defRPr>
                  <a:solidFill>
                    <a:srgbClr val="FFFFFF"/>
                  </a:solidFill>
                </a:defRPr>
              </a:pPr>
            </a:p>
          </p:txBody>
        </p:sp>
        <p:sp>
          <p:nvSpPr>
            <p:cNvPr id="1096" name="Excel"/>
            <p:cNvSpPr txBox="1"/>
            <p:nvPr/>
          </p:nvSpPr>
          <p:spPr>
            <a:xfrm>
              <a:off x="809081" y="4718677"/>
              <a:ext cx="2500518" cy="1108075"/>
            </a:xfrm>
            <a:prstGeom prst="rect">
              <a:avLst/>
            </a:prstGeom>
            <a:noFill/>
            <a:ln w="12700" cap="flat">
              <a:noFill/>
              <a:miter lim="400000"/>
            </a:ln>
            <a:effectLst/>
          </p:spPr>
          <p:txBody>
            <a:bodyPr wrap="square" lIns="71436" tIns="71436" rIns="71436" bIns="71436" numCol="1" anchor="ctr">
              <a:spAutoFit/>
            </a:bodyPr>
            <a:lstStyle>
              <a:lvl1pPr>
                <a:spcBef>
                  <a:spcPts val="3300"/>
                </a:spcBef>
                <a:defRPr sz="5600">
                  <a:solidFill>
                    <a:srgbClr val="FFFFFF"/>
                  </a:solidFill>
                  <a:latin typeface="Avenir Next"/>
                  <a:ea typeface="Avenir Next"/>
                  <a:cs typeface="Avenir Next"/>
                  <a:sym typeface="Avenir Next"/>
                </a:defRPr>
              </a:lvl1pPr>
            </a:lstStyle>
            <a:p>
              <a:r>
                <a:t>Excel</a:t>
              </a:r>
            </a:p>
          </p:txBody>
        </p:sp>
        <p:grpSp>
          <p:nvGrpSpPr>
            <p:cNvPr id="1099" name="成组"/>
            <p:cNvGrpSpPr/>
            <p:nvPr/>
          </p:nvGrpSpPr>
          <p:grpSpPr>
            <a:xfrm>
              <a:off x="253158" y="0"/>
              <a:ext cx="3612490" cy="3612489"/>
              <a:chOff x="0" y="0"/>
              <a:chExt cx="3612489" cy="3612488"/>
            </a:xfrm>
          </p:grpSpPr>
          <p:sp>
            <p:nvSpPr>
              <p:cNvPr id="1097" name="圆角矩形"/>
              <p:cNvSpPr/>
              <p:nvPr/>
            </p:nvSpPr>
            <p:spPr>
              <a:xfrm>
                <a:off x="0" y="-1"/>
                <a:ext cx="3612490" cy="3612490"/>
              </a:xfrm>
              <a:prstGeom prst="roundRect">
                <a:avLst>
                  <a:gd name="adj" fmla="val 5268"/>
                </a:avLst>
              </a:prstGeom>
              <a:solidFill>
                <a:srgbClr val="FFFFFF"/>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pic>
            <p:nvPicPr>
              <p:cNvPr id="1098" name="图像" descr="图像"/>
              <p:cNvPicPr>
                <a:picLocks noChangeAspect="1"/>
              </p:cNvPicPr>
              <p:nvPr/>
            </p:nvPicPr>
            <p:blipFill>
              <a:blip r:embed="rId2"/>
              <a:stretch>
                <a:fillRect/>
              </a:stretch>
            </p:blipFill>
            <p:spPr>
              <a:xfrm>
                <a:off x="188150" y="193526"/>
                <a:ext cx="3236190" cy="3225437"/>
              </a:xfrm>
              <a:prstGeom prst="rect">
                <a:avLst/>
              </a:prstGeom>
              <a:ln w="12700" cap="flat">
                <a:noFill/>
                <a:miter lim="400000"/>
                <a:headEnd/>
                <a:tailEnd/>
              </a:ln>
              <a:effectLst/>
            </p:spPr>
          </p:pic>
        </p:grpSp>
      </p:grpSp>
      <p:grpSp>
        <p:nvGrpSpPr>
          <p:cNvPr id="1106" name="成组"/>
          <p:cNvGrpSpPr/>
          <p:nvPr/>
        </p:nvGrpSpPr>
        <p:grpSpPr>
          <a:xfrm>
            <a:off x="13048735" y="4341844"/>
            <a:ext cx="4114802" cy="5882826"/>
            <a:chOff x="0" y="0"/>
            <a:chExt cx="4114801" cy="5882824"/>
          </a:xfrm>
        </p:grpSpPr>
        <p:sp>
          <p:nvSpPr>
            <p:cNvPr id="1101" name="阿里云"/>
            <p:cNvSpPr txBox="1"/>
            <p:nvPr/>
          </p:nvSpPr>
          <p:spPr>
            <a:xfrm>
              <a:off x="467684" y="4749350"/>
              <a:ext cx="3179434" cy="1133475"/>
            </a:xfrm>
            <a:prstGeom prst="rect">
              <a:avLst/>
            </a:prstGeom>
            <a:noFill/>
            <a:ln w="12700" cap="flat">
              <a:noFill/>
              <a:miter lim="400000"/>
            </a:ln>
            <a:effectLst/>
          </p:spPr>
          <p:txBody>
            <a:bodyPr wrap="square" lIns="71436" tIns="71436" rIns="71436" bIns="71436" numCol="1" anchor="ctr">
              <a:spAutoFit/>
            </a:bodyPr>
            <a:lstStyle>
              <a:lvl1pPr>
                <a:spcBef>
                  <a:spcPts val="3300"/>
                </a:spcBef>
                <a:defRPr sz="5600">
                  <a:solidFill>
                    <a:srgbClr val="FFFFFF"/>
                  </a:solidFill>
                  <a:latin typeface="Avenir Next"/>
                  <a:ea typeface="Avenir Next"/>
                  <a:cs typeface="Avenir Next"/>
                  <a:sym typeface="Avenir Next"/>
                </a:defRPr>
              </a:lvl1pPr>
            </a:lstStyle>
            <a:p>
              <a:r>
                <a:t>阿里云</a:t>
              </a:r>
            </a:p>
          </p:txBody>
        </p:sp>
        <p:sp>
          <p:nvSpPr>
            <p:cNvPr id="1102" name="线条"/>
            <p:cNvSpPr/>
            <p:nvPr/>
          </p:nvSpPr>
          <p:spPr>
            <a:xfrm>
              <a:off x="0" y="4385267"/>
              <a:ext cx="4114802" cy="2"/>
            </a:xfrm>
            <a:prstGeom prst="line">
              <a:avLst/>
            </a:prstGeom>
            <a:noFill/>
            <a:ln w="12700" cap="flat">
              <a:solidFill>
                <a:srgbClr val="FFFFFF"/>
              </a:solidFill>
              <a:prstDash val="solid"/>
              <a:miter lim="400000"/>
            </a:ln>
            <a:effectLst/>
          </p:spPr>
          <p:txBody>
            <a:bodyPr wrap="square" lIns="45718" tIns="45718" rIns="45718" bIns="45718" numCol="1" anchor="t">
              <a:noAutofit/>
            </a:bodyPr>
            <a:lstStyle/>
            <a:p>
              <a:pPr>
                <a:defRPr>
                  <a:solidFill>
                    <a:srgbClr val="FFFFFF"/>
                  </a:solidFill>
                </a:defRPr>
              </a:pPr>
            </a:p>
          </p:txBody>
        </p:sp>
        <p:grpSp>
          <p:nvGrpSpPr>
            <p:cNvPr id="1105" name="成组"/>
            <p:cNvGrpSpPr/>
            <p:nvPr/>
          </p:nvGrpSpPr>
          <p:grpSpPr>
            <a:xfrm>
              <a:off x="252858" y="0"/>
              <a:ext cx="3609088" cy="3609088"/>
              <a:chOff x="0" y="0"/>
              <a:chExt cx="3609087" cy="3609087"/>
            </a:xfrm>
          </p:grpSpPr>
          <p:sp>
            <p:nvSpPr>
              <p:cNvPr id="1103" name="圆角矩形"/>
              <p:cNvSpPr/>
              <p:nvPr/>
            </p:nvSpPr>
            <p:spPr>
              <a:xfrm>
                <a:off x="-1" y="-1"/>
                <a:ext cx="3609088" cy="3609089"/>
              </a:xfrm>
              <a:prstGeom prst="roundRect">
                <a:avLst>
                  <a:gd name="adj" fmla="val 5268"/>
                </a:avLst>
              </a:prstGeom>
              <a:solidFill>
                <a:srgbClr val="FFFFFF"/>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pic>
            <p:nvPicPr>
              <p:cNvPr id="1104" name="图像" descr="图像"/>
              <p:cNvPicPr>
                <a:picLocks noChangeAspect="1"/>
              </p:cNvPicPr>
              <p:nvPr/>
            </p:nvPicPr>
            <p:blipFill>
              <a:blip r:embed="rId3"/>
              <a:srcRect l="13995" t="29701" r="13995" b="29701"/>
              <a:stretch>
                <a:fillRect/>
              </a:stretch>
            </p:blipFill>
            <p:spPr>
              <a:xfrm>
                <a:off x="335707" y="1338412"/>
                <a:ext cx="2937817" cy="932183"/>
              </a:xfrm>
              <a:prstGeom prst="rect">
                <a:avLst/>
              </a:prstGeom>
              <a:ln w="12700" cap="flat">
                <a:noFill/>
                <a:miter lim="400000"/>
                <a:headEnd/>
                <a:tailEnd/>
              </a:ln>
              <a:effectLst/>
            </p:spPr>
          </p:pic>
        </p:grpSp>
      </p:grpSp>
      <p:grpSp>
        <p:nvGrpSpPr>
          <p:cNvPr id="1112" name="成组"/>
          <p:cNvGrpSpPr/>
          <p:nvPr/>
        </p:nvGrpSpPr>
        <p:grpSpPr>
          <a:xfrm>
            <a:off x="18875068" y="4341844"/>
            <a:ext cx="4114803" cy="5882827"/>
            <a:chOff x="0" y="0"/>
            <a:chExt cx="4114801" cy="5882825"/>
          </a:xfrm>
        </p:grpSpPr>
        <p:grpSp>
          <p:nvGrpSpPr>
            <p:cNvPr id="1110" name="成组"/>
            <p:cNvGrpSpPr/>
            <p:nvPr/>
          </p:nvGrpSpPr>
          <p:grpSpPr>
            <a:xfrm>
              <a:off x="0" y="0"/>
              <a:ext cx="4114802" cy="5882826"/>
              <a:chOff x="0" y="0"/>
              <a:chExt cx="4114801" cy="5882825"/>
            </a:xfrm>
          </p:grpSpPr>
          <p:sp>
            <p:nvSpPr>
              <p:cNvPr id="1107" name="项目竞赛"/>
              <p:cNvSpPr txBox="1"/>
              <p:nvPr/>
            </p:nvSpPr>
            <p:spPr>
              <a:xfrm>
                <a:off x="467684" y="4749351"/>
                <a:ext cx="3179435" cy="1133475"/>
              </a:xfrm>
              <a:prstGeom prst="rect">
                <a:avLst/>
              </a:prstGeom>
              <a:noFill/>
              <a:ln w="12700" cap="flat">
                <a:noFill/>
                <a:miter lim="400000"/>
              </a:ln>
              <a:effectLst/>
            </p:spPr>
            <p:txBody>
              <a:bodyPr wrap="square" lIns="71436" tIns="71436" rIns="71436" bIns="71436" numCol="1" anchor="ctr">
                <a:spAutoFit/>
              </a:bodyPr>
              <a:lstStyle>
                <a:lvl1pPr>
                  <a:spcBef>
                    <a:spcPts val="3300"/>
                  </a:spcBef>
                  <a:defRPr sz="5600">
                    <a:solidFill>
                      <a:srgbClr val="FFFFFF"/>
                    </a:solidFill>
                    <a:latin typeface="Avenir Next"/>
                    <a:ea typeface="Avenir Next"/>
                    <a:cs typeface="Avenir Next"/>
                    <a:sym typeface="Avenir Next"/>
                  </a:defRPr>
                </a:lvl1pPr>
              </a:lstStyle>
              <a:p>
                <a:r>
                  <a:t>项目竞赛</a:t>
                </a:r>
              </a:p>
            </p:txBody>
          </p:sp>
          <p:sp>
            <p:nvSpPr>
              <p:cNvPr id="1108" name="线条"/>
              <p:cNvSpPr/>
              <p:nvPr/>
            </p:nvSpPr>
            <p:spPr>
              <a:xfrm>
                <a:off x="0" y="4385268"/>
                <a:ext cx="4114803" cy="2"/>
              </a:xfrm>
              <a:prstGeom prst="line">
                <a:avLst/>
              </a:prstGeom>
              <a:noFill/>
              <a:ln w="12700" cap="flat">
                <a:solidFill>
                  <a:srgbClr val="FFFFFF"/>
                </a:solidFill>
                <a:prstDash val="solid"/>
                <a:miter lim="400000"/>
              </a:ln>
              <a:effectLst/>
            </p:spPr>
            <p:txBody>
              <a:bodyPr wrap="square" lIns="45718" tIns="45718" rIns="45718" bIns="45718" numCol="1" anchor="t">
                <a:noAutofit/>
              </a:bodyPr>
              <a:lstStyle/>
              <a:p>
                <a:pPr>
                  <a:defRPr>
                    <a:solidFill>
                      <a:srgbClr val="FFFFFF"/>
                    </a:solidFill>
                  </a:defRPr>
                </a:pPr>
              </a:p>
            </p:txBody>
          </p:sp>
          <p:sp>
            <p:nvSpPr>
              <p:cNvPr id="1109" name="成组"/>
              <p:cNvSpPr/>
              <p:nvPr/>
            </p:nvSpPr>
            <p:spPr>
              <a:xfrm>
                <a:off x="252858" y="0"/>
                <a:ext cx="3609088" cy="3609088"/>
              </a:xfrm>
              <a:prstGeom prst="roundRect">
                <a:avLst>
                  <a:gd name="adj" fmla="val 5268"/>
                </a:avLst>
              </a:prstGeom>
              <a:solidFill>
                <a:srgbClr val="FFFFFF"/>
              </a:solidFill>
              <a:ln w="12700" cap="flat">
                <a:noFill/>
                <a:miter lim="400000"/>
              </a:ln>
              <a:effectLst>
                <a:outerShdw blurRad="101600" dir="18900000" rotWithShape="0">
                  <a:srgbClr val="000000">
                    <a:alpha val="80000"/>
                  </a:srgbClr>
                </a:outerShdw>
              </a:effectLst>
            </p:spPr>
            <p:txBody>
              <a:bodyPr wrap="square" lIns="71436" tIns="71436" rIns="71436" bIns="71436" numCol="1" anchor="ctr">
                <a:noAutofit/>
              </a:bodyPr>
              <a:lstStyle/>
              <a:p>
                <a:pPr>
                  <a:defRPr sz="3200">
                    <a:solidFill>
                      <a:srgbClr val="FFFFFF"/>
                    </a:solidFill>
                    <a:effectLst>
                      <a:outerShdw blurRad="25400" dist="23998" dir="2700000" rotWithShape="0">
                        <a:srgbClr val="000000">
                          <a:alpha val="31033"/>
                        </a:srgbClr>
                      </a:outerShdw>
                    </a:effectLst>
                  </a:defRPr>
                </a:pPr>
              </a:p>
            </p:txBody>
          </p:sp>
        </p:grpSp>
        <p:pic>
          <p:nvPicPr>
            <p:cNvPr id="1111" name="icon22.png" descr="icon22.png"/>
            <p:cNvPicPr>
              <a:picLocks noChangeAspect="1"/>
            </p:cNvPicPr>
            <p:nvPr/>
          </p:nvPicPr>
          <p:blipFill>
            <a:blip r:embed="rId4"/>
            <a:stretch>
              <a:fillRect/>
            </a:stretch>
          </p:blipFill>
          <p:spPr>
            <a:xfrm>
              <a:off x="787401" y="675340"/>
              <a:ext cx="2540002" cy="2540003"/>
            </a:xfrm>
            <a:prstGeom prst="rect">
              <a:avLst/>
            </a:prstGeom>
            <a:ln w="12700" cap="flat">
              <a:noFill/>
              <a:miter lim="400000"/>
              <a:headEnd/>
              <a:tailEnd/>
            </a:ln>
            <a:effectLst/>
          </p:spPr>
        </p:pic>
      </p:gr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 name="FAQ"/>
          <p:cNvSpPr txBox="1"/>
          <p:nvPr/>
        </p:nvSpPr>
        <p:spPr>
          <a:xfrm>
            <a:off x="6164807" y="2362200"/>
            <a:ext cx="12054386" cy="8991601"/>
          </a:xfrm>
          <a:prstGeom prst="rect">
            <a:avLst/>
          </a:prstGeom>
          <a:ln w="12700">
            <a:miter lim="400000"/>
          </a:ln>
        </p:spPr>
        <p:txBody>
          <a:bodyPr lIns="50800" tIns="50800" rIns="50800" bIns="50800" anchor="ctr">
            <a:normAutofit/>
          </a:bodyPr>
          <a:lstStyle>
            <a:lvl1pPr defTabSz="775335">
              <a:defRPr sz="47000">
                <a:solidFill>
                  <a:srgbClr val="D45854"/>
                </a:solidFill>
                <a:latin typeface="PingFang SC Regular"/>
                <a:ea typeface="PingFang SC Regular"/>
                <a:cs typeface="PingFang SC Regular"/>
                <a:sym typeface="PingFang SC Regular"/>
              </a:defRPr>
            </a:lvl1pPr>
          </a:lstStyle>
          <a:p>
            <a:r>
              <a:t>FAQ</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 name="image32.gif" descr="image32.gif"/>
          <p:cNvPicPr/>
          <p:nvPr/>
        </p:nvPicPr>
        <p:blipFill>
          <a:blip r:embed="rId1"/>
          <a:stretch>
            <a:fillRect/>
          </a:stretch>
        </p:blipFill>
        <p:spPr>
          <a:xfrm>
            <a:off x="1494" y="0"/>
            <a:ext cx="24381016" cy="13734638"/>
          </a:xfrm>
          <a:prstGeom prst="rect">
            <a:avLst/>
          </a:prstGeom>
          <a:ln w="12700">
            <a:miter lim="400000"/>
            <a:headEnd/>
            <a:tailEnd/>
          </a:ln>
        </p:spPr>
      </p:pic>
      <p:grpSp>
        <p:nvGrpSpPr>
          <p:cNvPr id="1119" name="成组"/>
          <p:cNvGrpSpPr/>
          <p:nvPr/>
        </p:nvGrpSpPr>
        <p:grpSpPr>
          <a:xfrm>
            <a:off x="11874913" y="4015020"/>
            <a:ext cx="4270497" cy="4270495"/>
            <a:chOff x="0" y="0"/>
            <a:chExt cx="4270495" cy="4270494"/>
          </a:xfrm>
        </p:grpSpPr>
        <p:pic>
          <p:nvPicPr>
            <p:cNvPr id="1117" name="1500276883.png" descr="1500276883.png"/>
            <p:cNvPicPr>
              <a:picLocks noChangeAspect="1"/>
            </p:cNvPicPr>
            <p:nvPr/>
          </p:nvPicPr>
          <p:blipFill>
            <a:blip r:embed="rId2"/>
            <a:stretch>
              <a:fillRect/>
            </a:stretch>
          </p:blipFill>
          <p:spPr>
            <a:xfrm>
              <a:off x="0" y="0"/>
              <a:ext cx="4270497" cy="4270495"/>
            </a:xfrm>
            <a:prstGeom prst="rect">
              <a:avLst/>
            </a:prstGeom>
            <a:ln w="12700" cap="flat">
              <a:noFill/>
              <a:miter lim="400000"/>
              <a:headEnd/>
              <a:tailEnd/>
            </a:ln>
            <a:effectLst/>
          </p:spPr>
        </p:pic>
        <p:pic>
          <p:nvPicPr>
            <p:cNvPr id="1118" name="qrcode_for_gh_c69dc336c218_1280.jpg" descr="qrcode_for_gh_c69dc336c218_1280.jpg"/>
            <p:cNvPicPr>
              <a:picLocks noChangeAspect="1"/>
            </p:cNvPicPr>
            <p:nvPr/>
          </p:nvPicPr>
          <p:blipFill>
            <a:blip r:embed="rId3"/>
            <a:stretch>
              <a:fillRect/>
            </a:stretch>
          </p:blipFill>
          <p:spPr>
            <a:xfrm>
              <a:off x="656048" y="682638"/>
              <a:ext cx="2856857" cy="2783724"/>
            </a:xfrm>
            <a:prstGeom prst="rect">
              <a:avLst/>
            </a:prstGeom>
            <a:ln w="12700" cap="flat">
              <a:noFill/>
              <a:miter lim="400000"/>
              <a:headEnd/>
              <a:tailEnd/>
            </a:ln>
            <a:effectLst>
              <a:outerShdw blurRad="355600" rotWithShape="0">
                <a:srgbClr val="000000">
                  <a:alpha val="75000"/>
                </a:srgbClr>
              </a:outerShdw>
            </a:effectLst>
          </p:spPr>
        </p:pic>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至少掌握一项数据分析工具"/>
          <p:cNvSpPr txBox="1"/>
          <p:nvPr/>
        </p:nvSpPr>
        <p:spPr>
          <a:xfrm>
            <a:off x="5408612" y="5153025"/>
            <a:ext cx="13566775" cy="1704975"/>
          </a:xfrm>
          <a:prstGeom prst="rect">
            <a:avLst/>
          </a:prstGeom>
          <a:ln w="12700">
            <a:miter lim="400000"/>
          </a:ln>
        </p:spPr>
        <p:txBody>
          <a:bodyPr wrap="none" lIns="71436" tIns="71436" rIns="71436" bIns="71436" anchor="ctr">
            <a:spAutoFit/>
          </a:bodyPr>
          <a:lstStyle>
            <a:lvl1pPr>
              <a:defRPr sz="8800">
                <a:solidFill>
                  <a:srgbClr val="FFFFFF"/>
                </a:solidFill>
              </a:defRPr>
            </a:lvl1pPr>
          </a:lstStyle>
          <a:p>
            <a:r>
              <a:t>至少掌握一项数据分析工具</a:t>
            </a:r>
          </a:p>
        </p:txBody>
      </p:sp>
      <p:sp>
        <p:nvSpPr>
          <p:cNvPr id="507" name="对数字反应敏感"/>
          <p:cNvSpPr txBox="1"/>
          <p:nvPr/>
        </p:nvSpPr>
        <p:spPr>
          <a:xfrm>
            <a:off x="8202611" y="7243640"/>
            <a:ext cx="7978775" cy="1704975"/>
          </a:xfrm>
          <a:prstGeom prst="rect">
            <a:avLst/>
          </a:prstGeom>
          <a:ln w="12700">
            <a:miter lim="400000"/>
          </a:ln>
        </p:spPr>
        <p:txBody>
          <a:bodyPr wrap="none" lIns="71436" tIns="71436" rIns="71436" bIns="71436" anchor="ctr">
            <a:spAutoFit/>
          </a:bodyPr>
          <a:lstStyle>
            <a:lvl1pPr>
              <a:defRPr sz="8800">
                <a:solidFill>
                  <a:srgbClr val="FFFFFF"/>
                </a:solidFill>
              </a:defRPr>
            </a:lvl1pPr>
          </a:lstStyle>
          <a:p>
            <a:r>
              <a:t>对数字反应敏感</a:t>
            </a:r>
          </a:p>
        </p:txBody>
      </p:sp>
      <p:grpSp>
        <p:nvGrpSpPr>
          <p:cNvPr id="510" name="成组"/>
          <p:cNvGrpSpPr/>
          <p:nvPr/>
        </p:nvGrpSpPr>
        <p:grpSpPr>
          <a:xfrm>
            <a:off x="3033916" y="4239259"/>
            <a:ext cx="18316164" cy="5237479"/>
            <a:chOff x="0" y="0"/>
            <a:chExt cx="18316164" cy="5237477"/>
          </a:xfrm>
        </p:grpSpPr>
        <p:sp>
          <p:nvSpPr>
            <p:cNvPr id="508" name="矩形 2"/>
            <p:cNvSpPr txBox="1"/>
            <p:nvPr/>
          </p:nvSpPr>
          <p:spPr>
            <a:xfrm>
              <a:off x="-1" y="-1"/>
              <a:ext cx="1599674" cy="5237479"/>
            </a:xfrm>
            <a:prstGeom prst="rect">
              <a:avLst/>
            </a:prstGeom>
            <a:noFill/>
            <a:ln w="12700" cap="flat">
              <a:noFill/>
              <a:miter lim="400000"/>
            </a:ln>
            <a:effectLst/>
          </p:spPr>
          <p:txBody>
            <a:bodyPr wrap="none" lIns="91438" tIns="91438" rIns="91438" bIns="91438" numCol="1" anchor="t">
              <a:spAutoFit/>
            </a:bodyPr>
            <a:lstStyle>
              <a:lvl1pPr defTabSz="1828800">
                <a:defRPr sz="33200">
                  <a:solidFill>
                    <a:srgbClr val="FFFFFF"/>
                  </a:solidFill>
                  <a:latin typeface="方正大标宋简体"/>
                  <a:ea typeface="方正大标宋简体"/>
                  <a:cs typeface="方正大标宋简体"/>
                  <a:sym typeface="方正大标宋简体"/>
                </a:defRPr>
              </a:lvl1pPr>
            </a:lstStyle>
            <a:p>
              <a:r>
                <a:t>“</a:t>
              </a:r>
            </a:p>
          </p:txBody>
        </p:sp>
        <p:sp>
          <p:nvSpPr>
            <p:cNvPr id="509" name="矩形 3"/>
            <p:cNvSpPr txBox="1"/>
            <p:nvPr/>
          </p:nvSpPr>
          <p:spPr>
            <a:xfrm>
              <a:off x="16716491" y="-1"/>
              <a:ext cx="1599673" cy="5237479"/>
            </a:xfrm>
            <a:prstGeom prst="rect">
              <a:avLst/>
            </a:prstGeom>
            <a:noFill/>
            <a:ln w="12700" cap="flat">
              <a:noFill/>
              <a:miter lim="400000"/>
            </a:ln>
            <a:effectLst/>
          </p:spPr>
          <p:txBody>
            <a:bodyPr wrap="none" lIns="91438" tIns="91438" rIns="91438" bIns="91438" numCol="1" anchor="t">
              <a:spAutoFit/>
            </a:bodyPr>
            <a:lstStyle>
              <a:lvl1pPr defTabSz="1828800">
                <a:defRPr sz="33200">
                  <a:solidFill>
                    <a:srgbClr val="FFFFFF"/>
                  </a:solidFill>
                  <a:latin typeface="方正大标宋简体"/>
                  <a:ea typeface="方正大标宋简体"/>
                  <a:cs typeface="方正大标宋简体"/>
                  <a:sym typeface="方正大标宋简体"/>
                </a:defRPr>
              </a:lvl1pPr>
            </a:lstStyle>
            <a:p>
              <a:r>
                <a:t>”</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 name="二维堆叠柱形图"/>
          <p:cNvGraphicFramePr/>
          <p:nvPr/>
        </p:nvGraphicFramePr>
        <p:xfrm>
          <a:off x="294238" y="1485757"/>
          <a:ext cx="23888274" cy="12011872"/>
        </p:xfrm>
        <a:graphic>
          <a:graphicData uri="http://schemas.openxmlformats.org/drawingml/2006/chart">
            <c:chart xmlns:c="http://schemas.openxmlformats.org/drawingml/2006/chart" xmlns:r="http://schemas.openxmlformats.org/officeDocument/2006/relationships" r:id="rId1"/>
          </a:graphicData>
        </a:graphic>
      </p:graphicFrame>
      <p:sp>
        <p:nvSpPr>
          <p:cNvPr id="513" name="矩形 55"/>
          <p:cNvSpPr txBox="1"/>
          <p:nvPr/>
        </p:nvSpPr>
        <p:spPr>
          <a:xfrm>
            <a:off x="484121" y="351240"/>
            <a:ext cx="8027180" cy="1008378"/>
          </a:xfrm>
          <a:prstGeom prst="rect">
            <a:avLst/>
          </a:prstGeom>
          <a:ln w="12700">
            <a:miter lim="400000"/>
          </a:ln>
        </p:spPr>
        <p:txBody>
          <a:bodyPr lIns="91438" tIns="91438" rIns="91438" bIns="91438">
            <a:spAutoFit/>
          </a:bodyPr>
          <a:lstStyle>
            <a:lvl1pPr algn="l" defTabSz="1828800">
              <a:defRPr sz="4600" b="1">
                <a:solidFill>
                  <a:srgbClr val="D45854"/>
                </a:solidFill>
                <a:latin typeface="微软雅黑"/>
                <a:ea typeface="微软雅黑"/>
                <a:cs typeface="微软雅黑"/>
                <a:sym typeface="微软雅黑"/>
              </a:defRPr>
            </a:lvl1pPr>
          </a:lstStyle>
          <a:p>
            <a:r>
              <a:t>数据分析师薪酬趋势</a:t>
            </a:r>
          </a:p>
        </p:txBody>
      </p:sp>
      <p:sp>
        <p:nvSpPr>
          <p:cNvPr id="514" name="呈上升趋势，发展“钱”途良好"/>
          <p:cNvSpPr txBox="1"/>
          <p:nvPr/>
        </p:nvSpPr>
        <p:spPr>
          <a:xfrm>
            <a:off x="8316104" y="1401619"/>
            <a:ext cx="5136769" cy="676275"/>
          </a:xfrm>
          <a:prstGeom prst="rect">
            <a:avLst/>
          </a:prstGeom>
          <a:ln w="12700">
            <a:miter lim="400000"/>
          </a:ln>
        </p:spPr>
        <p:txBody>
          <a:bodyPr wrap="none" lIns="71436" tIns="71436" rIns="71436" bIns="71436" anchor="ctr">
            <a:spAutoFit/>
          </a:bodyPr>
          <a:lstStyle>
            <a:lvl1pPr algn="l" defTabSz="12700">
              <a:lnSpc>
                <a:spcPct val="14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FFFFF"/>
                </a:solidFill>
                <a:latin typeface="PingFang SC Regular"/>
                <a:ea typeface="PingFang SC Regular"/>
                <a:cs typeface="PingFang SC Regular"/>
                <a:sym typeface="PingFang SC Regular"/>
              </a:defRPr>
            </a:lvl1pPr>
          </a:lstStyle>
          <a:p>
            <a:r>
              <a:t>呈上升趋势，发展“钱”途良好</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矩形 55"/>
          <p:cNvSpPr txBox="1"/>
          <p:nvPr/>
        </p:nvSpPr>
        <p:spPr>
          <a:xfrm>
            <a:off x="484121" y="351240"/>
            <a:ext cx="8027180" cy="932178"/>
          </a:xfrm>
          <a:prstGeom prst="rect">
            <a:avLst/>
          </a:prstGeom>
          <a:ln w="12700">
            <a:miter lim="400000"/>
          </a:ln>
        </p:spPr>
        <p:txBody>
          <a:bodyPr lIns="91438" tIns="91438" rIns="91438" bIns="91438">
            <a:spAutoFit/>
          </a:bodyPr>
          <a:lstStyle>
            <a:lvl1pPr algn="l" defTabSz="1828800">
              <a:defRPr sz="4200" b="1">
                <a:solidFill>
                  <a:srgbClr val="D45854"/>
                </a:solidFill>
                <a:latin typeface="微软雅黑"/>
                <a:ea typeface="微软雅黑"/>
                <a:cs typeface="微软雅黑"/>
                <a:sym typeface="微软雅黑"/>
              </a:defRPr>
            </a:lvl1pPr>
          </a:lstStyle>
          <a:p>
            <a:r>
              <a:t>数据分析在产品运营中愈发重要</a:t>
            </a:r>
          </a:p>
        </p:txBody>
      </p:sp>
      <p:graphicFrame>
        <p:nvGraphicFramePr>
          <p:cNvPr id="517" name="二维条形图"/>
          <p:cNvGraphicFramePr/>
          <p:nvPr/>
        </p:nvGraphicFramePr>
        <p:xfrm>
          <a:off x="484122" y="1068636"/>
          <a:ext cx="12334319" cy="1248927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18" name="二维条形图"/>
          <p:cNvGraphicFramePr/>
          <p:nvPr/>
        </p:nvGraphicFramePr>
        <p:xfrm>
          <a:off x="13159699" y="1032354"/>
          <a:ext cx="10174337" cy="124067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theme/theme1.xml><?xml version="1.0" encoding="utf-8"?>
<a:theme xmlns:a="http://schemas.openxmlformats.org/drawingml/2006/main"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Neue"/>
        <a:ea typeface="Helvetica Neue"/>
        <a:cs typeface="Helvetica Neue"/>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101600" dir="18900000" rotWithShape="0">
            <a:srgbClr val="000000">
              <a:alpha val="80000"/>
            </a:srgbClr>
          </a:outerShdw>
        </a:effectLst>
      </a:spPr>
      <a:bodyPr rot="0" spcFirstLastPara="1" vertOverflow="overflow" horzOverflow="overflow" vert="horz" wrap="square" lIns="71436" tIns="71436" rIns="71436" bIns="71436"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101600" dir="18900000" rotWithShape="0">
            <a:srgbClr val="000000">
              <a:alpha val="8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6" tIns="71436" rIns="71436" bIns="71436"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Neue"/>
        <a:ea typeface="Helvetica Neue"/>
        <a:cs typeface="Helvetica Neue"/>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101600" dir="18900000" rotWithShape="0">
            <a:srgbClr val="000000">
              <a:alpha val="80000"/>
            </a:srgbClr>
          </a:outerShdw>
        </a:effectLst>
      </a:spPr>
      <a:bodyPr rot="0" spcFirstLastPara="1" vertOverflow="overflow" horzOverflow="overflow" vert="horz" wrap="square" lIns="71436" tIns="71436" rIns="71436" bIns="71436"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101600" dir="18900000" rotWithShape="0">
            <a:srgbClr val="000000">
              <a:alpha val="8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6" tIns="71436" rIns="71436" bIns="71436"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
  <Paragraphs>0</Paragraphs>
  <Slides>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65</vt:i4>
      </vt:variant>
    </vt:vector>
  </HeadingPairs>
  <TitlesOfParts>
    <vt:vector size="84" baseType="lpstr">
      <vt:lpstr>Arial</vt:lpstr>
      <vt:lpstr>宋体</vt:lpstr>
      <vt:lpstr>Wingdings</vt:lpstr>
      <vt:lpstr>Helvetica Light</vt:lpstr>
      <vt:lpstr>Calisto MT</vt:lpstr>
      <vt:lpstr>Helvetica</vt:lpstr>
      <vt:lpstr>Calibri</vt:lpstr>
      <vt:lpstr>等线 Light</vt:lpstr>
      <vt:lpstr>等线</vt:lpstr>
      <vt:lpstr>Helvetica Neue</vt:lpstr>
      <vt:lpstr>PingFang SC Medium</vt:lpstr>
      <vt:lpstr>微软雅黑</vt:lpstr>
      <vt:lpstr>Imprint MT Shadow</vt:lpstr>
      <vt:lpstr>方正大标宋简体</vt:lpstr>
      <vt:lpstr>PingFang SC Regular</vt:lpstr>
      <vt:lpstr>Avenir Next</vt:lpstr>
      <vt:lpstr>PingFang SC Light</vt:lpstr>
      <vt:lpstr>PingFang SC Semibold</vt:lpstr>
      <vt:lpstr>Gradient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iPhone</cp:lastModifiedBy>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2052-9.1.2</vt:lpwstr>
  </property>
</Properties>
</file>