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atom.io/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hyperlink" Target="https://github.com/SeleniumHQ/selenium/wiki/InternetExplorerDriver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pypi.org/project/robotframework/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robotframework/SeleniumLibrary/" TargetMode="External"/><Relationship Id="rId2" Type="http://schemas.openxmlformats.org/officeDocument/2006/relationships/hyperlink" Target="https://github.com/robotframework/SeleniumLibrary/" TargetMode="External"/><Relationship Id="rId3" Type="http://schemas.openxmlformats.org/officeDocument/2006/relationships/hyperlink" Target="http://robotframework.org/#libraries" TargetMode="External"/><Relationship Id="rId4" Type="http://schemas.openxmlformats.org/officeDocument/2006/relationships/hyperlink" Target="http://robotframework.org/#libraries" TargetMode="External"/><Relationship Id="rId5" Type="http://schemas.openxmlformats.org/officeDocument/2006/relationships/hyperlink" Target="http://robotframework.org/#libraries" TargetMode="External"/><Relationship Id="rId6" Type="http://schemas.openxmlformats.org/officeDocument/2006/relationships/hyperlink" Target="http://robotframework.org/SeleniumLibrary/SeleniumLibrary.html" TargetMode="External"/><Relationship Id="rId7" Type="http://schemas.openxmlformats.org/officeDocument/2006/relationships/hyperlink" Target="http://robotframework.org/SeleniumLibrary/SeleniumLibrary.html" TargetMode="External"/><Relationship Id="rId8" Type="http://schemas.openxmlformats.org/officeDocument/2006/relationships/hyperlink" Target="http://robotframework.org/SeleniumLibrary/SeleniumLibrary.html" TargetMode="External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4462920"/>
            <a:ext cx="9143280" cy="7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Keiko Amenuiya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77" name="Gráfico 1" descr=""/>
          <p:cNvPicPr/>
          <p:nvPr/>
        </p:nvPicPr>
        <p:blipFill>
          <a:blip r:embed="rId1"/>
          <a:stretch/>
        </p:blipFill>
        <p:spPr>
          <a:xfrm>
            <a:off x="1326960" y="1839240"/>
            <a:ext cx="9537480" cy="209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Instalação do editor de texto - atom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023480" y="1346400"/>
            <a:ext cx="9898200" cy="20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URL para download: </a:t>
            </a:r>
            <a:r>
              <a:rPr b="0" lang="pt-BR" sz="2200" spc="-1" strike="noStrike" u="sng">
                <a:solidFill>
                  <a:srgbClr val="0563c1"/>
                </a:solidFill>
                <a:uFillTx/>
                <a:latin typeface="Latos"/>
                <a:hlinkClick r:id="rId1"/>
              </a:rPr>
              <a:t>https://atom.io/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Execute o arquivo baixado (apenas prossiga).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200" spc="-1" strike="noStrike">
              <a:latin typeface="Arial"/>
            </a:endParaRPr>
          </a:p>
        </p:txBody>
      </p:sp>
      <p:pic>
        <p:nvPicPr>
          <p:cNvPr id="105" name="Imagem 6" descr=""/>
          <p:cNvPicPr/>
          <p:nvPr/>
        </p:nvPicPr>
        <p:blipFill>
          <a:blip r:embed="rId2"/>
          <a:stretch/>
        </p:blipFill>
        <p:spPr>
          <a:xfrm>
            <a:off x="2432880" y="2386800"/>
            <a:ext cx="7325640" cy="398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Instalação do editor de texto - atom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45840" y="1346400"/>
            <a:ext cx="5585040" cy="53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5000" spc="-1" strike="noStrike">
                <a:solidFill>
                  <a:srgbClr val="000000"/>
                </a:solidFill>
                <a:latin typeface="Latos"/>
              </a:rPr>
              <a:t>Após instalado com sucesso e abrir o Atom: terá um Welcome Page com o botão Install Package, vamos clicar nele para instalar os plugins para nos ajudar. </a:t>
            </a:r>
            <a:endParaRPr b="0" lang="pt-BR" sz="5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5000" spc="-1" strike="noStrike">
                <a:solidFill>
                  <a:srgbClr val="000000"/>
                </a:solidFill>
                <a:latin typeface="Latos"/>
              </a:rPr>
              <a:t>Existe outra opção também caso não apareça o WelcomePage:  Vá ao menu Packages &gt; Settings View &gt; Install Packages/Themes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5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5000" spc="-1" strike="noStrike">
                <a:solidFill>
                  <a:srgbClr val="000000"/>
                </a:solidFill>
                <a:latin typeface="Latos"/>
              </a:rPr>
              <a:t>Procure pelos Packages abaixo:</a:t>
            </a:r>
            <a:endParaRPr b="0" lang="pt-BR" sz="5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5000" spc="-1" strike="noStrike">
                <a:solidFill>
                  <a:srgbClr val="000000"/>
                </a:solidFill>
                <a:latin typeface="Latos"/>
              </a:rPr>
              <a:t>Autocomplete-robot-framework (gliviu) Complementa as Keywords</a:t>
            </a:r>
            <a:endParaRPr b="0" lang="pt-BR" sz="5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5000" spc="-1" strike="noStrike">
                <a:solidFill>
                  <a:srgbClr val="000000"/>
                </a:solidFill>
                <a:latin typeface="Latos"/>
              </a:rPr>
              <a:t>Hyperclick-robot-framework (gliviu) CTRL+Direito nos leva a implementação</a:t>
            </a:r>
            <a:endParaRPr b="0" lang="pt-BR" sz="5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5000" spc="-1" strike="noStrike">
                <a:solidFill>
                  <a:srgbClr val="000000"/>
                </a:solidFill>
                <a:latin typeface="Latos"/>
              </a:rPr>
              <a:t>Language-robot-framework (wingyplus) O Editor entende que você está utilizando Robot como linguagem</a:t>
            </a:r>
            <a:endParaRPr b="0" lang="pt-BR" sz="5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5000" spc="-1" strike="noStrike">
                <a:solidFill>
                  <a:srgbClr val="000000"/>
                </a:solidFill>
                <a:latin typeface="Latos"/>
              </a:rPr>
              <a:t>tree-view-copy-relative-path (tree-view-copy-relative-path) Você pode clicar com direito no arquivo e copiar o caminho relativo do arquivo.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5000" spc="-1" strike="noStrike">
              <a:latin typeface="Arial"/>
            </a:endParaRPr>
          </a:p>
        </p:txBody>
      </p:sp>
      <p:pic>
        <p:nvPicPr>
          <p:cNvPr id="108" name="Imagem 3" descr=""/>
          <p:cNvPicPr/>
          <p:nvPr/>
        </p:nvPicPr>
        <p:blipFill>
          <a:blip r:embed="rId1"/>
          <a:stretch/>
        </p:blipFill>
        <p:spPr>
          <a:xfrm>
            <a:off x="6427440" y="1346400"/>
            <a:ext cx="5207400" cy="473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Drivers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50800" y="1346400"/>
            <a:ext cx="5371200" cy="48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000" spc="-1" strike="noStrike">
                <a:solidFill>
                  <a:srgbClr val="000000"/>
                </a:solidFill>
                <a:latin typeface="Latos"/>
              </a:rPr>
              <a:t> </a:t>
            </a:r>
            <a:r>
              <a:rPr b="0" lang="pt-BR" sz="8000" spc="-1" strike="noStrike">
                <a:solidFill>
                  <a:srgbClr val="000000"/>
                </a:solidFill>
                <a:latin typeface="Latos"/>
              </a:rPr>
              <a:t>Quando estamos automatizando aplicações Web, precisamos criar uma conexão/interação com o browser, e podemos fazer isso através dos driver de cada navegador.</a:t>
            </a:r>
            <a:endParaRPr b="0" lang="pt-BR" sz="8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000" spc="-1" strike="noStrike">
                <a:solidFill>
                  <a:srgbClr val="000000"/>
                </a:solidFill>
                <a:latin typeface="Latos"/>
              </a:rPr>
              <a:t> </a:t>
            </a:r>
            <a:r>
              <a:rPr b="0" lang="pt-BR" sz="8000" spc="-1" strike="noStrike">
                <a:solidFill>
                  <a:srgbClr val="000000"/>
                </a:solidFill>
                <a:latin typeface="Latos"/>
              </a:rPr>
              <a:t>Para que o Python entenda que você tem esse driver, é só adicioná-lo na pasta C:\Python\Scripts </a:t>
            </a:r>
            <a:endParaRPr b="0" lang="pt-BR" sz="8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000" spc="-1" strike="noStrike">
                <a:solidFill>
                  <a:srgbClr val="000000"/>
                </a:solidFill>
                <a:latin typeface="Latos"/>
              </a:rPr>
              <a:t> </a:t>
            </a:r>
            <a:r>
              <a:rPr b="0" lang="pt-BR" sz="8000" spc="-1" strike="noStrike">
                <a:solidFill>
                  <a:srgbClr val="000000"/>
                </a:solidFill>
                <a:latin typeface="Latos"/>
              </a:rPr>
              <a:t>É necessário descompactar e adicionar apenas o executável – </a:t>
            </a:r>
            <a:r>
              <a:rPr b="0" lang="pt-BR" sz="8000" spc="-1" strike="noStrike">
                <a:solidFill>
                  <a:srgbClr val="2e75b6"/>
                </a:solidFill>
                <a:latin typeface="Latos"/>
              </a:rPr>
              <a:t>você pode perguntar, como ele sabe dessa pasta? O Windows sabe devido a variável de ambiente que você adicionou logo no começo do tutorial </a:t>
            </a:r>
            <a:endParaRPr b="0" lang="pt-BR" sz="8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8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000" spc="-1" strike="noStrike">
                <a:solidFill>
                  <a:srgbClr val="000000"/>
                </a:solidFill>
                <a:latin typeface="Latos"/>
              </a:rPr>
              <a:t>URL  para download Chrome: </a:t>
            </a:r>
            <a:r>
              <a:rPr b="0" lang="pt-BR" sz="8000" spc="-1" strike="noStrike" u="sng">
                <a:solidFill>
                  <a:srgbClr val="0563c1"/>
                </a:solidFill>
                <a:uFillTx/>
                <a:latin typeface="Latos"/>
                <a:hlinkClick r:id="rId1"/>
              </a:rPr>
              <a:t>https://sites.google.com/a/chromium.org/chromedriver/downloads </a:t>
            </a:r>
            <a:endParaRPr b="0" lang="pt-BR" sz="8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000" spc="-1" strike="noStrike">
                <a:solidFill>
                  <a:srgbClr val="000000"/>
                </a:solidFill>
                <a:latin typeface="Latos"/>
              </a:rPr>
              <a:t>URL para download IE: </a:t>
            </a:r>
            <a:endParaRPr b="0" lang="pt-BR" sz="8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000" spc="-1" strike="noStrike" u="sng">
                <a:solidFill>
                  <a:srgbClr val="0563c1"/>
                </a:solidFill>
                <a:uFillTx/>
                <a:latin typeface="Latos"/>
                <a:hlinkClick r:id="rId2"/>
              </a:rPr>
              <a:t>https://github.com/SeleniumHQ/selenium/wiki/InternetExplorerDriver</a:t>
            </a:r>
            <a:endParaRPr b="0" lang="pt-BR" sz="8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8000" spc="-1" strike="noStrike">
              <a:latin typeface="Arial"/>
            </a:endParaRPr>
          </a:p>
        </p:txBody>
      </p:sp>
      <p:pic>
        <p:nvPicPr>
          <p:cNvPr id="111" name="Imagem 4" descr=""/>
          <p:cNvPicPr/>
          <p:nvPr/>
        </p:nvPicPr>
        <p:blipFill>
          <a:blip r:embed="rId3"/>
          <a:stretch/>
        </p:blipFill>
        <p:spPr>
          <a:xfrm>
            <a:off x="6013440" y="1438560"/>
            <a:ext cx="5626800" cy="461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Inicio a implementação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023480" y="1485000"/>
            <a:ext cx="10418400" cy="31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4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000000"/>
                </a:solidFill>
                <a:latin typeface="Latos"/>
              </a:rPr>
              <a:t>Estrutura das pastas</a:t>
            </a:r>
            <a:endParaRPr b="0" lang="pt-BR" sz="3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000000"/>
                </a:solidFill>
                <a:latin typeface="Latos"/>
              </a:rPr>
              <a:t>é uma boa pratica separar os arquivos em pasta para localiza-los com mais facilidade e deixando a automação mais organizada.</a:t>
            </a:r>
            <a:endParaRPr b="0" lang="pt-BR" sz="3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000000"/>
                </a:solidFill>
                <a:latin typeface="Latos"/>
              </a:rPr>
              <a:t>Teremos a seguinte estrutura</a:t>
            </a:r>
            <a:endParaRPr b="0" lang="pt-BR" sz="3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000000"/>
                </a:solidFill>
                <a:latin typeface="Latos"/>
              </a:rPr>
              <a:t>Teste_robot</a:t>
            </a:r>
            <a:endParaRPr b="0" lang="pt-BR" sz="38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000000"/>
                </a:solidFill>
                <a:latin typeface="Latos"/>
              </a:rPr>
              <a:t>resource – para as implementações</a:t>
            </a:r>
            <a:endParaRPr b="0" lang="pt-BR" sz="38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800" spc="-1" strike="noStrike">
                <a:solidFill>
                  <a:srgbClr val="000000"/>
                </a:solidFill>
                <a:latin typeface="Latos"/>
              </a:rPr>
              <a:t>test – para os cenários</a:t>
            </a:r>
            <a:endParaRPr b="0" lang="pt-BR" sz="3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800" spc="-1" strike="noStrike">
              <a:latin typeface="Arial"/>
            </a:endParaRPr>
          </a:p>
        </p:txBody>
      </p:sp>
      <p:pic>
        <p:nvPicPr>
          <p:cNvPr id="114" name="Imagem 5" descr=""/>
          <p:cNvPicPr/>
          <p:nvPr/>
        </p:nvPicPr>
        <p:blipFill>
          <a:blip r:embed="rId1"/>
          <a:stretch/>
        </p:blipFill>
        <p:spPr>
          <a:xfrm>
            <a:off x="7708320" y="3317400"/>
            <a:ext cx="3530160" cy="303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Inicio a implementação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346400"/>
            <a:ext cx="10083600" cy="35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O primeiro passo é você saber que no Robot tem sessões com nomes específicos para ele entender o que você irá implementar, segue as sessões e o porque de utiliza-las:</a:t>
            </a: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Crie um novo arquivo: File &gt; New File     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7" name="Imagem 3" descr=""/>
          <p:cNvPicPr/>
          <p:nvPr/>
        </p:nvPicPr>
        <p:blipFill>
          <a:blip r:embed="rId1"/>
          <a:stretch/>
        </p:blipFill>
        <p:spPr>
          <a:xfrm>
            <a:off x="1668600" y="2709360"/>
            <a:ext cx="8854200" cy="395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Inicio a implementação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265040"/>
            <a:ext cx="10083600" cy="36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Vamos implementar nesse tutorial em 2 arquivos, e para sinalizar que são na linguagem robot devemos colocar o final “.robot”. Exemplo “pesquisar.robot”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Um arquivo para os cenários (pesquisar.robot) e outro para a implementação(Keywords) (pesquisar_kw.robot)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OBS: tanto o cenário como a implementação são Keywords, a diferença está que a que utilizamos no cenários são Keywords de iteração alto nível (descrita de forma mais humana) e as da implementação desse cenários são Keywords de baixo nível onde chama os scripts e funções das Librarys que importou.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0" name="Imagem 4" descr=""/>
          <p:cNvPicPr/>
          <p:nvPr/>
        </p:nvPicPr>
        <p:blipFill>
          <a:blip r:embed="rId1"/>
          <a:stretch/>
        </p:blipFill>
        <p:spPr>
          <a:xfrm>
            <a:off x="3096000" y="4464000"/>
            <a:ext cx="5747760" cy="21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Inicio a implementação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6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Latos"/>
              </a:rPr>
              <a:t>No arquivo pesquisar.robot iremos colocar apenas duas sessões:</a:t>
            </a:r>
            <a:endParaRPr b="0" lang="pt-BR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*** Settings ***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*** Test Case ***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*** Settings ***</a:t>
            </a:r>
            <a:endParaRPr b="0" lang="pt-BR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O que podemos utilizar no settings </a:t>
            </a:r>
            <a:endParaRPr b="0" lang="pt-BR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Documentation – Descrever para que serve os testes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Resource – Arquivo que deseja importar ou relacionar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Library – Importar biblioteca que deseja utilizar nos seus testes</a:t>
            </a:r>
            <a:endParaRPr b="0" lang="pt-BR" sz="20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Suite </a:t>
            </a:r>
            <a:endParaRPr b="0" lang="pt-BR" sz="20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Latos"/>
              </a:rPr>
              <a:t>Setup – Rodar uma ação antes de todos os cenários</a:t>
            </a:r>
            <a:endParaRPr b="0" lang="pt-BR" sz="18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Latos"/>
              </a:rPr>
              <a:t>Teardown - Rodar uma ação depois de todos os cenários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Test </a:t>
            </a:r>
            <a:endParaRPr b="0" lang="pt-BR" sz="20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Latos"/>
              </a:rPr>
              <a:t>Setup – Rodar uma ação antes de cada cenário</a:t>
            </a:r>
            <a:endParaRPr b="0" lang="pt-BR" sz="1800" spc="-1" strike="noStrike">
              <a:latin typeface="Arial"/>
            </a:endParaRPr>
          </a:p>
          <a:p>
            <a:pPr lvl="3" marL="16002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Latos"/>
              </a:rPr>
              <a:t>Teardown - Rodar uma ação depois de cada cenário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Como podemos pegar esse caminho do Resource? Graças ao plugin copy relative path, clique com o direito em cima do arquivo e clique na opção caminho relativo.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Inicio a implementação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O cenário foi escrito em BDD utilizando as chaves (Dado, Quando, Então)</a:t>
            </a:r>
            <a:endParaRPr b="0" lang="pt-BR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Implementação de alto nível (Que todos podem entender)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5" name="Imagem 4" descr=""/>
          <p:cNvPicPr/>
          <p:nvPr/>
        </p:nvPicPr>
        <p:blipFill>
          <a:blip r:embed="rId1"/>
          <a:stretch/>
        </p:blipFill>
        <p:spPr>
          <a:xfrm>
            <a:off x="2701800" y="2576520"/>
            <a:ext cx="7306200" cy="3903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Inicio a implementação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2693160"/>
            <a:ext cx="4882320" cy="255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Vamos começar a criar as implementações de nível baixo no arquivo pesquisar_kw.robot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Implementação de baixo nível (Keywords)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128" name="Imagem 4" descr=""/>
          <p:cNvPicPr/>
          <p:nvPr/>
        </p:nvPicPr>
        <p:blipFill>
          <a:blip r:embed="rId1"/>
          <a:stretch/>
        </p:blipFill>
        <p:spPr>
          <a:xfrm>
            <a:off x="5881680" y="1539720"/>
            <a:ext cx="5471640" cy="454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Como inspecionar um elemento da tela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No browser, clique com o direito em cima da onde voce deseja saber o identificador do campo e clique em “Inspecionar”. 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Abrira um console com o codigo html da pagina, e selecionado o element que voce clicou para inspecionar.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Outra forma de pegar um element e clicar com o direito e clicar na setinha no canto superior do console e clique onde deseja saber o identificador do campo 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1" name="Imagem 6" descr=""/>
          <p:cNvPicPr/>
          <p:nvPr/>
        </p:nvPicPr>
        <p:blipFill>
          <a:blip r:embed="rId1"/>
          <a:stretch/>
        </p:blipFill>
        <p:spPr>
          <a:xfrm>
            <a:off x="2736000" y="3816000"/>
            <a:ext cx="6915600" cy="283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Escopo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493280"/>
            <a:ext cx="10514880" cy="50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O que é robot framework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O que é necessário para o primeiro passo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Instalações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Drivers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Inicio a implementação 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Como inspecionar um elemento da tela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Como executar o arquivo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Como executar o arquivo utilizando tags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Retorno da execução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Como salvar o resultado em outra pasta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Report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Log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Como executar o arquivo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No CMD ou POWERSHELL, vá ate o caminho onde o projeto esta localizado ou abra o console no caminho do projeto.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Para acessar o power shell(Ctrl+Shit+Direito)em uma pasta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Passa acessar o cmd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513720" y="3521160"/>
            <a:ext cx="5298480" cy="2291400"/>
          </a:xfrm>
          <a:prstGeom prst="rect">
            <a:avLst/>
          </a:prstGeom>
          <a:ln>
            <a:noFill/>
          </a:ln>
        </p:spPr>
      </p:pic>
      <p:pic>
        <p:nvPicPr>
          <p:cNvPr id="135" name="Imagem 4" descr=""/>
          <p:cNvPicPr/>
          <p:nvPr/>
        </p:nvPicPr>
        <p:blipFill>
          <a:blip r:embed="rId2"/>
          <a:stretch/>
        </p:blipFill>
        <p:spPr>
          <a:xfrm>
            <a:off x="6303600" y="3521160"/>
            <a:ext cx="4973760" cy="229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Como executar o arquivo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Para voce conseguir executar o seu arquivo de cenário é necessário rodar o seguinte comando no cmd  ou powershell: 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robot .\pesquisar.robot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8" name="Imagem 5" descr=""/>
          <p:cNvPicPr/>
          <p:nvPr/>
        </p:nvPicPr>
        <p:blipFill>
          <a:blip r:embed="rId1"/>
          <a:stretch/>
        </p:blipFill>
        <p:spPr>
          <a:xfrm>
            <a:off x="2162160" y="2611440"/>
            <a:ext cx="7867080" cy="322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Como executar o arquivo utilizando tags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  <a:ea typeface="DejaVu Sans"/>
              </a:rPr>
              <a:t>Podemos identificar e classificar nossos testes com Tags: No nosso caso estamos utilizando a tag pesquisar que pode ser utilizada no Force Tags OU em baixo do nome do cenário [Tags]  pesquisar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  <a:ea typeface="DejaVu Sans"/>
              </a:rPr>
              <a:t>robot -i pesquisar test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1" name="Imagem 2" descr=""/>
          <p:cNvPicPr/>
          <p:nvPr/>
        </p:nvPicPr>
        <p:blipFill>
          <a:blip r:embed="rId1"/>
          <a:stretch/>
        </p:blipFill>
        <p:spPr>
          <a:xfrm>
            <a:off x="2147760" y="2886840"/>
            <a:ext cx="7895520" cy="318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Retorno da execução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  <a:ea typeface="DejaVu Sans"/>
              </a:rPr>
              <a:t>O retorno da execução no console é simples, contém</a:t>
            </a:r>
            <a:r>
              <a:rPr b="0" lang="pt-BR" sz="2200" spc="-1" strike="noStrike">
                <a:solidFill>
                  <a:srgbClr val="000000"/>
                </a:solidFill>
                <a:latin typeface="Latos"/>
                <a:ea typeface="DejaVu Sans"/>
              </a:rPr>
              <a:t> o PASS quando o cenário é executado com sucesso e o FAILED quando o cenário é executado com erros. 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144" name="Imagem 13" descr=""/>
          <p:cNvPicPr/>
          <p:nvPr/>
        </p:nvPicPr>
        <p:blipFill>
          <a:blip r:embed="rId1"/>
          <a:stretch/>
        </p:blipFill>
        <p:spPr>
          <a:xfrm>
            <a:off x="1918080" y="2354400"/>
            <a:ext cx="7923960" cy="3237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Como salvar o resultado em outra pasta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  <a:ea typeface="DejaVu Sans"/>
              </a:rPr>
              <a:t>Podemos indicar o lugar onde é salvo os arquivos de retorno da execução (log/output/report)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  <a:ea typeface="DejaVu Sans"/>
              </a:rPr>
              <a:t>robot –d ./results -i pesquisar tests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  <a:ea typeface="DejaVu Sans"/>
              </a:rPr>
              <a:t>O retorno estará na pasta results, e caso você não tenha criado esta pasta quando você rodar o comando com o diretório, a pasta será criada em tempo de execução.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7" name="Imagem 8" descr=""/>
          <p:cNvPicPr/>
          <p:nvPr/>
        </p:nvPicPr>
        <p:blipFill>
          <a:blip r:embed="rId1"/>
          <a:stretch/>
        </p:blipFill>
        <p:spPr>
          <a:xfrm>
            <a:off x="838080" y="3484440"/>
            <a:ext cx="7027920" cy="2851560"/>
          </a:xfrm>
          <a:prstGeom prst="rect">
            <a:avLst/>
          </a:prstGeom>
          <a:ln>
            <a:noFill/>
          </a:ln>
        </p:spPr>
      </p:pic>
      <p:pic>
        <p:nvPicPr>
          <p:cNvPr id="148" name="Imagem 10" descr=""/>
          <p:cNvPicPr/>
          <p:nvPr/>
        </p:nvPicPr>
        <p:blipFill>
          <a:blip r:embed="rId2"/>
          <a:stretch/>
        </p:blipFill>
        <p:spPr>
          <a:xfrm>
            <a:off x="8566920" y="3488760"/>
            <a:ext cx="2875680" cy="284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Report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  <a:ea typeface="DejaVu Sans"/>
              </a:rPr>
              <a:t>O report.html é o resumo da execução com os dados do que fora testado e o resultado. Contém informações como: Status da execução, horário de início e término da execução, tempo total de execução, quantidade de testes que passaram e que falharam tanto quanto por suíte, quanto por teste executado.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1" name="Imagem 2" descr=""/>
          <p:cNvPicPr/>
          <p:nvPr/>
        </p:nvPicPr>
        <p:blipFill>
          <a:blip r:embed="rId1"/>
          <a:stretch/>
        </p:blipFill>
        <p:spPr>
          <a:xfrm>
            <a:off x="3816000" y="2808000"/>
            <a:ext cx="4884480" cy="379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Log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838080" y="1265040"/>
            <a:ext cx="10083600" cy="49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  <a:ea typeface="DejaVu Sans"/>
              </a:rPr>
              <a:t>O log.html é o detalhamento da execução, onde mostra o que houve keyword por keyword dos testes executados. Contém informações como: keyword executada, library da keyword, resultado da execução da keyword, screenshots de telas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54" name="Imagem 2" descr=""/>
          <p:cNvPicPr/>
          <p:nvPr/>
        </p:nvPicPr>
        <p:blipFill>
          <a:blip r:embed="rId1"/>
          <a:stretch/>
        </p:blipFill>
        <p:spPr>
          <a:xfrm>
            <a:off x="4091400" y="2551680"/>
            <a:ext cx="3886560" cy="411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O que é robot framework?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493280"/>
            <a:ext cx="10514880" cy="507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Framework open source para automação de teste desenvolvido em Python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Estruturado para desenvolvimento dirigido a testes de aceitação (ATDD)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Sua sintaxe é tabular (endentação)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Baseado em Keyword_driven (palavras chave)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As Bibliotecas que auxiliam o desenvolvimento do robot é criado em python e java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É compatível com qualquer SO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Precisa de alguma IDE? Não precisa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82" name="Imagem 4" descr=""/>
          <p:cNvPicPr/>
          <p:nvPr/>
        </p:nvPicPr>
        <p:blipFill>
          <a:blip r:embed="rId1"/>
          <a:stretch/>
        </p:blipFill>
        <p:spPr>
          <a:xfrm>
            <a:off x="9066960" y="4069080"/>
            <a:ext cx="2590920" cy="259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6000"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O que é necessário para o primeiro passo?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459800"/>
            <a:ext cx="10514880" cy="51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Latos"/>
              </a:rPr>
              <a:t>Python </a:t>
            </a:r>
            <a:endParaRPr b="0" lang="pt-BR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Utilizamos a versão 3 devido a versão 2 irá morrer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Latos"/>
              </a:rPr>
              <a:t>RobotFramework</a:t>
            </a:r>
            <a:endParaRPr b="0" lang="pt-BR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Latos"/>
              </a:rPr>
              <a:t>Framework baseado em python</a:t>
            </a:r>
            <a:endParaRPr b="0" lang="pt-BR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Latos"/>
              </a:rPr>
              <a:t>Library SeleniumLibrary</a:t>
            </a:r>
            <a:endParaRPr b="0" lang="pt-BR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Você utilizará essa Library pra automatizar os testes web 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Latos"/>
              </a:rPr>
              <a:t> </a:t>
            </a:r>
            <a:r>
              <a:rPr b="0" lang="pt-BR" sz="2600" spc="-1" strike="noStrike">
                <a:solidFill>
                  <a:srgbClr val="000000"/>
                </a:solidFill>
                <a:latin typeface="Latos"/>
              </a:rPr>
              <a:t>ChromeDriver</a:t>
            </a:r>
            <a:endParaRPr b="0" lang="pt-BR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Ou Driver do Browser que gostaria de utilizar.</a:t>
            </a:r>
            <a:endParaRPr b="0" lang="pt-BR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Latos"/>
              </a:rPr>
              <a:t>Atom </a:t>
            </a:r>
            <a:endParaRPr b="0" lang="pt-BR" sz="2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Latos"/>
              </a:rPr>
              <a:t>IDE 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Instalação do python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704520" y="1384200"/>
            <a:ext cx="11139840" cy="51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600" spc="-1" strike="noStrike">
                <a:solidFill>
                  <a:srgbClr val="000000"/>
                </a:solidFill>
                <a:latin typeface="Calibri Light"/>
              </a:rPr>
              <a:t>URL para download: </a:t>
            </a:r>
            <a:r>
              <a:rPr b="0" lang="pt-BR" sz="2600" spc="-1" strike="noStrike" u="sng">
                <a:solidFill>
                  <a:srgbClr val="0563c1"/>
                </a:solidFill>
                <a:uFillTx/>
                <a:latin typeface="Calibri"/>
              </a:rPr>
              <a:t>https://www.python.org/downloads/</a:t>
            </a:r>
            <a:endParaRPr b="0" lang="pt-BR" sz="2600" spc="-1" strike="noStrike">
              <a:latin typeface="Arial"/>
            </a:endParaRPr>
          </a:p>
        </p:txBody>
      </p:sp>
      <p:pic>
        <p:nvPicPr>
          <p:cNvPr id="87" name="Imagem 3" descr=""/>
          <p:cNvPicPr/>
          <p:nvPr/>
        </p:nvPicPr>
        <p:blipFill>
          <a:blip r:embed="rId1"/>
          <a:stretch/>
        </p:blipFill>
        <p:spPr>
          <a:xfrm>
            <a:off x="6574320" y="2165040"/>
            <a:ext cx="5161680" cy="405144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838080" y="3052800"/>
            <a:ext cx="5352480" cy="227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9600" spc="-1" strike="noStrike">
                <a:solidFill>
                  <a:srgbClr val="000000"/>
                </a:solidFill>
                <a:latin typeface="Latos"/>
                <a:ea typeface="DejaVu Sans"/>
              </a:rPr>
              <a:t> </a:t>
            </a:r>
            <a:r>
              <a:rPr b="0" lang="pt-BR" sz="9600" spc="-1" strike="noStrike">
                <a:solidFill>
                  <a:srgbClr val="000000"/>
                </a:solidFill>
                <a:latin typeface="Latos"/>
                <a:ea typeface="DejaVu Sans"/>
              </a:rPr>
              <a:t>Execute o arquivo baixado</a:t>
            </a:r>
            <a:endParaRPr b="0" lang="pt-BR" sz="9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9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9600" spc="-1" strike="noStrike">
                <a:solidFill>
                  <a:srgbClr val="000000"/>
                </a:solidFill>
                <a:latin typeface="Latos"/>
                <a:ea typeface="DejaVu Sans"/>
              </a:rPr>
              <a:t> </a:t>
            </a:r>
            <a:r>
              <a:rPr b="0" lang="pt-BR" sz="9600" spc="-1" strike="noStrike">
                <a:solidFill>
                  <a:srgbClr val="000000"/>
                </a:solidFill>
                <a:latin typeface="Latos"/>
                <a:ea typeface="DejaVu Sans"/>
              </a:rPr>
              <a:t>Quando você está instalando existe a opção de Add .path</a:t>
            </a:r>
            <a:endParaRPr b="0" lang="pt-BR" sz="9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9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9600" spc="-1" strike="noStrike">
                <a:solidFill>
                  <a:srgbClr val="000000"/>
                </a:solidFill>
                <a:latin typeface="Latos"/>
                <a:ea typeface="DejaVu Sans"/>
              </a:rPr>
              <a:t> </a:t>
            </a:r>
            <a:r>
              <a:rPr b="0" lang="pt-BR" sz="9600" spc="-1" strike="noStrike">
                <a:solidFill>
                  <a:srgbClr val="000000"/>
                </a:solidFill>
                <a:latin typeface="Latos"/>
                <a:ea typeface="DejaVu Sans"/>
              </a:rPr>
              <a:t>Pesquisar por variáveis de ambiente no Windows </a:t>
            </a:r>
            <a:endParaRPr b="0" lang="pt-BR" sz="9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9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Instalação do python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71120" y="2038680"/>
            <a:ext cx="5519880" cy="35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Pesquisar por variáveis de ambiente no Windows ou Painel de Controle &gt; Sistema de Segurança &gt; Sistema &gt; Configurações avançadas do sistema &gt; Variáveis de ambiente &gt; Adicionar na variável Path os caminhos: 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C:\Python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C:\Python\Scripts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91" name="Imagem 3" descr=""/>
          <p:cNvPicPr/>
          <p:nvPr/>
        </p:nvPicPr>
        <p:blipFill>
          <a:blip r:embed="rId1"/>
          <a:stretch/>
        </p:blipFill>
        <p:spPr>
          <a:xfrm>
            <a:off x="6528960" y="1535760"/>
            <a:ext cx="5160960" cy="452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Instalação do python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71120" y="2877480"/>
            <a:ext cx="5519880" cy="26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Para saber a versão, basta acessar o cmd ou power shell(Ctrl+Shit+Direito)em qualquer pasta do Windows e usar o comando: Python --version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94" name="Imagem 4" descr=""/>
          <p:cNvPicPr/>
          <p:nvPr/>
        </p:nvPicPr>
        <p:blipFill>
          <a:blip r:embed="rId1"/>
          <a:stretch/>
        </p:blipFill>
        <p:spPr>
          <a:xfrm>
            <a:off x="6568200" y="1982160"/>
            <a:ext cx="5125320" cy="322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Instalação do robot framework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36840" y="2088720"/>
            <a:ext cx="5519880" cy="40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Vamos utilizar RobotFramework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URL para biblioteca RobotFramework: </a:t>
            </a:r>
            <a:r>
              <a:rPr b="0" lang="pt-BR" sz="2400" spc="-1" strike="noStrike" u="sng">
                <a:solidFill>
                  <a:srgbClr val="0563c1"/>
                </a:solidFill>
                <a:uFillTx/>
                <a:latin typeface="Latos"/>
                <a:hlinkClick r:id="rId1"/>
              </a:rPr>
              <a:t>https://pypi.org/project/robotframework/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Como instalar: pip install robotframework</a:t>
            </a:r>
            <a:endParaRPr b="0" lang="pt-BR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atos"/>
              </a:rPr>
              <a:t>Como atualizar: pip install --upgrade robotframework 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97" name="Imagem 6" descr=""/>
          <p:cNvPicPr/>
          <p:nvPr/>
        </p:nvPicPr>
        <p:blipFill>
          <a:blip r:embed="rId2"/>
          <a:stretch/>
        </p:blipFill>
        <p:spPr>
          <a:xfrm>
            <a:off x="6369120" y="1469160"/>
            <a:ext cx="5185080" cy="1995480"/>
          </a:xfrm>
          <a:prstGeom prst="rect">
            <a:avLst/>
          </a:prstGeom>
          <a:ln>
            <a:noFill/>
          </a:ln>
        </p:spPr>
      </p:pic>
      <p:pic>
        <p:nvPicPr>
          <p:cNvPr id="98" name="Imagem 7" descr=""/>
          <p:cNvPicPr/>
          <p:nvPr/>
        </p:nvPicPr>
        <p:blipFill>
          <a:blip r:embed="rId3"/>
          <a:stretch/>
        </p:blipFill>
        <p:spPr>
          <a:xfrm>
            <a:off x="6358680" y="3546360"/>
            <a:ext cx="5185080" cy="307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8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Lato (Títulos)"/>
              </a:rPr>
              <a:t>Instalação do seleniumlibrary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29280" y="1451160"/>
            <a:ext cx="1072404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URL para biblioteca Selenium Library: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u="sng">
                <a:solidFill>
                  <a:srgbClr val="0563c1"/>
                </a:solidFill>
                <a:uFillTx/>
                <a:latin typeface="Latos"/>
                <a:hlinkClick r:id="rId1"/>
              </a:rPr>
              <a:t>GitHub: </a:t>
            </a:r>
            <a:r>
              <a:rPr b="0" lang="pt-BR" sz="2000" spc="-1" strike="noStrike" u="sng">
                <a:solidFill>
                  <a:srgbClr val="0563c1"/>
                </a:solidFill>
                <a:uFillTx/>
                <a:latin typeface="Latos"/>
                <a:hlinkClick r:id="rId2"/>
              </a:rPr>
              <a:t>SeleniumLibrary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URL para bibliotecas para o Robot: 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u="sng">
                <a:solidFill>
                  <a:srgbClr val="0563c1"/>
                </a:solidFill>
                <a:uFillTx/>
                <a:latin typeface="Latos"/>
                <a:hlinkClick r:id="rId3"/>
              </a:rPr>
              <a:t>RobotFramework</a:t>
            </a:r>
            <a:r>
              <a:rPr b="0" lang="pt-BR" sz="2000" spc="-1" strike="noStrike" u="sng">
                <a:solidFill>
                  <a:srgbClr val="0563c1"/>
                </a:solidFill>
                <a:uFillTx/>
                <a:latin typeface="Latos"/>
                <a:hlinkClick r:id="rId4"/>
              </a:rPr>
              <a:t>: </a:t>
            </a:r>
            <a:r>
              <a:rPr b="0" lang="pt-BR" sz="2000" spc="-1" strike="noStrike" u="sng">
                <a:solidFill>
                  <a:srgbClr val="0563c1"/>
                </a:solidFill>
                <a:uFillTx/>
                <a:latin typeface="Latos"/>
                <a:hlinkClick r:id="rId5"/>
              </a:rPr>
              <a:t>Libraries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Como instalar: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pip install robotframework-seleniumlibrary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Latos"/>
              </a:rPr>
              <a:t>URL para documentação: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 u="sng">
                <a:solidFill>
                  <a:srgbClr val="0563c1"/>
                </a:solidFill>
                <a:uFillTx/>
                <a:latin typeface="Latos"/>
                <a:hlinkClick r:id="rId6"/>
              </a:rPr>
              <a:t>Keyword</a:t>
            </a:r>
            <a:r>
              <a:rPr b="0" lang="pt-BR" sz="2000" spc="-1" strike="noStrike" u="sng">
                <a:solidFill>
                  <a:srgbClr val="0563c1"/>
                </a:solidFill>
                <a:uFillTx/>
                <a:latin typeface="Latos"/>
                <a:hlinkClick r:id="rId7"/>
              </a:rPr>
              <a:t> </a:t>
            </a:r>
            <a:r>
              <a:rPr b="0" lang="pt-BR" sz="2000" spc="-1" strike="noStrike" u="sng">
                <a:solidFill>
                  <a:srgbClr val="0563c1"/>
                </a:solidFill>
                <a:uFillTx/>
                <a:latin typeface="Latos"/>
                <a:hlinkClick r:id="rId8"/>
              </a:rPr>
              <a:t>Documentation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1" name="Imagem 4" descr=""/>
          <p:cNvPicPr/>
          <p:nvPr/>
        </p:nvPicPr>
        <p:blipFill>
          <a:blip r:embed="rId9"/>
          <a:stretch/>
        </p:blipFill>
        <p:spPr>
          <a:xfrm>
            <a:off x="7239600" y="1800000"/>
            <a:ext cx="4424040" cy="38293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1064880" y="6187320"/>
            <a:ext cx="2539440" cy="61056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800" spc="-1" strike="noStrike">
                <a:solidFill>
                  <a:srgbClr val="ffffff"/>
                </a:solidFill>
                <a:latin typeface="Calibri"/>
                <a:ea typeface="DejaVu Sans"/>
              </a:rPr>
              <a:t>OBS: Sempre tenha a documentação da Library Aberta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Application>LibreOffice/6.2.4.2$Windows_X86_64 LibreOffice_project/2412653d852ce75f65fbfa83fb7e7b669a126d64</Application>
  <Words>1466</Words>
  <Paragraphs>165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2018-10-25T01:24:03Z</dcterms:created>
  <dc:creator>marujinha</dc:creator>
  <dc:description/>
  <dc:language>pt-BR</dc:language>
  <cp:lastModifiedBy/>
  <dcterms:modified xsi:type="dcterms:W3CDTF">2019-10-29T17:47:04Z</dcterms:modified>
  <cp:revision>29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