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0" r:id="rId5"/>
    <p:sldId id="268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A7A-AB21-4A91-AB42-E33EACBAD74E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51CA-1B0D-4B2B-8429-3DCF45126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91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A7A-AB21-4A91-AB42-E33EACBAD74E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51CA-1B0D-4B2B-8429-3DCF45126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68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A7A-AB21-4A91-AB42-E33EACBAD74E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51CA-1B0D-4B2B-8429-3DCF45126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67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A7A-AB21-4A91-AB42-E33EACBAD74E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51CA-1B0D-4B2B-8429-3DCF45126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72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A7A-AB21-4A91-AB42-E33EACBAD74E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51CA-1B0D-4B2B-8429-3DCF45126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23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A7A-AB21-4A91-AB42-E33EACBAD74E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51CA-1B0D-4B2B-8429-3DCF45126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1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A7A-AB21-4A91-AB42-E33EACBAD74E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51CA-1B0D-4B2B-8429-3DCF45126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87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A7A-AB21-4A91-AB42-E33EACBAD74E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51CA-1B0D-4B2B-8429-3DCF45126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06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A7A-AB21-4A91-AB42-E33EACBAD74E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51CA-1B0D-4B2B-8429-3DCF45126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00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A7A-AB21-4A91-AB42-E33EACBAD74E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51CA-1B0D-4B2B-8429-3DCF45126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86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A7A-AB21-4A91-AB42-E33EACBAD74E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51CA-1B0D-4B2B-8429-3DCF45126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23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BA7A-AB21-4A91-AB42-E33EACBAD74E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551CA-1B0D-4B2B-8429-3DCF45126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43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onfused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219" y="3507644"/>
            <a:ext cx="2925828" cy="326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onfused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26" y="3336068"/>
            <a:ext cx="3489499" cy="32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726" y="189330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CA" sz="8000" dirty="0" smtClean="0"/>
              <a:t>Reading Circuit Diagrams</a:t>
            </a:r>
            <a:br>
              <a:rPr lang="en-CA" sz="8000" dirty="0" smtClean="0"/>
            </a:br>
            <a:r>
              <a:rPr lang="en-CA" sz="8000" dirty="0" smtClean="0"/>
              <a:t>and Boolean Equations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39516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080233"/>
              </p:ext>
            </p:extLst>
          </p:nvPr>
        </p:nvGraphicFramePr>
        <p:xfrm>
          <a:off x="2032000" y="0"/>
          <a:ext cx="8128000" cy="67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A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B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Y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3853" y="328353"/>
            <a:ext cx="340158" cy="670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CA" sz="2400" dirty="0"/>
              <a:t>1</a:t>
            </a:r>
            <a:endParaRPr lang="en-CA" sz="2400" dirty="0" smtClean="0"/>
          </a:p>
          <a:p>
            <a:pPr>
              <a:spcAft>
                <a:spcPts val="500"/>
              </a:spcAft>
            </a:pPr>
            <a:r>
              <a:rPr lang="en-CA" sz="2400" dirty="0" smtClean="0"/>
              <a:t>0</a:t>
            </a:r>
          </a:p>
          <a:p>
            <a:pPr>
              <a:spcAft>
                <a:spcPts val="500"/>
              </a:spcAft>
            </a:pPr>
            <a:r>
              <a:rPr lang="en-CA" sz="2400" dirty="0" smtClean="0"/>
              <a:t>0</a:t>
            </a:r>
          </a:p>
          <a:p>
            <a:pPr>
              <a:spcAft>
                <a:spcPts val="500"/>
              </a:spcAft>
            </a:pPr>
            <a:r>
              <a:rPr lang="en-CA" sz="2400" dirty="0"/>
              <a:t>1</a:t>
            </a:r>
            <a:endParaRPr lang="en-CA" sz="2400" dirty="0" smtClean="0"/>
          </a:p>
          <a:p>
            <a:pPr>
              <a:spcAft>
                <a:spcPts val="500"/>
              </a:spcAft>
            </a:pPr>
            <a:r>
              <a:rPr lang="en-CA" sz="2400" dirty="0"/>
              <a:t>1</a:t>
            </a:r>
            <a:endParaRPr lang="en-CA" sz="2400" dirty="0" smtClean="0"/>
          </a:p>
          <a:p>
            <a:pPr>
              <a:spcAft>
                <a:spcPts val="500"/>
              </a:spcAft>
            </a:pPr>
            <a:r>
              <a:rPr lang="en-CA" sz="2400" dirty="0"/>
              <a:t>0</a:t>
            </a:r>
            <a:endParaRPr lang="en-CA" sz="2400" dirty="0" smtClean="0"/>
          </a:p>
          <a:p>
            <a:pPr>
              <a:spcAft>
                <a:spcPts val="500"/>
              </a:spcAft>
            </a:pPr>
            <a:r>
              <a:rPr lang="en-CA" sz="2400" dirty="0" smtClean="0"/>
              <a:t>0</a:t>
            </a:r>
          </a:p>
          <a:p>
            <a:pPr>
              <a:spcAft>
                <a:spcPts val="500"/>
              </a:spcAft>
            </a:pPr>
            <a:r>
              <a:rPr lang="en-CA" sz="2400" dirty="0" smtClean="0"/>
              <a:t>0</a:t>
            </a:r>
          </a:p>
          <a:p>
            <a:pPr>
              <a:spcAft>
                <a:spcPts val="500"/>
              </a:spcAft>
            </a:pPr>
            <a:r>
              <a:rPr lang="en-CA" sz="2400" dirty="0" smtClean="0"/>
              <a:t>0</a:t>
            </a:r>
          </a:p>
          <a:p>
            <a:pPr>
              <a:spcAft>
                <a:spcPts val="500"/>
              </a:spcAft>
            </a:pPr>
            <a:r>
              <a:rPr lang="en-CA" sz="2400" dirty="0" smtClean="0"/>
              <a:t>0</a:t>
            </a:r>
          </a:p>
          <a:p>
            <a:pPr>
              <a:spcAft>
                <a:spcPts val="500"/>
              </a:spcAft>
            </a:pPr>
            <a:r>
              <a:rPr lang="en-CA" sz="2400" dirty="0"/>
              <a:t>1</a:t>
            </a:r>
            <a:endParaRPr lang="en-CA" sz="2400" dirty="0" smtClean="0"/>
          </a:p>
          <a:p>
            <a:pPr>
              <a:spcAft>
                <a:spcPts val="500"/>
              </a:spcAft>
            </a:pPr>
            <a:r>
              <a:rPr lang="en-CA" sz="2400" dirty="0"/>
              <a:t>1</a:t>
            </a:r>
            <a:endParaRPr lang="en-CA" sz="2400" dirty="0" smtClean="0"/>
          </a:p>
          <a:p>
            <a:pPr>
              <a:spcAft>
                <a:spcPts val="500"/>
              </a:spcAft>
            </a:pPr>
            <a:r>
              <a:rPr lang="en-CA" sz="2400" dirty="0"/>
              <a:t>0</a:t>
            </a:r>
            <a:endParaRPr lang="en-CA" sz="2400" dirty="0" smtClean="0"/>
          </a:p>
          <a:p>
            <a:pPr>
              <a:spcAft>
                <a:spcPts val="500"/>
              </a:spcAft>
            </a:pPr>
            <a:r>
              <a:rPr lang="en-CA" sz="2400" dirty="0" smtClean="0"/>
              <a:t>0</a:t>
            </a:r>
          </a:p>
          <a:p>
            <a:pPr>
              <a:spcAft>
                <a:spcPts val="500"/>
              </a:spcAft>
            </a:pPr>
            <a:r>
              <a:rPr lang="en-CA" sz="2400" dirty="0"/>
              <a:t>0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629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13" y="2852867"/>
            <a:ext cx="2187310" cy="1044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6218" y="122865"/>
            <a:ext cx="10318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dirty="0" smtClean="0">
                <a:solidFill>
                  <a:srgbClr val="FF0000"/>
                </a:solidFill>
              </a:rPr>
              <a:t>Y = (B x B) + (A + B)A</a:t>
            </a:r>
            <a:endParaRPr lang="en-CA" sz="9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6218" y="1620000"/>
            <a:ext cx="1574067" cy="36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685800" y="2272530"/>
            <a:ext cx="1574067" cy="36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3884989" y="1552423"/>
            <a:ext cx="2036840" cy="435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1100224" y="2390609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A</a:t>
            </a:r>
            <a:endParaRPr lang="en-CA" sz="36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22666" y="4641598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329710" y="3335033"/>
            <a:ext cx="405090" cy="490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10774247" y="3256949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Y</a:t>
            </a:r>
            <a:endParaRPr lang="en-CA" sz="3600" b="1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9688284" y="362350"/>
            <a:ext cx="556539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482844" y="239177"/>
            <a:ext cx="3816000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099428" y="123424"/>
            <a:ext cx="8316000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lay 28"/>
          <p:cNvSpPr/>
          <p:nvPr/>
        </p:nvSpPr>
        <p:spPr>
          <a:xfrm>
            <a:off x="2930220" y="4049992"/>
            <a:ext cx="1356701" cy="1183211"/>
          </a:xfrm>
          <a:prstGeom prst="flowChartDelay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604585" y="4964764"/>
            <a:ext cx="1310564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166013" y="3335033"/>
            <a:ext cx="990" cy="162973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4" descr="Image result for nand symb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7" t="10344" r="25711" b="12880"/>
          <a:stretch/>
        </p:blipFill>
        <p:spPr bwMode="auto">
          <a:xfrm>
            <a:off x="6072299" y="2043227"/>
            <a:ext cx="2288267" cy="139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nor g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224" y="2695837"/>
            <a:ext cx="2854569" cy="17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/>
          <p:nvPr/>
        </p:nvCxnSpPr>
        <p:spPr>
          <a:xfrm flipV="1">
            <a:off x="2144695" y="4340551"/>
            <a:ext cx="7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661959" y="2718000"/>
            <a:ext cx="2376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166013" y="2143891"/>
            <a:ext cx="3924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193290" y="2156205"/>
            <a:ext cx="990" cy="576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071309" y="2147106"/>
            <a:ext cx="990" cy="324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192217" y="2739356"/>
            <a:ext cx="990" cy="468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286921" y="4641597"/>
            <a:ext cx="3888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882212" y="2739356"/>
            <a:ext cx="324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192217" y="3969210"/>
            <a:ext cx="990" cy="684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648270" y="527250"/>
            <a:ext cx="802105" cy="81543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6" name="Picture 4" descr="Image result for xor ga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15" y="2293916"/>
            <a:ext cx="2980884" cy="149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4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9" grpId="0"/>
      <p:bldP spid="20" grpId="0"/>
      <p:bldP spid="23" grpId="0" animBg="1"/>
      <p:bldP spid="24" grpId="0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370203"/>
              </p:ext>
            </p:extLst>
          </p:nvPr>
        </p:nvGraphicFramePr>
        <p:xfrm>
          <a:off x="2032000" y="1612295"/>
          <a:ext cx="81279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A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B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Y</a:t>
                      </a:r>
                      <a:endParaRPr lang="en-CA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0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0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1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0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0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1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1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1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6219" y="0"/>
            <a:ext cx="96487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dirty="0" smtClean="0">
                <a:solidFill>
                  <a:srgbClr val="FF0000"/>
                </a:solidFill>
              </a:rPr>
              <a:t>Y = </a:t>
            </a:r>
            <a:r>
              <a:rPr lang="en-CA" sz="9600" dirty="0">
                <a:solidFill>
                  <a:srgbClr val="FF0000"/>
                </a:solidFill>
              </a:rPr>
              <a:t>(Ā </a:t>
            </a:r>
            <a:r>
              <a:rPr lang="en-CA" sz="9600" dirty="0" smtClean="0">
                <a:solidFill>
                  <a:srgbClr val="FF0000"/>
                </a:solidFill>
              </a:rPr>
              <a:t>x B) + (A + B)</a:t>
            </a:r>
            <a:endParaRPr lang="en-CA" sz="96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9731828" y="239486"/>
            <a:ext cx="556539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978959" y="2018214"/>
            <a:ext cx="393056" cy="2331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700"/>
              </a:spcAft>
            </a:pPr>
            <a:r>
              <a:rPr lang="en-CA" sz="3200" dirty="0" smtClean="0"/>
              <a:t>0</a:t>
            </a:r>
          </a:p>
          <a:p>
            <a:pPr>
              <a:spcAft>
                <a:spcPts val="700"/>
              </a:spcAft>
            </a:pPr>
            <a:r>
              <a:rPr lang="en-CA" sz="3200" dirty="0" smtClean="0"/>
              <a:t>0</a:t>
            </a:r>
          </a:p>
          <a:p>
            <a:pPr>
              <a:spcAft>
                <a:spcPts val="700"/>
              </a:spcAft>
            </a:pPr>
            <a:r>
              <a:rPr lang="en-CA" sz="3200" dirty="0" smtClean="0"/>
              <a:t>0</a:t>
            </a:r>
          </a:p>
          <a:p>
            <a:pPr>
              <a:spcAft>
                <a:spcPts val="700"/>
              </a:spcAft>
            </a:pPr>
            <a:r>
              <a:rPr lang="en-CA" sz="3200" dirty="0" smtClean="0"/>
              <a:t>0</a:t>
            </a:r>
            <a:endParaRPr lang="en-CA" sz="3200" dirty="0" smtClean="0"/>
          </a:p>
        </p:txBody>
      </p:sp>
    </p:spTree>
    <p:extLst>
      <p:ext uri="{BB962C8B-B14F-4D97-AF65-F5344CB8AC3E}">
        <p14:creationId xmlns:p14="http://schemas.microsoft.com/office/powerpoint/2010/main" val="263053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968944" y="256552"/>
            <a:ext cx="4176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97824" y="94393"/>
            <a:ext cx="9972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4129" y="3277130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FF0000"/>
                </a:solidFill>
              </a:rPr>
              <a:t>B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8298" y="494474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C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6114" y="2008802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A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82542" y="2822816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Y</a:t>
            </a:r>
            <a:endParaRPr lang="en-CA" sz="36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671" y="731"/>
            <a:ext cx="1165254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9600" dirty="0">
                <a:solidFill>
                  <a:srgbClr val="FF0000"/>
                </a:solidFill>
              </a:rPr>
              <a:t>Y = C x A + B + A x B x C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213506" y="256552"/>
            <a:ext cx="4356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lay 14"/>
          <p:cNvSpPr/>
          <p:nvPr/>
        </p:nvSpPr>
        <p:spPr>
          <a:xfrm>
            <a:off x="2332200" y="4375163"/>
            <a:ext cx="1356701" cy="1183211"/>
          </a:xfrm>
          <a:prstGeom prst="flowChartDelay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901" y="3277130"/>
            <a:ext cx="1932784" cy="121138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1458234" y="5267909"/>
            <a:ext cx="900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862102" y="2341130"/>
            <a:ext cx="0" cy="1044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462" y="3368828"/>
            <a:ext cx="2193542" cy="1047447"/>
          </a:xfrm>
          <a:prstGeom prst="rect">
            <a:avLst/>
          </a:prstGeom>
        </p:spPr>
      </p:pic>
      <p:pic>
        <p:nvPicPr>
          <p:cNvPr id="20" name="Picture 2" descr="Image result for nor gat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" t="11320" r="6297" b="9765"/>
          <a:stretch/>
        </p:blipFill>
        <p:spPr bwMode="auto">
          <a:xfrm>
            <a:off x="8265227" y="2502966"/>
            <a:ext cx="2317315" cy="129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685" y="1960712"/>
            <a:ext cx="2193542" cy="1047447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458234" y="2328506"/>
            <a:ext cx="900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32200" y="3600295"/>
            <a:ext cx="2700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18968089" flipH="1">
            <a:off x="1734043" y="3280169"/>
            <a:ext cx="652687" cy="640251"/>
          </a:xfrm>
          <a:prstGeom prst="arc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1847387" y="3846547"/>
            <a:ext cx="0" cy="792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847387" y="4614170"/>
            <a:ext cx="504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688901" y="4944744"/>
            <a:ext cx="43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4138901" y="4174768"/>
            <a:ext cx="0" cy="792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owchart: Delay 28"/>
          <p:cNvSpPr/>
          <p:nvPr/>
        </p:nvSpPr>
        <p:spPr>
          <a:xfrm>
            <a:off x="2358234" y="2022530"/>
            <a:ext cx="1356701" cy="1183211"/>
          </a:xfrm>
          <a:prstGeom prst="flowChartDelay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Flowchart: Delay 29"/>
          <p:cNvSpPr/>
          <p:nvPr/>
        </p:nvSpPr>
        <p:spPr>
          <a:xfrm>
            <a:off x="4714984" y="1892831"/>
            <a:ext cx="1356701" cy="1183211"/>
          </a:xfrm>
          <a:prstGeom prst="flowChartDelay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2060386" y="2927355"/>
            <a:ext cx="0" cy="684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49282" y="2936420"/>
            <a:ext cx="324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714935" y="2597117"/>
            <a:ext cx="324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989989" y="2185846"/>
            <a:ext cx="720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390984" y="2749517"/>
            <a:ext cx="324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2049282" y="4871909"/>
            <a:ext cx="0" cy="432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 rot="18968089" flipH="1">
            <a:off x="1973886" y="4361968"/>
            <a:ext cx="652687" cy="640251"/>
          </a:xfrm>
          <a:prstGeom prst="arc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2060386" y="4026547"/>
            <a:ext cx="0" cy="432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060386" y="4041254"/>
            <a:ext cx="1800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Arc 39"/>
          <p:cNvSpPr/>
          <p:nvPr/>
        </p:nvSpPr>
        <p:spPr>
          <a:xfrm rot="18968089" flipH="1">
            <a:off x="3767390" y="3261551"/>
            <a:ext cx="652687" cy="640251"/>
          </a:xfrm>
          <a:prstGeom prst="arc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3860386" y="3793147"/>
            <a:ext cx="0" cy="252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876935" y="3116828"/>
            <a:ext cx="0" cy="252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038935" y="2185846"/>
            <a:ext cx="0" cy="396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904901" y="2749517"/>
            <a:ext cx="486083" cy="367311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8265227" y="2481486"/>
            <a:ext cx="0" cy="324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698964" y="3892551"/>
            <a:ext cx="540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8265227" y="3469147"/>
            <a:ext cx="0" cy="432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5" grpId="0" animBg="1"/>
      <p:bldP spid="24" grpId="0" animBg="1"/>
      <p:bldP spid="29" grpId="0" animBg="1"/>
      <p:bldP spid="30" grpId="0" animBg="1"/>
      <p:bldP spid="37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024596"/>
              </p:ext>
            </p:extLst>
          </p:nvPr>
        </p:nvGraphicFramePr>
        <p:xfrm>
          <a:off x="2075543" y="1417260"/>
          <a:ext cx="81280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A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B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C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Y</a:t>
                      </a:r>
                      <a:endParaRPr lang="en-CA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819" y="287263"/>
            <a:ext cx="11455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dirty="0" smtClean="0">
                <a:solidFill>
                  <a:srgbClr val="FF0000"/>
                </a:solidFill>
              </a:rPr>
              <a:t>Y = (ĀBC)+(ABC)+(ABC)+(ABC)</a:t>
            </a:r>
            <a:endParaRPr lang="en-CA" sz="72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150405" y="475965"/>
            <a:ext cx="342237" cy="300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131565" y="475965"/>
            <a:ext cx="342237" cy="300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78959" y="2018214"/>
            <a:ext cx="393056" cy="4839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700"/>
              </a:spcAft>
            </a:pPr>
            <a:r>
              <a:rPr lang="en-CA" sz="3200" dirty="0" smtClean="0"/>
              <a:t>0</a:t>
            </a:r>
          </a:p>
          <a:p>
            <a:pPr>
              <a:spcAft>
                <a:spcPts val="700"/>
              </a:spcAft>
            </a:pPr>
            <a:r>
              <a:rPr lang="en-CA" sz="3200" dirty="0" smtClean="0"/>
              <a:t>0</a:t>
            </a:r>
          </a:p>
          <a:p>
            <a:pPr>
              <a:spcAft>
                <a:spcPts val="700"/>
              </a:spcAft>
            </a:pPr>
            <a:r>
              <a:rPr lang="en-CA" sz="3200" dirty="0" smtClean="0"/>
              <a:t>0</a:t>
            </a:r>
          </a:p>
          <a:p>
            <a:pPr>
              <a:spcAft>
                <a:spcPts val="700"/>
              </a:spcAft>
            </a:pPr>
            <a:r>
              <a:rPr lang="en-CA" sz="3200" dirty="0"/>
              <a:t>0</a:t>
            </a:r>
            <a:endParaRPr lang="en-CA" sz="3200" dirty="0" smtClean="0"/>
          </a:p>
          <a:p>
            <a:pPr>
              <a:spcAft>
                <a:spcPts val="700"/>
              </a:spcAft>
            </a:pPr>
            <a:r>
              <a:rPr lang="en-CA" sz="3200" dirty="0"/>
              <a:t>0</a:t>
            </a:r>
            <a:endParaRPr lang="en-CA" sz="3200" dirty="0" smtClean="0"/>
          </a:p>
          <a:p>
            <a:pPr>
              <a:spcAft>
                <a:spcPts val="700"/>
              </a:spcAft>
            </a:pPr>
            <a:r>
              <a:rPr lang="en-CA" sz="3200" dirty="0"/>
              <a:t>0</a:t>
            </a:r>
            <a:endParaRPr lang="en-CA" sz="3200" dirty="0" smtClean="0"/>
          </a:p>
          <a:p>
            <a:pPr>
              <a:spcAft>
                <a:spcPts val="700"/>
              </a:spcAft>
            </a:pPr>
            <a:r>
              <a:rPr lang="en-CA" sz="3200" dirty="0"/>
              <a:t>0</a:t>
            </a:r>
            <a:endParaRPr lang="en-CA" sz="3200" dirty="0" smtClean="0"/>
          </a:p>
          <a:p>
            <a:pPr>
              <a:spcAft>
                <a:spcPts val="700"/>
              </a:spcAft>
            </a:pPr>
            <a:r>
              <a:rPr lang="en-CA" sz="3200" dirty="0"/>
              <a:t>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23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28" y="264916"/>
            <a:ext cx="10515600" cy="1325563"/>
          </a:xfrm>
        </p:spPr>
        <p:txBody>
          <a:bodyPr>
            <a:normAutofit/>
          </a:bodyPr>
          <a:lstStyle/>
          <a:p>
            <a:r>
              <a:rPr lang="en-CA" sz="6600" dirty="0" smtClean="0"/>
              <a:t>Order of </a:t>
            </a:r>
            <a:r>
              <a:rPr lang="en-CA" sz="6000" dirty="0" smtClean="0"/>
              <a:t>Operations</a:t>
            </a:r>
            <a:endParaRPr lang="en-CA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726" y="1590479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CA" sz="5400" dirty="0" smtClean="0"/>
              <a:t>Brackets</a:t>
            </a:r>
          </a:p>
          <a:p>
            <a:pPr marL="0" indent="0" algn="ctr">
              <a:buNone/>
            </a:pPr>
            <a:r>
              <a:rPr lang="en-CA" sz="5400" dirty="0" smtClean="0"/>
              <a:t>Not</a:t>
            </a:r>
          </a:p>
          <a:p>
            <a:pPr marL="0" indent="0" algn="ctr">
              <a:buNone/>
            </a:pPr>
            <a:r>
              <a:rPr lang="en-CA" sz="5400" dirty="0" smtClean="0"/>
              <a:t>NAND</a:t>
            </a:r>
          </a:p>
          <a:p>
            <a:pPr marL="0" indent="0" algn="ctr">
              <a:buNone/>
            </a:pPr>
            <a:r>
              <a:rPr lang="en-CA" sz="5400" dirty="0" smtClean="0"/>
              <a:t>NOR</a:t>
            </a:r>
          </a:p>
          <a:p>
            <a:pPr marL="0" indent="0" algn="ctr">
              <a:buNone/>
            </a:pPr>
            <a:r>
              <a:rPr lang="en-CA" sz="5400" dirty="0" smtClean="0"/>
              <a:t>AND</a:t>
            </a:r>
          </a:p>
          <a:p>
            <a:pPr marL="0" indent="0" algn="ctr">
              <a:buNone/>
            </a:pPr>
            <a:r>
              <a:rPr lang="en-CA" sz="5400" dirty="0" smtClean="0"/>
              <a:t>OR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9078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2329" y="85251"/>
            <a:ext cx="6801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600" dirty="0" smtClean="0">
                <a:solidFill>
                  <a:srgbClr val="FF0000"/>
                </a:solidFill>
              </a:rPr>
              <a:t>Y= A + (B x C)</a:t>
            </a:r>
            <a:endParaRPr lang="en-CA" sz="96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003298" y="4141968"/>
            <a:ext cx="1310564" cy="848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57266" y="2185903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A</a:t>
            </a:r>
            <a:endParaRPr lang="en-CA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57266" y="3254464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B</a:t>
            </a:r>
            <a:endParaRPr lang="en-CA" sz="3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7266" y="3785146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C</a:t>
            </a:r>
            <a:endParaRPr lang="en-CA" sz="3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0522" y="2432398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Y</a:t>
            </a:r>
            <a:endParaRPr lang="en-CA" sz="3600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987443" y="3574375"/>
            <a:ext cx="1310564" cy="848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987443" y="2519594"/>
            <a:ext cx="3730175" cy="10663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304525" y="3854492"/>
            <a:ext cx="288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2267" y="1732285"/>
            <a:ext cx="169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A+(</a:t>
            </a:r>
            <a:r>
              <a:rPr lang="en-CA" sz="3600" b="1" dirty="0" err="1" smtClean="0">
                <a:solidFill>
                  <a:srgbClr val="FF0000"/>
                </a:solidFill>
              </a:rPr>
              <a:t>BxC</a:t>
            </a:r>
            <a:r>
              <a:rPr lang="en-CA" sz="3600" b="1" dirty="0" smtClean="0">
                <a:solidFill>
                  <a:srgbClr val="FF0000"/>
                </a:solidFill>
              </a:rPr>
              <a:t>)</a:t>
            </a:r>
            <a:endParaRPr lang="en-CA" sz="3600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384165" y="338203"/>
            <a:ext cx="2296372" cy="845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nand symbo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7" t="10344" r="25711" b="12880"/>
          <a:stretch/>
        </p:blipFill>
        <p:spPr bwMode="auto">
          <a:xfrm>
            <a:off x="4045907" y="3132000"/>
            <a:ext cx="2288267" cy="139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or g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13287" r="7617" b="10408"/>
          <a:stretch/>
        </p:blipFill>
        <p:spPr bwMode="auto">
          <a:xfrm>
            <a:off x="6576164" y="2292262"/>
            <a:ext cx="1891431" cy="102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 flipV="1">
            <a:off x="4045907" y="203273"/>
            <a:ext cx="4909731" cy="42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585945" y="3078729"/>
            <a:ext cx="0" cy="794799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44369" y="3997301"/>
            <a:ext cx="892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err="1" smtClean="0">
                <a:solidFill>
                  <a:srgbClr val="FF0000"/>
                </a:solidFill>
              </a:rPr>
              <a:t>BxC</a:t>
            </a:r>
            <a:endParaRPr lang="en-CA" sz="3600" b="1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775073" y="4108311"/>
            <a:ext cx="80109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714012" y="1781386"/>
            <a:ext cx="1476000" cy="845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6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1779" y="277728"/>
            <a:ext cx="874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600" dirty="0" smtClean="0">
                <a:solidFill>
                  <a:srgbClr val="FF0000"/>
                </a:solidFill>
              </a:rPr>
              <a:t>Y= A + (B x C) + D</a:t>
            </a:r>
            <a:endParaRPr lang="en-CA" sz="96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370756" y="596455"/>
            <a:ext cx="58782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lay 5"/>
          <p:cNvSpPr/>
          <p:nvPr/>
        </p:nvSpPr>
        <p:spPr>
          <a:xfrm>
            <a:off x="2267019" y="3179942"/>
            <a:ext cx="1356701" cy="1183211"/>
          </a:xfrm>
          <a:prstGeom prst="flowChartDelay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1642421" y="4028044"/>
            <a:ext cx="627464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01" y="1915248"/>
            <a:ext cx="2084024" cy="995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77229" y="2040753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A</a:t>
            </a:r>
            <a:endParaRPr lang="en-CA" sz="3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9342" y="3200999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B</a:t>
            </a:r>
            <a:endParaRPr lang="en-CA" sz="3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3763" y="3708932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C</a:t>
            </a:r>
            <a:endParaRPr lang="en-CA" sz="3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680" y="5145437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D</a:t>
            </a:r>
            <a:endParaRPr lang="en-CA" sz="3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81152" y="3509054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Y</a:t>
            </a:r>
            <a:endParaRPr lang="en-CA" sz="3600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36886" y="3525851"/>
            <a:ext cx="632999" cy="848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755347" y="2385078"/>
            <a:ext cx="5220000" cy="848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623720" y="3717632"/>
            <a:ext cx="828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569441" y="5472000"/>
            <a:ext cx="3564000" cy="848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35328" y="4778725"/>
            <a:ext cx="698113" cy="1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35328" y="3715591"/>
            <a:ext cx="5886" cy="1070085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83344" y="3062601"/>
            <a:ext cx="892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err="1" smtClean="0">
                <a:solidFill>
                  <a:srgbClr val="FF0000"/>
                </a:solidFill>
              </a:rPr>
              <a:t>BxC</a:t>
            </a:r>
            <a:endParaRPr lang="en-CA" sz="36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99478" y="1795684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A</a:t>
            </a:r>
            <a:endParaRPr lang="en-CA" sz="3600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341824" y="1915248"/>
            <a:ext cx="1805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27059" y="3902543"/>
            <a:ext cx="1701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(</a:t>
            </a:r>
            <a:r>
              <a:rPr lang="en-CA" sz="3600" b="1" dirty="0" err="1" smtClean="0">
                <a:solidFill>
                  <a:srgbClr val="FF0000"/>
                </a:solidFill>
              </a:rPr>
              <a:t>BxC</a:t>
            </a:r>
            <a:r>
              <a:rPr lang="en-CA" sz="3600" b="1" dirty="0" smtClean="0">
                <a:solidFill>
                  <a:srgbClr val="FF0000"/>
                </a:solidFill>
              </a:rPr>
              <a:t>)+D</a:t>
            </a:r>
            <a:endParaRPr lang="en-CA" sz="3600" b="1" dirty="0">
              <a:solidFill>
                <a:srgbClr val="FF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5868000" y="3996000"/>
            <a:ext cx="1440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675336" y="2617770"/>
            <a:ext cx="2211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A+(</a:t>
            </a:r>
            <a:r>
              <a:rPr lang="en-CA" sz="3600" b="1" dirty="0" err="1" smtClean="0">
                <a:solidFill>
                  <a:srgbClr val="FF0000"/>
                </a:solidFill>
              </a:rPr>
              <a:t>BxC</a:t>
            </a:r>
            <a:r>
              <a:rPr lang="en-CA" sz="3600" b="1" dirty="0" smtClean="0">
                <a:solidFill>
                  <a:srgbClr val="FF0000"/>
                </a:solidFill>
              </a:rPr>
              <a:t>)+D</a:t>
            </a:r>
            <a:endParaRPr lang="en-CA" sz="3600" b="1" dirty="0">
              <a:solidFill>
                <a:srgbClr val="FF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9962160" y="1369185"/>
            <a:ext cx="1805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35879" y="444180"/>
            <a:ext cx="494351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105436" y="222955"/>
            <a:ext cx="5220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Image result for nor g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4" t="10854" r="6860" b="10980"/>
          <a:stretch/>
        </p:blipFill>
        <p:spPr bwMode="auto">
          <a:xfrm>
            <a:off x="5026615" y="4482000"/>
            <a:ext cx="220500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86" y="4647862"/>
            <a:ext cx="2084024" cy="9951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486" y="3270753"/>
            <a:ext cx="1791666" cy="1122934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8989486" y="4072506"/>
            <a:ext cx="17349" cy="1080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57998" y="2380538"/>
            <a:ext cx="17349" cy="1188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50534" y="5307928"/>
            <a:ext cx="1701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(</a:t>
            </a:r>
            <a:r>
              <a:rPr lang="en-CA" sz="3600" b="1" dirty="0" err="1" smtClean="0">
                <a:solidFill>
                  <a:srgbClr val="FF0000"/>
                </a:solidFill>
              </a:rPr>
              <a:t>BxC</a:t>
            </a:r>
            <a:r>
              <a:rPr lang="en-CA" sz="3600" b="1" dirty="0" smtClean="0">
                <a:solidFill>
                  <a:srgbClr val="FF0000"/>
                </a:solidFill>
              </a:rPr>
              <a:t>)+D</a:t>
            </a:r>
            <a:endParaRPr lang="en-CA" sz="3600" b="1" dirty="0">
              <a:solidFill>
                <a:srgbClr val="FF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8445319" y="5437653"/>
            <a:ext cx="1440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329410" y="5307928"/>
            <a:ext cx="1620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795069" y="2687084"/>
            <a:ext cx="1805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207194" y="2607740"/>
            <a:ext cx="1620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266967" y="2687084"/>
            <a:ext cx="1512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02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5" grpId="0"/>
      <p:bldP spid="36" grpId="0"/>
      <p:bldP spid="40" grpId="0"/>
      <p:bldP spid="42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 descr="Image result for nor ga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4"/>
          <a:stretch/>
        </p:blipFill>
        <p:spPr bwMode="auto">
          <a:xfrm>
            <a:off x="4529991" y="4654521"/>
            <a:ext cx="2020981" cy="134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083" y="5435010"/>
            <a:ext cx="2470395" cy="1179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349" y="320880"/>
            <a:ext cx="12057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600" dirty="0" smtClean="0">
                <a:solidFill>
                  <a:srgbClr val="FF0000"/>
                </a:solidFill>
              </a:rPr>
              <a:t>Y= B(B x C) x (C + C + A)</a:t>
            </a:r>
            <a:endParaRPr lang="en-CA" sz="96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151557" y="654289"/>
            <a:ext cx="58782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967831" y="624443"/>
            <a:ext cx="58782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750" y="4051529"/>
            <a:ext cx="2512376" cy="11996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5083" y="1562603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A</a:t>
            </a:r>
            <a:endParaRPr lang="en-CA" sz="3600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985887" y="3115136"/>
            <a:ext cx="939127" cy="5958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083" y="2791971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B</a:t>
            </a:r>
            <a:endParaRPr lang="en-CA" sz="3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2339" y="4287167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C</a:t>
            </a:r>
            <a:endParaRPr lang="en-CA" sz="3600" b="1" dirty="0">
              <a:solidFill>
                <a:srgbClr val="FF0000"/>
              </a:solidFill>
            </a:endParaRPr>
          </a:p>
        </p:txBody>
      </p:sp>
      <p:sp>
        <p:nvSpPr>
          <p:cNvPr id="15" name="Flowchart: Delay 14"/>
          <p:cNvSpPr/>
          <p:nvPr/>
        </p:nvSpPr>
        <p:spPr>
          <a:xfrm>
            <a:off x="1903489" y="2791971"/>
            <a:ext cx="1356701" cy="1183211"/>
          </a:xfrm>
          <a:prstGeom prst="flowChartDelay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57283" y="4610333"/>
            <a:ext cx="1659804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552166" y="3711288"/>
            <a:ext cx="0" cy="2335572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52166" y="3711288"/>
            <a:ext cx="351323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38665" y="3383576"/>
            <a:ext cx="267562" cy="5958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55450" y="2493190"/>
            <a:ext cx="2268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474807" y="2504277"/>
            <a:ext cx="0" cy="610859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3521991" y="2946826"/>
            <a:ext cx="0" cy="468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99924" y="2946826"/>
            <a:ext cx="223526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552166" y="6010861"/>
            <a:ext cx="1164921" cy="2248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09151" y="1845878"/>
            <a:ext cx="4572000" cy="17865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19822" y="2712826"/>
            <a:ext cx="1476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619822" y="4051529"/>
            <a:ext cx="684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303822" y="4051529"/>
            <a:ext cx="0" cy="792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529991" y="4638826"/>
            <a:ext cx="0" cy="443436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331581" y="4106485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Y</a:t>
            </a:r>
            <a:endParaRPr lang="en-CA" sz="3600" b="1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7095822" y="3923104"/>
            <a:ext cx="1584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8662361" y="3954335"/>
            <a:ext cx="0" cy="1152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459882" y="3711288"/>
            <a:ext cx="115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151557" y="474178"/>
            <a:ext cx="240410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859022" y="599179"/>
            <a:ext cx="3708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777606" y="320880"/>
            <a:ext cx="9792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661836" y="184522"/>
            <a:ext cx="10008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561606" y="72000"/>
            <a:ext cx="10188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721516" y="747169"/>
            <a:ext cx="802105" cy="81543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" name="Picture 4" descr="Image result for nand symbo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7" t="10344" r="25711" b="12880"/>
          <a:stretch/>
        </p:blipFill>
        <p:spPr bwMode="auto">
          <a:xfrm>
            <a:off x="3562514" y="2154826"/>
            <a:ext cx="2088711" cy="110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Image result for xor ga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382" y="4429651"/>
            <a:ext cx="2651340" cy="13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Connector 56"/>
          <p:cNvCxnSpPr/>
          <p:nvPr/>
        </p:nvCxnSpPr>
        <p:spPr>
          <a:xfrm flipH="1">
            <a:off x="4529991" y="5603424"/>
            <a:ext cx="0" cy="443436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 rot="19282934" flipH="1">
            <a:off x="5525073" y="2393284"/>
            <a:ext cx="652687" cy="640251"/>
          </a:xfrm>
          <a:prstGeom prst="arc">
            <a:avLst>
              <a:gd name="adj1" fmla="val 16200000"/>
              <a:gd name="adj2" fmla="val 818984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5644077" y="2958927"/>
            <a:ext cx="2588" cy="1080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656026" y="1863743"/>
            <a:ext cx="8826" cy="612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4" descr="Image result for nand symbo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7" t="10344" r="25711" b="12880"/>
          <a:stretch/>
        </p:blipFill>
        <p:spPr bwMode="auto">
          <a:xfrm>
            <a:off x="7082668" y="2385226"/>
            <a:ext cx="2088711" cy="110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Connector 60"/>
          <p:cNvCxnSpPr/>
          <p:nvPr/>
        </p:nvCxnSpPr>
        <p:spPr>
          <a:xfrm flipH="1">
            <a:off x="7073695" y="3173908"/>
            <a:ext cx="8826" cy="756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726" y="2525626"/>
            <a:ext cx="1871698" cy="893762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883" y="3949767"/>
            <a:ext cx="1871698" cy="893762"/>
          </a:xfrm>
          <a:prstGeom prst="rect">
            <a:avLst/>
          </a:prstGeom>
        </p:spPr>
      </p:pic>
      <p:cxnSp>
        <p:nvCxnSpPr>
          <p:cNvPr id="68" name="Straight Connector 67"/>
          <p:cNvCxnSpPr/>
          <p:nvPr/>
        </p:nvCxnSpPr>
        <p:spPr>
          <a:xfrm flipH="1">
            <a:off x="10602822" y="2958927"/>
            <a:ext cx="8826" cy="756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9472702" y="3691529"/>
            <a:ext cx="8826" cy="684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1312" y="2115348"/>
            <a:ext cx="1193422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Draw the Entire Equation</a:t>
            </a:r>
            <a:endParaRPr lang="en-US" sz="8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037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3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 animBg="1"/>
      <p:bldP spid="62" grpId="0"/>
      <p:bldP spid="54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949" y="0"/>
            <a:ext cx="9635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dirty="0" smtClean="0">
                <a:solidFill>
                  <a:srgbClr val="FF0000"/>
                </a:solidFill>
              </a:rPr>
              <a:t>Y = (A x B) </a:t>
            </a:r>
            <a:r>
              <a:rPr lang="en-CA" sz="9600" dirty="0">
                <a:solidFill>
                  <a:srgbClr val="FF0000"/>
                </a:solidFill>
              </a:rPr>
              <a:t>+ (</a:t>
            </a:r>
            <a:r>
              <a:rPr lang="en-CA" sz="9600" dirty="0" smtClean="0">
                <a:solidFill>
                  <a:srgbClr val="FF0000"/>
                </a:solidFill>
              </a:rPr>
              <a:t>Ā + C)</a:t>
            </a:r>
            <a:endParaRPr lang="en-CA" sz="9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082" y="1569660"/>
            <a:ext cx="106731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dirty="0" smtClean="0">
                <a:solidFill>
                  <a:srgbClr val="FF0000"/>
                </a:solidFill>
              </a:rPr>
              <a:t>Y = </a:t>
            </a:r>
            <a:r>
              <a:rPr lang="en-CA" sz="9600" dirty="0">
                <a:solidFill>
                  <a:srgbClr val="FF0000"/>
                </a:solidFill>
              </a:rPr>
              <a:t>(Ā </a:t>
            </a:r>
            <a:r>
              <a:rPr lang="en-CA" sz="9600" dirty="0" smtClean="0">
                <a:solidFill>
                  <a:srgbClr val="FF0000"/>
                </a:solidFill>
              </a:rPr>
              <a:t>+ B) x A(C + D)</a:t>
            </a:r>
            <a:endParaRPr lang="en-CA" sz="9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8" y="4708980"/>
            <a:ext cx="116525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dirty="0" smtClean="0">
                <a:solidFill>
                  <a:srgbClr val="FF0000"/>
                </a:solidFill>
              </a:rPr>
              <a:t>Y = C x A + B + A x B x C</a:t>
            </a:r>
            <a:endParaRPr lang="en-CA" sz="9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819" y="3092705"/>
            <a:ext cx="10318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dirty="0" smtClean="0">
                <a:solidFill>
                  <a:srgbClr val="FF0000"/>
                </a:solidFill>
              </a:rPr>
              <a:t>Y = (B x B) + (A + B)A</a:t>
            </a:r>
            <a:endParaRPr lang="en-CA" sz="96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31877" y="295233"/>
            <a:ext cx="342237" cy="300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69823" y="146114"/>
            <a:ext cx="2880000" cy="300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752114" y="3331028"/>
            <a:ext cx="556539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424151" y="1778017"/>
            <a:ext cx="556539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792508" y="418598"/>
            <a:ext cx="802105" cy="81543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204000" y="2016000"/>
            <a:ext cx="802105" cy="81543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181998" y="1830930"/>
            <a:ext cx="556539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424156" y="1664047"/>
            <a:ext cx="3780000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091552" y="1709130"/>
            <a:ext cx="3060000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729230" y="3516433"/>
            <a:ext cx="802105" cy="81543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513926" y="3206675"/>
            <a:ext cx="3780000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919823" y="4923636"/>
            <a:ext cx="4504333" cy="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24151" y="4923139"/>
            <a:ext cx="4300719" cy="49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599810" y="5138294"/>
            <a:ext cx="802105" cy="81543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696283" y="4774059"/>
            <a:ext cx="10188000" cy="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162925" y="3099101"/>
            <a:ext cx="8244000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46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5892" y="0"/>
            <a:ext cx="9635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dirty="0" smtClean="0">
                <a:solidFill>
                  <a:srgbClr val="FF0000"/>
                </a:solidFill>
              </a:rPr>
              <a:t>Y = (A x B) </a:t>
            </a:r>
            <a:r>
              <a:rPr lang="en-CA" sz="9600" dirty="0">
                <a:solidFill>
                  <a:srgbClr val="FF0000"/>
                </a:solidFill>
              </a:rPr>
              <a:t>+ (</a:t>
            </a:r>
            <a:r>
              <a:rPr lang="en-CA" sz="9600" dirty="0" smtClean="0">
                <a:solidFill>
                  <a:srgbClr val="FF0000"/>
                </a:solidFill>
              </a:rPr>
              <a:t>Ā + C)</a:t>
            </a:r>
            <a:endParaRPr lang="en-CA" sz="96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08" y="3529646"/>
            <a:ext cx="2747782" cy="131210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455307" y="2995980"/>
            <a:ext cx="1310564" cy="848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70426" y="2419078"/>
            <a:ext cx="1313621" cy="19348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040" y="2964334"/>
            <a:ext cx="2054550" cy="128769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2617076" y="5159432"/>
            <a:ext cx="295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063639" y="2712524"/>
            <a:ext cx="2880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103266" y="2429942"/>
            <a:ext cx="0" cy="439763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05234" y="2001529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A</a:t>
            </a:r>
            <a:endParaRPr lang="en-CA" sz="3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5234" y="2697404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79581" y="4836266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C</a:t>
            </a:r>
            <a:endParaRPr lang="en-CA" sz="36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>
            <a:stCxn id="5" idx="1"/>
          </p:cNvCxnSpPr>
          <p:nvPr/>
        </p:nvCxnSpPr>
        <p:spPr>
          <a:xfrm flipH="1" flipV="1">
            <a:off x="3095470" y="3173042"/>
            <a:ext cx="30238" cy="1012656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928040" y="3909848"/>
            <a:ext cx="0" cy="540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928040" y="2697403"/>
            <a:ext cx="0" cy="612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247500" y="3263517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Y</a:t>
            </a:r>
            <a:endParaRPr lang="en-CA" sz="3600" b="1" dirty="0">
              <a:solidFill>
                <a:srgbClr val="FF0000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 rot="19282934" flipH="1">
            <a:off x="3007406" y="2713590"/>
            <a:ext cx="652687" cy="640251"/>
          </a:xfrm>
          <a:prstGeom prst="arc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09275" y="148866"/>
            <a:ext cx="2880000" cy="300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731960" y="421350"/>
            <a:ext cx="802105" cy="81543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 4" descr="Image result for nand symbo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7" t="10344" r="25711" b="12880"/>
          <a:stretch/>
        </p:blipFill>
        <p:spPr bwMode="auto">
          <a:xfrm>
            <a:off x="3327562" y="2001274"/>
            <a:ext cx="2288267" cy="139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xor ga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919" y="3798492"/>
            <a:ext cx="2651340" cy="13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/>
          <p:nvPr/>
        </p:nvCxnSpPr>
        <p:spPr>
          <a:xfrm flipV="1">
            <a:off x="5582754" y="4674414"/>
            <a:ext cx="0" cy="504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21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2" grpId="0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5892" y="0"/>
            <a:ext cx="9635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dirty="0" smtClean="0">
                <a:solidFill>
                  <a:srgbClr val="FF0000"/>
                </a:solidFill>
              </a:rPr>
              <a:t>Y = (A x B) </a:t>
            </a:r>
            <a:r>
              <a:rPr lang="en-CA" sz="9600" dirty="0">
                <a:solidFill>
                  <a:srgbClr val="FF0000"/>
                </a:solidFill>
              </a:rPr>
              <a:t>+ (</a:t>
            </a:r>
            <a:r>
              <a:rPr lang="en-CA" sz="9600" dirty="0" smtClean="0">
                <a:solidFill>
                  <a:srgbClr val="FF0000"/>
                </a:solidFill>
              </a:rPr>
              <a:t>Ā + C)</a:t>
            </a:r>
            <a:endParaRPr lang="en-CA" sz="96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116178"/>
              </p:ext>
            </p:extLst>
          </p:nvPr>
        </p:nvGraphicFramePr>
        <p:xfrm>
          <a:off x="2075543" y="1417260"/>
          <a:ext cx="81280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A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B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C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Y</a:t>
                      </a:r>
                      <a:endParaRPr lang="en-CA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1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309275" y="148866"/>
            <a:ext cx="2880000" cy="300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731960" y="421350"/>
            <a:ext cx="802105" cy="81543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8978959" y="2018214"/>
            <a:ext cx="393056" cy="4839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700"/>
              </a:spcAft>
            </a:pPr>
            <a:r>
              <a:rPr lang="en-CA" sz="3200" dirty="0" smtClean="0"/>
              <a:t>1</a:t>
            </a:r>
          </a:p>
          <a:p>
            <a:pPr>
              <a:spcAft>
                <a:spcPts val="700"/>
              </a:spcAft>
            </a:pPr>
            <a:r>
              <a:rPr lang="en-CA" sz="3200" dirty="0" smtClean="0"/>
              <a:t>1</a:t>
            </a:r>
          </a:p>
          <a:p>
            <a:pPr>
              <a:spcAft>
                <a:spcPts val="700"/>
              </a:spcAft>
            </a:pPr>
            <a:r>
              <a:rPr lang="en-CA" sz="3200" dirty="0" smtClean="0"/>
              <a:t>1</a:t>
            </a:r>
          </a:p>
          <a:p>
            <a:pPr>
              <a:spcAft>
                <a:spcPts val="700"/>
              </a:spcAft>
            </a:pPr>
            <a:r>
              <a:rPr lang="en-CA" sz="3200" dirty="0" smtClean="0"/>
              <a:t>1</a:t>
            </a:r>
          </a:p>
          <a:p>
            <a:pPr>
              <a:spcAft>
                <a:spcPts val="700"/>
              </a:spcAft>
            </a:pPr>
            <a:r>
              <a:rPr lang="en-CA" sz="3200" dirty="0" smtClean="0"/>
              <a:t>0</a:t>
            </a:r>
          </a:p>
          <a:p>
            <a:pPr>
              <a:spcAft>
                <a:spcPts val="700"/>
              </a:spcAft>
            </a:pPr>
            <a:r>
              <a:rPr lang="en-CA" sz="3200" dirty="0" smtClean="0"/>
              <a:t>1</a:t>
            </a:r>
          </a:p>
          <a:p>
            <a:pPr>
              <a:spcAft>
                <a:spcPts val="700"/>
              </a:spcAft>
            </a:pPr>
            <a:r>
              <a:rPr lang="en-CA" sz="3200" dirty="0" smtClean="0"/>
              <a:t>1</a:t>
            </a:r>
          </a:p>
          <a:p>
            <a:pPr>
              <a:spcAft>
                <a:spcPts val="700"/>
              </a:spcAft>
            </a:pPr>
            <a:r>
              <a:rPr lang="en-CA" sz="3200" dirty="0"/>
              <a:t>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218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998" y="2278980"/>
            <a:ext cx="2032837" cy="97070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112" y="2789230"/>
            <a:ext cx="1928566" cy="9209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770" y="0"/>
            <a:ext cx="106731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dirty="0" smtClean="0">
                <a:solidFill>
                  <a:srgbClr val="FF0000"/>
                </a:solidFill>
              </a:rPr>
              <a:t>Y = </a:t>
            </a:r>
            <a:r>
              <a:rPr lang="en-CA" sz="9600" dirty="0">
                <a:solidFill>
                  <a:srgbClr val="FF0000"/>
                </a:solidFill>
              </a:rPr>
              <a:t>(Ā </a:t>
            </a:r>
            <a:r>
              <a:rPr lang="en-CA" sz="9600" dirty="0" smtClean="0">
                <a:solidFill>
                  <a:srgbClr val="FF0000"/>
                </a:solidFill>
              </a:rPr>
              <a:t>+ B) x A(C + D)</a:t>
            </a:r>
            <a:endParaRPr lang="en-CA" sz="96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48446" y="273106"/>
            <a:ext cx="556539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906" y="4564774"/>
            <a:ext cx="1902978" cy="908698"/>
          </a:xfrm>
          <a:prstGeom prst="rect">
            <a:avLst/>
          </a:prstGeom>
        </p:spPr>
      </p:pic>
      <p:sp>
        <p:nvSpPr>
          <p:cNvPr id="7" name="Flowchart: Delay 6"/>
          <p:cNvSpPr/>
          <p:nvPr/>
        </p:nvSpPr>
        <p:spPr>
          <a:xfrm>
            <a:off x="8812059" y="3381563"/>
            <a:ext cx="1356701" cy="1183211"/>
          </a:xfrm>
          <a:prstGeom prst="flowChartDelay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690" y="4647306"/>
            <a:ext cx="2272538" cy="142432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912006" y="2299976"/>
            <a:ext cx="576000" cy="242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41418" y="2792372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01874" y="2105482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A</a:t>
            </a:r>
            <a:endParaRPr lang="en-CA" sz="3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1418" y="4736742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C</a:t>
            </a:r>
            <a:endParaRPr lang="en-CA" sz="3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1418" y="5370036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D</a:t>
            </a:r>
            <a:endParaRPr lang="en-CA" sz="3600" b="1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2250014" y="3438703"/>
            <a:ext cx="0" cy="720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Arc 51"/>
          <p:cNvSpPr/>
          <p:nvPr/>
        </p:nvSpPr>
        <p:spPr>
          <a:xfrm rot="19077154" flipH="1">
            <a:off x="2181838" y="2925394"/>
            <a:ext cx="652687" cy="640251"/>
          </a:xfrm>
          <a:prstGeom prst="arc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/>
          <p:cNvSpPr txBox="1"/>
          <p:nvPr/>
        </p:nvSpPr>
        <p:spPr>
          <a:xfrm>
            <a:off x="10755742" y="3613611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Y</a:t>
            </a:r>
            <a:endParaRPr lang="en-CA" sz="3600" b="1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180386" y="136626"/>
            <a:ext cx="2880000" cy="300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31263" y="422588"/>
            <a:ext cx="802105" cy="81543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240678" y="273106"/>
            <a:ext cx="556539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28965" y="143563"/>
            <a:ext cx="3888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112" y="1852617"/>
            <a:ext cx="1928566" cy="920917"/>
          </a:xfrm>
          <a:prstGeom prst="rect">
            <a:avLst/>
          </a:prstGeom>
        </p:spPr>
      </p:pic>
      <p:pic>
        <p:nvPicPr>
          <p:cNvPr id="41" name="Picture 4" descr="Image result for nand symbo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7" t="10344" r="25711" b="12880"/>
          <a:stretch/>
        </p:blipFill>
        <p:spPr bwMode="auto">
          <a:xfrm>
            <a:off x="5965202" y="4363777"/>
            <a:ext cx="2288267" cy="139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Image result for xor ga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01" y="2080164"/>
            <a:ext cx="2651340" cy="13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1912006" y="3220893"/>
            <a:ext cx="576000" cy="242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994102" y="4145136"/>
            <a:ext cx="0" cy="648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315433" y="2299976"/>
            <a:ext cx="0" cy="720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246087" y="2299976"/>
            <a:ext cx="0" cy="180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240678" y="2990147"/>
            <a:ext cx="0" cy="270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50342" y="4998402"/>
            <a:ext cx="576000" cy="242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50342" y="5693202"/>
            <a:ext cx="1908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38342" y="4145136"/>
            <a:ext cx="3744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236059" y="3664655"/>
            <a:ext cx="576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268889" y="4259942"/>
            <a:ext cx="576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253469" y="4221562"/>
            <a:ext cx="0" cy="864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253469" y="2757834"/>
            <a:ext cx="0" cy="9000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691954" y="2773534"/>
            <a:ext cx="576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0168760" y="3948879"/>
            <a:ext cx="576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2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5" grpId="0"/>
      <p:bldP spid="16" grpId="0"/>
      <p:bldP spid="17" grpId="0"/>
      <p:bldP spid="52" grpId="0" animBg="1"/>
      <p:bldP spid="5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403</Words>
  <Application>Microsoft Office PowerPoint</Application>
  <PresentationFormat>Widescreen</PresentationFormat>
  <Paragraphs>226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Reading Circuit Diagrams and Boolean Equations</vt:lpstr>
      <vt:lpstr>Order of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WCDSB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ITSC</dc:creator>
  <cp:lastModifiedBy>Brad Strassburger</cp:lastModifiedBy>
  <cp:revision>16</cp:revision>
  <dcterms:created xsi:type="dcterms:W3CDTF">2015-11-19T19:51:54Z</dcterms:created>
  <dcterms:modified xsi:type="dcterms:W3CDTF">2017-04-18T14:28:41Z</dcterms:modified>
</cp:coreProperties>
</file>