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  <p:sldId id="261" r:id="rId22"/>
  </p:sldIdLst>
  <p:sldSz cx="18288000" cy="10287000"/>
  <p:notesSz cx="6858000" cy="9144000"/>
  <p:embeddedFontLst>
    <p:embeddedFont>
      <p:font typeface="Nunito" charset="1" panose="00000500000000000000"/>
      <p:regular r:id="rId6"/>
    </p:embeddedFont>
    <p:embeddedFont>
      <p:font typeface="Nunito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Abang" charset="1" panose="02000603000000000000"/>
      <p:regular r:id="rId12"/>
    </p:embeddedFont>
    <p:embeddedFont>
      <p:font typeface="Cartograph Sans" charset="1" panose="00000500000000000000"/>
      <p:regular r:id="rId13"/>
    </p:embeddedFont>
    <p:embeddedFont>
      <p:font typeface="Cartograph Sans Bold" charset="1" panose="00000800000000000000"/>
      <p:regular r:id="rId14"/>
    </p:embeddedFont>
    <p:embeddedFont>
      <p:font typeface="Cartograph Sans Italics" charset="1" panose="00000500000000000000"/>
      <p:regular r:id="rId15"/>
    </p:embeddedFont>
    <p:embeddedFont>
      <p:font typeface="Cartograph Sans Bold Italics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jpe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176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666128" y="-247195"/>
            <a:ext cx="6926112" cy="10743361"/>
          </a:xfrm>
          <a:prstGeom prst="rect">
            <a:avLst/>
          </a:prstGeom>
          <a:solidFill>
            <a:srgbClr val="B9D3EE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2227729" y="639014"/>
            <a:ext cx="5498669" cy="10958290"/>
            <a:chOff x="0" y="0"/>
            <a:chExt cx="7331559" cy="1461105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3445246" cy="3204079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3886313" y="0"/>
              <a:ext cx="3445246" cy="3204079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3794565"/>
              <a:ext cx="3445246" cy="3204079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3886313" y="3794565"/>
              <a:ext cx="3445246" cy="3204079"/>
            </a:xfrm>
            <a:prstGeom prst="rect">
              <a:avLst/>
            </a:prstGeom>
          </p:spPr>
        </p:pic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7612409"/>
              <a:ext cx="3445246" cy="3204079"/>
            </a:xfrm>
            <a:prstGeom prst="rect">
              <a:avLst/>
            </a:prstGeom>
          </p:spPr>
        </p:pic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3886313" y="7612409"/>
              <a:ext cx="3445246" cy="3204079"/>
            </a:xfrm>
            <a:prstGeom prst="rect">
              <a:avLst/>
            </a:prstGeom>
          </p:spPr>
        </p:pic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11406974"/>
              <a:ext cx="3445246" cy="3204079"/>
            </a:xfrm>
            <a:prstGeom prst="rect">
              <a:avLst/>
            </a:prstGeom>
          </p:spPr>
        </p:pic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3886313" y="11406974"/>
              <a:ext cx="3445246" cy="3204079"/>
            </a:xfrm>
            <a:prstGeom prst="rect">
              <a:avLst/>
            </a:prstGeom>
          </p:spPr>
        </p:pic>
      </p:grpSp>
      <p:grpSp>
        <p:nvGrpSpPr>
          <p:cNvPr name="Group 12" id="12"/>
          <p:cNvGrpSpPr/>
          <p:nvPr/>
        </p:nvGrpSpPr>
        <p:grpSpPr>
          <a:xfrm rot="-10800000">
            <a:off x="13743291" y="5969412"/>
            <a:ext cx="5834906" cy="5834906"/>
            <a:chOff x="0" y="0"/>
            <a:chExt cx="7779875" cy="7779875"/>
          </a:xfrm>
        </p:grpSpPr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2700000">
              <a:off x="1753385" y="525288"/>
              <a:ext cx="4273105" cy="6729299"/>
            </a:xfrm>
            <a:prstGeom prst="rect">
              <a:avLst/>
            </a:prstGeom>
          </p:spPr>
        </p:pic>
        <p:grpSp>
          <p:nvGrpSpPr>
            <p:cNvPr name="Group 14" id="14"/>
            <p:cNvGrpSpPr/>
            <p:nvPr/>
          </p:nvGrpSpPr>
          <p:grpSpPr>
            <a:xfrm rot="2672733">
              <a:off x="2100288" y="4274648"/>
              <a:ext cx="5340417" cy="952867"/>
              <a:chOff x="0" y="0"/>
              <a:chExt cx="2731296" cy="487333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0" y="0"/>
                <a:ext cx="2731296" cy="487333"/>
              </a:xfrm>
              <a:custGeom>
                <a:avLst/>
                <a:gdLst/>
                <a:ahLst/>
                <a:cxnLst/>
                <a:rect r="r" b="b" t="t" l="l"/>
                <a:pathLst>
                  <a:path h="487333" w="2731296">
                    <a:moveTo>
                      <a:pt x="0" y="0"/>
                    </a:moveTo>
                    <a:lnTo>
                      <a:pt x="2731296" y="0"/>
                    </a:lnTo>
                    <a:lnTo>
                      <a:pt x="2731296" y="487333"/>
                    </a:lnTo>
                    <a:lnTo>
                      <a:pt x="0" y="487333"/>
                    </a:lnTo>
                    <a:close/>
                  </a:path>
                </a:pathLst>
              </a:custGeom>
              <a:solidFill>
                <a:srgbClr val="F3F5F0"/>
              </a:solidFill>
            </p:spPr>
          </p:sp>
        </p:grpSp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600382" y="4672362"/>
            <a:ext cx="6209900" cy="3881187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172709" y="741565"/>
            <a:ext cx="11347220" cy="3265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8000">
                <a:solidFill>
                  <a:srgbClr val="F3F5F0"/>
                </a:solidFill>
                <a:latin typeface="Cartograph Sans Bold"/>
              </a:rPr>
              <a:t>Network Analysis</a:t>
            </a:r>
          </a:p>
          <a:p>
            <a:pPr algn="ctr">
              <a:lnSpc>
                <a:spcPts val="3120"/>
              </a:lnSpc>
            </a:pPr>
          </a:p>
          <a:p>
            <a:pPr algn="ctr">
              <a:lnSpc>
                <a:spcPts val="12479"/>
              </a:lnSpc>
            </a:pPr>
            <a:r>
              <a:rPr lang="en-US" sz="9599">
                <a:solidFill>
                  <a:srgbClr val="F3F5F0"/>
                </a:solidFill>
                <a:latin typeface="Abang Bold"/>
              </a:rPr>
              <a:t>MADRID METRO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8724006"/>
            <a:ext cx="9353264" cy="53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F3F5F0"/>
                </a:solidFill>
                <a:latin typeface="Cartograph Sans"/>
              </a:rPr>
              <a:t>Group B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176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2416052"/>
            <a:ext cx="7912380" cy="6940578"/>
          </a:xfrm>
          <a:prstGeom prst="rect">
            <a:avLst/>
          </a:prstGeom>
          <a:solidFill>
            <a:srgbClr val="F3F5F0"/>
          </a:solidFill>
        </p:spPr>
      </p:sp>
      <p:sp>
        <p:nvSpPr>
          <p:cNvPr name="AutoShape 3" id="3"/>
          <p:cNvSpPr/>
          <p:nvPr/>
        </p:nvSpPr>
        <p:spPr>
          <a:xfrm rot="0">
            <a:off x="9334500" y="2416052"/>
            <a:ext cx="7912380" cy="6940578"/>
          </a:xfrm>
          <a:prstGeom prst="rect">
            <a:avLst/>
          </a:prstGeom>
          <a:solidFill>
            <a:srgbClr val="B9D3EE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819" t="68216" r="45822" b="21782"/>
          <a:stretch>
            <a:fillRect/>
          </a:stretch>
        </p:blipFill>
        <p:spPr>
          <a:xfrm flipH="false" flipV="false" rot="0">
            <a:off x="4295518" y="683595"/>
            <a:ext cx="1378743" cy="24033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7367" t="3288" r="2055" b="0"/>
          <a:stretch>
            <a:fillRect/>
          </a:stretch>
        </p:blipFill>
        <p:spPr>
          <a:xfrm flipH="false" flipV="false" rot="0">
            <a:off x="1648314" y="3517260"/>
            <a:ext cx="6673151" cy="236908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2656040" y="6946036"/>
            <a:ext cx="4657700" cy="1802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600">
                <a:solidFill>
                  <a:srgbClr val="517693"/>
                </a:solidFill>
                <a:latin typeface="Nunito"/>
              </a:rPr>
              <a:t>Station name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517693"/>
                </a:solidFill>
                <a:latin typeface="Nunito"/>
              </a:rPr>
              <a:t>Number</a:t>
            </a:r>
            <a:r>
              <a:rPr lang="en-US" sz="2600">
                <a:solidFill>
                  <a:srgbClr val="517693"/>
                </a:solidFill>
                <a:latin typeface="Nunito"/>
              </a:rPr>
              <a:t> of entries and exits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517693"/>
                </a:solidFill>
                <a:latin typeface="Nunito"/>
              </a:rPr>
              <a:t>Number </a:t>
            </a:r>
            <a:r>
              <a:rPr lang="en-US" sz="2600">
                <a:solidFill>
                  <a:srgbClr val="517693"/>
                </a:solidFill>
                <a:latin typeface="Nunito"/>
              </a:rPr>
              <a:t>of lines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17693"/>
                </a:solidFill>
                <a:latin typeface="Nunito"/>
              </a:rPr>
              <a:t>Coordinates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48314" y="1109196"/>
            <a:ext cx="6673151" cy="970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>
                <a:solidFill>
                  <a:srgbClr val="F3F5F0"/>
                </a:solidFill>
                <a:latin typeface="Cartograph Sans Bold"/>
              </a:rPr>
              <a:t>NODES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54114" y="1109196"/>
            <a:ext cx="6673151" cy="970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>
                <a:solidFill>
                  <a:srgbClr val="F3F5F0"/>
                </a:solidFill>
                <a:latin typeface="Cartograph Sans Bold"/>
              </a:rPr>
              <a:t>EDGES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10573" r="0" b="10573"/>
          <a:stretch>
            <a:fillRect/>
          </a:stretch>
        </p:blipFill>
        <p:spPr>
          <a:xfrm flipH="false" flipV="false" rot="0">
            <a:off x="9954114" y="3517260"/>
            <a:ext cx="6673151" cy="236908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819" t="68216" r="45822" b="21782"/>
          <a:stretch>
            <a:fillRect/>
          </a:stretch>
        </p:blipFill>
        <p:spPr>
          <a:xfrm flipH="false" flipV="false" rot="0">
            <a:off x="12601318" y="683595"/>
            <a:ext cx="1378743" cy="24033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3661288" y="6238910"/>
            <a:ext cx="2647204" cy="464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517693"/>
                </a:solidFill>
                <a:latin typeface="Cartograph Sans Bold"/>
              </a:rPr>
              <a:t>ATTRIBUTES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76342" y="6946036"/>
            <a:ext cx="6228695" cy="892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517693"/>
                </a:solidFill>
                <a:latin typeface="Nunito"/>
              </a:rPr>
              <a:t>Line Number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517693"/>
                </a:solidFill>
                <a:latin typeface="Nunito"/>
              </a:rPr>
              <a:t>Number of Coaches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967088" y="6238910"/>
            <a:ext cx="2647204" cy="464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517693"/>
                </a:solidFill>
                <a:latin typeface="Cartograph Sans Bold"/>
              </a:rPr>
              <a:t>ATTRIBUTES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661288" y="2731464"/>
            <a:ext cx="2647204" cy="532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517693"/>
                </a:solidFill>
                <a:latin typeface="Cartograph Sans Bold"/>
              </a:rPr>
              <a:t>STATIONS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967088" y="2731464"/>
            <a:ext cx="2647204" cy="532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517693"/>
                </a:solidFill>
                <a:latin typeface="Cartograph Sans Bold"/>
              </a:rPr>
              <a:t>RAILWAYS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5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63916" y="8229600"/>
            <a:ext cx="10910176" cy="2057400"/>
          </a:xfrm>
          <a:prstGeom prst="rect">
            <a:avLst/>
          </a:prstGeom>
          <a:solidFill>
            <a:srgbClr val="517693"/>
          </a:solidFill>
        </p:spPr>
      </p:sp>
      <p:sp>
        <p:nvSpPr>
          <p:cNvPr name="AutoShape 3" id="3"/>
          <p:cNvSpPr/>
          <p:nvPr/>
        </p:nvSpPr>
        <p:spPr>
          <a:xfrm rot="0">
            <a:off x="10846260" y="0"/>
            <a:ext cx="7441740" cy="10287000"/>
          </a:xfrm>
          <a:prstGeom prst="rect">
            <a:avLst/>
          </a:prstGeom>
          <a:solidFill>
            <a:srgbClr val="F3F5F0"/>
          </a:solidFill>
        </p:spPr>
      </p:sp>
      <p:grpSp>
        <p:nvGrpSpPr>
          <p:cNvPr name="Group 4" id="4"/>
          <p:cNvGrpSpPr/>
          <p:nvPr/>
        </p:nvGrpSpPr>
        <p:grpSpPr>
          <a:xfrm rot="-10800000">
            <a:off x="14787381" y="6781657"/>
            <a:ext cx="3679785" cy="3679785"/>
            <a:chOff x="0" y="0"/>
            <a:chExt cx="4906380" cy="490638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2700000">
              <a:off x="1105773" y="331273"/>
              <a:ext cx="2694835" cy="4243834"/>
            </a:xfrm>
            <a:prstGeom prst="rect">
              <a:avLst/>
            </a:prstGeom>
          </p:spPr>
        </p:pic>
        <p:grpSp>
          <p:nvGrpSpPr>
            <p:cNvPr name="Group 6" id="6"/>
            <p:cNvGrpSpPr/>
            <p:nvPr/>
          </p:nvGrpSpPr>
          <p:grpSpPr>
            <a:xfrm rot="2672733">
              <a:off x="1324547" y="2695808"/>
              <a:ext cx="3367935" cy="600926"/>
              <a:chOff x="0" y="0"/>
              <a:chExt cx="2731296" cy="487333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0" y="0"/>
                <a:ext cx="2731296" cy="487333"/>
              </a:xfrm>
              <a:custGeom>
                <a:avLst/>
                <a:gdLst/>
                <a:ahLst/>
                <a:cxnLst/>
                <a:rect r="r" b="b" t="t" l="l"/>
                <a:pathLst>
                  <a:path h="487333" w="2731296">
                    <a:moveTo>
                      <a:pt x="0" y="0"/>
                    </a:moveTo>
                    <a:lnTo>
                      <a:pt x="2731296" y="0"/>
                    </a:lnTo>
                    <a:lnTo>
                      <a:pt x="2731296" y="487333"/>
                    </a:lnTo>
                    <a:lnTo>
                      <a:pt x="0" y="487333"/>
                    </a:lnTo>
                    <a:close/>
                  </a:path>
                </a:pathLst>
              </a:custGeom>
              <a:solidFill>
                <a:srgbClr val="517693"/>
              </a:solidFill>
            </p:spPr>
          </p:sp>
        </p:grpSp>
      </p:grpSp>
      <p:sp>
        <p:nvSpPr>
          <p:cNvPr name="TextBox 8" id="8"/>
          <p:cNvSpPr txBox="true"/>
          <p:nvPr/>
        </p:nvSpPr>
        <p:spPr>
          <a:xfrm rot="0">
            <a:off x="1738701" y="8332865"/>
            <a:ext cx="7304943" cy="1841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3F5F0"/>
                </a:solidFill>
                <a:latin typeface="Cartograph Sans"/>
              </a:rPr>
              <a:t>THE IDEAL METRO NETWORK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576" t="0" r="576" b="0"/>
          <a:stretch>
            <a:fillRect/>
          </a:stretch>
        </p:blipFill>
        <p:spPr>
          <a:xfrm flipH="false" flipV="false" rot="0">
            <a:off x="0" y="0"/>
            <a:ext cx="10846260" cy="82296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1857895" y="4964710"/>
            <a:ext cx="6228695" cy="610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517693"/>
                </a:solidFill>
                <a:latin typeface="Nunito"/>
              </a:rPr>
              <a:t>Coverage vs Expense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261784" y="2620098"/>
            <a:ext cx="6610692" cy="860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24560" indent="-462280" lvl="1">
              <a:lnSpc>
                <a:spcPts val="6720"/>
              </a:lnSpc>
              <a:buFont typeface="Arial"/>
              <a:buChar char="•"/>
            </a:pPr>
            <a:r>
              <a:rPr lang="en-US" sz="5600">
                <a:solidFill>
                  <a:srgbClr val="517693"/>
                </a:solidFill>
                <a:latin typeface="Cartograph Sans"/>
              </a:rPr>
              <a:t>CONNECTED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931985" y="3929397"/>
            <a:ext cx="6661842" cy="8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>
                <a:solidFill>
                  <a:srgbClr val="517693"/>
                </a:solidFill>
                <a:latin typeface="Cartograph Sans"/>
              </a:rPr>
              <a:t>2.   EFFICIENT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D3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342396" y="6949611"/>
            <a:ext cx="3679785" cy="3679785"/>
            <a:chOff x="0" y="0"/>
            <a:chExt cx="4906380" cy="490638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2700000">
              <a:off x="1105773" y="331273"/>
              <a:ext cx="2694835" cy="4243834"/>
            </a:xfrm>
            <a:prstGeom prst="rect">
              <a:avLst/>
            </a:prstGeom>
          </p:spPr>
        </p:pic>
        <p:grpSp>
          <p:nvGrpSpPr>
            <p:cNvPr name="Group 4" id="4"/>
            <p:cNvGrpSpPr/>
            <p:nvPr/>
          </p:nvGrpSpPr>
          <p:grpSpPr>
            <a:xfrm rot="2672733">
              <a:off x="1324547" y="2695808"/>
              <a:ext cx="3367935" cy="600926"/>
              <a:chOff x="0" y="0"/>
              <a:chExt cx="2731296" cy="487333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0" y="0"/>
                <a:ext cx="2731296" cy="487333"/>
              </a:xfrm>
              <a:custGeom>
                <a:avLst/>
                <a:gdLst/>
                <a:ahLst/>
                <a:cxnLst/>
                <a:rect r="r" b="b" t="t" l="l"/>
                <a:pathLst>
                  <a:path h="487333" w="2731296">
                    <a:moveTo>
                      <a:pt x="0" y="0"/>
                    </a:moveTo>
                    <a:lnTo>
                      <a:pt x="2731296" y="0"/>
                    </a:lnTo>
                    <a:lnTo>
                      <a:pt x="2731296" y="487333"/>
                    </a:lnTo>
                    <a:lnTo>
                      <a:pt x="0" y="487333"/>
                    </a:lnTo>
                    <a:close/>
                  </a:path>
                </a:pathLst>
              </a:custGeom>
              <a:solidFill>
                <a:srgbClr val="517693"/>
              </a:solidFill>
            </p:spPr>
          </p:sp>
        </p:grp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82" r="0" b="82"/>
          <a:stretch>
            <a:fillRect/>
          </a:stretch>
        </p:blipFill>
        <p:spPr>
          <a:xfrm flipH="false" flipV="false" rot="0">
            <a:off x="6413040" y="1028700"/>
            <a:ext cx="10846260" cy="82296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52430" y="971550"/>
            <a:ext cx="5769918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  <a:spcBef>
                <a:spcPct val="0"/>
              </a:spcBef>
            </a:pPr>
            <a:r>
              <a:rPr lang="en-US" sz="6400">
                <a:solidFill>
                  <a:srgbClr val="517693"/>
                </a:solidFill>
                <a:latin typeface="Abang"/>
              </a:rPr>
              <a:t>MADRID METRO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2430" y="2393051"/>
            <a:ext cx="5322352" cy="194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F3F5F0"/>
                </a:solidFill>
                <a:latin typeface="Nunito Bold"/>
              </a:rPr>
              <a:t>Colour:          </a:t>
            </a:r>
            <a:r>
              <a:rPr lang="en-US" sz="2800">
                <a:solidFill>
                  <a:srgbClr val="F3F5F0"/>
                </a:solidFill>
                <a:latin typeface="Nunito"/>
              </a:rPr>
              <a:t>Line</a:t>
            </a:r>
          </a:p>
          <a:p>
            <a:pPr>
              <a:lnSpc>
                <a:spcPts val="3920"/>
              </a:lnSpc>
            </a:pPr>
            <a:r>
              <a:rPr lang="en-US" sz="2800">
                <a:solidFill>
                  <a:srgbClr val="F3F5F0"/>
                </a:solidFill>
                <a:latin typeface="Nunito Bold"/>
              </a:rPr>
              <a:t>Width:</a:t>
            </a:r>
            <a:r>
              <a:rPr lang="en-US" sz="2800">
                <a:solidFill>
                  <a:srgbClr val="F3F5F0"/>
                </a:solidFill>
                <a:latin typeface="Nunito"/>
              </a:rPr>
              <a:t>           Capacity</a:t>
            </a:r>
          </a:p>
          <a:p>
            <a:pPr>
              <a:lnSpc>
                <a:spcPts val="3920"/>
              </a:lnSpc>
            </a:pPr>
            <a:r>
              <a:rPr lang="en-US" sz="2800">
                <a:solidFill>
                  <a:srgbClr val="F3F5F0"/>
                </a:solidFill>
                <a:latin typeface="Nunito Bold"/>
              </a:rPr>
              <a:t>Node Size:    </a:t>
            </a:r>
            <a:r>
              <a:rPr lang="en-US" sz="2800">
                <a:solidFill>
                  <a:srgbClr val="F3F5F0"/>
                </a:solidFill>
                <a:latin typeface="Nunito"/>
              </a:rPr>
              <a:t>Entries + Exits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176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342396" y="6949611"/>
            <a:ext cx="3679785" cy="3679785"/>
            <a:chOff x="0" y="0"/>
            <a:chExt cx="4906380" cy="490638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2700000">
              <a:off x="1105773" y="331273"/>
              <a:ext cx="2694835" cy="4243834"/>
            </a:xfrm>
            <a:prstGeom prst="rect">
              <a:avLst/>
            </a:prstGeom>
          </p:spPr>
        </p:pic>
        <p:grpSp>
          <p:nvGrpSpPr>
            <p:cNvPr name="Group 4" id="4"/>
            <p:cNvGrpSpPr/>
            <p:nvPr/>
          </p:nvGrpSpPr>
          <p:grpSpPr>
            <a:xfrm rot="2672733">
              <a:off x="1324547" y="2695808"/>
              <a:ext cx="3367935" cy="600926"/>
              <a:chOff x="0" y="0"/>
              <a:chExt cx="2731296" cy="487333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0" y="0"/>
                <a:ext cx="2731296" cy="487333"/>
              </a:xfrm>
              <a:custGeom>
                <a:avLst/>
                <a:gdLst/>
                <a:ahLst/>
                <a:cxnLst/>
                <a:rect r="r" b="b" t="t" l="l"/>
                <a:pathLst>
                  <a:path h="487333" w="2731296">
                    <a:moveTo>
                      <a:pt x="0" y="0"/>
                    </a:moveTo>
                    <a:lnTo>
                      <a:pt x="2731296" y="0"/>
                    </a:lnTo>
                    <a:lnTo>
                      <a:pt x="2731296" y="487333"/>
                    </a:lnTo>
                    <a:lnTo>
                      <a:pt x="0" y="487333"/>
                    </a:lnTo>
                    <a:close/>
                  </a:path>
                </a:pathLst>
              </a:custGeom>
              <a:solidFill>
                <a:srgbClr val="B9D3EE"/>
              </a:solidFill>
            </p:spPr>
          </p:sp>
        </p:grp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810" r="0" b="810"/>
          <a:stretch>
            <a:fillRect/>
          </a:stretch>
        </p:blipFill>
        <p:spPr>
          <a:xfrm flipH="false" flipV="false" rot="0">
            <a:off x="6413040" y="1028700"/>
            <a:ext cx="10846260" cy="82296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777383" y="1019175"/>
            <a:ext cx="2593153" cy="134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60"/>
              </a:lnSpc>
            </a:pPr>
            <a:r>
              <a:rPr lang="en-US" sz="8800">
                <a:solidFill>
                  <a:srgbClr val="B9D3EE"/>
                </a:solidFill>
                <a:latin typeface="Cartograph Sans Bold"/>
              </a:rPr>
              <a:t>97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44236" y="2353025"/>
            <a:ext cx="5252599" cy="1070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B9D3EE"/>
                </a:solidFill>
                <a:latin typeface="Cartograph Sans Bold"/>
              </a:rPr>
              <a:t>ARTICULATION NODES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7383" y="4201879"/>
            <a:ext cx="2593153" cy="134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60"/>
              </a:lnSpc>
            </a:pPr>
            <a:r>
              <a:rPr lang="en-US" sz="8800">
                <a:solidFill>
                  <a:srgbClr val="B9D3EE"/>
                </a:solidFill>
                <a:latin typeface="Cartograph Sans Bold"/>
              </a:rPr>
              <a:t>97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44236" y="5535728"/>
            <a:ext cx="5252599" cy="539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B9D3EE"/>
                </a:solidFill>
                <a:latin typeface="Cartograph Sans Bold"/>
              </a:rPr>
              <a:t>BRIDGE EDGES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176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342396" y="6949611"/>
            <a:ext cx="3679785" cy="3679785"/>
            <a:chOff x="0" y="0"/>
            <a:chExt cx="4906380" cy="490638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2700000">
              <a:off x="1105773" y="331273"/>
              <a:ext cx="2694835" cy="4243834"/>
            </a:xfrm>
            <a:prstGeom prst="rect">
              <a:avLst/>
            </a:prstGeom>
          </p:spPr>
        </p:pic>
        <p:grpSp>
          <p:nvGrpSpPr>
            <p:cNvPr name="Group 4" id="4"/>
            <p:cNvGrpSpPr/>
            <p:nvPr/>
          </p:nvGrpSpPr>
          <p:grpSpPr>
            <a:xfrm rot="2672733">
              <a:off x="1324547" y="2695808"/>
              <a:ext cx="3367935" cy="600926"/>
              <a:chOff x="0" y="0"/>
              <a:chExt cx="2731296" cy="487333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0" y="0"/>
                <a:ext cx="2731296" cy="487333"/>
              </a:xfrm>
              <a:custGeom>
                <a:avLst/>
                <a:gdLst/>
                <a:ahLst/>
                <a:cxnLst/>
                <a:rect r="r" b="b" t="t" l="l"/>
                <a:pathLst>
                  <a:path h="487333" w="2731296">
                    <a:moveTo>
                      <a:pt x="0" y="0"/>
                    </a:moveTo>
                    <a:lnTo>
                      <a:pt x="2731296" y="0"/>
                    </a:lnTo>
                    <a:lnTo>
                      <a:pt x="2731296" y="487333"/>
                    </a:lnTo>
                    <a:lnTo>
                      <a:pt x="0" y="487333"/>
                    </a:lnTo>
                    <a:close/>
                  </a:path>
                </a:pathLst>
              </a:custGeom>
              <a:solidFill>
                <a:srgbClr val="B9D3EE"/>
              </a:solidFill>
            </p:spPr>
          </p:sp>
        </p:grp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5039" r="0" b="5039"/>
          <a:stretch>
            <a:fillRect/>
          </a:stretch>
        </p:blipFill>
        <p:spPr>
          <a:xfrm flipH="false" flipV="false" rot="0">
            <a:off x="6413040" y="585599"/>
            <a:ext cx="10846260" cy="9115803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1019175"/>
            <a:ext cx="5252599" cy="771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>
                <a:solidFill>
                  <a:srgbClr val="B9D3EE"/>
                </a:solidFill>
                <a:latin typeface="Cartograph Sans Bold"/>
              </a:rPr>
              <a:t>CENTRALITY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279271" y="4890975"/>
            <a:ext cx="1072607" cy="691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545454"/>
                </a:solidFill>
                <a:latin typeface="Nunito"/>
              </a:rPr>
              <a:t>Alonso Martínez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35533" y="7400970"/>
            <a:ext cx="1717118" cy="339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545454"/>
                </a:solidFill>
                <a:latin typeface="Nunito"/>
              </a:rPr>
              <a:t>Sol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886687" y="2215608"/>
            <a:ext cx="1394863" cy="691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545454"/>
                </a:solidFill>
                <a:latin typeface="Nunito"/>
              </a:rPr>
              <a:t>Avenida de América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24324" y="5809932"/>
            <a:ext cx="1193453" cy="691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545454"/>
                </a:solidFill>
                <a:latin typeface="Nunito"/>
              </a:rPr>
              <a:t>Príncipe Pío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65358" y="663763"/>
            <a:ext cx="1394863" cy="691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545454"/>
                </a:solidFill>
                <a:latin typeface="Nunito"/>
              </a:rPr>
              <a:t>Nuevos Ministerios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434625" y="2282283"/>
            <a:ext cx="1394863" cy="691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545454"/>
                </a:solidFill>
                <a:latin typeface="Nunito"/>
              </a:rPr>
              <a:t>Gregorio Marañón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92684" y="5208287"/>
            <a:ext cx="1717118" cy="339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545454"/>
                </a:solidFill>
                <a:latin typeface="Nunito"/>
              </a:rPr>
              <a:t>Tribunal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029562" y="3493721"/>
            <a:ext cx="1394863" cy="691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545454"/>
                </a:solidFill>
                <a:latin typeface="Nunito"/>
              </a:rPr>
              <a:t>Diego de León</a:t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4"/>
          <a:srcRect l="0" t="1906" r="0" b="1906"/>
          <a:stretch>
            <a:fillRect/>
          </a:stretch>
        </p:blipFill>
        <p:spPr>
          <a:xfrm flipH="false" flipV="false" rot="0">
            <a:off x="1028700" y="3180187"/>
            <a:ext cx="4822587" cy="3139602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1028700" y="2580545"/>
            <a:ext cx="5252599" cy="356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>
                <a:solidFill>
                  <a:srgbClr val="B9D3EE"/>
                </a:solidFill>
                <a:latin typeface="Cartograph Sans Bold"/>
              </a:rPr>
              <a:t>DEGREE DISTRIBUTION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DAD15GZlBE8</dc:identifier>
  <dcterms:modified xsi:type="dcterms:W3CDTF">2011-08-01T06:04:30Z</dcterms:modified>
  <cp:revision>1</cp:revision>
  <dc:title>Madrid Metro Analysis</dc:title>
</cp:coreProperties>
</file>