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nton"/>
      <p:regular r:id="rId26"/>
    </p:embeddedFont>
    <p:embeddedFont>
      <p:font typeface="Catamaran"/>
      <p:regular r:id="rId27"/>
      <p:bold r:id="rId28"/>
    </p:embeddedFont>
    <p:embeddedFont>
      <p:font typeface="Bebas Neue"/>
      <p:regular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31158A-E689-4E53-8D20-2DB782CC764B}">
  <a:tblStyle styleId="{BD31158A-E689-4E53-8D20-2DB782CC76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A879900-F811-45CC-94E3-4DC227F113D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ton-regular.fntdata"/><Relationship Id="rId25" Type="http://schemas.openxmlformats.org/officeDocument/2006/relationships/slide" Target="slides/slide20.xml"/><Relationship Id="rId28" Type="http://schemas.openxmlformats.org/officeDocument/2006/relationships/font" Target="fonts/Catamaran-bold.fntdata"/><Relationship Id="rId27" Type="http://schemas.openxmlformats.org/officeDocument/2006/relationships/font" Target="fonts/Catamar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3"/>
            <a:ext cx="1548637" cy="3324214"/>
            <a:chOff x="5452016" y="2824589"/>
            <a:chExt cx="689908" cy="1480917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1" y="2653816"/>
            <a:ext cx="298167" cy="3611351"/>
            <a:chOff x="9" y="2835115"/>
            <a:chExt cx="134668" cy="1631070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2"/>
          <p:cNvGrpSpPr/>
          <p:nvPr/>
        </p:nvGrpSpPr>
        <p:grpSpPr>
          <a:xfrm rot="5400000">
            <a:off x="1013602" y="2942922"/>
            <a:ext cx="894897" cy="2922107"/>
            <a:chOff x="6961407" y="2871131"/>
            <a:chExt cx="439278" cy="1434375"/>
          </a:xfrm>
        </p:grpSpPr>
        <p:sp>
          <p:nvSpPr>
            <p:cNvPr id="331" name="Google Shape;331;p12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 rot="-5400000">
            <a:off x="7956784" y="-950084"/>
            <a:ext cx="947980" cy="3517489"/>
            <a:chOff x="4128096" y="2589446"/>
            <a:chExt cx="465335" cy="172663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3"/>
          <p:cNvGrpSpPr/>
          <p:nvPr/>
        </p:nvGrpSpPr>
        <p:grpSpPr>
          <a:xfrm rot="10800000">
            <a:off x="402247" y="-1174644"/>
            <a:ext cx="621972" cy="2700928"/>
            <a:chOff x="4792514" y="2979701"/>
            <a:chExt cx="305307" cy="1325804"/>
          </a:xfrm>
        </p:grpSpPr>
        <p:sp>
          <p:nvSpPr>
            <p:cNvPr id="353" name="Google Shape;353;p13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3"/>
          <p:cNvGrpSpPr/>
          <p:nvPr/>
        </p:nvGrpSpPr>
        <p:grpSpPr>
          <a:xfrm>
            <a:off x="7456205" y="3275256"/>
            <a:ext cx="974557" cy="3164819"/>
            <a:chOff x="6278982" y="2751992"/>
            <a:chExt cx="478381" cy="1553514"/>
          </a:xfrm>
        </p:grpSpPr>
        <p:sp>
          <p:nvSpPr>
            <p:cNvPr id="359" name="Google Shape;359;p13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" name="Google Shape;64;p3"/>
          <p:cNvGrpSpPr/>
          <p:nvPr/>
        </p:nvGrpSpPr>
        <p:grpSpPr>
          <a:xfrm rot="5400000">
            <a:off x="1164816" y="3526193"/>
            <a:ext cx="209623" cy="2539087"/>
            <a:chOff x="9" y="2835115"/>
            <a:chExt cx="134668" cy="1631070"/>
          </a:xfrm>
        </p:grpSpPr>
        <p:sp>
          <p:nvSpPr>
            <p:cNvPr id="65" name="Google Shape;65;p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 rot="-5400000">
            <a:off x="8202185" y="-679108"/>
            <a:ext cx="457159" cy="2310232"/>
            <a:chOff x="1015564" y="2912671"/>
            <a:chExt cx="276731" cy="1398446"/>
          </a:xfrm>
        </p:grpSpPr>
        <p:sp>
          <p:nvSpPr>
            <p:cNvPr id="70" name="Google Shape;70;p3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4"/>
          <p:cNvGrpSpPr/>
          <p:nvPr/>
        </p:nvGrpSpPr>
        <p:grpSpPr>
          <a:xfrm rot="10800000">
            <a:off x="6929878" y="-12"/>
            <a:ext cx="1346494" cy="2890306"/>
            <a:chOff x="5452016" y="2824589"/>
            <a:chExt cx="689908" cy="1480917"/>
          </a:xfrm>
        </p:grpSpPr>
        <p:sp>
          <p:nvSpPr>
            <p:cNvPr id="78" name="Google Shape;78;p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7730591" y="1737649"/>
            <a:ext cx="948058" cy="3405809"/>
            <a:chOff x="8623428" y="2586962"/>
            <a:chExt cx="478382" cy="1718544"/>
          </a:xfrm>
        </p:grpSpPr>
        <p:sp>
          <p:nvSpPr>
            <p:cNvPr id="92" name="Google Shape;92;p4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4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04" name="Google Shape;104;p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4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5" name="Google Shape;135;p4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5"/>
          <p:cNvGrpSpPr/>
          <p:nvPr/>
        </p:nvGrpSpPr>
        <p:grpSpPr>
          <a:xfrm>
            <a:off x="720015" y="4025446"/>
            <a:ext cx="1206866" cy="2539996"/>
            <a:chOff x="1390914" y="2912671"/>
            <a:chExt cx="664463" cy="1398446"/>
          </a:xfrm>
        </p:grpSpPr>
        <p:sp>
          <p:nvSpPr>
            <p:cNvPr id="142" name="Google Shape;142;p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548075" y="3920250"/>
            <a:ext cx="882711" cy="3171056"/>
            <a:chOff x="8623428" y="2586962"/>
            <a:chExt cx="478382" cy="1718544"/>
          </a:xfrm>
        </p:grpSpPr>
        <p:sp>
          <p:nvSpPr>
            <p:cNvPr id="157" name="Google Shape;157;p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1885691" y="4025466"/>
            <a:ext cx="771580" cy="2505663"/>
            <a:chOff x="6278982" y="2751992"/>
            <a:chExt cx="478381" cy="1553514"/>
          </a:xfrm>
        </p:grpSpPr>
        <p:sp>
          <p:nvSpPr>
            <p:cNvPr id="169" name="Google Shape;169;p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2771211" y="4251934"/>
            <a:ext cx="708512" cy="2313502"/>
            <a:chOff x="6961407" y="2871131"/>
            <a:chExt cx="439278" cy="1434375"/>
          </a:xfrm>
        </p:grpSpPr>
        <p:sp>
          <p:nvSpPr>
            <p:cNvPr id="179" name="Google Shape;179;p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5"/>
          <p:cNvGrpSpPr/>
          <p:nvPr/>
        </p:nvGrpSpPr>
        <p:grpSpPr>
          <a:xfrm>
            <a:off x="6864700" y="3920253"/>
            <a:ext cx="633517" cy="2217458"/>
            <a:chOff x="7780935" y="2930680"/>
            <a:chExt cx="392780" cy="1374826"/>
          </a:xfrm>
        </p:grpSpPr>
        <p:sp>
          <p:nvSpPr>
            <p:cNvPr id="187" name="Google Shape;187;p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6328335" y="3920217"/>
            <a:ext cx="438812" cy="2217515"/>
            <a:chOff x="1015564" y="2912671"/>
            <a:chExt cx="276731" cy="1398446"/>
          </a:xfrm>
        </p:grpSpPr>
        <p:sp>
          <p:nvSpPr>
            <p:cNvPr id="194" name="Google Shape;194;p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>
            <a:off x="6288929" y="3163785"/>
            <a:ext cx="1202441" cy="2581090"/>
            <a:chOff x="5452016" y="2824589"/>
            <a:chExt cx="689908" cy="1480917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7058925" y="1134426"/>
            <a:ext cx="3167541" cy="1717088"/>
            <a:chOff x="6561538" y="1197526"/>
            <a:chExt cx="3167541" cy="1717088"/>
          </a:xfrm>
        </p:grpSpPr>
        <p:grpSp>
          <p:nvGrpSpPr>
            <p:cNvPr id="216" name="Google Shape;216;p6"/>
            <p:cNvGrpSpPr/>
            <p:nvPr/>
          </p:nvGrpSpPr>
          <p:grpSpPr>
            <a:xfrm rot="-5400000">
              <a:off x="7662615" y="964074"/>
              <a:ext cx="849464" cy="3051617"/>
              <a:chOff x="8623428" y="2586962"/>
              <a:chExt cx="478382" cy="1718544"/>
            </a:xfrm>
          </p:grpSpPr>
          <p:sp>
            <p:nvSpPr>
              <p:cNvPr id="217" name="Google Shape;217;p6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-5400000">
              <a:off x="7782944" y="77685"/>
              <a:ext cx="826295" cy="3065975"/>
              <a:chOff x="4128096" y="2589446"/>
              <a:chExt cx="465335" cy="1726630"/>
            </a:xfrm>
          </p:grpSpPr>
          <p:sp>
            <p:nvSpPr>
              <p:cNvPr id="229" name="Google Shape;229;p6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0" name="Google Shape;240;p6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41" name="Google Shape;2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 rot="-5400000">
            <a:off x="7189326" y="2859975"/>
            <a:ext cx="764292" cy="3145047"/>
            <a:chOff x="426802" y="2674436"/>
            <a:chExt cx="397738" cy="1636681"/>
          </a:xfrm>
        </p:grpSpPr>
        <p:sp>
          <p:nvSpPr>
            <p:cNvPr id="245" name="Google Shape;245;p7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10800000">
            <a:off x="346036" y="-4"/>
            <a:ext cx="586679" cy="2547665"/>
            <a:chOff x="4792514" y="2979701"/>
            <a:chExt cx="305307" cy="1325804"/>
          </a:xfrm>
        </p:grpSpPr>
        <p:sp>
          <p:nvSpPr>
            <p:cNvPr id="253" name="Google Shape;253;p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7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7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7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8" name="Google Shape;268;p8"/>
          <p:cNvGrpSpPr/>
          <p:nvPr/>
        </p:nvGrpSpPr>
        <p:grpSpPr>
          <a:xfrm rot="-5400000">
            <a:off x="8098820" y="3462516"/>
            <a:ext cx="663913" cy="2549638"/>
            <a:chOff x="2474121" y="2891575"/>
            <a:chExt cx="369642" cy="1419541"/>
          </a:xfrm>
        </p:grpSpPr>
        <p:sp>
          <p:nvSpPr>
            <p:cNvPr id="269" name="Google Shape;269;p8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8"/>
          <p:cNvGrpSpPr/>
          <p:nvPr/>
        </p:nvGrpSpPr>
        <p:grpSpPr>
          <a:xfrm rot="5400000">
            <a:off x="376414" y="-826268"/>
            <a:ext cx="497036" cy="2511747"/>
            <a:chOff x="1015564" y="2912671"/>
            <a:chExt cx="276731" cy="1398446"/>
          </a:xfrm>
        </p:grpSpPr>
        <p:sp>
          <p:nvSpPr>
            <p:cNvPr id="276" name="Google Shape;276;p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9"/>
          <p:cNvGrpSpPr/>
          <p:nvPr/>
        </p:nvGrpSpPr>
        <p:grpSpPr>
          <a:xfrm>
            <a:off x="6244512" y="3338568"/>
            <a:ext cx="1206866" cy="2539996"/>
            <a:chOff x="1390914" y="2912671"/>
            <a:chExt cx="664463" cy="1398446"/>
          </a:xfrm>
        </p:grpSpPr>
        <p:sp>
          <p:nvSpPr>
            <p:cNvPr id="284" name="Google Shape;284;p9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9"/>
          <p:cNvGrpSpPr/>
          <p:nvPr/>
        </p:nvGrpSpPr>
        <p:grpSpPr>
          <a:xfrm rot="-5400000">
            <a:off x="8258356" y="631052"/>
            <a:ext cx="771580" cy="2505663"/>
            <a:chOff x="6278982" y="2751992"/>
            <a:chExt cx="478381" cy="1553514"/>
          </a:xfrm>
        </p:grpSpPr>
        <p:sp>
          <p:nvSpPr>
            <p:cNvPr id="299" name="Google Shape;299;p9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9"/>
          <p:cNvGrpSpPr/>
          <p:nvPr/>
        </p:nvGrpSpPr>
        <p:grpSpPr>
          <a:xfrm rot="-5400000">
            <a:off x="8420278" y="-126854"/>
            <a:ext cx="708512" cy="2313502"/>
            <a:chOff x="6961407" y="2871131"/>
            <a:chExt cx="439278" cy="1434375"/>
          </a:xfrm>
        </p:grpSpPr>
        <p:sp>
          <p:nvSpPr>
            <p:cNvPr id="309" name="Google Shape;309;p9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9"/>
          <p:cNvGrpSpPr/>
          <p:nvPr/>
        </p:nvGrpSpPr>
        <p:grpSpPr>
          <a:xfrm rot="10800000">
            <a:off x="438851" y="-4"/>
            <a:ext cx="274371" cy="3323142"/>
            <a:chOff x="9" y="2835115"/>
            <a:chExt cx="134668" cy="1631070"/>
          </a:xfrm>
        </p:grpSpPr>
        <p:sp>
          <p:nvSpPr>
            <p:cNvPr id="317" name="Google Shape;317;p9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9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2" name="Google Shape;322;p9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10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in/amer-osama10/" TargetMode="External"/><Relationship Id="rId4" Type="http://schemas.openxmlformats.org/officeDocument/2006/relationships/hyperlink" Target="https://www.facebook.com/AmerOsamahh" TargetMode="External"/><Relationship Id="rId5" Type="http://schemas.openxmlformats.org/officeDocument/2006/relationships/hyperlink" Target="https://www.instagram.com/3amer.osam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Java Programming</a:t>
            </a:r>
            <a:endParaRPr/>
          </a:p>
        </p:txBody>
      </p:sp>
      <p:sp>
        <p:nvSpPr>
          <p:cNvPr id="373" name="Google Shape;373;p14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once, run anywhere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720000" y="1722125"/>
            <a:ext cx="6075436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 and Data Types: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Declaring Variables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Primitive Data Types (int, double, char, boolean)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Reference Data Types (String)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464698" y="4459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Simple data types</a:t>
            </a:r>
            <a:endParaRPr/>
          </a:p>
        </p:txBody>
      </p:sp>
      <p:graphicFrame>
        <p:nvGraphicFramePr>
          <p:cNvPr id="437" name="Google Shape;437;p24"/>
          <p:cNvGraphicFramePr/>
          <p:nvPr/>
        </p:nvGraphicFramePr>
        <p:xfrm>
          <a:off x="1651271" y="1187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{DA879900-F811-45CC-94E3-4DC227F113D0}</a:tableStyleId>
              </a:tblPr>
              <a:tblGrid>
                <a:gridCol w="1369950"/>
                <a:gridCol w="1370900"/>
                <a:gridCol w="2934975"/>
              </a:tblGrid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Type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Size in memory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Example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Byte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byte age = 25;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Short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short temperature = -10;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32-bit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 population = 1000000;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Long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64-bit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long distance =1000000000L;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Float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32-bit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float pi = 3.14f;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Double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64-bit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double salary = 5000.50;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Char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 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char grade = 'A';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8-bit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boolean isActive = true;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pSp>
        <p:nvGrpSpPr>
          <p:cNvPr id="438" name="Google Shape;438;p24"/>
          <p:cNvGrpSpPr/>
          <p:nvPr/>
        </p:nvGrpSpPr>
        <p:grpSpPr>
          <a:xfrm rot="10800000">
            <a:off x="8062451" y="1"/>
            <a:ext cx="1010350" cy="2269336"/>
            <a:chOff x="1390914" y="2488357"/>
            <a:chExt cx="811526" cy="1822760"/>
          </a:xfrm>
        </p:grpSpPr>
        <p:sp>
          <p:nvSpPr>
            <p:cNvPr id="439" name="Google Shape;439;p24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rect b="b" l="l" r="r" t="t"/>
              <a:pathLst>
                <a:path extrusionOk="0" h="1299" w="19968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rect b="b" l="l" r="r" t="t"/>
              <a:pathLst>
                <a:path extrusionOk="0" h="2198" w="17887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rect b="b" l="l" r="r" t="t"/>
              <a:pathLst>
                <a:path extrusionOk="0" h="3025" w="17473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4"/>
          <p:cNvGrpSpPr/>
          <p:nvPr/>
        </p:nvGrpSpPr>
        <p:grpSpPr>
          <a:xfrm>
            <a:off x="459337" y="3109213"/>
            <a:ext cx="495183" cy="2037668"/>
            <a:chOff x="426802" y="2674436"/>
            <a:chExt cx="397738" cy="1636681"/>
          </a:xfrm>
        </p:grpSpPr>
        <p:sp>
          <p:nvSpPr>
            <p:cNvPr id="460" name="Google Shape;460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24"/>
          <p:cNvGrpSpPr/>
          <p:nvPr/>
        </p:nvGrpSpPr>
        <p:grpSpPr>
          <a:xfrm>
            <a:off x="39833" y="3502638"/>
            <a:ext cx="380108" cy="1650626"/>
            <a:chOff x="4792514" y="2979701"/>
            <a:chExt cx="305307" cy="1325804"/>
          </a:xfrm>
        </p:grpSpPr>
        <p:sp>
          <p:nvSpPr>
            <p:cNvPr id="468" name="Google Shape;468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How to create a variable</a:t>
            </a:r>
            <a:endParaRPr/>
          </a:p>
        </p:txBody>
      </p:sp>
      <p:pic>
        <p:nvPicPr>
          <p:cNvPr descr="A diagram of a graph&#10;&#10;Description automatically generated" id="478" name="Google Shape;4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280" y="1240220"/>
            <a:ext cx="4191975" cy="291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84" name="Google Shape;484;p26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Structures: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Conditional Statements (if-else, switch)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Loops (for, while, do-while)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Break and Continue Statements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If .. else statement</a:t>
            </a:r>
            <a:endParaRPr/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364" y="1458192"/>
            <a:ext cx="4611272" cy="222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descr="A diagram of a function&#10;&#10;Description automatically generated" id="496" name="Google Shape;4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995" y="1334124"/>
            <a:ext cx="4816371" cy="233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502" name="Google Shape;502;p2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Functions and Methods: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Defining and Calling Methods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Parameters and Return Values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Method Overloading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Methods</a:t>
            </a:r>
            <a:endParaRPr/>
          </a:p>
        </p:txBody>
      </p:sp>
      <p:pic>
        <p:nvPicPr>
          <p:cNvPr descr="A diagram of a function&#10;&#10;Description automatically generated" id="508" name="Google Shape;5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629" y="1073362"/>
            <a:ext cx="5958345" cy="327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514" name="Google Shape;514;p31"/>
          <p:cNvSpPr txBox="1"/>
          <p:nvPr>
            <p:ph idx="1" type="subTitle"/>
          </p:nvPr>
        </p:nvSpPr>
        <p:spPr>
          <a:xfrm>
            <a:off x="720000" y="1722125"/>
            <a:ext cx="5777053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Think then solve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platform independence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Declare variables of different data types (int, double, char, boolean)                and use them in various control structures (if-else, switch, loops).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methods for basic arithmetic operations like addition, subtraction, multiplication, and division.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—Someone Famous</a:t>
            </a:r>
            <a:endParaRPr/>
          </a:p>
        </p:txBody>
      </p:sp>
      <p:sp>
        <p:nvSpPr>
          <p:cNvPr id="520" name="Google Shape;520;p32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"Learning to program is like learning a new language; embrace the fundamentals, and the possibilities will become endless."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32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Content of The Day</a:t>
            </a:r>
            <a:endParaRPr/>
          </a:p>
        </p:txBody>
      </p:sp>
      <p:graphicFrame>
        <p:nvGraphicFramePr>
          <p:cNvPr id="379" name="Google Shape;379;p15"/>
          <p:cNvGraphicFramePr/>
          <p:nvPr/>
        </p:nvGraphicFramePr>
        <p:xfrm>
          <a:off x="720000" y="1158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{BD31158A-E689-4E53-8D20-2DB782CC764B}</a:tableStyleId>
              </a:tblPr>
              <a:tblGrid>
                <a:gridCol w="2619875"/>
                <a:gridCol w="5084125"/>
              </a:tblGrid>
              <a:tr h="213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hlink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Module 1 :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hlink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Java Fundamentals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1- Introduction to Java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2- Variables and Data Types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3- Control Statements (Conditions and Loops)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3- Functions and Methods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15"/>
          <p:cNvSpPr txBox="1"/>
          <p:nvPr/>
        </p:nvSpPr>
        <p:spPr>
          <a:xfrm>
            <a:off x="4836245" y="4061325"/>
            <a:ext cx="3254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3"/>
          <p:cNvGrpSpPr/>
          <p:nvPr/>
        </p:nvGrpSpPr>
        <p:grpSpPr>
          <a:xfrm>
            <a:off x="4848206" y="3081965"/>
            <a:ext cx="346056" cy="345674"/>
            <a:chOff x="3752358" y="3817349"/>
            <a:chExt cx="346056" cy="345674"/>
          </a:xfrm>
        </p:grpSpPr>
        <p:sp>
          <p:nvSpPr>
            <p:cNvPr id="526" name="Google Shape;526;p33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>
              <a:hlinkClick r:id="rId3"/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3"/>
          <p:cNvSpPr txBox="1"/>
          <p:nvPr/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 you have any questions?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amerosama.jr@gmail.com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01007698027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32" name="Google Shape;532;p33"/>
          <p:cNvGrpSpPr/>
          <p:nvPr/>
        </p:nvGrpSpPr>
        <p:grpSpPr>
          <a:xfrm>
            <a:off x="713229" y="-3"/>
            <a:ext cx="1186863" cy="1990768"/>
            <a:chOff x="786179" y="280872"/>
            <a:chExt cx="1186863" cy="1990768"/>
          </a:xfrm>
        </p:grpSpPr>
        <p:grpSp>
          <p:nvGrpSpPr>
            <p:cNvPr id="533" name="Google Shape;533;p33"/>
            <p:cNvGrpSpPr/>
            <p:nvPr/>
          </p:nvGrpSpPr>
          <p:grpSpPr>
            <a:xfrm rot="10800000">
              <a:off x="1363368" y="280872"/>
              <a:ext cx="609674" cy="1990768"/>
              <a:chOff x="6961407" y="2871131"/>
              <a:chExt cx="439278" cy="1434375"/>
            </a:xfrm>
          </p:grpSpPr>
          <p:sp>
            <p:nvSpPr>
              <p:cNvPr id="534" name="Google Shape;534;p33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33"/>
            <p:cNvGrpSpPr/>
            <p:nvPr/>
          </p:nvGrpSpPr>
          <p:grpSpPr>
            <a:xfrm rot="10800000">
              <a:off x="786179" y="280872"/>
              <a:ext cx="545141" cy="1908121"/>
              <a:chOff x="7780935" y="2930680"/>
              <a:chExt cx="392780" cy="1374826"/>
            </a:xfrm>
          </p:grpSpPr>
          <p:sp>
            <p:nvSpPr>
              <p:cNvPr id="542" name="Google Shape;542;p33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8" name="Google Shape;548;p33"/>
          <p:cNvGrpSpPr/>
          <p:nvPr/>
        </p:nvGrpSpPr>
        <p:grpSpPr>
          <a:xfrm>
            <a:off x="7281419" y="3104283"/>
            <a:ext cx="1149364" cy="2581575"/>
            <a:chOff x="1390914" y="2488357"/>
            <a:chExt cx="811526" cy="1822760"/>
          </a:xfrm>
        </p:grpSpPr>
        <p:sp>
          <p:nvSpPr>
            <p:cNvPr id="549" name="Google Shape;549;p33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rect b="b" l="l" r="r" t="t"/>
              <a:pathLst>
                <a:path extrusionOk="0" h="1299" w="19968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rect b="b" l="l" r="r" t="t"/>
              <a:pathLst>
                <a:path extrusionOk="0" h="2198" w="17887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rect b="b" l="l" r="r" t="t"/>
              <a:pathLst>
                <a:path extrusionOk="0" h="3025" w="17473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33">
            <a:hlinkClick r:id="rId4"/>
          </p:cNvPr>
          <p:cNvSpPr/>
          <p:nvPr/>
        </p:nvSpPr>
        <p:spPr>
          <a:xfrm>
            <a:off x="3949645" y="3081774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3"/>
          <p:cNvGrpSpPr/>
          <p:nvPr/>
        </p:nvGrpSpPr>
        <p:grpSpPr>
          <a:xfrm>
            <a:off x="4399117" y="3081965"/>
            <a:ext cx="346056" cy="345674"/>
            <a:chOff x="3303268" y="3817349"/>
            <a:chExt cx="346056" cy="345674"/>
          </a:xfrm>
        </p:grpSpPr>
        <p:sp>
          <p:nvSpPr>
            <p:cNvPr id="571" name="Google Shape;571;p33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3">
              <a:hlinkClick r:id="rId5"/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33"/>
          <p:cNvGrpSpPr/>
          <p:nvPr/>
        </p:nvGrpSpPr>
        <p:grpSpPr>
          <a:xfrm rot="5400000">
            <a:off x="893536" y="3241118"/>
            <a:ext cx="689349" cy="2476421"/>
            <a:chOff x="8623428" y="2586962"/>
            <a:chExt cx="478382" cy="1718544"/>
          </a:xfrm>
        </p:grpSpPr>
        <p:sp>
          <p:nvSpPr>
            <p:cNvPr id="576" name="Google Shape;576;p3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type="title"/>
          </p:nvPr>
        </p:nvSpPr>
        <p:spPr>
          <a:xfrm>
            <a:off x="713224" y="2109175"/>
            <a:ext cx="54469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</a:rPr>
              <a:t>Java Fundamentals</a:t>
            </a:r>
            <a:endParaRPr sz="4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16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Building Blocks for Java Development</a:t>
            </a:r>
            <a:endParaRPr/>
          </a:p>
        </p:txBody>
      </p:sp>
      <p:sp>
        <p:nvSpPr>
          <p:cNvPr id="387" name="Google Shape;387;p16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93" name="Google Shape;393;p17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offers a strong focus on code reusability and modularity through object-oriented principles, making it suitable for a wide range of applications. With its widespread adoption, extensive libraries, and active community support,</a:t>
            </a:r>
            <a:endParaRPr/>
          </a:p>
        </p:txBody>
      </p:sp>
      <p:sp>
        <p:nvSpPr>
          <p:cNvPr id="394" name="Google Shape;394;p17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is a popular and versatile object-oriented programming language known for its platform independence, allowing code to be written once and run on any compatible platform.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00" name="Google Shape;400;p18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 to Java Basics!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Java?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Why Learn Java?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06" name="Google Shape;406;p1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Overview: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Platform Independence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Java Virtual Machine (JVM)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"Write Once, Run Anywhere" Concept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12" name="Google Shape;412;p20"/>
          <p:cNvSpPr txBox="1"/>
          <p:nvPr>
            <p:ph idx="1" type="subTitle"/>
          </p:nvPr>
        </p:nvSpPr>
        <p:spPr>
          <a:xfrm>
            <a:off x="719999" y="1722125"/>
            <a:ext cx="4930029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Java: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Downloading and Installing JDK (Java Development Kit)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Setting Environment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Getting Started with Java: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Writing Your First Java Program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Compiling and Running Java Code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Exploring the Main 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Main Method</a:t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833" y="1129854"/>
            <a:ext cx="6150333" cy="202913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/>
          <p:nvPr>
            <p:ph idx="1" type="subTitle"/>
          </p:nvPr>
        </p:nvSpPr>
        <p:spPr>
          <a:xfrm>
            <a:off x="1162263" y="3271121"/>
            <a:ext cx="6075436" cy="123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"Don't be confused; it's easy! The main method will be discussed Later.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You only need to know that this method is for running your code.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If you want anything to be executed, put it inside main."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