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5" r:id="rId6"/>
    <p:sldId id="278" r:id="rId7"/>
    <p:sldId id="279" r:id="rId8"/>
    <p:sldId id="280" r:id="rId9"/>
    <p:sldId id="281" r:id="rId10"/>
    <p:sldId id="282" r:id="rId11"/>
    <p:sldId id="283" r:id="rId12"/>
    <p:sldId id="284" r:id="rId13"/>
    <p:sldId id="285" r:id="rId14"/>
    <p:sldId id="288" r:id="rId15"/>
    <p:sldId id="289" r:id="rId16"/>
    <p:sldId id="290" r:id="rId17"/>
    <p:sldId id="301" r:id="rId18"/>
    <p:sldId id="291" r:id="rId19"/>
    <p:sldId id="292" r:id="rId20"/>
    <p:sldId id="293" r:id="rId21"/>
    <p:sldId id="302" r:id="rId22"/>
    <p:sldId id="294" r:id="rId23"/>
    <p:sldId id="295" r:id="rId24"/>
    <p:sldId id="296" r:id="rId25"/>
    <p:sldId id="297" r:id="rId26"/>
    <p:sldId id="298" r:id="rId27"/>
    <p:sldId id="299" r:id="rId28"/>
    <p:sldId id="300" r:id="rId29"/>
    <p:sldId id="303" r:id="rId30"/>
    <p:sldId id="304" r:id="rId31"/>
    <p:sldId id="305" r:id="rId32"/>
    <p:sldId id="306" r:id="rId33"/>
    <p:sldId id="307" r:id="rId34"/>
    <p:sldId id="308" r:id="rId35"/>
    <p:sldId id="276" r:id="rId36"/>
    <p:sldId id="277" r:id="rId37"/>
  </p:sldIdLst>
  <p:sldSz cx="9144000" cy="5143500" type="screen16x9"/>
  <p:notesSz cx="6858000" cy="9144000"/>
  <p:embeddedFontLst>
    <p:embeddedFont>
      <p:font typeface="Anton" panose="020B0604020202020204" charset="0"/>
      <p:regular r:id="rId39"/>
    </p:embeddedFont>
    <p:embeddedFont>
      <p:font typeface="Bebas Neue" panose="020B0604020202020204" charset="0"/>
      <p:regular r:id="rId40"/>
    </p:embeddedFont>
    <p:embeddedFont>
      <p:font typeface="DM Sans" panose="020B0604020202020204" charset="0"/>
      <p:regular r:id="rId41"/>
      <p:bold r:id="rId42"/>
      <p:italic r:id="rId43"/>
      <p:boldItalic r:id="rId44"/>
    </p:embeddedFont>
    <p:embeddedFont>
      <p:font typeface="Catamaran"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C71276-86C4-439C-AC16-5075EA723519}">
  <a:tblStyle styleId="{97C71276-86C4-439C-AC16-5075EA72351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74909" autoAdjust="0"/>
  </p:normalViewPr>
  <p:slideViewPr>
    <p:cSldViewPr snapToGrid="0">
      <p:cViewPr varScale="1">
        <p:scale>
          <a:sx n="73" d="100"/>
          <a:sy n="73" d="100"/>
        </p:scale>
        <p:origin x="12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3670717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We can compare String in Java on the basis of content and reference.</a:t>
            </a:r>
            <a:endParaRPr dirty="0"/>
          </a:p>
        </p:txBody>
      </p:sp>
    </p:spTree>
    <p:extLst>
      <p:ext uri="{BB962C8B-B14F-4D97-AF65-F5344CB8AC3E}">
        <p14:creationId xmlns:p14="http://schemas.microsoft.com/office/powerpoint/2010/main" val="3535492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In such a case, s points to the "</a:t>
            </a:r>
            <a:r>
              <a:rPr lang="en-US" sz="1100" b="0" i="0" u="none" strike="noStrike" cap="none" dirty="0" err="1" smtClean="0">
                <a:solidFill>
                  <a:srgbClr val="000000"/>
                </a:solidFill>
                <a:effectLst/>
                <a:latin typeface="Arial"/>
                <a:ea typeface="Arial"/>
                <a:cs typeface="Arial"/>
                <a:sym typeface="Arial"/>
              </a:rPr>
              <a:t>Sachin</a:t>
            </a:r>
            <a:r>
              <a:rPr lang="en-US" sz="1100" b="0" i="0" u="none" strike="noStrike" cap="none" dirty="0" smtClean="0">
                <a:solidFill>
                  <a:srgbClr val="000000"/>
                </a:solidFill>
                <a:effectLst/>
                <a:latin typeface="Arial"/>
                <a:ea typeface="Arial"/>
                <a:cs typeface="Arial"/>
                <a:sym typeface="Arial"/>
              </a:rPr>
              <a:t> Tendulkar". Please notice that still </a:t>
            </a:r>
            <a:r>
              <a:rPr lang="en-US" sz="1100" b="0" i="0" u="none" strike="noStrike" cap="none" dirty="0" err="1" smtClean="0">
                <a:solidFill>
                  <a:srgbClr val="000000"/>
                </a:solidFill>
                <a:effectLst/>
                <a:latin typeface="Arial"/>
                <a:ea typeface="Arial"/>
                <a:cs typeface="Arial"/>
                <a:sym typeface="Arial"/>
              </a:rPr>
              <a:t>Sachin</a:t>
            </a:r>
            <a:r>
              <a:rPr lang="en-US" sz="1100" b="0" i="0" u="none" strike="noStrike" cap="none" dirty="0" smtClean="0">
                <a:solidFill>
                  <a:srgbClr val="000000"/>
                </a:solidFill>
                <a:effectLst/>
                <a:latin typeface="Arial"/>
                <a:ea typeface="Arial"/>
                <a:cs typeface="Arial"/>
                <a:sym typeface="Arial"/>
              </a:rPr>
              <a:t> object is not modified.</a:t>
            </a:r>
            <a:br>
              <a:rPr lang="en-US" sz="1100" b="0" i="0" u="none" strike="noStrike" cap="none" dirty="0" smtClean="0">
                <a:solidFill>
                  <a:srgbClr val="000000"/>
                </a:solidFill>
                <a:effectLst/>
                <a:latin typeface="Arial"/>
                <a:ea typeface="Arial"/>
                <a:cs typeface="Arial"/>
                <a:sym typeface="Arial"/>
              </a:rPr>
            </a:br>
            <a:endParaRPr dirty="0"/>
          </a:p>
        </p:txBody>
      </p:sp>
    </p:spTree>
    <p:extLst>
      <p:ext uri="{BB962C8B-B14F-4D97-AF65-F5344CB8AC3E}">
        <p14:creationId xmlns:p14="http://schemas.microsoft.com/office/powerpoint/2010/main" val="177468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It compares values of string for equality. </a:t>
            </a:r>
            <a:endParaRPr dirty="0"/>
          </a:p>
        </p:txBody>
      </p:sp>
    </p:spTree>
    <p:extLst>
      <p:ext uri="{BB962C8B-B14F-4D97-AF65-F5344CB8AC3E}">
        <p14:creationId xmlns:p14="http://schemas.microsoft.com/office/powerpoint/2010/main" val="2986311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 operator compares references not values.</a:t>
            </a:r>
          </a:p>
          <a:p>
            <a:pPr marL="158750" indent="0">
              <a:buNone/>
            </a:pPr>
            <a:endParaRPr dirty="0"/>
          </a:p>
        </p:txBody>
      </p:sp>
    </p:spTree>
    <p:extLst>
      <p:ext uri="{BB962C8B-B14F-4D97-AF65-F5344CB8AC3E}">
        <p14:creationId xmlns:p14="http://schemas.microsoft.com/office/powerpoint/2010/main" val="2217958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String class </a:t>
            </a:r>
            <a:r>
              <a:rPr lang="en-US" sz="1100" b="0" i="0" u="none" strike="noStrike" cap="none" dirty="0" err="1" smtClean="0">
                <a:solidFill>
                  <a:srgbClr val="000000"/>
                </a:solidFill>
                <a:effectLst/>
                <a:latin typeface="Arial"/>
                <a:ea typeface="Arial"/>
                <a:cs typeface="Arial"/>
                <a:sym typeface="Arial"/>
              </a:rPr>
              <a:t>compareTo</a:t>
            </a:r>
            <a:r>
              <a:rPr lang="en-US" sz="1100" b="0" i="0" u="none" strike="noStrike" cap="none" dirty="0" smtClean="0">
                <a:solidFill>
                  <a:srgbClr val="000000"/>
                </a:solidFill>
                <a:effectLst/>
                <a:latin typeface="Arial"/>
                <a:ea typeface="Arial"/>
                <a:cs typeface="Arial"/>
                <a:sym typeface="Arial"/>
              </a:rPr>
              <a:t>() method compares values lexicographically and returns an integer value that describes if first string is less than, equal to or greater than second string.</a:t>
            </a:r>
            <a:endParaRPr dirty="0"/>
          </a:p>
        </p:txBody>
      </p:sp>
    </p:spTree>
    <p:extLst>
      <p:ext uri="{BB962C8B-B14F-4D97-AF65-F5344CB8AC3E}">
        <p14:creationId xmlns:p14="http://schemas.microsoft.com/office/powerpoint/2010/main" val="2398829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Java String concatenation operator (+) is used to add strings. </a:t>
            </a:r>
            <a:endParaRPr dirty="0"/>
          </a:p>
        </p:txBody>
      </p:sp>
    </p:spTree>
    <p:extLst>
      <p:ext uri="{BB962C8B-B14F-4D97-AF65-F5344CB8AC3E}">
        <p14:creationId xmlns:p14="http://schemas.microsoft.com/office/powerpoint/2010/main" val="614722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Java String concatenation operator (+) is used to add strings. </a:t>
            </a:r>
            <a:endParaRPr dirty="0"/>
          </a:p>
        </p:txBody>
      </p:sp>
    </p:spTree>
    <p:extLst>
      <p:ext uri="{BB962C8B-B14F-4D97-AF65-F5344CB8AC3E}">
        <p14:creationId xmlns:p14="http://schemas.microsoft.com/office/powerpoint/2010/main" val="2776059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smtClean="0"/>
              <a:t>The String </a:t>
            </a:r>
            <a:r>
              <a:rPr lang="en-US" dirty="0" err="1" smtClean="0"/>
              <a:t>concat</a:t>
            </a:r>
            <a:r>
              <a:rPr lang="en-US" dirty="0" smtClean="0"/>
              <a:t>() method concatenates the specified string to the end of current string. </a:t>
            </a:r>
          </a:p>
        </p:txBody>
      </p:sp>
    </p:spTree>
    <p:extLst>
      <p:ext uri="{BB962C8B-B14F-4D97-AF65-F5344CB8AC3E}">
        <p14:creationId xmlns:p14="http://schemas.microsoft.com/office/powerpoint/2010/main" val="1655549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a:t>
            </a:r>
            <a:r>
              <a:rPr lang="en-US" sz="1100" b="0" i="0" u="none" strike="noStrike" cap="none" dirty="0" err="1" smtClean="0">
                <a:solidFill>
                  <a:srgbClr val="000000"/>
                </a:solidFill>
                <a:effectLst/>
                <a:latin typeface="Arial"/>
                <a:ea typeface="Arial"/>
                <a:cs typeface="Arial"/>
                <a:sym typeface="Arial"/>
              </a:rPr>
              <a:t>String.join</a:t>
            </a:r>
            <a:r>
              <a:rPr lang="en-US" sz="1100" b="0" i="0" u="none" strike="noStrike" cap="none" dirty="0" smtClean="0">
                <a:solidFill>
                  <a:srgbClr val="000000"/>
                </a:solidFill>
                <a:effectLst/>
                <a:latin typeface="Arial"/>
                <a:ea typeface="Arial"/>
                <a:cs typeface="Arial"/>
                <a:sym typeface="Arial"/>
              </a:rPr>
              <a:t>() method is available in Java version 8 and all the above versions. </a:t>
            </a:r>
            <a:r>
              <a:rPr lang="en-US" sz="1100" b="0" i="0" u="none" strike="noStrike" cap="none" dirty="0" err="1" smtClean="0">
                <a:solidFill>
                  <a:srgbClr val="000000"/>
                </a:solidFill>
                <a:effectLst/>
                <a:latin typeface="Arial"/>
                <a:ea typeface="Arial"/>
                <a:cs typeface="Arial"/>
                <a:sym typeface="Arial"/>
              </a:rPr>
              <a:t>String.join</a:t>
            </a:r>
            <a:r>
              <a:rPr lang="en-US" sz="1100" b="0" i="0" u="none" strike="noStrike" cap="none" dirty="0" smtClean="0">
                <a:solidFill>
                  <a:srgbClr val="000000"/>
                </a:solidFill>
                <a:effectLst/>
                <a:latin typeface="Arial"/>
                <a:ea typeface="Arial"/>
                <a:cs typeface="Arial"/>
                <a:sym typeface="Arial"/>
              </a:rPr>
              <a:t>() method accepts arguments first a separator and an array of String objects.</a:t>
            </a:r>
          </a:p>
          <a:p>
            <a:pPr marL="158750" indent="0">
              <a:buNone/>
            </a:pPr>
            <a:endParaRPr lang="en-US" dirty="0" smtClean="0"/>
          </a:p>
        </p:txBody>
      </p:sp>
    </p:spTree>
    <p:extLst>
      <p:ext uri="{BB962C8B-B14F-4D97-AF65-F5344CB8AC3E}">
        <p14:creationId xmlns:p14="http://schemas.microsoft.com/office/powerpoint/2010/main" val="162754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1" i="0" u="none" strike="noStrike" cap="none" dirty="0" err="1" smtClean="0">
                <a:solidFill>
                  <a:srgbClr val="000000"/>
                </a:solidFill>
                <a:effectLst/>
                <a:latin typeface="Arial"/>
                <a:ea typeface="Arial"/>
                <a:cs typeface="Arial"/>
                <a:sym typeface="Arial"/>
              </a:rPr>
              <a:t>startIndex</a:t>
            </a:r>
            <a:r>
              <a:rPr lang="en-US" sz="1100" b="1"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 inclusive</a:t>
            </a:r>
          </a:p>
          <a:p>
            <a:r>
              <a:rPr lang="en-US" sz="1100" b="1" i="0" u="none" strike="noStrike" cap="none" dirty="0" err="1" smtClean="0">
                <a:solidFill>
                  <a:srgbClr val="000000"/>
                </a:solidFill>
                <a:effectLst/>
                <a:latin typeface="Arial"/>
                <a:ea typeface="Arial"/>
                <a:cs typeface="Arial"/>
                <a:sym typeface="Arial"/>
              </a:rPr>
              <a:t>endIndex</a:t>
            </a:r>
            <a:r>
              <a:rPr lang="en-US" sz="1100" b="1"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 exclusive</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27700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1" i="0" u="none" strike="noStrike" cap="none" dirty="0" err="1" smtClean="0">
                <a:solidFill>
                  <a:srgbClr val="000000"/>
                </a:solidFill>
                <a:effectLst/>
                <a:latin typeface="Arial"/>
                <a:ea typeface="Arial"/>
                <a:cs typeface="Arial"/>
                <a:sym typeface="Arial"/>
              </a:rPr>
              <a:t>startIndex</a:t>
            </a:r>
            <a:r>
              <a:rPr lang="en-US" sz="1100" b="1"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 inclusive</a:t>
            </a:r>
          </a:p>
          <a:p>
            <a:r>
              <a:rPr lang="en-US" sz="1100" b="1" i="0" u="none" strike="noStrike" cap="none" dirty="0" err="1" smtClean="0">
                <a:solidFill>
                  <a:srgbClr val="000000"/>
                </a:solidFill>
                <a:effectLst/>
                <a:latin typeface="Arial"/>
                <a:ea typeface="Arial"/>
                <a:cs typeface="Arial"/>
                <a:sym typeface="Arial"/>
              </a:rPr>
              <a:t>endIndex</a:t>
            </a:r>
            <a:r>
              <a:rPr lang="en-US" sz="1100" b="1"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 exclusive</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28830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1" i="0" u="none" strike="noStrike" cap="none" dirty="0" err="1" smtClean="0">
                <a:solidFill>
                  <a:srgbClr val="000000"/>
                </a:solidFill>
                <a:effectLst/>
                <a:latin typeface="Arial"/>
                <a:ea typeface="Arial"/>
                <a:cs typeface="Arial"/>
                <a:sym typeface="Arial"/>
              </a:rPr>
              <a:t>startIndex</a:t>
            </a:r>
            <a:r>
              <a:rPr lang="en-US" sz="1100" b="1"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 inclusive</a:t>
            </a:r>
          </a:p>
          <a:p>
            <a:r>
              <a:rPr lang="en-US" sz="1100" b="1" i="0" u="none" strike="noStrike" cap="none" dirty="0" err="1" smtClean="0">
                <a:solidFill>
                  <a:srgbClr val="000000"/>
                </a:solidFill>
                <a:effectLst/>
                <a:latin typeface="Arial"/>
                <a:ea typeface="Arial"/>
                <a:cs typeface="Arial"/>
                <a:sym typeface="Arial"/>
              </a:rPr>
              <a:t>endIndex</a:t>
            </a:r>
            <a:r>
              <a:rPr lang="en-US" sz="1100" b="1"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 exclusive</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6046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String class trim() method eliminates white spaces before and after the String.</a:t>
            </a:r>
          </a:p>
          <a:p>
            <a:pPr marL="158750" indent="0">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98897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method </a:t>
            </a:r>
            <a:r>
              <a:rPr lang="en-US" sz="1100" b="0" i="0" u="none" strike="noStrike" cap="none" dirty="0" err="1" smtClean="0">
                <a:solidFill>
                  <a:srgbClr val="000000"/>
                </a:solidFill>
                <a:effectLst/>
                <a:latin typeface="Arial"/>
                <a:ea typeface="Arial"/>
                <a:cs typeface="Arial"/>
                <a:sym typeface="Arial"/>
              </a:rPr>
              <a:t>startsWith</a:t>
            </a:r>
            <a:r>
              <a:rPr lang="en-US" sz="1100" b="0" i="0" u="none" strike="noStrike" cap="none" dirty="0" smtClean="0">
                <a:solidFill>
                  <a:srgbClr val="000000"/>
                </a:solidFill>
                <a:effectLst/>
                <a:latin typeface="Arial"/>
                <a:ea typeface="Arial"/>
                <a:cs typeface="Arial"/>
                <a:sym typeface="Arial"/>
              </a:rPr>
              <a:t>() checks whether the String starts with the letters passed as arguments and </a:t>
            </a:r>
            <a:r>
              <a:rPr lang="en-US" sz="1100" b="0" i="0" u="none" strike="noStrike" cap="none" dirty="0" err="1" smtClean="0">
                <a:solidFill>
                  <a:srgbClr val="000000"/>
                </a:solidFill>
                <a:effectLst/>
                <a:latin typeface="Arial"/>
                <a:ea typeface="Arial"/>
                <a:cs typeface="Arial"/>
                <a:sym typeface="Arial"/>
              </a:rPr>
              <a:t>endsWith</a:t>
            </a:r>
            <a:r>
              <a:rPr lang="en-US" sz="1100" b="0" i="0" u="none" strike="noStrike" cap="none" dirty="0" smtClean="0">
                <a:solidFill>
                  <a:srgbClr val="000000"/>
                </a:solidFill>
                <a:effectLst/>
                <a:latin typeface="Arial"/>
                <a:ea typeface="Arial"/>
                <a:cs typeface="Arial"/>
                <a:sym typeface="Arial"/>
              </a:rPr>
              <a:t>() method checks whether the String ends with the letters passed as arguments.</a:t>
            </a:r>
          </a:p>
        </p:txBody>
      </p:sp>
    </p:spTree>
    <p:extLst>
      <p:ext uri="{BB962C8B-B14F-4D97-AF65-F5344CB8AC3E}">
        <p14:creationId xmlns:p14="http://schemas.microsoft.com/office/powerpoint/2010/main" val="438492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String class </a:t>
            </a:r>
            <a:r>
              <a:rPr lang="en-US" sz="1100" b="0" i="0" u="none" strike="noStrike" cap="none" dirty="0" err="1" smtClean="0">
                <a:solidFill>
                  <a:srgbClr val="000000"/>
                </a:solidFill>
                <a:effectLst/>
                <a:latin typeface="Arial"/>
                <a:ea typeface="Arial"/>
                <a:cs typeface="Arial"/>
                <a:sym typeface="Arial"/>
              </a:rPr>
              <a:t>charAt</a:t>
            </a:r>
            <a:r>
              <a:rPr lang="en-US" sz="1100" b="0" i="0" u="none" strike="noStrike" cap="none" dirty="0" smtClean="0">
                <a:solidFill>
                  <a:srgbClr val="000000"/>
                </a:solidFill>
                <a:effectLst/>
                <a:latin typeface="Arial"/>
                <a:ea typeface="Arial"/>
                <a:cs typeface="Arial"/>
                <a:sym typeface="Arial"/>
              </a:rPr>
              <a:t>() method returns a character at specified index.</a:t>
            </a:r>
          </a:p>
          <a:p>
            <a:pPr marL="158750" indent="0">
              <a:buNone/>
            </a:pP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562314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String class length() method returns length of the specified String.</a:t>
            </a:r>
          </a:p>
          <a:p>
            <a:pPr marL="158750" indent="0">
              <a:buNone/>
            </a:pP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68112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String class </a:t>
            </a:r>
            <a:r>
              <a:rPr lang="en-US" sz="1100" b="0" i="0" u="none" strike="noStrike" cap="none" dirty="0" err="1" smtClean="0">
                <a:solidFill>
                  <a:srgbClr val="000000"/>
                </a:solidFill>
                <a:effectLst/>
                <a:latin typeface="Arial"/>
                <a:ea typeface="Arial"/>
                <a:cs typeface="Arial"/>
                <a:sym typeface="Arial"/>
              </a:rPr>
              <a:t>valueOf</a:t>
            </a:r>
            <a:r>
              <a:rPr lang="en-US" sz="1100" b="0" i="0" u="none" strike="noStrike" cap="none" dirty="0" smtClean="0">
                <a:solidFill>
                  <a:srgbClr val="000000"/>
                </a:solidFill>
                <a:effectLst/>
                <a:latin typeface="Arial"/>
                <a:ea typeface="Arial"/>
                <a:cs typeface="Arial"/>
                <a:sym typeface="Arial"/>
              </a:rPr>
              <a:t>() method coverts given type such as </a:t>
            </a:r>
            <a:r>
              <a:rPr lang="en-US" sz="1100" b="0" i="0" u="none" strike="noStrike" cap="none" dirty="0" err="1" smtClean="0">
                <a:solidFill>
                  <a:srgbClr val="000000"/>
                </a:solidFill>
                <a:effectLst/>
                <a:latin typeface="Arial"/>
                <a:ea typeface="Arial"/>
                <a:cs typeface="Arial"/>
                <a:sym typeface="Arial"/>
              </a:rPr>
              <a:t>int</a:t>
            </a:r>
            <a:r>
              <a:rPr lang="en-US" sz="1100" b="0" i="0" u="none" strike="noStrike" cap="none" dirty="0" smtClean="0">
                <a:solidFill>
                  <a:srgbClr val="000000"/>
                </a:solidFill>
                <a:effectLst/>
                <a:latin typeface="Arial"/>
                <a:ea typeface="Arial"/>
                <a:cs typeface="Arial"/>
                <a:sym typeface="Arial"/>
              </a:rPr>
              <a:t>, long, float, double, </a:t>
            </a:r>
            <a:r>
              <a:rPr lang="en-US" sz="1100" b="0" i="0" u="none" strike="noStrike" cap="none" dirty="0" err="1" smtClean="0">
                <a:solidFill>
                  <a:srgbClr val="000000"/>
                </a:solidFill>
                <a:effectLst/>
                <a:latin typeface="Arial"/>
                <a:ea typeface="Arial"/>
                <a:cs typeface="Arial"/>
                <a:sym typeface="Arial"/>
              </a:rPr>
              <a:t>boolean</a:t>
            </a:r>
            <a:r>
              <a:rPr lang="en-US" sz="1100" b="0" i="0" u="none" strike="noStrike" cap="none" dirty="0" smtClean="0">
                <a:solidFill>
                  <a:srgbClr val="000000"/>
                </a:solidFill>
                <a:effectLst/>
                <a:latin typeface="Arial"/>
                <a:ea typeface="Arial"/>
                <a:cs typeface="Arial"/>
                <a:sym typeface="Arial"/>
              </a:rPr>
              <a:t>, char and char array into String.</a:t>
            </a:r>
          </a:p>
          <a:p>
            <a:pPr marL="158750" indent="0">
              <a:buNone/>
            </a:pP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962473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String class replace() method replaces all occurrence of first sequence of character with second sequence of character.</a:t>
            </a:r>
          </a:p>
          <a:p>
            <a:pPr marL="158750" indent="0">
              <a:buNone/>
            </a:pP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783698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Java </a:t>
            </a:r>
            <a:r>
              <a:rPr lang="en-US" sz="1100" b="0" i="0" u="none" strike="noStrike" cap="none" dirty="0" err="1" smtClean="0">
                <a:solidFill>
                  <a:srgbClr val="000000"/>
                </a:solidFill>
                <a:effectLst/>
                <a:latin typeface="Arial"/>
                <a:ea typeface="Arial"/>
                <a:cs typeface="Arial"/>
                <a:sym typeface="Arial"/>
              </a:rPr>
              <a:t>StringBuffer</a:t>
            </a:r>
            <a:r>
              <a:rPr lang="en-US" sz="1100" b="0" i="0" u="none" strike="noStrike" cap="none" dirty="0" smtClean="0">
                <a:solidFill>
                  <a:srgbClr val="000000"/>
                </a:solidFill>
                <a:effectLst/>
                <a:latin typeface="Arial"/>
                <a:ea typeface="Arial"/>
                <a:cs typeface="Arial"/>
                <a:sym typeface="Arial"/>
              </a:rPr>
              <a:t> class is used to create mutable (modifiable) String objects. The </a:t>
            </a:r>
            <a:r>
              <a:rPr lang="en-US" sz="1100" b="0" i="0" u="none" strike="noStrike" cap="none" dirty="0" err="1" smtClean="0">
                <a:solidFill>
                  <a:srgbClr val="000000"/>
                </a:solidFill>
                <a:effectLst/>
                <a:latin typeface="Arial"/>
                <a:ea typeface="Arial"/>
                <a:cs typeface="Arial"/>
                <a:sym typeface="Arial"/>
              </a:rPr>
              <a:t>StringBuffer</a:t>
            </a:r>
            <a:r>
              <a:rPr lang="en-US" sz="1100" b="0" i="0" u="none" strike="noStrike" cap="none" dirty="0" smtClean="0">
                <a:solidFill>
                  <a:srgbClr val="000000"/>
                </a:solidFill>
                <a:effectLst/>
                <a:latin typeface="Arial"/>
                <a:ea typeface="Arial"/>
                <a:cs typeface="Arial"/>
                <a:sym typeface="Arial"/>
              </a:rPr>
              <a:t> class in Java is the same as String class except it is mutable i.e. it can be changed.</a:t>
            </a:r>
          </a:p>
          <a:p>
            <a:pPr marL="158750" indent="0">
              <a:buNone/>
            </a:pP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11361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insert() method inserts the given String with this string at the given position.</a:t>
            </a:r>
          </a:p>
          <a:p>
            <a:pPr marL="158750" indent="0">
              <a:buNone/>
            </a:pP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969808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replace() method replaces the given String from the specified </a:t>
            </a:r>
            <a:r>
              <a:rPr lang="en-US" sz="1100" b="0" i="0" u="none" strike="noStrike" cap="none" dirty="0" err="1" smtClean="0">
                <a:solidFill>
                  <a:srgbClr val="000000"/>
                </a:solidFill>
                <a:effectLst/>
                <a:latin typeface="Arial"/>
                <a:ea typeface="Arial"/>
                <a:cs typeface="Arial"/>
                <a:sym typeface="Arial"/>
              </a:rPr>
              <a:t>beginIndex</a:t>
            </a:r>
            <a:r>
              <a:rPr lang="en-US" sz="1100" b="0" i="0" u="none" strike="noStrike" cap="none" dirty="0" smtClean="0">
                <a:solidFill>
                  <a:srgbClr val="000000"/>
                </a:solidFill>
                <a:effectLst/>
                <a:latin typeface="Arial"/>
                <a:ea typeface="Arial"/>
                <a:cs typeface="Arial"/>
                <a:sym typeface="Arial"/>
              </a:rPr>
              <a:t> and </a:t>
            </a:r>
            <a:r>
              <a:rPr lang="en-US" sz="1100" b="0" i="0" u="none" strike="noStrike" cap="none" dirty="0" err="1" smtClean="0">
                <a:solidFill>
                  <a:srgbClr val="000000"/>
                </a:solidFill>
                <a:effectLst/>
                <a:latin typeface="Arial"/>
                <a:ea typeface="Arial"/>
                <a:cs typeface="Arial"/>
                <a:sym typeface="Arial"/>
              </a:rPr>
              <a:t>endIndex</a:t>
            </a:r>
            <a:r>
              <a:rPr lang="en-US" sz="1100" b="0" i="0" u="none" strike="noStrike" cap="none" dirty="0" smtClean="0">
                <a:solidFill>
                  <a:srgbClr val="000000"/>
                </a:solidFill>
                <a:effectLst/>
                <a:latin typeface="Arial"/>
                <a:ea typeface="Arial"/>
                <a:cs typeface="Arial"/>
                <a:sym typeface="Arial"/>
              </a:rPr>
              <a:t>.</a:t>
            </a:r>
          </a:p>
          <a:p>
            <a:pPr marL="158750" indent="0">
              <a:buNone/>
            </a:pP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533288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delete() method of the </a:t>
            </a:r>
            <a:r>
              <a:rPr lang="en-US" sz="1100" b="0" i="0" u="none" strike="noStrike" cap="none" dirty="0" err="1" smtClean="0">
                <a:solidFill>
                  <a:srgbClr val="000000"/>
                </a:solidFill>
                <a:effectLst/>
                <a:latin typeface="Arial"/>
                <a:ea typeface="Arial"/>
                <a:cs typeface="Arial"/>
                <a:sym typeface="Arial"/>
              </a:rPr>
              <a:t>StringBuffer</a:t>
            </a:r>
            <a:r>
              <a:rPr lang="en-US" sz="1100" b="0" i="0" u="none" strike="noStrike" cap="none" dirty="0" smtClean="0">
                <a:solidFill>
                  <a:srgbClr val="000000"/>
                </a:solidFill>
                <a:effectLst/>
                <a:latin typeface="Arial"/>
                <a:ea typeface="Arial"/>
                <a:cs typeface="Arial"/>
                <a:sym typeface="Arial"/>
              </a:rPr>
              <a:t> class deletes the String from the specified </a:t>
            </a:r>
            <a:r>
              <a:rPr lang="en-US" sz="1100" b="0" i="0" u="none" strike="noStrike" cap="none" dirty="0" err="1" smtClean="0">
                <a:solidFill>
                  <a:srgbClr val="000000"/>
                </a:solidFill>
                <a:effectLst/>
                <a:latin typeface="Arial"/>
                <a:ea typeface="Arial"/>
                <a:cs typeface="Arial"/>
                <a:sym typeface="Arial"/>
              </a:rPr>
              <a:t>beginIndex</a:t>
            </a:r>
            <a:r>
              <a:rPr lang="en-US" sz="1100" b="0" i="0" u="none" strike="noStrike" cap="none" dirty="0" smtClean="0">
                <a:solidFill>
                  <a:srgbClr val="000000"/>
                </a:solidFill>
                <a:effectLst/>
                <a:latin typeface="Arial"/>
                <a:ea typeface="Arial"/>
                <a:cs typeface="Arial"/>
                <a:sym typeface="Arial"/>
              </a:rPr>
              <a:t> to </a:t>
            </a:r>
            <a:r>
              <a:rPr lang="en-US" sz="1100" b="0" i="0" u="none" strike="noStrike" cap="none" dirty="0" err="1" smtClean="0">
                <a:solidFill>
                  <a:srgbClr val="000000"/>
                </a:solidFill>
                <a:effectLst/>
                <a:latin typeface="Arial"/>
                <a:ea typeface="Arial"/>
                <a:cs typeface="Arial"/>
                <a:sym typeface="Arial"/>
              </a:rPr>
              <a:t>endIndex</a:t>
            </a:r>
            <a:r>
              <a:rPr lang="en-US" sz="1100" b="0" i="0" u="none" strike="noStrike" cap="none" dirty="0" smtClean="0">
                <a:solidFill>
                  <a:srgbClr val="000000"/>
                </a:solidFill>
                <a:effectLst/>
                <a:latin typeface="Arial"/>
                <a:ea typeface="Arial"/>
                <a:cs typeface="Arial"/>
                <a:sym typeface="Arial"/>
              </a:rPr>
              <a:t>.</a:t>
            </a:r>
            <a:br>
              <a:rPr lang="en-US" sz="1100" b="0" i="0" u="none" strike="noStrike" cap="none" dirty="0" smtClean="0">
                <a:solidFill>
                  <a:srgbClr val="000000"/>
                </a:solidFill>
                <a:effectLst/>
                <a:latin typeface="Arial"/>
                <a:ea typeface="Arial"/>
                <a:cs typeface="Arial"/>
                <a:sym typeface="Arial"/>
              </a:rPr>
            </a:b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132036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reverse() method of the </a:t>
            </a:r>
            <a:r>
              <a:rPr lang="en-US" sz="1100" b="0" i="0" u="none" strike="noStrike" cap="none" dirty="0" err="1" smtClean="0">
                <a:solidFill>
                  <a:srgbClr val="000000"/>
                </a:solidFill>
                <a:effectLst/>
                <a:latin typeface="Arial"/>
                <a:ea typeface="Arial"/>
                <a:cs typeface="Arial"/>
                <a:sym typeface="Arial"/>
              </a:rPr>
              <a:t>StringBuilder</a:t>
            </a:r>
            <a:r>
              <a:rPr lang="en-US" sz="1100" b="0" i="0" u="none" strike="noStrike" cap="none" dirty="0" smtClean="0">
                <a:solidFill>
                  <a:srgbClr val="000000"/>
                </a:solidFill>
                <a:effectLst/>
                <a:latin typeface="Arial"/>
                <a:ea typeface="Arial"/>
                <a:cs typeface="Arial"/>
                <a:sym typeface="Arial"/>
              </a:rPr>
              <a:t> class reverses the current String.</a:t>
            </a:r>
          </a:p>
          <a:p>
            <a:pPr marL="158750" indent="0">
              <a:buNone/>
            </a:pP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199022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The capacity() method of the </a:t>
            </a:r>
            <a:r>
              <a:rPr lang="en-US" sz="1100" b="0" i="0" u="none" strike="noStrike" cap="none" dirty="0" err="1" smtClean="0">
                <a:solidFill>
                  <a:srgbClr val="000000"/>
                </a:solidFill>
                <a:effectLst/>
                <a:latin typeface="Arial"/>
                <a:ea typeface="Arial"/>
                <a:cs typeface="Arial"/>
                <a:sym typeface="Arial"/>
              </a:rPr>
              <a:t>StringBuffer</a:t>
            </a:r>
            <a:r>
              <a:rPr lang="en-US" sz="1100" b="0" i="0" u="none" strike="noStrike" cap="none" dirty="0" smtClean="0">
                <a:solidFill>
                  <a:srgbClr val="000000"/>
                </a:solidFill>
                <a:effectLst/>
                <a:latin typeface="Arial"/>
                <a:ea typeface="Arial"/>
                <a:cs typeface="Arial"/>
                <a:sym typeface="Arial"/>
              </a:rPr>
              <a:t> class returns the current capacity of the buffer. The default capacity of the buffer is 16. If the number of character increases from its current capacity, it increases the capacity by (</a:t>
            </a:r>
            <a:r>
              <a:rPr lang="en-US" sz="1100" b="0" i="0" u="none" strike="noStrike" cap="none" dirty="0" err="1" smtClean="0">
                <a:solidFill>
                  <a:srgbClr val="000000"/>
                </a:solidFill>
                <a:effectLst/>
                <a:latin typeface="Arial"/>
                <a:ea typeface="Arial"/>
                <a:cs typeface="Arial"/>
                <a:sym typeface="Arial"/>
              </a:rPr>
              <a:t>oldcapacity</a:t>
            </a:r>
            <a:r>
              <a:rPr lang="en-US" sz="1100" b="0" i="0" u="none" strike="noStrike" cap="none" dirty="0" smtClean="0">
                <a:solidFill>
                  <a:srgbClr val="000000"/>
                </a:solidFill>
                <a:effectLst/>
                <a:latin typeface="Arial"/>
                <a:ea typeface="Arial"/>
                <a:cs typeface="Arial"/>
                <a:sym typeface="Arial"/>
              </a:rPr>
              <a:t>*2)+2. For example if your current capacity is 16, it will be (16*2)+2=34.</a:t>
            </a:r>
          </a:p>
          <a:p>
            <a:pPr marL="158750" indent="0">
              <a:buNone/>
            </a:pPr>
            <a:r>
              <a:rPr lang="en-US" dirty="0" smtClean="0"/>
              <a:t/>
            </a:r>
            <a:br>
              <a:rPr lang="en-US" dirty="0" smtClean="0"/>
            </a:br>
            <a:endParaRPr lang="en-U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60746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smtClean="0"/>
              <a:t>Each time you create a string literal, the JVM checks the "string constant pool" first. If the string already exists in the pool, a reference to the pooled instance is returned. If the string doesn't exist in the pool, a new string instance is created and placed in the pool.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3320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1" i="0" u="none" strike="noStrike" cap="none" dirty="0" smtClean="0">
                <a:solidFill>
                  <a:srgbClr val="000000"/>
                </a:solidFill>
                <a:effectLst/>
                <a:latin typeface="Arial"/>
                <a:ea typeface="Arial"/>
                <a:cs typeface="Arial"/>
                <a:sym typeface="Arial"/>
              </a:rPr>
              <a:t>String objects are immutable</a:t>
            </a:r>
            <a:r>
              <a:rPr lang="en-US" sz="1100" b="0" i="0" u="none" strike="noStrike" cap="none" dirty="0" smtClean="0">
                <a:solidFill>
                  <a:srgbClr val="000000"/>
                </a:solidFill>
                <a:effectLst/>
                <a:latin typeface="Arial"/>
                <a:ea typeface="Arial"/>
                <a:cs typeface="Arial"/>
                <a:sym typeface="Arial"/>
              </a:rPr>
              <a:t>. Immutable simply means unmodifiable or unchangeable.</a:t>
            </a:r>
          </a:p>
          <a:p>
            <a:r>
              <a:rPr lang="en-US" sz="1100" b="0" i="0" u="none" strike="noStrike" cap="none" dirty="0" smtClean="0">
                <a:solidFill>
                  <a:srgbClr val="000000"/>
                </a:solidFill>
                <a:effectLst/>
                <a:latin typeface="Arial"/>
                <a:ea typeface="Arial"/>
                <a:cs typeface="Arial"/>
                <a:sym typeface="Arial"/>
              </a:rPr>
              <a:t>Once String object is created its data or state can't be changed but a new String object is created.</a:t>
            </a:r>
          </a:p>
          <a:p>
            <a:pPr marL="158750" indent="0">
              <a:buNone/>
            </a:pPr>
            <a:endParaRPr dirty="0"/>
          </a:p>
        </p:txBody>
      </p:sp>
    </p:spTree>
    <p:extLst>
      <p:ext uri="{BB962C8B-B14F-4D97-AF65-F5344CB8AC3E}">
        <p14:creationId xmlns:p14="http://schemas.microsoft.com/office/powerpoint/2010/main" val="3558696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1" i="0" u="none" strike="noStrike" cap="none" dirty="0" smtClean="0">
                <a:solidFill>
                  <a:srgbClr val="000000"/>
                </a:solidFill>
                <a:effectLst/>
                <a:latin typeface="Arial"/>
                <a:ea typeface="Arial"/>
                <a:cs typeface="Arial"/>
                <a:sym typeface="Arial"/>
              </a:rPr>
              <a:t>String objects are immutable</a:t>
            </a:r>
            <a:r>
              <a:rPr lang="en-US" sz="1100" b="0" i="0" u="none" strike="noStrike" cap="none" dirty="0" smtClean="0">
                <a:solidFill>
                  <a:srgbClr val="000000"/>
                </a:solidFill>
                <a:effectLst/>
                <a:latin typeface="Arial"/>
                <a:ea typeface="Arial"/>
                <a:cs typeface="Arial"/>
                <a:sym typeface="Arial"/>
              </a:rPr>
              <a:t>. Immutable simply means unmodifiable or unchangeable.</a:t>
            </a:r>
          </a:p>
          <a:p>
            <a:r>
              <a:rPr lang="en-US" sz="1100" b="0" i="0" u="none" strike="noStrike" cap="none" dirty="0" smtClean="0">
                <a:solidFill>
                  <a:srgbClr val="000000"/>
                </a:solidFill>
                <a:effectLst/>
                <a:latin typeface="Arial"/>
                <a:ea typeface="Arial"/>
                <a:cs typeface="Arial"/>
                <a:sym typeface="Arial"/>
              </a:rPr>
              <a:t>Once String object is created its data or state can't be changed but a new String object is created.</a:t>
            </a:r>
          </a:p>
          <a:p>
            <a:r>
              <a:rPr lang="en-US" sz="1100" b="0" i="0" u="none" strike="noStrike" cap="none" dirty="0" smtClean="0">
                <a:solidFill>
                  <a:srgbClr val="000000"/>
                </a:solidFill>
                <a:effectLst/>
                <a:latin typeface="Arial"/>
                <a:ea typeface="Arial"/>
                <a:cs typeface="Arial"/>
                <a:sym typeface="Arial"/>
              </a:rPr>
              <a:t>As you can see in the above figure that two objects are created but </a:t>
            </a:r>
            <a:r>
              <a:rPr lang="en-US" sz="1100" b="1" i="1" u="none" strike="noStrike" cap="none" dirty="0" smtClean="0">
                <a:solidFill>
                  <a:srgbClr val="000000"/>
                </a:solidFill>
                <a:effectLst/>
                <a:latin typeface="Arial"/>
                <a:ea typeface="Arial"/>
                <a:cs typeface="Arial"/>
                <a:sym typeface="Arial"/>
              </a:rPr>
              <a:t>s</a:t>
            </a:r>
            <a:r>
              <a:rPr lang="en-US" sz="1100" b="0" i="0" u="none" strike="noStrike" cap="none" dirty="0" smtClean="0">
                <a:solidFill>
                  <a:srgbClr val="000000"/>
                </a:solidFill>
                <a:effectLst/>
                <a:latin typeface="Arial"/>
                <a:ea typeface="Arial"/>
                <a:cs typeface="Arial"/>
                <a:sym typeface="Arial"/>
              </a:rPr>
              <a:t> reference variable still refers to "</a:t>
            </a:r>
            <a:r>
              <a:rPr lang="en-US" sz="1100" b="0" i="0" u="none" strike="noStrike" cap="none" dirty="0" err="1" smtClean="0">
                <a:solidFill>
                  <a:srgbClr val="000000"/>
                </a:solidFill>
                <a:effectLst/>
                <a:latin typeface="Arial"/>
                <a:ea typeface="Arial"/>
                <a:cs typeface="Arial"/>
                <a:sym typeface="Arial"/>
              </a:rPr>
              <a:t>Sachin</a:t>
            </a:r>
            <a:r>
              <a:rPr lang="en-US" sz="1100" b="0" i="0" u="none" strike="noStrike" cap="none" dirty="0" smtClean="0">
                <a:solidFill>
                  <a:srgbClr val="000000"/>
                </a:solidFill>
                <a:effectLst/>
                <a:latin typeface="Arial"/>
                <a:ea typeface="Arial"/>
                <a:cs typeface="Arial"/>
                <a:sym typeface="Arial"/>
              </a:rPr>
              <a:t>" not to "</a:t>
            </a:r>
            <a:r>
              <a:rPr lang="en-US" sz="1100" b="0" i="0" u="none" strike="noStrike" cap="none" dirty="0" err="1" smtClean="0">
                <a:solidFill>
                  <a:srgbClr val="000000"/>
                </a:solidFill>
                <a:effectLst/>
                <a:latin typeface="Arial"/>
                <a:ea typeface="Arial"/>
                <a:cs typeface="Arial"/>
                <a:sym typeface="Arial"/>
              </a:rPr>
              <a:t>Sachin</a:t>
            </a:r>
            <a:r>
              <a:rPr lang="en-US" sz="1100" b="0" i="0" u="none" strike="noStrike" cap="none" dirty="0" smtClean="0">
                <a:solidFill>
                  <a:srgbClr val="000000"/>
                </a:solidFill>
                <a:effectLst/>
                <a:latin typeface="Arial"/>
                <a:ea typeface="Arial"/>
                <a:cs typeface="Arial"/>
                <a:sym typeface="Arial"/>
              </a:rPr>
              <a:t> Tendulkar".</a:t>
            </a:r>
            <a:r>
              <a:rPr lang="en-US" dirty="0" smtClean="0"/>
              <a:t/>
            </a:r>
            <a:br>
              <a:rPr lang="en-US" dirty="0" smtClean="0"/>
            </a:br>
            <a:endParaRPr dirty="0"/>
          </a:p>
        </p:txBody>
      </p:sp>
    </p:spTree>
    <p:extLst>
      <p:ext uri="{BB962C8B-B14F-4D97-AF65-F5344CB8AC3E}">
        <p14:creationId xmlns:p14="http://schemas.microsoft.com/office/powerpoint/2010/main" val="1212210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1" i="0" u="none" strike="noStrike" cap="none" dirty="0" smtClean="0">
                <a:solidFill>
                  <a:srgbClr val="000000"/>
                </a:solidFill>
                <a:effectLst/>
                <a:latin typeface="Arial"/>
                <a:ea typeface="Arial"/>
                <a:cs typeface="Arial"/>
                <a:sym typeface="Arial"/>
              </a:rPr>
              <a:t>String objects are immutable</a:t>
            </a:r>
            <a:r>
              <a:rPr lang="en-US" sz="1100" b="0" i="0" u="none" strike="noStrike" cap="none" dirty="0" smtClean="0">
                <a:solidFill>
                  <a:srgbClr val="000000"/>
                </a:solidFill>
                <a:effectLst/>
                <a:latin typeface="Arial"/>
                <a:ea typeface="Arial"/>
                <a:cs typeface="Arial"/>
                <a:sym typeface="Arial"/>
              </a:rPr>
              <a:t>. Immutable simply means unmodifiable or unchangeable.</a:t>
            </a:r>
          </a:p>
          <a:p>
            <a:pPr marL="158750" indent="0">
              <a:buNone/>
            </a:pPr>
            <a:r>
              <a:rPr lang="en-US" dirty="0" smtClean="0"/>
              <a:t/>
            </a:r>
            <a:br>
              <a:rPr lang="en-US" dirty="0" smtClean="0"/>
            </a:br>
            <a:endParaRPr dirty="0"/>
          </a:p>
        </p:txBody>
      </p:sp>
    </p:spTree>
    <p:extLst>
      <p:ext uri="{BB962C8B-B14F-4D97-AF65-F5344CB8AC3E}">
        <p14:creationId xmlns:p14="http://schemas.microsoft.com/office/powerpoint/2010/main" val="145410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 name="Google Shape;40;p2"/>
          <p:cNvGrpSpPr/>
          <p:nvPr/>
        </p:nvGrpSpPr>
        <p:grpSpPr>
          <a:xfrm rot="10800000">
            <a:off x="6915345" y="-13"/>
            <a:ext cx="1548637" cy="3324214"/>
            <a:chOff x="5452016" y="2824589"/>
            <a:chExt cx="689908" cy="1480917"/>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 name="Google Shape;54;p2"/>
          <p:cNvGrpSpPr/>
          <p:nvPr/>
        </p:nvGrpSpPr>
        <p:grpSpPr>
          <a:xfrm rot="-5400000">
            <a:off x="7189311" y="2653816"/>
            <a:ext cx="298167" cy="3611351"/>
            <a:chOff x="9" y="2835115"/>
            <a:chExt cx="134668" cy="1631070"/>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2"/>
          <p:cNvSpPr txBox="1">
            <a:spLocks noGrp="1"/>
          </p:cNvSpPr>
          <p:nvPr>
            <p:ph type="ctrTitle"/>
          </p:nvPr>
        </p:nvSpPr>
        <p:spPr>
          <a:xfrm>
            <a:off x="713225" y="835700"/>
            <a:ext cx="5243700" cy="171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2"/>
        <p:cNvGrpSpPr/>
        <p:nvPr/>
      </p:nvGrpSpPr>
      <p:grpSpPr>
        <a:xfrm>
          <a:off x="0" y="0"/>
          <a:ext cx="0" cy="0"/>
          <a:chOff x="0" y="0"/>
          <a:chExt cx="0" cy="0"/>
        </a:xfrm>
      </p:grpSpPr>
      <p:sp>
        <p:nvSpPr>
          <p:cNvPr id="283" name="Google Shape;283;p1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4" name="Google Shape;284;p12"/>
          <p:cNvGrpSpPr/>
          <p:nvPr/>
        </p:nvGrpSpPr>
        <p:grpSpPr>
          <a:xfrm rot="10800000">
            <a:off x="402247" y="-1174644"/>
            <a:ext cx="621972" cy="2700928"/>
            <a:chOff x="4792514" y="2979701"/>
            <a:chExt cx="305307" cy="1325804"/>
          </a:xfrm>
        </p:grpSpPr>
        <p:sp>
          <p:nvSpPr>
            <p:cNvPr id="285" name="Google Shape;285;p1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0" name="Google Shape;290;p12"/>
          <p:cNvGrpSpPr/>
          <p:nvPr/>
        </p:nvGrpSpPr>
        <p:grpSpPr>
          <a:xfrm>
            <a:off x="7456205" y="3275256"/>
            <a:ext cx="974557" cy="3164819"/>
            <a:chOff x="6278982" y="2751992"/>
            <a:chExt cx="478381" cy="1553514"/>
          </a:xfrm>
        </p:grpSpPr>
        <p:sp>
          <p:nvSpPr>
            <p:cNvPr id="291" name="Google Shape;291;p1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64" name="Google Shape;64;p3"/>
          <p:cNvGrpSpPr/>
          <p:nvPr/>
        </p:nvGrpSpPr>
        <p:grpSpPr>
          <a:xfrm rot="5400000">
            <a:off x="1164816" y="3526193"/>
            <a:ext cx="209623" cy="2539087"/>
            <a:chOff x="9" y="2835115"/>
            <a:chExt cx="134668" cy="1631070"/>
          </a:xfrm>
        </p:grpSpPr>
        <p:sp>
          <p:nvSpPr>
            <p:cNvPr id="65" name="Google Shape;65;p3"/>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3"/>
          <p:cNvGrpSpPr/>
          <p:nvPr/>
        </p:nvGrpSpPr>
        <p:grpSpPr>
          <a:xfrm rot="-5400000" flipH="1">
            <a:off x="8202185" y="-679108"/>
            <a:ext cx="457159" cy="2310232"/>
            <a:chOff x="1015564" y="2912671"/>
            <a:chExt cx="276731" cy="1398446"/>
          </a:xfrm>
        </p:grpSpPr>
        <p:sp>
          <p:nvSpPr>
            <p:cNvPr id="70" name="Google Shape;70;p3"/>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4"/>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 name="Google Shape;77;p4"/>
          <p:cNvGrpSpPr/>
          <p:nvPr/>
        </p:nvGrpSpPr>
        <p:grpSpPr>
          <a:xfrm rot="10800000">
            <a:off x="6929878" y="-12"/>
            <a:ext cx="1346494" cy="2890306"/>
            <a:chOff x="5452016" y="2824589"/>
            <a:chExt cx="689908" cy="1480917"/>
          </a:xfrm>
        </p:grpSpPr>
        <p:sp>
          <p:nvSpPr>
            <p:cNvPr id="78" name="Google Shape;78;p4"/>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4"/>
          <p:cNvGrpSpPr/>
          <p:nvPr/>
        </p:nvGrpSpPr>
        <p:grpSpPr>
          <a:xfrm>
            <a:off x="7730591" y="1737649"/>
            <a:ext cx="948058" cy="3405809"/>
            <a:chOff x="8623428" y="2586962"/>
            <a:chExt cx="478382" cy="1718544"/>
          </a:xfrm>
        </p:grpSpPr>
        <p:sp>
          <p:nvSpPr>
            <p:cNvPr id="92" name="Google Shape;92;p4"/>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 name="Google Shape;103;p4"/>
          <p:cNvGrpSpPr/>
          <p:nvPr/>
        </p:nvGrpSpPr>
        <p:grpSpPr>
          <a:xfrm rot="10800000" flipH="1">
            <a:off x="945475" y="3635300"/>
            <a:ext cx="2699775" cy="2633450"/>
            <a:chOff x="661125" y="2751225"/>
            <a:chExt cx="2699775" cy="2633450"/>
          </a:xfrm>
        </p:grpSpPr>
        <p:sp>
          <p:nvSpPr>
            <p:cNvPr id="104" name="Google Shape;104;p4"/>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4"/>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4"/>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4"/>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4"/>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133;p4"/>
          <p:cNvSpPr txBox="1">
            <a:spLocks noGrp="1"/>
          </p:cNvSpPr>
          <p:nvPr>
            <p:ph type="title"/>
          </p:nvPr>
        </p:nvSpPr>
        <p:spPr>
          <a:xfrm>
            <a:off x="713225" y="2109175"/>
            <a:ext cx="41217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4" name="Google Shape;134;p4"/>
          <p:cNvSpPr txBox="1">
            <a:spLocks noGrp="1"/>
          </p:cNvSpPr>
          <p:nvPr>
            <p:ph type="title" idx="2"/>
          </p:nvPr>
        </p:nvSpPr>
        <p:spPr>
          <a:xfrm>
            <a:off x="713225" y="1155439"/>
            <a:ext cx="11358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35" name="Google Shape;135;p4"/>
          <p:cNvSpPr txBox="1">
            <a:spLocks noGrp="1"/>
          </p:cNvSpPr>
          <p:nvPr>
            <p:ph type="subTitle" idx="1"/>
          </p:nvPr>
        </p:nvSpPr>
        <p:spPr>
          <a:xfrm>
            <a:off x="713225" y="2966593"/>
            <a:ext cx="4121700" cy="36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136"/>
        <p:cNvGrpSpPr/>
        <p:nvPr/>
      </p:nvGrpSpPr>
      <p:grpSpPr>
        <a:xfrm>
          <a:off x="0" y="0"/>
          <a:ext cx="0" cy="0"/>
          <a:chOff x="0" y="0"/>
          <a:chExt cx="0" cy="0"/>
        </a:xfrm>
      </p:grpSpPr>
      <p:sp>
        <p:nvSpPr>
          <p:cNvPr id="137" name="Google Shape;137;p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8" name="Google Shape;138;p5"/>
          <p:cNvGrpSpPr/>
          <p:nvPr/>
        </p:nvGrpSpPr>
        <p:grpSpPr>
          <a:xfrm>
            <a:off x="6288929" y="3163785"/>
            <a:ext cx="1202441" cy="2581090"/>
            <a:chOff x="5452016" y="2824589"/>
            <a:chExt cx="689908" cy="1480917"/>
          </a:xfrm>
        </p:grpSpPr>
        <p:sp>
          <p:nvSpPr>
            <p:cNvPr id="139" name="Google Shape;139;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 name="Google Shape;152;p5"/>
          <p:cNvGrpSpPr/>
          <p:nvPr/>
        </p:nvGrpSpPr>
        <p:grpSpPr>
          <a:xfrm>
            <a:off x="7058925" y="1134426"/>
            <a:ext cx="3167541" cy="1717088"/>
            <a:chOff x="6561538" y="1197526"/>
            <a:chExt cx="3167541" cy="1717088"/>
          </a:xfrm>
        </p:grpSpPr>
        <p:grpSp>
          <p:nvGrpSpPr>
            <p:cNvPr id="153" name="Google Shape;153;p5"/>
            <p:cNvGrpSpPr/>
            <p:nvPr/>
          </p:nvGrpSpPr>
          <p:grpSpPr>
            <a:xfrm rot="-5400000">
              <a:off x="7662615" y="964074"/>
              <a:ext cx="849464" cy="3051617"/>
              <a:chOff x="8623428" y="2586962"/>
              <a:chExt cx="478382" cy="1718544"/>
            </a:xfrm>
          </p:grpSpPr>
          <p:sp>
            <p:nvSpPr>
              <p:cNvPr id="154" name="Google Shape;154;p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5"/>
            <p:cNvGrpSpPr/>
            <p:nvPr/>
          </p:nvGrpSpPr>
          <p:grpSpPr>
            <a:xfrm rot="-5400000">
              <a:off x="7782944" y="77685"/>
              <a:ext cx="826295" cy="3065975"/>
              <a:chOff x="4128096" y="2589446"/>
              <a:chExt cx="465335" cy="1726630"/>
            </a:xfrm>
          </p:grpSpPr>
          <p:sp>
            <p:nvSpPr>
              <p:cNvPr id="166" name="Google Shape;166;p5"/>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5"/>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5"/>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5"/>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5"/>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5"/>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5"/>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7" name="Google Shape;177;p5"/>
          <p:cNvSpPr txBox="1">
            <a:spLocks noGrp="1"/>
          </p:cNvSpPr>
          <p:nvPr>
            <p:ph type="subTitle" idx="1"/>
          </p:nvPr>
        </p:nvSpPr>
        <p:spPr>
          <a:xfrm>
            <a:off x="720000" y="1722125"/>
            <a:ext cx="3951000" cy="2156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Font typeface="Nunito Light"/>
              <a:buChar char="●"/>
              <a:defRPr sz="14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
        <p:nvSpPr>
          <p:cNvPr id="178" name="Google Shape;178;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02"/>
        <p:cNvGrpSpPr/>
        <p:nvPr/>
      </p:nvGrpSpPr>
      <p:grpSpPr>
        <a:xfrm>
          <a:off x="0" y="0"/>
          <a:ext cx="0" cy="0"/>
          <a:chOff x="0" y="0"/>
          <a:chExt cx="0" cy="0"/>
        </a:xfrm>
      </p:grpSpPr>
      <p:sp>
        <p:nvSpPr>
          <p:cNvPr id="203" name="Google Shape;203;p7"/>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05" name="Google Shape;205;p7"/>
          <p:cNvSpPr txBox="1">
            <a:spLocks noGrp="1"/>
          </p:cNvSpPr>
          <p:nvPr>
            <p:ph type="subTitle" idx="1"/>
          </p:nvPr>
        </p:nvSpPr>
        <p:spPr>
          <a:xfrm>
            <a:off x="1967648" y="2099176"/>
            <a:ext cx="19782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6" name="Google Shape;206;p7"/>
          <p:cNvSpPr txBox="1">
            <a:spLocks noGrp="1"/>
          </p:cNvSpPr>
          <p:nvPr>
            <p:ph type="subTitle" idx="2"/>
          </p:nvPr>
        </p:nvSpPr>
        <p:spPr>
          <a:xfrm>
            <a:off x="5198152" y="2099176"/>
            <a:ext cx="19782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7" name="Google Shape;207;p7"/>
          <p:cNvSpPr txBox="1">
            <a:spLocks noGrp="1"/>
          </p:cNvSpPr>
          <p:nvPr>
            <p:ph type="subTitle" idx="3"/>
          </p:nvPr>
        </p:nvSpPr>
        <p:spPr>
          <a:xfrm>
            <a:off x="1967648" y="3532576"/>
            <a:ext cx="19782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8" name="Google Shape;208;p7"/>
          <p:cNvSpPr txBox="1">
            <a:spLocks noGrp="1"/>
          </p:cNvSpPr>
          <p:nvPr>
            <p:ph type="subTitle" idx="4"/>
          </p:nvPr>
        </p:nvSpPr>
        <p:spPr>
          <a:xfrm>
            <a:off x="5198152" y="3532576"/>
            <a:ext cx="19782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9" name="Google Shape;209;p7"/>
          <p:cNvSpPr txBox="1">
            <a:spLocks noGrp="1"/>
          </p:cNvSpPr>
          <p:nvPr>
            <p:ph type="subTitle" idx="5"/>
          </p:nvPr>
        </p:nvSpPr>
        <p:spPr>
          <a:xfrm>
            <a:off x="1967650" y="1611625"/>
            <a:ext cx="19782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0" name="Google Shape;210;p7"/>
          <p:cNvSpPr txBox="1">
            <a:spLocks noGrp="1"/>
          </p:cNvSpPr>
          <p:nvPr>
            <p:ph type="subTitle" idx="6"/>
          </p:nvPr>
        </p:nvSpPr>
        <p:spPr>
          <a:xfrm>
            <a:off x="5198151" y="1611625"/>
            <a:ext cx="19782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1" name="Google Shape;211;p7"/>
          <p:cNvSpPr txBox="1">
            <a:spLocks noGrp="1"/>
          </p:cNvSpPr>
          <p:nvPr>
            <p:ph type="subTitle" idx="7"/>
          </p:nvPr>
        </p:nvSpPr>
        <p:spPr>
          <a:xfrm>
            <a:off x="1967650" y="3045075"/>
            <a:ext cx="19782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2" name="Google Shape;212;p7"/>
          <p:cNvSpPr txBox="1">
            <a:spLocks noGrp="1"/>
          </p:cNvSpPr>
          <p:nvPr>
            <p:ph type="subTitle" idx="8"/>
          </p:nvPr>
        </p:nvSpPr>
        <p:spPr>
          <a:xfrm>
            <a:off x="5198151" y="3045075"/>
            <a:ext cx="19782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13"/>
        <p:cNvGrpSpPr/>
        <p:nvPr/>
      </p:nvGrpSpPr>
      <p:grpSpPr>
        <a:xfrm>
          <a:off x="0" y="0"/>
          <a:ext cx="0" cy="0"/>
          <a:chOff x="0" y="0"/>
          <a:chExt cx="0" cy="0"/>
        </a:xfrm>
      </p:grpSpPr>
      <p:sp>
        <p:nvSpPr>
          <p:cNvPr id="214" name="Google Shape;214;p8"/>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5" name="Google Shape;215;p8"/>
          <p:cNvGrpSpPr/>
          <p:nvPr/>
        </p:nvGrpSpPr>
        <p:grpSpPr>
          <a:xfrm>
            <a:off x="6244512" y="3338568"/>
            <a:ext cx="1206866" cy="2539996"/>
            <a:chOff x="1390914" y="2912671"/>
            <a:chExt cx="664463" cy="1398446"/>
          </a:xfrm>
        </p:grpSpPr>
        <p:sp>
          <p:nvSpPr>
            <p:cNvPr id="216" name="Google Shape;216;p8"/>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8"/>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8"/>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8"/>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8"/>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8"/>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8"/>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8"/>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8"/>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8"/>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8"/>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8"/>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8"/>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8"/>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 name="Google Shape;230;p8"/>
          <p:cNvGrpSpPr/>
          <p:nvPr/>
        </p:nvGrpSpPr>
        <p:grpSpPr>
          <a:xfrm rot="-5400000">
            <a:off x="8258356" y="631052"/>
            <a:ext cx="771580" cy="2505663"/>
            <a:chOff x="6278982" y="2751992"/>
            <a:chExt cx="478381" cy="1553514"/>
          </a:xfrm>
        </p:grpSpPr>
        <p:sp>
          <p:nvSpPr>
            <p:cNvPr id="231" name="Google Shape;231;p8"/>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8"/>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8"/>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8"/>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8"/>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8"/>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8"/>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8"/>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8"/>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8"/>
          <p:cNvGrpSpPr/>
          <p:nvPr/>
        </p:nvGrpSpPr>
        <p:grpSpPr>
          <a:xfrm rot="-5400000">
            <a:off x="8420278" y="-126854"/>
            <a:ext cx="708512" cy="2313502"/>
            <a:chOff x="6961407" y="2871131"/>
            <a:chExt cx="439278" cy="1434375"/>
          </a:xfrm>
        </p:grpSpPr>
        <p:sp>
          <p:nvSpPr>
            <p:cNvPr id="241" name="Google Shape;241;p8"/>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8"/>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8"/>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8"/>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8"/>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8"/>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8"/>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 name="Google Shape;248;p8"/>
          <p:cNvGrpSpPr/>
          <p:nvPr/>
        </p:nvGrpSpPr>
        <p:grpSpPr>
          <a:xfrm rot="10800000">
            <a:off x="438851" y="-4"/>
            <a:ext cx="274371" cy="3323142"/>
            <a:chOff x="9" y="2835115"/>
            <a:chExt cx="134668" cy="1631070"/>
          </a:xfrm>
        </p:grpSpPr>
        <p:sp>
          <p:nvSpPr>
            <p:cNvPr id="249" name="Google Shape;249;p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3" name="Google Shape;253;p8"/>
          <p:cNvSpPr txBox="1">
            <a:spLocks noGrp="1"/>
          </p:cNvSpPr>
          <p:nvPr>
            <p:ph type="title"/>
          </p:nvPr>
        </p:nvSpPr>
        <p:spPr>
          <a:xfrm>
            <a:off x="1063113" y="3343800"/>
            <a:ext cx="4831500" cy="5319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54" name="Google Shape;254;p8"/>
          <p:cNvSpPr txBox="1">
            <a:spLocks noGrp="1"/>
          </p:cNvSpPr>
          <p:nvPr>
            <p:ph type="subTitle" idx="1"/>
          </p:nvPr>
        </p:nvSpPr>
        <p:spPr>
          <a:xfrm>
            <a:off x="1063125" y="1342850"/>
            <a:ext cx="5474100" cy="18156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255"/>
        <p:cNvGrpSpPr/>
        <p:nvPr/>
      </p:nvGrpSpPr>
      <p:grpSpPr>
        <a:xfrm>
          <a:off x="0" y="0"/>
          <a:ext cx="0" cy="0"/>
          <a:chOff x="0" y="0"/>
          <a:chExt cx="0" cy="0"/>
        </a:xfrm>
      </p:grpSpPr>
      <p:sp>
        <p:nvSpPr>
          <p:cNvPr id="256" name="Google Shape;256;p9"/>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9"/>
          <p:cNvSpPr txBox="1">
            <a:spLocks noGrp="1"/>
          </p:cNvSpPr>
          <p:nvPr>
            <p:ph type="title"/>
          </p:nvPr>
        </p:nvSpPr>
        <p:spPr>
          <a:xfrm>
            <a:off x="720000" y="1696700"/>
            <a:ext cx="2588400" cy="66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58" name="Google Shape;258;p9"/>
          <p:cNvSpPr txBox="1">
            <a:spLocks noGrp="1"/>
          </p:cNvSpPr>
          <p:nvPr>
            <p:ph type="subTitle" idx="1"/>
          </p:nvPr>
        </p:nvSpPr>
        <p:spPr>
          <a:xfrm>
            <a:off x="720000" y="2278545"/>
            <a:ext cx="2588400" cy="1084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0"/>
        <p:cNvGrpSpPr/>
        <p:nvPr/>
      </p:nvGrpSpPr>
      <p:grpSpPr>
        <a:xfrm>
          <a:off x="0" y="0"/>
          <a:ext cx="0" cy="0"/>
          <a:chOff x="0" y="0"/>
          <a:chExt cx="0" cy="0"/>
        </a:xfrm>
      </p:grpSpPr>
      <p:sp>
        <p:nvSpPr>
          <p:cNvPr id="261" name="Google Shape;261;p1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2" name="Google Shape;262;p11"/>
          <p:cNvGrpSpPr/>
          <p:nvPr/>
        </p:nvGrpSpPr>
        <p:grpSpPr>
          <a:xfrm rot="5400000">
            <a:off x="1013602" y="2942922"/>
            <a:ext cx="894897" cy="2922107"/>
            <a:chOff x="6961407" y="2871131"/>
            <a:chExt cx="439278" cy="1434375"/>
          </a:xfrm>
        </p:grpSpPr>
        <p:sp>
          <p:nvSpPr>
            <p:cNvPr id="263" name="Google Shape;263;p1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11"/>
          <p:cNvGrpSpPr/>
          <p:nvPr/>
        </p:nvGrpSpPr>
        <p:grpSpPr>
          <a:xfrm rot="-5400000">
            <a:off x="7956784" y="-950084"/>
            <a:ext cx="947980" cy="3517489"/>
            <a:chOff x="4128096" y="2589446"/>
            <a:chExt cx="465335" cy="1726630"/>
          </a:xfrm>
        </p:grpSpPr>
        <p:sp>
          <p:nvSpPr>
            <p:cNvPr id="271" name="Google Shape;271;p1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www.linkedin.com/in/amer-osama10/"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hyperlink" Target="https://www.instagram.com/3amer.osama" TargetMode="External"/><Relationship Id="rId4" Type="http://schemas.openxmlformats.org/officeDocument/2006/relationships/hyperlink" Target="https://www.facebook.com/AmerOsamahh"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jvm-java-virtual-machine"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303"/>
        <p:cNvGrpSpPr/>
        <p:nvPr/>
      </p:nvGrpSpPr>
      <p:grpSpPr>
        <a:xfrm>
          <a:off x="0" y="0"/>
          <a:ext cx="0" cy="0"/>
          <a:chOff x="0" y="0"/>
          <a:chExt cx="0" cy="0"/>
        </a:xfrm>
      </p:grpSpPr>
      <p:sp>
        <p:nvSpPr>
          <p:cNvPr id="304" name="Google Shape;304;p13"/>
          <p:cNvSpPr txBox="1">
            <a:spLocks noGrp="1"/>
          </p:cNvSpPr>
          <p:nvPr>
            <p:ph type="ctrTitle"/>
          </p:nvPr>
        </p:nvSpPr>
        <p:spPr>
          <a:xfrm>
            <a:off x="713225" y="835700"/>
            <a:ext cx="5243700" cy="171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US"/>
              <a:t>Java Programming</a:t>
            </a:r>
            <a:endParaRPr/>
          </a:p>
        </p:txBody>
      </p:sp>
      <p:sp>
        <p:nvSpPr>
          <p:cNvPr id="305" name="Google Shape;305;p13"/>
          <p:cNvSpPr txBox="1">
            <a:spLocks noGrp="1"/>
          </p:cNvSpPr>
          <p:nvPr>
            <p:ph type="subTitle" idx="1"/>
          </p:nvPr>
        </p:nvSpPr>
        <p:spPr>
          <a:xfrm>
            <a:off x="713225" y="2554100"/>
            <a:ext cx="5243700" cy="3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US"/>
              <a:t>Write once, run anywhere</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Immutable String in Java</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252" y="1144032"/>
            <a:ext cx="5552817" cy="3609524"/>
          </a:xfrm>
          <a:prstGeom prst="rect">
            <a:avLst/>
          </a:prstGeom>
        </p:spPr>
      </p:pic>
    </p:spTree>
    <p:extLst>
      <p:ext uri="{BB962C8B-B14F-4D97-AF65-F5344CB8AC3E}">
        <p14:creationId xmlns:p14="http://schemas.microsoft.com/office/powerpoint/2010/main" val="3654534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Java String compare</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305" y="1584007"/>
            <a:ext cx="5501825" cy="3102093"/>
          </a:xfrm>
          <a:prstGeom prst="rect">
            <a:avLst/>
          </a:prstGeom>
        </p:spPr>
      </p:pic>
    </p:spTree>
    <p:extLst>
      <p:ext uri="{BB962C8B-B14F-4D97-AF65-F5344CB8AC3E}">
        <p14:creationId xmlns:p14="http://schemas.microsoft.com/office/powerpoint/2010/main" val="209399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1) By Using equals() Method</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835" y="1088331"/>
            <a:ext cx="7259063" cy="3581900"/>
          </a:xfrm>
          <a:prstGeom prst="rect">
            <a:avLst/>
          </a:prstGeom>
        </p:spPr>
      </p:pic>
    </p:spTree>
    <p:extLst>
      <p:ext uri="{BB962C8B-B14F-4D97-AF65-F5344CB8AC3E}">
        <p14:creationId xmlns:p14="http://schemas.microsoft.com/office/powerpoint/2010/main" val="153393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2</a:t>
            </a:r>
            <a:r>
              <a:rPr lang="en-US" dirty="0" smtClean="0"/>
              <a:t>) </a:t>
            </a:r>
            <a:r>
              <a:rPr lang="en-US" dirty="0"/>
              <a:t>By </a:t>
            </a:r>
            <a:r>
              <a:rPr lang="en-US" dirty="0" smtClean="0"/>
              <a:t>Using </a:t>
            </a:r>
            <a:r>
              <a:rPr lang="en-US" dirty="0" err="1" smtClean="0"/>
              <a:t>equalsIgnoreCase</a:t>
            </a:r>
            <a:r>
              <a:rPr lang="en-US" dirty="0" smtClean="0"/>
              <a:t>() </a:t>
            </a:r>
            <a:r>
              <a:rPr lang="en-US" dirty="0"/>
              <a:t>Method</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52" y="1057063"/>
            <a:ext cx="7306695" cy="3029373"/>
          </a:xfrm>
          <a:prstGeom prst="rect">
            <a:avLst/>
          </a:prstGeom>
        </p:spPr>
      </p:pic>
    </p:spTree>
    <p:extLst>
      <p:ext uri="{BB962C8B-B14F-4D97-AF65-F5344CB8AC3E}">
        <p14:creationId xmlns:p14="http://schemas.microsoft.com/office/powerpoint/2010/main" val="251901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3</a:t>
            </a:r>
            <a:r>
              <a:rPr lang="en-US" dirty="0" smtClean="0"/>
              <a:t>) </a:t>
            </a:r>
            <a:r>
              <a:rPr lang="en-US" dirty="0"/>
              <a:t>By Using == operator</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147" y="1255013"/>
            <a:ext cx="7287642" cy="3048425"/>
          </a:xfrm>
          <a:prstGeom prst="rect">
            <a:avLst/>
          </a:prstGeom>
        </p:spPr>
      </p:pic>
    </p:spTree>
    <p:extLst>
      <p:ext uri="{BB962C8B-B14F-4D97-AF65-F5344CB8AC3E}">
        <p14:creationId xmlns:p14="http://schemas.microsoft.com/office/powerpoint/2010/main" val="3439057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4</a:t>
            </a:r>
            <a:r>
              <a:rPr lang="en-US" dirty="0" smtClean="0"/>
              <a:t>) </a:t>
            </a:r>
            <a:r>
              <a:rPr lang="en-US" dirty="0"/>
              <a:t>String compare by </a:t>
            </a:r>
            <a:r>
              <a:rPr lang="en-US" dirty="0" err="1"/>
              <a:t>compareTo</a:t>
            </a:r>
            <a:r>
              <a:rPr lang="en-US" dirty="0"/>
              <a:t>() method</a:t>
            </a:r>
            <a:br>
              <a:rPr lang="en-US" dirty="0"/>
            </a:br>
            <a:r>
              <a:rPr lang="en-US" dirty="0"/>
              <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80" y="1250863"/>
            <a:ext cx="7259063" cy="3305636"/>
          </a:xfrm>
          <a:prstGeom prst="rect">
            <a:avLst/>
          </a:prstGeom>
        </p:spPr>
      </p:pic>
    </p:spTree>
    <p:extLst>
      <p:ext uri="{BB962C8B-B14F-4D97-AF65-F5344CB8AC3E}">
        <p14:creationId xmlns:p14="http://schemas.microsoft.com/office/powerpoint/2010/main" val="265134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smtClean="0"/>
              <a:t>String Concatenation</a:t>
            </a:r>
            <a:br>
              <a:rPr lang="en-US" dirty="0" smtClean="0"/>
            </a:br>
            <a:r>
              <a:rPr lang="en-US" dirty="0" smtClean="0"/>
              <a:t/>
            </a:r>
            <a:br>
              <a:rPr lang="en-US" dirty="0" smtClean="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294" y="1255013"/>
            <a:ext cx="6528162" cy="3264081"/>
          </a:xfrm>
          <a:prstGeom prst="rect">
            <a:avLst/>
          </a:prstGeom>
        </p:spPr>
      </p:pic>
    </p:spTree>
    <p:extLst>
      <p:ext uri="{BB962C8B-B14F-4D97-AF65-F5344CB8AC3E}">
        <p14:creationId xmlns:p14="http://schemas.microsoft.com/office/powerpoint/2010/main" val="4162099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smtClean="0"/>
              <a:t>1 )</a:t>
            </a:r>
            <a:r>
              <a:rPr lang="en-US" dirty="0"/>
              <a:t>  String Concatenation by + </a:t>
            </a:r>
            <a:r>
              <a:rPr lang="en-US" dirty="0" smtClean="0"/>
              <a:t> </a:t>
            </a:r>
            <a:r>
              <a:rPr lang="en-US" dirty="0"/>
              <a:t>operator</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639" y="1774227"/>
            <a:ext cx="7192379" cy="2210108"/>
          </a:xfrm>
          <a:prstGeom prst="rect">
            <a:avLst/>
          </a:prstGeom>
        </p:spPr>
      </p:pic>
    </p:spTree>
    <p:extLst>
      <p:ext uri="{BB962C8B-B14F-4D97-AF65-F5344CB8AC3E}">
        <p14:creationId xmlns:p14="http://schemas.microsoft.com/office/powerpoint/2010/main" val="117081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2) String Concatenation by </a:t>
            </a:r>
            <a:r>
              <a:rPr lang="en-US" dirty="0" err="1"/>
              <a:t>concat</a:t>
            </a:r>
            <a:r>
              <a:rPr lang="en-US" dirty="0"/>
              <a:t>() method</a:t>
            </a:r>
            <a:br>
              <a:rPr lang="en-US" dirty="0"/>
            </a:br>
            <a:r>
              <a:rPr lang="en-US" dirty="0"/>
              <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353" y="1768236"/>
            <a:ext cx="7144747" cy="2724530"/>
          </a:xfrm>
          <a:prstGeom prst="rect">
            <a:avLst/>
          </a:prstGeom>
        </p:spPr>
      </p:pic>
    </p:spTree>
    <p:extLst>
      <p:ext uri="{BB962C8B-B14F-4D97-AF65-F5344CB8AC3E}">
        <p14:creationId xmlns:p14="http://schemas.microsoft.com/office/powerpoint/2010/main" val="238227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3. String concatenation using </a:t>
            </a:r>
            <a:r>
              <a:rPr lang="en-US" dirty="0" err="1"/>
              <a:t>String.join</a:t>
            </a:r>
            <a:r>
              <a:rPr lang="en-US" dirty="0"/>
              <a:t>() </a:t>
            </a:r>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979" y="1103703"/>
            <a:ext cx="7240010" cy="3639058"/>
          </a:xfrm>
          <a:prstGeom prst="rect">
            <a:avLst/>
          </a:prstGeom>
        </p:spPr>
      </p:pic>
    </p:spTree>
    <p:extLst>
      <p:ext uri="{BB962C8B-B14F-4D97-AF65-F5344CB8AC3E}">
        <p14:creationId xmlns:p14="http://schemas.microsoft.com/office/powerpoint/2010/main" val="361298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4"/>
          <p:cNvSpPr txBox="1">
            <a:spLocks noGrp="1"/>
          </p:cNvSpPr>
          <p:nvPr>
            <p:ph type="title"/>
          </p:nvPr>
        </p:nvSpPr>
        <p:spPr>
          <a:xfrm>
            <a:off x="720000" y="3241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Content of the Day</a:t>
            </a:r>
            <a:endParaRPr/>
          </a:p>
        </p:txBody>
      </p:sp>
      <p:graphicFrame>
        <p:nvGraphicFramePr>
          <p:cNvPr id="311" name="Google Shape;311;p14"/>
          <p:cNvGraphicFramePr/>
          <p:nvPr>
            <p:extLst>
              <p:ext uri="{D42A27DB-BD31-4B8C-83A1-F6EECF244321}">
                <p14:modId xmlns:p14="http://schemas.microsoft.com/office/powerpoint/2010/main" val="682421810"/>
              </p:ext>
            </p:extLst>
          </p:nvPr>
        </p:nvGraphicFramePr>
        <p:xfrm>
          <a:off x="720000" y="1337325"/>
          <a:ext cx="7704000" cy="2113250"/>
        </p:xfrm>
        <a:graphic>
          <a:graphicData uri="http://schemas.openxmlformats.org/drawingml/2006/table">
            <a:tbl>
              <a:tblPr>
                <a:noFill/>
                <a:tableStyleId>{97C71276-86C4-439C-AC16-5075EA723519}</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2055250">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dirty="0">
                        <a:solidFill>
                          <a:schemeClr val="hlink"/>
                        </a:solidFill>
                        <a:latin typeface="Anton"/>
                        <a:ea typeface="Anton"/>
                        <a:cs typeface="Anton"/>
                        <a:sym typeface="Anton"/>
                      </a:endParaRPr>
                    </a:p>
                    <a:p>
                      <a:pPr marL="0" marR="0" lvl="0" indent="0" algn="ctr" rtl="0">
                        <a:lnSpc>
                          <a:spcPct val="100000"/>
                        </a:lnSpc>
                        <a:spcBef>
                          <a:spcPts val="0"/>
                        </a:spcBef>
                        <a:spcAft>
                          <a:spcPts val="0"/>
                        </a:spcAft>
                        <a:buClr>
                          <a:srgbClr val="000000"/>
                        </a:buClr>
                        <a:buSzPts val="1100"/>
                        <a:buFont typeface="Arial"/>
                        <a:buNone/>
                      </a:pPr>
                      <a:endParaRPr sz="1100" u="none" strike="noStrike" cap="none" dirty="0">
                        <a:solidFill>
                          <a:schemeClr val="hlink"/>
                        </a:solidFill>
                        <a:latin typeface="Anton"/>
                        <a:ea typeface="Anton"/>
                        <a:cs typeface="Anton"/>
                        <a:sym typeface="Anton"/>
                      </a:endParaRPr>
                    </a:p>
                    <a:p>
                      <a:pPr marL="0" marR="0" lvl="0" indent="0" algn="ctr" rtl="0">
                        <a:lnSpc>
                          <a:spcPct val="100000"/>
                        </a:lnSpc>
                        <a:spcBef>
                          <a:spcPts val="0"/>
                        </a:spcBef>
                        <a:spcAft>
                          <a:spcPts val="0"/>
                        </a:spcAft>
                        <a:buClr>
                          <a:srgbClr val="000000"/>
                        </a:buClr>
                        <a:buSzPts val="1100"/>
                        <a:buFont typeface="Arial"/>
                        <a:buNone/>
                      </a:pPr>
                      <a:endParaRPr sz="1100" u="none" strike="noStrike" cap="none" dirty="0">
                        <a:solidFill>
                          <a:schemeClr val="hlink"/>
                        </a:solidFill>
                        <a:latin typeface="Anton"/>
                        <a:ea typeface="Anton"/>
                        <a:cs typeface="Anton"/>
                        <a:sym typeface="Anton"/>
                      </a:endParaRPr>
                    </a:p>
                    <a:p>
                      <a:pPr marL="0" marR="0" lvl="0" indent="0" algn="ctr" rtl="0">
                        <a:lnSpc>
                          <a:spcPct val="100000"/>
                        </a:lnSpc>
                        <a:spcBef>
                          <a:spcPts val="0"/>
                        </a:spcBef>
                        <a:spcAft>
                          <a:spcPts val="0"/>
                        </a:spcAft>
                        <a:buClr>
                          <a:srgbClr val="000000"/>
                        </a:buClr>
                        <a:buSzPts val="1100"/>
                        <a:buFont typeface="Arial"/>
                        <a:buNone/>
                      </a:pPr>
                      <a:endParaRPr sz="1100" u="none" strike="noStrike" cap="none" dirty="0">
                        <a:solidFill>
                          <a:schemeClr val="hlink"/>
                        </a:solidFill>
                        <a:latin typeface="Anton"/>
                        <a:ea typeface="Anton"/>
                        <a:cs typeface="Anton"/>
                        <a:sym typeface="Anton"/>
                      </a:endParaRPr>
                    </a:p>
                    <a:p>
                      <a:pPr marL="0" marR="0" lvl="0" indent="0" algn="ctr" rtl="0">
                        <a:lnSpc>
                          <a:spcPct val="100000"/>
                        </a:lnSpc>
                        <a:spcBef>
                          <a:spcPts val="0"/>
                        </a:spcBef>
                        <a:spcAft>
                          <a:spcPts val="0"/>
                        </a:spcAft>
                        <a:buClr>
                          <a:srgbClr val="000000"/>
                        </a:buClr>
                        <a:buSzPts val="1100"/>
                        <a:buFont typeface="Arial"/>
                        <a:buNone/>
                      </a:pPr>
                      <a:endParaRPr sz="1100" u="none" strike="noStrike" cap="none" dirty="0">
                        <a:solidFill>
                          <a:schemeClr val="hlink"/>
                        </a:solidFill>
                        <a:latin typeface="Anton"/>
                        <a:ea typeface="Anton"/>
                        <a:cs typeface="Anton"/>
                        <a:sym typeface="Anton"/>
                      </a:endParaRPr>
                    </a:p>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smtClean="0">
                          <a:solidFill>
                            <a:schemeClr val="hlink"/>
                          </a:solidFill>
                          <a:latin typeface="Anton"/>
                          <a:ea typeface="Anton"/>
                          <a:cs typeface="Anton"/>
                          <a:sym typeface="Anton"/>
                        </a:rPr>
                        <a:t>Module3 </a:t>
                      </a:r>
                      <a:r>
                        <a:rPr lang="en-US" sz="1100" u="none" strike="noStrike" cap="none" dirty="0">
                          <a:solidFill>
                            <a:schemeClr val="hlink"/>
                          </a:solidFill>
                          <a:latin typeface="Anton"/>
                          <a:ea typeface="Anton"/>
                          <a:cs typeface="Anton"/>
                          <a:sym typeface="Anton"/>
                        </a:rPr>
                        <a:t>:</a:t>
                      </a:r>
                      <a:endParaRPr dirty="0"/>
                    </a:p>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smtClean="0">
                          <a:solidFill>
                            <a:schemeClr val="hlink"/>
                          </a:solidFill>
                          <a:latin typeface="Anton"/>
                          <a:ea typeface="Anton"/>
                          <a:cs typeface="Anton"/>
                          <a:sym typeface="Anton"/>
                        </a:rPr>
                        <a:t>Advanced java</a:t>
                      </a:r>
                      <a:endParaRPr dirty="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dirty="0">
                          <a:solidFill>
                            <a:schemeClr val="dk1"/>
                          </a:solidFill>
                          <a:latin typeface="Catamaran"/>
                          <a:ea typeface="Catamaran"/>
                          <a:cs typeface="Catamaran"/>
                          <a:sym typeface="Catamaran"/>
                        </a:rPr>
                        <a:t>0- Recap of Java Basics</a:t>
                      </a:r>
                      <a:endParaRPr dirty="0"/>
                    </a:p>
                    <a:p>
                      <a:pPr marL="0" marR="0" lvl="0" indent="0" algn="ctr" rtl="0">
                        <a:lnSpc>
                          <a:spcPct val="100000"/>
                        </a:lnSpc>
                        <a:spcBef>
                          <a:spcPts val="1600"/>
                        </a:spcBef>
                        <a:spcAft>
                          <a:spcPts val="0"/>
                        </a:spcAft>
                        <a:buClr>
                          <a:srgbClr val="000000"/>
                        </a:buClr>
                        <a:buSzPts val="1000"/>
                        <a:buFont typeface="Arial"/>
                        <a:buNone/>
                      </a:pPr>
                      <a:r>
                        <a:rPr lang="en-US" sz="1000" u="none" strike="noStrike" cap="none" dirty="0">
                          <a:solidFill>
                            <a:schemeClr val="dk1"/>
                          </a:solidFill>
                          <a:latin typeface="Catamaran"/>
                          <a:ea typeface="Catamaran"/>
                          <a:cs typeface="Catamaran"/>
                          <a:sym typeface="Catamaran"/>
                        </a:rPr>
                        <a:t>1- </a:t>
                      </a:r>
                      <a:r>
                        <a:rPr lang="en-US" sz="1000" u="none" strike="noStrike" cap="none" dirty="0" smtClean="0">
                          <a:solidFill>
                            <a:schemeClr val="dk1"/>
                          </a:solidFill>
                          <a:latin typeface="Catamaran"/>
                          <a:ea typeface="Catamaran"/>
                          <a:cs typeface="Catamaran"/>
                          <a:sym typeface="Catamaran"/>
                        </a:rPr>
                        <a:t>Recap on Object-Oriented </a:t>
                      </a:r>
                      <a:r>
                        <a:rPr lang="en-US" sz="1000" u="none" strike="noStrike" cap="none" dirty="0">
                          <a:solidFill>
                            <a:schemeClr val="dk1"/>
                          </a:solidFill>
                          <a:latin typeface="Catamaran"/>
                          <a:ea typeface="Catamaran"/>
                          <a:cs typeface="Catamaran"/>
                          <a:sym typeface="Catamaran"/>
                        </a:rPr>
                        <a:t>Programming (OOP) Concepts</a:t>
                      </a:r>
                      <a:endParaRPr dirty="0"/>
                    </a:p>
                    <a:p>
                      <a:pPr marL="0" marR="0" lvl="0" indent="0" algn="ctr" rtl="0">
                        <a:lnSpc>
                          <a:spcPct val="100000"/>
                        </a:lnSpc>
                        <a:spcBef>
                          <a:spcPts val="1600"/>
                        </a:spcBef>
                        <a:spcAft>
                          <a:spcPts val="0"/>
                        </a:spcAft>
                        <a:buClr>
                          <a:srgbClr val="000000"/>
                        </a:buClr>
                        <a:buSzPts val="1000"/>
                        <a:buFont typeface="Arial"/>
                        <a:buNone/>
                      </a:pPr>
                      <a:r>
                        <a:rPr lang="en-US" sz="1000" u="none" strike="noStrike" cap="none" dirty="0" smtClean="0">
                          <a:solidFill>
                            <a:schemeClr val="dk1"/>
                          </a:solidFill>
                          <a:latin typeface="Catamaran"/>
                          <a:ea typeface="Catamaran"/>
                          <a:cs typeface="Catamaran"/>
                          <a:sym typeface="Catamaran"/>
                        </a:rPr>
                        <a:t>2- Strings</a:t>
                      </a:r>
                      <a:endParaRPr dirty="0"/>
                    </a:p>
                    <a:p>
                      <a:pPr marL="0" marR="0" lvl="0" indent="0" algn="ctr" rtl="0">
                        <a:lnSpc>
                          <a:spcPct val="100000"/>
                        </a:lnSpc>
                        <a:spcBef>
                          <a:spcPts val="1600"/>
                        </a:spcBef>
                        <a:spcAft>
                          <a:spcPts val="0"/>
                        </a:spcAft>
                        <a:buClr>
                          <a:srgbClr val="000000"/>
                        </a:buClr>
                        <a:buSzPts val="1000"/>
                        <a:buFont typeface="Arial"/>
                        <a:buNone/>
                      </a:pPr>
                      <a:r>
                        <a:rPr lang="en-US" sz="1000" u="none" strike="noStrike" cap="none" dirty="0">
                          <a:solidFill>
                            <a:schemeClr val="dk1"/>
                          </a:solidFill>
                          <a:latin typeface="Catamaran"/>
                          <a:ea typeface="Catamaran"/>
                          <a:cs typeface="Catamaran"/>
                          <a:sym typeface="Catamaran"/>
                        </a:rPr>
                        <a:t>3</a:t>
                      </a:r>
                      <a:r>
                        <a:rPr lang="en-US" sz="1000" u="none" strike="noStrike" cap="none" dirty="0" smtClean="0">
                          <a:solidFill>
                            <a:schemeClr val="dk1"/>
                          </a:solidFill>
                          <a:latin typeface="Catamaran"/>
                          <a:ea typeface="Catamaran"/>
                          <a:cs typeface="Catamaran"/>
                          <a:sym typeface="Catamaran"/>
                        </a:rPr>
                        <a:t>- Exceptions</a:t>
                      </a:r>
                      <a:endParaRPr dirty="0"/>
                    </a:p>
                    <a:p>
                      <a:pPr marL="0" marR="0" lvl="0" indent="0" algn="ctr" rtl="0">
                        <a:lnSpc>
                          <a:spcPct val="100000"/>
                        </a:lnSpc>
                        <a:spcBef>
                          <a:spcPts val="1600"/>
                        </a:spcBef>
                        <a:spcAft>
                          <a:spcPts val="0"/>
                        </a:spcAft>
                        <a:buClr>
                          <a:srgbClr val="000000"/>
                        </a:buClr>
                        <a:buSzPts val="1000"/>
                        <a:buFont typeface="Arial"/>
                        <a:buNone/>
                      </a:pPr>
                      <a:r>
                        <a:rPr lang="en-US" sz="1000" u="none" strike="noStrike" cap="none" dirty="0">
                          <a:solidFill>
                            <a:schemeClr val="dk1"/>
                          </a:solidFill>
                          <a:latin typeface="Catamaran"/>
                          <a:ea typeface="Catamaran"/>
                          <a:cs typeface="Catamaran"/>
                          <a:sym typeface="Catamaran"/>
                        </a:rPr>
                        <a:t>4</a:t>
                      </a:r>
                      <a:r>
                        <a:rPr lang="en-US" sz="1000" u="none" strike="noStrike" cap="none" dirty="0" smtClean="0">
                          <a:solidFill>
                            <a:schemeClr val="dk1"/>
                          </a:solidFill>
                          <a:latin typeface="Catamaran"/>
                          <a:ea typeface="Catamaran"/>
                          <a:cs typeface="Catamaran"/>
                          <a:sym typeface="Catamaran"/>
                        </a:rPr>
                        <a:t>- Generics</a:t>
                      </a:r>
                      <a:endParaRPr dirty="0"/>
                    </a:p>
                    <a:p>
                      <a:pPr marL="0" marR="0" lvl="0" indent="0" algn="ctr" rtl="0">
                        <a:lnSpc>
                          <a:spcPct val="100000"/>
                        </a:lnSpc>
                        <a:spcBef>
                          <a:spcPts val="1600"/>
                        </a:spcBef>
                        <a:spcAft>
                          <a:spcPts val="0"/>
                        </a:spcAft>
                        <a:buClr>
                          <a:srgbClr val="000000"/>
                        </a:buClr>
                        <a:buSzPts val="1000"/>
                        <a:buFont typeface="Arial"/>
                        <a:buNone/>
                      </a:pPr>
                      <a:endParaRPr sz="1000" u="none" strike="noStrike" cap="none" dirty="0">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
        <p:nvSpPr>
          <p:cNvPr id="312" name="Google Shape;312;p14"/>
          <p:cNvSpPr txBox="1"/>
          <p:nvPr/>
        </p:nvSpPr>
        <p:spPr>
          <a:xfrm>
            <a:off x="4836245" y="4061325"/>
            <a:ext cx="3254400" cy="395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chemeClr val="dk1"/>
              </a:solidFill>
              <a:latin typeface="Catamaran"/>
              <a:ea typeface="Catamaran"/>
              <a:cs typeface="Catamaran"/>
              <a:sym typeface="Catamar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smtClean="0"/>
              <a:t>String Methods</a:t>
            </a: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462747"/>
            <a:ext cx="6705600" cy="3022600"/>
          </a:xfrm>
          <a:prstGeom prst="rect">
            <a:avLst/>
          </a:prstGeom>
        </p:spPr>
      </p:pic>
    </p:spTree>
    <p:extLst>
      <p:ext uri="{BB962C8B-B14F-4D97-AF65-F5344CB8AC3E}">
        <p14:creationId xmlns:p14="http://schemas.microsoft.com/office/powerpoint/2010/main" val="2656442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Substring in Java</a:t>
            </a:r>
            <a:br>
              <a:rPr lang="en-US" dirty="0"/>
            </a:br>
            <a:r>
              <a:rPr lang="en-US" dirty="0"/>
              <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328" y="1423753"/>
            <a:ext cx="7201905" cy="2800741"/>
          </a:xfrm>
          <a:prstGeom prst="rect">
            <a:avLst/>
          </a:prstGeom>
        </p:spPr>
      </p:pic>
    </p:spTree>
    <p:extLst>
      <p:ext uri="{BB962C8B-B14F-4D97-AF65-F5344CB8AC3E}">
        <p14:creationId xmlns:p14="http://schemas.microsoft.com/office/powerpoint/2010/main" val="2874195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smtClean="0"/>
              <a:t>Uppercase &amp; </a:t>
            </a:r>
            <a:r>
              <a:rPr lang="en-US" dirty="0" err="1" smtClean="0"/>
              <a:t>Downcase</a:t>
            </a:r>
            <a:r>
              <a:rPr lang="en-US" dirty="0"/>
              <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942" y="1069324"/>
            <a:ext cx="7278116" cy="3381847"/>
          </a:xfrm>
          <a:prstGeom prst="rect">
            <a:avLst/>
          </a:prstGeom>
        </p:spPr>
      </p:pic>
    </p:spTree>
    <p:extLst>
      <p:ext uri="{BB962C8B-B14F-4D97-AF65-F5344CB8AC3E}">
        <p14:creationId xmlns:p14="http://schemas.microsoft.com/office/powerpoint/2010/main" val="1827979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Java String trim() method</a:t>
            </a:r>
            <a:br>
              <a:rPr lang="en-US" dirty="0"/>
            </a:br>
            <a:r>
              <a:rPr lang="en-US" dirty="0"/>
              <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34" y="1155904"/>
            <a:ext cx="7230484" cy="3048425"/>
          </a:xfrm>
          <a:prstGeom prst="rect">
            <a:avLst/>
          </a:prstGeom>
        </p:spPr>
      </p:pic>
    </p:spTree>
    <p:extLst>
      <p:ext uri="{BB962C8B-B14F-4D97-AF65-F5344CB8AC3E}">
        <p14:creationId xmlns:p14="http://schemas.microsoft.com/office/powerpoint/2010/main" val="1892392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Java String </a:t>
            </a:r>
            <a:r>
              <a:rPr lang="en-US" dirty="0" err="1"/>
              <a:t>startsWith</a:t>
            </a:r>
            <a:r>
              <a:rPr lang="en-US" dirty="0"/>
              <a:t>() and </a:t>
            </a:r>
            <a:r>
              <a:rPr lang="en-US" dirty="0" err="1"/>
              <a:t>endsWith</a:t>
            </a:r>
            <a:r>
              <a:rPr lang="en-US" dirty="0" smtClean="0"/>
              <a:t>()</a:t>
            </a: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835" y="1267440"/>
            <a:ext cx="7240010" cy="3038899"/>
          </a:xfrm>
          <a:prstGeom prst="rect">
            <a:avLst/>
          </a:prstGeom>
        </p:spPr>
      </p:pic>
    </p:spTree>
    <p:extLst>
      <p:ext uri="{BB962C8B-B14F-4D97-AF65-F5344CB8AC3E}">
        <p14:creationId xmlns:p14="http://schemas.microsoft.com/office/powerpoint/2010/main" val="3675022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Java String </a:t>
            </a:r>
            <a:r>
              <a:rPr lang="en-US" dirty="0" err="1"/>
              <a:t>charAt</a:t>
            </a:r>
            <a:r>
              <a:rPr lang="en-US" dirty="0"/>
              <a:t>() </a:t>
            </a:r>
            <a:br>
              <a:rPr lang="en-US" dirty="0"/>
            </a:br>
            <a:r>
              <a:rPr lang="en-US" dirty="0"/>
              <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777" y="1199346"/>
            <a:ext cx="7249537" cy="3067478"/>
          </a:xfrm>
          <a:prstGeom prst="rect">
            <a:avLst/>
          </a:prstGeom>
        </p:spPr>
      </p:pic>
    </p:spTree>
    <p:extLst>
      <p:ext uri="{BB962C8B-B14F-4D97-AF65-F5344CB8AC3E}">
        <p14:creationId xmlns:p14="http://schemas.microsoft.com/office/powerpoint/2010/main" val="745482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Java String length() </a:t>
            </a:r>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86" y="1425452"/>
            <a:ext cx="7729556" cy="2912440"/>
          </a:xfrm>
          <a:prstGeom prst="rect">
            <a:avLst/>
          </a:prstGeom>
        </p:spPr>
      </p:pic>
    </p:spTree>
    <p:extLst>
      <p:ext uri="{BB962C8B-B14F-4D97-AF65-F5344CB8AC3E}">
        <p14:creationId xmlns:p14="http://schemas.microsoft.com/office/powerpoint/2010/main" val="1418180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Java String </a:t>
            </a:r>
            <a:r>
              <a:rPr lang="en-US" dirty="0" err="1"/>
              <a:t>valueOf</a:t>
            </a:r>
            <a:r>
              <a:rPr lang="en-US" dirty="0"/>
              <a:t>() </a:t>
            </a:r>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120" y="1155904"/>
            <a:ext cx="7173326" cy="3000794"/>
          </a:xfrm>
          <a:prstGeom prst="rect">
            <a:avLst/>
          </a:prstGeom>
        </p:spPr>
      </p:pic>
    </p:spTree>
    <p:extLst>
      <p:ext uri="{BB962C8B-B14F-4D97-AF65-F5344CB8AC3E}">
        <p14:creationId xmlns:p14="http://schemas.microsoft.com/office/powerpoint/2010/main" val="2894186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Java String replace() </a:t>
            </a:r>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179" y="1052300"/>
            <a:ext cx="7287642" cy="3038899"/>
          </a:xfrm>
          <a:prstGeom prst="rect">
            <a:avLst/>
          </a:prstGeom>
        </p:spPr>
      </p:pic>
    </p:spTree>
    <p:extLst>
      <p:ext uri="{BB962C8B-B14F-4D97-AF65-F5344CB8AC3E}">
        <p14:creationId xmlns:p14="http://schemas.microsoft.com/office/powerpoint/2010/main" val="1140058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1213958"/>
          </a:xfrm>
          <a:prstGeom prst="rect">
            <a:avLst/>
          </a:prstGeom>
          <a:noFill/>
          <a:ln>
            <a:noFill/>
          </a:ln>
        </p:spPr>
        <p:txBody>
          <a:bodyPr spcFirstLastPara="1" wrap="square" lIns="91425" tIns="91425" rIns="91425" bIns="91425" anchor="t" anchorCtr="0">
            <a:noAutofit/>
          </a:bodyPr>
          <a:lstStyle/>
          <a:p>
            <a:r>
              <a:rPr lang="en-US" dirty="0"/>
              <a:t>Java </a:t>
            </a:r>
            <a:r>
              <a:rPr lang="en-US" dirty="0" err="1"/>
              <a:t>StringBuffer</a:t>
            </a:r>
            <a:r>
              <a:rPr lang="en-US" dirty="0"/>
              <a:t> </a:t>
            </a:r>
            <a:r>
              <a:rPr lang="en-US" dirty="0" smtClean="0"/>
              <a:t>Class</a:t>
            </a:r>
            <a:br>
              <a:rPr lang="en-US" dirty="0" smtClean="0"/>
            </a:br>
            <a:r>
              <a:rPr lang="en-US" dirty="0"/>
              <a:t>1) </a:t>
            </a:r>
            <a:r>
              <a:rPr lang="en-US" dirty="0" err="1"/>
              <a:t>StringBuffer</a:t>
            </a:r>
            <a:r>
              <a:rPr lang="en-US" dirty="0"/>
              <a:t> Class append</a:t>
            </a:r>
            <a:r>
              <a:rPr lang="en-US" dirty="0" smtClean="0"/>
              <a:t>()</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44" y="1944298"/>
            <a:ext cx="7268589" cy="2495898"/>
          </a:xfrm>
          <a:prstGeom prst="rect">
            <a:avLst/>
          </a:prstGeom>
        </p:spPr>
      </p:pic>
    </p:spTree>
    <p:extLst>
      <p:ext uri="{BB962C8B-B14F-4D97-AF65-F5344CB8AC3E}">
        <p14:creationId xmlns:p14="http://schemas.microsoft.com/office/powerpoint/2010/main" val="321568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5"/>
          <p:cNvSpPr txBox="1">
            <a:spLocks noGrp="1"/>
          </p:cNvSpPr>
          <p:nvPr>
            <p:ph type="title"/>
          </p:nvPr>
        </p:nvSpPr>
        <p:spPr>
          <a:xfrm>
            <a:off x="713225" y="2109175"/>
            <a:ext cx="6092309"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3600"/>
              <a:buNone/>
            </a:pPr>
            <a:r>
              <a:rPr lang="en-US" sz="3200" dirty="0" smtClean="0"/>
              <a:t>Strings in java </a:t>
            </a:r>
            <a:endParaRPr dirty="0"/>
          </a:p>
        </p:txBody>
      </p:sp>
      <p:sp>
        <p:nvSpPr>
          <p:cNvPr id="318" name="Google Shape;318;p15"/>
          <p:cNvSpPr txBox="1">
            <a:spLocks noGrp="1"/>
          </p:cNvSpPr>
          <p:nvPr>
            <p:ph type="subTitle" idx="1"/>
          </p:nvPr>
        </p:nvSpPr>
        <p:spPr>
          <a:xfrm>
            <a:off x="713224" y="2966593"/>
            <a:ext cx="5255775" cy="369600"/>
          </a:xfrm>
          <a:prstGeom prst="rect">
            <a:avLst/>
          </a:prstGeom>
          <a:noFill/>
          <a:ln>
            <a:noFill/>
          </a:ln>
        </p:spPr>
        <p:txBody>
          <a:bodyPr spcFirstLastPara="1" wrap="square" lIns="91425" tIns="91425" rIns="91425" bIns="91425" anchor="ctr" anchorCtr="0">
            <a:noAutofit/>
          </a:bodyPr>
          <a:lstStyle/>
          <a:p>
            <a:pPr marL="0" lvl="0" indent="0"/>
            <a:r>
              <a:rPr lang="en-US" dirty="0"/>
              <a:t>Empowering Textual Manipulation and Beyond</a:t>
            </a:r>
            <a:endParaRPr dirty="0"/>
          </a:p>
        </p:txBody>
      </p:sp>
      <p:sp>
        <p:nvSpPr>
          <p:cNvPr id="319" name="Google Shape;319;p15"/>
          <p:cNvSpPr txBox="1">
            <a:spLocks noGrp="1"/>
          </p:cNvSpPr>
          <p:nvPr>
            <p:ph type="title" idx="2"/>
          </p:nvPr>
        </p:nvSpPr>
        <p:spPr>
          <a:xfrm>
            <a:off x="713225" y="1155439"/>
            <a:ext cx="11358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smtClean="0"/>
              <a:t>3.1</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2) </a:t>
            </a:r>
            <a:r>
              <a:rPr lang="en-US" dirty="0" err="1"/>
              <a:t>StringBuffer</a:t>
            </a:r>
            <a:r>
              <a:rPr lang="en-US" dirty="0"/>
              <a:t> insert() </a:t>
            </a:r>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394" y="1462428"/>
            <a:ext cx="7278116" cy="2572109"/>
          </a:xfrm>
          <a:prstGeom prst="rect">
            <a:avLst/>
          </a:prstGeom>
        </p:spPr>
      </p:pic>
    </p:spTree>
    <p:extLst>
      <p:ext uri="{BB962C8B-B14F-4D97-AF65-F5344CB8AC3E}">
        <p14:creationId xmlns:p14="http://schemas.microsoft.com/office/powerpoint/2010/main" val="835340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3) </a:t>
            </a:r>
            <a:r>
              <a:rPr lang="en-US" dirty="0" err="1"/>
              <a:t>StringBuffer</a:t>
            </a:r>
            <a:r>
              <a:rPr lang="en-US" dirty="0"/>
              <a:t> replace() Method</a:t>
            </a:r>
            <a:br>
              <a:rPr lang="en-US" dirty="0"/>
            </a:br>
            <a:r>
              <a:rPr lang="en-US" dirty="0"/>
              <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stretch>
            <a:fillRect/>
          </a:stretch>
        </p:blipFill>
        <p:spPr>
          <a:xfrm>
            <a:off x="963644" y="1562061"/>
            <a:ext cx="7191375" cy="2524125"/>
          </a:xfrm>
          <a:prstGeom prst="rect">
            <a:avLst/>
          </a:prstGeom>
        </p:spPr>
      </p:pic>
    </p:spTree>
    <p:extLst>
      <p:ext uri="{BB962C8B-B14F-4D97-AF65-F5344CB8AC3E}">
        <p14:creationId xmlns:p14="http://schemas.microsoft.com/office/powerpoint/2010/main" val="3415941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4) </a:t>
            </a:r>
            <a:r>
              <a:rPr lang="en-US" dirty="0" err="1"/>
              <a:t>StringBuffer</a:t>
            </a:r>
            <a:r>
              <a:rPr lang="en-US" dirty="0"/>
              <a:t> delete() Method</a:t>
            </a:r>
            <a:br>
              <a:rPr lang="en-US" dirty="0"/>
            </a:br>
            <a:r>
              <a:rPr lang="en-US" dirty="0"/>
              <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551" y="1576175"/>
            <a:ext cx="7182852" cy="2495898"/>
          </a:xfrm>
          <a:prstGeom prst="rect">
            <a:avLst/>
          </a:prstGeom>
        </p:spPr>
      </p:pic>
    </p:spTree>
    <p:extLst>
      <p:ext uri="{BB962C8B-B14F-4D97-AF65-F5344CB8AC3E}">
        <p14:creationId xmlns:p14="http://schemas.microsoft.com/office/powerpoint/2010/main" val="2891191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5) </a:t>
            </a:r>
            <a:r>
              <a:rPr lang="en-US" dirty="0" err="1"/>
              <a:t>StringBuffer</a:t>
            </a:r>
            <a:r>
              <a:rPr lang="en-US" dirty="0"/>
              <a:t> reverse() Method</a:t>
            </a:r>
            <a:br>
              <a:rPr lang="en-US" dirty="0"/>
            </a:br>
            <a:r>
              <a:rPr lang="en-US" dirty="0"/>
              <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047" y="1319037"/>
            <a:ext cx="7201905" cy="2505425"/>
          </a:xfrm>
          <a:prstGeom prst="rect">
            <a:avLst/>
          </a:prstGeom>
        </p:spPr>
      </p:pic>
    </p:spTree>
    <p:extLst>
      <p:ext uri="{BB962C8B-B14F-4D97-AF65-F5344CB8AC3E}">
        <p14:creationId xmlns:p14="http://schemas.microsoft.com/office/powerpoint/2010/main" val="1958760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6) </a:t>
            </a:r>
            <a:r>
              <a:rPr lang="en-US" dirty="0" err="1"/>
              <a:t>StringBuffer</a:t>
            </a:r>
            <a:r>
              <a:rPr lang="en-US" dirty="0"/>
              <a:t> capacity() Method</a:t>
            </a:r>
            <a:br>
              <a:rPr lang="en-US" dirty="0"/>
            </a:br>
            <a:r>
              <a:rPr lang="en-US" dirty="0"/>
              <a:t/>
            </a:r>
            <a:br>
              <a:rPr lang="en-US" dirty="0"/>
            </a:br>
            <a:endParaRPr lang="en-US"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253" y="1255013"/>
            <a:ext cx="7268589" cy="3372321"/>
          </a:xfrm>
          <a:prstGeom prst="rect">
            <a:avLst/>
          </a:prstGeom>
        </p:spPr>
      </p:pic>
    </p:spTree>
    <p:extLst>
      <p:ext uri="{BB962C8B-B14F-4D97-AF65-F5344CB8AC3E}">
        <p14:creationId xmlns:p14="http://schemas.microsoft.com/office/powerpoint/2010/main" val="3367395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3"/>
          <p:cNvSpPr txBox="1">
            <a:spLocks noGrp="1"/>
          </p:cNvSpPr>
          <p:nvPr>
            <p:ph type="title"/>
          </p:nvPr>
        </p:nvSpPr>
        <p:spPr>
          <a:xfrm>
            <a:off x="1063113" y="3343800"/>
            <a:ext cx="4831500" cy="531900"/>
          </a:xfrm>
          <a:prstGeom prst="rect">
            <a:avLst/>
          </a:prstGeom>
          <a:noFill/>
          <a:ln>
            <a:noFill/>
          </a:ln>
        </p:spPr>
        <p:txBody>
          <a:bodyPr spcFirstLastPara="1" wrap="square" lIns="91425" tIns="91425" rIns="91425" bIns="91425" anchor="ctr" anchorCtr="0">
            <a:noAutofit/>
          </a:bodyPr>
          <a:lstStyle/>
          <a:p>
            <a:pPr lvl="0"/>
            <a:r>
              <a:rPr lang="en-US" dirty="0"/>
              <a:t>—Anonymous</a:t>
            </a:r>
            <a:endParaRPr dirty="0"/>
          </a:p>
        </p:txBody>
      </p:sp>
      <p:sp>
        <p:nvSpPr>
          <p:cNvPr id="504" name="Google Shape;504;p33"/>
          <p:cNvSpPr txBox="1">
            <a:spLocks noGrp="1"/>
          </p:cNvSpPr>
          <p:nvPr>
            <p:ph type="subTitle" idx="1"/>
          </p:nvPr>
        </p:nvSpPr>
        <p:spPr>
          <a:xfrm>
            <a:off x="1063125" y="812800"/>
            <a:ext cx="5474100" cy="2345650"/>
          </a:xfrm>
          <a:prstGeom prst="rect">
            <a:avLst/>
          </a:prstGeom>
          <a:noFill/>
          <a:ln>
            <a:noFill/>
          </a:ln>
        </p:spPr>
        <p:txBody>
          <a:bodyPr spcFirstLastPara="1" wrap="square" lIns="91425" tIns="91425" rIns="91425" bIns="91425" anchor="ctr" anchorCtr="0">
            <a:noAutofit/>
          </a:bodyPr>
          <a:lstStyle/>
          <a:p>
            <a:pPr marL="0" lvl="0" indent="0"/>
            <a:r>
              <a:rPr lang="en-US" dirty="0" smtClean="0"/>
              <a:t>"</a:t>
            </a:r>
            <a:r>
              <a:rPr lang="en-US" dirty="0"/>
              <a:t>In Java, a string is more than just a sequence of characters; it's an object with powerful manipulation methods</a:t>
            </a:r>
            <a:r>
              <a:rPr lang="en-US" dirty="0" smtClean="0"/>
              <a:t>."</a:t>
            </a:r>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grpSp>
        <p:nvGrpSpPr>
          <p:cNvPr id="509" name="Google Shape;509;p34"/>
          <p:cNvGrpSpPr/>
          <p:nvPr/>
        </p:nvGrpSpPr>
        <p:grpSpPr>
          <a:xfrm>
            <a:off x="4848206" y="3081965"/>
            <a:ext cx="346056" cy="345674"/>
            <a:chOff x="3752358" y="3817349"/>
            <a:chExt cx="346056" cy="345674"/>
          </a:xfrm>
        </p:grpSpPr>
        <p:sp>
          <p:nvSpPr>
            <p:cNvPr id="510" name="Google Shape;510;p3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4">
              <a:hlinkClick r:id="rId3"/>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4" name="Google Shape;514;p34"/>
          <p:cNvSpPr txBox="1"/>
          <p:nvPr/>
        </p:nvSpPr>
        <p:spPr>
          <a:xfrm>
            <a:off x="2347950" y="650900"/>
            <a:ext cx="4448100" cy="97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000"/>
              <a:buFont typeface="Anton"/>
              <a:buNone/>
            </a:pPr>
            <a:r>
              <a:rPr lang="en-US" sz="6000" b="0" i="0" u="none" strike="noStrike" cap="none">
                <a:solidFill>
                  <a:schemeClr val="dk1"/>
                </a:solidFill>
                <a:latin typeface="Anton"/>
                <a:ea typeface="Anton"/>
                <a:cs typeface="Anton"/>
                <a:sym typeface="Anton"/>
              </a:rPr>
              <a:t>Thanks</a:t>
            </a:r>
            <a:r>
              <a:rPr lang="en-US" sz="3000" b="0" i="0" u="none" strike="noStrike" cap="none">
                <a:solidFill>
                  <a:schemeClr val="dk1"/>
                </a:solidFill>
                <a:latin typeface="Anton"/>
                <a:ea typeface="Anton"/>
                <a:cs typeface="Anton"/>
                <a:sym typeface="Anton"/>
              </a:rPr>
              <a:t>!</a:t>
            </a:r>
            <a:endParaRPr/>
          </a:p>
        </p:txBody>
      </p:sp>
      <p:sp>
        <p:nvSpPr>
          <p:cNvPr id="515" name="Google Shape;515;p34"/>
          <p:cNvSpPr txBox="1"/>
          <p:nvPr/>
        </p:nvSpPr>
        <p:spPr>
          <a:xfrm>
            <a:off x="2347900" y="1711862"/>
            <a:ext cx="4448100" cy="11010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1400"/>
              <a:buFont typeface="Catamaran"/>
              <a:buNone/>
            </a:pPr>
            <a:r>
              <a:rPr lang="en-US" sz="1400" b="1" i="0" u="none" strike="noStrike" cap="none">
                <a:solidFill>
                  <a:schemeClr val="dk1"/>
                </a:solidFill>
                <a:latin typeface="Catamaran"/>
                <a:ea typeface="Catamaran"/>
                <a:cs typeface="Catamaran"/>
                <a:sym typeface="Catamaran"/>
              </a:rPr>
              <a:t>Do you have any questions?</a:t>
            </a:r>
            <a:endParaRPr/>
          </a:p>
          <a:p>
            <a:pPr marL="0" marR="0" lvl="0" indent="0" algn="ctr" rtl="0">
              <a:lnSpc>
                <a:spcPct val="115000"/>
              </a:lnSpc>
              <a:spcBef>
                <a:spcPts val="0"/>
              </a:spcBef>
              <a:spcAft>
                <a:spcPts val="0"/>
              </a:spcAft>
              <a:buClr>
                <a:schemeClr val="dk1"/>
              </a:buClr>
              <a:buSzPts val="1400"/>
              <a:buFont typeface="Catamaran"/>
              <a:buNone/>
            </a:pPr>
            <a:r>
              <a:rPr lang="en-US" sz="1400" b="0" i="0" u="none" strike="noStrike" cap="none">
                <a:solidFill>
                  <a:schemeClr val="dk1"/>
                </a:solidFill>
                <a:latin typeface="Catamaran"/>
                <a:ea typeface="Catamaran"/>
                <a:cs typeface="Catamaran"/>
                <a:sym typeface="Catamaran"/>
              </a:rPr>
              <a:t>amerosama.jr@gmail.com</a:t>
            </a:r>
            <a:endParaRPr/>
          </a:p>
          <a:p>
            <a:pPr marL="0" marR="0" lvl="0" indent="0" algn="ctr" rtl="0">
              <a:lnSpc>
                <a:spcPct val="115000"/>
              </a:lnSpc>
              <a:spcBef>
                <a:spcPts val="0"/>
              </a:spcBef>
              <a:spcAft>
                <a:spcPts val="0"/>
              </a:spcAft>
              <a:buClr>
                <a:schemeClr val="dk1"/>
              </a:buClr>
              <a:buSzPts val="1400"/>
              <a:buFont typeface="Catamaran"/>
              <a:buNone/>
            </a:pPr>
            <a:r>
              <a:rPr lang="en-US" sz="1400" b="0" i="0" u="none" strike="noStrike" cap="none">
                <a:solidFill>
                  <a:schemeClr val="dk1"/>
                </a:solidFill>
                <a:latin typeface="Catamaran"/>
                <a:ea typeface="Catamaran"/>
                <a:cs typeface="Catamaran"/>
                <a:sym typeface="Catamaran"/>
              </a:rPr>
              <a:t>01007698027</a:t>
            </a:r>
            <a:endParaRPr sz="1400" b="0" i="0" u="none" strike="noStrike" cap="none">
              <a:solidFill>
                <a:schemeClr val="dk1"/>
              </a:solidFill>
              <a:latin typeface="Catamaran"/>
              <a:ea typeface="Catamaran"/>
              <a:cs typeface="Catamaran"/>
              <a:sym typeface="Catamaran"/>
            </a:endParaRPr>
          </a:p>
        </p:txBody>
      </p:sp>
      <p:grpSp>
        <p:nvGrpSpPr>
          <p:cNvPr id="516" name="Google Shape;516;p34"/>
          <p:cNvGrpSpPr/>
          <p:nvPr/>
        </p:nvGrpSpPr>
        <p:grpSpPr>
          <a:xfrm>
            <a:off x="713229" y="-3"/>
            <a:ext cx="1186863" cy="1990768"/>
            <a:chOff x="786179" y="280872"/>
            <a:chExt cx="1186863" cy="1990768"/>
          </a:xfrm>
        </p:grpSpPr>
        <p:grpSp>
          <p:nvGrpSpPr>
            <p:cNvPr id="517" name="Google Shape;517;p34"/>
            <p:cNvGrpSpPr/>
            <p:nvPr/>
          </p:nvGrpSpPr>
          <p:grpSpPr>
            <a:xfrm rot="10800000">
              <a:off x="1363368" y="280872"/>
              <a:ext cx="609674" cy="1990768"/>
              <a:chOff x="6961407" y="2871131"/>
              <a:chExt cx="439278" cy="1434375"/>
            </a:xfrm>
          </p:grpSpPr>
          <p:sp>
            <p:nvSpPr>
              <p:cNvPr id="518" name="Google Shape;518;p34"/>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34"/>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34"/>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4"/>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4"/>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4"/>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4"/>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5" name="Google Shape;525;p34"/>
            <p:cNvGrpSpPr/>
            <p:nvPr/>
          </p:nvGrpSpPr>
          <p:grpSpPr>
            <a:xfrm rot="10800000">
              <a:off x="786179" y="280872"/>
              <a:ext cx="545141" cy="1908121"/>
              <a:chOff x="7780935" y="2930680"/>
              <a:chExt cx="392780" cy="1374826"/>
            </a:xfrm>
          </p:grpSpPr>
          <p:sp>
            <p:nvSpPr>
              <p:cNvPr id="526" name="Google Shape;526;p34"/>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4"/>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4"/>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4"/>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4"/>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4"/>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32" name="Google Shape;532;p34"/>
          <p:cNvGrpSpPr/>
          <p:nvPr/>
        </p:nvGrpSpPr>
        <p:grpSpPr>
          <a:xfrm>
            <a:off x="7281419" y="3104283"/>
            <a:ext cx="1149364" cy="2581575"/>
            <a:chOff x="1390914" y="2488357"/>
            <a:chExt cx="811526" cy="1822760"/>
          </a:xfrm>
        </p:grpSpPr>
        <p:sp>
          <p:nvSpPr>
            <p:cNvPr id="533" name="Google Shape;533;p34"/>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4"/>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4"/>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4"/>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4"/>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4"/>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4"/>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4"/>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4"/>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4"/>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4"/>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4"/>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4"/>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4"/>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34"/>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34"/>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4"/>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4"/>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4"/>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34"/>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3" name="Google Shape;553;p34">
            <a:hlinkClick r:id="rId4"/>
          </p:cNvPr>
          <p:cNvSpPr/>
          <p:nvPr/>
        </p:nvSpPr>
        <p:spPr>
          <a:xfrm>
            <a:off x="3949645" y="308177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4" name="Google Shape;554;p34"/>
          <p:cNvGrpSpPr/>
          <p:nvPr/>
        </p:nvGrpSpPr>
        <p:grpSpPr>
          <a:xfrm>
            <a:off x="4399117" y="3081965"/>
            <a:ext cx="346056" cy="345674"/>
            <a:chOff x="3303268" y="3817349"/>
            <a:chExt cx="346056" cy="345674"/>
          </a:xfrm>
        </p:grpSpPr>
        <p:sp>
          <p:nvSpPr>
            <p:cNvPr id="555" name="Google Shape;555;p3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3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34">
              <a:hlinkClick r:id="rId5"/>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3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9" name="Google Shape;559;p34"/>
          <p:cNvGrpSpPr/>
          <p:nvPr/>
        </p:nvGrpSpPr>
        <p:grpSpPr>
          <a:xfrm rot="5400000">
            <a:off x="893536" y="3241118"/>
            <a:ext cx="689349" cy="2476421"/>
            <a:chOff x="8623428" y="2586962"/>
            <a:chExt cx="478382" cy="1718544"/>
          </a:xfrm>
        </p:grpSpPr>
        <p:sp>
          <p:nvSpPr>
            <p:cNvPr id="560" name="Google Shape;560;p34"/>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34"/>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4"/>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34"/>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34"/>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4"/>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34"/>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34"/>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4"/>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34"/>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4"/>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smtClean="0"/>
              <a:t>Strings</a:t>
            </a:r>
            <a:endParaRPr dirty="0"/>
          </a:p>
        </p:txBody>
      </p:sp>
      <p:sp>
        <p:nvSpPr>
          <p:cNvPr id="325" name="Google Shape;325;p16"/>
          <p:cNvSpPr txBox="1">
            <a:spLocks noGrp="1"/>
          </p:cNvSpPr>
          <p:nvPr>
            <p:ph type="subTitle" idx="1"/>
          </p:nvPr>
        </p:nvSpPr>
        <p:spPr>
          <a:xfrm>
            <a:off x="719999" y="1722124"/>
            <a:ext cx="4516143" cy="2601681"/>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SzPts val="1400"/>
              <a:buChar char="●"/>
            </a:pPr>
            <a:r>
              <a:rPr lang="en-US" dirty="0" smtClean="0"/>
              <a:t>Strings in Memory </a:t>
            </a:r>
            <a:endParaRPr dirty="0"/>
          </a:p>
          <a:p>
            <a:pPr lvl="0">
              <a:spcBef>
                <a:spcPts val="1000"/>
              </a:spcBef>
              <a:buSzPts val="1400"/>
            </a:pPr>
            <a:r>
              <a:rPr lang="en-US" dirty="0"/>
              <a:t>String objects are </a:t>
            </a:r>
            <a:r>
              <a:rPr lang="en-US" dirty="0" smtClean="0"/>
              <a:t>immutable</a:t>
            </a:r>
          </a:p>
          <a:p>
            <a:pPr lvl="0">
              <a:spcBef>
                <a:spcPts val="1000"/>
              </a:spcBef>
              <a:buSzPts val="1400"/>
            </a:pPr>
            <a:r>
              <a:rPr lang="en-US" dirty="0" smtClean="0"/>
              <a:t>String Compare</a:t>
            </a:r>
          </a:p>
          <a:p>
            <a:pPr lvl="0">
              <a:spcBef>
                <a:spcPts val="1000"/>
              </a:spcBef>
              <a:buSzPts val="1400"/>
            </a:pPr>
            <a:r>
              <a:rPr lang="en-US" dirty="0" smtClean="0"/>
              <a:t>String Concatenation</a:t>
            </a:r>
            <a:endParaRPr dirty="0"/>
          </a:p>
          <a:p>
            <a:pPr marL="457200" lvl="0" indent="-317500" algn="l" rtl="0">
              <a:lnSpc>
                <a:spcPct val="115000"/>
              </a:lnSpc>
              <a:spcBef>
                <a:spcPts val="1000"/>
              </a:spcBef>
              <a:spcAft>
                <a:spcPts val="0"/>
              </a:spcAft>
              <a:buSzPts val="1400"/>
              <a:buChar char="●"/>
            </a:pPr>
            <a:r>
              <a:rPr lang="en-US" dirty="0" smtClean="0"/>
              <a:t>String Methods</a:t>
            </a:r>
          </a:p>
          <a:p>
            <a:pPr marL="457200" lvl="0" indent="-317500" algn="l" rtl="0">
              <a:lnSpc>
                <a:spcPct val="115000"/>
              </a:lnSpc>
              <a:spcBef>
                <a:spcPts val="1000"/>
              </a:spcBef>
              <a:spcAft>
                <a:spcPts val="0"/>
              </a:spcAft>
              <a:buSzPts val="1400"/>
              <a:buChar char="●"/>
            </a:pPr>
            <a:r>
              <a:rPr lang="en-US" dirty="0" smtClean="0"/>
              <a:t>String Buffer</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smtClean="0"/>
              <a:t>String in Memory</a:t>
            </a: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277" y="1017725"/>
            <a:ext cx="6233294" cy="362642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325;p16"/>
          <p:cNvSpPr txBox="1">
            <a:spLocks noGrp="1"/>
          </p:cNvSpPr>
          <p:nvPr>
            <p:ph type="subTitle" idx="1"/>
          </p:nvPr>
        </p:nvSpPr>
        <p:spPr>
          <a:xfrm>
            <a:off x="1180918" y="950882"/>
            <a:ext cx="6840119" cy="3427451"/>
          </a:xfrm>
          <a:prstGeom prst="rect">
            <a:avLst/>
          </a:prstGeom>
          <a:noFill/>
          <a:ln>
            <a:noFill/>
          </a:ln>
        </p:spPr>
        <p:txBody>
          <a:bodyPr spcFirstLastPara="1" wrap="square" lIns="91425" tIns="91425" rIns="91425" bIns="91425" anchor="t" anchorCtr="0">
            <a:noAutofit/>
          </a:bodyPr>
          <a:lstStyle/>
          <a:p>
            <a:pPr algn="l"/>
            <a:r>
              <a:rPr lang="en-US" sz="1600" b="1" dirty="0">
                <a:solidFill>
                  <a:srgbClr val="FFC000"/>
                </a:solidFill>
              </a:rPr>
              <a:t>Why Java uses the concept of String literal?</a:t>
            </a:r>
          </a:p>
          <a:p>
            <a:pPr algn="l"/>
            <a:r>
              <a:rPr lang="en-US" b="1" dirty="0"/>
              <a:t>To make Java more memory efficient (because no new objects are created if it </a:t>
            </a:r>
            <a:r>
              <a:rPr lang="en-US" b="1" dirty="0" smtClean="0"/>
              <a:t>exists already </a:t>
            </a:r>
            <a:r>
              <a:rPr lang="en-US" b="1" dirty="0"/>
              <a:t>in the string constant pool</a:t>
            </a:r>
            <a:r>
              <a:rPr lang="en-US" b="1" dirty="0" smtClean="0"/>
              <a:t>).</a:t>
            </a:r>
          </a:p>
          <a:p>
            <a:pPr algn="l"/>
            <a:endParaRPr lang="en-US" b="1" dirty="0" smtClean="0"/>
          </a:p>
          <a:p>
            <a:pPr algn="l"/>
            <a:endParaRPr lang="en-US" b="1" dirty="0"/>
          </a:p>
          <a:p>
            <a:pPr algn="l"/>
            <a:r>
              <a:rPr lang="en-US" sz="1600" b="1" dirty="0">
                <a:solidFill>
                  <a:srgbClr val="FFC000"/>
                </a:solidFill>
              </a:rPr>
              <a:t>String s=new String("Welcome");</a:t>
            </a:r>
          </a:p>
          <a:p>
            <a:pPr algn="l"/>
            <a:r>
              <a:rPr lang="en-US" sz="1600" b="1" dirty="0" smtClean="0"/>
              <a:t>//</a:t>
            </a:r>
            <a:r>
              <a:rPr lang="en-US" sz="1600" b="1" dirty="0"/>
              <a:t>creates two objects and one reference variable  </a:t>
            </a:r>
          </a:p>
          <a:p>
            <a:pPr algn="l"/>
            <a:r>
              <a:rPr lang="en-US" b="1" dirty="0"/>
              <a:t>In such case, </a:t>
            </a:r>
            <a:r>
              <a:rPr lang="en-US" b="1" dirty="0">
                <a:hlinkClick r:id="rId3"/>
              </a:rPr>
              <a:t>JVM</a:t>
            </a:r>
            <a:r>
              <a:rPr lang="en-US" b="1" dirty="0"/>
              <a:t> will create a new string object in normal (non-pool) heap memory, and the literal "Welcome" will be placed in the string constant pool. The variable s will refer to the object in a heap (non-pool).</a:t>
            </a:r>
          </a:p>
          <a:p>
            <a:pPr algn="l"/>
            <a:endParaRPr lang="en-US" b="1" dirty="0"/>
          </a:p>
        </p:txBody>
      </p:sp>
    </p:spTree>
    <p:extLst>
      <p:ext uri="{BB962C8B-B14F-4D97-AF65-F5344CB8AC3E}">
        <p14:creationId xmlns:p14="http://schemas.microsoft.com/office/powerpoint/2010/main" val="809828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Immutable String in Java</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336" y="1017725"/>
            <a:ext cx="7325747" cy="4020111"/>
          </a:xfrm>
          <a:prstGeom prst="rect">
            <a:avLst/>
          </a:prstGeom>
        </p:spPr>
      </p:pic>
    </p:spTree>
    <p:extLst>
      <p:ext uri="{BB962C8B-B14F-4D97-AF65-F5344CB8AC3E}">
        <p14:creationId xmlns:p14="http://schemas.microsoft.com/office/powerpoint/2010/main" val="175468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Immutable String in Java</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198" y="1105607"/>
            <a:ext cx="6202156" cy="3609975"/>
          </a:xfrm>
          <a:prstGeom prst="rect">
            <a:avLst/>
          </a:prstGeom>
        </p:spPr>
      </p:pic>
    </p:spTree>
    <p:extLst>
      <p:ext uri="{BB962C8B-B14F-4D97-AF65-F5344CB8AC3E}">
        <p14:creationId xmlns:p14="http://schemas.microsoft.com/office/powerpoint/2010/main" val="340655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Immutable String in Java</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39347"/>
          <a:stretch/>
        </p:blipFill>
        <p:spPr>
          <a:xfrm>
            <a:off x="864796" y="1406402"/>
            <a:ext cx="7316221" cy="2472976"/>
          </a:xfrm>
          <a:prstGeom prst="rect">
            <a:avLst/>
          </a:prstGeom>
        </p:spPr>
      </p:pic>
    </p:spTree>
    <p:extLst>
      <p:ext uri="{BB962C8B-B14F-4D97-AF65-F5344CB8AC3E}">
        <p14:creationId xmlns:p14="http://schemas.microsoft.com/office/powerpoint/2010/main" val="3109059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853</Words>
  <Application>Microsoft Office PowerPoint</Application>
  <PresentationFormat>On-screen Show (16:9)</PresentationFormat>
  <Paragraphs>103</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Anton</vt:lpstr>
      <vt:lpstr>Bebas Neue</vt:lpstr>
      <vt:lpstr>DM Sans</vt:lpstr>
      <vt:lpstr>Catamaran</vt:lpstr>
      <vt:lpstr>Arial</vt:lpstr>
      <vt:lpstr>Nunito Light</vt:lpstr>
      <vt:lpstr>Java Programming Workshop by Slidesgo</vt:lpstr>
      <vt:lpstr>Java Programming</vt:lpstr>
      <vt:lpstr>Content of the Day</vt:lpstr>
      <vt:lpstr>Strings in java </vt:lpstr>
      <vt:lpstr>Strings</vt:lpstr>
      <vt:lpstr>String in Memory</vt:lpstr>
      <vt:lpstr>PowerPoint Presentation</vt:lpstr>
      <vt:lpstr>Immutable String in Java  </vt:lpstr>
      <vt:lpstr>Immutable String in Java  </vt:lpstr>
      <vt:lpstr>Immutable String in Java  </vt:lpstr>
      <vt:lpstr>Immutable String in Java  </vt:lpstr>
      <vt:lpstr>Java String compare  </vt:lpstr>
      <vt:lpstr>1) By Using equals() Method  </vt:lpstr>
      <vt:lpstr>2) By Using equalsIgnoreCase() Method  </vt:lpstr>
      <vt:lpstr>3) By Using == operator </vt:lpstr>
      <vt:lpstr>4) String compare by compareTo() method  </vt:lpstr>
      <vt:lpstr>String Concatenation  </vt:lpstr>
      <vt:lpstr>1 )  String Concatenation by +  operator </vt:lpstr>
      <vt:lpstr>2) String Concatenation by concat() method  </vt:lpstr>
      <vt:lpstr>3. String concatenation using String.join() </vt:lpstr>
      <vt:lpstr>String Methods</vt:lpstr>
      <vt:lpstr>Substring in Java  </vt:lpstr>
      <vt:lpstr>Uppercase &amp; Downcase </vt:lpstr>
      <vt:lpstr>Java String trim() method  </vt:lpstr>
      <vt:lpstr>Java String startsWith() and endsWith()</vt:lpstr>
      <vt:lpstr>Java String charAt()   </vt:lpstr>
      <vt:lpstr>Java String length() </vt:lpstr>
      <vt:lpstr>Java String valueOf() </vt:lpstr>
      <vt:lpstr>Java String replace() </vt:lpstr>
      <vt:lpstr>Java StringBuffer Class 1) StringBuffer Class append()    </vt:lpstr>
      <vt:lpstr>2) StringBuffer insert() </vt:lpstr>
      <vt:lpstr>3) StringBuffer replace() Method  </vt:lpstr>
      <vt:lpstr>4) StringBuffer delete() Method  </vt:lpstr>
      <vt:lpstr>5) StringBuffer reverse() Method  </vt:lpstr>
      <vt:lpstr>6) StringBuffer capacity() Method  </vt:lpstr>
      <vt:lpstr>—Anonymous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Amer Osama</dc:creator>
  <cp:lastModifiedBy>Amer Osama</cp:lastModifiedBy>
  <cp:revision>13</cp:revision>
  <dcterms:modified xsi:type="dcterms:W3CDTF">2023-08-04T01:36:50Z</dcterms:modified>
</cp:coreProperties>
</file>