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78" r:id="rId6"/>
    <p:sldId id="279" r:id="rId7"/>
    <p:sldId id="280" r:id="rId8"/>
    <p:sldId id="314" r:id="rId9"/>
    <p:sldId id="281" r:id="rId10"/>
    <p:sldId id="309" r:id="rId11"/>
    <p:sldId id="282" r:id="rId12"/>
    <p:sldId id="310" r:id="rId13"/>
    <p:sldId id="312" r:id="rId14"/>
    <p:sldId id="313" r:id="rId15"/>
    <p:sldId id="276" r:id="rId16"/>
    <p:sldId id="277" r:id="rId17"/>
  </p:sldIdLst>
  <p:sldSz cx="9144000" cy="5143500" type="screen16x9"/>
  <p:notesSz cx="6858000" cy="9144000"/>
  <p:embeddedFontLst>
    <p:embeddedFont>
      <p:font typeface="Anton" panose="020B0604020202020204" charset="0"/>
      <p:regular r:id="rId19"/>
    </p:embeddedFont>
    <p:embeddedFont>
      <p:font typeface="Catamaran" panose="020B0604020202020204" charset="0"/>
      <p:regular r:id="rId20"/>
      <p:bold r:id="rId21"/>
    </p:embeddedFont>
    <p:embeddedFont>
      <p:font typeface="Bebas Neue" panose="020B0604020202020204" charset="0"/>
      <p:regular r:id="rId22"/>
    </p:embeddedFont>
    <p:embeddedFont>
      <p:font typeface="DM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C71276-86C4-439C-AC16-5075EA723519}">
  <a:tblStyle styleId="{97C71276-86C4-439C-AC16-5075EA72351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74909" autoAdjust="0"/>
  </p:normalViewPr>
  <p:slideViewPr>
    <p:cSldViewPr snapToGrid="0">
      <p:cViewPr varScale="1">
        <p:scale>
          <a:sx n="73" d="100"/>
          <a:sy n="73" d="100"/>
        </p:scale>
        <p:origin x="12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953559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67071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A try block can be followed by one or more catch blocks. Each catch block must contain a different exception handler. So, if you have to perform different tasks at the occurrence of different exceptions, use java multi-catch block.</a:t>
            </a:r>
          </a:p>
          <a:p>
            <a:pPr marL="158750" indent="0">
              <a:buNone/>
            </a:pPr>
            <a:endParaRPr dirty="0"/>
          </a:p>
        </p:txBody>
      </p:sp>
    </p:spTree>
    <p:extLst>
      <p:ext uri="{BB962C8B-B14F-4D97-AF65-F5344CB8AC3E}">
        <p14:creationId xmlns:p14="http://schemas.microsoft.com/office/powerpoint/2010/main" val="3283549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1" i="0" u="none" strike="noStrike" cap="none" dirty="0" smtClean="0">
                <a:solidFill>
                  <a:srgbClr val="000000"/>
                </a:solidFill>
                <a:effectLst/>
                <a:latin typeface="Arial"/>
                <a:ea typeface="Arial"/>
                <a:cs typeface="Arial"/>
                <a:sym typeface="Arial"/>
              </a:rPr>
              <a:t>Java finally block</a:t>
            </a:r>
            <a:r>
              <a:rPr lang="en-US" sz="1100" b="0" i="0" u="none" strike="noStrike" cap="none" dirty="0" smtClean="0">
                <a:solidFill>
                  <a:srgbClr val="000000"/>
                </a:solidFill>
                <a:effectLst/>
                <a:latin typeface="Arial"/>
                <a:ea typeface="Arial"/>
                <a:cs typeface="Arial"/>
                <a:sym typeface="Arial"/>
              </a:rPr>
              <a:t> is a block used to execute important code such as closing the connection, etc.</a:t>
            </a:r>
          </a:p>
          <a:p>
            <a:r>
              <a:rPr lang="en-US" sz="1100" b="0" i="0" u="none" strike="noStrike" cap="none" dirty="0" smtClean="0">
                <a:solidFill>
                  <a:srgbClr val="000000"/>
                </a:solidFill>
                <a:effectLst/>
                <a:latin typeface="Arial"/>
                <a:ea typeface="Arial"/>
                <a:cs typeface="Arial"/>
                <a:sym typeface="Arial"/>
              </a:rPr>
              <a:t>Java finally block is always executed whether an exception is handled or not. Therefore, it contains all the necessary statements that need to be printed regardless of the exception occurs or not.</a:t>
            </a:r>
          </a:p>
          <a:p>
            <a:pPr marL="158750" indent="0">
              <a:buNone/>
            </a:pPr>
            <a:endParaRPr dirty="0"/>
          </a:p>
        </p:txBody>
      </p:sp>
    </p:spTree>
    <p:extLst>
      <p:ext uri="{BB962C8B-B14F-4D97-AF65-F5344CB8AC3E}">
        <p14:creationId xmlns:p14="http://schemas.microsoft.com/office/powerpoint/2010/main" val="2718556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Why use Java finally block?</a:t>
            </a:r>
          </a:p>
          <a:p>
            <a:r>
              <a:rPr lang="en-US" sz="1100" b="0" i="0" u="none" strike="noStrike" cap="none" dirty="0" smtClean="0">
                <a:solidFill>
                  <a:srgbClr val="000000"/>
                </a:solidFill>
                <a:effectLst/>
                <a:latin typeface="Arial"/>
                <a:ea typeface="Arial"/>
                <a:cs typeface="Arial"/>
                <a:sym typeface="Arial"/>
              </a:rPr>
              <a:t>finally block in Java can be used to put "</a:t>
            </a:r>
            <a:r>
              <a:rPr lang="en-US" sz="1100" b="1" i="0" u="none" strike="noStrike" cap="none" dirty="0" smtClean="0">
                <a:solidFill>
                  <a:srgbClr val="000000"/>
                </a:solidFill>
                <a:effectLst/>
                <a:latin typeface="Arial"/>
                <a:ea typeface="Arial"/>
                <a:cs typeface="Arial"/>
                <a:sym typeface="Arial"/>
              </a:rPr>
              <a:t>cleanup</a:t>
            </a:r>
            <a:r>
              <a:rPr lang="en-US" sz="1100" b="0" i="0" u="none" strike="noStrike" cap="none" dirty="0" smtClean="0">
                <a:solidFill>
                  <a:srgbClr val="000000"/>
                </a:solidFill>
                <a:effectLst/>
                <a:latin typeface="Arial"/>
                <a:ea typeface="Arial"/>
                <a:cs typeface="Arial"/>
                <a:sym typeface="Arial"/>
              </a:rPr>
              <a:t>" code such as closing a file, closing connection, etc.</a:t>
            </a:r>
          </a:p>
          <a:p>
            <a:r>
              <a:rPr lang="en-US" sz="1100" b="0" i="0" u="none" strike="noStrike" cap="none" dirty="0" smtClean="0">
                <a:solidFill>
                  <a:srgbClr val="000000"/>
                </a:solidFill>
                <a:effectLst/>
                <a:latin typeface="Arial"/>
                <a:ea typeface="Arial"/>
                <a:cs typeface="Arial"/>
                <a:sym typeface="Arial"/>
              </a:rPr>
              <a:t>The important statements to be printed can be placed in the finally block.</a:t>
            </a:r>
          </a:p>
          <a:p>
            <a:r>
              <a:rPr lang="en-US" sz="1100" b="0" i="0" u="none" strike="noStrike" cap="none" dirty="0" smtClean="0">
                <a:solidFill>
                  <a:srgbClr val="000000"/>
                </a:solidFill>
                <a:effectLst/>
                <a:latin typeface="Arial"/>
                <a:ea typeface="Arial"/>
                <a:cs typeface="Arial"/>
                <a:sym typeface="Arial"/>
              </a:rPr>
              <a:t>Rule: For each try block there can be zero or more catch blocks, but only one finally block.</a:t>
            </a:r>
          </a:p>
          <a:p>
            <a:pPr marL="158750" indent="0">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72131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332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smtClean="0">
                <a:solidFill>
                  <a:srgbClr val="000000"/>
                </a:solidFill>
                <a:effectLst/>
                <a:latin typeface="Arial"/>
                <a:ea typeface="Arial"/>
                <a:cs typeface="Arial"/>
                <a:sym typeface="Arial"/>
              </a:rPr>
              <a:t>Suppose there are 10 statements in a Java program and an exception occurs at statement 5; the rest of the code will not be executed, i.e., statements 6 to 10 will not be executed. However, when we perform exception handling, the rest of the statements will be executed. That is why we use exception handling in </a:t>
            </a:r>
            <a:r>
              <a:rPr lang="en-US" sz="1100" b="0" i="0" u="none" strike="noStrike" cap="none" dirty="0" smtClean="0">
                <a:solidFill>
                  <a:srgbClr val="000000"/>
                </a:solidFill>
                <a:effectLst/>
                <a:latin typeface="Arial"/>
                <a:ea typeface="Arial"/>
                <a:cs typeface="Arial"/>
                <a:sym typeface="Arial"/>
                <a:hlinkClick r:id="rId3"/>
              </a:rPr>
              <a:t>Java</a:t>
            </a:r>
            <a:r>
              <a:rPr lang="en-US" sz="1100" b="0" i="0" u="none" strike="noStrike" cap="none" dirty="0" smtClean="0">
                <a:solidFill>
                  <a:srgbClr val="000000"/>
                </a:solidFill>
                <a:effectLst/>
                <a:latin typeface="Arial"/>
                <a:ea typeface="Arial"/>
                <a:cs typeface="Arial"/>
                <a:sym typeface="Arial"/>
              </a:rPr>
              <a:t>.</a:t>
            </a:r>
          </a:p>
          <a:p>
            <a:pPr marL="158750" indent="0">
              <a:buNone/>
            </a:pPr>
            <a:endParaRPr dirty="0"/>
          </a:p>
        </p:txBody>
      </p:sp>
    </p:spTree>
    <p:extLst>
      <p:ext uri="{BB962C8B-B14F-4D97-AF65-F5344CB8AC3E}">
        <p14:creationId xmlns:p14="http://schemas.microsoft.com/office/powerpoint/2010/main" val="3558696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121221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347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145410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2"/>
          <p:cNvGrpSpPr/>
          <p:nvPr/>
        </p:nvGrpSpPr>
        <p:grpSpPr>
          <a:xfrm rot="10800000">
            <a:off x="6915345" y="-13"/>
            <a:ext cx="1548637" cy="3324214"/>
            <a:chOff x="5452016" y="2824589"/>
            <a:chExt cx="689908" cy="1480917"/>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 name="Google Shape;54;p2"/>
          <p:cNvGrpSpPr/>
          <p:nvPr/>
        </p:nvGrpSpPr>
        <p:grpSpPr>
          <a:xfrm rot="-5400000">
            <a:off x="7189311" y="2653816"/>
            <a:ext cx="298167" cy="3611351"/>
            <a:chOff x="9" y="2835115"/>
            <a:chExt cx="134668" cy="1631070"/>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2"/>
          <p:cNvSpPr txBox="1">
            <a:spLocks noGrp="1"/>
          </p:cNvSpPr>
          <p:nvPr>
            <p:ph type="ctrTitle"/>
          </p:nvPr>
        </p:nvSpPr>
        <p:spPr>
          <a:xfrm>
            <a:off x="713225" y="835700"/>
            <a:ext cx="5243700" cy="171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2"/>
        <p:cNvGrpSpPr/>
        <p:nvPr/>
      </p:nvGrpSpPr>
      <p:grpSpPr>
        <a:xfrm>
          <a:off x="0" y="0"/>
          <a:ext cx="0" cy="0"/>
          <a:chOff x="0" y="0"/>
          <a:chExt cx="0" cy="0"/>
        </a:xfrm>
      </p:grpSpPr>
      <p:sp>
        <p:nvSpPr>
          <p:cNvPr id="283" name="Google Shape;283;p1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4" name="Google Shape;284;p12"/>
          <p:cNvGrpSpPr/>
          <p:nvPr/>
        </p:nvGrpSpPr>
        <p:grpSpPr>
          <a:xfrm rot="10800000">
            <a:off x="402247" y="-1174644"/>
            <a:ext cx="621972" cy="2700928"/>
            <a:chOff x="4792514" y="2979701"/>
            <a:chExt cx="305307" cy="1325804"/>
          </a:xfrm>
        </p:grpSpPr>
        <p:sp>
          <p:nvSpPr>
            <p:cNvPr id="285" name="Google Shape;285;p1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0" name="Google Shape;290;p12"/>
          <p:cNvGrpSpPr/>
          <p:nvPr/>
        </p:nvGrpSpPr>
        <p:grpSpPr>
          <a:xfrm>
            <a:off x="7456205" y="3275256"/>
            <a:ext cx="974557" cy="3164819"/>
            <a:chOff x="6278982" y="2751992"/>
            <a:chExt cx="478381" cy="1553514"/>
          </a:xfrm>
        </p:grpSpPr>
        <p:sp>
          <p:nvSpPr>
            <p:cNvPr id="291" name="Google Shape;291;p1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64" name="Google Shape;64;p3"/>
          <p:cNvGrpSpPr/>
          <p:nvPr/>
        </p:nvGrpSpPr>
        <p:grpSpPr>
          <a:xfrm rot="5400000">
            <a:off x="1164816" y="3526193"/>
            <a:ext cx="209623" cy="2539087"/>
            <a:chOff x="9" y="2835115"/>
            <a:chExt cx="134668" cy="1631070"/>
          </a:xfrm>
        </p:grpSpPr>
        <p:sp>
          <p:nvSpPr>
            <p:cNvPr id="65" name="Google Shape;65;p3"/>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3"/>
          <p:cNvGrpSpPr/>
          <p:nvPr/>
        </p:nvGrpSpPr>
        <p:grpSpPr>
          <a:xfrm rot="-5400000" flipH="1">
            <a:off x="8202185" y="-679108"/>
            <a:ext cx="457159" cy="2310232"/>
            <a:chOff x="1015564" y="2912671"/>
            <a:chExt cx="276731" cy="1398446"/>
          </a:xfrm>
        </p:grpSpPr>
        <p:sp>
          <p:nvSpPr>
            <p:cNvPr id="70" name="Google Shape;70;p3"/>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4"/>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 name="Google Shape;77;p4"/>
          <p:cNvGrpSpPr/>
          <p:nvPr/>
        </p:nvGrpSpPr>
        <p:grpSpPr>
          <a:xfrm rot="10800000">
            <a:off x="6929878" y="-12"/>
            <a:ext cx="1346494" cy="2890306"/>
            <a:chOff x="5452016" y="2824589"/>
            <a:chExt cx="689908" cy="1480917"/>
          </a:xfrm>
        </p:grpSpPr>
        <p:sp>
          <p:nvSpPr>
            <p:cNvPr id="78" name="Google Shape;78;p4"/>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4"/>
          <p:cNvGrpSpPr/>
          <p:nvPr/>
        </p:nvGrpSpPr>
        <p:grpSpPr>
          <a:xfrm>
            <a:off x="7730591" y="1737649"/>
            <a:ext cx="948058" cy="3405809"/>
            <a:chOff x="8623428" y="2586962"/>
            <a:chExt cx="478382" cy="1718544"/>
          </a:xfrm>
        </p:grpSpPr>
        <p:sp>
          <p:nvSpPr>
            <p:cNvPr id="92" name="Google Shape;92;p4"/>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 name="Google Shape;103;p4"/>
          <p:cNvGrpSpPr/>
          <p:nvPr/>
        </p:nvGrpSpPr>
        <p:grpSpPr>
          <a:xfrm rot="10800000" flipH="1">
            <a:off x="945475" y="3635300"/>
            <a:ext cx="2699775" cy="2633450"/>
            <a:chOff x="661125" y="2751225"/>
            <a:chExt cx="2699775" cy="2633450"/>
          </a:xfrm>
        </p:grpSpPr>
        <p:sp>
          <p:nvSpPr>
            <p:cNvPr id="104" name="Google Shape;104;p4"/>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4"/>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4"/>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p4"/>
          <p:cNvSpPr txBox="1">
            <a:spLocks noGrp="1"/>
          </p:cNvSpPr>
          <p:nvPr>
            <p:ph type="title"/>
          </p:nvPr>
        </p:nvSpPr>
        <p:spPr>
          <a:xfrm>
            <a:off x="713225" y="2109175"/>
            <a:ext cx="41217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4" name="Google Shape;134;p4"/>
          <p:cNvSpPr txBox="1">
            <a:spLocks noGrp="1"/>
          </p:cNvSpPr>
          <p:nvPr>
            <p:ph type="title" idx="2"/>
          </p:nvPr>
        </p:nvSpPr>
        <p:spPr>
          <a:xfrm>
            <a:off x="713225" y="1155439"/>
            <a:ext cx="11358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35" name="Google Shape;135;p4"/>
          <p:cNvSpPr txBox="1">
            <a:spLocks noGrp="1"/>
          </p:cNvSpPr>
          <p:nvPr>
            <p:ph type="subTitle" idx="1"/>
          </p:nvPr>
        </p:nvSpPr>
        <p:spPr>
          <a:xfrm>
            <a:off x="713225" y="2966593"/>
            <a:ext cx="4121700" cy="36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136"/>
        <p:cNvGrpSpPr/>
        <p:nvPr/>
      </p:nvGrpSpPr>
      <p:grpSpPr>
        <a:xfrm>
          <a:off x="0" y="0"/>
          <a:ext cx="0" cy="0"/>
          <a:chOff x="0" y="0"/>
          <a:chExt cx="0" cy="0"/>
        </a:xfrm>
      </p:grpSpPr>
      <p:sp>
        <p:nvSpPr>
          <p:cNvPr id="137" name="Google Shape;137;p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8" name="Google Shape;138;p5"/>
          <p:cNvGrpSpPr/>
          <p:nvPr/>
        </p:nvGrpSpPr>
        <p:grpSpPr>
          <a:xfrm>
            <a:off x="6288929" y="3163785"/>
            <a:ext cx="1202441" cy="2581090"/>
            <a:chOff x="5452016" y="2824589"/>
            <a:chExt cx="689908" cy="1480917"/>
          </a:xfrm>
        </p:grpSpPr>
        <p:sp>
          <p:nvSpPr>
            <p:cNvPr id="139" name="Google Shape;139;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 name="Google Shape;152;p5"/>
          <p:cNvGrpSpPr/>
          <p:nvPr/>
        </p:nvGrpSpPr>
        <p:grpSpPr>
          <a:xfrm>
            <a:off x="7058925" y="1134426"/>
            <a:ext cx="3167541" cy="1717088"/>
            <a:chOff x="6561538" y="1197526"/>
            <a:chExt cx="3167541" cy="1717088"/>
          </a:xfrm>
        </p:grpSpPr>
        <p:grpSp>
          <p:nvGrpSpPr>
            <p:cNvPr id="153" name="Google Shape;153;p5"/>
            <p:cNvGrpSpPr/>
            <p:nvPr/>
          </p:nvGrpSpPr>
          <p:grpSpPr>
            <a:xfrm rot="-5400000">
              <a:off x="7662615" y="964074"/>
              <a:ext cx="849464" cy="3051617"/>
              <a:chOff x="8623428" y="2586962"/>
              <a:chExt cx="478382" cy="1718544"/>
            </a:xfrm>
          </p:grpSpPr>
          <p:sp>
            <p:nvSpPr>
              <p:cNvPr id="154" name="Google Shape;154;p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5"/>
            <p:cNvGrpSpPr/>
            <p:nvPr/>
          </p:nvGrpSpPr>
          <p:grpSpPr>
            <a:xfrm rot="-5400000">
              <a:off x="7782944" y="77685"/>
              <a:ext cx="826295" cy="3065975"/>
              <a:chOff x="4128096" y="2589446"/>
              <a:chExt cx="465335" cy="1726630"/>
            </a:xfrm>
          </p:grpSpPr>
          <p:sp>
            <p:nvSpPr>
              <p:cNvPr id="166" name="Google Shape;166;p5"/>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5"/>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5"/>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5"/>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5"/>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7" name="Google Shape;177;p5"/>
          <p:cNvSpPr txBox="1">
            <a:spLocks noGrp="1"/>
          </p:cNvSpPr>
          <p:nvPr>
            <p:ph type="subTitle" idx="1"/>
          </p:nvPr>
        </p:nvSpPr>
        <p:spPr>
          <a:xfrm>
            <a:off x="720000" y="1722125"/>
            <a:ext cx="3951000" cy="2156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Font typeface="Nunito Light"/>
              <a:buChar char="●"/>
              <a:defRPr sz="14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
        <p:nvSpPr>
          <p:cNvPr id="178" name="Google Shape;178;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2"/>
        <p:cNvGrpSpPr/>
        <p:nvPr/>
      </p:nvGrpSpPr>
      <p:grpSpPr>
        <a:xfrm>
          <a:off x="0" y="0"/>
          <a:ext cx="0" cy="0"/>
          <a:chOff x="0" y="0"/>
          <a:chExt cx="0" cy="0"/>
        </a:xfrm>
      </p:grpSpPr>
      <p:sp>
        <p:nvSpPr>
          <p:cNvPr id="203" name="Google Shape;203;p7"/>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5" name="Google Shape;205;p7"/>
          <p:cNvSpPr txBox="1">
            <a:spLocks noGrp="1"/>
          </p:cNvSpPr>
          <p:nvPr>
            <p:ph type="subTitle" idx="1"/>
          </p:nvPr>
        </p:nvSpPr>
        <p:spPr>
          <a:xfrm>
            <a:off x="1967648" y="2099176"/>
            <a:ext cx="19782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6" name="Google Shape;206;p7"/>
          <p:cNvSpPr txBox="1">
            <a:spLocks noGrp="1"/>
          </p:cNvSpPr>
          <p:nvPr>
            <p:ph type="subTitle" idx="2"/>
          </p:nvPr>
        </p:nvSpPr>
        <p:spPr>
          <a:xfrm>
            <a:off x="5198152" y="2099176"/>
            <a:ext cx="19782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7" name="Google Shape;207;p7"/>
          <p:cNvSpPr txBox="1">
            <a:spLocks noGrp="1"/>
          </p:cNvSpPr>
          <p:nvPr>
            <p:ph type="subTitle" idx="3"/>
          </p:nvPr>
        </p:nvSpPr>
        <p:spPr>
          <a:xfrm>
            <a:off x="1967648" y="3532576"/>
            <a:ext cx="19782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8" name="Google Shape;208;p7"/>
          <p:cNvSpPr txBox="1">
            <a:spLocks noGrp="1"/>
          </p:cNvSpPr>
          <p:nvPr>
            <p:ph type="subTitle" idx="4"/>
          </p:nvPr>
        </p:nvSpPr>
        <p:spPr>
          <a:xfrm>
            <a:off x="5198152" y="3532576"/>
            <a:ext cx="19782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9" name="Google Shape;209;p7"/>
          <p:cNvSpPr txBox="1">
            <a:spLocks noGrp="1"/>
          </p:cNvSpPr>
          <p:nvPr>
            <p:ph type="subTitle" idx="5"/>
          </p:nvPr>
        </p:nvSpPr>
        <p:spPr>
          <a:xfrm>
            <a:off x="1967650" y="1611625"/>
            <a:ext cx="19782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0" name="Google Shape;210;p7"/>
          <p:cNvSpPr txBox="1">
            <a:spLocks noGrp="1"/>
          </p:cNvSpPr>
          <p:nvPr>
            <p:ph type="subTitle" idx="6"/>
          </p:nvPr>
        </p:nvSpPr>
        <p:spPr>
          <a:xfrm>
            <a:off x="5198151" y="1611625"/>
            <a:ext cx="19782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1" name="Google Shape;211;p7"/>
          <p:cNvSpPr txBox="1">
            <a:spLocks noGrp="1"/>
          </p:cNvSpPr>
          <p:nvPr>
            <p:ph type="subTitle" idx="7"/>
          </p:nvPr>
        </p:nvSpPr>
        <p:spPr>
          <a:xfrm>
            <a:off x="1967650" y="3045075"/>
            <a:ext cx="19782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2" name="Google Shape;212;p7"/>
          <p:cNvSpPr txBox="1">
            <a:spLocks noGrp="1"/>
          </p:cNvSpPr>
          <p:nvPr>
            <p:ph type="subTitle" idx="8"/>
          </p:nvPr>
        </p:nvSpPr>
        <p:spPr>
          <a:xfrm>
            <a:off x="5198151" y="3045075"/>
            <a:ext cx="19782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13"/>
        <p:cNvGrpSpPr/>
        <p:nvPr/>
      </p:nvGrpSpPr>
      <p:grpSpPr>
        <a:xfrm>
          <a:off x="0" y="0"/>
          <a:ext cx="0" cy="0"/>
          <a:chOff x="0" y="0"/>
          <a:chExt cx="0" cy="0"/>
        </a:xfrm>
      </p:grpSpPr>
      <p:sp>
        <p:nvSpPr>
          <p:cNvPr id="214" name="Google Shape;214;p8"/>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5" name="Google Shape;215;p8"/>
          <p:cNvGrpSpPr/>
          <p:nvPr/>
        </p:nvGrpSpPr>
        <p:grpSpPr>
          <a:xfrm>
            <a:off x="6244512" y="3338568"/>
            <a:ext cx="1206866" cy="2539996"/>
            <a:chOff x="1390914" y="2912671"/>
            <a:chExt cx="664463" cy="1398446"/>
          </a:xfrm>
        </p:grpSpPr>
        <p:sp>
          <p:nvSpPr>
            <p:cNvPr id="216" name="Google Shape;216;p8"/>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8"/>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8"/>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8"/>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8"/>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8"/>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8"/>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8"/>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8"/>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8"/>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8"/>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8"/>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8"/>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8"/>
          <p:cNvGrpSpPr/>
          <p:nvPr/>
        </p:nvGrpSpPr>
        <p:grpSpPr>
          <a:xfrm rot="-5400000">
            <a:off x="8258356" y="631052"/>
            <a:ext cx="771580" cy="2505663"/>
            <a:chOff x="6278982" y="2751992"/>
            <a:chExt cx="478381" cy="1553514"/>
          </a:xfrm>
        </p:grpSpPr>
        <p:sp>
          <p:nvSpPr>
            <p:cNvPr id="231" name="Google Shape;231;p8"/>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8"/>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8"/>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8"/>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8"/>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8"/>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8"/>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8"/>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8"/>
          <p:cNvGrpSpPr/>
          <p:nvPr/>
        </p:nvGrpSpPr>
        <p:grpSpPr>
          <a:xfrm rot="-5400000">
            <a:off x="8420278" y="-126854"/>
            <a:ext cx="708512" cy="2313502"/>
            <a:chOff x="6961407" y="2871131"/>
            <a:chExt cx="439278" cy="1434375"/>
          </a:xfrm>
        </p:grpSpPr>
        <p:sp>
          <p:nvSpPr>
            <p:cNvPr id="241" name="Google Shape;241;p8"/>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8"/>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8"/>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8"/>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8"/>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8"/>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8"/>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8"/>
          <p:cNvGrpSpPr/>
          <p:nvPr/>
        </p:nvGrpSpPr>
        <p:grpSpPr>
          <a:xfrm rot="10800000">
            <a:off x="438851" y="-4"/>
            <a:ext cx="274371" cy="3323142"/>
            <a:chOff x="9" y="2835115"/>
            <a:chExt cx="134668" cy="1631070"/>
          </a:xfrm>
        </p:grpSpPr>
        <p:sp>
          <p:nvSpPr>
            <p:cNvPr id="249" name="Google Shape;249;p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3" name="Google Shape;253;p8"/>
          <p:cNvSpPr txBox="1">
            <a:spLocks noGrp="1"/>
          </p:cNvSpPr>
          <p:nvPr>
            <p:ph type="title"/>
          </p:nvPr>
        </p:nvSpPr>
        <p:spPr>
          <a:xfrm>
            <a:off x="1063113" y="3343800"/>
            <a:ext cx="4831500" cy="5319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54" name="Google Shape;254;p8"/>
          <p:cNvSpPr txBox="1">
            <a:spLocks noGrp="1"/>
          </p:cNvSpPr>
          <p:nvPr>
            <p:ph type="subTitle" idx="1"/>
          </p:nvPr>
        </p:nvSpPr>
        <p:spPr>
          <a:xfrm>
            <a:off x="1063125" y="1342850"/>
            <a:ext cx="5474100" cy="1815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255"/>
        <p:cNvGrpSpPr/>
        <p:nvPr/>
      </p:nvGrpSpPr>
      <p:grpSpPr>
        <a:xfrm>
          <a:off x="0" y="0"/>
          <a:ext cx="0" cy="0"/>
          <a:chOff x="0" y="0"/>
          <a:chExt cx="0" cy="0"/>
        </a:xfrm>
      </p:grpSpPr>
      <p:sp>
        <p:nvSpPr>
          <p:cNvPr id="256" name="Google Shape;256;p9"/>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9"/>
          <p:cNvSpPr txBox="1">
            <a:spLocks noGrp="1"/>
          </p:cNvSpPr>
          <p:nvPr>
            <p:ph type="title"/>
          </p:nvPr>
        </p:nvSpPr>
        <p:spPr>
          <a:xfrm>
            <a:off x="720000" y="1696700"/>
            <a:ext cx="2588400" cy="665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58" name="Google Shape;258;p9"/>
          <p:cNvSpPr txBox="1">
            <a:spLocks noGrp="1"/>
          </p:cNvSpPr>
          <p:nvPr>
            <p:ph type="subTitle" idx="1"/>
          </p:nvPr>
        </p:nvSpPr>
        <p:spPr>
          <a:xfrm>
            <a:off x="720000" y="2278545"/>
            <a:ext cx="2588400" cy="108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0"/>
        <p:cNvGrpSpPr/>
        <p:nvPr/>
      </p:nvGrpSpPr>
      <p:grpSpPr>
        <a:xfrm>
          <a:off x="0" y="0"/>
          <a:ext cx="0" cy="0"/>
          <a:chOff x="0" y="0"/>
          <a:chExt cx="0" cy="0"/>
        </a:xfrm>
      </p:grpSpPr>
      <p:sp>
        <p:nvSpPr>
          <p:cNvPr id="261" name="Google Shape;261;p1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2" name="Google Shape;262;p11"/>
          <p:cNvGrpSpPr/>
          <p:nvPr/>
        </p:nvGrpSpPr>
        <p:grpSpPr>
          <a:xfrm rot="5400000">
            <a:off x="1013602" y="2942922"/>
            <a:ext cx="894897" cy="2922107"/>
            <a:chOff x="6961407" y="2871131"/>
            <a:chExt cx="439278" cy="1434375"/>
          </a:xfrm>
        </p:grpSpPr>
        <p:sp>
          <p:nvSpPr>
            <p:cNvPr id="263" name="Google Shape;26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11"/>
          <p:cNvGrpSpPr/>
          <p:nvPr/>
        </p:nvGrpSpPr>
        <p:grpSpPr>
          <a:xfrm rot="-5400000">
            <a:off x="7956784" y="-950084"/>
            <a:ext cx="947980" cy="3517489"/>
            <a:chOff x="4128096" y="2589446"/>
            <a:chExt cx="465335" cy="1726630"/>
          </a:xfrm>
        </p:grpSpPr>
        <p:sp>
          <p:nvSpPr>
            <p:cNvPr id="271" name="Google Shape;271;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amer-osama10/"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instagram.com/3amer.osama" TargetMode="External"/><Relationship Id="rId4" Type="http://schemas.openxmlformats.org/officeDocument/2006/relationships/hyperlink" Target="https://www.facebook.com/AmerOsamah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303"/>
        <p:cNvGrpSpPr/>
        <p:nvPr/>
      </p:nvGrpSpPr>
      <p:grpSpPr>
        <a:xfrm>
          <a:off x="0" y="0"/>
          <a:ext cx="0" cy="0"/>
          <a:chOff x="0" y="0"/>
          <a:chExt cx="0" cy="0"/>
        </a:xfrm>
      </p:grpSpPr>
      <p:sp>
        <p:nvSpPr>
          <p:cNvPr id="304" name="Google Shape;304;p13"/>
          <p:cNvSpPr txBox="1">
            <a:spLocks noGrp="1"/>
          </p:cNvSpPr>
          <p:nvPr>
            <p:ph type="ctrTitle"/>
          </p:nvPr>
        </p:nvSpPr>
        <p:spPr>
          <a:xfrm>
            <a:off x="713225" y="835700"/>
            <a:ext cx="5243700" cy="171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US"/>
              <a:t>Java Programming</a:t>
            </a:r>
            <a:endParaRPr/>
          </a:p>
        </p:txBody>
      </p:sp>
      <p:sp>
        <p:nvSpPr>
          <p:cNvPr id="305" name="Google Shape;305;p13"/>
          <p:cNvSpPr txBox="1">
            <a:spLocks noGrp="1"/>
          </p:cNvSpPr>
          <p:nvPr>
            <p:ph type="subTitle" idx="1"/>
          </p:nvPr>
        </p:nvSpPr>
        <p:spPr>
          <a:xfrm>
            <a:off x="713225" y="2554100"/>
            <a:ext cx="5243700" cy="3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a:t>Write once, run anywhere</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smtClean="0"/>
              <a:t>Scenarios</a:t>
            </a: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552" y="1601851"/>
            <a:ext cx="7182852" cy="10860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114" y="3297945"/>
            <a:ext cx="7268589" cy="1105054"/>
          </a:xfrm>
          <a:prstGeom prst="rect">
            <a:avLst/>
          </a:prstGeom>
        </p:spPr>
      </p:pic>
    </p:spTree>
    <p:extLst>
      <p:ext uri="{BB962C8B-B14F-4D97-AF65-F5344CB8AC3E}">
        <p14:creationId xmlns:p14="http://schemas.microsoft.com/office/powerpoint/2010/main" val="3981211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smtClean="0"/>
              <a:t>Solution : try - catch</a:t>
            </a: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95" y="1957302"/>
            <a:ext cx="7240010" cy="1228896"/>
          </a:xfrm>
          <a:prstGeom prst="rect">
            <a:avLst/>
          </a:prstGeom>
        </p:spPr>
      </p:pic>
    </p:spTree>
    <p:extLst>
      <p:ext uri="{BB962C8B-B14F-4D97-AF65-F5344CB8AC3E}">
        <p14:creationId xmlns:p14="http://schemas.microsoft.com/office/powerpoint/2010/main" val="3654534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660231" y="124258"/>
            <a:ext cx="7704000" cy="572700"/>
          </a:xfrm>
          <a:prstGeom prst="rect">
            <a:avLst/>
          </a:prstGeom>
          <a:noFill/>
          <a:ln>
            <a:noFill/>
          </a:ln>
        </p:spPr>
        <p:txBody>
          <a:bodyPr spcFirstLastPara="1" wrap="square" lIns="91425" tIns="91425" rIns="91425" bIns="91425" anchor="t" anchorCtr="0">
            <a:noAutofit/>
          </a:bodyPr>
          <a:lstStyle/>
          <a:p>
            <a:r>
              <a:rPr lang="en-US" dirty="0"/>
              <a:t>Java Multi-catch block</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076" y="628020"/>
            <a:ext cx="6525536" cy="4515480"/>
          </a:xfrm>
          <a:prstGeom prst="rect">
            <a:avLst/>
          </a:prstGeom>
        </p:spPr>
      </p:pic>
    </p:spTree>
    <p:extLst>
      <p:ext uri="{BB962C8B-B14F-4D97-AF65-F5344CB8AC3E}">
        <p14:creationId xmlns:p14="http://schemas.microsoft.com/office/powerpoint/2010/main" val="3312696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4764" y="169008"/>
            <a:ext cx="7704000" cy="572700"/>
          </a:xfrm>
          <a:prstGeom prst="rect">
            <a:avLst/>
          </a:prstGeom>
          <a:noFill/>
          <a:ln>
            <a:noFill/>
          </a:ln>
        </p:spPr>
        <p:txBody>
          <a:bodyPr spcFirstLastPara="1" wrap="square" lIns="91425" tIns="91425" rIns="91425" bIns="91425" anchor="t" anchorCtr="0">
            <a:noAutofit/>
          </a:bodyPr>
          <a:lstStyle/>
          <a:p>
            <a:r>
              <a:rPr lang="en-US" dirty="0"/>
              <a:t>Java finally block</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428" y="839683"/>
            <a:ext cx="4686300" cy="4286250"/>
          </a:xfrm>
          <a:prstGeom prst="rect">
            <a:avLst/>
          </a:prstGeom>
        </p:spPr>
      </p:pic>
    </p:spTree>
    <p:extLst>
      <p:ext uri="{BB962C8B-B14F-4D97-AF65-F5344CB8AC3E}">
        <p14:creationId xmlns:p14="http://schemas.microsoft.com/office/powerpoint/2010/main" val="3347708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4764" y="169008"/>
            <a:ext cx="7704000" cy="572700"/>
          </a:xfrm>
          <a:prstGeom prst="rect">
            <a:avLst/>
          </a:prstGeom>
          <a:noFill/>
          <a:ln>
            <a:noFill/>
          </a:ln>
        </p:spPr>
        <p:txBody>
          <a:bodyPr spcFirstLastPara="1" wrap="square" lIns="91425" tIns="91425" rIns="91425" bIns="91425" anchor="t" anchorCtr="0">
            <a:noAutofit/>
          </a:bodyPr>
          <a:lstStyle/>
          <a:p>
            <a:r>
              <a:rPr lang="en-US" dirty="0"/>
              <a:t>Java finally block</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38" y="721962"/>
            <a:ext cx="7306695" cy="4429743"/>
          </a:xfrm>
          <a:prstGeom prst="rect">
            <a:avLst/>
          </a:prstGeom>
        </p:spPr>
      </p:pic>
    </p:spTree>
    <p:extLst>
      <p:ext uri="{BB962C8B-B14F-4D97-AF65-F5344CB8AC3E}">
        <p14:creationId xmlns:p14="http://schemas.microsoft.com/office/powerpoint/2010/main" val="3459316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3"/>
          <p:cNvSpPr txBox="1">
            <a:spLocks noGrp="1"/>
          </p:cNvSpPr>
          <p:nvPr>
            <p:ph type="title"/>
          </p:nvPr>
        </p:nvSpPr>
        <p:spPr>
          <a:xfrm>
            <a:off x="1063113" y="3343800"/>
            <a:ext cx="4831500" cy="531900"/>
          </a:xfrm>
          <a:prstGeom prst="rect">
            <a:avLst/>
          </a:prstGeom>
          <a:noFill/>
          <a:ln>
            <a:noFill/>
          </a:ln>
        </p:spPr>
        <p:txBody>
          <a:bodyPr spcFirstLastPara="1" wrap="square" lIns="91425" tIns="91425" rIns="91425" bIns="91425" anchor="ctr" anchorCtr="0">
            <a:noAutofit/>
          </a:bodyPr>
          <a:lstStyle/>
          <a:p>
            <a:pPr lvl="0"/>
            <a:r>
              <a:rPr lang="en-US" dirty="0"/>
              <a:t>—Anonymous</a:t>
            </a:r>
            <a:endParaRPr dirty="0"/>
          </a:p>
        </p:txBody>
      </p:sp>
      <p:sp>
        <p:nvSpPr>
          <p:cNvPr id="504" name="Google Shape;504;p33"/>
          <p:cNvSpPr txBox="1">
            <a:spLocks noGrp="1"/>
          </p:cNvSpPr>
          <p:nvPr>
            <p:ph type="subTitle" idx="1"/>
          </p:nvPr>
        </p:nvSpPr>
        <p:spPr>
          <a:xfrm>
            <a:off x="1063125" y="812800"/>
            <a:ext cx="5474100" cy="2345650"/>
          </a:xfrm>
          <a:prstGeom prst="rect">
            <a:avLst/>
          </a:prstGeom>
          <a:noFill/>
          <a:ln>
            <a:noFill/>
          </a:ln>
        </p:spPr>
        <p:txBody>
          <a:bodyPr spcFirstLastPara="1" wrap="square" lIns="91425" tIns="91425" rIns="91425" bIns="91425" anchor="ctr" anchorCtr="0">
            <a:noAutofit/>
          </a:bodyPr>
          <a:lstStyle/>
          <a:p>
            <a:pPr marL="0" lvl="0" indent="0"/>
            <a:r>
              <a:rPr lang="en-US" dirty="0" smtClean="0"/>
              <a:t>"</a:t>
            </a:r>
            <a:r>
              <a:rPr lang="en-US" dirty="0"/>
              <a:t>Transforming errors into stepping stones on the path to robust </a:t>
            </a:r>
            <a:r>
              <a:rPr lang="en-US" dirty="0" smtClean="0"/>
              <a:t>code."</a:t>
            </a: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grpSp>
        <p:nvGrpSpPr>
          <p:cNvPr id="509" name="Google Shape;509;p34"/>
          <p:cNvGrpSpPr/>
          <p:nvPr/>
        </p:nvGrpSpPr>
        <p:grpSpPr>
          <a:xfrm>
            <a:off x="4848206" y="3081965"/>
            <a:ext cx="346056" cy="345674"/>
            <a:chOff x="3752358" y="3817349"/>
            <a:chExt cx="346056" cy="345674"/>
          </a:xfrm>
        </p:grpSpPr>
        <p:sp>
          <p:nvSpPr>
            <p:cNvPr id="510" name="Google Shape;510;p3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4">
              <a:hlinkClick r:id="rId3"/>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4" name="Google Shape;514;p34"/>
          <p:cNvSpPr txBox="1"/>
          <p:nvPr/>
        </p:nvSpPr>
        <p:spPr>
          <a:xfrm>
            <a:off x="2347950" y="650900"/>
            <a:ext cx="4448100" cy="97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000"/>
              <a:buFont typeface="Anton"/>
              <a:buNone/>
            </a:pPr>
            <a:r>
              <a:rPr lang="en-US" sz="6000" b="0" i="0" u="none" strike="noStrike" cap="none">
                <a:solidFill>
                  <a:schemeClr val="dk1"/>
                </a:solidFill>
                <a:latin typeface="Anton"/>
                <a:ea typeface="Anton"/>
                <a:cs typeface="Anton"/>
                <a:sym typeface="Anton"/>
              </a:rPr>
              <a:t>Thanks</a:t>
            </a:r>
            <a:r>
              <a:rPr lang="en-US" sz="3000" b="0" i="0" u="none" strike="noStrike" cap="none">
                <a:solidFill>
                  <a:schemeClr val="dk1"/>
                </a:solidFill>
                <a:latin typeface="Anton"/>
                <a:ea typeface="Anton"/>
                <a:cs typeface="Anton"/>
                <a:sym typeface="Anton"/>
              </a:rPr>
              <a:t>!</a:t>
            </a:r>
            <a:endParaRPr/>
          </a:p>
        </p:txBody>
      </p:sp>
      <p:sp>
        <p:nvSpPr>
          <p:cNvPr id="515" name="Google Shape;515;p34"/>
          <p:cNvSpPr txBox="1"/>
          <p:nvPr/>
        </p:nvSpPr>
        <p:spPr>
          <a:xfrm>
            <a:off x="2347900" y="1711862"/>
            <a:ext cx="4448100" cy="11010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1400"/>
              <a:buFont typeface="Catamaran"/>
              <a:buNone/>
            </a:pPr>
            <a:r>
              <a:rPr lang="en-US" sz="1400" b="1" i="0" u="none" strike="noStrike" cap="none">
                <a:solidFill>
                  <a:schemeClr val="dk1"/>
                </a:solidFill>
                <a:latin typeface="Catamaran"/>
                <a:ea typeface="Catamaran"/>
                <a:cs typeface="Catamaran"/>
                <a:sym typeface="Catamaran"/>
              </a:rPr>
              <a:t>Do you have any questions?</a:t>
            </a:r>
            <a:endParaRPr/>
          </a:p>
          <a:p>
            <a:pPr marL="0" marR="0" lvl="0" indent="0" algn="ctr" rtl="0">
              <a:lnSpc>
                <a:spcPct val="115000"/>
              </a:lnSpc>
              <a:spcBef>
                <a:spcPts val="0"/>
              </a:spcBef>
              <a:spcAft>
                <a:spcPts val="0"/>
              </a:spcAft>
              <a:buClr>
                <a:schemeClr val="dk1"/>
              </a:buClr>
              <a:buSzPts val="1400"/>
              <a:buFont typeface="Catamaran"/>
              <a:buNone/>
            </a:pPr>
            <a:r>
              <a:rPr lang="en-US" sz="1400" b="0" i="0" u="none" strike="noStrike" cap="none">
                <a:solidFill>
                  <a:schemeClr val="dk1"/>
                </a:solidFill>
                <a:latin typeface="Catamaran"/>
                <a:ea typeface="Catamaran"/>
                <a:cs typeface="Catamaran"/>
                <a:sym typeface="Catamaran"/>
              </a:rPr>
              <a:t>amerosama.jr@gmail.com</a:t>
            </a:r>
            <a:endParaRPr/>
          </a:p>
          <a:p>
            <a:pPr marL="0" marR="0" lvl="0" indent="0" algn="ctr" rtl="0">
              <a:lnSpc>
                <a:spcPct val="115000"/>
              </a:lnSpc>
              <a:spcBef>
                <a:spcPts val="0"/>
              </a:spcBef>
              <a:spcAft>
                <a:spcPts val="0"/>
              </a:spcAft>
              <a:buClr>
                <a:schemeClr val="dk1"/>
              </a:buClr>
              <a:buSzPts val="1400"/>
              <a:buFont typeface="Catamaran"/>
              <a:buNone/>
            </a:pPr>
            <a:r>
              <a:rPr lang="en-US" sz="1400" b="0" i="0" u="none" strike="noStrike" cap="none">
                <a:solidFill>
                  <a:schemeClr val="dk1"/>
                </a:solidFill>
                <a:latin typeface="Catamaran"/>
                <a:ea typeface="Catamaran"/>
                <a:cs typeface="Catamaran"/>
                <a:sym typeface="Catamaran"/>
              </a:rPr>
              <a:t>01007698027</a:t>
            </a:r>
            <a:endParaRPr sz="1400" b="0" i="0" u="none" strike="noStrike" cap="none">
              <a:solidFill>
                <a:schemeClr val="dk1"/>
              </a:solidFill>
              <a:latin typeface="Catamaran"/>
              <a:ea typeface="Catamaran"/>
              <a:cs typeface="Catamaran"/>
              <a:sym typeface="Catamaran"/>
            </a:endParaRPr>
          </a:p>
        </p:txBody>
      </p:sp>
      <p:grpSp>
        <p:nvGrpSpPr>
          <p:cNvPr id="516" name="Google Shape;516;p34"/>
          <p:cNvGrpSpPr/>
          <p:nvPr/>
        </p:nvGrpSpPr>
        <p:grpSpPr>
          <a:xfrm>
            <a:off x="713229" y="-3"/>
            <a:ext cx="1186863" cy="1990768"/>
            <a:chOff x="786179" y="280872"/>
            <a:chExt cx="1186863" cy="1990768"/>
          </a:xfrm>
        </p:grpSpPr>
        <p:grpSp>
          <p:nvGrpSpPr>
            <p:cNvPr id="517" name="Google Shape;517;p34"/>
            <p:cNvGrpSpPr/>
            <p:nvPr/>
          </p:nvGrpSpPr>
          <p:grpSpPr>
            <a:xfrm rot="10800000">
              <a:off x="1363368" y="280872"/>
              <a:ext cx="609674" cy="1990768"/>
              <a:chOff x="6961407" y="2871131"/>
              <a:chExt cx="439278" cy="1434375"/>
            </a:xfrm>
          </p:grpSpPr>
          <p:sp>
            <p:nvSpPr>
              <p:cNvPr id="518" name="Google Shape;518;p3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5" name="Google Shape;525;p34"/>
            <p:cNvGrpSpPr/>
            <p:nvPr/>
          </p:nvGrpSpPr>
          <p:grpSpPr>
            <a:xfrm rot="10800000">
              <a:off x="786179" y="280872"/>
              <a:ext cx="545141" cy="1908121"/>
              <a:chOff x="7780935" y="2930680"/>
              <a:chExt cx="392780" cy="1374826"/>
            </a:xfrm>
          </p:grpSpPr>
          <p:sp>
            <p:nvSpPr>
              <p:cNvPr id="526" name="Google Shape;526;p34"/>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4"/>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4"/>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4"/>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4"/>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4"/>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32" name="Google Shape;532;p34"/>
          <p:cNvGrpSpPr/>
          <p:nvPr/>
        </p:nvGrpSpPr>
        <p:grpSpPr>
          <a:xfrm>
            <a:off x="7281419" y="3104283"/>
            <a:ext cx="1149364" cy="2581575"/>
            <a:chOff x="1390914" y="2488357"/>
            <a:chExt cx="811526" cy="1822760"/>
          </a:xfrm>
        </p:grpSpPr>
        <p:sp>
          <p:nvSpPr>
            <p:cNvPr id="533" name="Google Shape;533;p34"/>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4"/>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4"/>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4"/>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4"/>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4"/>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3" name="Google Shape;553;p34">
            <a:hlinkClick r:id="rId4"/>
          </p:cNvPr>
          <p:cNvSpPr/>
          <p:nvPr/>
        </p:nvSpPr>
        <p:spPr>
          <a:xfrm>
            <a:off x="3949645" y="308177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4" name="Google Shape;554;p34"/>
          <p:cNvGrpSpPr/>
          <p:nvPr/>
        </p:nvGrpSpPr>
        <p:grpSpPr>
          <a:xfrm>
            <a:off x="4399117" y="3081965"/>
            <a:ext cx="346056" cy="345674"/>
            <a:chOff x="3303268" y="3817349"/>
            <a:chExt cx="346056" cy="345674"/>
          </a:xfrm>
        </p:grpSpPr>
        <p:sp>
          <p:nvSpPr>
            <p:cNvPr id="555" name="Google Shape;555;p3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4">
              <a:hlinkClick r:id="rId5"/>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9" name="Google Shape;559;p34"/>
          <p:cNvGrpSpPr/>
          <p:nvPr/>
        </p:nvGrpSpPr>
        <p:grpSpPr>
          <a:xfrm rot="5400000">
            <a:off x="893536" y="3241118"/>
            <a:ext cx="689349" cy="2476421"/>
            <a:chOff x="8623428" y="2586962"/>
            <a:chExt cx="478382" cy="1718544"/>
          </a:xfrm>
        </p:grpSpPr>
        <p:sp>
          <p:nvSpPr>
            <p:cNvPr id="560" name="Google Shape;560;p34"/>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4"/>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4"/>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4"/>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4"/>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4"/>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34"/>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34"/>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4"/>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4"/>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4"/>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4"/>
          <p:cNvSpPr txBox="1">
            <a:spLocks noGrp="1"/>
          </p:cNvSpPr>
          <p:nvPr>
            <p:ph type="title"/>
          </p:nvPr>
        </p:nvSpPr>
        <p:spPr>
          <a:xfrm>
            <a:off x="720000" y="3241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Content of the Day</a:t>
            </a:r>
            <a:endParaRPr/>
          </a:p>
        </p:txBody>
      </p:sp>
      <p:graphicFrame>
        <p:nvGraphicFramePr>
          <p:cNvPr id="311" name="Google Shape;311;p14"/>
          <p:cNvGraphicFramePr/>
          <p:nvPr>
            <p:extLst>
              <p:ext uri="{D42A27DB-BD31-4B8C-83A1-F6EECF244321}">
                <p14:modId xmlns:p14="http://schemas.microsoft.com/office/powerpoint/2010/main" val="4198390367"/>
              </p:ext>
            </p:extLst>
          </p:nvPr>
        </p:nvGraphicFramePr>
        <p:xfrm>
          <a:off x="720000" y="1337325"/>
          <a:ext cx="7704000" cy="2113250"/>
        </p:xfrm>
        <a:graphic>
          <a:graphicData uri="http://schemas.openxmlformats.org/drawingml/2006/table">
            <a:tbl>
              <a:tblPr>
                <a:noFill/>
                <a:tableStyleId>{97C71276-86C4-439C-AC16-5075EA723519}</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2055250">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endParaRPr sz="1100" u="none" strike="noStrike" cap="none" dirty="0">
                        <a:solidFill>
                          <a:schemeClr val="hlink"/>
                        </a:solidFill>
                        <a:latin typeface="Anton"/>
                        <a:ea typeface="Anton"/>
                        <a:cs typeface="Anton"/>
                        <a:sym typeface="Anton"/>
                      </a:endParaRPr>
                    </a:p>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smtClean="0">
                          <a:solidFill>
                            <a:schemeClr val="hlink"/>
                          </a:solidFill>
                          <a:latin typeface="Anton"/>
                          <a:ea typeface="Anton"/>
                          <a:cs typeface="Anton"/>
                          <a:sym typeface="Anton"/>
                        </a:rPr>
                        <a:t>Module3:</a:t>
                      </a:r>
                      <a:endParaRPr dirty="0"/>
                    </a:p>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smtClean="0">
                          <a:solidFill>
                            <a:schemeClr val="hlink"/>
                          </a:solidFill>
                          <a:latin typeface="Anton"/>
                          <a:sym typeface="Anton"/>
                        </a:rPr>
                        <a:t>Java</a:t>
                      </a:r>
                      <a:r>
                        <a:rPr lang="en-US" sz="1100" u="none" strike="noStrike" cap="none" baseline="0" dirty="0" smtClean="0">
                          <a:solidFill>
                            <a:schemeClr val="hlink"/>
                          </a:solidFill>
                          <a:latin typeface="Anton"/>
                          <a:sym typeface="Anton"/>
                        </a:rPr>
                        <a:t> Advanced</a:t>
                      </a:r>
                      <a:endParaRPr dirty="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dirty="0">
                          <a:solidFill>
                            <a:schemeClr val="dk1"/>
                          </a:solidFill>
                          <a:latin typeface="Catamaran"/>
                          <a:ea typeface="Catamaran"/>
                          <a:cs typeface="Catamaran"/>
                          <a:sym typeface="Catamaran"/>
                        </a:rPr>
                        <a:t>0- Recap of Java Basics</a:t>
                      </a:r>
                      <a:endParaRPr dirty="0"/>
                    </a:p>
                    <a:p>
                      <a:pPr marL="0" marR="0" lvl="0" indent="0" algn="ctr" rtl="0">
                        <a:lnSpc>
                          <a:spcPct val="100000"/>
                        </a:lnSpc>
                        <a:spcBef>
                          <a:spcPts val="1600"/>
                        </a:spcBef>
                        <a:spcAft>
                          <a:spcPts val="0"/>
                        </a:spcAft>
                        <a:buClr>
                          <a:srgbClr val="000000"/>
                        </a:buClr>
                        <a:buSzPts val="1000"/>
                        <a:buFont typeface="Arial"/>
                        <a:buNone/>
                      </a:pPr>
                      <a:r>
                        <a:rPr lang="en-US" sz="1000" u="none" strike="noStrike" cap="none" dirty="0">
                          <a:solidFill>
                            <a:schemeClr val="dk1"/>
                          </a:solidFill>
                          <a:latin typeface="Catamaran"/>
                          <a:ea typeface="Catamaran"/>
                          <a:cs typeface="Catamaran"/>
                          <a:sym typeface="Catamaran"/>
                        </a:rPr>
                        <a:t>1- </a:t>
                      </a:r>
                      <a:r>
                        <a:rPr lang="en-US" sz="1000" u="none" strike="noStrike" cap="none" dirty="0" smtClean="0">
                          <a:solidFill>
                            <a:schemeClr val="dk1"/>
                          </a:solidFill>
                          <a:latin typeface="Catamaran"/>
                          <a:ea typeface="Catamaran"/>
                          <a:cs typeface="Catamaran"/>
                          <a:sym typeface="Catamaran"/>
                        </a:rPr>
                        <a:t>Recap on Object-Oriented </a:t>
                      </a:r>
                      <a:r>
                        <a:rPr lang="en-US" sz="1000" u="none" strike="noStrike" cap="none" dirty="0">
                          <a:solidFill>
                            <a:schemeClr val="dk1"/>
                          </a:solidFill>
                          <a:latin typeface="Catamaran"/>
                          <a:ea typeface="Catamaran"/>
                          <a:cs typeface="Catamaran"/>
                          <a:sym typeface="Catamaran"/>
                        </a:rPr>
                        <a:t>Programming (OOP) Concepts</a:t>
                      </a:r>
                      <a:endParaRPr dirty="0"/>
                    </a:p>
                    <a:p>
                      <a:pPr marL="0" marR="0" lvl="0" indent="0" algn="ctr" rtl="0">
                        <a:lnSpc>
                          <a:spcPct val="100000"/>
                        </a:lnSpc>
                        <a:spcBef>
                          <a:spcPts val="1600"/>
                        </a:spcBef>
                        <a:spcAft>
                          <a:spcPts val="0"/>
                        </a:spcAft>
                        <a:buClr>
                          <a:srgbClr val="000000"/>
                        </a:buClr>
                        <a:buSzPts val="1000"/>
                        <a:buFont typeface="Arial"/>
                        <a:buNone/>
                      </a:pPr>
                      <a:r>
                        <a:rPr lang="en-US" sz="1000" u="none" strike="noStrike" cap="none" dirty="0" smtClean="0">
                          <a:solidFill>
                            <a:schemeClr val="dk1"/>
                          </a:solidFill>
                          <a:latin typeface="Catamaran"/>
                          <a:ea typeface="Catamaran"/>
                          <a:cs typeface="Catamaran"/>
                          <a:sym typeface="Catamaran"/>
                        </a:rPr>
                        <a:t>2- Strings</a:t>
                      </a:r>
                      <a:endParaRPr dirty="0"/>
                    </a:p>
                    <a:p>
                      <a:pPr marL="0" marR="0" lvl="0" indent="0" algn="ctr" rtl="0">
                        <a:lnSpc>
                          <a:spcPct val="100000"/>
                        </a:lnSpc>
                        <a:spcBef>
                          <a:spcPts val="1600"/>
                        </a:spcBef>
                        <a:spcAft>
                          <a:spcPts val="0"/>
                        </a:spcAft>
                        <a:buClr>
                          <a:srgbClr val="000000"/>
                        </a:buClr>
                        <a:buSzPts val="1000"/>
                        <a:buFont typeface="Arial"/>
                        <a:buNone/>
                      </a:pPr>
                      <a:r>
                        <a:rPr lang="en-US" sz="1000" u="none" strike="noStrike" cap="none" dirty="0">
                          <a:solidFill>
                            <a:schemeClr val="dk1"/>
                          </a:solidFill>
                          <a:latin typeface="Catamaran"/>
                          <a:ea typeface="Catamaran"/>
                          <a:cs typeface="Catamaran"/>
                          <a:sym typeface="Catamaran"/>
                        </a:rPr>
                        <a:t>3</a:t>
                      </a:r>
                      <a:r>
                        <a:rPr lang="en-US" sz="1000" u="none" strike="noStrike" cap="none" dirty="0" smtClean="0">
                          <a:solidFill>
                            <a:schemeClr val="dk1"/>
                          </a:solidFill>
                          <a:latin typeface="Catamaran"/>
                          <a:ea typeface="Catamaran"/>
                          <a:cs typeface="Catamaran"/>
                          <a:sym typeface="Catamaran"/>
                        </a:rPr>
                        <a:t>- Exceptions</a:t>
                      </a:r>
                      <a:endParaRPr dirty="0"/>
                    </a:p>
                    <a:p>
                      <a:pPr marL="0" marR="0" lvl="0" indent="0" algn="ctr" rtl="0">
                        <a:lnSpc>
                          <a:spcPct val="100000"/>
                        </a:lnSpc>
                        <a:spcBef>
                          <a:spcPts val="1600"/>
                        </a:spcBef>
                        <a:spcAft>
                          <a:spcPts val="0"/>
                        </a:spcAft>
                        <a:buClr>
                          <a:srgbClr val="000000"/>
                        </a:buClr>
                        <a:buSzPts val="1000"/>
                        <a:buFont typeface="Arial"/>
                        <a:buNone/>
                      </a:pPr>
                      <a:r>
                        <a:rPr lang="en-US" sz="1000" u="none" strike="noStrike" cap="none" dirty="0">
                          <a:solidFill>
                            <a:schemeClr val="dk1"/>
                          </a:solidFill>
                          <a:latin typeface="Catamaran"/>
                          <a:ea typeface="Catamaran"/>
                          <a:cs typeface="Catamaran"/>
                          <a:sym typeface="Catamaran"/>
                        </a:rPr>
                        <a:t>4</a:t>
                      </a:r>
                      <a:r>
                        <a:rPr lang="en-US" sz="1000" u="none" strike="noStrike" cap="none" dirty="0" smtClean="0">
                          <a:solidFill>
                            <a:schemeClr val="dk1"/>
                          </a:solidFill>
                          <a:latin typeface="Catamaran"/>
                          <a:ea typeface="Catamaran"/>
                          <a:cs typeface="Catamaran"/>
                          <a:sym typeface="Catamaran"/>
                        </a:rPr>
                        <a:t>- Generics</a:t>
                      </a:r>
                      <a:endParaRPr dirty="0"/>
                    </a:p>
                    <a:p>
                      <a:pPr marL="0" marR="0" lvl="0" indent="0" algn="ctr" rtl="0">
                        <a:lnSpc>
                          <a:spcPct val="100000"/>
                        </a:lnSpc>
                        <a:spcBef>
                          <a:spcPts val="1600"/>
                        </a:spcBef>
                        <a:spcAft>
                          <a:spcPts val="0"/>
                        </a:spcAft>
                        <a:buClr>
                          <a:srgbClr val="000000"/>
                        </a:buClr>
                        <a:buSzPts val="1000"/>
                        <a:buFont typeface="Arial"/>
                        <a:buNone/>
                      </a:pPr>
                      <a:endParaRPr sz="1000" u="none" strike="noStrike" cap="none" dirty="0">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
        <p:nvSpPr>
          <p:cNvPr id="312" name="Google Shape;312;p14"/>
          <p:cNvSpPr txBox="1"/>
          <p:nvPr/>
        </p:nvSpPr>
        <p:spPr>
          <a:xfrm>
            <a:off x="4836245" y="4061325"/>
            <a:ext cx="3254400" cy="395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dk1"/>
              </a:solidFill>
              <a:latin typeface="Catamaran"/>
              <a:ea typeface="Catamaran"/>
              <a:cs typeface="Catamaran"/>
              <a:sym typeface="Catamar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5"/>
          <p:cNvSpPr txBox="1">
            <a:spLocks noGrp="1"/>
          </p:cNvSpPr>
          <p:nvPr>
            <p:ph type="title"/>
          </p:nvPr>
        </p:nvSpPr>
        <p:spPr>
          <a:xfrm>
            <a:off x="713225" y="2109175"/>
            <a:ext cx="7398809" cy="841800"/>
          </a:xfrm>
          <a:prstGeom prst="rect">
            <a:avLst/>
          </a:prstGeom>
          <a:noFill/>
          <a:ln>
            <a:noFill/>
          </a:ln>
        </p:spPr>
        <p:txBody>
          <a:bodyPr spcFirstLastPara="1" wrap="square" lIns="91425" tIns="91425" rIns="91425" bIns="91425" anchor="ctr" anchorCtr="0">
            <a:noAutofit/>
          </a:bodyPr>
          <a:lstStyle/>
          <a:p>
            <a:r>
              <a:rPr lang="en-US" dirty="0"/>
              <a:t>Exception </a:t>
            </a:r>
            <a:r>
              <a:rPr lang="en-US" dirty="0" smtClean="0"/>
              <a:t>Handling</a:t>
            </a:r>
            <a:endParaRPr dirty="0"/>
          </a:p>
        </p:txBody>
      </p:sp>
      <p:sp>
        <p:nvSpPr>
          <p:cNvPr id="318" name="Google Shape;318;p15"/>
          <p:cNvSpPr txBox="1">
            <a:spLocks noGrp="1"/>
          </p:cNvSpPr>
          <p:nvPr>
            <p:ph type="subTitle" idx="1"/>
          </p:nvPr>
        </p:nvSpPr>
        <p:spPr>
          <a:xfrm>
            <a:off x="713224" y="2966593"/>
            <a:ext cx="5255775" cy="369600"/>
          </a:xfrm>
          <a:prstGeom prst="rect">
            <a:avLst/>
          </a:prstGeom>
          <a:noFill/>
          <a:ln>
            <a:noFill/>
          </a:ln>
        </p:spPr>
        <p:txBody>
          <a:bodyPr spcFirstLastPara="1" wrap="square" lIns="91425" tIns="91425" rIns="91425" bIns="91425" anchor="ctr" anchorCtr="0">
            <a:noAutofit/>
          </a:bodyPr>
          <a:lstStyle/>
          <a:p>
            <a:pPr marL="0" lvl="0" indent="0"/>
            <a:r>
              <a:rPr lang="en-US" dirty="0"/>
              <a:t>Building Robust and Resilient Java Programs</a:t>
            </a:r>
            <a:endParaRPr dirty="0"/>
          </a:p>
        </p:txBody>
      </p:sp>
      <p:sp>
        <p:nvSpPr>
          <p:cNvPr id="319" name="Google Shape;319;p15"/>
          <p:cNvSpPr txBox="1">
            <a:spLocks noGrp="1"/>
          </p:cNvSpPr>
          <p:nvPr>
            <p:ph type="title" idx="2"/>
          </p:nvPr>
        </p:nvSpPr>
        <p:spPr>
          <a:xfrm>
            <a:off x="713224" y="1155439"/>
            <a:ext cx="1755655"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dirty="0" smtClean="0"/>
              <a:t>3.2</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lvl="0"/>
            <a:r>
              <a:rPr lang="en-US" dirty="0" smtClean="0"/>
              <a:t>Exceptions</a:t>
            </a:r>
            <a:endParaRPr dirty="0"/>
          </a:p>
        </p:txBody>
      </p:sp>
      <p:sp>
        <p:nvSpPr>
          <p:cNvPr id="325" name="Google Shape;325;p16"/>
          <p:cNvSpPr txBox="1">
            <a:spLocks noGrp="1"/>
          </p:cNvSpPr>
          <p:nvPr>
            <p:ph type="subTitle" idx="1"/>
          </p:nvPr>
        </p:nvSpPr>
        <p:spPr>
          <a:xfrm>
            <a:off x="719999" y="1722124"/>
            <a:ext cx="4516143" cy="2601681"/>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SzPts val="1400"/>
              <a:buChar char="●"/>
            </a:pPr>
            <a:r>
              <a:rPr lang="en-US" dirty="0" smtClean="0"/>
              <a:t>What is Exception</a:t>
            </a:r>
            <a:endParaRPr dirty="0"/>
          </a:p>
          <a:p>
            <a:pPr lvl="0">
              <a:spcBef>
                <a:spcPts val="1000"/>
              </a:spcBef>
              <a:buSzPts val="1400"/>
            </a:pPr>
            <a:r>
              <a:rPr lang="en-US" dirty="0" smtClean="0"/>
              <a:t>Try-catch  block</a:t>
            </a:r>
          </a:p>
          <a:p>
            <a:pPr lvl="0">
              <a:spcBef>
                <a:spcPts val="1000"/>
              </a:spcBef>
              <a:buSzPts val="1400"/>
            </a:pPr>
            <a:r>
              <a:rPr lang="en-US" dirty="0" smtClean="0"/>
              <a:t>Multiple catch</a:t>
            </a:r>
          </a:p>
          <a:p>
            <a:pPr lvl="0">
              <a:spcBef>
                <a:spcPts val="1000"/>
              </a:spcBef>
              <a:buSzPts val="1400"/>
            </a:pPr>
            <a:r>
              <a:rPr lang="en-US" dirty="0" smtClean="0"/>
              <a:t>Finally</a:t>
            </a:r>
          </a:p>
          <a:p>
            <a:pPr lvl="0">
              <a:spcBef>
                <a:spcPts val="1000"/>
              </a:spcBef>
              <a:buSzPts val="1400"/>
            </a:pPr>
            <a:r>
              <a:rPr lang="en-US" dirty="0" smtClean="0"/>
              <a:t>Throw</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325;p16"/>
          <p:cNvSpPr txBox="1">
            <a:spLocks noGrp="1"/>
          </p:cNvSpPr>
          <p:nvPr>
            <p:ph type="subTitle" idx="1"/>
          </p:nvPr>
        </p:nvSpPr>
        <p:spPr>
          <a:xfrm>
            <a:off x="1180918" y="950882"/>
            <a:ext cx="6840119" cy="3427451"/>
          </a:xfrm>
          <a:prstGeom prst="rect">
            <a:avLst/>
          </a:prstGeom>
          <a:noFill/>
          <a:ln>
            <a:noFill/>
          </a:ln>
        </p:spPr>
        <p:txBody>
          <a:bodyPr spcFirstLastPara="1" wrap="square" lIns="91425" tIns="91425" rIns="91425" bIns="91425" anchor="t" anchorCtr="0">
            <a:noAutofit/>
          </a:bodyPr>
          <a:lstStyle/>
          <a:p>
            <a:pPr algn="l"/>
            <a:r>
              <a:rPr lang="en-US" sz="1600" b="1" dirty="0" smtClean="0">
                <a:solidFill>
                  <a:srgbClr val="FFC000"/>
                </a:solidFill>
              </a:rPr>
              <a:t>What is Exception ?</a:t>
            </a:r>
          </a:p>
          <a:p>
            <a:pPr algn="l"/>
            <a:r>
              <a:rPr lang="en-US" b="1" dirty="0"/>
              <a:t>In Java, an exception is an event that disrupts the normal flow of the program. It is an object which is thrown at runtime.</a:t>
            </a:r>
            <a:endParaRPr lang="en-US" b="1" dirty="0" smtClean="0"/>
          </a:p>
          <a:p>
            <a:pPr algn="l"/>
            <a:endParaRPr lang="en-US" b="1" dirty="0"/>
          </a:p>
          <a:p>
            <a:pPr algn="l"/>
            <a:r>
              <a:rPr lang="en-US" sz="1600" b="1" dirty="0" smtClean="0">
                <a:solidFill>
                  <a:srgbClr val="FFC000"/>
                </a:solidFill>
              </a:rPr>
              <a:t>What is Exception Handling ?</a:t>
            </a:r>
            <a:endParaRPr lang="en-US" sz="1600" b="1" dirty="0">
              <a:solidFill>
                <a:srgbClr val="FFC000"/>
              </a:solidFill>
            </a:endParaRPr>
          </a:p>
          <a:p>
            <a:pPr algn="l"/>
            <a:r>
              <a:rPr lang="en-US" b="1" dirty="0" smtClean="0"/>
              <a:t>Exception </a:t>
            </a:r>
            <a:r>
              <a:rPr lang="en-US" b="1" dirty="0"/>
              <a:t>Handling is a mechanism to handle runtime errors such as </a:t>
            </a:r>
            <a:r>
              <a:rPr lang="en-US" b="1" dirty="0" err="1"/>
              <a:t>ClassNotFoundException</a:t>
            </a:r>
            <a:r>
              <a:rPr lang="en-US" b="1" dirty="0"/>
              <a:t>, </a:t>
            </a:r>
            <a:r>
              <a:rPr lang="en-US" b="1" dirty="0" err="1"/>
              <a:t>IOException</a:t>
            </a:r>
            <a:r>
              <a:rPr lang="en-US" b="1" dirty="0"/>
              <a:t>, </a:t>
            </a:r>
            <a:r>
              <a:rPr lang="en-US" b="1" dirty="0" err="1"/>
              <a:t>SQLException</a:t>
            </a:r>
            <a:r>
              <a:rPr lang="en-US" b="1" dirty="0"/>
              <a:t>, </a:t>
            </a:r>
            <a:r>
              <a:rPr lang="en-US" b="1" dirty="0" err="1"/>
              <a:t>RemoteException</a:t>
            </a:r>
            <a:r>
              <a:rPr lang="en-US" b="1" dirty="0"/>
              <a:t>, etc.</a:t>
            </a:r>
          </a:p>
        </p:txBody>
      </p:sp>
    </p:spTree>
    <p:extLst>
      <p:ext uri="{BB962C8B-B14F-4D97-AF65-F5344CB8AC3E}">
        <p14:creationId xmlns:p14="http://schemas.microsoft.com/office/powerpoint/2010/main" val="80982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E</a:t>
            </a:r>
            <a:r>
              <a:rPr lang="en-US" dirty="0" smtClean="0"/>
              <a:t>xception</a:t>
            </a:r>
            <a:r>
              <a:rPr lang="en-US" dirty="0"/>
              <a:t> </a:t>
            </a: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41" y="1255013"/>
            <a:ext cx="7201905" cy="3334215"/>
          </a:xfrm>
          <a:prstGeom prst="rect">
            <a:avLst/>
          </a:prstGeom>
        </p:spPr>
      </p:pic>
    </p:spTree>
    <p:extLst>
      <p:ext uri="{BB962C8B-B14F-4D97-AF65-F5344CB8AC3E}">
        <p14:creationId xmlns:p14="http://schemas.microsoft.com/office/powerpoint/2010/main" val="175468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Types of Java Exceptions</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719" y="910715"/>
            <a:ext cx="4286250" cy="3829050"/>
          </a:xfrm>
          <a:prstGeom prst="rect">
            <a:avLst/>
          </a:prstGeom>
        </p:spPr>
      </p:pic>
    </p:spTree>
    <p:extLst>
      <p:ext uri="{BB962C8B-B14F-4D97-AF65-F5344CB8AC3E}">
        <p14:creationId xmlns:p14="http://schemas.microsoft.com/office/powerpoint/2010/main" val="34065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t>Types of Java Exceptions</a:t>
            </a:r>
            <a:br>
              <a:rPr lang="en-US" dirty="0"/>
            </a:br>
            <a:r>
              <a:rPr lang="en-US" dirty="0"/>
              <a:t/>
            </a:r>
            <a:br>
              <a:rPr lang="en-US" dirty="0"/>
            </a:b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810" y="0"/>
            <a:ext cx="6466379" cy="5143500"/>
          </a:xfrm>
          <a:prstGeom prst="rect">
            <a:avLst/>
          </a:prstGeom>
        </p:spPr>
      </p:pic>
    </p:spTree>
    <p:extLst>
      <p:ext uri="{BB962C8B-B14F-4D97-AF65-F5344CB8AC3E}">
        <p14:creationId xmlns:p14="http://schemas.microsoft.com/office/powerpoint/2010/main" val="3718022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smtClean="0"/>
              <a:t>Scenarios</a:t>
            </a:r>
            <a:endParaRPr dirty="0"/>
          </a:p>
        </p:txBody>
      </p:sp>
      <p:grpSp>
        <p:nvGrpSpPr>
          <p:cNvPr id="379" name="Google Shape;379;p22"/>
          <p:cNvGrpSpPr/>
          <p:nvPr/>
        </p:nvGrpSpPr>
        <p:grpSpPr>
          <a:xfrm>
            <a:off x="8249804" y="2046364"/>
            <a:ext cx="701023" cy="3099742"/>
            <a:chOff x="4128096" y="2702970"/>
            <a:chExt cx="364812" cy="1613105"/>
          </a:xfrm>
        </p:grpSpPr>
        <p:sp>
          <p:nvSpPr>
            <p:cNvPr id="380" name="Google Shape;380;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22"/>
          <p:cNvGrpSpPr/>
          <p:nvPr/>
        </p:nvGrpSpPr>
        <p:grpSpPr>
          <a:xfrm rot="10800000">
            <a:off x="310189" y="0"/>
            <a:ext cx="717100" cy="2510021"/>
            <a:chOff x="7780935" y="2930680"/>
            <a:chExt cx="392780" cy="1374826"/>
          </a:xfrm>
        </p:grpSpPr>
        <p:sp>
          <p:nvSpPr>
            <p:cNvPr id="386" name="Google Shape;386;p22"/>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2"/>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2"/>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2"/>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2"/>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2"/>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07" y="1886066"/>
            <a:ext cx="7268589" cy="76210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163" y="3341140"/>
            <a:ext cx="7287642" cy="1076475"/>
          </a:xfrm>
          <a:prstGeom prst="rect">
            <a:avLst/>
          </a:prstGeom>
        </p:spPr>
      </p:pic>
    </p:spTree>
    <p:extLst>
      <p:ext uri="{BB962C8B-B14F-4D97-AF65-F5344CB8AC3E}">
        <p14:creationId xmlns:p14="http://schemas.microsoft.com/office/powerpoint/2010/main" val="3109059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336</Words>
  <Application>Microsoft Office PowerPoint</Application>
  <PresentationFormat>On-screen Show (16:9)</PresentationFormat>
  <Paragraphs>52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Nunito Light</vt:lpstr>
      <vt:lpstr>Anton</vt:lpstr>
      <vt:lpstr>Catamaran</vt:lpstr>
      <vt:lpstr>Arial</vt:lpstr>
      <vt:lpstr>Bebas Neue</vt:lpstr>
      <vt:lpstr>DM Sans</vt:lpstr>
      <vt:lpstr>Java Programming Workshop by Slidesgo</vt:lpstr>
      <vt:lpstr>Java Programming</vt:lpstr>
      <vt:lpstr>Content of the Day</vt:lpstr>
      <vt:lpstr>Exception Handling</vt:lpstr>
      <vt:lpstr>Exceptions</vt:lpstr>
      <vt:lpstr>PowerPoint Presentation</vt:lpstr>
      <vt:lpstr>Exception </vt:lpstr>
      <vt:lpstr>Types of Java Exceptions  </vt:lpstr>
      <vt:lpstr>Types of Java Exceptions  </vt:lpstr>
      <vt:lpstr>Scenarios</vt:lpstr>
      <vt:lpstr>Scenarios</vt:lpstr>
      <vt:lpstr>Solution : try - catch</vt:lpstr>
      <vt:lpstr>Java Multi-catch block  </vt:lpstr>
      <vt:lpstr>Java finally block  </vt:lpstr>
      <vt:lpstr>Java finally block  </vt:lpstr>
      <vt:lpstr>—Anonymous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Amer Osama</dc:creator>
  <cp:lastModifiedBy>Amer Osama</cp:lastModifiedBy>
  <cp:revision>18</cp:revision>
  <dcterms:modified xsi:type="dcterms:W3CDTF">2023-08-04T01:36:04Z</dcterms:modified>
</cp:coreProperties>
</file>