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D1CFD96-A3D2-4A5E-B281-00C1C357424E}">
  <a:tblStyle styleId="{ED1CFD96-A3D2-4A5E-B281-00C1C3574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W5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Taco night on friday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sv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3973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Steering Meeting 6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sv"/>
              <a:t>Group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2814050" y="0"/>
            <a:ext cx="3511200" cy="1243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sv"/>
              <a:t>Next Week</a:t>
            </a:r>
          </a:p>
        </p:txBody>
      </p:sp>
      <p:graphicFrame>
        <p:nvGraphicFramePr>
          <p:cNvPr id="194" name="Shape 194"/>
          <p:cNvGraphicFramePr/>
          <p:nvPr/>
        </p:nvGraphicFramePr>
        <p:xfrm>
          <a:off x="1333750" y="171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{ED1CFD96-A3D2-4A5E-B281-00C1C357424E}</a:tableStyleId>
              </a:tblPr>
              <a:tblGrid>
                <a:gridCol w="2158825"/>
                <a:gridCol w="2158825"/>
                <a:gridCol w="215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  <a:r>
                        <a:rPr lang="sv" sz="1800">
                          <a:solidFill>
                            <a:srgbClr val="FFFFFF"/>
                          </a:solidFill>
                          <a:highlight>
                            <a:srgbClr val="6AA84F"/>
                          </a:highlight>
                        </a:rPr>
                        <a:t>Implementation</a:t>
                      </a:r>
                      <a:r>
                        <a:rPr lang="sv" sz="1800">
                          <a:solidFill>
                            <a:srgbClr val="6AA84F"/>
                          </a:solidFill>
                          <a:highlight>
                            <a:srgbClr val="6AA84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  <a:r>
                        <a:rPr lang="sv" sz="1800">
                          <a:solidFill>
                            <a:srgbClr val="FFFFFF"/>
                          </a:solidFill>
                          <a:highlight>
                            <a:srgbClr val="9900FF"/>
                          </a:highlight>
                        </a:rPr>
                        <a:t>Design</a:t>
                      </a:r>
                      <a:r>
                        <a:rPr lang="sv" sz="1800">
                          <a:solidFill>
                            <a:srgbClr val="9900FF"/>
                          </a:solidFill>
                          <a:highlight>
                            <a:srgbClr val="9900FF"/>
                          </a:highlight>
                        </a:rPr>
                        <a:t>_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  <a:highlight>
                            <a:srgbClr val="6D9EEB"/>
                          </a:highlight>
                        </a:rPr>
                        <a:t>Both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10</a:t>
                      </a: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 issues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69 hours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0 issues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0 hours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1 issue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60 hours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2890200" y="34150"/>
            <a:ext cx="3363600" cy="977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sv" sz="2400"/>
              <a:t>Next Week's Issues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188" y="679775"/>
            <a:ext cx="6821624" cy="43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00" y="152400"/>
            <a:ext cx="580860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1495500" y="1241225"/>
            <a:ext cx="4587000" cy="27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sv" sz="2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Questions for us?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969400" y="0"/>
            <a:ext cx="3205200" cy="1105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sv"/>
              <a:t>Time Tracking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0" y="1105200"/>
            <a:ext cx="6137000" cy="35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23850" y="866775"/>
            <a:ext cx="7091100" cy="4157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Presentation and preparation</a:t>
            </a:r>
            <a:b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Creation of Model and Migration (projects and artifacts)</a:t>
            </a:r>
            <a:b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Implementation of check for card changes during board run time </a:t>
            </a:r>
            <a:b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Improving of project plan</a:t>
            </a:r>
            <a:b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Styling of login page and all category pages</a:t>
            </a:r>
            <a:b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TeamForge validation to login</a:t>
            </a:r>
            <a:b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</a:p>
          <a:p>
            <a:pPr indent="-3302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Lato"/>
              <a:buChar char="●"/>
            </a:pPr>
            <a: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Upgrade the board update functionality to use broadcast and radios (Not done) </a:t>
            </a:r>
          </a:p>
          <a:p>
            <a:pPr indent="-330200" lvl="0" marL="914400" rtl="0">
              <a:spcBef>
                <a:spcPts val="0"/>
              </a:spcBef>
              <a:buClr>
                <a:srgbClr val="FFFFFF"/>
              </a:buClr>
              <a:buSzPts val="1600"/>
              <a:buFont typeface="Lato"/>
              <a:buChar char="●"/>
            </a:pPr>
            <a:r>
              <a:rPr lang="sv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New label and milestone for out of scope.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1309250" y="68000"/>
            <a:ext cx="5186100" cy="977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sv"/>
              <a:t>Week 49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0" y="0"/>
            <a:ext cx="9144000" cy="124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sv" sz="2400"/>
              <a:t>Previous Week (W5)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sv" sz="2400"/>
              <a:t>Closed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1045700" y="1487800"/>
            <a:ext cx="7413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sv" sz="1800">
                <a:solidFill>
                  <a:srgbClr val="6AA84F"/>
                </a:solidFill>
                <a:highlight>
                  <a:srgbClr val="6AA84F"/>
                </a:highlight>
              </a:rPr>
              <a:t>_</a:t>
            </a:r>
            <a:r>
              <a:rPr lang="sv" sz="1800">
                <a:solidFill>
                  <a:schemeClr val="lt1"/>
                </a:solidFill>
                <a:highlight>
                  <a:srgbClr val="6AA84F"/>
                </a:highlight>
              </a:rPr>
              <a:t>Implementation</a:t>
            </a:r>
            <a:r>
              <a:rPr lang="sv" sz="1800">
                <a:solidFill>
                  <a:srgbClr val="6AA84F"/>
                </a:solidFill>
                <a:highlight>
                  <a:srgbClr val="6AA84F"/>
                </a:highlight>
              </a:rPr>
              <a:t>_ 	</a:t>
            </a:r>
            <a:r>
              <a:rPr lang="sv" sz="1800">
                <a:solidFill>
                  <a:srgbClr val="9900FF"/>
                </a:solidFill>
                <a:highlight>
                  <a:srgbClr val="9900FF"/>
                </a:highlight>
              </a:rPr>
              <a:t>_</a:t>
            </a:r>
            <a:r>
              <a:rPr lang="sv" sz="1800">
                <a:solidFill>
                  <a:schemeClr val="lt1"/>
                </a:solidFill>
                <a:highlight>
                  <a:srgbClr val="9900FF"/>
                </a:highlight>
              </a:rPr>
              <a:t>Design</a:t>
            </a:r>
            <a:r>
              <a:rPr lang="sv" sz="1800">
                <a:solidFill>
                  <a:srgbClr val="9900FF"/>
                </a:solidFill>
                <a:highlight>
                  <a:srgbClr val="9900FF"/>
                </a:highlight>
              </a:rPr>
              <a:t>_	</a:t>
            </a:r>
            <a:r>
              <a:rPr lang="sv" sz="1800">
                <a:solidFill>
                  <a:srgbClr val="FFFFFF"/>
                </a:solidFill>
                <a:highlight>
                  <a:srgbClr val="CC4125"/>
                </a:highlight>
              </a:rPr>
              <a:t>Out of scope		</a:t>
            </a:r>
            <a:r>
              <a:rPr lang="sv" sz="1800">
                <a:solidFill>
                  <a:srgbClr val="9900FF"/>
                </a:solidFill>
                <a:highlight>
                  <a:srgbClr val="0000FF"/>
                </a:highlight>
              </a:rPr>
              <a:t>_</a:t>
            </a:r>
            <a:r>
              <a:rPr lang="sv" sz="1800">
                <a:solidFill>
                  <a:schemeClr val="lt1"/>
                </a:solidFill>
                <a:highlight>
                  <a:srgbClr val="0000FF"/>
                </a:highlight>
              </a:rPr>
              <a:t>Projectplan</a:t>
            </a:r>
            <a:r>
              <a:rPr lang="sv" sz="1800">
                <a:solidFill>
                  <a:srgbClr val="9900FF"/>
                </a:solidFill>
                <a:highlight>
                  <a:srgbClr val="0000FF"/>
                </a:highlight>
              </a:rPr>
              <a:t>_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sv" sz="1800">
                <a:solidFill>
                  <a:srgbClr val="9900FF"/>
                </a:solidFill>
                <a:highlight>
                  <a:srgbClr val="9900FF"/>
                </a:highlight>
              </a:rPr>
              <a:t>	</a:t>
            </a:r>
          </a:p>
          <a:p>
            <a:pPr indent="457200" lvl="0" marL="0" rtl="0" algn="l">
              <a:spcBef>
                <a:spcPts val="0"/>
              </a:spcBef>
              <a:buNone/>
            </a:pPr>
            <a:r>
              <a:rPr lang="sv" sz="1800">
                <a:solidFill>
                  <a:schemeClr val="lt1"/>
                </a:solidFill>
              </a:rPr>
              <a:t>11 issues		    2 issues		1 issue			1 issue</a:t>
            </a:r>
          </a:p>
          <a:p>
            <a:pPr indent="457200" lvl="0" marL="0" rtl="0" algn="l">
              <a:spcBef>
                <a:spcPts val="0"/>
              </a:spcBef>
              <a:buNone/>
            </a:pPr>
            <a:r>
              <a:rPr lang="sv" sz="1800">
                <a:solidFill>
                  <a:schemeClr val="lt1"/>
                </a:solidFill>
              </a:rPr>
              <a:t>39.5 hours 		    27 hours		8 hours			3.5 hours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AA84F"/>
              </a:solidFill>
              <a:highlight>
                <a:srgbClr val="6AA84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Shape 158"/>
          <p:cNvGraphicFramePr/>
          <p:nvPr/>
        </p:nvGraphicFramePr>
        <p:xfrm>
          <a:off x="1299738" y="171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{ED1CFD96-A3D2-4A5E-B281-00C1C357424E}</a:tableStyleId>
              </a:tblPr>
              <a:tblGrid>
                <a:gridCol w="2158825"/>
                <a:gridCol w="2158825"/>
                <a:gridCol w="2158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  <a:highlight>
                            <a:srgbClr val="6AA84F"/>
                          </a:highlight>
                        </a:rPr>
                        <a:t>Frontend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  <a:highlight>
                            <a:srgbClr val="9900FF"/>
                          </a:highlight>
                        </a:rPr>
                        <a:t>Backend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666666"/>
                          </a:solidFill>
                          <a:highlight>
                            <a:srgbClr val="F3F3F3"/>
                          </a:highlight>
                        </a:rPr>
                        <a:t>Others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 2 issues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5 hours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 issues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33.5 hours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 issue</a:t>
                      </a:r>
                    </a:p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sv" sz="1800">
                          <a:solidFill>
                            <a:srgbClr val="FFFFFF"/>
                          </a:solidFill>
                        </a:rPr>
                        <a:t>1 hours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9" name="Shape 159"/>
          <p:cNvSpPr txBox="1"/>
          <p:nvPr>
            <p:ph type="title"/>
          </p:nvPr>
        </p:nvSpPr>
        <p:spPr>
          <a:xfrm>
            <a:off x="0" y="0"/>
            <a:ext cx="9144000" cy="1243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sv" sz="2400"/>
              <a:t>Previous Week (W5)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b="1" lang="sv" sz="2400"/>
              <a:t>Closed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2112038" y="206725"/>
            <a:ext cx="4500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sv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Previous Week 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574" y="702525"/>
            <a:ext cx="5549800" cy="41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1402775" y="0"/>
            <a:ext cx="6333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sv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Tasks still open from previous week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938375" y="1317750"/>
            <a:ext cx="48969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Clr>
                <a:srgbClr val="FFFFFF"/>
              </a:buClr>
              <a:buSzPts val="1400"/>
              <a:buChar char="●"/>
            </a:pPr>
            <a:r>
              <a:rPr lang="sv">
                <a:solidFill>
                  <a:srgbClr val="FFFFFF"/>
                </a:solidFill>
              </a:rPr>
              <a:t>No tasks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1178475" y="2492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sv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Tasks moved from previous week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5725"/>
            <a:ext cx="8839200" cy="69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1219"/>
            <a:ext cx="8839202" cy="50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17175"/>
            <a:ext cx="8839200" cy="48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5641"/>
            <a:ext cx="8839198" cy="5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1178475" y="2492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sv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Tasks moved from previous week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5725"/>
            <a:ext cx="8839202" cy="52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9665"/>
            <a:ext cx="8839202" cy="65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/>
        <p:spPr>
          <a:xfrm>
            <a:off x="152400" y="2798486"/>
            <a:ext cx="8839202" cy="51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