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291B44-ED09-47A2-8E65-6C42A1EE93B6}">
  <a:tblStyle styleId="{44291B44-ED09-47A2-8E65-6C42A1EE9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Created navbar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Paper design by everybody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Everybody configured their workspace</a:t>
            </a:r>
          </a:p>
          <a:p>
            <a:pPr indent="-29845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/>
              <a:t>Project plan presentation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High level description for the design document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Admin functionality for edit and remove swimlanes</a:t>
            </a:r>
          </a:p>
          <a:p>
            <a:pPr indent="-29845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/>
              <a:t>the same but for categories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Week 47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Group one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801875" y="4013225"/>
            <a:ext cx="22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Steering Meeting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 </a:t>
            </a:r>
            <a:r>
              <a:rPr lang="es-419"/>
              <a:t>(⅔)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43525" l="0" r="0" t="6439"/>
          <a:stretch/>
        </p:blipFill>
        <p:spPr>
          <a:xfrm>
            <a:off x="951150" y="1660575"/>
            <a:ext cx="6985876" cy="273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56480"/>
          <a:stretch/>
        </p:blipFill>
        <p:spPr>
          <a:xfrm>
            <a:off x="951150" y="1612651"/>
            <a:ext cx="6985876" cy="238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rotWithShape="0" algn="bl" dir="6300000" dist="28575">
              <a:srgbClr val="F3F3F3">
                <a:alpha val="17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-419"/>
              <a:t>Week 47 time tracking in hours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1250500" y="13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{44291B44-ED09-47A2-8E65-6C42A1EE93B6}</a:tableStyleId>
              </a:tblPr>
              <a:tblGrid>
                <a:gridCol w="2061775"/>
                <a:gridCol w="2061775"/>
                <a:gridCol w="2061775"/>
              </a:tblGrid>
              <a:tr h="271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Team member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Week 47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Total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1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André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48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Džana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Jawid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Kevin O.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Robert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20:13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57:34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Noah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2" name="Shape 142"/>
          <p:cNvSpPr/>
          <p:nvPr/>
        </p:nvSpPr>
        <p:spPr>
          <a:xfrm>
            <a:off x="7465275" y="18570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465275" y="22380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465275" y="26190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465275" y="30381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465275" y="3457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465275" y="3838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465275" y="4219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65275" y="4600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934925" y="21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{44291B44-ED09-47A2-8E65-6C42A1EE93B6}</a:tableStyleId>
              </a:tblPr>
              <a:tblGrid>
                <a:gridCol w="2424725"/>
                <a:gridCol w="2424725"/>
                <a:gridCol w="2424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1"/>
                          </a:solidFill>
                        </a:rPr>
                        <a:t>_</a:t>
                      </a: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Project planning</a:t>
                      </a:r>
                      <a:r>
                        <a:rPr lang="es-419" sz="1800">
                          <a:solidFill>
                            <a:schemeClr val="accent1"/>
                          </a:solidFill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9900FF"/>
                          </a:highlight>
                        </a:rPr>
                        <a:t>Design</a:t>
                      </a: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1  task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11 tasks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6 tasks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21 hrs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92 hrs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19 hrs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Previous Week </a:t>
            </a:r>
            <a:r>
              <a:rPr lang="es-419"/>
              <a:t>(½)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32744" l="0" r="0" t="55376"/>
          <a:stretch/>
        </p:blipFill>
        <p:spPr>
          <a:xfrm>
            <a:off x="1168638" y="161340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22774" l="0" r="0" t="66246"/>
          <a:stretch/>
        </p:blipFill>
        <p:spPr>
          <a:xfrm>
            <a:off x="1168638" y="2352275"/>
            <a:ext cx="7296626" cy="4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10966" l="0" r="0" t="77154"/>
          <a:stretch/>
        </p:blipFill>
        <p:spPr>
          <a:xfrm>
            <a:off x="1168638" y="305745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88121"/>
          <a:stretch/>
        </p:blipFill>
        <p:spPr>
          <a:xfrm>
            <a:off x="1168625" y="3796325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77207" l="0" r="0" t="11981"/>
          <a:stretch/>
        </p:blipFill>
        <p:spPr>
          <a:xfrm>
            <a:off x="1164613" y="1613400"/>
            <a:ext cx="7296626" cy="4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65740" l="0" r="0" t="23448"/>
          <a:stretch/>
        </p:blipFill>
        <p:spPr>
          <a:xfrm>
            <a:off x="1164613" y="2355425"/>
            <a:ext cx="7296626" cy="4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54328" l="0" r="0" t="33792"/>
          <a:stretch/>
        </p:blipFill>
        <p:spPr>
          <a:xfrm>
            <a:off x="1164613" y="3057425"/>
            <a:ext cx="7296626" cy="4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43910" l="219" r="219" t="45278"/>
          <a:stretch/>
        </p:blipFill>
        <p:spPr>
          <a:xfrm>
            <a:off x="1180513" y="3816325"/>
            <a:ext cx="7264851" cy="4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32744" l="0" r="0" t="55376"/>
          <a:stretch/>
        </p:blipFill>
        <p:spPr>
          <a:xfrm>
            <a:off x="1168638" y="161340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10966" l="0" r="0" t="77154"/>
          <a:stretch/>
        </p:blipFill>
        <p:spPr>
          <a:xfrm>
            <a:off x="1168613" y="2704863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88121"/>
          <a:stretch/>
        </p:blipFill>
        <p:spPr>
          <a:xfrm>
            <a:off x="1168625" y="3796325"/>
            <a:ext cx="7296626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300" y="1403250"/>
            <a:ext cx="5958803" cy="3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22774" l="0" r="18334" t="66246"/>
          <a:stretch/>
        </p:blipFill>
        <p:spPr>
          <a:xfrm>
            <a:off x="1676300" y="579375"/>
            <a:ext cx="5958800" cy="4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845275" y="2154038"/>
            <a:ext cx="3694800" cy="7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44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16667" l="5151" r="2529" t="16661"/>
          <a:stretch/>
        </p:blipFill>
        <p:spPr>
          <a:xfrm>
            <a:off x="3035625" y="2242050"/>
            <a:ext cx="3314100" cy="6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Obstacle and Issues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2774600" y="1754675"/>
            <a:ext cx="677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Still...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34925" y="21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{44291B44-ED09-47A2-8E65-6C42A1EE93B6}</a:tableStyleId>
              </a:tblPr>
              <a:tblGrid>
                <a:gridCol w="3637075"/>
                <a:gridCol w="363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es-419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highlight>
                            <a:srgbClr val="9900FF"/>
                          </a:highlight>
                        </a:rPr>
                        <a:t>Design</a:t>
                      </a:r>
                      <a:r>
                        <a:rPr lang="es-419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 </a:t>
            </a:r>
            <a:r>
              <a:rPr lang="es-419"/>
              <a:t>(⅓)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88" y="2138736"/>
            <a:ext cx="7519424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