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91" r:id="rId7"/>
    <p:sldId id="292" r:id="rId8"/>
    <p:sldId id="295" r:id="rId9"/>
    <p:sldId id="296" r:id="rId10"/>
    <p:sldId id="297" r:id="rId11"/>
    <p:sldId id="293" r:id="rId12"/>
    <p:sldId id="294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0" r:id="rId23"/>
  </p:sldIdLst>
  <p:sldSz cx="9144000" cy="5143500" type="screen16x9"/>
  <p:notesSz cx="6858000" cy="9144000"/>
  <p:embeddedFontLs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Goblin One" panose="020B0604020202020204" charset="0"/>
      <p:regular r:id="rId29"/>
    </p:embeddedFont>
    <p:embeddedFont>
      <p:font typeface="Bebas Neue" panose="020B0604020202020204" charset="0"/>
      <p:regular r:id="rId30"/>
    </p:embeddedFont>
    <p:embeddedFont>
      <p:font typeface="Roboto Condensed Light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F279DD-5E16-4ED6-8608-F27945AD3231}">
  <a:tblStyle styleId="{5BF279DD-5E16-4ED6-8608-F27945AD3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16e3bc3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16e3bc3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72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81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6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25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4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8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8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92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10194e712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10194e712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858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22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8" name="Google Shape;7308;gfc452a6eb6_0_4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9" name="Google Shape;7309;gfc452a6eb6_0_4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1016e3bc32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1016e3bc32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10194e712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10194e712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6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59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70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0194e712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0194e712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02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1685925"/>
            <a:ext cx="6991200" cy="34575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42949" y="361981"/>
            <a:ext cx="1095412" cy="1095412"/>
            <a:chOff x="1989746" y="1227675"/>
            <a:chExt cx="1468184" cy="1468184"/>
          </a:xfrm>
        </p:grpSpPr>
        <p:sp>
          <p:nvSpPr>
            <p:cNvPr id="13" name="Google Shape;13;p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475025" y="926313"/>
            <a:ext cx="3390900" cy="3390900"/>
            <a:chOff x="-2714625" y="-3788412"/>
            <a:chExt cx="3390900" cy="3390900"/>
          </a:xfrm>
        </p:grpSpPr>
        <p:grpSp>
          <p:nvGrpSpPr>
            <p:cNvPr id="32" name="Google Shape;32;p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41" name="Google Shape;41;p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" name="Google Shape;48;p2"/>
          <p:cNvGrpSpPr/>
          <p:nvPr/>
        </p:nvGrpSpPr>
        <p:grpSpPr>
          <a:xfrm>
            <a:off x="160635" y="4608492"/>
            <a:ext cx="1460035" cy="733569"/>
            <a:chOff x="3333360" y="4608492"/>
            <a:chExt cx="1460035" cy="733569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6570596" y="-1425160"/>
            <a:ext cx="733566" cy="3469376"/>
            <a:chOff x="-1092529" y="1167363"/>
            <a:chExt cx="492558" cy="2329534"/>
          </a:xfrm>
        </p:grpSpPr>
        <p:sp>
          <p:nvSpPr>
            <p:cNvPr id="55" name="Google Shape;55;p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8428899" y="3379768"/>
            <a:ext cx="1095412" cy="1095412"/>
            <a:chOff x="1989746" y="1227675"/>
            <a:chExt cx="1468184" cy="1468184"/>
          </a:xfrm>
        </p:grpSpPr>
        <p:sp>
          <p:nvSpPr>
            <p:cNvPr id="72" name="Google Shape;72;p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2"/>
          <p:cNvSpPr/>
          <p:nvPr/>
        </p:nvSpPr>
        <p:spPr>
          <a:xfrm rot="10800000">
            <a:off x="6591600" y="0"/>
            <a:ext cx="2552400" cy="17145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324025" y="1315050"/>
            <a:ext cx="6495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2152650" y="3571350"/>
            <a:ext cx="4838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4" name="Google Shape;2604;p32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Google Shape;2605;p32"/>
          <p:cNvSpPr/>
          <p:nvPr/>
        </p:nvSpPr>
        <p:spPr>
          <a:xfrm>
            <a:off x="0" y="75"/>
            <a:ext cx="2019300" cy="51435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grpSp>
        <p:nvGrpSpPr>
          <p:cNvPr id="2606" name="Google Shape;2606;p32"/>
          <p:cNvGrpSpPr/>
          <p:nvPr/>
        </p:nvGrpSpPr>
        <p:grpSpPr>
          <a:xfrm>
            <a:off x="1455600" y="1878013"/>
            <a:ext cx="3390900" cy="3390900"/>
            <a:chOff x="-2714625" y="-3788412"/>
            <a:chExt cx="3390900" cy="3390900"/>
          </a:xfrm>
        </p:grpSpPr>
        <p:grpSp>
          <p:nvGrpSpPr>
            <p:cNvPr id="2607" name="Google Shape;2607;p32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2608" name="Google Shape;2608;p3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3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3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3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3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3" name="Google Shape;2613;p3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4" name="Google Shape;2614;p3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15" name="Google Shape;2615;p32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616" name="Google Shape;2616;p32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7" name="Google Shape;2617;p32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8" name="Google Shape;2618;p32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9" name="Google Shape;2619;p32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0" name="Google Shape;2620;p32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1" name="Google Shape;2621;p32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2" name="Google Shape;2622;p32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23" name="Google Shape;2623;p32"/>
          <p:cNvSpPr/>
          <p:nvPr/>
        </p:nvSpPr>
        <p:spPr>
          <a:xfrm rot="-5400000">
            <a:off x="5994075" y="1997475"/>
            <a:ext cx="5181600" cy="11106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4" name="Google Shape;2624;p32"/>
          <p:cNvGrpSpPr/>
          <p:nvPr/>
        </p:nvGrpSpPr>
        <p:grpSpPr>
          <a:xfrm>
            <a:off x="4024299" y="3469768"/>
            <a:ext cx="1095412" cy="1095412"/>
            <a:chOff x="1989746" y="1227675"/>
            <a:chExt cx="1468184" cy="1468184"/>
          </a:xfrm>
        </p:grpSpPr>
        <p:sp>
          <p:nvSpPr>
            <p:cNvPr id="2625" name="Google Shape;2625;p3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32"/>
          <p:cNvGrpSpPr/>
          <p:nvPr/>
        </p:nvGrpSpPr>
        <p:grpSpPr>
          <a:xfrm>
            <a:off x="8428896" y="1674127"/>
            <a:ext cx="733566" cy="3469376"/>
            <a:chOff x="-1092529" y="1167363"/>
            <a:chExt cx="492558" cy="2329534"/>
          </a:xfrm>
        </p:grpSpPr>
        <p:sp>
          <p:nvSpPr>
            <p:cNvPr id="2644" name="Google Shape;2644;p3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32"/>
          <p:cNvGrpSpPr/>
          <p:nvPr/>
        </p:nvGrpSpPr>
        <p:grpSpPr>
          <a:xfrm>
            <a:off x="715099" y="1878018"/>
            <a:ext cx="1095412" cy="1095412"/>
            <a:chOff x="1989746" y="1227675"/>
            <a:chExt cx="1468184" cy="1468184"/>
          </a:xfrm>
        </p:grpSpPr>
        <p:sp>
          <p:nvSpPr>
            <p:cNvPr id="2661" name="Google Shape;2661;p32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2"/>
          <p:cNvGrpSpPr/>
          <p:nvPr/>
        </p:nvGrpSpPr>
        <p:grpSpPr>
          <a:xfrm rot="-5400000" flipH="1">
            <a:off x="3905096" y="-1566473"/>
            <a:ext cx="733566" cy="3469376"/>
            <a:chOff x="-1092529" y="1167363"/>
            <a:chExt cx="492558" cy="2329534"/>
          </a:xfrm>
        </p:grpSpPr>
        <p:sp>
          <p:nvSpPr>
            <p:cNvPr id="2680" name="Google Shape;2680;p32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 rot="10800000">
            <a:off x="3695" y="-75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 rot="10800000">
            <a:off x="4762496" y="-1"/>
            <a:ext cx="4381500" cy="28290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 rot="10800000">
            <a:off x="4583246" y="1390562"/>
            <a:ext cx="3390900" cy="3390900"/>
            <a:chOff x="-2714625" y="-3788412"/>
            <a:chExt cx="3390900" cy="3390900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98" name="Google Shape;98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" name="Google Shape;113;p3"/>
          <p:cNvSpPr/>
          <p:nvPr/>
        </p:nvSpPr>
        <p:spPr>
          <a:xfrm>
            <a:off x="-4" y="926399"/>
            <a:ext cx="7458000" cy="42171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7031136" y="534919"/>
            <a:ext cx="1095412" cy="1095412"/>
            <a:chOff x="1989746" y="1227675"/>
            <a:chExt cx="1468184" cy="1468184"/>
          </a:xfrm>
        </p:grpSpPr>
        <p:sp>
          <p:nvSpPr>
            <p:cNvPr id="115" name="Google Shape;115;p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 rot="10800000">
            <a:off x="8410434" y="1456122"/>
            <a:ext cx="733566" cy="3469376"/>
            <a:chOff x="-1092529" y="1167363"/>
            <a:chExt cx="492558" cy="2329534"/>
          </a:xfrm>
        </p:grpSpPr>
        <p:sp>
          <p:nvSpPr>
            <p:cNvPr id="134" name="Google Shape;134;p3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733561" y="3513019"/>
            <a:ext cx="1095412" cy="1095412"/>
            <a:chOff x="1989746" y="1227675"/>
            <a:chExt cx="1468184" cy="1468184"/>
          </a:xfrm>
        </p:grpSpPr>
        <p:sp>
          <p:nvSpPr>
            <p:cNvPr id="151" name="Google Shape;151;p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flipH="1">
            <a:off x="9" y="256397"/>
            <a:ext cx="733566" cy="3469376"/>
            <a:chOff x="-1092529" y="1167363"/>
            <a:chExt cx="492558" cy="2329534"/>
          </a:xfrm>
        </p:grpSpPr>
        <p:sp>
          <p:nvSpPr>
            <p:cNvPr id="170" name="Google Shape;170;p3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2034325" y="2477275"/>
            <a:ext cx="5075400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3793975" y="1174875"/>
            <a:ext cx="1556100" cy="1149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188" name="Google Shape;188;p3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4"/>
          <p:cNvGrpSpPr/>
          <p:nvPr/>
        </p:nvGrpSpPr>
        <p:grpSpPr>
          <a:xfrm>
            <a:off x="4471675" y="-702462"/>
            <a:ext cx="3390900" cy="3390900"/>
            <a:chOff x="-2714625" y="-3788412"/>
            <a:chExt cx="3390900" cy="3390900"/>
          </a:xfrm>
        </p:grpSpPr>
        <p:grpSp>
          <p:nvGrpSpPr>
            <p:cNvPr id="192" name="Google Shape;192;p4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93" name="Google Shape;193;p4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0" name="Google Shape;200;p4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01" name="Google Shape;201;p4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8" name="Google Shape;208;p4"/>
          <p:cNvSpPr/>
          <p:nvPr/>
        </p:nvSpPr>
        <p:spPr>
          <a:xfrm rot="-5400000" flipH="1">
            <a:off x="5038725" y="-971550"/>
            <a:ext cx="3133800" cy="50769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0" y="3067050"/>
            <a:ext cx="3190800" cy="20763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8423999" y="1188081"/>
            <a:ext cx="1095412" cy="1095412"/>
            <a:chOff x="1989746" y="1227675"/>
            <a:chExt cx="1468184" cy="1468184"/>
          </a:xfrm>
        </p:grpSpPr>
        <p:sp>
          <p:nvSpPr>
            <p:cNvPr id="211" name="Google Shape;211;p4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4"/>
          <p:cNvGrpSpPr/>
          <p:nvPr/>
        </p:nvGrpSpPr>
        <p:grpSpPr>
          <a:xfrm>
            <a:off x="6889485" y="4608492"/>
            <a:ext cx="1460035" cy="733569"/>
            <a:chOff x="3333360" y="4608492"/>
            <a:chExt cx="1460035" cy="733569"/>
          </a:xfrm>
        </p:grpSpPr>
        <p:sp>
          <p:nvSpPr>
            <p:cNvPr id="230" name="Google Shape;230;p4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846374" y="4608493"/>
            <a:ext cx="1095412" cy="1095412"/>
            <a:chOff x="1989746" y="1227675"/>
            <a:chExt cx="1468184" cy="1468184"/>
          </a:xfrm>
        </p:grpSpPr>
        <p:sp>
          <p:nvSpPr>
            <p:cNvPr id="236" name="Google Shape;236;p4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-18479" y="-2077898"/>
            <a:ext cx="733566" cy="3469376"/>
            <a:chOff x="-1092529" y="1167363"/>
            <a:chExt cx="492558" cy="2329534"/>
          </a:xfrm>
        </p:grpSpPr>
        <p:sp>
          <p:nvSpPr>
            <p:cNvPr id="255" name="Google Shape;255;p4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4"/>
          <p:cNvGrpSpPr/>
          <p:nvPr/>
        </p:nvGrpSpPr>
        <p:grpSpPr>
          <a:xfrm rot="10800000">
            <a:off x="7862585" y="-198558"/>
            <a:ext cx="1460035" cy="733569"/>
            <a:chOff x="3333360" y="4608492"/>
            <a:chExt cx="1460035" cy="733569"/>
          </a:xfrm>
        </p:grpSpPr>
        <p:sp>
          <p:nvSpPr>
            <p:cNvPr id="272" name="Google Shape;272;p4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278" name="Google Shape;278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AutoNum type="arabicPeriod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9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9"/>
          <p:cNvGrpSpPr/>
          <p:nvPr/>
        </p:nvGrpSpPr>
        <p:grpSpPr>
          <a:xfrm>
            <a:off x="1381825" y="367413"/>
            <a:ext cx="3390900" cy="3390900"/>
            <a:chOff x="-2714625" y="-3788412"/>
            <a:chExt cx="3390900" cy="3390900"/>
          </a:xfrm>
        </p:grpSpPr>
        <p:grpSp>
          <p:nvGrpSpPr>
            <p:cNvPr id="617" name="Google Shape;617;p9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618" name="Google Shape;618;p9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9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9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9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9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9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9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5" name="Google Shape;625;p9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626" name="Google Shape;626;p9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9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9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9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9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9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9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3" name="Google Shape;633;p9"/>
          <p:cNvSpPr/>
          <p:nvPr/>
        </p:nvSpPr>
        <p:spPr>
          <a:xfrm rot="-5400000" flipH="1">
            <a:off x="5838975" y="1485750"/>
            <a:ext cx="4791000" cy="18195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9"/>
          <p:cNvSpPr/>
          <p:nvPr/>
        </p:nvSpPr>
        <p:spPr>
          <a:xfrm>
            <a:off x="0" y="628650"/>
            <a:ext cx="2143200" cy="45147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9"/>
          <p:cNvGrpSpPr/>
          <p:nvPr/>
        </p:nvGrpSpPr>
        <p:grpSpPr>
          <a:xfrm>
            <a:off x="-375401" y="812031"/>
            <a:ext cx="1095412" cy="1095412"/>
            <a:chOff x="1989746" y="1227675"/>
            <a:chExt cx="1468184" cy="1468184"/>
          </a:xfrm>
        </p:grpSpPr>
        <p:sp>
          <p:nvSpPr>
            <p:cNvPr id="636" name="Google Shape;636;p9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9"/>
          <p:cNvGrpSpPr/>
          <p:nvPr/>
        </p:nvGrpSpPr>
        <p:grpSpPr>
          <a:xfrm>
            <a:off x="6737085" y="4608492"/>
            <a:ext cx="1460035" cy="733569"/>
            <a:chOff x="3333360" y="4608492"/>
            <a:chExt cx="1460035" cy="733569"/>
          </a:xfrm>
        </p:grpSpPr>
        <p:sp>
          <p:nvSpPr>
            <p:cNvPr id="655" name="Google Shape;655;p9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9"/>
          <p:cNvGrpSpPr/>
          <p:nvPr/>
        </p:nvGrpSpPr>
        <p:grpSpPr>
          <a:xfrm>
            <a:off x="1381824" y="4608493"/>
            <a:ext cx="1095412" cy="1095412"/>
            <a:chOff x="1989746" y="1227675"/>
            <a:chExt cx="1468184" cy="1468184"/>
          </a:xfrm>
        </p:grpSpPr>
        <p:sp>
          <p:nvSpPr>
            <p:cNvPr id="661" name="Google Shape;661;p9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9"/>
          <p:cNvGrpSpPr/>
          <p:nvPr/>
        </p:nvGrpSpPr>
        <p:grpSpPr>
          <a:xfrm>
            <a:off x="8428896" y="328190"/>
            <a:ext cx="733566" cy="3469376"/>
            <a:chOff x="-1092529" y="1167363"/>
            <a:chExt cx="492558" cy="2329534"/>
          </a:xfrm>
        </p:grpSpPr>
        <p:sp>
          <p:nvSpPr>
            <p:cNvPr id="680" name="Google Shape;680;p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9"/>
          <p:cNvGrpSpPr/>
          <p:nvPr/>
        </p:nvGrpSpPr>
        <p:grpSpPr>
          <a:xfrm rot="10800000">
            <a:off x="5318710" y="-198558"/>
            <a:ext cx="1460035" cy="733569"/>
            <a:chOff x="3333360" y="4608492"/>
            <a:chExt cx="1460035" cy="733569"/>
          </a:xfrm>
        </p:grpSpPr>
        <p:sp>
          <p:nvSpPr>
            <p:cNvPr id="697" name="Google Shape;697;p9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9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703" name="Google Shape;703;p9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1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0" name="Google Shape;890;p13"/>
          <p:cNvGrpSpPr/>
          <p:nvPr/>
        </p:nvGrpSpPr>
        <p:grpSpPr>
          <a:xfrm>
            <a:off x="893625" y="1688313"/>
            <a:ext cx="3390900" cy="3390900"/>
            <a:chOff x="-2714625" y="-3788412"/>
            <a:chExt cx="3390900" cy="3390900"/>
          </a:xfrm>
        </p:grpSpPr>
        <p:grpSp>
          <p:nvGrpSpPr>
            <p:cNvPr id="891" name="Google Shape;891;p1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892" name="Google Shape;892;p1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9" name="Google Shape;899;p1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900" name="Google Shape;900;p1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7" name="Google Shape;907;p13"/>
          <p:cNvSpPr/>
          <p:nvPr/>
        </p:nvSpPr>
        <p:spPr>
          <a:xfrm rot="-5400000">
            <a:off x="7010550" y="3009925"/>
            <a:ext cx="2552400" cy="17145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3"/>
          <p:cNvSpPr/>
          <p:nvPr/>
        </p:nvSpPr>
        <p:spPr>
          <a:xfrm>
            <a:off x="0" y="2731675"/>
            <a:ext cx="4876800" cy="24117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13"/>
          <p:cNvGrpSpPr/>
          <p:nvPr/>
        </p:nvGrpSpPr>
        <p:grpSpPr>
          <a:xfrm>
            <a:off x="-375401" y="412456"/>
            <a:ext cx="1095412" cy="1095412"/>
            <a:chOff x="1989746" y="1227675"/>
            <a:chExt cx="1468184" cy="1468184"/>
          </a:xfrm>
        </p:grpSpPr>
        <p:sp>
          <p:nvSpPr>
            <p:cNvPr id="910" name="Google Shape;910;p1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3"/>
          <p:cNvGrpSpPr/>
          <p:nvPr/>
        </p:nvGrpSpPr>
        <p:grpSpPr>
          <a:xfrm>
            <a:off x="8145035" y="4608492"/>
            <a:ext cx="1460035" cy="733569"/>
            <a:chOff x="3333360" y="4608492"/>
            <a:chExt cx="1460035" cy="733569"/>
          </a:xfrm>
        </p:grpSpPr>
        <p:sp>
          <p:nvSpPr>
            <p:cNvPr id="929" name="Google Shape;929;p13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3"/>
          <p:cNvGrpSpPr/>
          <p:nvPr/>
        </p:nvGrpSpPr>
        <p:grpSpPr>
          <a:xfrm rot="10800000">
            <a:off x="-18479" y="3475015"/>
            <a:ext cx="733566" cy="3469376"/>
            <a:chOff x="-1092529" y="1167363"/>
            <a:chExt cx="492558" cy="2329534"/>
          </a:xfrm>
        </p:grpSpPr>
        <p:sp>
          <p:nvSpPr>
            <p:cNvPr id="935" name="Google Shape;935;p13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13"/>
          <p:cNvGrpSpPr/>
          <p:nvPr/>
        </p:nvGrpSpPr>
        <p:grpSpPr>
          <a:xfrm>
            <a:off x="8423999" y="-7"/>
            <a:ext cx="1095412" cy="1095412"/>
            <a:chOff x="1989746" y="1227675"/>
            <a:chExt cx="1468184" cy="1468184"/>
          </a:xfrm>
        </p:grpSpPr>
        <p:sp>
          <p:nvSpPr>
            <p:cNvPr id="952" name="Google Shape;952;p1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962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 hasCustomPrompt="1"/>
          </p:nvPr>
        </p:nvSpPr>
        <p:spPr>
          <a:xfrm>
            <a:off x="1597613" y="1307698"/>
            <a:ext cx="7335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962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/>
          </p:nvPr>
        </p:nvSpPr>
        <p:spPr>
          <a:xfrm>
            <a:off x="34038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 hasCustomPrompt="1"/>
          </p:nvPr>
        </p:nvSpPr>
        <p:spPr>
          <a:xfrm>
            <a:off x="4236900" y="1307698"/>
            <a:ext cx="6702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/>
          </p:nvPr>
        </p:nvSpPr>
        <p:spPr>
          <a:xfrm>
            <a:off x="6011400" y="1895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 hasCustomPrompt="1"/>
          </p:nvPr>
        </p:nvSpPr>
        <p:spPr>
          <a:xfrm>
            <a:off x="6844463" y="1307698"/>
            <a:ext cx="6702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0114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/>
          </p:nvPr>
        </p:nvSpPr>
        <p:spPr>
          <a:xfrm>
            <a:off x="796200" y="3684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 hasCustomPrompt="1"/>
          </p:nvPr>
        </p:nvSpPr>
        <p:spPr>
          <a:xfrm>
            <a:off x="1597613" y="3106348"/>
            <a:ext cx="7335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962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/>
          </p:nvPr>
        </p:nvSpPr>
        <p:spPr>
          <a:xfrm>
            <a:off x="3403800" y="3684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 hasCustomPrompt="1"/>
          </p:nvPr>
        </p:nvSpPr>
        <p:spPr>
          <a:xfrm>
            <a:off x="4236900" y="3106348"/>
            <a:ext cx="6702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/>
          </p:nvPr>
        </p:nvSpPr>
        <p:spPr>
          <a:xfrm>
            <a:off x="6011400" y="3684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 hasCustomPrompt="1"/>
          </p:nvPr>
        </p:nvSpPr>
        <p:spPr>
          <a:xfrm>
            <a:off x="6844463" y="3106348"/>
            <a:ext cx="670200" cy="593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0114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3" name="Google Shape;1983;p25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25"/>
          <p:cNvSpPr/>
          <p:nvPr/>
        </p:nvSpPr>
        <p:spPr>
          <a:xfrm>
            <a:off x="0" y="3190875"/>
            <a:ext cx="2019300" cy="19527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grpSp>
        <p:nvGrpSpPr>
          <p:cNvPr id="1985" name="Google Shape;1985;p25"/>
          <p:cNvGrpSpPr/>
          <p:nvPr/>
        </p:nvGrpSpPr>
        <p:grpSpPr>
          <a:xfrm>
            <a:off x="4522650" y="-1085837"/>
            <a:ext cx="3390900" cy="3390900"/>
            <a:chOff x="-2714625" y="-3788412"/>
            <a:chExt cx="3390900" cy="3390900"/>
          </a:xfrm>
        </p:grpSpPr>
        <p:grpSp>
          <p:nvGrpSpPr>
            <p:cNvPr id="1986" name="Google Shape;1986;p25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987" name="Google Shape;1987;p2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2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2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2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2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2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2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4" name="Google Shape;1994;p25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995" name="Google Shape;1995;p25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25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25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25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25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25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25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02" name="Google Shape;2002;p25"/>
          <p:cNvSpPr/>
          <p:nvPr/>
        </p:nvSpPr>
        <p:spPr>
          <a:xfrm rot="-5400000">
            <a:off x="3517575" y="-479025"/>
            <a:ext cx="5181600" cy="60636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25"/>
          <p:cNvGrpSpPr/>
          <p:nvPr/>
        </p:nvGrpSpPr>
        <p:grpSpPr>
          <a:xfrm>
            <a:off x="715099" y="1812418"/>
            <a:ext cx="1095412" cy="1095412"/>
            <a:chOff x="1989746" y="1227675"/>
            <a:chExt cx="1468184" cy="1468184"/>
          </a:xfrm>
        </p:grpSpPr>
        <p:sp>
          <p:nvSpPr>
            <p:cNvPr id="2004" name="Google Shape;2004;p25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25"/>
          <p:cNvGrpSpPr/>
          <p:nvPr/>
        </p:nvGrpSpPr>
        <p:grpSpPr>
          <a:xfrm rot="-5400000">
            <a:off x="5800721" y="3240602"/>
            <a:ext cx="733566" cy="3469376"/>
            <a:chOff x="-1092529" y="1167363"/>
            <a:chExt cx="492558" cy="2329534"/>
          </a:xfrm>
        </p:grpSpPr>
        <p:sp>
          <p:nvSpPr>
            <p:cNvPr id="2023" name="Google Shape;2023;p2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25"/>
          <p:cNvGrpSpPr/>
          <p:nvPr/>
        </p:nvGrpSpPr>
        <p:grpSpPr>
          <a:xfrm>
            <a:off x="7315024" y="534993"/>
            <a:ext cx="1095412" cy="1095412"/>
            <a:chOff x="1989746" y="1227675"/>
            <a:chExt cx="1468184" cy="1468184"/>
          </a:xfrm>
        </p:grpSpPr>
        <p:sp>
          <p:nvSpPr>
            <p:cNvPr id="2040" name="Google Shape;2040;p25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25"/>
          <p:cNvGrpSpPr/>
          <p:nvPr/>
        </p:nvGrpSpPr>
        <p:grpSpPr>
          <a:xfrm rot="-5400000" flipH="1">
            <a:off x="542771" y="-1566473"/>
            <a:ext cx="733566" cy="3469376"/>
            <a:chOff x="-1092529" y="1167363"/>
            <a:chExt cx="492558" cy="2329534"/>
          </a:xfrm>
        </p:grpSpPr>
        <p:sp>
          <p:nvSpPr>
            <p:cNvPr id="2059" name="Google Shape;2059;p25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5" name="Google Shape;2075;p25"/>
          <p:cNvSpPr txBox="1">
            <a:spLocks noGrp="1"/>
          </p:cNvSpPr>
          <p:nvPr>
            <p:ph type="ctrTitle"/>
          </p:nvPr>
        </p:nvSpPr>
        <p:spPr>
          <a:xfrm>
            <a:off x="1950100" y="584100"/>
            <a:ext cx="5243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076" name="Google Shape;2076;p25"/>
          <p:cNvSpPr txBox="1">
            <a:spLocks noGrp="1"/>
          </p:cNvSpPr>
          <p:nvPr>
            <p:ph type="subTitle" idx="1"/>
          </p:nvPr>
        </p:nvSpPr>
        <p:spPr>
          <a:xfrm>
            <a:off x="2425050" y="1645072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077" name="Google Shape;2077;p25"/>
          <p:cNvSpPr txBox="1"/>
          <p:nvPr/>
        </p:nvSpPr>
        <p:spPr>
          <a:xfrm>
            <a:off x="2164700" y="3878061"/>
            <a:ext cx="4814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 b="1">
                <a:solidFill>
                  <a:srgbClr val="FAF43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 b="1">
                <a:solidFill>
                  <a:srgbClr val="FAF43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 </a:t>
            </a: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100" b="1">
                <a:solidFill>
                  <a:srgbClr val="FAF439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AF43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" name="Google Shape;2423;p30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30"/>
          <p:cNvSpPr/>
          <p:nvPr/>
        </p:nvSpPr>
        <p:spPr>
          <a:xfrm>
            <a:off x="0" y="2314425"/>
            <a:ext cx="4381500" cy="28290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grpSp>
        <p:nvGrpSpPr>
          <p:cNvPr id="2425" name="Google Shape;2425;p30"/>
          <p:cNvGrpSpPr/>
          <p:nvPr/>
        </p:nvGrpSpPr>
        <p:grpSpPr>
          <a:xfrm>
            <a:off x="2617650" y="2724163"/>
            <a:ext cx="3390900" cy="3390900"/>
            <a:chOff x="-2714625" y="-3788412"/>
            <a:chExt cx="3390900" cy="3390900"/>
          </a:xfrm>
        </p:grpSpPr>
        <p:grpSp>
          <p:nvGrpSpPr>
            <p:cNvPr id="2426" name="Google Shape;2426;p30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2427" name="Google Shape;2427;p30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30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9" name="Google Shape;2429;p30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0" name="Google Shape;2430;p30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30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2" name="Google Shape;2432;p30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3" name="Google Shape;2433;p30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34" name="Google Shape;2434;p30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435" name="Google Shape;2435;p30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6" name="Google Shape;2436;p30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7" name="Google Shape;2437;p30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8" name="Google Shape;2438;p30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9" name="Google Shape;2439;p30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0" name="Google Shape;2440;p30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1" name="Google Shape;2441;p30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42" name="Google Shape;2442;p30"/>
          <p:cNvSpPr/>
          <p:nvPr/>
        </p:nvSpPr>
        <p:spPr>
          <a:xfrm rot="10800000">
            <a:off x="1686000" y="-75"/>
            <a:ext cx="7458000" cy="42171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3" name="Google Shape;2443;p30"/>
          <p:cNvGrpSpPr/>
          <p:nvPr/>
        </p:nvGrpSpPr>
        <p:grpSpPr>
          <a:xfrm>
            <a:off x="715099" y="534993"/>
            <a:ext cx="1095412" cy="1095412"/>
            <a:chOff x="1989746" y="1227675"/>
            <a:chExt cx="1468184" cy="1468184"/>
          </a:xfrm>
        </p:grpSpPr>
        <p:sp>
          <p:nvSpPr>
            <p:cNvPr id="2444" name="Google Shape;2444;p30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0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0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30"/>
          <p:cNvGrpSpPr/>
          <p:nvPr/>
        </p:nvGrpSpPr>
        <p:grpSpPr>
          <a:xfrm>
            <a:off x="-4" y="3523102"/>
            <a:ext cx="733566" cy="3469376"/>
            <a:chOff x="-1092529" y="1167363"/>
            <a:chExt cx="492558" cy="2329534"/>
          </a:xfrm>
        </p:grpSpPr>
        <p:sp>
          <p:nvSpPr>
            <p:cNvPr id="2463" name="Google Shape;2463;p30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30"/>
          <p:cNvGrpSpPr/>
          <p:nvPr/>
        </p:nvGrpSpPr>
        <p:grpSpPr>
          <a:xfrm>
            <a:off x="7315024" y="534993"/>
            <a:ext cx="1095412" cy="1095412"/>
            <a:chOff x="1989746" y="1227675"/>
            <a:chExt cx="1468184" cy="1468184"/>
          </a:xfrm>
        </p:grpSpPr>
        <p:sp>
          <p:nvSpPr>
            <p:cNvPr id="2480" name="Google Shape;2480;p30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30"/>
          <p:cNvGrpSpPr/>
          <p:nvPr/>
        </p:nvGrpSpPr>
        <p:grpSpPr>
          <a:xfrm rot="10800000" flipH="1">
            <a:off x="8410421" y="-1239823"/>
            <a:ext cx="733566" cy="3469376"/>
            <a:chOff x="-1092529" y="1167363"/>
            <a:chExt cx="492558" cy="2329534"/>
          </a:xfrm>
        </p:grpSpPr>
        <p:sp>
          <p:nvSpPr>
            <p:cNvPr id="2499" name="Google Shape;2499;p30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6" name="Google Shape;2516;p31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7" name="Google Shape;2517;p31"/>
          <p:cNvGrpSpPr/>
          <p:nvPr/>
        </p:nvGrpSpPr>
        <p:grpSpPr>
          <a:xfrm>
            <a:off x="3389175" y="2259813"/>
            <a:ext cx="3390900" cy="3390900"/>
            <a:chOff x="-2714625" y="-3788412"/>
            <a:chExt cx="3390900" cy="3390900"/>
          </a:xfrm>
        </p:grpSpPr>
        <p:grpSp>
          <p:nvGrpSpPr>
            <p:cNvPr id="2518" name="Google Shape;2518;p31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2519" name="Google Shape;2519;p31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0" name="Google Shape;2520;p31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1" name="Google Shape;2521;p31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2" name="Google Shape;2522;p31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3" name="Google Shape;2523;p31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4" name="Google Shape;2524;p31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5" name="Google Shape;2525;p31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26" name="Google Shape;2526;p31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2527" name="Google Shape;2527;p31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8" name="Google Shape;2528;p31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9" name="Google Shape;2529;p31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0" name="Google Shape;2530;p31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1" name="Google Shape;2531;p31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2" name="Google Shape;2532;p31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3" name="Google Shape;2533;p31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34" name="Google Shape;2534;p31"/>
          <p:cNvSpPr/>
          <p:nvPr/>
        </p:nvSpPr>
        <p:spPr>
          <a:xfrm rot="-5400000" flipH="1">
            <a:off x="5038725" y="-971550"/>
            <a:ext cx="3133800" cy="50769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1"/>
          <p:cNvSpPr/>
          <p:nvPr/>
        </p:nvSpPr>
        <p:spPr>
          <a:xfrm>
            <a:off x="0" y="3067050"/>
            <a:ext cx="3190800" cy="2076300"/>
          </a:xfrm>
          <a:prstGeom prst="rtTriangle">
            <a:avLst/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6" name="Google Shape;2536;p31"/>
          <p:cNvGrpSpPr/>
          <p:nvPr/>
        </p:nvGrpSpPr>
        <p:grpSpPr>
          <a:xfrm>
            <a:off x="8044899" y="1955031"/>
            <a:ext cx="1095412" cy="1095412"/>
            <a:chOff x="1989746" y="1227675"/>
            <a:chExt cx="1468184" cy="1468184"/>
          </a:xfrm>
        </p:grpSpPr>
        <p:sp>
          <p:nvSpPr>
            <p:cNvPr id="2537" name="Google Shape;2537;p31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1"/>
          <p:cNvGrpSpPr/>
          <p:nvPr/>
        </p:nvGrpSpPr>
        <p:grpSpPr>
          <a:xfrm>
            <a:off x="6737085" y="4608492"/>
            <a:ext cx="1460035" cy="733569"/>
            <a:chOff x="3333360" y="4608492"/>
            <a:chExt cx="1460035" cy="733569"/>
          </a:xfrm>
        </p:grpSpPr>
        <p:sp>
          <p:nvSpPr>
            <p:cNvPr id="2556" name="Google Shape;2556;p31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31"/>
          <p:cNvGrpSpPr/>
          <p:nvPr/>
        </p:nvGrpSpPr>
        <p:grpSpPr>
          <a:xfrm>
            <a:off x="-380301" y="-12707"/>
            <a:ext cx="1095412" cy="1095412"/>
            <a:chOff x="1989746" y="1227675"/>
            <a:chExt cx="1468184" cy="1468184"/>
          </a:xfrm>
        </p:grpSpPr>
        <p:sp>
          <p:nvSpPr>
            <p:cNvPr id="2562" name="Google Shape;2562;p31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0" name="Google Shape;2580;p31"/>
          <p:cNvGrpSpPr/>
          <p:nvPr/>
        </p:nvGrpSpPr>
        <p:grpSpPr>
          <a:xfrm>
            <a:off x="8428896" y="3313252"/>
            <a:ext cx="733566" cy="3469376"/>
            <a:chOff x="-1092529" y="1167363"/>
            <a:chExt cx="492558" cy="2329534"/>
          </a:xfrm>
        </p:grpSpPr>
        <p:sp>
          <p:nvSpPr>
            <p:cNvPr id="2581" name="Google Shape;2581;p31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31"/>
          <p:cNvGrpSpPr/>
          <p:nvPr/>
        </p:nvGrpSpPr>
        <p:grpSpPr>
          <a:xfrm rot="10800000">
            <a:off x="1561410" y="-198558"/>
            <a:ext cx="1460035" cy="733569"/>
            <a:chOff x="3333360" y="4608492"/>
            <a:chExt cx="1460035" cy="733569"/>
          </a:xfrm>
        </p:grpSpPr>
        <p:sp>
          <p:nvSpPr>
            <p:cNvPr id="2598" name="Google Shape;2598;p31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oblin One"/>
              <a:buNone/>
              <a:defRPr sz="28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1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36"/>
          <p:cNvSpPr txBox="1">
            <a:spLocks noGrp="1"/>
          </p:cNvSpPr>
          <p:nvPr>
            <p:ph type="subTitle" idx="1"/>
          </p:nvPr>
        </p:nvSpPr>
        <p:spPr>
          <a:xfrm>
            <a:off x="2152650" y="3571350"/>
            <a:ext cx="4838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: Abdallah Elrabeay Gomaa Zyada</a:t>
            </a:r>
            <a:endParaRPr dirty="0"/>
          </a:p>
        </p:txBody>
      </p:sp>
      <p:sp>
        <p:nvSpPr>
          <p:cNvPr id="2707" name="Google Shape;2707;p36"/>
          <p:cNvSpPr txBox="1">
            <a:spLocks noGrp="1"/>
          </p:cNvSpPr>
          <p:nvPr>
            <p:ph type="ctrTitle"/>
          </p:nvPr>
        </p:nvSpPr>
        <p:spPr>
          <a:xfrm>
            <a:off x="1324025" y="1315050"/>
            <a:ext cx="6495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Loan Status</a:t>
            </a:r>
            <a:br>
              <a:rPr lang="en" dirty="0" smtClean="0">
                <a:solidFill>
                  <a:schemeClr val="lt1"/>
                </a:solidFill>
              </a:rPr>
            </a:br>
            <a:r>
              <a:rPr lang="en" dirty="0" smtClean="0">
                <a:solidFill>
                  <a:schemeClr val="lt1"/>
                </a:solidFill>
              </a:rPr>
              <a:t>Prediction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6" y="1103586"/>
            <a:ext cx="7115504" cy="77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1187694" y="2270234"/>
            <a:ext cx="6768662" cy="17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Preprocessing</a:t>
            </a:r>
            <a:endParaRPr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15302" y="901606"/>
            <a:ext cx="1713446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28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2467388" y="737400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We chick for any duplicated data and remove them.</a:t>
            </a: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Chick for any empty data and fill them using Simple Imputer.</a:t>
            </a:r>
            <a:endParaRPr lang="en-US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Convert the categorical columns to numeric.</a:t>
            </a: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Detect and Remove any outliers.</a:t>
            </a:r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Fixing the imbalance using SMOTE </a:t>
            </a:r>
            <a:r>
              <a:rPr lang="en-US" dirty="0" smtClean="0"/>
              <a:t>Technique.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821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1187694" y="2333296"/>
            <a:ext cx="6768662" cy="17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Manipulation</a:t>
            </a:r>
            <a:endParaRPr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15302" y="901606"/>
            <a:ext cx="1713446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6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620264" y="386490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Splitting the data intro training &amp; testing sets.</a:t>
            </a:r>
            <a:endParaRPr lang="en-US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Feature Scaling (Standardization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5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1513490" y="2575034"/>
            <a:ext cx="6768662" cy="17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Feature Selection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Extraction</a:t>
            </a:r>
            <a:endParaRPr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15302" y="901606"/>
            <a:ext cx="1713446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11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5388188" y="586187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Checking the correlation</a:t>
            </a:r>
            <a:r>
              <a:rPr lang="en-US" dirty="0" smtClean="0"/>
              <a:t>.</a:t>
            </a:r>
          </a:p>
          <a:p>
            <a:pPr indent="-323850">
              <a:spcBef>
                <a:spcPts val="1600"/>
              </a:spcBef>
              <a:buSzPts val="1500"/>
            </a:pPr>
            <a:r>
              <a:rPr lang="en-US" dirty="0"/>
              <a:t>Decomposition Method - Principle Component Analysis (PCA)</a:t>
            </a:r>
          </a:p>
          <a:p>
            <a:pPr lvl="0" indent="-323850">
              <a:spcBef>
                <a:spcPts val="1600"/>
              </a:spcBef>
              <a:buSzPts val="1500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14" y="0"/>
            <a:ext cx="6172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1513490" y="2575034"/>
            <a:ext cx="6768662" cy="17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Predictive modeling and conclusion</a:t>
            </a:r>
            <a:endParaRPr lang="en-US"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15302" y="901606"/>
            <a:ext cx="1713446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9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729808" y="607208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 smtClean="0"/>
              <a:t>We use cross validate to test different models.</a:t>
            </a:r>
            <a:endParaRPr lang="en-US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 smtClean="0"/>
              <a:t>The Random Forest Classifier.</a:t>
            </a:r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 smtClean="0"/>
              <a:t>We use the Randomized Search CV for Hyper parameter </a:t>
            </a:r>
            <a:r>
              <a:rPr lang="en-US" dirty="0" err="1" smtClean="0"/>
              <a:t>tunning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Here are some of the key outcomes of the project</a:t>
            </a: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729808" y="607208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The Dataset was large enough summing around </a:t>
            </a:r>
            <a:r>
              <a:rPr lang="en-US" dirty="0" smtClean="0"/>
              <a:t>1.5K samples.</a:t>
            </a:r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The samples were slightly imbalanced after processing, hence SMOTE Technique was applied on the data to  balance the </a:t>
            </a:r>
            <a:r>
              <a:rPr lang="en-US" dirty="0" err="1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91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2713" name="Google Shape;2713;p37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About the dataset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 smtClean="0">
                <a:solidFill>
                  <a:schemeClr val="lt1"/>
                </a:solidFill>
              </a:rPr>
              <a:t>T</a:t>
            </a:r>
            <a:r>
              <a:rPr lang="en" dirty="0" smtClean="0">
                <a:solidFill>
                  <a:schemeClr val="lt1"/>
                </a:solidFill>
              </a:rPr>
              <a:t>he dataset contain more than 140K records and about 23 feature.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-US" dirty="0" smtClean="0">
                <a:solidFill>
                  <a:schemeClr val="lt1"/>
                </a:solidFill>
              </a:rPr>
              <a:t>T</a:t>
            </a:r>
            <a:r>
              <a:rPr lang="en" dirty="0" smtClean="0">
                <a:solidFill>
                  <a:schemeClr val="lt1"/>
                </a:solidFill>
              </a:rPr>
              <a:t>he dataset is enormous and consists of multiple deterministic factors like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dirty="0" smtClean="0">
                <a:solidFill>
                  <a:schemeClr val="lt1"/>
                </a:solidFill>
              </a:rPr>
              <a:t>         barrows income , gender, loan perpose , etc.</a:t>
            </a:r>
            <a:endParaRPr dirty="0">
              <a:solidFill>
                <a:schemeClr val="lt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 startAt="3"/>
            </a:pPr>
            <a:r>
              <a:rPr lang="en-US" dirty="0" smtClean="0">
                <a:solidFill>
                  <a:schemeClr val="lt1"/>
                </a:solidFill>
              </a:rPr>
              <a:t>The dataset is subject to strong multicollinearity and empty values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 smtClean="0">
              <a:solidFill>
                <a:schemeClr val="lt1"/>
              </a:solidFill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729808" y="607208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 err="1"/>
              <a:t>Visualising</a:t>
            </a:r>
            <a:r>
              <a:rPr lang="en-US" dirty="0"/>
              <a:t> the distribution of data &amp; their relationships, helped us to get some insights on the relationship between </a:t>
            </a:r>
            <a:r>
              <a:rPr lang="en-US" dirty="0" smtClean="0"/>
              <a:t>the.</a:t>
            </a:r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Feature Selection/</a:t>
            </a:r>
            <a:r>
              <a:rPr lang="en-US" dirty="0" err="1"/>
              <a:t>Eliminination</a:t>
            </a:r>
            <a:r>
              <a:rPr lang="en-US" dirty="0"/>
              <a:t> was carried out and appropriate features were shortlisted</a:t>
            </a:r>
          </a:p>
        </p:txBody>
      </p:sp>
    </p:spTree>
    <p:extLst>
      <p:ext uri="{BB962C8B-B14F-4D97-AF65-F5344CB8AC3E}">
        <p14:creationId xmlns:p14="http://schemas.microsoft.com/office/powerpoint/2010/main" val="235217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729808" y="607208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 indent="-323850">
              <a:spcBef>
                <a:spcPts val="1600"/>
              </a:spcBef>
              <a:buSzPts val="1500"/>
            </a:pPr>
            <a:r>
              <a:rPr lang="en-US" dirty="0"/>
              <a:t>Testing multiple algorithms with fine-tuning </a:t>
            </a:r>
            <a:r>
              <a:rPr lang="en-US" dirty="0" err="1"/>
              <a:t>hyperparamters</a:t>
            </a:r>
            <a:r>
              <a:rPr lang="en-US" dirty="0"/>
              <a:t> gave us some understanding on the model performance for various algorithms on this specific dataset.</a:t>
            </a:r>
          </a:p>
        </p:txBody>
      </p:sp>
    </p:spTree>
    <p:extLst>
      <p:ext uri="{BB962C8B-B14F-4D97-AF65-F5344CB8AC3E}">
        <p14:creationId xmlns:p14="http://schemas.microsoft.com/office/powerpoint/2010/main" val="275410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4" name="Google Shape;7314;p70"/>
          <p:cNvSpPr txBox="1">
            <a:spLocks noGrp="1"/>
          </p:cNvSpPr>
          <p:nvPr>
            <p:ph type="ctrTitle"/>
          </p:nvPr>
        </p:nvSpPr>
        <p:spPr>
          <a:xfrm>
            <a:off x="1950100" y="584100"/>
            <a:ext cx="5243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15" name="Google Shape;7315;p70"/>
          <p:cNvSpPr txBox="1">
            <a:spLocks noGrp="1"/>
          </p:cNvSpPr>
          <p:nvPr>
            <p:ph type="subTitle" idx="1"/>
          </p:nvPr>
        </p:nvSpPr>
        <p:spPr>
          <a:xfrm>
            <a:off x="2425050" y="1645072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Do you have any questions</a:t>
            </a:r>
            <a:r>
              <a:rPr lang="en" b="1" dirty="0" smtClean="0">
                <a:solidFill>
                  <a:schemeClr val="lt2"/>
                </a:solidFill>
              </a:rPr>
              <a:t>?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7316" name="Google Shape;7316;p70"/>
          <p:cNvSpPr txBox="1">
            <a:spLocks noGrp="1"/>
          </p:cNvSpPr>
          <p:nvPr>
            <p:ph type="subTitle" idx="1"/>
          </p:nvPr>
        </p:nvSpPr>
        <p:spPr>
          <a:xfrm>
            <a:off x="2164700" y="4320486"/>
            <a:ext cx="4814700" cy="2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Please keep this slide for attribution</a:t>
            </a: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8"/>
          <p:cNvSpPr txBox="1">
            <a:spLocks noGrp="1"/>
          </p:cNvSpPr>
          <p:nvPr>
            <p:ph type="title"/>
          </p:nvPr>
        </p:nvSpPr>
        <p:spPr>
          <a:xfrm>
            <a:off x="796200" y="20654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2719" name="Google Shape;2719;p38"/>
          <p:cNvSpPr txBox="1">
            <a:spLocks noGrp="1"/>
          </p:cNvSpPr>
          <p:nvPr>
            <p:ph type="title" idx="2"/>
          </p:nvPr>
        </p:nvSpPr>
        <p:spPr>
          <a:xfrm>
            <a:off x="1597613" y="1307698"/>
            <a:ext cx="73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1" name="Google Shape;2721;p38"/>
          <p:cNvSpPr txBox="1">
            <a:spLocks noGrp="1"/>
          </p:cNvSpPr>
          <p:nvPr>
            <p:ph type="title" idx="3"/>
          </p:nvPr>
        </p:nvSpPr>
        <p:spPr>
          <a:xfrm>
            <a:off x="3403800" y="213024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</a:t>
            </a:r>
            <a:r>
              <a:rPr lang="en" dirty="0" smtClean="0"/>
              <a:t>xprolatory</a:t>
            </a:r>
            <a:br>
              <a:rPr lang="en" dirty="0" smtClean="0"/>
            </a:b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EDA</a:t>
            </a:r>
            <a:endParaRPr dirty="0"/>
          </a:p>
        </p:txBody>
      </p:sp>
      <p:sp>
        <p:nvSpPr>
          <p:cNvPr id="2722" name="Google Shape;2722;p38"/>
          <p:cNvSpPr txBox="1">
            <a:spLocks noGrp="1"/>
          </p:cNvSpPr>
          <p:nvPr>
            <p:ph type="title" idx="4"/>
          </p:nvPr>
        </p:nvSpPr>
        <p:spPr>
          <a:xfrm>
            <a:off x="4236900" y="1307698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3" name="Google Shape;2723;p38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4" name="Google Shape;2724;p38"/>
          <p:cNvSpPr txBox="1">
            <a:spLocks noGrp="1"/>
          </p:cNvSpPr>
          <p:nvPr>
            <p:ph type="title" idx="6"/>
          </p:nvPr>
        </p:nvSpPr>
        <p:spPr>
          <a:xfrm>
            <a:off x="6011400" y="208420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prepossing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725" name="Google Shape;2725;p38"/>
          <p:cNvSpPr txBox="1">
            <a:spLocks noGrp="1"/>
          </p:cNvSpPr>
          <p:nvPr>
            <p:ph type="title" idx="7"/>
          </p:nvPr>
        </p:nvSpPr>
        <p:spPr>
          <a:xfrm>
            <a:off x="6844463" y="1307698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26" name="Google Shape;2726;p38"/>
          <p:cNvSpPr txBox="1">
            <a:spLocks noGrp="1"/>
          </p:cNvSpPr>
          <p:nvPr>
            <p:ph type="subTitle" idx="8"/>
          </p:nvPr>
        </p:nvSpPr>
        <p:spPr>
          <a:xfrm>
            <a:off x="60114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7" name="Google Shape;2727;p38"/>
          <p:cNvSpPr txBox="1">
            <a:spLocks noGrp="1"/>
          </p:cNvSpPr>
          <p:nvPr>
            <p:ph type="title" idx="9"/>
          </p:nvPr>
        </p:nvSpPr>
        <p:spPr>
          <a:xfrm>
            <a:off x="796200" y="391650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manipulation</a:t>
            </a:r>
            <a:endParaRPr dirty="0"/>
          </a:p>
        </p:txBody>
      </p:sp>
      <p:sp>
        <p:nvSpPr>
          <p:cNvPr id="2728" name="Google Shape;2728;p38"/>
          <p:cNvSpPr txBox="1">
            <a:spLocks noGrp="1"/>
          </p:cNvSpPr>
          <p:nvPr>
            <p:ph type="title" idx="13"/>
          </p:nvPr>
        </p:nvSpPr>
        <p:spPr>
          <a:xfrm>
            <a:off x="1597613" y="3106348"/>
            <a:ext cx="733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29" name="Google Shape;2729;p38"/>
          <p:cNvSpPr txBox="1">
            <a:spLocks noGrp="1"/>
          </p:cNvSpPr>
          <p:nvPr>
            <p:ph type="subTitle" idx="14"/>
          </p:nvPr>
        </p:nvSpPr>
        <p:spPr>
          <a:xfrm>
            <a:off x="7962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0" name="Google Shape;2730;p38"/>
          <p:cNvSpPr txBox="1">
            <a:spLocks noGrp="1"/>
          </p:cNvSpPr>
          <p:nvPr>
            <p:ph type="title" idx="15"/>
          </p:nvPr>
        </p:nvSpPr>
        <p:spPr>
          <a:xfrm>
            <a:off x="3403800" y="406886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r>
              <a:rPr lang="en" dirty="0" smtClean="0"/>
              <a:t>eature selection and extraction</a:t>
            </a:r>
            <a:endParaRPr dirty="0"/>
          </a:p>
        </p:txBody>
      </p:sp>
      <p:sp>
        <p:nvSpPr>
          <p:cNvPr id="2731" name="Google Shape;2731;p38"/>
          <p:cNvSpPr txBox="1">
            <a:spLocks noGrp="1"/>
          </p:cNvSpPr>
          <p:nvPr>
            <p:ph type="title" idx="16"/>
          </p:nvPr>
        </p:nvSpPr>
        <p:spPr>
          <a:xfrm>
            <a:off x="4236900" y="3106348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3" name="Google Shape;2733;p38"/>
          <p:cNvSpPr txBox="1">
            <a:spLocks noGrp="1"/>
          </p:cNvSpPr>
          <p:nvPr>
            <p:ph type="title" idx="18"/>
          </p:nvPr>
        </p:nvSpPr>
        <p:spPr>
          <a:xfrm>
            <a:off x="6011400" y="4097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redictive modeling and conclusion</a:t>
            </a:r>
            <a:endParaRPr dirty="0"/>
          </a:p>
        </p:txBody>
      </p:sp>
      <p:sp>
        <p:nvSpPr>
          <p:cNvPr id="2734" name="Google Shape;2734;p38"/>
          <p:cNvSpPr txBox="1">
            <a:spLocks noGrp="1"/>
          </p:cNvSpPr>
          <p:nvPr>
            <p:ph type="title" idx="19"/>
          </p:nvPr>
        </p:nvSpPr>
        <p:spPr>
          <a:xfrm>
            <a:off x="6844463" y="3106348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736" name="Google Shape;2736;p38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20000" y="2740313"/>
            <a:ext cx="2336400" cy="48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7"/>
          </p:nvPr>
        </p:nvSpPr>
        <p:spPr>
          <a:xfrm rot="10800000">
            <a:off x="3405031" y="4633769"/>
            <a:ext cx="2336400" cy="4489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2034325" y="2713453"/>
            <a:ext cx="5312406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Exploration</a:t>
            </a:r>
            <a:endParaRPr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93975" y="1174875"/>
            <a:ext cx="15561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A</a:t>
            </a:r>
            <a:r>
              <a:rPr lang="en" dirty="0" smtClean="0"/>
              <a:t>fter we import the dataset it shows a lot of missing values.</a:t>
            </a:r>
            <a:endParaRPr dirty="0" smtClean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We identify the target and labels variables.</a:t>
            </a:r>
            <a:endParaRPr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40"/>
          <p:cNvSpPr txBox="1">
            <a:spLocks noGrp="1"/>
          </p:cNvSpPr>
          <p:nvPr>
            <p:ph type="title"/>
          </p:nvPr>
        </p:nvSpPr>
        <p:spPr>
          <a:xfrm>
            <a:off x="2034325" y="3125503"/>
            <a:ext cx="5312406" cy="8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Exploratory Data Analysis (EDA)</a:t>
            </a:r>
            <a:endParaRPr dirty="0"/>
          </a:p>
        </p:txBody>
      </p:sp>
      <p:sp>
        <p:nvSpPr>
          <p:cNvPr id="2748" name="Google Shape;2748;p40"/>
          <p:cNvSpPr txBox="1">
            <a:spLocks noGrp="1"/>
          </p:cNvSpPr>
          <p:nvPr>
            <p:ph type="title" idx="2"/>
          </p:nvPr>
        </p:nvSpPr>
        <p:spPr>
          <a:xfrm>
            <a:off x="3715302" y="901606"/>
            <a:ext cx="1713446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749" name="Google Shape;2749;p40"/>
          <p:cNvSpPr txBox="1">
            <a:spLocks noGrp="1"/>
          </p:cNvSpPr>
          <p:nvPr>
            <p:ph type="subTitle" idx="1"/>
          </p:nvPr>
        </p:nvSpPr>
        <p:spPr>
          <a:xfrm>
            <a:off x="2034325" y="3316003"/>
            <a:ext cx="50754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5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After exploring the data set we find that 24% of the application are refused</a:t>
            </a:r>
            <a:r>
              <a:rPr lang="en" dirty="0" smtClean="0"/>
              <a:t>.</a:t>
            </a:r>
            <a:endParaRPr dirty="0" smtClean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We identify the categorical and numeric features.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0912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In this plot we detect a lot of outliers</a:t>
            </a:r>
            <a:r>
              <a:rPr lang="en" dirty="0" smtClean="0"/>
              <a:t>.</a:t>
            </a:r>
            <a:endParaRPr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513489"/>
            <a:ext cx="4288220" cy="59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1"/>
          <p:cNvSpPr txBox="1">
            <a:spLocks noGrp="1"/>
          </p:cNvSpPr>
          <p:nvPr>
            <p:ph type="title"/>
          </p:nvPr>
        </p:nvSpPr>
        <p:spPr>
          <a:xfrm>
            <a:off x="984338" y="1684800"/>
            <a:ext cx="32514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5" name="Google Shape;2755;p41"/>
          <p:cNvSpPr txBox="1">
            <a:spLocks noGrp="1"/>
          </p:cNvSpPr>
          <p:nvPr>
            <p:ph type="subTitle" idx="1"/>
          </p:nvPr>
        </p:nvSpPr>
        <p:spPr>
          <a:xfrm>
            <a:off x="4467050" y="827925"/>
            <a:ext cx="3536700" cy="3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US" dirty="0" smtClean="0"/>
              <a:t>In this plot we see that the data is unbalanced</a:t>
            </a:r>
            <a:r>
              <a:rPr lang="en" dirty="0" smtClean="0"/>
              <a:t>.</a:t>
            </a:r>
            <a:endParaRPr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7" y="115614"/>
            <a:ext cx="36739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8510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ment Toolbox by Slidesgo">
  <a:themeElements>
    <a:clrScheme name="Simple Light">
      <a:dk1>
        <a:srgbClr val="292929"/>
      </a:dk1>
      <a:lt1>
        <a:srgbClr val="FFFFFF"/>
      </a:lt1>
      <a:dk2>
        <a:srgbClr val="343434"/>
      </a:dk2>
      <a:lt2>
        <a:srgbClr val="FAF439"/>
      </a:lt2>
      <a:accent1>
        <a:srgbClr val="85844F"/>
      </a:accent1>
      <a:accent2>
        <a:srgbClr val="65656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382</Words>
  <Application>Microsoft Office PowerPoint</Application>
  <PresentationFormat>On-screen Show (16:9)</PresentationFormat>
  <Paragraphs>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Poppins</vt:lpstr>
      <vt:lpstr>Goblin One</vt:lpstr>
      <vt:lpstr>Bebas Neue</vt:lpstr>
      <vt:lpstr>Roboto Condensed Light</vt:lpstr>
      <vt:lpstr>Arial</vt:lpstr>
      <vt:lpstr>Project Management Toolbox by Slidesgo</vt:lpstr>
      <vt:lpstr>Loan Status Prediction</vt:lpstr>
      <vt:lpstr>Overview</vt:lpstr>
      <vt:lpstr>Data exploration</vt:lpstr>
      <vt:lpstr>Data Exploration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Data Manipulation</vt:lpstr>
      <vt:lpstr>PowerPoint Presentation</vt:lpstr>
      <vt:lpstr>Feature Selection/ Extraction</vt:lpstr>
      <vt:lpstr>PowerPoint Presentation</vt:lpstr>
      <vt:lpstr>Predictive modeling and conclusion</vt:lpstr>
      <vt:lpstr>PowerPoint Presentation</vt:lpstr>
      <vt:lpstr>Here are some of the key outcomes of the project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Prediction</dc:title>
  <dc:creator>Abdallah Zyada</dc:creator>
  <cp:lastModifiedBy>Abdallah Zyada</cp:lastModifiedBy>
  <cp:revision>20</cp:revision>
  <dcterms:modified xsi:type="dcterms:W3CDTF">2022-02-17T14:03:00Z</dcterms:modified>
</cp:coreProperties>
</file>