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259" r:id="rId6"/>
    <p:sldId id="261" r:id="rId7"/>
    <p:sldId id="262" r:id="rId8"/>
    <p:sldId id="264" r:id="rId9"/>
    <p:sldId id="270" r:id="rId10"/>
    <p:sldId id="267" r:id="rId11"/>
    <p:sldId id="265" r:id="rId12"/>
    <p:sldId id="266" r:id="rId13"/>
    <p:sldId id="271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959"/>
    <a:srgbClr val="313650"/>
    <a:srgbClr val="303650"/>
    <a:srgbClr val="7F6CA1"/>
    <a:srgbClr val="B093C6"/>
    <a:srgbClr val="6DC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24F6D-5392-4573-ABB5-D81F5A563846}" v="407" dt="2022-02-12T12:06:08.403"/>
    <p1510:client id="{627C9057-7F43-4199-AB8B-50D8DC84E7B3}" v="1" dt="2022-02-12T11:28:41.347"/>
    <p1510:client id="{6B167BCE-093E-48FB-9B8E-16F8FE3BF5E1}" v="2" dt="2022-02-16T20:02:29.593"/>
    <p1510:client id="{7CF389C3-1421-401F-AA65-7C72A99E3DF6}" v="6" dt="2022-02-16T19:44:09.784"/>
    <p1510:client id="{8DE113D5-8ACD-4835-8AC0-4F10043ABDDD}" v="679" dt="2022-02-12T10:33:41.579"/>
    <p1510:client id="{C8250344-E69F-4677-B925-1E4AF5452DF8}" v="431" dt="2022-02-12T11:28:04.59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291" autoAdjust="0"/>
  </p:normalViewPr>
  <p:slideViewPr>
    <p:cSldViewPr snapToGrid="0" showGuides="1">
      <p:cViewPr varScale="1">
        <p:scale>
          <a:sx n="92" d="100"/>
          <a:sy n="92" d="100"/>
        </p:scale>
        <p:origin x="72" y="39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9CC4-BC6F-4E80-BC0D-03833D02DC81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652E4-5120-44D6-918A-894636DEF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4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A6FE-9F56-40E5-BBA6-0B630FE22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10762332" cy="1004057"/>
          </a:xfrm>
        </p:spPr>
        <p:txBody>
          <a:bodyPr anchor="b">
            <a:norm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1E879-9DF7-4DA7-85AC-CB56A8C0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7166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136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06BC-654D-4398-BB52-44965C9C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3231" y="5942541"/>
            <a:ext cx="2743200" cy="153135"/>
          </a:xfrm>
        </p:spPr>
        <p:txBody>
          <a:bodyPr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fld id="{9EC83871-7464-427B-B6D7-A5E8F38202AB}" type="datetime1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3390-B4DE-4B11-A7FB-79925DE8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3001-7276-491C-9F48-01FA5E71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fld id="{AF24F759-2890-4717-B1AF-E04CADEEA4E9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986FB-BF6D-4B98-ACDD-AD2C255FA969}"/>
              </a:ext>
            </a:extLst>
          </p:cNvPr>
          <p:cNvCxnSpPr/>
          <p:nvPr userDrawn="1"/>
        </p:nvCxnSpPr>
        <p:spPr>
          <a:xfrm>
            <a:off x="930604" y="1640756"/>
            <a:ext cx="3739896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D13A07-F0A8-43F7-B682-245A3F0AE53C}"/>
              </a:ext>
            </a:extLst>
          </p:cNvPr>
          <p:cNvCxnSpPr>
            <a:cxnSpLocks/>
          </p:cNvCxnSpPr>
          <p:nvPr userDrawn="1"/>
        </p:nvCxnSpPr>
        <p:spPr>
          <a:xfrm>
            <a:off x="506061" y="3437723"/>
            <a:ext cx="11220501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5626E3A0-4546-4CF6-A4F2-DEF7D1CD1FF9}"/>
              </a:ext>
            </a:extLst>
          </p:cNvPr>
          <p:cNvSpPr/>
          <p:nvPr userDrawn="1"/>
        </p:nvSpPr>
        <p:spPr>
          <a:xfrm>
            <a:off x="142568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2518BE-4FE7-462F-896E-F7A1045CBC7F}"/>
              </a:ext>
            </a:extLst>
          </p:cNvPr>
          <p:cNvSpPr/>
          <p:nvPr userDrawn="1"/>
        </p:nvSpPr>
        <p:spPr>
          <a:xfrm>
            <a:off x="9485991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13B079D-42A1-4B9D-A7F1-282A0DD6008D}"/>
              </a:ext>
            </a:extLst>
          </p:cNvPr>
          <p:cNvSpPr/>
          <p:nvPr userDrawn="1"/>
        </p:nvSpPr>
        <p:spPr>
          <a:xfrm>
            <a:off x="3447869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265D1BF-A6B7-4058-A96A-F0F1C76D8517}"/>
              </a:ext>
            </a:extLst>
          </p:cNvPr>
          <p:cNvSpPr/>
          <p:nvPr userDrawn="1"/>
        </p:nvSpPr>
        <p:spPr>
          <a:xfrm>
            <a:off x="546057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A1987E3-E256-4CF7-9FE6-0446D4E40179}"/>
              </a:ext>
            </a:extLst>
          </p:cNvPr>
          <p:cNvSpPr/>
          <p:nvPr userDrawn="1"/>
        </p:nvSpPr>
        <p:spPr>
          <a:xfrm>
            <a:off x="7473283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 Placeholder 45">
            <a:extLst>
              <a:ext uri="{FF2B5EF4-FFF2-40B4-BE49-F238E27FC236}">
                <a16:creationId xmlns:a16="http://schemas.microsoft.com/office/drawing/2014/main" id="{62F3EA0C-FA8C-40D1-9BE6-30DACB1AB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6622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6" name="Text Placeholder 47">
            <a:extLst>
              <a:ext uri="{FF2B5EF4-FFF2-40B4-BE49-F238E27FC236}">
                <a16:creationId xmlns:a16="http://schemas.microsoft.com/office/drawing/2014/main" id="{B62F6384-D912-4754-AC82-81F6ED586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26622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27" name="Text Placeholder 45">
            <a:extLst>
              <a:ext uri="{FF2B5EF4-FFF2-40B4-BE49-F238E27FC236}">
                <a16:creationId xmlns:a16="http://schemas.microsoft.com/office/drawing/2014/main" id="{E4557023-E1DB-4099-92BE-5DD6EDC0A5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86927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8" name="Text Placeholder 47">
            <a:extLst>
              <a:ext uri="{FF2B5EF4-FFF2-40B4-BE49-F238E27FC236}">
                <a16:creationId xmlns:a16="http://schemas.microsoft.com/office/drawing/2014/main" id="{1394A278-B5EB-4D0C-B858-6C4854D605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6927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29" name="Text Placeholder 45">
            <a:extLst>
              <a:ext uri="{FF2B5EF4-FFF2-40B4-BE49-F238E27FC236}">
                <a16:creationId xmlns:a16="http://schemas.microsoft.com/office/drawing/2014/main" id="{9A0EBBF7-4D6F-4416-9A72-43656E408A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1698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47">
            <a:extLst>
              <a:ext uri="{FF2B5EF4-FFF2-40B4-BE49-F238E27FC236}">
                <a16:creationId xmlns:a16="http://schemas.microsoft.com/office/drawing/2014/main" id="{E1D2E97C-7283-4D56-B845-31416A53E3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698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31" name="Text Placeholder 45">
            <a:extLst>
              <a:ext uri="{FF2B5EF4-FFF2-40B4-BE49-F238E27FC236}">
                <a16:creationId xmlns:a16="http://schemas.microsoft.com/office/drawing/2014/main" id="{C7FAD635-CC52-4D35-948F-3C282B8B1D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56774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47">
            <a:extLst>
              <a:ext uri="{FF2B5EF4-FFF2-40B4-BE49-F238E27FC236}">
                <a16:creationId xmlns:a16="http://schemas.microsoft.com/office/drawing/2014/main" id="{03B8B604-1193-4627-A082-F0D9A60542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56774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33" name="Text Placeholder 45">
            <a:extLst>
              <a:ext uri="{FF2B5EF4-FFF2-40B4-BE49-F238E27FC236}">
                <a16:creationId xmlns:a16="http://schemas.microsoft.com/office/drawing/2014/main" id="{BCD8CA83-EDAF-4BB0-B4B2-ACB5B3FABA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1850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47">
            <a:extLst>
              <a:ext uri="{FF2B5EF4-FFF2-40B4-BE49-F238E27FC236}">
                <a16:creationId xmlns:a16="http://schemas.microsoft.com/office/drawing/2014/main" id="{9E430891-2780-4B5A-85BC-72B8844790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71850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3E97EF-FE6B-480C-959B-7280D4585FF1}"/>
              </a:ext>
            </a:extLst>
          </p:cNvPr>
          <p:cNvCxnSpPr/>
          <p:nvPr userDrawn="1"/>
        </p:nvCxnSpPr>
        <p:spPr>
          <a:xfrm>
            <a:off x="1327206" y="4723438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F3B62EE-A564-46ED-B447-638921DB62E8}"/>
              </a:ext>
            </a:extLst>
          </p:cNvPr>
          <p:cNvCxnSpPr/>
          <p:nvPr userDrawn="1"/>
        </p:nvCxnSpPr>
        <p:spPr>
          <a:xfrm>
            <a:off x="9389110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D3A1797-7173-43F0-96BB-5B2509B07D40}"/>
              </a:ext>
            </a:extLst>
          </p:cNvPr>
          <p:cNvCxnSpPr/>
          <p:nvPr userDrawn="1"/>
        </p:nvCxnSpPr>
        <p:spPr>
          <a:xfrm>
            <a:off x="3342682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F57D6FD-153E-4271-A26B-6B7B47B56BC4}"/>
              </a:ext>
            </a:extLst>
          </p:cNvPr>
          <p:cNvCxnSpPr/>
          <p:nvPr userDrawn="1"/>
        </p:nvCxnSpPr>
        <p:spPr>
          <a:xfrm>
            <a:off x="5358158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DECBFAE-DE37-481F-AC90-D235D81CA640}"/>
              </a:ext>
            </a:extLst>
          </p:cNvPr>
          <p:cNvCxnSpPr/>
          <p:nvPr userDrawn="1"/>
        </p:nvCxnSpPr>
        <p:spPr>
          <a:xfrm>
            <a:off x="7373634" y="4719186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Picture Placeholder 60">
            <a:extLst>
              <a:ext uri="{FF2B5EF4-FFF2-40B4-BE49-F238E27FC236}">
                <a16:creationId xmlns:a16="http://schemas.microsoft.com/office/drawing/2014/main" id="{AC1E6DBA-4961-406D-AC16-A1FBE347F6B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64650" y="869401"/>
            <a:ext cx="969264" cy="96926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2" name="Text Placeholder 150">
            <a:extLst>
              <a:ext uri="{FF2B5EF4-FFF2-40B4-BE49-F238E27FC236}">
                <a16:creationId xmlns:a16="http://schemas.microsoft.com/office/drawing/2014/main" id="{AF955F46-550D-4FBD-949A-CAB1780A81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1726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5" name="Text Placeholder 153">
            <a:extLst>
              <a:ext uri="{FF2B5EF4-FFF2-40B4-BE49-F238E27FC236}">
                <a16:creationId xmlns:a16="http://schemas.microsoft.com/office/drawing/2014/main" id="{7EA772E2-9F56-4EFF-9C41-27E673E905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8994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1</a:t>
            </a:r>
            <a:endParaRPr lang="ru-RU" dirty="0"/>
          </a:p>
        </p:txBody>
      </p:sp>
      <p:sp>
        <p:nvSpPr>
          <p:cNvPr id="156" name="Text Placeholder 150">
            <a:extLst>
              <a:ext uri="{FF2B5EF4-FFF2-40B4-BE49-F238E27FC236}">
                <a16:creationId xmlns:a16="http://schemas.microsoft.com/office/drawing/2014/main" id="{9E3D3168-A898-4150-AF7E-862B31691E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85235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7" name="Text Placeholder 153">
            <a:extLst>
              <a:ext uri="{FF2B5EF4-FFF2-40B4-BE49-F238E27FC236}">
                <a16:creationId xmlns:a16="http://schemas.microsoft.com/office/drawing/2014/main" id="{BA9C2567-2AF9-4A73-8B7C-5B63B5C2B6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17698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5</a:t>
            </a:r>
            <a:endParaRPr lang="ru-RU" dirty="0"/>
          </a:p>
        </p:txBody>
      </p:sp>
      <p:sp>
        <p:nvSpPr>
          <p:cNvPr id="158" name="Text Placeholder 150">
            <a:extLst>
              <a:ext uri="{FF2B5EF4-FFF2-40B4-BE49-F238E27FC236}">
                <a16:creationId xmlns:a16="http://schemas.microsoft.com/office/drawing/2014/main" id="{DA2B3D14-3067-45E6-9BBE-133B7365D7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37603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9" name="Text Placeholder 153">
            <a:extLst>
              <a:ext uri="{FF2B5EF4-FFF2-40B4-BE49-F238E27FC236}">
                <a16:creationId xmlns:a16="http://schemas.microsoft.com/office/drawing/2014/main" id="{AD3DE571-16BA-4C29-B339-2DE7A54C11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66170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2</a:t>
            </a:r>
            <a:endParaRPr lang="ru-RU" dirty="0"/>
          </a:p>
        </p:txBody>
      </p:sp>
      <p:sp>
        <p:nvSpPr>
          <p:cNvPr id="160" name="Text Placeholder 150">
            <a:extLst>
              <a:ext uri="{FF2B5EF4-FFF2-40B4-BE49-F238E27FC236}">
                <a16:creationId xmlns:a16="http://schemas.microsoft.com/office/drawing/2014/main" id="{D9FE4127-9BA3-4B00-9BBC-67A05E58DA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53480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1" name="Text Placeholder 153">
            <a:extLst>
              <a:ext uri="{FF2B5EF4-FFF2-40B4-BE49-F238E27FC236}">
                <a16:creationId xmlns:a16="http://schemas.microsoft.com/office/drawing/2014/main" id="{88D6F3B6-2D7F-49D3-96A4-AA7B23F2A6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346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3</a:t>
            </a:r>
            <a:endParaRPr lang="ru-RU" dirty="0"/>
          </a:p>
        </p:txBody>
      </p:sp>
      <p:sp>
        <p:nvSpPr>
          <p:cNvPr id="162" name="Text Placeholder 150">
            <a:extLst>
              <a:ext uri="{FF2B5EF4-FFF2-40B4-BE49-F238E27FC236}">
                <a16:creationId xmlns:a16="http://schemas.microsoft.com/office/drawing/2014/main" id="{E6DF83B4-F73A-46B0-BC1D-074BF03B3B8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69357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3" name="Text Placeholder 153">
            <a:extLst>
              <a:ext uri="{FF2B5EF4-FFF2-40B4-BE49-F238E27FC236}">
                <a16:creationId xmlns:a16="http://schemas.microsoft.com/office/drawing/2014/main" id="{45821A5A-E756-4A87-B0C8-A23317B4EF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0522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0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2227-E4DA-4E8E-90EE-60943BCC1E81}" type="datetimeFigureOut">
              <a:rPr lang="en-US" smtClean="0"/>
              <a:t>17/02/2022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35D5-7834-46F8-BD98-0C779A92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>
          <a:gsLst>
            <a:gs pos="0">
              <a:srgbClr val="6DC4EB"/>
            </a:gs>
            <a:gs pos="100000">
              <a:srgbClr val="B093C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64D3E-2C64-4EA1-99C5-8C7B61F5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9" y="531385"/>
            <a:ext cx="10874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E388-636A-4D0C-AB30-33BA1308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359" y="1991885"/>
            <a:ext cx="10874375" cy="365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F14A-597F-44AE-80B0-B144BB681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73231" y="5970595"/>
            <a:ext cx="2743200" cy="153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accent6"/>
                </a:solidFill>
              </a:defRPr>
            </a:lvl1pPr>
          </a:lstStyle>
          <a:p>
            <a:fld id="{9AA6C320-29FD-4152-9BF6-4E471DD771EF}" type="datetime1">
              <a:rPr lang="ru-RU" smtClean="0"/>
              <a:t>17.02.2022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AB79-2134-4814-844C-746644FF2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1631" y="6059372"/>
            <a:ext cx="4114800" cy="237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accent6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742E-225F-469E-ACDE-7765676E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6061" y="6059409"/>
            <a:ext cx="424543" cy="23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accent6"/>
                </a:solidFill>
              </a:defRPr>
            </a:lvl1pPr>
          </a:lstStyle>
          <a:p>
            <a:fld id="{AF24F759-2890-4717-B1AF-E04CADEEA4E9}" type="slidenum">
              <a:rPr lang="ru-RU" smtClean="0"/>
              <a:pPr/>
              <a:t>‹#›</a:t>
            </a:fld>
            <a:r>
              <a:rPr lang="en-US"/>
              <a:t> 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104FC-2D0E-4B96-AB5B-62EEB6DF0311}"/>
              </a:ext>
            </a:extLst>
          </p:cNvPr>
          <p:cNvSpPr/>
          <p:nvPr userDrawn="1"/>
        </p:nvSpPr>
        <p:spPr>
          <a:xfrm>
            <a:off x="481584" y="461772"/>
            <a:ext cx="11228832" cy="5934456"/>
          </a:xfrm>
          <a:prstGeom prst="rect">
            <a:avLst/>
          </a:prstGeom>
          <a:noFill/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7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25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5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869-3A51-4B92-B0C4-B22958C5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9683058" cy="1004057"/>
          </a:xfrm>
        </p:spPr>
        <p:txBody>
          <a:bodyPr>
            <a:noAutofit/>
          </a:bodyPr>
          <a:lstStyle/>
          <a:p>
            <a:r>
              <a:rPr lang="en-US" sz="3600" dirty="0"/>
              <a:t>Well Drilling Data Analysis and Prediction</a:t>
            </a:r>
            <a:endParaRPr lang="ru-R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6E226-2491-4875-B474-7A01921DD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https://well0data.herokuapp.com/</a:t>
            </a:r>
            <a:endParaRPr lang="ru-RU" sz="16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53F355-355D-4EA9-978E-A35A4E2F7C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48994" y="3281292"/>
            <a:ext cx="1800000" cy="58176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Gathering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F036F3A-A388-4AE4-9CA9-338BFC3A22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66170" y="3281292"/>
            <a:ext cx="1800000" cy="58176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Cleaning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24D4ED9-50BC-4B4E-950C-0680483C68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83346" y="3281292"/>
            <a:ext cx="1800000" cy="58176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Analysis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1F38EEB-F5CB-4D43-BA30-67F805C3BB9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00522" y="3253584"/>
            <a:ext cx="1800000" cy="58176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Supervised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ML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D1AE391-EF52-4CA1-952E-6B1AEA5EAC5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217698" y="3018050"/>
            <a:ext cx="1800000" cy="58176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Un-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supervised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ML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8055-5762-4514-88F3-A3637502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02.2022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6326-8CA0-4BFE-9770-27D678EE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Shady Mohamed Bartakh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AB7E-8EA6-475E-815F-06588D75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AF24F759-2890-4717-B1AF-E04CADEEA4E9}" type="slidenum">
              <a:rPr lang="ru-RU" smtClean="0"/>
              <a:t>1</a:t>
            </a:fld>
            <a:endParaRPr lang="ru-R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5953" t="6881" r="1824" b="4302"/>
          <a:stretch/>
        </p:blipFill>
        <p:spPr>
          <a:xfrm>
            <a:off x="10619509" y="661372"/>
            <a:ext cx="920722" cy="9036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4860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مربع نص 7">
            <a:extLst>
              <a:ext uri="{FF2B5EF4-FFF2-40B4-BE49-F238E27FC236}">
                <a16:creationId xmlns:a16="http://schemas.microsoft.com/office/drawing/2014/main" id="{8B5B9D77-EFFB-42CE-B8DA-1ED2002121B3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Temperature differences from the input and output mud are increasing with the depth</a:t>
            </a:r>
            <a:endParaRPr lang="en-US" sz="240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964454"/>
            <a:ext cx="6642532" cy="43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6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0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8B5B9D77-EFFB-42CE-B8DA-1ED2002121B3}"/>
              </a:ext>
            </a:extLst>
          </p:cNvPr>
          <p:cNvSpPr txBox="1"/>
          <p:nvPr/>
        </p:nvSpPr>
        <p:spPr>
          <a:xfrm>
            <a:off x="5070020" y="1698170"/>
            <a:ext cx="6478513" cy="4516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Next steps: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data for different wells, shall increase the reliability of the application.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Additional information for the ground geographies can help in more meaningful clustering. 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923" y1="20313" x2="9923" y2="20313"/>
                        <a14:foregroundMark x1="28093" y1="59896" x2="28093" y2="59896"/>
                        <a14:foregroundMark x1="36082" y1="61458" x2="36082" y2="61458"/>
                        <a14:foregroundMark x1="17912" y1="14583" x2="17912" y2="14583"/>
                        <a14:foregroundMark x1="54124" y1="64063" x2="54124" y2="64063"/>
                        <a14:foregroundMark x1="58376" y1="53646" x2="58376" y2="53646"/>
                        <a14:foregroundMark x1="76289" y1="47396" x2="76289" y2="47396"/>
                        <a14:foregroundMark x1="2964" y1="29688" x2="2964" y2="29688"/>
                        <a14:foregroundMark x1="83763" y1="55729" x2="83763" y2="55729"/>
                        <a14:foregroundMark x1="92139" y1="51042" x2="92139" y2="510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3482" y="2647090"/>
            <a:ext cx="3728532" cy="914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95" y="2938593"/>
            <a:ext cx="2290214" cy="916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29" y="1145789"/>
            <a:ext cx="2658332" cy="1536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82" y="1251807"/>
            <a:ext cx="2658332" cy="14309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7324" y="1401471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ADDEB501-79D0-4335-998C-FD4269F43C78}"/>
              </a:ext>
            </a:extLst>
          </p:cNvPr>
          <p:cNvSpPr txBox="1"/>
          <p:nvPr/>
        </p:nvSpPr>
        <p:spPr>
          <a:xfrm>
            <a:off x="921855" y="4115628"/>
            <a:ext cx="104898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sz="2400" dirty="0" err="1">
                <a:cs typeface="Arial"/>
              </a:rPr>
              <a:t>Data</a:t>
            </a:r>
            <a:r>
              <a:rPr lang="ar-SA" sz="2400" dirty="0">
                <a:cs typeface="Arial"/>
              </a:rPr>
              <a:t> </a:t>
            </a:r>
            <a:r>
              <a:rPr lang="ar-SA" sz="2400" dirty="0" err="1">
                <a:cs typeface="Arial"/>
              </a:rPr>
              <a:t>science</a:t>
            </a:r>
            <a:r>
              <a:rPr lang="ar-SA" sz="2400" dirty="0">
                <a:cs typeface="Arial"/>
              </a:rPr>
              <a:t> </a:t>
            </a:r>
            <a:r>
              <a:rPr lang="ar-SA" sz="2400" dirty="0" err="1">
                <a:cs typeface="Arial"/>
              </a:rPr>
              <a:t>related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libraries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are</a:t>
            </a:r>
            <a:r>
              <a:rPr lang="ar-SA" sz="2400" dirty="0">
                <a:cs typeface="Arial"/>
              </a:rPr>
              <a:t> </a:t>
            </a:r>
            <a:r>
              <a:rPr lang="ar-SA" sz="2400" dirty="0" err="1">
                <a:cs typeface="Arial"/>
              </a:rPr>
              <a:t>used</a:t>
            </a:r>
            <a:r>
              <a:rPr lang="ar-SA" sz="2400" dirty="0">
                <a:cs typeface="Arial"/>
              </a:rPr>
              <a:t>, </a:t>
            </a:r>
            <a:r>
              <a:rPr lang="ar-SA" sz="2400" dirty="0" err="1">
                <a:cs typeface="Arial"/>
              </a:rPr>
              <a:t>to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perform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the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required</a:t>
            </a:r>
            <a:r>
              <a:rPr lang="ar-SA" sz="2400" dirty="0">
                <a:cs typeface="Arial"/>
              </a:rPr>
              <a:t> </a:t>
            </a:r>
            <a:r>
              <a:rPr lang="ar-SA" sz="2400" dirty="0" err="1">
                <a:cs typeface="Arial"/>
              </a:rPr>
              <a:t>procedures</a:t>
            </a:r>
            <a:r>
              <a:rPr lang="ar-SA" sz="2400" dirty="0">
                <a:cs typeface="Arial"/>
              </a:rPr>
              <a:t>, </a:t>
            </a:r>
            <a:r>
              <a:rPr lang="ar-SA" sz="2400" dirty="0" err="1">
                <a:cs typeface="Arial"/>
              </a:rPr>
              <a:t>and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get</a:t>
            </a:r>
            <a:r>
              <a:rPr lang="ar-SA" sz="2400" dirty="0">
                <a:cs typeface="Arial"/>
              </a:rPr>
              <a:t> a </a:t>
            </a:r>
            <a:r>
              <a:rPr lang="ar-SA" sz="2400" dirty="0" err="1">
                <a:cs typeface="Arial"/>
              </a:rPr>
              <a:t>valuable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output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easily</a:t>
            </a:r>
            <a:r>
              <a:rPr lang="ar-SA" sz="2400" dirty="0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90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ربع نص 6">
            <a:extLst>
              <a:ext uri="{FF2B5EF4-FFF2-40B4-BE49-F238E27FC236}">
                <a16:creationId xmlns:a16="http://schemas.microsoft.com/office/drawing/2014/main" id="{C2421724-40F9-4375-9003-14FB70E14CC7}"/>
              </a:ext>
            </a:extLst>
          </p:cNvPr>
          <p:cNvSpPr txBox="1"/>
          <p:nvPr/>
        </p:nvSpPr>
        <p:spPr>
          <a:xfrm>
            <a:off x="510174" y="488576"/>
            <a:ext cx="111785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sz="2400" dirty="0"/>
              <a:t>A </a:t>
            </a:r>
            <a:r>
              <a:rPr lang="ar-SA" sz="2400" dirty="0" err="1"/>
              <a:t>drilling</a:t>
            </a:r>
            <a:r>
              <a:rPr lang="ar-SA" sz="2400" dirty="0"/>
              <a:t> </a:t>
            </a:r>
            <a:r>
              <a:rPr lang="ar-SA" sz="2400" dirty="0" err="1"/>
              <a:t>data</a:t>
            </a:r>
            <a:r>
              <a:rPr lang="ar-SA" sz="2400" dirty="0"/>
              <a:t> </a:t>
            </a:r>
            <a:r>
              <a:rPr lang="ar-SA" sz="2400" dirty="0" err="1"/>
              <a:t>is</a:t>
            </a:r>
            <a:r>
              <a:rPr lang="ar-SA" sz="2400" dirty="0"/>
              <a:t> </a:t>
            </a:r>
            <a:r>
              <a:rPr lang="ar-SA" sz="2400" dirty="0" err="1"/>
              <a:t>gathered</a:t>
            </a:r>
            <a:r>
              <a:rPr lang="ar-SA" sz="2400" dirty="0"/>
              <a:t> </a:t>
            </a:r>
            <a:r>
              <a:rPr lang="ar-SA" sz="2400" dirty="0" err="1"/>
              <a:t>and</a:t>
            </a:r>
            <a:r>
              <a:rPr lang="ar-SA" sz="2400" dirty="0"/>
              <a:t> </a:t>
            </a:r>
            <a:r>
              <a:rPr lang="ar-SA" sz="2400" dirty="0" err="1"/>
              <a:t>analyzed</a:t>
            </a:r>
            <a:r>
              <a:rPr lang="ar-SA" sz="2400" dirty="0"/>
              <a:t> </a:t>
            </a:r>
            <a:r>
              <a:rPr lang="ar-SA" sz="2400" dirty="0" err="1"/>
              <a:t>along</a:t>
            </a:r>
            <a:r>
              <a:rPr lang="ar-SA" sz="2400" dirty="0"/>
              <a:t> </a:t>
            </a:r>
            <a:r>
              <a:rPr lang="ar-SA" sz="2400" dirty="0" err="1"/>
              <a:t>the</a:t>
            </a:r>
            <a:r>
              <a:rPr lang="ar-SA" sz="2400" dirty="0"/>
              <a:t> </a:t>
            </a:r>
            <a:r>
              <a:rPr lang="ar-SA" sz="2400" dirty="0" err="1"/>
              <a:t>path</a:t>
            </a:r>
            <a:r>
              <a:rPr lang="ar-SA" sz="2400" dirty="0"/>
              <a:t> </a:t>
            </a:r>
            <a:r>
              <a:rPr lang="ar-SA" sz="2400" dirty="0" err="1"/>
              <a:t>taken</a:t>
            </a:r>
            <a:r>
              <a:rPr lang="ar-SA" sz="2400" dirty="0"/>
              <a:t> </a:t>
            </a:r>
            <a:r>
              <a:rPr lang="ar-SA" sz="2400" dirty="0" err="1"/>
              <a:t>down</a:t>
            </a:r>
            <a:r>
              <a:rPr lang="ar-SA" sz="2400" dirty="0"/>
              <a:t> </a:t>
            </a:r>
            <a:r>
              <a:rPr lang="ar-SA" sz="2400" dirty="0" err="1"/>
              <a:t>the</a:t>
            </a:r>
            <a:r>
              <a:rPr lang="ar-SA" sz="2400" dirty="0"/>
              <a:t> </a:t>
            </a:r>
            <a:r>
              <a:rPr lang="ar-SA" sz="2400" dirty="0" err="1"/>
              <a:t>well</a:t>
            </a:r>
            <a:r>
              <a:rPr lang="ar-SA" sz="2400" dirty="0"/>
              <a:t>. </a:t>
            </a:r>
            <a:r>
              <a:rPr lang="ar-SA" sz="2400" dirty="0" err="1"/>
              <a:t>So</a:t>
            </a:r>
            <a:r>
              <a:rPr lang="ar-SA" sz="2400" dirty="0"/>
              <a:t>, </a:t>
            </a:r>
            <a:r>
              <a:rPr lang="ar-SA" sz="2400" dirty="0" err="1"/>
              <a:t>recording</a:t>
            </a:r>
            <a:r>
              <a:rPr lang="ar-SA" sz="2400" dirty="0"/>
              <a:t>;</a:t>
            </a:r>
            <a:endParaRPr lang="ar-SA" sz="2400" dirty="0" err="1">
              <a:cs typeface="Arial"/>
            </a:endParaRPr>
          </a:p>
          <a:p>
            <a:r>
              <a:rPr lang="ar-SA" sz="2400" dirty="0" err="1">
                <a:cs typeface="Arial"/>
              </a:rPr>
              <a:t>Torque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required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for</a:t>
            </a:r>
            <a:r>
              <a:rPr lang="ar-SA" sz="2400" dirty="0">
                <a:cs typeface="Arial"/>
              </a:rPr>
              <a:t> </a:t>
            </a:r>
            <a:r>
              <a:rPr lang="ar-SA" sz="2400" dirty="0" err="1">
                <a:cs typeface="Arial"/>
              </a:rPr>
              <a:t>drilling</a:t>
            </a:r>
            <a:endParaRPr lang="ar-SA" sz="2400" dirty="0">
              <a:cs typeface="Arial"/>
            </a:endParaRPr>
          </a:p>
          <a:p>
            <a:r>
              <a:rPr lang="ar-SA" sz="2400" dirty="0">
                <a:cs typeface="Arial"/>
              </a:rPr>
              <a:t>H2S </a:t>
            </a:r>
            <a:r>
              <a:rPr lang="ar-SA" sz="2400" dirty="0" err="1">
                <a:cs typeface="Arial"/>
              </a:rPr>
              <a:t>levels</a:t>
            </a:r>
            <a:endParaRPr lang="ar-SA" sz="2400" dirty="0">
              <a:cs typeface="Arial"/>
            </a:endParaRPr>
          </a:p>
          <a:p>
            <a:r>
              <a:rPr lang="ar-SA" sz="2400" dirty="0" err="1">
                <a:cs typeface="Arial"/>
              </a:rPr>
              <a:t>Temperature</a:t>
            </a:r>
            <a:endParaRPr lang="ar-SA" sz="2400" dirty="0">
              <a:cs typeface="Arial"/>
            </a:endParaRPr>
          </a:p>
          <a:p>
            <a:r>
              <a:rPr lang="ar-SA" sz="2400" dirty="0" err="1">
                <a:cs typeface="Arial"/>
              </a:rPr>
              <a:t>Pressure</a:t>
            </a:r>
            <a:r>
              <a:rPr lang="ar-SA" sz="2400" dirty="0">
                <a:cs typeface="Arial"/>
              </a:rPr>
              <a:t>, </a:t>
            </a:r>
            <a:r>
              <a:rPr lang="ar-SA" sz="2400" dirty="0" err="1">
                <a:cs typeface="Arial"/>
              </a:rPr>
              <a:t>etc</a:t>
            </a:r>
            <a:r>
              <a:rPr lang="ar-SA" sz="2400" dirty="0">
                <a:cs typeface="Arial"/>
              </a:rPr>
              <a:t>.</a:t>
            </a:r>
          </a:p>
        </p:txBody>
      </p:sp>
      <p:pic>
        <p:nvPicPr>
          <p:cNvPr id="8" name="صورة 9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6369059D-A767-43BF-86AD-6CE04A6A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2" y="2738254"/>
            <a:ext cx="10999692" cy="355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صورة 2">
            <a:extLst>
              <a:ext uri="{FF2B5EF4-FFF2-40B4-BE49-F238E27FC236}">
                <a16:creationId xmlns:a16="http://schemas.microsoft.com/office/drawing/2014/main" id="{02F44C1D-8A20-49C7-8E63-4A632AA3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59" y="643467"/>
            <a:ext cx="6207317" cy="5571066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42F073D6-5D89-41DD-A0B7-16F0B0EEDE92}"/>
              </a:ext>
            </a:extLst>
          </p:cNvPr>
          <p:cNvSpPr txBox="1"/>
          <p:nvPr/>
        </p:nvSpPr>
        <p:spPr>
          <a:xfrm>
            <a:off x="609601" y="2223248"/>
            <a:ext cx="48767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sz="2400" u="sng" dirty="0" err="1"/>
              <a:t>Depth</a:t>
            </a:r>
            <a:r>
              <a:rPr lang="ar-SA" sz="2400" u="sng" dirty="0"/>
              <a:t> </a:t>
            </a:r>
            <a:r>
              <a:rPr lang="ar-SA" sz="2400" dirty="0" err="1"/>
              <a:t>of</a:t>
            </a:r>
            <a:r>
              <a:rPr lang="ar-SA" sz="2400" dirty="0"/>
              <a:t> </a:t>
            </a:r>
            <a:r>
              <a:rPr lang="ar-SA" sz="2400" dirty="0" err="1"/>
              <a:t>well</a:t>
            </a:r>
            <a:r>
              <a:rPr lang="ar-SA" sz="2400" dirty="0"/>
              <a:t> </a:t>
            </a:r>
            <a:r>
              <a:rPr lang="ar-SA" sz="2400" dirty="0" err="1"/>
              <a:t>is</a:t>
            </a:r>
            <a:r>
              <a:rPr lang="ar-SA" sz="2400" dirty="0"/>
              <a:t> </a:t>
            </a:r>
            <a:r>
              <a:rPr lang="ar-SA" sz="2400" dirty="0" err="1"/>
              <a:t>found</a:t>
            </a:r>
            <a:r>
              <a:rPr lang="ar-SA" sz="2400" dirty="0"/>
              <a:t> </a:t>
            </a:r>
            <a:r>
              <a:rPr lang="ar-SA" sz="2400" dirty="0" err="1"/>
              <a:t>causing</a:t>
            </a:r>
            <a:r>
              <a:rPr lang="ar-SA" sz="2400" dirty="0"/>
              <a:t> a </a:t>
            </a:r>
            <a:r>
              <a:rPr lang="ar-SA" sz="2400" u="sng" dirty="0" err="1"/>
              <a:t>higher</a:t>
            </a:r>
            <a:r>
              <a:rPr lang="ar-SA" sz="2400" u="sng" dirty="0"/>
              <a:t> </a:t>
            </a:r>
            <a:r>
              <a:rPr lang="ar-SA" sz="2400" u="sng" dirty="0" err="1"/>
              <a:t>torque</a:t>
            </a:r>
            <a:r>
              <a:rPr lang="ar-SA" sz="2400" dirty="0"/>
              <a:t> (</a:t>
            </a:r>
            <a:r>
              <a:rPr lang="ar-SA" sz="2400" dirty="0" err="1"/>
              <a:t>KPa</a:t>
            </a:r>
            <a:r>
              <a:rPr lang="ar-SA" sz="2400" dirty="0"/>
              <a:t>) </a:t>
            </a:r>
            <a:r>
              <a:rPr lang="ar-SA" sz="2400" dirty="0" err="1"/>
              <a:t>applied</a:t>
            </a:r>
            <a:r>
              <a:rPr lang="ar-SA" sz="2400" dirty="0"/>
              <a:t> </a:t>
            </a:r>
            <a:r>
              <a:rPr lang="ar-SA" sz="2400" dirty="0" err="1"/>
              <a:t>from</a:t>
            </a:r>
            <a:r>
              <a:rPr lang="ar-SA" sz="2400" dirty="0"/>
              <a:t> </a:t>
            </a:r>
            <a:r>
              <a:rPr lang="ar-SA" sz="2400" dirty="0" err="1"/>
              <a:t>the</a:t>
            </a:r>
            <a:r>
              <a:rPr lang="ar-SA" sz="2400" dirty="0"/>
              <a:t> </a:t>
            </a:r>
            <a:r>
              <a:rPr lang="ar-SA" sz="2400" dirty="0" err="1"/>
              <a:t>surface</a:t>
            </a:r>
            <a:r>
              <a:rPr lang="ar-SA" sz="2400" dirty="0"/>
              <a:t> </a:t>
            </a:r>
            <a:r>
              <a:rPr lang="ar-SA" sz="2400" dirty="0" err="1"/>
              <a:t>by</a:t>
            </a:r>
            <a:r>
              <a:rPr lang="ar-SA" sz="2400" dirty="0"/>
              <a:t> </a:t>
            </a:r>
            <a:r>
              <a:rPr lang="ar-SA" sz="2400" dirty="0" err="1"/>
              <a:t>the</a:t>
            </a:r>
            <a:r>
              <a:rPr lang="ar-SA" sz="2400" dirty="0"/>
              <a:t> </a:t>
            </a:r>
            <a:r>
              <a:rPr lang="ar-SA" sz="2400" dirty="0" err="1"/>
              <a:t>drilling</a:t>
            </a:r>
            <a:r>
              <a:rPr lang="ar-SA" sz="2400" dirty="0"/>
              <a:t> </a:t>
            </a:r>
            <a:r>
              <a:rPr lang="ar-SA" sz="2400" dirty="0" err="1"/>
              <a:t>rig</a:t>
            </a:r>
            <a:r>
              <a:rPr lang="ar-SA" sz="2400" dirty="0"/>
              <a:t>.</a:t>
            </a:r>
            <a:endParaRPr lang="ar-SA" sz="2400"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542524-7680-4CBB-B730-73EDA4DA0654}"/>
              </a:ext>
            </a:extLst>
          </p:cNvPr>
          <p:cNvSpPr/>
          <p:nvPr/>
        </p:nvSpPr>
        <p:spPr>
          <a:xfrm>
            <a:off x="606473" y="639471"/>
            <a:ext cx="3422155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Analysis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8807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6" name="Rectangle 39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5">
            <a:extLst>
              <a:ext uri="{FF2B5EF4-FFF2-40B4-BE49-F238E27FC236}">
                <a16:creationId xmlns:a16="http://schemas.microsoft.com/office/drawing/2014/main" id="{C56B74A5-AA76-47BC-A8EA-C308E7D5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7" y="249023"/>
            <a:ext cx="6849218" cy="6359955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42F073D6-5D89-41DD-A0B7-16F0B0EEDE92}"/>
              </a:ext>
            </a:extLst>
          </p:cNvPr>
          <p:cNvSpPr txBox="1"/>
          <p:nvPr/>
        </p:nvSpPr>
        <p:spPr>
          <a:xfrm>
            <a:off x="7729771" y="3594847"/>
            <a:ext cx="4593649" cy="1101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u="sng" dirty="0">
                <a:solidFill>
                  <a:schemeClr val="accent4"/>
                </a:solidFill>
              </a:rPr>
              <a:t>Depth </a:t>
            </a:r>
            <a:r>
              <a:rPr lang="en-US" sz="2400" dirty="0">
                <a:solidFill>
                  <a:schemeClr val="accent4"/>
                </a:solidFill>
              </a:rPr>
              <a:t>of well is found causing a </a:t>
            </a:r>
            <a:r>
              <a:rPr lang="en-US" sz="2400" u="sng" dirty="0">
                <a:solidFill>
                  <a:schemeClr val="accent4"/>
                </a:solidFill>
              </a:rPr>
              <a:t>lower</a:t>
            </a:r>
            <a:r>
              <a:rPr lang="en-US" sz="2400" dirty="0">
                <a:solidFill>
                  <a:schemeClr val="accent4"/>
                </a:solidFill>
              </a:rPr>
              <a:t> speed for the drilling rig.</a:t>
            </a:r>
            <a:endParaRPr lang="en-US" sz="2400" dirty="0">
              <a:solidFill>
                <a:schemeClr val="accent4"/>
              </a:solidFill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37C20-AB1B-45B9-A483-E517AAC50E73}"/>
              </a:ext>
            </a:extLst>
          </p:cNvPr>
          <p:cNvSpPr/>
          <p:nvPr/>
        </p:nvSpPr>
        <p:spPr>
          <a:xfrm>
            <a:off x="7733414" y="182271"/>
            <a:ext cx="3422155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Analysis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275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931" y="2438400"/>
            <a:ext cx="3846152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Strong negative relation between piping load being hanged, and rested on the drill bit</a:t>
            </a:r>
            <a:endParaRPr lang="en-US" sz="2400" dirty="0"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16" y="609600"/>
            <a:ext cx="5844161" cy="5679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563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ML supervised algorithms are applied to predict the ROP as the indication for the drilling speed.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So, by using Random Forest </a:t>
            </a:r>
            <a:r>
              <a:rPr lang="en-US" sz="2000" dirty="0" err="1"/>
              <a:t>Regressor</a:t>
            </a:r>
            <a:r>
              <a:rPr lang="en-US" sz="2000" dirty="0"/>
              <a:t>, we can predict the ROP for a new data.</a:t>
            </a:r>
            <a:endParaRPr lang="en-US" sz="2000" dirty="0"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82" y="565545"/>
            <a:ext cx="3398775" cy="5731426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F8A84-6C60-4535-816B-038A8992B5D7}"/>
              </a:ext>
            </a:extLst>
          </p:cNvPr>
          <p:cNvSpPr/>
          <p:nvPr/>
        </p:nvSpPr>
        <p:spPr>
          <a:xfrm>
            <a:off x="877863" y="565545"/>
            <a:ext cx="3047630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8750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7">
            <a:extLst>
              <a:ext uri="{FF2B5EF4-FFF2-40B4-BE49-F238E27FC236}">
                <a16:creationId xmlns:a16="http://schemas.microsoft.com/office/drawing/2014/main" id="{67E27C50-BB38-41AB-92CC-33145F710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3" y="530856"/>
            <a:ext cx="5601482" cy="296344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8B5B9D77-EFFB-42CE-B8DA-1ED2002121B3}"/>
              </a:ext>
            </a:extLst>
          </p:cNvPr>
          <p:cNvSpPr txBox="1"/>
          <p:nvPr/>
        </p:nvSpPr>
        <p:spPr>
          <a:xfrm>
            <a:off x="6324600" y="2294966"/>
            <a:ext cx="533929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Our data is used </a:t>
            </a:r>
            <a:r>
              <a:rPr lang="en-US" dirty="0"/>
              <a:t>with some independent variables</a:t>
            </a:r>
            <a:r>
              <a:rPr lang="ar-SA" dirty="0"/>
              <a:t> inside the ML algorith</a:t>
            </a:r>
            <a:r>
              <a:rPr lang="en-US" dirty="0"/>
              <a:t>m</a:t>
            </a:r>
            <a:r>
              <a:rPr lang="ar-SA" dirty="0"/>
              <a:t>s. We are trying to categorize </a:t>
            </a:r>
            <a:r>
              <a:rPr lang="en-US" dirty="0"/>
              <a:t>the ground formation </a:t>
            </a:r>
            <a:r>
              <a:rPr lang="ar-SA" dirty="0"/>
              <a:t>from the drilling </a:t>
            </a:r>
            <a:r>
              <a:rPr lang="en-US" dirty="0"/>
              <a:t>recordings</a:t>
            </a:r>
            <a:r>
              <a:rPr lang="ar-SA" dirty="0"/>
              <a:t> of the well. </a:t>
            </a:r>
            <a:r>
              <a:rPr lang="ar-SA" dirty="0" err="1"/>
              <a:t>So</a:t>
            </a:r>
            <a:r>
              <a:rPr lang="ar-SA" dirty="0"/>
              <a:t>, </a:t>
            </a:r>
            <a:r>
              <a:rPr lang="ar-SA" dirty="0" err="1"/>
              <a:t>it's</a:t>
            </a:r>
            <a:r>
              <a:rPr lang="ar-SA" dirty="0"/>
              <a:t> </a:t>
            </a:r>
            <a:r>
              <a:rPr lang="ar-SA" dirty="0" err="1"/>
              <a:t>unsupervised</a:t>
            </a:r>
            <a:r>
              <a:rPr lang="ar-SA" dirty="0"/>
              <a:t> </a:t>
            </a:r>
            <a:r>
              <a:rPr lang="ar-SA" dirty="0" err="1"/>
              <a:t>learning</a:t>
            </a:r>
            <a:r>
              <a:rPr lang="ar-SA" dirty="0"/>
              <a:t>.</a:t>
            </a:r>
          </a:p>
          <a:p>
            <a:r>
              <a:rPr lang="ar-SA" dirty="0">
                <a:cs typeface="Arial"/>
              </a:rPr>
              <a:t>We got </a:t>
            </a:r>
            <a:r>
              <a:rPr lang="en-US" dirty="0">
                <a:cs typeface="Arial"/>
              </a:rPr>
              <a:t>5</a:t>
            </a:r>
            <a:r>
              <a:rPr lang="ar-SA" dirty="0">
                <a:cs typeface="Arial"/>
              </a:rPr>
              <a:t> categories clustering the whole dataset.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6BF8A84-6C60-4535-816B-038A8992B5D7}"/>
              </a:ext>
            </a:extLst>
          </p:cNvPr>
          <p:cNvSpPr/>
          <p:nvPr/>
        </p:nvSpPr>
        <p:spPr>
          <a:xfrm>
            <a:off x="6575974" y="702224"/>
            <a:ext cx="3047630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  <a:endParaRPr lang="ar-SA" dirty="0"/>
          </a:p>
        </p:txBody>
      </p:sp>
      <p:pic>
        <p:nvPicPr>
          <p:cNvPr id="11" name="صورة 12">
            <a:extLst>
              <a:ext uri="{FF2B5EF4-FFF2-40B4-BE49-F238E27FC236}">
                <a16:creationId xmlns:a16="http://schemas.microsoft.com/office/drawing/2014/main" id="{0EF65219-B3CF-4634-9D3B-39C16B23B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0" y="3523350"/>
            <a:ext cx="5642129" cy="28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8B5B9D77-EFFB-42CE-B8DA-1ED2002121B3}"/>
              </a:ext>
            </a:extLst>
          </p:cNvPr>
          <p:cNvSpPr txBox="1"/>
          <p:nvPr/>
        </p:nvSpPr>
        <p:spPr>
          <a:xfrm>
            <a:off x="5803017" y="669165"/>
            <a:ext cx="59733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Categories</a:t>
            </a:r>
            <a:r>
              <a:rPr lang="en-US" dirty="0"/>
              <a:t> (1 – 5) vs. well depth</a:t>
            </a:r>
          </a:p>
          <a:p>
            <a:r>
              <a:rPr lang="en-US" dirty="0">
                <a:cs typeface="Arial"/>
              </a:rPr>
              <a:t>Graph showing: each Cluster represent a specific depth </a:t>
            </a:r>
            <a:endParaRPr lang="ar-SA" dirty="0">
              <a:cs typeface="Arial"/>
            </a:endParaRPr>
          </a:p>
        </p:txBody>
      </p:sp>
      <p:pic>
        <p:nvPicPr>
          <p:cNvPr id="2" name="صورة 2">
            <a:extLst>
              <a:ext uri="{FF2B5EF4-FFF2-40B4-BE49-F238E27FC236}">
                <a16:creationId xmlns:a16="http://schemas.microsoft.com/office/drawing/2014/main" id="{01FB09F1-109D-4361-A387-DBA5681B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8" y="1192111"/>
            <a:ext cx="5074971" cy="3878651"/>
          </a:xfrm>
          <a:prstGeom prst="rect">
            <a:avLst/>
          </a:prstGeom>
          <a:ln>
            <a:noFill/>
          </a:ln>
        </p:spPr>
      </p:pic>
      <p:pic>
        <p:nvPicPr>
          <p:cNvPr id="3" name="صورة 3">
            <a:extLst>
              <a:ext uri="{FF2B5EF4-FFF2-40B4-BE49-F238E27FC236}">
                <a16:creationId xmlns:a16="http://schemas.microsoft.com/office/drawing/2014/main" id="{D62B9E7B-4506-4D56-8000-614EE234F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60" y="1397993"/>
            <a:ext cx="5165858" cy="4829814"/>
          </a:xfrm>
          <a:prstGeom prst="rect">
            <a:avLst/>
          </a:prstGeom>
        </p:spPr>
      </p:pic>
      <p:sp>
        <p:nvSpPr>
          <p:cNvPr id="6" name="مربع نص 7">
            <a:extLst>
              <a:ext uri="{FF2B5EF4-FFF2-40B4-BE49-F238E27FC236}">
                <a16:creationId xmlns:a16="http://schemas.microsoft.com/office/drawing/2014/main" id="{8B5B9D77-EFFB-42CE-B8DA-1ED2002121B3}"/>
              </a:ext>
            </a:extLst>
          </p:cNvPr>
          <p:cNvSpPr txBox="1"/>
          <p:nvPr/>
        </p:nvSpPr>
        <p:spPr>
          <a:xfrm>
            <a:off x="637309" y="5359266"/>
            <a:ext cx="59733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Categories</a:t>
            </a:r>
            <a:r>
              <a:rPr lang="en-US" dirty="0"/>
              <a:t> (1 – 5) vs.H2S levels captured</a:t>
            </a:r>
          </a:p>
          <a:p>
            <a:r>
              <a:rPr lang="en-US" dirty="0">
                <a:cs typeface="Arial"/>
              </a:rPr>
              <a:t>Graph showing: each Cluster representing range of levels as per depth down </a:t>
            </a:r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26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313650"/>
      </a:dk1>
      <a:lt1>
        <a:srgbClr val="29ABE2"/>
      </a:lt1>
      <a:dk2>
        <a:srgbClr val="4C1959"/>
      </a:dk2>
      <a:lt2>
        <a:srgbClr val="1B1464"/>
      </a:lt2>
      <a:accent1>
        <a:srgbClr val="8E64AE"/>
      </a:accent1>
      <a:accent2>
        <a:srgbClr val="000000"/>
      </a:accent2>
      <a:accent3>
        <a:srgbClr val="9E005D"/>
      </a:accent3>
      <a:accent4>
        <a:srgbClr val="FFFFFF"/>
      </a:accent4>
      <a:accent5>
        <a:srgbClr val="6DC4EB"/>
      </a:accent5>
      <a:accent6>
        <a:srgbClr val="662D91"/>
      </a:accent6>
      <a:hlink>
        <a:srgbClr val="4C1959"/>
      </a:hlink>
      <a:folHlink>
        <a:srgbClr val="4C1959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6CA1"/>
        </a:solidFill>
        <a:ln w="7239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istory_Timeline_04_MO - v2" id="{0F1F6C48-B0BC-41F9-A6D7-4B05CFA9DEC8}" vid="{ECEDC10B-F7F5-4BB3-92C3-10F525CAE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C9FF3F-85B1-494A-B3F3-CC47272B0A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054295-23B6-4ABA-AD8F-FA83B00E132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D402908-31E8-4427-8D58-9F6650465D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history timeline </Template>
  <TotalTime>0</TotalTime>
  <Words>184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Well Drilling Data Analysis and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Drilling Data Analysis and Prediction</dc:title>
  <dc:creator/>
  <cp:lastModifiedBy/>
  <cp:revision>317</cp:revision>
  <dcterms:created xsi:type="dcterms:W3CDTF">2022-02-11T18:45:27Z</dcterms:created>
  <dcterms:modified xsi:type="dcterms:W3CDTF">2022-02-16T20:23:14Z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