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6" r:id="rId2"/>
    <p:sldId id="273" r:id="rId3"/>
    <p:sldId id="263" r:id="rId4"/>
    <p:sldId id="294" r:id="rId5"/>
    <p:sldId id="262" r:id="rId6"/>
    <p:sldId id="279" r:id="rId7"/>
    <p:sldId id="280" r:id="rId8"/>
    <p:sldId id="281" r:id="rId9"/>
    <p:sldId id="282" r:id="rId10"/>
    <p:sldId id="283" r:id="rId11"/>
    <p:sldId id="284" r:id="rId12"/>
    <p:sldId id="285" r:id="rId13"/>
    <p:sldId id="286" r:id="rId14"/>
    <p:sldId id="287" r:id="rId15"/>
    <p:sldId id="288" r:id="rId16"/>
    <p:sldId id="289" r:id="rId17"/>
    <p:sldId id="291" r:id="rId18"/>
    <p:sldId id="293" r:id="rId19"/>
    <p:sldId id="292"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00" autoAdjust="0"/>
  </p:normalViewPr>
  <p:slideViewPr>
    <p:cSldViewPr>
      <p:cViewPr>
        <p:scale>
          <a:sx n="80" d="100"/>
          <a:sy n="80" d="100"/>
        </p:scale>
        <p:origin x="378" y="-132"/>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ACB66-EAB9-4D45-9F9C-28EA120D791D}" type="datetimeFigureOut">
              <a:rPr lang="en-US"/>
              <a:t>12/2/2021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837A6B-DAA4-4C2D-AEAB-4E9E70095794}" type="slidenum">
              <a:rPr/>
              <a:t>‹#›</a:t>
            </a:fld>
            <a:endParaRPr/>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9D970-AC71-40CF-8717-2E4EAB5207AF}" type="datetimeFigureOut">
              <a:rPr lang="en-US"/>
              <a:t>12/2/2021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66150-FA26-45B5-BF0B-186B42A09DC9}" type="slidenum">
              <a:rPr/>
              <a:t>‹#›</a:t>
            </a:fld>
            <a:endParaRPr/>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a:p>
        </p:txBody>
      </p:sp>
    </p:spTree>
    <p:extLst>
      <p:ext uri="{BB962C8B-B14F-4D97-AF65-F5344CB8AC3E}">
        <p14:creationId xmlns:p14="http://schemas.microsoft.com/office/powerpoint/2010/main" val="711306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12</a:t>
            </a:fld>
            <a:endParaRPr lang="en-US"/>
          </a:p>
        </p:txBody>
      </p:sp>
    </p:spTree>
    <p:extLst>
      <p:ext uri="{BB962C8B-B14F-4D97-AF65-F5344CB8AC3E}">
        <p14:creationId xmlns:p14="http://schemas.microsoft.com/office/powerpoint/2010/main" val="200761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13</a:t>
            </a:fld>
            <a:endParaRPr lang="en-US"/>
          </a:p>
        </p:txBody>
      </p:sp>
    </p:spTree>
    <p:extLst>
      <p:ext uri="{BB962C8B-B14F-4D97-AF65-F5344CB8AC3E}">
        <p14:creationId xmlns:p14="http://schemas.microsoft.com/office/powerpoint/2010/main" val="1458743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14</a:t>
            </a:fld>
            <a:endParaRPr lang="en-US"/>
          </a:p>
        </p:txBody>
      </p:sp>
    </p:spTree>
    <p:extLst>
      <p:ext uri="{BB962C8B-B14F-4D97-AF65-F5344CB8AC3E}">
        <p14:creationId xmlns:p14="http://schemas.microsoft.com/office/powerpoint/2010/main" val="216900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15</a:t>
            </a:fld>
            <a:endParaRPr lang="en-US"/>
          </a:p>
        </p:txBody>
      </p:sp>
    </p:spTree>
    <p:extLst>
      <p:ext uri="{BB962C8B-B14F-4D97-AF65-F5344CB8AC3E}">
        <p14:creationId xmlns:p14="http://schemas.microsoft.com/office/powerpoint/2010/main" val="1626784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16</a:t>
            </a:fld>
            <a:endParaRPr lang="en-US"/>
          </a:p>
        </p:txBody>
      </p:sp>
    </p:spTree>
    <p:extLst>
      <p:ext uri="{BB962C8B-B14F-4D97-AF65-F5344CB8AC3E}">
        <p14:creationId xmlns:p14="http://schemas.microsoft.com/office/powerpoint/2010/main" val="925292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17</a:t>
            </a:fld>
            <a:endParaRPr lang="en-US"/>
          </a:p>
        </p:txBody>
      </p:sp>
    </p:spTree>
    <p:extLst>
      <p:ext uri="{BB962C8B-B14F-4D97-AF65-F5344CB8AC3E}">
        <p14:creationId xmlns:p14="http://schemas.microsoft.com/office/powerpoint/2010/main" val="23302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19</a:t>
            </a:fld>
            <a:endParaRPr lang="en-US"/>
          </a:p>
        </p:txBody>
      </p:sp>
    </p:spTree>
    <p:extLst>
      <p:ext uri="{BB962C8B-B14F-4D97-AF65-F5344CB8AC3E}">
        <p14:creationId xmlns:p14="http://schemas.microsoft.com/office/powerpoint/2010/main" val="2156325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197361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a:p>
        </p:txBody>
      </p:sp>
    </p:spTree>
    <p:extLst>
      <p:ext uri="{BB962C8B-B14F-4D97-AF65-F5344CB8AC3E}">
        <p14:creationId xmlns:p14="http://schemas.microsoft.com/office/powerpoint/2010/main" val="16999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1725564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240878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1589977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1408404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a:p>
        </p:txBody>
      </p:sp>
    </p:spTree>
    <p:extLst>
      <p:ext uri="{BB962C8B-B14F-4D97-AF65-F5344CB8AC3E}">
        <p14:creationId xmlns:p14="http://schemas.microsoft.com/office/powerpoint/2010/main" val="309128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11</a:t>
            </a:fld>
            <a:endParaRPr lang="en-US"/>
          </a:p>
        </p:txBody>
      </p:sp>
    </p:spTree>
    <p:extLst>
      <p:ext uri="{BB962C8B-B14F-4D97-AF65-F5344CB8AC3E}">
        <p14:creationId xmlns:p14="http://schemas.microsoft.com/office/powerpoint/2010/main" val="1996199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13" name="Rectangle 12"/>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hidden">
          <a:xfrm>
            <a:off x="0" y="4810562"/>
            <a:ext cx="12188825" cy="20474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905000"/>
            <a:ext cx="9144000" cy="2667000"/>
          </a:xfrm>
        </p:spPr>
        <p:txBody>
          <a:bodyPr>
            <a:norm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522413" y="5029200"/>
            <a:ext cx="8229600" cy="1143000"/>
          </a:xfrm>
        </p:spPr>
        <p:txBody>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12/2/2021</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useBgFill="1">
        <p:nvSpPr>
          <p:cNvPr id="20" name="Freeform 9"/>
          <p:cNvSpPr>
            <a:spLocks/>
          </p:cNvSpPr>
          <p:nvPr/>
        </p:nvSpPr>
        <p:spPr bwMode="white">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12/2/2021</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1" y="0"/>
            <a:ext cx="9314539" cy="6858000"/>
          </a:xfrm>
          <a:prstGeom prst="rect">
            <a:avLst/>
          </a:prstGeom>
        </p:spPr>
      </p:pic>
      <p:sp>
        <p:nvSpPr>
          <p:cNvPr id="8" name="Rectangle 7"/>
          <p:cNvSpPr/>
          <p:nvPr/>
        </p:nvSpPr>
        <p:spPr bwMode="hidden">
          <a:xfrm>
            <a:off x="1" y="1"/>
            <a:ext cx="9218611"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Freeform 9"/>
          <p:cNvSpPr>
            <a:spLocks/>
          </p:cNvSpPr>
          <p:nvPr/>
        </p:nvSpPr>
        <p:spPr bwMode="hidden">
          <a:xfrm rot="5400000">
            <a:off x="5885540" y="3333074"/>
            <a:ext cx="685800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Vertical Title 1"/>
          <p:cNvSpPr>
            <a:spLocks noGrp="1"/>
          </p:cNvSpPr>
          <p:nvPr>
            <p:ph type="title" orient="vert"/>
          </p:nvPr>
        </p:nvSpPr>
        <p:spPr>
          <a:xfrm>
            <a:off x="9558667"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85800"/>
            <a:ext cx="7460842"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12/2/2021</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12/2/2021</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0" y="0"/>
            <a:ext cx="12188825" cy="4810561"/>
          </a:xfrm>
          <a:prstGeom prst="rect">
            <a:avLst/>
          </a:prstGeom>
        </p:spPr>
      </p:pic>
      <p:sp>
        <p:nvSpPr>
          <p:cNvPr id="18" name="Rectangle 17"/>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2360" y="1905000"/>
            <a:ext cx="9142999" cy="2667000"/>
          </a:xfrm>
        </p:spPr>
        <p:txBody>
          <a:bodyPr anchor="b">
            <a:no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522412" y="5029200"/>
            <a:ext cx="82296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12/2/2021</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16" name="Freeform 9"/>
          <p:cNvSpPr>
            <a:spLocks/>
          </p:cNvSpPr>
          <p:nvPr/>
        </p:nvSpPr>
        <p:spPr bwMode="hidden">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6552" cy="4267200"/>
          </a:xfrm>
        </p:spPr>
        <p:txBody>
          <a:bodyPr>
            <a:normAutofit/>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a:lvl8pPr>
            <a:lvl9pPr marL="192024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905000"/>
            <a:ext cx="4416552" cy="4267200"/>
          </a:xfrm>
        </p:spPr>
        <p:txBody>
          <a:bodyPr>
            <a:normAutofit/>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12/2/2021</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416552" cy="3429001"/>
          </a:xfrm>
        </p:spPr>
        <p:txBody>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baseline="0"/>
            </a:lvl8pPr>
            <a:lvl9pPr marL="1920240">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743200"/>
            <a:ext cx="4416552" cy="3429001"/>
          </a:xfrm>
        </p:spPr>
        <p:txBody>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52466975-C014-42E5-BFA6-B8D5FDD3B81F}" type="datetimeFigureOut">
              <a:rPr lang="en-US"/>
              <a:t>12/2/2021</a:t>
            </a:fld>
            <a:endParaRPr/>
          </a:p>
        </p:txBody>
      </p:sp>
      <p:sp>
        <p:nvSpPr>
          <p:cNvPr id="9" name="Slide Number Placeholder 8"/>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52466975-C014-42E5-BFA6-B8D5FDD3B81F}" type="datetimeFigureOut">
              <a:rPr lang="en-US"/>
              <a:t>12/2/2021</a:t>
            </a:fld>
            <a:endParaRPr/>
          </a:p>
        </p:txBody>
      </p:sp>
      <p:sp>
        <p:nvSpPr>
          <p:cNvPr id="5" name="Slide Number Placeholder 4"/>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5" name="Rectangle 4"/>
          <p:cNvSpPr/>
          <p:nvPr/>
        </p:nvSpPr>
        <p:spPr bwMode="hidden">
          <a:xfrm>
            <a:off x="0" y="1"/>
            <a:ext cx="12188825"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52466975-C014-42E5-BFA6-B8D5FDD3B81F}" type="datetimeFigureOut">
              <a:rPr lang="en-US"/>
              <a:t>12/2/2021</a:t>
            </a:fld>
            <a:endParaRPr/>
          </a:p>
        </p:txBody>
      </p:sp>
      <p:sp>
        <p:nvSpPr>
          <p:cNvPr id="4" name="Slide Number Placeholder 3"/>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15"/>
          <p:cNvSpPr>
            <a:spLocks/>
          </p:cNvSpPr>
          <p:nvPr/>
        </p:nvSpPr>
        <p:spPr bwMode="auto">
          <a:xfrm>
            <a:off x="4494212"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675568" y="2087880"/>
            <a:ext cx="5791200" cy="38862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12/2/2021</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Freeform 15"/>
          <p:cNvSpPr>
            <a:spLocks/>
          </p:cNvSpPr>
          <p:nvPr/>
        </p:nvSpPr>
        <p:spPr bwMode="auto">
          <a:xfrm>
            <a:off x="1522413"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06880" y="2087880"/>
            <a:ext cx="5784978" cy="3886200"/>
          </a:xfrm>
          <a:solidFill>
            <a:schemeClr val="bg2">
              <a:lumMod val="40000"/>
              <a:lumOff val="60000"/>
            </a:schemeClr>
          </a:solidFill>
        </p:spPr>
        <p:txBody>
          <a:bodyPr>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1"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12/2/2021</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189723"/>
            <a:ext cx="9144000" cy="1144556"/>
          </a:xfrm>
          <a:prstGeom prst="rect">
            <a:avLst/>
          </a:prstGeom>
        </p:spPr>
        <p:txBody>
          <a:bodyPr vert="horz" lIns="91440" tIns="45720" rIns="91440" bIns="45720" rtlCol="0" anchor="b">
            <a:normAutofit/>
          </a:bodyPr>
          <a:lstStyle/>
          <a:p>
            <a:r>
              <a:rPr lang="en-US"/>
              <a:t>Click to edit Master title style</a:t>
            </a:r>
            <a:endParaRPr/>
          </a:p>
        </p:txBody>
      </p:sp>
      <p:pic>
        <p:nvPicPr>
          <p:cNvPr id="13" name="Picture 12"/>
          <p:cNvPicPr>
            <a:picLocks noChangeAspect="1"/>
          </p:cNvPicPr>
          <p:nvPr/>
        </p:nvPicPr>
        <p:blipFill rotWithShape="1">
          <a:blip r:embed="rId13">
            <a:extLst>
              <a:ext uri="{28A0092B-C50C-407E-A947-70E740481C1C}">
                <a14:useLocalDpi xmlns:a14="http://schemas.microsoft.com/office/drawing/2010/main" val="0"/>
              </a:ext>
            </a:extLst>
          </a:blip>
          <a:srcRect/>
          <a:stretch/>
        </p:blipFill>
        <p:spPr bwMode="hidden">
          <a:xfrm>
            <a:off x="0" y="1628776"/>
            <a:ext cx="12188825" cy="5229225"/>
          </a:xfrm>
          <a:prstGeom prst="rect">
            <a:avLst/>
          </a:prstGeom>
          <a:noFill/>
          <a:ln>
            <a:noFill/>
          </a:ln>
        </p:spPr>
      </p:pic>
      <p:sp>
        <p:nvSpPr>
          <p:cNvPr id="17" name="Rectangle 16"/>
          <p:cNvSpPr/>
          <p:nvPr/>
        </p:nvSpPr>
        <p:spPr bwMode="hidden">
          <a:xfrm>
            <a:off x="0" y="1535908"/>
            <a:ext cx="12188825" cy="5322093"/>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1522413"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20898"/>
            <a:ext cx="7010399" cy="236030"/>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08721" y="6420898"/>
            <a:ext cx="964036" cy="236030"/>
          </a:xfrm>
          <a:prstGeom prst="rect">
            <a:avLst/>
          </a:prstGeom>
        </p:spPr>
        <p:txBody>
          <a:bodyPr vert="horz" lIns="91440" tIns="45720" rIns="91440" bIns="45720" rtlCol="0" anchor="ctr"/>
          <a:lstStyle>
            <a:lvl1pPr algn="r">
              <a:defRPr sz="1100">
                <a:solidFill>
                  <a:schemeClr val="tx1"/>
                </a:solidFill>
              </a:defRPr>
            </a:lvl1pPr>
          </a:lstStyle>
          <a:p>
            <a:fld id="{52466975-C014-42E5-BFA6-B8D5FDD3B81F}" type="datetimeFigureOut">
              <a:rPr lang="en-US" smtClean="0"/>
              <a:pPr/>
              <a:t>12/2/2021</a:t>
            </a:fld>
            <a:endParaRPr lang="en-US"/>
          </a:p>
        </p:txBody>
      </p:sp>
      <p:sp>
        <p:nvSpPr>
          <p:cNvPr id="6" name="Slide Number Placeholder 5"/>
          <p:cNvSpPr>
            <a:spLocks noGrp="1"/>
          </p:cNvSpPr>
          <p:nvPr>
            <p:ph type="sldNum" sz="quarter" idx="4"/>
          </p:nvPr>
        </p:nvSpPr>
        <p:spPr>
          <a:xfrm>
            <a:off x="10027920" y="6420898"/>
            <a:ext cx="638493" cy="236030"/>
          </a:xfrm>
          <a:prstGeom prst="rect">
            <a:avLst/>
          </a:prstGeom>
        </p:spPr>
        <p:txBody>
          <a:bodyPr vert="horz" lIns="91440" tIns="45720" rIns="91440" bIns="45720" rtlCol="0" anchor="ctr"/>
          <a:lstStyle>
            <a:lvl1pPr algn="r">
              <a:defRPr sz="1100">
                <a:solidFill>
                  <a:schemeClr val="tx1"/>
                </a:solidFill>
              </a:defRPr>
            </a:lvl1pPr>
          </a:lstStyle>
          <a:p>
            <a:fld id="{693B167E-EA96-4147-81DE-549160052C22}" type="slidenum">
              <a:rPr lang="en-US" smtClean="0"/>
              <a:pPr/>
              <a:t>‹#›</a:t>
            </a:fld>
            <a:endParaRPr lang="en-US"/>
          </a:p>
        </p:txBody>
      </p:sp>
      <p:sp>
        <p:nvSpPr>
          <p:cNvPr id="38" name="Freeform 9"/>
          <p:cNvSpPr>
            <a:spLocks/>
          </p:cNvSpPr>
          <p:nvPr/>
        </p:nvSpPr>
        <p:spPr bwMode="white">
          <a:xfrm>
            <a:off x="1057" y="1470256"/>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3" r:id="rId10"/>
    <p:sldLayoutId id="214748367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0000"/>
        </a:lnSpc>
        <a:spcBef>
          <a:spcPts val="1800"/>
        </a:spcBef>
        <a:buSzPct val="110000"/>
        <a:buFont typeface="Arial" pitchFamily="34" charset="0"/>
        <a:buChar char="▪"/>
        <a:defRPr sz="2400" kern="1200">
          <a:solidFill>
            <a:schemeClr val="tx1"/>
          </a:solidFill>
          <a:latin typeface="+mn-lt"/>
          <a:ea typeface="+mn-ea"/>
          <a:cs typeface="+mn-cs"/>
        </a:defRPr>
      </a:lvl1pPr>
      <a:lvl2pPr marL="682625" indent="-274320" algn="l" defTabSz="914400" rtl="0" eaLnBrk="1" latinLnBrk="0" hangingPunct="1">
        <a:lnSpc>
          <a:spcPct val="90000"/>
        </a:lnSpc>
        <a:spcBef>
          <a:spcPts val="600"/>
        </a:spcBef>
        <a:buSzPct val="110000"/>
        <a:buFont typeface="Arial" pitchFamily="34" charset="0"/>
        <a:buChar char="▪"/>
        <a:defRPr sz="2000" kern="1200">
          <a:solidFill>
            <a:schemeClr val="tx1"/>
          </a:solidFill>
          <a:latin typeface="+mn-lt"/>
          <a:ea typeface="+mn-ea"/>
          <a:cs typeface="+mn-cs"/>
        </a:defRPr>
      </a:lvl2pPr>
      <a:lvl3pPr marL="1097280" indent="-274320" algn="l" defTabSz="914400" rtl="0" eaLnBrk="1" latinLnBrk="0" hangingPunct="1">
        <a:lnSpc>
          <a:spcPct val="90000"/>
        </a:lnSpc>
        <a:spcBef>
          <a:spcPts val="600"/>
        </a:spcBef>
        <a:buSzPct val="110000"/>
        <a:buFont typeface="Arial" pitchFamily="34" charset="0"/>
        <a:buChar char="▪"/>
        <a:defRPr sz="1800" kern="1200">
          <a:solidFill>
            <a:schemeClr val="tx1"/>
          </a:solidFill>
          <a:latin typeface="+mn-lt"/>
          <a:ea typeface="+mn-ea"/>
          <a:cs typeface="+mn-cs"/>
        </a:defRPr>
      </a:lvl3pPr>
      <a:lvl4pPr marL="15087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4pPr>
      <a:lvl5pPr marL="192024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5pPr>
      <a:lvl6pPr marL="233172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6pPr>
      <a:lvl7pPr marL="274320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7pPr>
      <a:lvl8pPr marL="315468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8pPr>
      <a:lvl9pPr marL="35661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828800"/>
            <a:ext cx="9144000" cy="2667000"/>
          </a:xfrm>
        </p:spPr>
        <p:txBody>
          <a:bodyPr/>
          <a:lstStyle/>
          <a:p>
            <a:pPr algn="l"/>
            <a:r>
              <a:rPr lang="en-US" b="1" i="0" dirty="0">
                <a:solidFill>
                  <a:schemeClr val="tx1">
                    <a:lumMod val="75000"/>
                  </a:schemeClr>
                </a:solidFill>
                <a:effectLst/>
                <a:latin typeface="Helvetica Neue" panose="02000A06000000020004" pitchFamily="50"/>
              </a:rPr>
              <a:t>Customer Response Predict &amp; Personality Analysis</a:t>
            </a:r>
          </a:p>
        </p:txBody>
      </p:sp>
      <p:sp>
        <p:nvSpPr>
          <p:cNvPr id="3" name="Subtitle 2"/>
          <p:cNvSpPr>
            <a:spLocks noGrp="1"/>
          </p:cNvSpPr>
          <p:nvPr>
            <p:ph type="subTitle" idx="1"/>
          </p:nvPr>
        </p:nvSpPr>
        <p:spPr/>
        <p:txBody>
          <a:bodyPr/>
          <a:lstStyle/>
          <a:p>
            <a:r>
              <a:rPr lang="en-US" dirty="0"/>
              <a:t>By: Mahmoud Khaled</a:t>
            </a:r>
          </a:p>
          <a:p>
            <a:endParaRPr lang="en-US" dirty="0"/>
          </a:p>
        </p:txBody>
      </p:sp>
    </p:spTree>
    <p:extLst>
      <p:ext uri="{BB962C8B-B14F-4D97-AF65-F5344CB8AC3E}">
        <p14:creationId xmlns:p14="http://schemas.microsoft.com/office/powerpoint/2010/main" val="11617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Data Cleaning</a:t>
            </a:r>
          </a:p>
        </p:txBody>
      </p:sp>
      <p:sp>
        <p:nvSpPr>
          <p:cNvPr id="2" name="TextBox 1">
            <a:extLst>
              <a:ext uri="{FF2B5EF4-FFF2-40B4-BE49-F238E27FC236}">
                <a16:creationId xmlns:a16="http://schemas.microsoft.com/office/drawing/2014/main" id="{AB76986E-A58A-4972-B879-5032626C820E}"/>
              </a:ext>
            </a:extLst>
          </p:cNvPr>
          <p:cNvSpPr txBox="1"/>
          <p:nvPr/>
        </p:nvSpPr>
        <p:spPr>
          <a:xfrm>
            <a:off x="608012" y="2133600"/>
            <a:ext cx="2590800" cy="1231106"/>
          </a:xfrm>
          <a:prstGeom prst="rect">
            <a:avLst/>
          </a:prstGeom>
          <a:noFill/>
        </p:spPr>
        <p:txBody>
          <a:bodyPr wrap="square" rtlCol="0">
            <a:spAutoFit/>
          </a:bodyPr>
          <a:lstStyle/>
          <a:p>
            <a:pPr algn="l"/>
            <a:r>
              <a:rPr lang="en-US" sz="2800" i="0" dirty="0">
                <a:solidFill>
                  <a:schemeClr val="tx1">
                    <a:lumMod val="75000"/>
                  </a:schemeClr>
                </a:solidFill>
                <a:effectLst/>
                <a:latin typeface="Helvetica LT Std" panose="020B0504020202020204" pitchFamily="34" charset="0"/>
              </a:rPr>
              <a:t>Detecting outliers</a:t>
            </a:r>
          </a:p>
          <a:p>
            <a:endParaRPr lang="en-US" dirty="0"/>
          </a:p>
        </p:txBody>
      </p:sp>
      <p:sp>
        <p:nvSpPr>
          <p:cNvPr id="5" name="TextBox 4">
            <a:extLst>
              <a:ext uri="{FF2B5EF4-FFF2-40B4-BE49-F238E27FC236}">
                <a16:creationId xmlns:a16="http://schemas.microsoft.com/office/drawing/2014/main" id="{73FC9AF9-E4B1-4D1E-BBC7-A83A3ACCC0AC}"/>
              </a:ext>
            </a:extLst>
          </p:cNvPr>
          <p:cNvSpPr txBox="1"/>
          <p:nvPr/>
        </p:nvSpPr>
        <p:spPr>
          <a:xfrm>
            <a:off x="604079" y="3364706"/>
            <a:ext cx="4038600" cy="2800767"/>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Helvetica Neue" panose="02000A06000000020004" pitchFamily="50"/>
              </a:rPr>
              <a:t>We can see some clear outliers in </a:t>
            </a:r>
            <a:r>
              <a:rPr lang="en-US" sz="1600" b="1" i="0" dirty="0">
                <a:effectLst/>
                <a:latin typeface="Helvetica Neue" panose="02000A06000000020004" pitchFamily="50"/>
              </a:rPr>
              <a:t>Income</a:t>
            </a:r>
            <a:r>
              <a:rPr lang="en-US" sz="1600" b="0" i="0" dirty="0">
                <a:effectLst/>
                <a:latin typeface="Helvetica Neue" panose="02000A06000000020004" pitchFamily="50"/>
              </a:rPr>
              <a:t> and </a:t>
            </a:r>
            <a:r>
              <a:rPr lang="en-US" sz="1600" b="1" i="0" dirty="0">
                <a:effectLst/>
                <a:latin typeface="Helvetica Neue" panose="02000A06000000020004" pitchFamily="50"/>
              </a:rPr>
              <a:t>Age</a:t>
            </a:r>
            <a:r>
              <a:rPr lang="en-US" sz="1600" b="0" i="0" dirty="0">
                <a:effectLst/>
                <a:latin typeface="Helvetica Neue" panose="02000A06000000020004" pitchFamily="50"/>
              </a:rPr>
              <a:t>. We will remove the rows where the Income is greater than 200K and birth year is less than 1920.</a:t>
            </a:r>
          </a:p>
          <a:p>
            <a:pPr algn="l">
              <a:buFont typeface="Arial" panose="020B0604020202020204" pitchFamily="34" charset="0"/>
              <a:buChar char="•"/>
            </a:pPr>
            <a:r>
              <a:rPr lang="en-US" sz="1600" b="0" i="0" dirty="0">
                <a:effectLst/>
                <a:latin typeface="Helvetica Neue" panose="02000A06000000020004" pitchFamily="50"/>
              </a:rPr>
              <a:t>For other columns, we cannot blindly remove these outliers as there could be cases where the requirement for these products is high by the user. Maybe the consumer is hosting a party or an event or is more comfortable getting his products from a particular channel.</a:t>
            </a:r>
          </a:p>
        </p:txBody>
      </p:sp>
      <p:pic>
        <p:nvPicPr>
          <p:cNvPr id="1026" name="Picture 2">
            <a:extLst>
              <a:ext uri="{FF2B5EF4-FFF2-40B4-BE49-F238E27FC236}">
                <a16:creationId xmlns:a16="http://schemas.microsoft.com/office/drawing/2014/main" id="{14F0C42E-81F1-4F4B-9F08-98D51D028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172068" y="1100200"/>
            <a:ext cx="4867400" cy="601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40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Exploratory Data Analysis</a:t>
            </a:r>
          </a:p>
        </p:txBody>
      </p:sp>
      <p:sp>
        <p:nvSpPr>
          <p:cNvPr id="2" name="TextBox 1">
            <a:extLst>
              <a:ext uri="{FF2B5EF4-FFF2-40B4-BE49-F238E27FC236}">
                <a16:creationId xmlns:a16="http://schemas.microsoft.com/office/drawing/2014/main" id="{AB76986E-A58A-4972-B879-5032626C820E}"/>
              </a:ext>
            </a:extLst>
          </p:cNvPr>
          <p:cNvSpPr txBox="1"/>
          <p:nvPr/>
        </p:nvSpPr>
        <p:spPr>
          <a:xfrm>
            <a:off x="608012" y="2133600"/>
            <a:ext cx="2590800" cy="954107"/>
          </a:xfrm>
          <a:prstGeom prst="rect">
            <a:avLst/>
          </a:prstGeom>
          <a:noFill/>
        </p:spPr>
        <p:txBody>
          <a:bodyPr wrap="square" rtlCol="0">
            <a:spAutoFit/>
          </a:bodyPr>
          <a:lstStyle/>
          <a:p>
            <a:pPr algn="l"/>
            <a:r>
              <a:rPr lang="en-US" sz="2800" i="0" dirty="0">
                <a:solidFill>
                  <a:schemeClr val="tx1">
                    <a:lumMod val="75000"/>
                  </a:schemeClr>
                </a:solidFill>
                <a:effectLst/>
                <a:latin typeface="Helvetica LT Std" panose="020B0504020202020204" pitchFamily="34" charset="0"/>
              </a:rPr>
              <a:t>Univariate Analysis</a:t>
            </a:r>
            <a:endParaRPr lang="en-US" dirty="0"/>
          </a:p>
        </p:txBody>
      </p:sp>
      <p:sp>
        <p:nvSpPr>
          <p:cNvPr id="5" name="TextBox 4">
            <a:extLst>
              <a:ext uri="{FF2B5EF4-FFF2-40B4-BE49-F238E27FC236}">
                <a16:creationId xmlns:a16="http://schemas.microsoft.com/office/drawing/2014/main" id="{73FC9AF9-E4B1-4D1E-BBC7-A83A3ACCC0AC}"/>
              </a:ext>
            </a:extLst>
          </p:cNvPr>
          <p:cNvSpPr txBox="1"/>
          <p:nvPr/>
        </p:nvSpPr>
        <p:spPr>
          <a:xfrm>
            <a:off x="684212" y="3733800"/>
            <a:ext cx="2514600" cy="2308324"/>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Helvetica Neue" panose="02000A06000000020004" pitchFamily="50"/>
              </a:rPr>
              <a:t>These 2 figures give a quick look of the customer distribution, we could see the most our customer(64%) are in relationships(Married or Together) and most(97%) are at least bachelor degrees.</a:t>
            </a:r>
          </a:p>
        </p:txBody>
      </p:sp>
      <p:pic>
        <p:nvPicPr>
          <p:cNvPr id="2050" name="Picture 2">
            <a:extLst>
              <a:ext uri="{FF2B5EF4-FFF2-40B4-BE49-F238E27FC236}">
                <a16:creationId xmlns:a16="http://schemas.microsoft.com/office/drawing/2014/main" id="{5DB477FF-03B7-4C54-A512-693F5F295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2" y="2133600"/>
            <a:ext cx="8250258" cy="412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6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Exploratory Data Analysis</a:t>
            </a:r>
          </a:p>
        </p:txBody>
      </p:sp>
      <p:sp>
        <p:nvSpPr>
          <p:cNvPr id="5" name="TextBox 4">
            <a:extLst>
              <a:ext uri="{FF2B5EF4-FFF2-40B4-BE49-F238E27FC236}">
                <a16:creationId xmlns:a16="http://schemas.microsoft.com/office/drawing/2014/main" id="{73FC9AF9-E4B1-4D1E-BBC7-A83A3ACCC0AC}"/>
              </a:ext>
            </a:extLst>
          </p:cNvPr>
          <p:cNvSpPr txBox="1"/>
          <p:nvPr/>
        </p:nvSpPr>
        <p:spPr>
          <a:xfrm>
            <a:off x="1522413" y="1983691"/>
            <a:ext cx="9525000" cy="584775"/>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Helvetica Neue" panose="02000A06000000020004" pitchFamily="50"/>
              </a:rPr>
              <a:t>The age of the customers are mainly clustering in </a:t>
            </a:r>
            <a:r>
              <a:rPr lang="en-US" sz="1600" b="1" i="0" dirty="0">
                <a:effectLst/>
                <a:latin typeface="Helvetica Neue" panose="02000A06000000020004" pitchFamily="50"/>
              </a:rPr>
              <a:t>40s or 60s</a:t>
            </a:r>
            <a:r>
              <a:rPr lang="en-US" sz="1600" b="0" i="0" dirty="0">
                <a:effectLst/>
                <a:latin typeface="Helvetica Neue" panose="02000A06000000020004" pitchFamily="50"/>
              </a:rPr>
              <a:t>, the young people(under 30) are very few.</a:t>
            </a:r>
          </a:p>
          <a:p>
            <a:pPr algn="l">
              <a:buFont typeface="Arial" panose="020B0604020202020204" pitchFamily="34" charset="0"/>
              <a:buChar char="•"/>
            </a:pPr>
            <a:r>
              <a:rPr lang="en-US" sz="1600" b="0" i="0" dirty="0">
                <a:effectLst/>
                <a:latin typeface="Helvetica Neue" panose="02000A06000000020004" pitchFamily="50"/>
              </a:rPr>
              <a:t>These people are at their middle ages or old ages, so their family condition should be further taken care of.</a:t>
            </a:r>
          </a:p>
        </p:txBody>
      </p:sp>
      <p:pic>
        <p:nvPicPr>
          <p:cNvPr id="3074" name="Picture 2">
            <a:extLst>
              <a:ext uri="{FF2B5EF4-FFF2-40B4-BE49-F238E27FC236}">
                <a16:creationId xmlns:a16="http://schemas.microsoft.com/office/drawing/2014/main" id="{832FA950-1A76-4D72-B504-DA131330E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75" y="3217878"/>
            <a:ext cx="111442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5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Exploratory Data Analysis</a:t>
            </a:r>
          </a:p>
        </p:txBody>
      </p:sp>
      <p:sp>
        <p:nvSpPr>
          <p:cNvPr id="5" name="TextBox 4">
            <a:extLst>
              <a:ext uri="{FF2B5EF4-FFF2-40B4-BE49-F238E27FC236}">
                <a16:creationId xmlns:a16="http://schemas.microsoft.com/office/drawing/2014/main" id="{73FC9AF9-E4B1-4D1E-BBC7-A83A3ACCC0AC}"/>
              </a:ext>
            </a:extLst>
          </p:cNvPr>
          <p:cNvSpPr txBox="1"/>
          <p:nvPr/>
        </p:nvSpPr>
        <p:spPr>
          <a:xfrm>
            <a:off x="2055812" y="2227826"/>
            <a:ext cx="8429625" cy="584775"/>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Helvetica Neue" panose="02000A06000000020004" pitchFamily="50"/>
              </a:rPr>
              <a:t>Most customers have 1 kid or 0 kid at home, very few have 2 kids, and no one have kids over 2.</a:t>
            </a:r>
          </a:p>
          <a:p>
            <a:pPr algn="l">
              <a:buFont typeface="Arial" panose="020B0604020202020204" pitchFamily="34" charset="0"/>
              <a:buChar char="•"/>
            </a:pPr>
            <a:r>
              <a:rPr lang="en-US" sz="1600" b="0" i="0" dirty="0">
                <a:effectLst/>
                <a:latin typeface="Helvetica Neue" panose="02000A06000000020004" pitchFamily="50"/>
              </a:rPr>
              <a:t>The number of teens at home is very similar to kid num.</a:t>
            </a:r>
          </a:p>
        </p:txBody>
      </p:sp>
      <p:pic>
        <p:nvPicPr>
          <p:cNvPr id="4098" name="Picture 2">
            <a:extLst>
              <a:ext uri="{FF2B5EF4-FFF2-40B4-BE49-F238E27FC236}">
                <a16:creationId xmlns:a16="http://schemas.microsoft.com/office/drawing/2014/main" id="{FEFB13FD-16E9-4AC7-90B0-5B4CC30FF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599" y="3124200"/>
            <a:ext cx="8429625"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02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Exploratory Data Analysis</a:t>
            </a:r>
          </a:p>
        </p:txBody>
      </p:sp>
      <p:sp>
        <p:nvSpPr>
          <p:cNvPr id="5" name="TextBox 4">
            <a:extLst>
              <a:ext uri="{FF2B5EF4-FFF2-40B4-BE49-F238E27FC236}">
                <a16:creationId xmlns:a16="http://schemas.microsoft.com/office/drawing/2014/main" id="{73FC9AF9-E4B1-4D1E-BBC7-A83A3ACCC0AC}"/>
              </a:ext>
            </a:extLst>
          </p:cNvPr>
          <p:cNvSpPr txBox="1"/>
          <p:nvPr/>
        </p:nvSpPr>
        <p:spPr>
          <a:xfrm>
            <a:off x="1217612" y="2227826"/>
            <a:ext cx="10134600" cy="1077218"/>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Helvetica Neue" panose="02000A06000000020004" pitchFamily="50"/>
              </a:rPr>
              <a:t>According to Response, this is an </a:t>
            </a:r>
            <a:r>
              <a:rPr lang="en-US" sz="1600" b="1" i="0" dirty="0">
                <a:effectLst/>
                <a:latin typeface="Helvetica Neue" panose="02000A06000000020004" pitchFamily="50"/>
              </a:rPr>
              <a:t>unbalanced dataset</a:t>
            </a:r>
            <a:r>
              <a:rPr lang="en-US" sz="1600" b="0" i="0" dirty="0">
                <a:effectLst/>
                <a:latin typeface="Helvetica Neue" panose="02000A06000000020004" pitchFamily="50"/>
              </a:rPr>
              <a:t>, over 80% customers say no to the last </a:t>
            </a:r>
            <a:r>
              <a:rPr lang="en-US" sz="1600" b="0" i="0" dirty="0" err="1">
                <a:effectLst/>
                <a:latin typeface="Helvetica Neue" panose="02000A06000000020004" pitchFamily="50"/>
              </a:rPr>
              <a:t>compaign</a:t>
            </a:r>
            <a:r>
              <a:rPr lang="en-US" sz="1600" b="0" i="0" dirty="0">
                <a:effectLst/>
                <a:latin typeface="Helvetica Neue" panose="02000A06000000020004" pitchFamily="50"/>
              </a:rPr>
              <a:t>. So we should take care and use more comprehensive and accurate indicators(like F-1 or MCC) to evaluate the classification models.</a:t>
            </a:r>
          </a:p>
          <a:p>
            <a:pPr algn="l">
              <a:buFont typeface="Arial" panose="020B0604020202020204" pitchFamily="34" charset="0"/>
              <a:buChar char="•"/>
            </a:pPr>
            <a:r>
              <a:rPr lang="en-US" sz="1600" b="0" i="0" dirty="0">
                <a:effectLst/>
                <a:latin typeface="Helvetica Neue" panose="02000A06000000020004" pitchFamily="50"/>
              </a:rPr>
              <a:t>Most customers income levels are in the range [10K, 100K] per year.</a:t>
            </a:r>
          </a:p>
        </p:txBody>
      </p:sp>
      <p:pic>
        <p:nvPicPr>
          <p:cNvPr id="8194" name="Picture 2">
            <a:extLst>
              <a:ext uri="{FF2B5EF4-FFF2-40B4-BE49-F238E27FC236}">
                <a16:creationId xmlns:a16="http://schemas.microsoft.com/office/drawing/2014/main" id="{B2B66544-93D3-48B9-9F3A-14DED1E87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599" y="3481754"/>
            <a:ext cx="842962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36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Exploratory Data Analysis</a:t>
            </a:r>
          </a:p>
        </p:txBody>
      </p:sp>
      <p:sp>
        <p:nvSpPr>
          <p:cNvPr id="5" name="TextBox 4">
            <a:extLst>
              <a:ext uri="{FF2B5EF4-FFF2-40B4-BE49-F238E27FC236}">
                <a16:creationId xmlns:a16="http://schemas.microsoft.com/office/drawing/2014/main" id="{73FC9AF9-E4B1-4D1E-BBC7-A83A3ACCC0AC}"/>
              </a:ext>
            </a:extLst>
          </p:cNvPr>
          <p:cNvSpPr txBox="1"/>
          <p:nvPr/>
        </p:nvSpPr>
        <p:spPr>
          <a:xfrm>
            <a:off x="2055812" y="2227826"/>
            <a:ext cx="8429625" cy="830997"/>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Helvetica Neue" panose="02000A06000000020004" pitchFamily="50"/>
              </a:rPr>
              <a:t>From the left figure, we can find that the </a:t>
            </a:r>
            <a:r>
              <a:rPr lang="en-US" sz="1600" b="1" i="0" dirty="0" err="1">
                <a:effectLst/>
                <a:latin typeface="Helvetica Neue" panose="02000A06000000020004" pitchFamily="50"/>
              </a:rPr>
              <a:t>compaign</a:t>
            </a:r>
            <a:r>
              <a:rPr lang="en-US" sz="1600" b="1" i="0" dirty="0">
                <a:effectLst/>
                <a:latin typeface="Helvetica Neue" panose="02000A06000000020004" pitchFamily="50"/>
              </a:rPr>
              <a:t> acceptance rate</a:t>
            </a:r>
            <a:r>
              <a:rPr lang="en-US" sz="1600" b="0" i="0" dirty="0">
                <a:effectLst/>
                <a:latin typeface="Helvetica Neue" panose="02000A06000000020004" pitchFamily="50"/>
              </a:rPr>
              <a:t> in high education groups(Master and PhD) are higher than that in low education groups.</a:t>
            </a:r>
          </a:p>
          <a:p>
            <a:pPr algn="l">
              <a:buFont typeface="Arial" panose="020B0604020202020204" pitchFamily="34" charset="0"/>
              <a:buChar char="•"/>
            </a:pPr>
            <a:r>
              <a:rPr lang="en-US" sz="1600" b="0" i="0" dirty="0">
                <a:effectLst/>
                <a:latin typeface="Helvetica Neue" panose="02000A06000000020004" pitchFamily="50"/>
              </a:rPr>
              <a:t>From the right plot, we find that the </a:t>
            </a:r>
            <a:r>
              <a:rPr lang="en-US" sz="1600" b="1" i="0" dirty="0">
                <a:effectLst/>
                <a:latin typeface="Helvetica Neue" panose="02000A06000000020004" pitchFamily="50"/>
              </a:rPr>
              <a:t>single people</a:t>
            </a:r>
            <a:r>
              <a:rPr lang="en-US" sz="1600" b="0" i="0" dirty="0">
                <a:effectLst/>
                <a:latin typeface="Helvetica Neue" panose="02000A06000000020004" pitchFamily="50"/>
              </a:rPr>
              <a:t> tend to say yes to this </a:t>
            </a:r>
            <a:r>
              <a:rPr lang="en-US" sz="1600" b="0" i="0" dirty="0" err="1">
                <a:effectLst/>
                <a:latin typeface="Helvetica Neue" panose="02000A06000000020004" pitchFamily="50"/>
              </a:rPr>
              <a:t>compaign</a:t>
            </a:r>
            <a:r>
              <a:rPr lang="en-US" sz="1600" b="0" i="0" dirty="0">
                <a:effectLst/>
                <a:latin typeface="Helvetica Neue" panose="02000A06000000020004" pitchFamily="50"/>
              </a:rPr>
              <a:t>.</a:t>
            </a:r>
          </a:p>
        </p:txBody>
      </p:sp>
      <p:sp>
        <p:nvSpPr>
          <p:cNvPr id="6" name="TextBox 5">
            <a:extLst>
              <a:ext uri="{FF2B5EF4-FFF2-40B4-BE49-F238E27FC236}">
                <a16:creationId xmlns:a16="http://schemas.microsoft.com/office/drawing/2014/main" id="{27F62C3D-6CFF-4E54-AEB0-DE577444DF06}"/>
              </a:ext>
            </a:extLst>
          </p:cNvPr>
          <p:cNvSpPr txBox="1"/>
          <p:nvPr/>
        </p:nvSpPr>
        <p:spPr>
          <a:xfrm>
            <a:off x="303212" y="2414403"/>
            <a:ext cx="6091310" cy="369332"/>
          </a:xfrm>
          <a:prstGeom prst="rect">
            <a:avLst/>
          </a:prstGeom>
          <a:noFill/>
        </p:spPr>
        <p:txBody>
          <a:bodyPr wrap="square">
            <a:spAutoFit/>
          </a:bodyPr>
          <a:lstStyle/>
          <a:p>
            <a:r>
              <a:rPr lang="en-US" dirty="0" err="1"/>
              <a:t>Bivriate</a:t>
            </a:r>
            <a:r>
              <a:rPr lang="en-US" dirty="0"/>
              <a:t> Analysis</a:t>
            </a:r>
          </a:p>
        </p:txBody>
      </p:sp>
      <p:pic>
        <p:nvPicPr>
          <p:cNvPr id="7170" name="Picture 2">
            <a:extLst>
              <a:ext uri="{FF2B5EF4-FFF2-40B4-BE49-F238E27FC236}">
                <a16:creationId xmlns:a16="http://schemas.microsoft.com/office/drawing/2014/main" id="{741744FE-4D95-4139-8BD7-935DCEA8B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599" y="3720216"/>
            <a:ext cx="8429625"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6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Exploratory Data Analysis</a:t>
            </a:r>
          </a:p>
        </p:txBody>
      </p:sp>
      <p:sp>
        <p:nvSpPr>
          <p:cNvPr id="5" name="TextBox 4">
            <a:extLst>
              <a:ext uri="{FF2B5EF4-FFF2-40B4-BE49-F238E27FC236}">
                <a16:creationId xmlns:a16="http://schemas.microsoft.com/office/drawing/2014/main" id="{73FC9AF9-E4B1-4D1E-BBC7-A83A3ACCC0AC}"/>
              </a:ext>
            </a:extLst>
          </p:cNvPr>
          <p:cNvSpPr txBox="1"/>
          <p:nvPr/>
        </p:nvSpPr>
        <p:spPr>
          <a:xfrm>
            <a:off x="2055812" y="2227826"/>
            <a:ext cx="8429625" cy="584775"/>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Helvetica Neue" panose="02000A06000000020004" pitchFamily="50"/>
              </a:rPr>
              <a:t>It seems that customers with no kids and no teens at home are more likely to accept the offer in this </a:t>
            </a:r>
            <a:r>
              <a:rPr lang="en-US" sz="1600" b="0" i="0" dirty="0" err="1">
                <a:effectLst/>
                <a:latin typeface="Helvetica Neue" panose="02000A06000000020004" pitchFamily="50"/>
              </a:rPr>
              <a:t>compaign</a:t>
            </a:r>
            <a:r>
              <a:rPr lang="en-US" sz="1600" b="0" i="0" dirty="0">
                <a:effectLst/>
                <a:latin typeface="Helvetica Neue" panose="02000A06000000020004" pitchFamily="50"/>
              </a:rPr>
              <a:t>.</a:t>
            </a:r>
          </a:p>
        </p:txBody>
      </p:sp>
      <p:pic>
        <p:nvPicPr>
          <p:cNvPr id="6146" name="Picture 2">
            <a:extLst>
              <a:ext uri="{FF2B5EF4-FFF2-40B4-BE49-F238E27FC236}">
                <a16:creationId xmlns:a16="http://schemas.microsoft.com/office/drawing/2014/main" id="{3A933B0B-8386-4F64-8371-76A6AF90A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599" y="3416105"/>
            <a:ext cx="8429625"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5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1" i="0" dirty="0">
                <a:effectLst/>
                <a:latin typeface="Helvetica Neue" panose="02000A06000000020004" pitchFamily="50"/>
              </a:rPr>
              <a:t>Preparations for Prediction Models</a:t>
            </a:r>
          </a:p>
        </p:txBody>
      </p:sp>
      <p:sp>
        <p:nvSpPr>
          <p:cNvPr id="5" name="TextBox 4">
            <a:extLst>
              <a:ext uri="{FF2B5EF4-FFF2-40B4-BE49-F238E27FC236}">
                <a16:creationId xmlns:a16="http://schemas.microsoft.com/office/drawing/2014/main" id="{73FC9AF9-E4B1-4D1E-BBC7-A83A3ACCC0AC}"/>
              </a:ext>
            </a:extLst>
          </p:cNvPr>
          <p:cNvSpPr txBox="1"/>
          <p:nvPr/>
        </p:nvSpPr>
        <p:spPr>
          <a:xfrm>
            <a:off x="2055812" y="2227826"/>
            <a:ext cx="8429625" cy="338554"/>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Helvetica Neue" panose="02000A06000000020004" pitchFamily="50"/>
              </a:rPr>
              <a:t>Converting </a:t>
            </a:r>
            <a:r>
              <a:rPr lang="en-US" sz="1600" b="0" i="0" dirty="0" err="1">
                <a:effectLst/>
                <a:latin typeface="Helvetica Neue" panose="02000A06000000020004" pitchFamily="50"/>
              </a:rPr>
              <a:t>Catg</a:t>
            </a:r>
            <a:r>
              <a:rPr lang="en-US" sz="1600" b="0" i="0" dirty="0">
                <a:effectLst/>
                <a:latin typeface="Helvetica Neue" panose="02000A06000000020004" pitchFamily="50"/>
              </a:rPr>
              <a:t> data to numerical data</a:t>
            </a:r>
          </a:p>
        </p:txBody>
      </p:sp>
      <p:sp>
        <p:nvSpPr>
          <p:cNvPr id="6" name="TextBox 5">
            <a:extLst>
              <a:ext uri="{FF2B5EF4-FFF2-40B4-BE49-F238E27FC236}">
                <a16:creationId xmlns:a16="http://schemas.microsoft.com/office/drawing/2014/main" id="{5023359E-AEC2-4F51-8D97-3F656AE921B7}"/>
              </a:ext>
            </a:extLst>
          </p:cNvPr>
          <p:cNvSpPr txBox="1"/>
          <p:nvPr/>
        </p:nvSpPr>
        <p:spPr>
          <a:xfrm>
            <a:off x="2055812" y="2743200"/>
            <a:ext cx="6091310" cy="369332"/>
          </a:xfrm>
          <a:prstGeom prst="rect">
            <a:avLst/>
          </a:prstGeom>
          <a:noFill/>
        </p:spPr>
        <p:txBody>
          <a:bodyPr wrap="square">
            <a:spAutoFit/>
          </a:bodyPr>
          <a:lstStyle/>
          <a:p>
            <a:r>
              <a:rPr lang="en-US" dirty="0"/>
              <a:t># Education have orders, so we change Basic-</a:t>
            </a:r>
            <a:r>
              <a:rPr lang="en-US" dirty="0" err="1"/>
              <a:t>Phd</a:t>
            </a:r>
            <a:r>
              <a:rPr lang="en-US" dirty="0"/>
              <a:t> to scale 0-3</a:t>
            </a:r>
          </a:p>
        </p:txBody>
      </p:sp>
      <p:sp>
        <p:nvSpPr>
          <p:cNvPr id="8" name="TextBox 7">
            <a:extLst>
              <a:ext uri="{FF2B5EF4-FFF2-40B4-BE49-F238E27FC236}">
                <a16:creationId xmlns:a16="http://schemas.microsoft.com/office/drawing/2014/main" id="{998EA714-9323-4AA2-8042-F4C795610089}"/>
              </a:ext>
            </a:extLst>
          </p:cNvPr>
          <p:cNvSpPr txBox="1"/>
          <p:nvPr/>
        </p:nvSpPr>
        <p:spPr>
          <a:xfrm>
            <a:off x="2055812" y="3275261"/>
            <a:ext cx="6091310" cy="369332"/>
          </a:xfrm>
          <a:prstGeom prst="rect">
            <a:avLst/>
          </a:prstGeom>
          <a:noFill/>
        </p:spPr>
        <p:txBody>
          <a:bodyPr wrap="square">
            <a:spAutoFit/>
          </a:bodyPr>
          <a:lstStyle/>
          <a:p>
            <a:r>
              <a:rPr lang="en-US" dirty="0"/>
              <a:t># Change </a:t>
            </a:r>
            <a:r>
              <a:rPr lang="en-US" dirty="0" err="1"/>
              <a:t>Marital_Status</a:t>
            </a:r>
            <a:r>
              <a:rPr lang="en-US" dirty="0"/>
              <a:t> to dummies</a:t>
            </a:r>
          </a:p>
        </p:txBody>
      </p:sp>
    </p:spTree>
    <p:extLst>
      <p:ext uri="{BB962C8B-B14F-4D97-AF65-F5344CB8AC3E}">
        <p14:creationId xmlns:p14="http://schemas.microsoft.com/office/powerpoint/2010/main" val="351483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BC17-3D94-4A1B-8599-B0F7FDFE3DFF}"/>
              </a:ext>
            </a:extLst>
          </p:cNvPr>
          <p:cNvSpPr>
            <a:spLocks noGrp="1"/>
          </p:cNvSpPr>
          <p:nvPr>
            <p:ph type="title"/>
          </p:nvPr>
        </p:nvSpPr>
        <p:spPr/>
        <p:txBody>
          <a:bodyPr/>
          <a:lstStyle/>
          <a:p>
            <a:r>
              <a:rPr lang="en-US" dirty="0"/>
              <a:t>Splitting data Train and Test</a:t>
            </a:r>
          </a:p>
        </p:txBody>
      </p:sp>
      <p:sp>
        <p:nvSpPr>
          <p:cNvPr id="4" name="TextBox 3">
            <a:extLst>
              <a:ext uri="{FF2B5EF4-FFF2-40B4-BE49-F238E27FC236}">
                <a16:creationId xmlns:a16="http://schemas.microsoft.com/office/drawing/2014/main" id="{4488A022-9E0E-4DE8-A870-5ECDB34348F8}"/>
              </a:ext>
            </a:extLst>
          </p:cNvPr>
          <p:cNvSpPr txBox="1"/>
          <p:nvPr/>
        </p:nvSpPr>
        <p:spPr>
          <a:xfrm>
            <a:off x="2242240" y="2832353"/>
            <a:ext cx="6894726" cy="1200329"/>
          </a:xfrm>
          <a:prstGeom prst="rect">
            <a:avLst/>
          </a:prstGeom>
          <a:noFill/>
        </p:spPr>
        <p:txBody>
          <a:bodyPr wrap="square">
            <a:spAutoFit/>
          </a:bodyPr>
          <a:lstStyle/>
          <a:p>
            <a:r>
              <a:rPr lang="en-US" dirty="0" err="1"/>
              <a:t>x_train</a:t>
            </a:r>
            <a:r>
              <a:rPr lang="en-US" dirty="0"/>
              <a:t> = </a:t>
            </a:r>
            <a:r>
              <a:rPr lang="en-US" dirty="0" err="1"/>
              <a:t>final_data</a:t>
            </a:r>
            <a:r>
              <a:rPr lang="en-US" dirty="0"/>
              <a:t>[:2000]</a:t>
            </a:r>
          </a:p>
          <a:p>
            <a:r>
              <a:rPr lang="en-US" dirty="0" err="1"/>
              <a:t>y_train</a:t>
            </a:r>
            <a:r>
              <a:rPr lang="en-US" dirty="0"/>
              <a:t> = data['Response'].values[:2000]</a:t>
            </a:r>
          </a:p>
          <a:p>
            <a:r>
              <a:rPr lang="en-US" dirty="0" err="1"/>
              <a:t>x_test</a:t>
            </a:r>
            <a:r>
              <a:rPr lang="en-US" dirty="0"/>
              <a:t> = </a:t>
            </a:r>
            <a:r>
              <a:rPr lang="en-US" dirty="0" err="1"/>
              <a:t>final_data</a:t>
            </a:r>
            <a:r>
              <a:rPr lang="en-US" dirty="0"/>
              <a:t>[2000:]</a:t>
            </a:r>
          </a:p>
          <a:p>
            <a:r>
              <a:rPr lang="en-US" dirty="0" err="1"/>
              <a:t>y_test</a:t>
            </a:r>
            <a:r>
              <a:rPr lang="en-US" dirty="0"/>
              <a:t> = data['Response'].values[2000:]</a:t>
            </a:r>
          </a:p>
        </p:txBody>
      </p:sp>
    </p:spTree>
    <p:extLst>
      <p:ext uri="{BB962C8B-B14F-4D97-AF65-F5344CB8AC3E}">
        <p14:creationId xmlns:p14="http://schemas.microsoft.com/office/powerpoint/2010/main" val="107363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1" i="0" dirty="0">
                <a:effectLst/>
                <a:latin typeface="Helvetica Neue" panose="02000A06000000020004" pitchFamily="50"/>
              </a:rPr>
              <a:t>SMOTE</a:t>
            </a:r>
          </a:p>
        </p:txBody>
      </p:sp>
      <p:sp>
        <p:nvSpPr>
          <p:cNvPr id="5" name="TextBox 4">
            <a:extLst>
              <a:ext uri="{FF2B5EF4-FFF2-40B4-BE49-F238E27FC236}">
                <a16:creationId xmlns:a16="http://schemas.microsoft.com/office/drawing/2014/main" id="{73FC9AF9-E4B1-4D1E-BBC7-A83A3ACCC0AC}"/>
              </a:ext>
            </a:extLst>
          </p:cNvPr>
          <p:cNvSpPr txBox="1"/>
          <p:nvPr/>
        </p:nvSpPr>
        <p:spPr>
          <a:xfrm>
            <a:off x="1370012" y="2362200"/>
            <a:ext cx="8429625" cy="3046988"/>
          </a:xfrm>
          <a:prstGeom prst="rect">
            <a:avLst/>
          </a:prstGeom>
          <a:noFill/>
        </p:spPr>
        <p:txBody>
          <a:bodyPr wrap="square" rtlCol="0">
            <a:spAutoFit/>
          </a:bodyPr>
          <a:lstStyle/>
          <a:p>
            <a:pPr algn="l"/>
            <a:r>
              <a:rPr lang="en-US" sz="1600" b="1" i="0" dirty="0">
                <a:effectLst/>
                <a:latin typeface="Helvetica Neue" panose="02000A06000000020004" pitchFamily="50"/>
              </a:rPr>
              <a:t>Why SMOTE (Dataset Extended Trick) &amp; MCC Scorer (Matthews correlation coefficient) ?</a:t>
            </a:r>
          </a:p>
          <a:p>
            <a:pPr algn="l"/>
            <a:endParaRPr lang="en-US" sz="1600" b="1" i="0" dirty="0">
              <a:effectLst/>
              <a:latin typeface="Helvetica Neue" panose="02000A06000000020004" pitchFamily="50"/>
            </a:endParaRPr>
          </a:p>
          <a:p>
            <a:pPr algn="l">
              <a:buFont typeface="Arial" panose="020B0604020202020204" pitchFamily="34" charset="0"/>
              <a:buChar char="•"/>
            </a:pPr>
            <a:r>
              <a:rPr lang="en-US" sz="1600" b="0" i="0" dirty="0">
                <a:effectLst/>
                <a:latin typeface="Helvetica Neue" panose="02000A06000000020004" pitchFamily="50"/>
              </a:rPr>
              <a:t>As we find in the data exploration phase, this is an unbalanced dataset(over 80% say no to the </a:t>
            </a:r>
            <a:r>
              <a:rPr lang="en-US" sz="1600" b="0" i="0" dirty="0" err="1">
                <a:effectLst/>
                <a:latin typeface="Helvetica Neue" panose="02000A06000000020004" pitchFamily="50"/>
              </a:rPr>
              <a:t>compaign</a:t>
            </a:r>
            <a:r>
              <a:rPr lang="en-US" sz="1600" b="0" i="0" dirty="0">
                <a:effectLst/>
                <a:latin typeface="Helvetica Neue" panose="02000A06000000020004" pitchFamily="50"/>
              </a:rPr>
              <a:t>). So the models are easy to learn some traits about negative samples, but it might be hard to get from positive samples.</a:t>
            </a:r>
          </a:p>
          <a:p>
            <a:pPr algn="l">
              <a:buFont typeface="Arial" panose="020B0604020202020204" pitchFamily="34" charset="0"/>
              <a:buChar char="•"/>
            </a:pPr>
            <a:endParaRPr lang="en-US" sz="1600" b="0" i="0" dirty="0">
              <a:effectLst/>
              <a:latin typeface="Helvetica Neue" panose="02000A06000000020004" pitchFamily="50"/>
            </a:endParaRPr>
          </a:p>
          <a:p>
            <a:pPr algn="l">
              <a:buFont typeface="Arial" panose="020B0604020202020204" pitchFamily="34" charset="0"/>
              <a:buChar char="•"/>
            </a:pPr>
            <a:r>
              <a:rPr lang="en-US" sz="1600" b="0" i="0" dirty="0">
                <a:effectLst/>
                <a:latin typeface="Helvetica Neue" panose="02000A06000000020004" pitchFamily="50"/>
              </a:rPr>
              <a:t>While </a:t>
            </a:r>
            <a:r>
              <a:rPr lang="en-US" sz="1600" b="1" i="0" dirty="0">
                <a:effectLst/>
                <a:latin typeface="Helvetica Neue" panose="02000A06000000020004" pitchFamily="50"/>
              </a:rPr>
              <a:t>SMOTE</a:t>
            </a:r>
            <a:r>
              <a:rPr lang="en-US" sz="1600" b="0" i="0" dirty="0">
                <a:effectLst/>
                <a:latin typeface="Helvetica Neue" panose="02000A06000000020004" pitchFamily="50"/>
              </a:rPr>
              <a:t> alleviate the problem by offering us more positive training samples.</a:t>
            </a:r>
          </a:p>
          <a:p>
            <a:pPr algn="l">
              <a:buFont typeface="Arial" panose="020B0604020202020204" pitchFamily="34" charset="0"/>
              <a:buChar char="•"/>
            </a:pPr>
            <a:endParaRPr lang="en-US" sz="1600" b="0" i="0" dirty="0">
              <a:effectLst/>
              <a:latin typeface="Helvetica Neue" panose="02000A06000000020004" pitchFamily="50"/>
            </a:endParaRPr>
          </a:p>
          <a:p>
            <a:pPr algn="l">
              <a:buFont typeface="Arial" panose="020B0604020202020204" pitchFamily="34" charset="0"/>
              <a:buChar char="•"/>
            </a:pPr>
            <a:r>
              <a:rPr lang="en-US" sz="1600" b="0" i="0" dirty="0">
                <a:effectLst/>
                <a:latin typeface="Helvetica Neue" panose="02000A06000000020004" pitchFamily="50"/>
              </a:rPr>
              <a:t>At the same time, </a:t>
            </a:r>
            <a:r>
              <a:rPr lang="en-US" sz="1600" b="1" i="0" dirty="0">
                <a:effectLst/>
                <a:latin typeface="Helvetica Neue" panose="02000A06000000020004" pitchFamily="50"/>
              </a:rPr>
              <a:t>MCC scorer</a:t>
            </a:r>
            <a:r>
              <a:rPr lang="en-US" sz="1600" b="0" i="0" dirty="0">
                <a:effectLst/>
                <a:latin typeface="Helvetica Neue" panose="02000A06000000020004" pitchFamily="50"/>
              </a:rPr>
              <a:t> takes into account true and false positives and negatives and is generally regarded as a balanced measure which can be used even if the classes are of very different sizes. In this learning task, MCC is a more efficient measure than accuracy in test period, because there are only a few positive samples in the test set.</a:t>
            </a:r>
          </a:p>
        </p:txBody>
      </p:sp>
    </p:spTree>
    <p:extLst>
      <p:ext uri="{BB962C8B-B14F-4D97-AF65-F5344CB8AC3E}">
        <p14:creationId xmlns:p14="http://schemas.microsoft.com/office/powerpoint/2010/main" val="300435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lstStyle/>
          <a:p>
            <a:r>
              <a:rPr lang="en-US" dirty="0"/>
              <a:t>Data Preprocessing</a:t>
            </a:r>
          </a:p>
          <a:p>
            <a:r>
              <a:rPr lang="en-US" dirty="0"/>
              <a:t>Exploratory Data Analysis</a:t>
            </a:r>
          </a:p>
          <a:p>
            <a:pPr lvl="1"/>
            <a:r>
              <a:rPr lang="en-US" dirty="0"/>
              <a:t> 2.1 Univariate Analysis</a:t>
            </a:r>
          </a:p>
          <a:p>
            <a:pPr lvl="1"/>
            <a:r>
              <a:rPr lang="en-US" dirty="0"/>
              <a:t> 2.2 </a:t>
            </a:r>
            <a:r>
              <a:rPr lang="en-US" dirty="0" err="1"/>
              <a:t>Bivriate</a:t>
            </a:r>
            <a:r>
              <a:rPr lang="en-US" dirty="0"/>
              <a:t> Analysis</a:t>
            </a:r>
          </a:p>
          <a:p>
            <a:pPr lvl="1"/>
            <a:r>
              <a:rPr lang="en-US" dirty="0"/>
              <a:t> 2.3 </a:t>
            </a:r>
            <a:r>
              <a:rPr lang="en-US" dirty="0" err="1"/>
              <a:t>Multivriate</a:t>
            </a:r>
            <a:r>
              <a:rPr lang="en-US" dirty="0"/>
              <a:t> Analysis</a:t>
            </a:r>
          </a:p>
          <a:p>
            <a:r>
              <a:rPr lang="en-US" sz="2800" dirty="0"/>
              <a:t> </a:t>
            </a:r>
            <a:r>
              <a:rPr lang="en-US" dirty="0"/>
              <a:t>Feature Selection &amp; Dimension Reduction</a:t>
            </a:r>
          </a:p>
          <a:p>
            <a:pPr marL="408305" lvl="1" indent="0">
              <a:buNone/>
            </a:pPr>
            <a:endParaRPr lang="en-US" dirty="0"/>
          </a:p>
        </p:txBody>
      </p:sp>
    </p:spTree>
    <p:extLst>
      <p:ext uri="{BB962C8B-B14F-4D97-AF65-F5344CB8AC3E}">
        <p14:creationId xmlns:p14="http://schemas.microsoft.com/office/powerpoint/2010/main" val="321187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Task Description</a:t>
            </a:r>
          </a:p>
        </p:txBody>
      </p:sp>
      <p:sp>
        <p:nvSpPr>
          <p:cNvPr id="2" name="TextBox 1">
            <a:extLst>
              <a:ext uri="{FF2B5EF4-FFF2-40B4-BE49-F238E27FC236}">
                <a16:creationId xmlns:a16="http://schemas.microsoft.com/office/drawing/2014/main" id="{AB76986E-A58A-4972-B879-5032626C820E}"/>
              </a:ext>
            </a:extLst>
          </p:cNvPr>
          <p:cNvSpPr txBox="1"/>
          <p:nvPr/>
        </p:nvSpPr>
        <p:spPr>
          <a:xfrm>
            <a:off x="608012" y="2133600"/>
            <a:ext cx="11125200" cy="4062651"/>
          </a:xfrm>
          <a:prstGeom prst="rect">
            <a:avLst/>
          </a:prstGeom>
          <a:noFill/>
        </p:spPr>
        <p:txBody>
          <a:bodyPr wrap="square" rtlCol="0">
            <a:spAutoFit/>
          </a:bodyPr>
          <a:lstStyle/>
          <a:p>
            <a:pPr algn="l"/>
            <a:r>
              <a:rPr lang="en-US" sz="1600" i="0" dirty="0">
                <a:solidFill>
                  <a:schemeClr val="tx1">
                    <a:lumMod val="75000"/>
                  </a:schemeClr>
                </a:solidFill>
                <a:effectLst/>
                <a:latin typeface="Helvetica LT Std" panose="020B0504020202020204" pitchFamily="34" charset="0"/>
              </a:rPr>
              <a:t>This dataset gives 2240 different customers basic information, their product purchasing preferences as well as their reactions to some marketing </a:t>
            </a:r>
            <a:r>
              <a:rPr lang="en-US" sz="1600" i="0" dirty="0" err="1">
                <a:solidFill>
                  <a:schemeClr val="tx1">
                    <a:lumMod val="75000"/>
                  </a:schemeClr>
                </a:solidFill>
                <a:effectLst/>
                <a:latin typeface="Helvetica LT Std" panose="020B0504020202020204" pitchFamily="34" charset="0"/>
              </a:rPr>
              <a:t>compaigns</a:t>
            </a:r>
            <a:r>
              <a:rPr lang="en-US" sz="1600" i="0" dirty="0">
                <a:solidFill>
                  <a:schemeClr val="tx1">
                    <a:lumMod val="75000"/>
                  </a:schemeClr>
                </a:solidFill>
                <a:effectLst/>
                <a:latin typeface="Helvetica LT Std" panose="020B0504020202020204" pitchFamily="34" charset="0"/>
              </a:rPr>
              <a:t>. I want to perform 2 tasks on this dataset:</a:t>
            </a:r>
          </a:p>
          <a:p>
            <a:pPr algn="l"/>
            <a:endParaRPr lang="en-US" sz="1600" i="0" dirty="0">
              <a:solidFill>
                <a:schemeClr val="tx1">
                  <a:lumMod val="75000"/>
                </a:schemeClr>
              </a:solidFill>
              <a:effectLst/>
              <a:latin typeface="Helvetica LT Std" panose="020B0504020202020204" pitchFamily="34" charset="0"/>
            </a:endParaRPr>
          </a:p>
          <a:p>
            <a:pPr algn="l"/>
            <a:r>
              <a:rPr lang="en-US" sz="1600" i="0" dirty="0">
                <a:solidFill>
                  <a:schemeClr val="tx1">
                    <a:lumMod val="75000"/>
                  </a:schemeClr>
                </a:solidFill>
                <a:effectLst/>
                <a:latin typeface="Helvetica LT Std" panose="020B0504020202020204" pitchFamily="34" charset="0"/>
              </a:rPr>
              <a:t>1) Supervised Learning Task - Predict Response: As the data description says, the column 'Response' stands for if </a:t>
            </a:r>
            <a:r>
              <a:rPr lang="en-US" sz="1600" i="0" dirty="0" err="1">
                <a:solidFill>
                  <a:schemeClr val="tx1">
                    <a:lumMod val="75000"/>
                  </a:schemeClr>
                </a:solidFill>
                <a:effectLst/>
                <a:latin typeface="Helvetica LT Std" panose="020B0504020202020204" pitchFamily="34" charset="0"/>
              </a:rPr>
              <a:t>certian</a:t>
            </a:r>
            <a:r>
              <a:rPr lang="en-US" sz="1600" i="0" dirty="0">
                <a:solidFill>
                  <a:schemeClr val="tx1">
                    <a:lumMod val="75000"/>
                  </a:schemeClr>
                </a:solidFill>
                <a:effectLst/>
                <a:latin typeface="Helvetica LT Std" panose="020B0504020202020204" pitchFamily="34" charset="0"/>
              </a:rPr>
              <a:t> customer accepted the offer in the last campaign. So the question is whether we can use some customers' responses to this </a:t>
            </a:r>
            <a:r>
              <a:rPr lang="en-US" sz="1600" i="0" dirty="0" err="1">
                <a:solidFill>
                  <a:schemeClr val="tx1">
                    <a:lumMod val="75000"/>
                  </a:schemeClr>
                </a:solidFill>
                <a:effectLst/>
                <a:latin typeface="Helvetica LT Std" panose="020B0504020202020204" pitchFamily="34" charset="0"/>
              </a:rPr>
              <a:t>compaign</a:t>
            </a:r>
            <a:r>
              <a:rPr lang="en-US" sz="1600" i="0" dirty="0">
                <a:solidFill>
                  <a:schemeClr val="tx1">
                    <a:lumMod val="75000"/>
                  </a:schemeClr>
                </a:solidFill>
                <a:effectLst/>
                <a:latin typeface="Helvetica LT Std" panose="020B0504020202020204" pitchFamily="34" charset="0"/>
              </a:rPr>
              <a:t> to predict someone else's reactions ? If we can achieve this, a business could promote the </a:t>
            </a:r>
            <a:r>
              <a:rPr lang="en-US" sz="1600" i="0" dirty="0" err="1">
                <a:solidFill>
                  <a:schemeClr val="tx1">
                    <a:lumMod val="75000"/>
                  </a:schemeClr>
                </a:solidFill>
                <a:effectLst/>
                <a:latin typeface="Helvetica LT Std" panose="020B0504020202020204" pitchFamily="34" charset="0"/>
              </a:rPr>
              <a:t>compaign</a:t>
            </a:r>
            <a:r>
              <a:rPr lang="en-US" sz="1600" i="0" dirty="0">
                <a:solidFill>
                  <a:schemeClr val="tx1">
                    <a:lumMod val="75000"/>
                  </a:schemeClr>
                </a:solidFill>
                <a:effectLst/>
                <a:latin typeface="Helvetica LT Std" panose="020B0504020202020204" pitchFamily="34" charset="0"/>
              </a:rPr>
              <a:t> to customers that are more likely to accept the offer, which could help it make more efficient marketing plan.</a:t>
            </a:r>
          </a:p>
          <a:p>
            <a:pPr algn="l"/>
            <a:endParaRPr lang="en-US" sz="1600" i="0" dirty="0">
              <a:solidFill>
                <a:schemeClr val="tx1">
                  <a:lumMod val="75000"/>
                </a:schemeClr>
              </a:solidFill>
              <a:effectLst/>
              <a:latin typeface="Helvetica LT Std" panose="020B0504020202020204" pitchFamily="34" charset="0"/>
            </a:endParaRPr>
          </a:p>
          <a:p>
            <a:pPr algn="l"/>
            <a:r>
              <a:rPr lang="en-US" sz="1600" i="0" dirty="0">
                <a:solidFill>
                  <a:schemeClr val="tx1">
                    <a:lumMod val="75000"/>
                  </a:schemeClr>
                </a:solidFill>
                <a:effectLst/>
                <a:latin typeface="Helvetica LT Std" panose="020B0504020202020204" pitchFamily="34" charset="0"/>
              </a:rPr>
              <a:t>2) Unsupervised Learning Task - Customer Personality Segmentation: This dataset also gives us some information about customers(Including their basic information and purchasing preference). So we could perform Customer Personality Analysis to help find a company’s ideal customers. It helps a business to better understand its customers and makes it easier for them to make proper market plans, like modifying and promoting products for different customers according to the specific needs, behaviors and concerns.</a:t>
            </a:r>
          </a:p>
          <a:p>
            <a:pPr algn="l"/>
            <a:r>
              <a:rPr lang="en-US" sz="1600" i="0" dirty="0">
                <a:solidFill>
                  <a:schemeClr val="tx1">
                    <a:lumMod val="75000"/>
                  </a:schemeClr>
                </a:solidFill>
                <a:effectLst/>
                <a:latin typeface="Helvetica LT Std" panose="020B0504020202020204" pitchFamily="34" charset="0"/>
              </a:rPr>
              <a:t>But before doing the tasks above, some data preprocessing work need to be done. Also, we need to do some </a:t>
            </a:r>
            <a:r>
              <a:rPr lang="en-US" sz="1600" i="0" dirty="0" err="1">
                <a:solidFill>
                  <a:schemeClr val="tx1">
                    <a:lumMod val="75000"/>
                  </a:schemeClr>
                </a:solidFill>
                <a:effectLst/>
                <a:latin typeface="Helvetica LT Std" panose="020B0504020202020204" pitchFamily="34" charset="0"/>
              </a:rPr>
              <a:t>exporatory</a:t>
            </a:r>
            <a:r>
              <a:rPr lang="en-US" sz="1600" i="0" dirty="0">
                <a:solidFill>
                  <a:schemeClr val="tx1">
                    <a:lumMod val="75000"/>
                  </a:schemeClr>
                </a:solidFill>
                <a:effectLst/>
                <a:latin typeface="Helvetica LT Std" panose="020B0504020202020204" pitchFamily="34" charset="0"/>
              </a:rPr>
              <a:t> data analysis(EDA) to help people better understand the dataset.</a:t>
            </a:r>
          </a:p>
          <a:p>
            <a:endParaRPr lang="en-US" dirty="0"/>
          </a:p>
        </p:txBody>
      </p:sp>
    </p:spTree>
    <p:extLst>
      <p:ext uri="{BB962C8B-B14F-4D97-AF65-F5344CB8AC3E}">
        <p14:creationId xmlns:p14="http://schemas.microsoft.com/office/powerpoint/2010/main" val="172831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Task Description</a:t>
            </a:r>
          </a:p>
        </p:txBody>
      </p:sp>
      <p:sp>
        <p:nvSpPr>
          <p:cNvPr id="2" name="TextBox 1">
            <a:extLst>
              <a:ext uri="{FF2B5EF4-FFF2-40B4-BE49-F238E27FC236}">
                <a16:creationId xmlns:a16="http://schemas.microsoft.com/office/drawing/2014/main" id="{AB76986E-A58A-4972-B879-5032626C820E}"/>
              </a:ext>
            </a:extLst>
          </p:cNvPr>
          <p:cNvSpPr txBox="1"/>
          <p:nvPr/>
        </p:nvSpPr>
        <p:spPr>
          <a:xfrm>
            <a:off x="608012" y="2133600"/>
            <a:ext cx="11125200" cy="1107996"/>
          </a:xfrm>
          <a:prstGeom prst="rect">
            <a:avLst/>
          </a:prstGeom>
          <a:noFill/>
        </p:spPr>
        <p:txBody>
          <a:bodyPr wrap="square" rtlCol="0">
            <a:spAutoFit/>
          </a:bodyPr>
          <a:lstStyle/>
          <a:p>
            <a:pPr algn="l"/>
            <a:r>
              <a:rPr lang="en-US" sz="1600" i="0" dirty="0">
                <a:solidFill>
                  <a:schemeClr val="tx1">
                    <a:lumMod val="75000"/>
                  </a:schemeClr>
                </a:solidFill>
                <a:effectLst/>
                <a:latin typeface="Helvetica LT Std" panose="020B0504020202020204" pitchFamily="34" charset="0"/>
              </a:rPr>
              <a:t>This dataset gives 2240 different customers basic information, their product purchasing preferences as well as their reactions to some marketing </a:t>
            </a:r>
            <a:r>
              <a:rPr lang="en-US" sz="1600" i="0" dirty="0" err="1">
                <a:solidFill>
                  <a:schemeClr val="tx1">
                    <a:lumMod val="75000"/>
                  </a:schemeClr>
                </a:solidFill>
                <a:effectLst/>
                <a:latin typeface="Helvetica LT Std" panose="020B0504020202020204" pitchFamily="34" charset="0"/>
              </a:rPr>
              <a:t>compaigns</a:t>
            </a:r>
            <a:r>
              <a:rPr lang="en-US" sz="1600" i="0" dirty="0">
                <a:solidFill>
                  <a:schemeClr val="tx1">
                    <a:lumMod val="75000"/>
                  </a:schemeClr>
                </a:solidFill>
                <a:effectLst/>
                <a:latin typeface="Helvetica LT Std" panose="020B0504020202020204" pitchFamily="34" charset="0"/>
              </a:rPr>
              <a:t>. I want to perform 2 tasks on this dataset:</a:t>
            </a:r>
          </a:p>
          <a:p>
            <a:pPr algn="l"/>
            <a:endParaRPr lang="en-US" sz="1600" i="0" dirty="0">
              <a:solidFill>
                <a:schemeClr val="tx1">
                  <a:lumMod val="75000"/>
                </a:schemeClr>
              </a:solidFill>
              <a:effectLst/>
              <a:latin typeface="Helvetica LT Std" panose="020B0504020202020204" pitchFamily="34" charset="0"/>
            </a:endParaRPr>
          </a:p>
          <a:p>
            <a:endParaRPr lang="en-US" dirty="0"/>
          </a:p>
        </p:txBody>
      </p:sp>
      <p:sp>
        <p:nvSpPr>
          <p:cNvPr id="3" name="TextBox 2">
            <a:extLst>
              <a:ext uri="{FF2B5EF4-FFF2-40B4-BE49-F238E27FC236}">
                <a16:creationId xmlns:a16="http://schemas.microsoft.com/office/drawing/2014/main" id="{8FD5B030-CB96-44FA-B3DE-962E185CE657}"/>
              </a:ext>
            </a:extLst>
          </p:cNvPr>
          <p:cNvSpPr txBox="1"/>
          <p:nvPr/>
        </p:nvSpPr>
        <p:spPr>
          <a:xfrm>
            <a:off x="608012" y="3124200"/>
            <a:ext cx="4724400" cy="2308324"/>
          </a:xfrm>
          <a:prstGeom prst="rect">
            <a:avLst/>
          </a:prstGeom>
          <a:noFill/>
        </p:spPr>
        <p:txBody>
          <a:bodyPr wrap="square" rtlCol="0">
            <a:spAutoFit/>
          </a:bodyPr>
          <a:lstStyle/>
          <a:p>
            <a:r>
              <a:rPr lang="en-US" sz="1800" i="0" dirty="0">
                <a:solidFill>
                  <a:schemeClr val="tx1">
                    <a:lumMod val="75000"/>
                  </a:schemeClr>
                </a:solidFill>
                <a:effectLst/>
                <a:latin typeface="Helvetica LT Std" panose="020B0504020202020204" pitchFamily="34" charset="0"/>
              </a:rPr>
              <a:t>1) Supervised Learning Task - Predict Response: As the data description says, the column 'Response' stands for if </a:t>
            </a:r>
            <a:r>
              <a:rPr lang="en-US" sz="1800" i="0" dirty="0" err="1">
                <a:solidFill>
                  <a:schemeClr val="tx1">
                    <a:lumMod val="75000"/>
                  </a:schemeClr>
                </a:solidFill>
                <a:effectLst/>
                <a:latin typeface="Helvetica LT Std" panose="020B0504020202020204" pitchFamily="34" charset="0"/>
              </a:rPr>
              <a:t>certian</a:t>
            </a:r>
            <a:r>
              <a:rPr lang="en-US" sz="1800" i="0" dirty="0">
                <a:solidFill>
                  <a:schemeClr val="tx1">
                    <a:lumMod val="75000"/>
                  </a:schemeClr>
                </a:solidFill>
                <a:effectLst/>
                <a:latin typeface="Helvetica LT Std" panose="020B0504020202020204" pitchFamily="34" charset="0"/>
              </a:rPr>
              <a:t> customer accepted the offer in the last campaign. So the question is whether we can use some customers' responses to this </a:t>
            </a:r>
            <a:r>
              <a:rPr lang="en-US" sz="1800" i="0" dirty="0" err="1">
                <a:solidFill>
                  <a:schemeClr val="tx1">
                    <a:lumMod val="75000"/>
                  </a:schemeClr>
                </a:solidFill>
                <a:effectLst/>
                <a:latin typeface="Helvetica LT Std" panose="020B0504020202020204" pitchFamily="34" charset="0"/>
              </a:rPr>
              <a:t>compaign</a:t>
            </a:r>
            <a:r>
              <a:rPr lang="en-US" sz="1800" i="0" dirty="0">
                <a:solidFill>
                  <a:schemeClr val="tx1">
                    <a:lumMod val="75000"/>
                  </a:schemeClr>
                </a:solidFill>
                <a:effectLst/>
                <a:latin typeface="Helvetica LT Std" panose="020B0504020202020204" pitchFamily="34" charset="0"/>
              </a:rPr>
              <a:t> to predict someone else's reactions </a:t>
            </a:r>
            <a:endParaRPr lang="en-US" dirty="0"/>
          </a:p>
        </p:txBody>
      </p:sp>
      <p:pic>
        <p:nvPicPr>
          <p:cNvPr id="1026" name="Picture 2" descr="5 Ways To Improve Customer Services - Business 2 Community">
            <a:extLst>
              <a:ext uri="{FF2B5EF4-FFF2-40B4-BE49-F238E27FC236}">
                <a16:creationId xmlns:a16="http://schemas.microsoft.com/office/drawing/2014/main" id="{D1469FA0-DA1D-4D97-BCDA-7E28C626A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012" y="3214096"/>
            <a:ext cx="4289405" cy="28544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FB1A08C-34A0-4C0E-9893-737F220D13C6}"/>
              </a:ext>
            </a:extLst>
          </p:cNvPr>
          <p:cNvSpPr txBox="1"/>
          <p:nvPr/>
        </p:nvSpPr>
        <p:spPr>
          <a:xfrm>
            <a:off x="455612" y="3720330"/>
            <a:ext cx="6096000" cy="1200329"/>
          </a:xfrm>
          <a:prstGeom prst="rect">
            <a:avLst/>
          </a:prstGeom>
          <a:noFill/>
        </p:spPr>
        <p:txBody>
          <a:bodyPr wrap="square">
            <a:spAutoFit/>
          </a:bodyPr>
          <a:lstStyle/>
          <a:p>
            <a:r>
              <a:rPr lang="en-US" sz="1800" i="0" dirty="0">
                <a:solidFill>
                  <a:srgbClr val="C00000"/>
                </a:solidFill>
                <a:effectLst/>
                <a:latin typeface="Helvetica LT Std" panose="020B0504020202020204" pitchFamily="34" charset="0"/>
              </a:rPr>
              <a:t>If we can achieve this, a business could promote the </a:t>
            </a:r>
            <a:r>
              <a:rPr lang="en-US" sz="1800" i="0" dirty="0" err="1">
                <a:solidFill>
                  <a:srgbClr val="C00000"/>
                </a:solidFill>
                <a:effectLst/>
                <a:latin typeface="Helvetica LT Std" panose="020B0504020202020204" pitchFamily="34" charset="0"/>
              </a:rPr>
              <a:t>compaign</a:t>
            </a:r>
            <a:r>
              <a:rPr lang="en-US" sz="1800" i="0" dirty="0">
                <a:solidFill>
                  <a:srgbClr val="C00000"/>
                </a:solidFill>
                <a:effectLst/>
                <a:latin typeface="Helvetica LT Std" panose="020B0504020202020204" pitchFamily="34" charset="0"/>
              </a:rPr>
              <a:t> to customers that are more likely to accept the offer, which could help it make more efficient marketing plan</a:t>
            </a:r>
            <a:r>
              <a:rPr lang="en-US" sz="1800" i="0" dirty="0">
                <a:solidFill>
                  <a:schemeClr val="tx1">
                    <a:lumMod val="75000"/>
                  </a:schemeClr>
                </a:solidFill>
                <a:effectLst/>
                <a:latin typeface="Helvetica LT Std" panose="020B0504020202020204" pitchFamily="34" charset="0"/>
              </a:rPr>
              <a:t>.</a:t>
            </a:r>
          </a:p>
        </p:txBody>
      </p:sp>
    </p:spTree>
    <p:extLst>
      <p:ext uri="{BB962C8B-B14F-4D97-AF65-F5344CB8AC3E}">
        <p14:creationId xmlns:p14="http://schemas.microsoft.com/office/powerpoint/2010/main" val="19116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Dataset Description</a:t>
            </a:r>
          </a:p>
        </p:txBody>
      </p:sp>
      <p:sp>
        <p:nvSpPr>
          <p:cNvPr id="4" name="Text Placeholder 3"/>
          <p:cNvSpPr>
            <a:spLocks noGrp="1"/>
          </p:cNvSpPr>
          <p:nvPr>
            <p:ph type="body" idx="1"/>
          </p:nvPr>
        </p:nvSpPr>
        <p:spPr/>
        <p:txBody>
          <a:bodyPr/>
          <a:lstStyle/>
          <a:p>
            <a:r>
              <a:rPr lang="en-US" dirty="0"/>
              <a:t> People </a:t>
            </a:r>
          </a:p>
        </p:txBody>
      </p:sp>
      <p:sp>
        <p:nvSpPr>
          <p:cNvPr id="7" name="Content Placeholder 6"/>
          <p:cNvSpPr>
            <a:spLocks noGrp="1"/>
          </p:cNvSpPr>
          <p:nvPr>
            <p:ph sz="half" idx="2"/>
          </p:nvPr>
        </p:nvSpPr>
        <p:spPr/>
        <p:txBody>
          <a:bodyPr>
            <a:normAutofit fontScale="32500" lnSpcReduction="20000"/>
          </a:bodyPr>
          <a:lstStyle/>
          <a:p>
            <a:pPr marL="0" indent="0">
              <a:lnSpc>
                <a:spcPct val="120000"/>
              </a:lnSpc>
              <a:spcBef>
                <a:spcPts val="0"/>
              </a:spcBef>
              <a:buNone/>
            </a:pPr>
            <a:r>
              <a:rPr lang="en-US" sz="4300" dirty="0"/>
              <a:t>      - ID: Customer's unique identifier</a:t>
            </a:r>
          </a:p>
          <a:p>
            <a:pPr marL="0" indent="0">
              <a:lnSpc>
                <a:spcPct val="120000"/>
              </a:lnSpc>
              <a:spcBef>
                <a:spcPts val="0"/>
              </a:spcBef>
              <a:buNone/>
            </a:pPr>
            <a:r>
              <a:rPr lang="en-US" sz="4300" dirty="0"/>
              <a:t>    - </a:t>
            </a:r>
            <a:r>
              <a:rPr lang="en-US" sz="4300" dirty="0" err="1"/>
              <a:t>Year_Birth</a:t>
            </a:r>
            <a:r>
              <a:rPr lang="en-US" sz="4300" dirty="0"/>
              <a:t>: Customer's birth year</a:t>
            </a:r>
          </a:p>
          <a:p>
            <a:pPr marL="0" indent="0">
              <a:lnSpc>
                <a:spcPct val="120000"/>
              </a:lnSpc>
              <a:spcBef>
                <a:spcPts val="0"/>
              </a:spcBef>
              <a:buNone/>
            </a:pPr>
            <a:r>
              <a:rPr lang="en-US" sz="4300" dirty="0"/>
              <a:t>    - Education: Customer's education level</a:t>
            </a:r>
          </a:p>
          <a:p>
            <a:pPr marL="0" indent="0">
              <a:lnSpc>
                <a:spcPct val="120000"/>
              </a:lnSpc>
              <a:spcBef>
                <a:spcPts val="0"/>
              </a:spcBef>
              <a:buNone/>
            </a:pPr>
            <a:r>
              <a:rPr lang="en-US" sz="4300" dirty="0"/>
              <a:t>    - </a:t>
            </a:r>
            <a:r>
              <a:rPr lang="en-US" sz="4300" dirty="0" err="1"/>
              <a:t>Marital_Status</a:t>
            </a:r>
            <a:r>
              <a:rPr lang="en-US" sz="4300" dirty="0"/>
              <a:t>: Customer's marital status</a:t>
            </a:r>
          </a:p>
          <a:p>
            <a:pPr marL="0" indent="0">
              <a:lnSpc>
                <a:spcPct val="120000"/>
              </a:lnSpc>
              <a:spcBef>
                <a:spcPts val="0"/>
              </a:spcBef>
              <a:buNone/>
            </a:pPr>
            <a:r>
              <a:rPr lang="en-US" sz="4300" dirty="0"/>
              <a:t>    - Income: Customer's yearly household income</a:t>
            </a:r>
          </a:p>
          <a:p>
            <a:pPr marL="0" indent="0">
              <a:lnSpc>
                <a:spcPct val="120000"/>
              </a:lnSpc>
              <a:spcBef>
                <a:spcPts val="0"/>
              </a:spcBef>
              <a:buNone/>
            </a:pPr>
            <a:r>
              <a:rPr lang="en-US" sz="4300" dirty="0"/>
              <a:t>    - </a:t>
            </a:r>
            <a:r>
              <a:rPr lang="en-US" sz="4300" dirty="0" err="1"/>
              <a:t>Kidhome</a:t>
            </a:r>
            <a:r>
              <a:rPr lang="en-US" sz="4300" dirty="0"/>
              <a:t>: Number of children in customer's household</a:t>
            </a:r>
          </a:p>
          <a:p>
            <a:pPr marL="0" indent="0">
              <a:lnSpc>
                <a:spcPct val="120000"/>
              </a:lnSpc>
              <a:spcBef>
                <a:spcPts val="0"/>
              </a:spcBef>
              <a:buNone/>
            </a:pPr>
            <a:r>
              <a:rPr lang="en-US" sz="4300" dirty="0"/>
              <a:t>    - </a:t>
            </a:r>
            <a:r>
              <a:rPr lang="en-US" sz="4300" dirty="0" err="1"/>
              <a:t>Teenhome</a:t>
            </a:r>
            <a:r>
              <a:rPr lang="en-US" sz="4300" dirty="0"/>
              <a:t>: Number of teenagers in customer's household</a:t>
            </a:r>
          </a:p>
          <a:p>
            <a:pPr marL="0" indent="0">
              <a:lnSpc>
                <a:spcPct val="120000"/>
              </a:lnSpc>
              <a:spcBef>
                <a:spcPts val="0"/>
              </a:spcBef>
              <a:buNone/>
            </a:pPr>
            <a:r>
              <a:rPr lang="en-US" sz="4300" dirty="0"/>
              <a:t>    - </a:t>
            </a:r>
            <a:r>
              <a:rPr lang="en-US" sz="4300" dirty="0" err="1"/>
              <a:t>Dt_Customer</a:t>
            </a:r>
            <a:r>
              <a:rPr lang="en-US" sz="4300" dirty="0"/>
              <a:t>: Date of customer's enrollment with the company</a:t>
            </a:r>
          </a:p>
          <a:p>
            <a:pPr marL="0" indent="0">
              <a:lnSpc>
                <a:spcPct val="120000"/>
              </a:lnSpc>
              <a:spcBef>
                <a:spcPts val="0"/>
              </a:spcBef>
              <a:buNone/>
            </a:pPr>
            <a:r>
              <a:rPr lang="en-US" sz="4300" dirty="0"/>
              <a:t>    - Recency: Number of days since customer's last purchase</a:t>
            </a:r>
          </a:p>
          <a:p>
            <a:pPr marL="0" indent="0">
              <a:lnSpc>
                <a:spcPct val="120000"/>
              </a:lnSpc>
              <a:spcBef>
                <a:spcPts val="0"/>
              </a:spcBef>
              <a:buNone/>
            </a:pPr>
            <a:r>
              <a:rPr lang="en-US" sz="4300" dirty="0"/>
              <a:t>    - Complain: 1 if customer complained in the last 2 years, 0 otherwise</a:t>
            </a:r>
          </a:p>
          <a:p>
            <a:endParaRPr lang="en-US" dirty="0"/>
          </a:p>
        </p:txBody>
      </p:sp>
      <p:sp>
        <p:nvSpPr>
          <p:cNvPr id="9" name="Text Placeholder 8"/>
          <p:cNvSpPr>
            <a:spLocks noGrp="1"/>
          </p:cNvSpPr>
          <p:nvPr>
            <p:ph type="body" sz="quarter" idx="3"/>
          </p:nvPr>
        </p:nvSpPr>
        <p:spPr/>
        <p:txBody>
          <a:bodyPr/>
          <a:lstStyle/>
          <a:p>
            <a:r>
              <a:rPr lang="en-US" dirty="0"/>
              <a:t>Products</a:t>
            </a:r>
          </a:p>
        </p:txBody>
      </p:sp>
      <p:sp>
        <p:nvSpPr>
          <p:cNvPr id="10" name="Content Placeholder 9"/>
          <p:cNvSpPr>
            <a:spLocks noGrp="1"/>
          </p:cNvSpPr>
          <p:nvPr>
            <p:ph sz="quarter" idx="4"/>
          </p:nvPr>
        </p:nvSpPr>
        <p:spPr/>
        <p:txBody>
          <a:bodyPr>
            <a:noAutofit/>
          </a:bodyPr>
          <a:lstStyle/>
          <a:p>
            <a:pPr marL="0" indent="0">
              <a:buNone/>
            </a:pPr>
            <a:r>
              <a:rPr lang="en-US" sz="1400" dirty="0"/>
              <a:t> - </a:t>
            </a:r>
            <a:r>
              <a:rPr lang="en-US" sz="1400" dirty="0" err="1"/>
              <a:t>MntWines</a:t>
            </a:r>
            <a:r>
              <a:rPr lang="en-US" sz="1400" dirty="0"/>
              <a:t>: Amount spent on wine in last 2 years</a:t>
            </a:r>
          </a:p>
          <a:p>
            <a:pPr marL="0" indent="0">
              <a:buNone/>
            </a:pPr>
            <a:r>
              <a:rPr lang="en-US" sz="1400" dirty="0"/>
              <a:t>    - </a:t>
            </a:r>
            <a:r>
              <a:rPr lang="en-US" sz="1400" dirty="0" err="1"/>
              <a:t>MntFruits</a:t>
            </a:r>
            <a:r>
              <a:rPr lang="en-US" sz="1400" dirty="0"/>
              <a:t>: Amount spent on fruits in last 2 years</a:t>
            </a:r>
          </a:p>
          <a:p>
            <a:pPr marL="0" indent="0">
              <a:buNone/>
            </a:pPr>
            <a:r>
              <a:rPr lang="en-US" sz="1400" dirty="0"/>
              <a:t>    - </a:t>
            </a:r>
            <a:r>
              <a:rPr lang="en-US" sz="1400" dirty="0" err="1"/>
              <a:t>MntMeatProducts</a:t>
            </a:r>
            <a:r>
              <a:rPr lang="en-US" sz="1400" dirty="0"/>
              <a:t>: Amount spent on meat in last 2 years</a:t>
            </a:r>
          </a:p>
          <a:p>
            <a:pPr marL="0" indent="0">
              <a:buNone/>
            </a:pPr>
            <a:r>
              <a:rPr lang="en-US" sz="1400" dirty="0"/>
              <a:t>    - </a:t>
            </a:r>
            <a:r>
              <a:rPr lang="en-US" sz="1400" dirty="0" err="1"/>
              <a:t>MntFishProducts</a:t>
            </a:r>
            <a:r>
              <a:rPr lang="en-US" sz="1400" dirty="0"/>
              <a:t>: Amount spent on fish in last 2 years</a:t>
            </a:r>
          </a:p>
          <a:p>
            <a:pPr marL="0" indent="0">
              <a:buNone/>
            </a:pPr>
            <a:r>
              <a:rPr lang="en-US" sz="1400" dirty="0"/>
              <a:t>    - </a:t>
            </a:r>
            <a:r>
              <a:rPr lang="en-US" sz="1400" dirty="0" err="1"/>
              <a:t>MntSweetProducts</a:t>
            </a:r>
            <a:r>
              <a:rPr lang="en-US" sz="1400" dirty="0"/>
              <a:t>: Amount spent on sweets in last 2 years</a:t>
            </a:r>
          </a:p>
          <a:p>
            <a:pPr marL="0" indent="0">
              <a:buNone/>
            </a:pPr>
            <a:r>
              <a:rPr lang="en-US" sz="1400" dirty="0"/>
              <a:t>    - </a:t>
            </a:r>
            <a:r>
              <a:rPr lang="en-US" sz="1400" dirty="0" err="1"/>
              <a:t>MntGoldProds</a:t>
            </a:r>
            <a:r>
              <a:rPr lang="en-US" sz="1400" dirty="0"/>
              <a:t>: Amount spent on gold in last 2 years</a:t>
            </a:r>
          </a:p>
        </p:txBody>
      </p:sp>
    </p:spTree>
    <p:extLst>
      <p:ext uri="{BB962C8B-B14F-4D97-AF65-F5344CB8AC3E}">
        <p14:creationId xmlns:p14="http://schemas.microsoft.com/office/powerpoint/2010/main" val="47816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Dataset Description</a:t>
            </a:r>
          </a:p>
        </p:txBody>
      </p:sp>
      <p:sp>
        <p:nvSpPr>
          <p:cNvPr id="4" name="Text Placeholder 3"/>
          <p:cNvSpPr>
            <a:spLocks noGrp="1"/>
          </p:cNvSpPr>
          <p:nvPr>
            <p:ph type="body" idx="1"/>
          </p:nvPr>
        </p:nvSpPr>
        <p:spPr/>
        <p:txBody>
          <a:bodyPr/>
          <a:lstStyle/>
          <a:p>
            <a:r>
              <a:rPr lang="en-US" dirty="0"/>
              <a:t>Promotion</a:t>
            </a:r>
          </a:p>
        </p:txBody>
      </p:sp>
      <p:sp>
        <p:nvSpPr>
          <p:cNvPr id="7" name="Content Placeholder 6"/>
          <p:cNvSpPr>
            <a:spLocks noGrp="1"/>
          </p:cNvSpPr>
          <p:nvPr>
            <p:ph sz="half" idx="2"/>
          </p:nvPr>
        </p:nvSpPr>
        <p:spPr>
          <a:xfrm>
            <a:off x="1522413" y="2743200"/>
            <a:ext cx="4416552" cy="3733800"/>
          </a:xfrm>
        </p:spPr>
        <p:txBody>
          <a:bodyPr>
            <a:normAutofit fontScale="25000" lnSpcReduction="20000"/>
          </a:bodyPr>
          <a:lstStyle/>
          <a:p>
            <a:r>
              <a:rPr lang="en-US" dirty="0"/>
              <a:t> </a:t>
            </a:r>
            <a:r>
              <a:rPr lang="en-US" sz="5600" dirty="0"/>
              <a:t>- </a:t>
            </a:r>
            <a:r>
              <a:rPr lang="en-US" sz="5600" dirty="0" err="1"/>
              <a:t>NumDealsPurchases</a:t>
            </a:r>
            <a:r>
              <a:rPr lang="en-US" sz="5600" dirty="0"/>
              <a:t>: Number of purchases made with a discount</a:t>
            </a:r>
          </a:p>
          <a:p>
            <a:r>
              <a:rPr lang="en-US" sz="5600" dirty="0"/>
              <a:t>    - AcceptedCmp1: 1 if customer accepted the offer in the 1st campaign, 0 otherwise</a:t>
            </a:r>
          </a:p>
          <a:p>
            <a:r>
              <a:rPr lang="en-US" sz="5600" dirty="0"/>
              <a:t>    - AcceptedCmp2: 1 if customer accepted the offer in the 2nd campaign, 0 otherwise</a:t>
            </a:r>
          </a:p>
          <a:p>
            <a:r>
              <a:rPr lang="en-US" sz="5600" dirty="0"/>
              <a:t>    - AcceptedCmp3: 1 if customer accepted the offer in the 3rd campaign, 0 otherwise</a:t>
            </a:r>
          </a:p>
          <a:p>
            <a:r>
              <a:rPr lang="en-US" sz="5600" dirty="0"/>
              <a:t>    - AcceptedCmp4: 1 if customer accepted the offer in the 4th campaign, 0 otherwise</a:t>
            </a:r>
          </a:p>
          <a:p>
            <a:r>
              <a:rPr lang="en-US" sz="5600" dirty="0"/>
              <a:t>    - AcceptedCmp5: 1 if customer accepted the offer in the 5th campaign, 0 otherwise</a:t>
            </a:r>
          </a:p>
          <a:p>
            <a:r>
              <a:rPr lang="en-US" sz="5600" dirty="0"/>
              <a:t>    - **Response**: 1 if customer accepted the offer in the last campaign, 0 otherwise</a:t>
            </a:r>
          </a:p>
        </p:txBody>
      </p:sp>
      <p:sp>
        <p:nvSpPr>
          <p:cNvPr id="9" name="Text Placeholder 8"/>
          <p:cNvSpPr>
            <a:spLocks noGrp="1"/>
          </p:cNvSpPr>
          <p:nvPr>
            <p:ph type="body" sz="quarter" idx="3"/>
          </p:nvPr>
        </p:nvSpPr>
        <p:spPr/>
        <p:txBody>
          <a:bodyPr/>
          <a:lstStyle/>
          <a:p>
            <a:r>
              <a:rPr lang="en-US" dirty="0"/>
              <a:t>Place</a:t>
            </a:r>
          </a:p>
        </p:txBody>
      </p:sp>
      <p:sp>
        <p:nvSpPr>
          <p:cNvPr id="10" name="Content Placeholder 9"/>
          <p:cNvSpPr>
            <a:spLocks noGrp="1"/>
          </p:cNvSpPr>
          <p:nvPr>
            <p:ph sz="quarter" idx="4"/>
          </p:nvPr>
        </p:nvSpPr>
        <p:spPr/>
        <p:txBody>
          <a:bodyPr>
            <a:noAutofit/>
          </a:bodyPr>
          <a:lstStyle/>
          <a:p>
            <a:r>
              <a:rPr lang="en-US" sz="1400" dirty="0"/>
              <a:t> - </a:t>
            </a:r>
            <a:r>
              <a:rPr lang="en-US" sz="1400" dirty="0" err="1"/>
              <a:t>NumWebPurchases</a:t>
            </a:r>
            <a:r>
              <a:rPr lang="en-US" sz="1400" dirty="0"/>
              <a:t>: Number of purchases made through the company’s web site</a:t>
            </a:r>
          </a:p>
          <a:p>
            <a:r>
              <a:rPr lang="en-US" sz="1400" dirty="0"/>
              <a:t>    - </a:t>
            </a:r>
            <a:r>
              <a:rPr lang="en-US" sz="1400" dirty="0" err="1"/>
              <a:t>NumCatalogPurchases</a:t>
            </a:r>
            <a:r>
              <a:rPr lang="en-US" sz="1400" dirty="0"/>
              <a:t>: Number of purchases made using a catalogue</a:t>
            </a:r>
          </a:p>
          <a:p>
            <a:r>
              <a:rPr lang="en-US" sz="1400" dirty="0"/>
              <a:t>    - </a:t>
            </a:r>
            <a:r>
              <a:rPr lang="en-US" sz="1400" dirty="0" err="1"/>
              <a:t>NumStorePurchases</a:t>
            </a:r>
            <a:r>
              <a:rPr lang="en-US" sz="1400" dirty="0"/>
              <a:t>: Number of purchases made directly in stores</a:t>
            </a:r>
          </a:p>
          <a:p>
            <a:r>
              <a:rPr lang="en-US" sz="1400" dirty="0"/>
              <a:t>    - </a:t>
            </a:r>
            <a:r>
              <a:rPr lang="en-US" sz="1400" dirty="0" err="1"/>
              <a:t>NumWebVisitsMonth</a:t>
            </a:r>
            <a:r>
              <a:rPr lang="en-US" sz="1400" dirty="0"/>
              <a:t>: Number of visits to company’s web site in the last </a:t>
            </a:r>
            <a:r>
              <a:rPr lang="en-US" sz="1400" dirty="0" err="1"/>
              <a:t>monthspent</a:t>
            </a:r>
            <a:r>
              <a:rPr lang="en-US" sz="1400" dirty="0"/>
              <a:t> on gold in last 2 years</a:t>
            </a:r>
          </a:p>
        </p:txBody>
      </p:sp>
    </p:spTree>
    <p:extLst>
      <p:ext uri="{BB962C8B-B14F-4D97-AF65-F5344CB8AC3E}">
        <p14:creationId xmlns:p14="http://schemas.microsoft.com/office/powerpoint/2010/main" val="19668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Data Cleaning</a:t>
            </a:r>
          </a:p>
        </p:txBody>
      </p:sp>
      <p:sp>
        <p:nvSpPr>
          <p:cNvPr id="2" name="TextBox 1">
            <a:extLst>
              <a:ext uri="{FF2B5EF4-FFF2-40B4-BE49-F238E27FC236}">
                <a16:creationId xmlns:a16="http://schemas.microsoft.com/office/drawing/2014/main" id="{AB76986E-A58A-4972-B879-5032626C820E}"/>
              </a:ext>
            </a:extLst>
          </p:cNvPr>
          <p:cNvSpPr txBox="1"/>
          <p:nvPr/>
        </p:nvSpPr>
        <p:spPr>
          <a:xfrm>
            <a:off x="608012" y="2133600"/>
            <a:ext cx="2590800" cy="1231106"/>
          </a:xfrm>
          <a:prstGeom prst="rect">
            <a:avLst/>
          </a:prstGeom>
          <a:noFill/>
        </p:spPr>
        <p:txBody>
          <a:bodyPr wrap="square" rtlCol="0">
            <a:spAutoFit/>
          </a:bodyPr>
          <a:lstStyle/>
          <a:p>
            <a:pPr algn="l"/>
            <a:r>
              <a:rPr lang="en-US" sz="2800" i="0" dirty="0">
                <a:solidFill>
                  <a:schemeClr val="tx1">
                    <a:lumMod val="75000"/>
                  </a:schemeClr>
                </a:solidFill>
                <a:effectLst/>
                <a:latin typeface="Helvetica LT Std" panose="020B0504020202020204" pitchFamily="34" charset="0"/>
              </a:rPr>
              <a:t>Removing Null Values</a:t>
            </a:r>
          </a:p>
          <a:p>
            <a:endParaRPr lang="en-US" dirty="0"/>
          </a:p>
        </p:txBody>
      </p:sp>
      <p:pic>
        <p:nvPicPr>
          <p:cNvPr id="4" name="Picture 3">
            <a:extLst>
              <a:ext uri="{FF2B5EF4-FFF2-40B4-BE49-F238E27FC236}">
                <a16:creationId xmlns:a16="http://schemas.microsoft.com/office/drawing/2014/main" id="{D8EA1E27-20DD-485C-97F6-0D92EBDC4642}"/>
              </a:ext>
            </a:extLst>
          </p:cNvPr>
          <p:cNvPicPr>
            <a:picLocks noChangeAspect="1"/>
          </p:cNvPicPr>
          <p:nvPr/>
        </p:nvPicPr>
        <p:blipFill rotWithShape="1">
          <a:blip r:embed="rId3"/>
          <a:srcRect l="16241" t="27762" r="68130" b="5521"/>
          <a:stretch/>
        </p:blipFill>
        <p:spPr>
          <a:xfrm>
            <a:off x="3656012" y="1981200"/>
            <a:ext cx="1905000" cy="4572000"/>
          </a:xfrm>
          <a:prstGeom prst="rect">
            <a:avLst/>
          </a:prstGeom>
        </p:spPr>
      </p:pic>
      <p:sp>
        <p:nvSpPr>
          <p:cNvPr id="5" name="TextBox 4">
            <a:extLst>
              <a:ext uri="{FF2B5EF4-FFF2-40B4-BE49-F238E27FC236}">
                <a16:creationId xmlns:a16="http://schemas.microsoft.com/office/drawing/2014/main" id="{73FC9AF9-E4B1-4D1E-BBC7-A83A3ACCC0AC}"/>
              </a:ext>
            </a:extLst>
          </p:cNvPr>
          <p:cNvSpPr txBox="1"/>
          <p:nvPr/>
        </p:nvSpPr>
        <p:spPr>
          <a:xfrm>
            <a:off x="684212" y="3733800"/>
            <a:ext cx="2514600" cy="1323439"/>
          </a:xfrm>
          <a:prstGeom prst="rect">
            <a:avLst/>
          </a:prstGeom>
          <a:noFill/>
        </p:spPr>
        <p:txBody>
          <a:bodyPr wrap="square" rtlCol="0">
            <a:spAutoFit/>
          </a:bodyPr>
          <a:lstStyle/>
          <a:p>
            <a:r>
              <a:rPr lang="en-US" sz="1600" b="1" i="0" dirty="0">
                <a:effectLst/>
                <a:latin typeface="Helvetica Neue" panose="02000A06000000020004" pitchFamily="50"/>
              </a:rPr>
              <a:t>There are 24 NA rows in 'Income' columns, so we fill these NA with the average income of all people</a:t>
            </a:r>
            <a:endParaRPr lang="en-US" sz="1600" dirty="0"/>
          </a:p>
        </p:txBody>
      </p:sp>
    </p:spTree>
    <p:extLst>
      <p:ext uri="{BB962C8B-B14F-4D97-AF65-F5344CB8AC3E}">
        <p14:creationId xmlns:p14="http://schemas.microsoft.com/office/powerpoint/2010/main" val="13743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Data Cleaning</a:t>
            </a:r>
          </a:p>
        </p:txBody>
      </p:sp>
      <p:sp>
        <p:nvSpPr>
          <p:cNvPr id="2" name="TextBox 1">
            <a:extLst>
              <a:ext uri="{FF2B5EF4-FFF2-40B4-BE49-F238E27FC236}">
                <a16:creationId xmlns:a16="http://schemas.microsoft.com/office/drawing/2014/main" id="{AB76986E-A58A-4972-B879-5032626C820E}"/>
              </a:ext>
            </a:extLst>
          </p:cNvPr>
          <p:cNvSpPr txBox="1"/>
          <p:nvPr/>
        </p:nvSpPr>
        <p:spPr>
          <a:xfrm>
            <a:off x="608012" y="2133600"/>
            <a:ext cx="2590800" cy="1661993"/>
          </a:xfrm>
          <a:prstGeom prst="rect">
            <a:avLst/>
          </a:prstGeom>
          <a:noFill/>
        </p:spPr>
        <p:txBody>
          <a:bodyPr wrap="square" rtlCol="0">
            <a:spAutoFit/>
          </a:bodyPr>
          <a:lstStyle/>
          <a:p>
            <a:pPr algn="l"/>
            <a:r>
              <a:rPr lang="en-US" sz="2800" i="0" dirty="0">
                <a:solidFill>
                  <a:schemeClr val="tx1">
                    <a:lumMod val="75000"/>
                  </a:schemeClr>
                </a:solidFill>
                <a:effectLst/>
                <a:latin typeface="Helvetica LT Std" panose="020B0504020202020204" pitchFamily="34" charset="0"/>
              </a:rPr>
              <a:t>Removing non important columns </a:t>
            </a:r>
          </a:p>
          <a:p>
            <a:endParaRPr lang="en-US" dirty="0"/>
          </a:p>
        </p:txBody>
      </p:sp>
      <p:sp>
        <p:nvSpPr>
          <p:cNvPr id="5" name="TextBox 4">
            <a:extLst>
              <a:ext uri="{FF2B5EF4-FFF2-40B4-BE49-F238E27FC236}">
                <a16:creationId xmlns:a16="http://schemas.microsoft.com/office/drawing/2014/main" id="{73FC9AF9-E4B1-4D1E-BBC7-A83A3ACCC0AC}"/>
              </a:ext>
            </a:extLst>
          </p:cNvPr>
          <p:cNvSpPr txBox="1"/>
          <p:nvPr/>
        </p:nvSpPr>
        <p:spPr>
          <a:xfrm>
            <a:off x="3599759" y="3048000"/>
            <a:ext cx="4038600" cy="1323439"/>
          </a:xfrm>
          <a:prstGeom prst="rect">
            <a:avLst/>
          </a:prstGeom>
          <a:noFill/>
        </p:spPr>
        <p:txBody>
          <a:bodyPr wrap="square" rtlCol="0">
            <a:spAutoFit/>
          </a:bodyPr>
          <a:lstStyle/>
          <a:p>
            <a:pPr algn="l">
              <a:buFont typeface="Arial" panose="020B0604020202020204" pitchFamily="34" charset="0"/>
              <a:buChar char="•"/>
            </a:pPr>
            <a:r>
              <a:rPr lang="en-US" sz="1600" b="0" i="0" dirty="0" err="1">
                <a:effectLst/>
                <a:latin typeface="Helvetica Neue" panose="02000A06000000020004" pitchFamily="50"/>
              </a:rPr>
              <a:t>Z_Revenue</a:t>
            </a:r>
            <a:r>
              <a:rPr lang="en-US" sz="1600" b="0" i="0" dirty="0">
                <a:effectLst/>
                <a:latin typeface="Helvetica Neue" panose="02000A06000000020004" pitchFamily="50"/>
              </a:rPr>
              <a:t> &amp; </a:t>
            </a:r>
            <a:r>
              <a:rPr lang="en-US" sz="1600" b="0" i="0" dirty="0" err="1">
                <a:effectLst/>
                <a:latin typeface="Helvetica Neue" panose="02000A06000000020004" pitchFamily="50"/>
              </a:rPr>
              <a:t>Z_CostContact</a:t>
            </a:r>
            <a:r>
              <a:rPr lang="en-US" sz="1600" b="0" i="0" dirty="0">
                <a:effectLst/>
                <a:latin typeface="Helvetica Neue" panose="02000A06000000020004" pitchFamily="50"/>
              </a:rPr>
              <a:t> have </a:t>
            </a:r>
            <a:r>
              <a:rPr lang="en-US" sz="1600" b="1" i="0" dirty="0">
                <a:effectLst/>
                <a:latin typeface="Helvetica Neue" panose="02000A06000000020004" pitchFamily="50"/>
              </a:rPr>
              <a:t>Constant</a:t>
            </a:r>
            <a:r>
              <a:rPr lang="en-US" sz="1600" b="0" i="0" dirty="0">
                <a:effectLst/>
                <a:latin typeface="Helvetica Neue" panose="02000A06000000020004" pitchFamily="50"/>
              </a:rPr>
              <a:t> value, which don't provide any information so we should drop them.</a:t>
            </a:r>
          </a:p>
          <a:p>
            <a:pPr algn="l">
              <a:buFont typeface="Arial" panose="020B0604020202020204" pitchFamily="34" charset="0"/>
              <a:buChar char="•"/>
            </a:pPr>
            <a:r>
              <a:rPr lang="en-US" sz="1600" b="0" i="0" dirty="0">
                <a:effectLst/>
                <a:latin typeface="Helvetica Neue" panose="02000A06000000020004" pitchFamily="50"/>
              </a:rPr>
              <a:t>Response - AcceptedCmp5 are all </a:t>
            </a:r>
            <a:r>
              <a:rPr lang="en-US" sz="1600" b="1" i="0" dirty="0">
                <a:effectLst/>
                <a:latin typeface="Helvetica Neue" panose="02000A06000000020004" pitchFamily="50"/>
              </a:rPr>
              <a:t>Binary Variables</a:t>
            </a:r>
            <a:r>
              <a:rPr lang="en-US" sz="1600" b="0" i="0" dirty="0">
                <a:effectLst/>
                <a:latin typeface="Helvetica Neue" panose="02000A06000000020004" pitchFamily="50"/>
              </a:rPr>
              <a:t>.</a:t>
            </a:r>
          </a:p>
        </p:txBody>
      </p:sp>
      <p:pic>
        <p:nvPicPr>
          <p:cNvPr id="6" name="Picture 5">
            <a:extLst>
              <a:ext uri="{FF2B5EF4-FFF2-40B4-BE49-F238E27FC236}">
                <a16:creationId xmlns:a16="http://schemas.microsoft.com/office/drawing/2014/main" id="{BDC75288-CC24-4F76-BB54-74400703277A}"/>
              </a:ext>
            </a:extLst>
          </p:cNvPr>
          <p:cNvPicPr>
            <a:picLocks noChangeAspect="1"/>
          </p:cNvPicPr>
          <p:nvPr/>
        </p:nvPicPr>
        <p:blipFill rotWithShape="1">
          <a:blip r:embed="rId3"/>
          <a:srcRect l="15616" t="26648" r="66254" b="5523"/>
          <a:stretch/>
        </p:blipFill>
        <p:spPr>
          <a:xfrm>
            <a:off x="8075612" y="1905000"/>
            <a:ext cx="2209800" cy="4648200"/>
          </a:xfrm>
          <a:prstGeom prst="rect">
            <a:avLst/>
          </a:prstGeom>
        </p:spPr>
      </p:pic>
    </p:spTree>
    <p:extLst>
      <p:ext uri="{BB962C8B-B14F-4D97-AF65-F5344CB8AC3E}">
        <p14:creationId xmlns:p14="http://schemas.microsoft.com/office/powerpoint/2010/main" val="160023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Data Cleaning</a:t>
            </a:r>
          </a:p>
        </p:txBody>
      </p:sp>
      <p:sp>
        <p:nvSpPr>
          <p:cNvPr id="2" name="TextBox 1">
            <a:extLst>
              <a:ext uri="{FF2B5EF4-FFF2-40B4-BE49-F238E27FC236}">
                <a16:creationId xmlns:a16="http://schemas.microsoft.com/office/drawing/2014/main" id="{AB76986E-A58A-4972-B879-5032626C820E}"/>
              </a:ext>
            </a:extLst>
          </p:cNvPr>
          <p:cNvSpPr txBox="1"/>
          <p:nvPr/>
        </p:nvSpPr>
        <p:spPr>
          <a:xfrm>
            <a:off x="608012" y="2133600"/>
            <a:ext cx="2590800" cy="800219"/>
          </a:xfrm>
          <a:prstGeom prst="rect">
            <a:avLst/>
          </a:prstGeom>
          <a:noFill/>
        </p:spPr>
        <p:txBody>
          <a:bodyPr wrap="square" rtlCol="0">
            <a:spAutoFit/>
          </a:bodyPr>
          <a:lstStyle/>
          <a:p>
            <a:pPr algn="l"/>
            <a:r>
              <a:rPr lang="en-US" sz="2800" i="0" dirty="0">
                <a:solidFill>
                  <a:schemeClr val="tx1">
                    <a:lumMod val="75000"/>
                  </a:schemeClr>
                </a:solidFill>
                <a:effectLst/>
                <a:latin typeface="Helvetica LT Std" panose="020B0504020202020204" pitchFamily="34" charset="0"/>
              </a:rPr>
              <a:t>Renaming</a:t>
            </a:r>
          </a:p>
          <a:p>
            <a:endParaRPr lang="en-US" dirty="0"/>
          </a:p>
        </p:txBody>
      </p:sp>
      <p:sp>
        <p:nvSpPr>
          <p:cNvPr id="5" name="TextBox 4">
            <a:extLst>
              <a:ext uri="{FF2B5EF4-FFF2-40B4-BE49-F238E27FC236}">
                <a16:creationId xmlns:a16="http://schemas.microsoft.com/office/drawing/2014/main" id="{73FC9AF9-E4B1-4D1E-BBC7-A83A3ACCC0AC}"/>
              </a:ext>
            </a:extLst>
          </p:cNvPr>
          <p:cNvSpPr txBox="1"/>
          <p:nvPr/>
        </p:nvSpPr>
        <p:spPr>
          <a:xfrm>
            <a:off x="3960812" y="2749140"/>
            <a:ext cx="2514600" cy="2308324"/>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Helvetica Neue" panose="02000A06000000020004" pitchFamily="50"/>
              </a:rPr>
              <a:t>There are too many </a:t>
            </a:r>
            <a:r>
              <a:rPr lang="en-US" sz="1600" b="0" i="0" dirty="0" err="1">
                <a:effectLst/>
                <a:latin typeface="Helvetica Neue" panose="02000A06000000020004" pitchFamily="50"/>
              </a:rPr>
              <a:t>maritial</a:t>
            </a:r>
            <a:r>
              <a:rPr lang="en-US" sz="1600" b="0" i="0" dirty="0">
                <a:effectLst/>
                <a:latin typeface="Helvetica Neue" panose="02000A06000000020004" pitchFamily="50"/>
              </a:rPr>
              <a:t> status, which might affects the efficiency of classification algorithms.</a:t>
            </a:r>
          </a:p>
          <a:p>
            <a:pPr algn="l">
              <a:buFont typeface="Arial" panose="020B0604020202020204" pitchFamily="34" charset="0"/>
              <a:buChar char="•"/>
            </a:pPr>
            <a:r>
              <a:rPr lang="en-US" sz="1600" b="0" i="0" dirty="0">
                <a:effectLst/>
                <a:latin typeface="Helvetica Neue" panose="02000A06000000020004" pitchFamily="50"/>
              </a:rPr>
              <a:t>Alone, </a:t>
            </a:r>
            <a:r>
              <a:rPr lang="en-US" sz="1600" b="0" i="0" dirty="0" err="1">
                <a:effectLst/>
                <a:latin typeface="Helvetica Neue" panose="02000A06000000020004" pitchFamily="50"/>
              </a:rPr>
              <a:t>Adsurd</a:t>
            </a:r>
            <a:r>
              <a:rPr lang="en-US" sz="1600" b="0" i="0" dirty="0">
                <a:effectLst/>
                <a:latin typeface="Helvetica Neue" panose="02000A06000000020004" pitchFamily="50"/>
              </a:rPr>
              <a:t> and YOLO are all specific situations of 'Single', so replace all of them with 'Single'</a:t>
            </a:r>
          </a:p>
        </p:txBody>
      </p:sp>
      <p:pic>
        <p:nvPicPr>
          <p:cNvPr id="6" name="Picture 5">
            <a:extLst>
              <a:ext uri="{FF2B5EF4-FFF2-40B4-BE49-F238E27FC236}">
                <a16:creationId xmlns:a16="http://schemas.microsoft.com/office/drawing/2014/main" id="{F8C13D49-A35B-425B-BAE1-0F2A6223EDEC}"/>
              </a:ext>
            </a:extLst>
          </p:cNvPr>
          <p:cNvPicPr>
            <a:picLocks noChangeAspect="1"/>
          </p:cNvPicPr>
          <p:nvPr/>
        </p:nvPicPr>
        <p:blipFill rotWithShape="1">
          <a:blip r:embed="rId3"/>
          <a:srcRect l="16241" t="33321" r="71881" b="48714"/>
          <a:stretch/>
        </p:blipFill>
        <p:spPr>
          <a:xfrm>
            <a:off x="7770019" y="2541931"/>
            <a:ext cx="3201988" cy="2722743"/>
          </a:xfrm>
          <a:prstGeom prst="rect">
            <a:avLst/>
          </a:prstGeom>
        </p:spPr>
      </p:pic>
    </p:spTree>
    <p:extLst>
      <p:ext uri="{BB962C8B-B14F-4D97-AF65-F5344CB8AC3E}">
        <p14:creationId xmlns:p14="http://schemas.microsoft.com/office/powerpoint/2010/main" val="58019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arthtones 16x9">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50000"/>
              </a:schemeClr>
              <a:schemeClr val="phClr">
                <a:tint val="80000"/>
              </a:schemeClr>
            </a:duotone>
          </a:blip>
          <a:stretch/>
        </a:blipFill>
      </a:bgFillStyleLst>
    </a:fmtScheme>
  </a:themeElements>
  <a:objectDefaults/>
  <a:extraClrSchemeLst/>
  <a:extLst>
    <a:ext uri="{05A4C25C-085E-4340-85A3-A5531E510DB2}">
      <thm15:themeFamily xmlns:thm15="http://schemas.microsoft.com/office/thememl/2012/main" name="Earth tone presentation (widescreen).potx" id="{0B5E8F0C-1569-45B5-8ADA-CBBDCE8A31F7}" vid="{BAFE7D81-C21B-4995-AEF0-26102EF6BDA1}"/>
    </a:ext>
  </a:extLst>
</a:theme>
</file>

<file path=ppt/theme/theme2.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Earth tone presentation (widescreen)</Template>
  <TotalTime>80</TotalTime>
  <Words>1452</Words>
  <Application>Microsoft Office PowerPoint</Application>
  <PresentationFormat>Custom</PresentationFormat>
  <Paragraphs>119</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Corbel</vt:lpstr>
      <vt:lpstr>Helvetica LT Std</vt:lpstr>
      <vt:lpstr>Helvetica Neue</vt:lpstr>
      <vt:lpstr>Earthtones 16x9</vt:lpstr>
      <vt:lpstr>Customer Response Predict &amp; Personality Analysis</vt:lpstr>
      <vt:lpstr>Content</vt:lpstr>
      <vt:lpstr>Task Description</vt:lpstr>
      <vt:lpstr>Task Description</vt:lpstr>
      <vt:lpstr>Dataset Description</vt:lpstr>
      <vt:lpstr>Dataset Description</vt:lpstr>
      <vt:lpstr>Data Cleaning</vt:lpstr>
      <vt:lpstr>Data Cleaning</vt:lpstr>
      <vt:lpstr>Data Cleaning</vt:lpstr>
      <vt:lpstr>Data Cleaning</vt:lpstr>
      <vt:lpstr>Exploratory Data Analysis</vt:lpstr>
      <vt:lpstr>Exploratory Data Analysis</vt:lpstr>
      <vt:lpstr>Exploratory Data Analysis</vt:lpstr>
      <vt:lpstr>Exploratory Data Analysis</vt:lpstr>
      <vt:lpstr>Exploratory Data Analysis</vt:lpstr>
      <vt:lpstr>Exploratory Data Analysis</vt:lpstr>
      <vt:lpstr>Preparations for Prediction Models</vt:lpstr>
      <vt:lpstr>Splitting data Train and Test</vt:lpstr>
      <vt:lpstr>SMOTE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Response Predict &amp; Personality Analysis</dc:title>
  <dc:creator>Mahmoud Khaled</dc:creator>
  <cp:lastModifiedBy>Mahmoud Khaled</cp:lastModifiedBy>
  <cp:revision>9</cp:revision>
  <dcterms:created xsi:type="dcterms:W3CDTF">2021-12-01T09:23:22Z</dcterms:created>
  <dcterms:modified xsi:type="dcterms:W3CDTF">2021-12-02T09:24:25Z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