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29"/>
  </p:notesMasterIdLst>
  <p:handoutMasterIdLst>
    <p:handoutMasterId r:id="rId30"/>
  </p:handoutMasterIdLst>
  <p:sldIdLst>
    <p:sldId id="289" r:id="rId2"/>
    <p:sldId id="290" r:id="rId3"/>
    <p:sldId id="303" r:id="rId4"/>
    <p:sldId id="272" r:id="rId5"/>
    <p:sldId id="258" r:id="rId6"/>
    <p:sldId id="285" r:id="rId7"/>
    <p:sldId id="277" r:id="rId8"/>
    <p:sldId id="278" r:id="rId9"/>
    <p:sldId id="260" r:id="rId10"/>
    <p:sldId id="294" r:id="rId11"/>
    <p:sldId id="286" r:id="rId12"/>
    <p:sldId id="261" r:id="rId13"/>
    <p:sldId id="284" r:id="rId14"/>
    <p:sldId id="302" r:id="rId15"/>
    <p:sldId id="297" r:id="rId16"/>
    <p:sldId id="298" r:id="rId17"/>
    <p:sldId id="299" r:id="rId18"/>
    <p:sldId id="300" r:id="rId19"/>
    <p:sldId id="301" r:id="rId20"/>
    <p:sldId id="296" r:id="rId21"/>
    <p:sldId id="279" r:id="rId22"/>
    <p:sldId id="263" r:id="rId23"/>
    <p:sldId id="288" r:id="rId24"/>
    <p:sldId id="287" r:id="rId25"/>
    <p:sldId id="291" r:id="rId26"/>
    <p:sldId id="292" r:id="rId27"/>
    <p:sldId id="293" r:id="rId2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191" autoAdjust="0"/>
    <p:restoredTop sz="94696" autoAdjust="0"/>
  </p:normalViewPr>
  <p:slideViewPr>
    <p:cSldViewPr>
      <p:cViewPr varScale="1">
        <p:scale>
          <a:sx n="74" d="100"/>
          <a:sy n="74" d="100"/>
        </p:scale>
        <p:origin x="-120" y="-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580" y="-12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354138" y="8704263"/>
            <a:ext cx="467995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992" tIns="48496" rIns="96992" bIns="48496" numCol="1" anchor="b" anchorCtr="0" compatLnSpc="1">
            <a:prstTxWarp prst="textNoShape">
              <a:avLst/>
            </a:prstTxWarp>
            <a:spAutoFit/>
          </a:bodyPr>
          <a:lstStyle>
            <a:lvl1pPr defTabSz="963613" eaLnBrk="0" hangingPunct="0">
              <a:tabLst>
                <a:tab pos="2332038" algn="l"/>
                <a:tab pos="4397375" algn="r"/>
                <a:tab pos="5826125" algn="r"/>
              </a:tabLst>
              <a:defRPr sz="900">
                <a:latin typeface="Arial" charset="0"/>
              </a:defRPr>
            </a:lvl1pPr>
          </a:lstStyle>
          <a:p>
            <a:r>
              <a:rPr lang="en-US"/>
              <a:t>CPSC 681 Methodology Overview	 </a:t>
            </a:r>
            <a:fld id="{2EAC8991-5540-4A8F-BC9E-E206F635E05B}" type="slidenum">
              <a:rPr lang="en-US"/>
              <a:pPr/>
              <a:t>‹#›</a:t>
            </a:fld>
            <a:r>
              <a:rPr lang="en-US"/>
              <a:t>	 Saul Greenberg</a:t>
            </a:r>
          </a:p>
        </p:txBody>
      </p:sp>
    </p:spTree>
    <p:extLst>
      <p:ext uri="{BB962C8B-B14F-4D97-AF65-F5344CB8AC3E}">
        <p14:creationId xmlns:p14="http://schemas.microsoft.com/office/powerpoint/2010/main" val="339066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6981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4932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1863" algn="l" defTabSz="94932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4932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3725" algn="l" defTabSz="94932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12776"/>
            <a:ext cx="7777559" cy="720080"/>
          </a:xfrm>
        </p:spPr>
        <p:txBody>
          <a:bodyPr/>
          <a:lstStyle>
            <a:lvl1pPr algn="r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47864" y="2060848"/>
            <a:ext cx="5000600" cy="334888"/>
          </a:xfrm>
        </p:spPr>
        <p:txBody>
          <a:bodyPr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263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99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772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66725" y="1700213"/>
            <a:ext cx="4064000" cy="4752975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3125" y="1700213"/>
            <a:ext cx="4065588" cy="4752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8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457200" y="1219200"/>
            <a:ext cx="83058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7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57200" y="1219200"/>
            <a:ext cx="83058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6725" y="1700213"/>
            <a:ext cx="40640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700213"/>
            <a:ext cx="4065588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8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3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99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1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8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10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85800"/>
            <a:ext cx="830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700213"/>
            <a:ext cx="8281988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2800">
          <a:solidFill>
            <a:srgbClr val="000066"/>
          </a:solidFill>
          <a:latin typeface="+mj-lt"/>
          <a:ea typeface="+mn-ea"/>
          <a:cs typeface="+mn-cs"/>
        </a:defRPr>
      </a:lvl1pPr>
      <a:lvl2pPr marL="536575" indent="-268288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Char char="•"/>
        <a:defRPr sz="2400">
          <a:solidFill>
            <a:srgbClr val="000066"/>
          </a:solidFill>
          <a:latin typeface="+mj-lt"/>
        </a:defRPr>
      </a:lvl2pPr>
      <a:lvl3pPr marL="1073150" indent="-268288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Char char="o"/>
        <a:defRPr sz="2000">
          <a:solidFill>
            <a:srgbClr val="000066"/>
          </a:solidFill>
          <a:latin typeface="+mj-lt"/>
        </a:defRPr>
      </a:lvl3pPr>
      <a:lvl4pPr marL="1611313" indent="-358775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Times New Roman" pitchFamily="18" charset="0"/>
        <a:buChar char="–"/>
        <a:defRPr sz="1600">
          <a:solidFill>
            <a:srgbClr val="000066"/>
          </a:solidFill>
          <a:latin typeface="+mj-lt"/>
        </a:defRPr>
      </a:lvl4pPr>
      <a:lvl5pPr marL="2063750" indent="-27305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latin typeface="+mj-lt"/>
        </a:defRPr>
      </a:lvl5pPr>
      <a:lvl6pPr marL="2520950" indent="-27305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latin typeface="+mn-lt"/>
        </a:defRPr>
      </a:lvl6pPr>
      <a:lvl7pPr marL="2978150" indent="-27305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latin typeface="+mn-lt"/>
        </a:defRPr>
      </a:lvl7pPr>
      <a:lvl8pPr marL="3435350" indent="-27305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latin typeface="+mn-lt"/>
        </a:defRPr>
      </a:lvl8pPr>
      <a:lvl9pPr marL="3892550" indent="-27305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11188" y="1412875"/>
            <a:ext cx="7777162" cy="720725"/>
          </a:xfrm>
        </p:spPr>
        <p:txBody>
          <a:bodyPr/>
          <a:lstStyle/>
          <a:p>
            <a:r>
              <a:rPr lang="en-US" dirty="0"/>
              <a:t>Methodology Overview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313" y="2060575"/>
            <a:ext cx="5721350" cy="504329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b="1" dirty="0" smtClean="0"/>
              <a:t>basics in user studies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CA" dirty="0" smtClean="0">
                <a:solidFill>
                  <a:schemeClr val="bg2">
                    <a:lumMod val="75000"/>
                  </a:schemeClr>
                </a:solidFill>
              </a:rPr>
              <a:t>Lecture 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</a:rPr>
              <a:t>/slide deck produced by Saul Greenberg, University of Calgary, Canada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6148" name="Rectangle 6"/>
          <p:cNvSpPr>
            <a:spLocks noChangeArrowheads="1"/>
          </p:cNvSpPr>
          <p:nvPr/>
        </p:nvSpPr>
        <p:spPr bwMode="auto">
          <a:xfrm>
            <a:off x="900113" y="6459538"/>
            <a:ext cx="78120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92075" bIns="0" anchor="ctr">
            <a:spAutoFit/>
          </a:bodyPr>
          <a:lstStyle/>
          <a:p>
            <a:pPr algn="r"/>
            <a:r>
              <a:rPr lang="en-US" sz="800" dirty="0">
                <a:solidFill>
                  <a:srgbClr val="808080"/>
                </a:solidFill>
                <a:latin typeface="+mn-lt"/>
              </a:rPr>
              <a:t> </a:t>
            </a:r>
            <a:br>
              <a:rPr lang="en-US" sz="800" dirty="0">
                <a:solidFill>
                  <a:srgbClr val="808080"/>
                </a:solidFill>
                <a:latin typeface="+mn-lt"/>
              </a:rPr>
            </a:br>
            <a:r>
              <a:rPr lang="en-US" sz="800" dirty="0">
                <a:solidFill>
                  <a:srgbClr val="808080"/>
                </a:solidFill>
                <a:latin typeface="+mn-lt"/>
              </a:rPr>
              <a:t>Notice: some material in this deck is used from other sources without permission. Credit to the original source is given if it is known,</a:t>
            </a:r>
            <a:endParaRPr lang="en-US" dirty="0">
              <a:latin typeface="+mn-lt"/>
            </a:endParaRPr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460319"/>
              </p:ext>
            </p:extLst>
          </p:nvPr>
        </p:nvGraphicFramePr>
        <p:xfrm>
          <a:off x="4572000" y="2636912"/>
          <a:ext cx="3685033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6" name="Clip" r:id="rId3" imgW="5640388" imgH="6415088" progId="MS_ClipArt_Gallery.2">
                  <p:embed/>
                </p:oleObj>
              </mc:Choice>
              <mc:Fallback>
                <p:oleObj name="Clip" r:id="rId3" imgW="5640388" imgH="6415088" progId="MS_ClipArt_Gallery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636912"/>
                        <a:ext cx="3685033" cy="3744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0096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/>
              <a:t>Why Do We Evaluate In HCI?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66725" y="1700213"/>
            <a:ext cx="8426450" cy="4752975"/>
          </a:xfrm>
          <a:noFill/>
          <a:ln/>
        </p:spPr>
        <p:txBody>
          <a:bodyPr lIns="92075" tIns="46038" rIns="92075" bIns="46038"/>
          <a:lstStyle/>
          <a:p>
            <a:r>
              <a:rPr lang="en-US" dirty="0"/>
              <a:t>D. Post-design stage</a:t>
            </a:r>
          </a:p>
          <a:p>
            <a:pPr lvl="1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acceptance </a:t>
            </a:r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test</a:t>
            </a:r>
          </a:p>
          <a:p>
            <a:pPr lvl="1"/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revisions</a:t>
            </a:r>
          </a:p>
          <a:p>
            <a:pPr lvl="1"/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effects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in the </a:t>
            </a:r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field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CA" dirty="0" smtClean="0"/>
          </a:p>
          <a:p>
            <a:endParaRPr lang="en-CA" dirty="0" smtClean="0"/>
          </a:p>
          <a:p>
            <a:endParaRPr lang="en-US" dirty="0"/>
          </a:p>
          <a:p>
            <a:pPr lvl="1"/>
            <a:r>
              <a:rPr lang="en-US" dirty="0"/>
              <a:t>evaluation produces</a:t>
            </a:r>
          </a:p>
          <a:p>
            <a:pPr lvl="2"/>
            <a:r>
              <a:rPr lang="en-US" dirty="0"/>
              <a:t>testable usability metrics</a:t>
            </a:r>
          </a:p>
          <a:p>
            <a:pPr lvl="2"/>
            <a:r>
              <a:rPr lang="en-US" dirty="0"/>
              <a:t>end user reactions</a:t>
            </a:r>
          </a:p>
          <a:p>
            <a:pPr lvl="2"/>
            <a:r>
              <a:rPr lang="en-US" dirty="0"/>
              <a:t>validation and list of problem areas (bugs)</a:t>
            </a:r>
          </a:p>
          <a:p>
            <a:pPr lvl="2"/>
            <a:r>
              <a:rPr lang="en-US" dirty="0"/>
              <a:t>changes in original work practices/requirements</a:t>
            </a:r>
          </a:p>
        </p:txBody>
      </p:sp>
    </p:spTree>
    <p:extLst>
      <p:ext uri="{BB962C8B-B14F-4D97-AF65-F5344CB8AC3E}">
        <p14:creationId xmlns:p14="http://schemas.microsoft.com/office/powerpoint/2010/main" val="977061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206500" y="738188"/>
            <a:ext cx="1482725" cy="5651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Articulate: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200" b="1">
                <a:latin typeface="Arial" charset="0"/>
              </a:rPr>
              <a:t>who users are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200" b="1">
                <a:latin typeface="Arial" charset="0"/>
              </a:rPr>
              <a:t>their key tasks</a:t>
            </a:r>
            <a:endParaRPr lang="en-US" sz="1000">
              <a:latin typeface="Arial" charset="0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381125" y="5802313"/>
            <a:ext cx="1120775" cy="60007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User and task descriptions</a:t>
            </a:r>
            <a:endParaRPr lang="en-US" sz="1000" b="1">
              <a:latin typeface="Arial" charset="0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9050" y="950913"/>
            <a:ext cx="735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 i="1">
                <a:latin typeface="Arial" charset="0"/>
              </a:rPr>
              <a:t>Goals: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3227388"/>
            <a:ext cx="969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 i="1">
                <a:latin typeface="Arial" charset="0"/>
              </a:rPr>
              <a:t>Methods: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28575" y="5799138"/>
            <a:ext cx="1011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 i="1">
                <a:latin typeface="Arial" charset="0"/>
              </a:rPr>
              <a:t>Products: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3797300" y="738188"/>
            <a:ext cx="1143000" cy="43497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Brainstorm designs</a:t>
            </a:r>
            <a:endParaRPr lang="en-US" sz="1000">
              <a:latin typeface="Arial" charset="0"/>
            </a:endParaRP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1054100" y="2490788"/>
            <a:ext cx="10890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200">
                <a:latin typeface="Arial" charset="0"/>
              </a:rPr>
              <a:t>Task centered system design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200">
                <a:latin typeface="Arial" charset="0"/>
              </a:rPr>
              <a:t>Participatory design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200">
                <a:latin typeface="Arial" charset="0"/>
              </a:rPr>
              <a:t>User-centered design</a:t>
            </a:r>
            <a:endParaRPr lang="en-US" sz="1000">
              <a:latin typeface="Arial" charset="0"/>
            </a:endParaRPr>
          </a:p>
        </p:txBody>
      </p:sp>
      <p:sp>
        <p:nvSpPr>
          <p:cNvPr id="43017" name="AutoShape 9"/>
          <p:cNvSpPr>
            <a:spLocks noChangeArrowheads="1"/>
          </p:cNvSpPr>
          <p:nvPr/>
        </p:nvSpPr>
        <p:spPr bwMode="auto">
          <a:xfrm>
            <a:off x="901700" y="2506663"/>
            <a:ext cx="1250950" cy="1889125"/>
          </a:xfrm>
          <a:prstGeom prst="downArrow">
            <a:avLst>
              <a:gd name="adj1" fmla="val 75009"/>
              <a:gd name="adj2" fmla="val 23268"/>
            </a:avLst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2120900" y="2947988"/>
            <a:ext cx="838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200" i="1">
                <a:latin typeface="Arial" charset="0"/>
              </a:rPr>
              <a:t>Evaluate</a:t>
            </a:r>
            <a:endParaRPr lang="en-US" sz="1000" i="1">
              <a:latin typeface="Arial" charset="0"/>
            </a:endParaRPr>
          </a:p>
        </p:txBody>
      </p:sp>
      <p:sp>
        <p:nvSpPr>
          <p:cNvPr id="43019" name="AutoShape 11"/>
          <p:cNvSpPr>
            <a:spLocks noChangeArrowheads="1"/>
          </p:cNvSpPr>
          <p:nvPr/>
        </p:nvSpPr>
        <p:spPr bwMode="auto">
          <a:xfrm>
            <a:off x="2044700" y="2482850"/>
            <a:ext cx="863600" cy="1717675"/>
          </a:xfrm>
          <a:prstGeom prst="upArrow">
            <a:avLst>
              <a:gd name="adj1" fmla="val 75009"/>
              <a:gd name="adj2" fmla="val 38978"/>
            </a:avLst>
          </a:prstGeom>
          <a:solidFill>
            <a:srgbClr val="FF3300">
              <a:alpha val="12941"/>
            </a:srgbClr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3048000" y="2590800"/>
            <a:ext cx="1279525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200">
                <a:latin typeface="Arial" charset="0"/>
              </a:rPr>
              <a:t>Psychology of everyday </a:t>
            </a:r>
            <a:br>
              <a:rPr lang="en-US" sz="1200">
                <a:latin typeface="Arial" charset="0"/>
              </a:rPr>
            </a:br>
            <a:r>
              <a:rPr lang="en-US" sz="1200">
                <a:latin typeface="Arial" charset="0"/>
              </a:rPr>
              <a:t>things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200">
                <a:latin typeface="Arial" charset="0"/>
              </a:rPr>
              <a:t>User involvement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200">
                <a:latin typeface="Arial" charset="0"/>
              </a:rPr>
              <a:t>Representation &amp; metaphors</a:t>
            </a:r>
            <a:endParaRPr lang="en-US" sz="1000">
              <a:latin typeface="Arial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endParaRPr lang="en-US" sz="1000">
              <a:latin typeface="Arial" charset="0"/>
            </a:endParaRPr>
          </a:p>
        </p:txBody>
      </p:sp>
      <p:sp>
        <p:nvSpPr>
          <p:cNvPr id="43021" name="AutoShape 13"/>
          <p:cNvSpPr>
            <a:spLocks noChangeArrowheads="1"/>
          </p:cNvSpPr>
          <p:nvPr/>
        </p:nvSpPr>
        <p:spPr bwMode="auto">
          <a:xfrm>
            <a:off x="2959100" y="2490788"/>
            <a:ext cx="1371600" cy="1828800"/>
          </a:xfrm>
          <a:prstGeom prst="downArrow">
            <a:avLst>
              <a:gd name="adj1" fmla="val 75000"/>
              <a:gd name="adj2" fmla="val 34037"/>
            </a:avLst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3308350" y="4598988"/>
            <a:ext cx="954088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200">
                <a:latin typeface="Arial" charset="0"/>
              </a:rPr>
              <a:t>low fidelity prototyping methods</a:t>
            </a:r>
            <a:endParaRPr lang="en-US" sz="1000">
              <a:latin typeface="Arial" charset="0"/>
            </a:endParaRPr>
          </a:p>
        </p:txBody>
      </p:sp>
      <p:sp>
        <p:nvSpPr>
          <p:cNvPr id="43023" name="AutoShape 15"/>
          <p:cNvSpPr>
            <a:spLocks noChangeArrowheads="1"/>
          </p:cNvSpPr>
          <p:nvPr/>
        </p:nvSpPr>
        <p:spPr bwMode="auto">
          <a:xfrm>
            <a:off x="3035300" y="4548188"/>
            <a:ext cx="1384300" cy="673100"/>
          </a:xfrm>
          <a:prstGeom prst="downArrow">
            <a:avLst>
              <a:gd name="adj1" fmla="val 75009"/>
              <a:gd name="adj2" fmla="val 37505"/>
            </a:avLst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auto">
          <a:xfrm>
            <a:off x="3724275" y="5792788"/>
            <a:ext cx="1216025" cy="60007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Throw-away paper prototypes</a:t>
            </a:r>
            <a:endParaRPr lang="en-US" sz="1000" b="1">
              <a:latin typeface="Arial" charset="0"/>
            </a:endParaRPr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4267200" y="2667000"/>
            <a:ext cx="10668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200" i="1">
                <a:latin typeface="Arial" charset="0"/>
              </a:rPr>
              <a:t>Participatory interaction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endParaRPr lang="en-US" sz="1200" i="1">
              <a:latin typeface="Arial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200" i="1">
                <a:latin typeface="Arial" charset="0"/>
              </a:rPr>
              <a:t>Task scenario walk-</a:t>
            </a:r>
            <a:br>
              <a:rPr lang="en-US" sz="1200" i="1">
                <a:latin typeface="Arial" charset="0"/>
              </a:rPr>
            </a:br>
            <a:r>
              <a:rPr lang="en-US" sz="1200" i="1">
                <a:latin typeface="Arial" charset="0"/>
              </a:rPr>
              <a:t>through</a:t>
            </a:r>
            <a:endParaRPr lang="en-US" sz="1000" i="1">
              <a:latin typeface="Arial" charset="0"/>
            </a:endParaRPr>
          </a:p>
        </p:txBody>
      </p:sp>
      <p:sp>
        <p:nvSpPr>
          <p:cNvPr id="43026" name="AutoShape 18"/>
          <p:cNvSpPr>
            <a:spLocks noChangeArrowheads="1"/>
          </p:cNvSpPr>
          <p:nvPr/>
        </p:nvSpPr>
        <p:spPr bwMode="auto">
          <a:xfrm>
            <a:off x="4191000" y="2286000"/>
            <a:ext cx="1165225" cy="1887538"/>
          </a:xfrm>
          <a:prstGeom prst="upArrow">
            <a:avLst>
              <a:gd name="adj1" fmla="val 74926"/>
              <a:gd name="adj2" fmla="val 39275"/>
            </a:avLst>
          </a:prstGeom>
          <a:solidFill>
            <a:srgbClr val="FF3300">
              <a:alpha val="12941"/>
            </a:srgbClr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5854700" y="738188"/>
            <a:ext cx="914400" cy="43497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Refined designs</a:t>
            </a:r>
            <a:endParaRPr lang="en-US" sz="1000">
              <a:latin typeface="Arial" charset="0"/>
            </a:endParaRPr>
          </a:p>
        </p:txBody>
      </p:sp>
      <p:sp>
        <p:nvSpPr>
          <p:cNvPr id="43028" name="Rectangle 20"/>
          <p:cNvSpPr>
            <a:spLocks noChangeArrowheads="1"/>
          </p:cNvSpPr>
          <p:nvPr/>
        </p:nvSpPr>
        <p:spPr bwMode="auto">
          <a:xfrm>
            <a:off x="5549900" y="2566988"/>
            <a:ext cx="11271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200">
                <a:latin typeface="Arial" charset="0"/>
              </a:rPr>
              <a:t>Graphical screen design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200">
                <a:latin typeface="Arial" charset="0"/>
              </a:rPr>
              <a:t>Interface guidelines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200">
                <a:latin typeface="Arial" charset="0"/>
              </a:rPr>
              <a:t>Style </a:t>
            </a:r>
            <a:br>
              <a:rPr lang="en-US" sz="1200">
                <a:latin typeface="Arial" charset="0"/>
              </a:rPr>
            </a:br>
            <a:r>
              <a:rPr lang="en-US" sz="1200">
                <a:latin typeface="Arial" charset="0"/>
              </a:rPr>
              <a:t>guides</a:t>
            </a:r>
            <a:endParaRPr lang="en-US" sz="1000">
              <a:latin typeface="Arial" charset="0"/>
            </a:endParaRPr>
          </a:p>
        </p:txBody>
      </p:sp>
      <p:sp>
        <p:nvSpPr>
          <p:cNvPr id="43029" name="AutoShape 21"/>
          <p:cNvSpPr>
            <a:spLocks noChangeArrowheads="1"/>
          </p:cNvSpPr>
          <p:nvPr/>
        </p:nvSpPr>
        <p:spPr bwMode="auto">
          <a:xfrm>
            <a:off x="5397500" y="2490788"/>
            <a:ext cx="1066800" cy="1708150"/>
          </a:xfrm>
          <a:prstGeom prst="downArrow">
            <a:avLst>
              <a:gd name="adj1" fmla="val 75009"/>
              <a:gd name="adj2" fmla="val 30593"/>
            </a:avLst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Rectangle 22"/>
          <p:cNvSpPr>
            <a:spLocks noChangeArrowheads="1"/>
          </p:cNvSpPr>
          <p:nvPr/>
        </p:nvSpPr>
        <p:spPr bwMode="auto">
          <a:xfrm>
            <a:off x="5549900" y="4548188"/>
            <a:ext cx="103187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200">
                <a:latin typeface="Arial" charset="0"/>
              </a:rPr>
              <a:t>high fidelity prototyping methods</a:t>
            </a:r>
            <a:endParaRPr lang="en-US" sz="1000">
              <a:latin typeface="Arial" charset="0"/>
            </a:endParaRPr>
          </a:p>
        </p:txBody>
      </p:sp>
      <p:sp>
        <p:nvSpPr>
          <p:cNvPr id="43031" name="AutoShape 23"/>
          <p:cNvSpPr>
            <a:spLocks noChangeArrowheads="1"/>
          </p:cNvSpPr>
          <p:nvPr/>
        </p:nvSpPr>
        <p:spPr bwMode="auto">
          <a:xfrm>
            <a:off x="5384800" y="4516438"/>
            <a:ext cx="1231900" cy="793750"/>
          </a:xfrm>
          <a:prstGeom prst="downArrow">
            <a:avLst>
              <a:gd name="adj1" fmla="val 75009"/>
              <a:gd name="adj2" fmla="val 37505"/>
            </a:avLst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5753100" y="5802313"/>
            <a:ext cx="990600" cy="43497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Testable prototypes</a:t>
            </a:r>
            <a:endParaRPr lang="en-US" sz="1000" b="1">
              <a:latin typeface="Arial" charset="0"/>
            </a:endParaRPr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6464300" y="2947988"/>
            <a:ext cx="879475" cy="110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200" i="1">
                <a:latin typeface="Arial" charset="0"/>
              </a:rPr>
              <a:t>Usability testing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endParaRPr lang="en-US" sz="1200" i="1">
              <a:latin typeface="Arial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200" i="1">
                <a:latin typeface="Arial" charset="0"/>
              </a:rPr>
              <a:t>Heuristic evaluation</a:t>
            </a:r>
            <a:endParaRPr lang="en-US" sz="1000" i="1">
              <a:latin typeface="Arial" charset="0"/>
            </a:endParaRPr>
          </a:p>
        </p:txBody>
      </p:sp>
      <p:sp>
        <p:nvSpPr>
          <p:cNvPr id="43034" name="AutoShape 26"/>
          <p:cNvSpPr>
            <a:spLocks noChangeArrowheads="1"/>
          </p:cNvSpPr>
          <p:nvPr/>
        </p:nvSpPr>
        <p:spPr bwMode="auto">
          <a:xfrm>
            <a:off x="6388100" y="2490788"/>
            <a:ext cx="1031875" cy="1682750"/>
          </a:xfrm>
          <a:prstGeom prst="upArrow">
            <a:avLst>
              <a:gd name="adj1" fmla="val 75009"/>
              <a:gd name="adj2" fmla="val 31959"/>
            </a:avLst>
          </a:prstGeom>
          <a:solidFill>
            <a:srgbClr val="FF3300">
              <a:alpha val="12941"/>
            </a:srgbClr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7683500" y="738188"/>
            <a:ext cx="990600" cy="43497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Completed designs</a:t>
            </a:r>
            <a:endParaRPr lang="en-US" sz="1000">
              <a:latin typeface="Arial" charset="0"/>
            </a:endParaRPr>
          </a:p>
        </p:txBody>
      </p:sp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7639050" y="5802313"/>
            <a:ext cx="1263650" cy="76517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Alpha/beta systems </a:t>
            </a:r>
            <a:r>
              <a:rPr lang="en-US" sz="1200" b="1" i="1">
                <a:latin typeface="Arial" charset="0"/>
              </a:rPr>
              <a:t>or</a:t>
            </a:r>
            <a:r>
              <a:rPr lang="en-US" sz="1200" b="1">
                <a:latin typeface="Arial" charset="0"/>
              </a:rPr>
              <a:t> complete specification</a:t>
            </a:r>
            <a:endParaRPr lang="en-US" sz="1000" b="1">
              <a:latin typeface="Arial" charset="0"/>
            </a:endParaRPr>
          </a:p>
        </p:txBody>
      </p:sp>
      <p:sp>
        <p:nvSpPr>
          <p:cNvPr id="43037" name="Rectangle 29"/>
          <p:cNvSpPr>
            <a:spLocks noChangeArrowheads="1"/>
          </p:cNvSpPr>
          <p:nvPr/>
        </p:nvSpPr>
        <p:spPr bwMode="auto">
          <a:xfrm>
            <a:off x="8140700" y="2947988"/>
            <a:ext cx="7747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200" i="1">
                <a:latin typeface="Arial" charset="0"/>
              </a:rPr>
              <a:t>Field testing</a:t>
            </a:r>
            <a:endParaRPr lang="en-US" sz="1000" i="1">
              <a:latin typeface="Arial" charset="0"/>
            </a:endParaRPr>
          </a:p>
        </p:txBody>
      </p:sp>
      <p:sp>
        <p:nvSpPr>
          <p:cNvPr id="43038" name="AutoShape 30"/>
          <p:cNvSpPr>
            <a:spLocks noChangeArrowheads="1"/>
          </p:cNvSpPr>
          <p:nvPr/>
        </p:nvSpPr>
        <p:spPr bwMode="auto">
          <a:xfrm>
            <a:off x="8064500" y="2490788"/>
            <a:ext cx="755650" cy="1682750"/>
          </a:xfrm>
          <a:prstGeom prst="upArrow">
            <a:avLst>
              <a:gd name="adj1" fmla="val 75009"/>
              <a:gd name="adj2" fmla="val 43641"/>
            </a:avLst>
          </a:prstGeom>
          <a:solidFill>
            <a:srgbClr val="FF3300">
              <a:alpha val="12941"/>
            </a:srgbClr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39" name="Arc 31"/>
          <p:cNvSpPr>
            <a:spLocks/>
          </p:cNvSpPr>
          <p:nvPr/>
        </p:nvSpPr>
        <p:spPr bwMode="auto">
          <a:xfrm>
            <a:off x="3721100" y="5233988"/>
            <a:ext cx="638175" cy="581025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15095 w 21600"/>
              <a:gd name="T1" fmla="*/ 20597 h 20597"/>
              <a:gd name="T2" fmla="*/ 0 w 21600"/>
              <a:gd name="T3" fmla="*/ 0 h 20597"/>
              <a:gd name="T4" fmla="*/ 21600 w 21600"/>
              <a:gd name="T5" fmla="*/ 0 h 20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97" fill="none" extrusionOk="0">
                <a:moveTo>
                  <a:pt x="15094" y="20597"/>
                </a:moveTo>
                <a:cubicBezTo>
                  <a:pt x="6109" y="17759"/>
                  <a:pt x="0" y="9423"/>
                  <a:pt x="0" y="0"/>
                </a:cubicBezTo>
              </a:path>
              <a:path w="21600" h="20597" stroke="0" extrusionOk="0">
                <a:moveTo>
                  <a:pt x="15094" y="20597"/>
                </a:moveTo>
                <a:cubicBezTo>
                  <a:pt x="6109" y="17759"/>
                  <a:pt x="0" y="9423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699" cap="rnd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0" name="Arc 32"/>
          <p:cNvSpPr>
            <a:spLocks/>
          </p:cNvSpPr>
          <p:nvPr/>
        </p:nvSpPr>
        <p:spPr bwMode="auto">
          <a:xfrm>
            <a:off x="3657600" y="4267200"/>
            <a:ext cx="12700" cy="352425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699" cap="rnd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1" name="Arc 33"/>
          <p:cNvSpPr>
            <a:spLocks/>
          </p:cNvSpPr>
          <p:nvPr/>
        </p:nvSpPr>
        <p:spPr bwMode="auto">
          <a:xfrm>
            <a:off x="5900738" y="4195763"/>
            <a:ext cx="12700" cy="352425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699" cap="rnd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2" name="Arc 34"/>
          <p:cNvSpPr>
            <a:spLocks/>
          </p:cNvSpPr>
          <p:nvPr/>
        </p:nvSpPr>
        <p:spPr bwMode="auto">
          <a:xfrm>
            <a:off x="5875338" y="5205413"/>
            <a:ext cx="438150" cy="5715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15096 w 21600"/>
              <a:gd name="T1" fmla="*/ 20598 h 20598"/>
              <a:gd name="T2" fmla="*/ 0 w 21600"/>
              <a:gd name="T3" fmla="*/ 0 h 20598"/>
              <a:gd name="T4" fmla="*/ 21600 w 21600"/>
              <a:gd name="T5" fmla="*/ 0 h 20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98" fill="none" extrusionOk="0">
                <a:moveTo>
                  <a:pt x="15096" y="20597"/>
                </a:moveTo>
                <a:cubicBezTo>
                  <a:pt x="6109" y="17759"/>
                  <a:pt x="0" y="9423"/>
                  <a:pt x="0" y="0"/>
                </a:cubicBezTo>
              </a:path>
              <a:path w="21600" h="20598" stroke="0" extrusionOk="0">
                <a:moveTo>
                  <a:pt x="15096" y="20597"/>
                </a:moveTo>
                <a:cubicBezTo>
                  <a:pt x="6109" y="17759"/>
                  <a:pt x="0" y="9423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699" cap="rnd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43" name="Group 35"/>
          <p:cNvGrpSpPr>
            <a:grpSpLocks/>
          </p:cNvGrpSpPr>
          <p:nvPr/>
        </p:nvGrpSpPr>
        <p:grpSpPr bwMode="auto">
          <a:xfrm>
            <a:off x="1522413" y="941388"/>
            <a:ext cx="6913562" cy="4876800"/>
            <a:chOff x="959" y="593"/>
            <a:chExt cx="4355" cy="3072"/>
          </a:xfrm>
        </p:grpSpPr>
        <p:sp>
          <p:nvSpPr>
            <p:cNvPr id="43044" name="Arc 36"/>
            <p:cNvSpPr>
              <a:spLocks/>
            </p:cNvSpPr>
            <p:nvPr/>
          </p:nvSpPr>
          <p:spPr bwMode="auto">
            <a:xfrm>
              <a:off x="959" y="844"/>
              <a:ext cx="228" cy="72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05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707"/>
                    <a:pt x="9612" y="52"/>
                    <a:pt x="21505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07"/>
                    <a:pt x="9612" y="52"/>
                    <a:pt x="21505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5" name="Arc 37"/>
            <p:cNvSpPr>
              <a:spLocks/>
            </p:cNvSpPr>
            <p:nvPr/>
          </p:nvSpPr>
          <p:spPr bwMode="auto">
            <a:xfrm>
              <a:off x="998" y="2631"/>
              <a:ext cx="184" cy="1008"/>
            </a:xfrm>
            <a:custGeom>
              <a:avLst/>
              <a:gdLst>
                <a:gd name="G0" fmla="+- 21420 0 0"/>
                <a:gd name="G1" fmla="+- 0 0 0"/>
                <a:gd name="G2" fmla="+- 21600 0 0"/>
                <a:gd name="T0" fmla="*/ 21420 w 21420"/>
                <a:gd name="T1" fmla="*/ 21600 h 21600"/>
                <a:gd name="T2" fmla="*/ 0 w 21420"/>
                <a:gd name="T3" fmla="*/ 2782 h 21600"/>
                <a:gd name="T4" fmla="*/ 21420 w 2142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420" h="21600" fill="none" extrusionOk="0">
                  <a:moveTo>
                    <a:pt x="21420" y="21600"/>
                  </a:moveTo>
                  <a:cubicBezTo>
                    <a:pt x="10566" y="21600"/>
                    <a:pt x="1397" y="13545"/>
                    <a:pt x="-1" y="2782"/>
                  </a:cubicBezTo>
                </a:path>
                <a:path w="21420" h="21600" stroke="0" extrusionOk="0">
                  <a:moveTo>
                    <a:pt x="21420" y="21600"/>
                  </a:moveTo>
                  <a:cubicBezTo>
                    <a:pt x="10566" y="21600"/>
                    <a:pt x="1397" y="13545"/>
                    <a:pt x="-1" y="2782"/>
                  </a:cubicBezTo>
                  <a:lnTo>
                    <a:pt x="21420" y="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6" name="Arc 38"/>
            <p:cNvSpPr>
              <a:spLocks/>
            </p:cNvSpPr>
            <p:nvPr/>
          </p:nvSpPr>
          <p:spPr bwMode="auto">
            <a:xfrm>
              <a:off x="1306" y="2649"/>
              <a:ext cx="216" cy="97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7" name="Arc 39"/>
            <p:cNvSpPr>
              <a:spLocks/>
            </p:cNvSpPr>
            <p:nvPr/>
          </p:nvSpPr>
          <p:spPr bwMode="auto">
            <a:xfrm>
              <a:off x="1324" y="844"/>
              <a:ext cx="228" cy="72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8" name="Arc 40"/>
            <p:cNvSpPr>
              <a:spLocks/>
            </p:cNvSpPr>
            <p:nvPr/>
          </p:nvSpPr>
          <p:spPr bwMode="auto">
            <a:xfrm>
              <a:off x="1547" y="634"/>
              <a:ext cx="840" cy="95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74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80"/>
                    <a:pt x="9654" y="14"/>
                    <a:pt x="21574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0"/>
                    <a:pt x="9654" y="14"/>
                    <a:pt x="21574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9" name="Arc 41"/>
            <p:cNvSpPr>
              <a:spLocks/>
            </p:cNvSpPr>
            <p:nvPr/>
          </p:nvSpPr>
          <p:spPr bwMode="auto">
            <a:xfrm>
              <a:off x="2296" y="801"/>
              <a:ext cx="378" cy="8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43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92"/>
                    <a:pt x="9635" y="31"/>
                    <a:pt x="21543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2"/>
                    <a:pt x="9635" y="31"/>
                    <a:pt x="21543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0" name="Arc 42"/>
            <p:cNvSpPr>
              <a:spLocks/>
            </p:cNvSpPr>
            <p:nvPr/>
          </p:nvSpPr>
          <p:spPr bwMode="auto">
            <a:xfrm>
              <a:off x="2734" y="779"/>
              <a:ext cx="259" cy="78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212"/>
                <a:gd name="T1" fmla="*/ 0 h 21600"/>
                <a:gd name="T2" fmla="*/ 21212 w 21212"/>
                <a:gd name="T3" fmla="*/ 17525 h 21600"/>
                <a:gd name="T4" fmla="*/ 0 w 2121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212" h="21600" fill="none" extrusionOk="0">
                  <a:moveTo>
                    <a:pt x="-1" y="0"/>
                  </a:moveTo>
                  <a:cubicBezTo>
                    <a:pt x="10358" y="0"/>
                    <a:pt x="19257" y="7352"/>
                    <a:pt x="21212" y="17524"/>
                  </a:cubicBezTo>
                </a:path>
                <a:path w="21212" h="21600" stroke="0" extrusionOk="0">
                  <a:moveTo>
                    <a:pt x="-1" y="0"/>
                  </a:moveTo>
                  <a:cubicBezTo>
                    <a:pt x="10358" y="0"/>
                    <a:pt x="19257" y="7352"/>
                    <a:pt x="21212" y="1752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1" name="Arc 43"/>
            <p:cNvSpPr>
              <a:spLocks/>
            </p:cNvSpPr>
            <p:nvPr/>
          </p:nvSpPr>
          <p:spPr bwMode="auto">
            <a:xfrm>
              <a:off x="2746" y="2649"/>
              <a:ext cx="216" cy="97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2" name="Arc 44"/>
            <p:cNvSpPr>
              <a:spLocks/>
            </p:cNvSpPr>
            <p:nvPr/>
          </p:nvSpPr>
          <p:spPr bwMode="auto">
            <a:xfrm>
              <a:off x="3016" y="593"/>
              <a:ext cx="728" cy="976"/>
            </a:xfrm>
            <a:custGeom>
              <a:avLst/>
              <a:gdLst>
                <a:gd name="G0" fmla="+- 21289 0 0"/>
                <a:gd name="G1" fmla="+- 21600 0 0"/>
                <a:gd name="G2" fmla="+- 21600 0 0"/>
                <a:gd name="T0" fmla="*/ 0 w 21289"/>
                <a:gd name="T1" fmla="*/ 17950 h 21600"/>
                <a:gd name="T2" fmla="*/ 21259 w 21289"/>
                <a:gd name="T3" fmla="*/ 0 h 21600"/>
                <a:gd name="T4" fmla="*/ 21289 w 2128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289" h="21600" fill="none" extrusionOk="0">
                  <a:moveTo>
                    <a:pt x="-1" y="17949"/>
                  </a:moveTo>
                  <a:cubicBezTo>
                    <a:pt x="1775" y="7591"/>
                    <a:pt x="10749" y="14"/>
                    <a:pt x="21259" y="0"/>
                  </a:cubicBezTo>
                </a:path>
                <a:path w="21289" h="21600" stroke="0" extrusionOk="0">
                  <a:moveTo>
                    <a:pt x="-1" y="17949"/>
                  </a:moveTo>
                  <a:cubicBezTo>
                    <a:pt x="1775" y="7591"/>
                    <a:pt x="10749" y="14"/>
                    <a:pt x="21259" y="0"/>
                  </a:cubicBezTo>
                  <a:lnTo>
                    <a:pt x="21289" y="2160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3" name="Arc 45"/>
            <p:cNvSpPr>
              <a:spLocks/>
            </p:cNvSpPr>
            <p:nvPr/>
          </p:nvSpPr>
          <p:spPr bwMode="auto">
            <a:xfrm>
              <a:off x="3732" y="753"/>
              <a:ext cx="216" cy="82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04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708"/>
                    <a:pt x="9612" y="53"/>
                    <a:pt x="21504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08"/>
                    <a:pt x="9612" y="53"/>
                    <a:pt x="21504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4" name="Arc 46"/>
            <p:cNvSpPr>
              <a:spLocks/>
            </p:cNvSpPr>
            <p:nvPr/>
          </p:nvSpPr>
          <p:spPr bwMode="auto">
            <a:xfrm>
              <a:off x="4023" y="753"/>
              <a:ext cx="289" cy="819"/>
            </a:xfrm>
            <a:custGeom>
              <a:avLst/>
              <a:gdLst>
                <a:gd name="G0" fmla="+- 1009 0 0"/>
                <a:gd name="G1" fmla="+- 21600 0 0"/>
                <a:gd name="G2" fmla="+- 21600 0 0"/>
                <a:gd name="T0" fmla="*/ 0 w 22609"/>
                <a:gd name="T1" fmla="*/ 24 h 21600"/>
                <a:gd name="T2" fmla="*/ 22609 w 22609"/>
                <a:gd name="T3" fmla="*/ 21600 h 21600"/>
                <a:gd name="T4" fmla="*/ 1009 w 2260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09" h="21600" fill="none" extrusionOk="0">
                  <a:moveTo>
                    <a:pt x="-1" y="23"/>
                  </a:moveTo>
                  <a:cubicBezTo>
                    <a:pt x="336" y="7"/>
                    <a:pt x="672" y="-1"/>
                    <a:pt x="1009" y="0"/>
                  </a:cubicBezTo>
                  <a:cubicBezTo>
                    <a:pt x="12938" y="0"/>
                    <a:pt x="22609" y="9670"/>
                    <a:pt x="22609" y="21600"/>
                  </a:cubicBezTo>
                </a:path>
                <a:path w="22609" h="21600" stroke="0" extrusionOk="0">
                  <a:moveTo>
                    <a:pt x="-1" y="23"/>
                  </a:moveTo>
                  <a:cubicBezTo>
                    <a:pt x="336" y="7"/>
                    <a:pt x="672" y="-1"/>
                    <a:pt x="1009" y="0"/>
                  </a:cubicBezTo>
                  <a:cubicBezTo>
                    <a:pt x="12938" y="0"/>
                    <a:pt x="22609" y="9670"/>
                    <a:pt x="22609" y="21600"/>
                  </a:cubicBezTo>
                  <a:lnTo>
                    <a:pt x="1009" y="2160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5" name="Arc 47"/>
            <p:cNvSpPr>
              <a:spLocks/>
            </p:cNvSpPr>
            <p:nvPr/>
          </p:nvSpPr>
          <p:spPr bwMode="auto">
            <a:xfrm>
              <a:off x="4072" y="2661"/>
              <a:ext cx="216" cy="97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6" name="Arc 48"/>
            <p:cNvSpPr>
              <a:spLocks/>
            </p:cNvSpPr>
            <p:nvPr/>
          </p:nvSpPr>
          <p:spPr bwMode="auto">
            <a:xfrm>
              <a:off x="4312" y="630"/>
              <a:ext cx="530" cy="960"/>
            </a:xfrm>
            <a:custGeom>
              <a:avLst/>
              <a:gdLst>
                <a:gd name="G0" fmla="+- 21587 0 0"/>
                <a:gd name="G1" fmla="+- 21600 0 0"/>
                <a:gd name="G2" fmla="+- 21600 0 0"/>
                <a:gd name="T0" fmla="*/ 0 w 23289"/>
                <a:gd name="T1" fmla="*/ 20864 h 21600"/>
                <a:gd name="T2" fmla="*/ 23289 w 23289"/>
                <a:gd name="T3" fmla="*/ 67 h 21600"/>
                <a:gd name="T4" fmla="*/ 21587 w 2328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289" h="21600" fill="none" extrusionOk="0">
                  <a:moveTo>
                    <a:pt x="-1" y="20863"/>
                  </a:moveTo>
                  <a:cubicBezTo>
                    <a:pt x="396" y="9227"/>
                    <a:pt x="9944" y="-1"/>
                    <a:pt x="21587" y="0"/>
                  </a:cubicBezTo>
                  <a:cubicBezTo>
                    <a:pt x="22154" y="0"/>
                    <a:pt x="22722" y="22"/>
                    <a:pt x="23288" y="67"/>
                  </a:cubicBezTo>
                </a:path>
                <a:path w="23289" h="21600" stroke="0" extrusionOk="0">
                  <a:moveTo>
                    <a:pt x="-1" y="20863"/>
                  </a:moveTo>
                  <a:cubicBezTo>
                    <a:pt x="396" y="9227"/>
                    <a:pt x="9944" y="-1"/>
                    <a:pt x="21587" y="0"/>
                  </a:cubicBezTo>
                  <a:cubicBezTo>
                    <a:pt x="22154" y="0"/>
                    <a:pt x="22722" y="22"/>
                    <a:pt x="23288" y="67"/>
                  </a:cubicBezTo>
                  <a:lnTo>
                    <a:pt x="21587" y="2160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7" name="Arc 49"/>
            <p:cNvSpPr>
              <a:spLocks/>
            </p:cNvSpPr>
            <p:nvPr/>
          </p:nvSpPr>
          <p:spPr bwMode="auto">
            <a:xfrm>
              <a:off x="4847" y="772"/>
              <a:ext cx="96" cy="2893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2 w 21600"/>
                <a:gd name="T1" fmla="*/ 21879 h 21879"/>
                <a:gd name="T2" fmla="*/ 21375 w 21600"/>
                <a:gd name="T3" fmla="*/ 0 h 21879"/>
                <a:gd name="T4" fmla="*/ 21600 w 21600"/>
                <a:gd name="T5" fmla="*/ 21599 h 21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879" fill="none" extrusionOk="0">
                  <a:moveTo>
                    <a:pt x="1" y="21879"/>
                  </a:moveTo>
                  <a:cubicBezTo>
                    <a:pt x="0" y="21785"/>
                    <a:pt x="0" y="21692"/>
                    <a:pt x="0" y="21599"/>
                  </a:cubicBezTo>
                  <a:cubicBezTo>
                    <a:pt x="-1" y="9757"/>
                    <a:pt x="9534" y="123"/>
                    <a:pt x="21375" y="0"/>
                  </a:cubicBezTo>
                </a:path>
                <a:path w="21600" h="21879" stroke="0" extrusionOk="0">
                  <a:moveTo>
                    <a:pt x="1" y="21879"/>
                  </a:moveTo>
                  <a:cubicBezTo>
                    <a:pt x="0" y="21785"/>
                    <a:pt x="0" y="21692"/>
                    <a:pt x="0" y="21599"/>
                  </a:cubicBezTo>
                  <a:cubicBezTo>
                    <a:pt x="-1" y="9757"/>
                    <a:pt x="9534" y="123"/>
                    <a:pt x="21375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8" name="Arc 50"/>
            <p:cNvSpPr>
              <a:spLocks/>
            </p:cNvSpPr>
            <p:nvPr/>
          </p:nvSpPr>
          <p:spPr bwMode="auto">
            <a:xfrm>
              <a:off x="5104" y="2643"/>
              <a:ext cx="210" cy="100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9" name="Arc 51"/>
            <p:cNvSpPr>
              <a:spLocks/>
            </p:cNvSpPr>
            <p:nvPr/>
          </p:nvSpPr>
          <p:spPr bwMode="auto">
            <a:xfrm>
              <a:off x="5128" y="754"/>
              <a:ext cx="174" cy="8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96"/>
                <a:gd name="T1" fmla="*/ 0 h 21600"/>
                <a:gd name="T2" fmla="*/ 21596 w 21596"/>
                <a:gd name="T3" fmla="*/ 21208 h 21600"/>
                <a:gd name="T4" fmla="*/ 0 w 2159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6" h="21600" fill="none" extrusionOk="0">
                  <a:moveTo>
                    <a:pt x="-1" y="0"/>
                  </a:moveTo>
                  <a:cubicBezTo>
                    <a:pt x="11776" y="0"/>
                    <a:pt x="21382" y="9433"/>
                    <a:pt x="21596" y="21207"/>
                  </a:cubicBezTo>
                </a:path>
                <a:path w="21596" h="21600" stroke="0" extrusionOk="0">
                  <a:moveTo>
                    <a:pt x="-1" y="0"/>
                  </a:moveTo>
                  <a:cubicBezTo>
                    <a:pt x="11776" y="0"/>
                    <a:pt x="21382" y="9433"/>
                    <a:pt x="21596" y="2120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60" name="Line 52"/>
          <p:cNvSpPr>
            <a:spLocks noChangeShapeType="1"/>
          </p:cNvSpPr>
          <p:nvPr/>
        </p:nvSpPr>
        <p:spPr bwMode="auto">
          <a:xfrm>
            <a:off x="2959100" y="738188"/>
            <a:ext cx="0" cy="5676900"/>
          </a:xfrm>
          <a:prstGeom prst="line">
            <a:avLst/>
          </a:prstGeom>
          <a:noFill/>
          <a:ln w="76199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61" name="Line 53"/>
          <p:cNvSpPr>
            <a:spLocks noChangeShapeType="1"/>
          </p:cNvSpPr>
          <p:nvPr/>
        </p:nvSpPr>
        <p:spPr bwMode="auto">
          <a:xfrm>
            <a:off x="5397500" y="738188"/>
            <a:ext cx="0" cy="5676900"/>
          </a:xfrm>
          <a:prstGeom prst="line">
            <a:avLst/>
          </a:prstGeom>
          <a:noFill/>
          <a:ln w="76199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62" name="Line 54"/>
          <p:cNvSpPr>
            <a:spLocks noChangeShapeType="1"/>
          </p:cNvSpPr>
          <p:nvPr/>
        </p:nvSpPr>
        <p:spPr bwMode="auto">
          <a:xfrm>
            <a:off x="7454900" y="738188"/>
            <a:ext cx="0" cy="5676900"/>
          </a:xfrm>
          <a:prstGeom prst="line">
            <a:avLst/>
          </a:prstGeom>
          <a:noFill/>
          <a:ln w="76199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63" name="Rectangle 55"/>
          <p:cNvSpPr>
            <a:spLocks noChangeArrowheads="1"/>
          </p:cNvSpPr>
          <p:nvPr/>
        </p:nvSpPr>
        <p:spPr bwMode="auto">
          <a:xfrm>
            <a:off x="2190750" y="152400"/>
            <a:ext cx="483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latin typeface="Arial" charset="0"/>
              </a:rPr>
              <a:t>Interface Design and Usability Engineering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Why Do We Evaluate In HCI?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 smtClean="0"/>
              <a:t>2. </a:t>
            </a:r>
            <a:r>
              <a:rPr lang="en-US" dirty="0"/>
              <a:t>Evaluation to produce generalized knowledge</a:t>
            </a:r>
          </a:p>
          <a:p>
            <a:pPr lvl="1"/>
            <a:r>
              <a:rPr lang="en-US" dirty="0"/>
              <a:t>are there general design principles?</a:t>
            </a:r>
          </a:p>
          <a:p>
            <a:pPr lvl="1"/>
            <a:r>
              <a:rPr lang="en-US" dirty="0"/>
              <a:t>are there theories of human </a:t>
            </a:r>
            <a:r>
              <a:rPr lang="en-US" dirty="0" err="1"/>
              <a:t>behaviour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explanatory</a:t>
            </a:r>
          </a:p>
          <a:p>
            <a:pPr lvl="2"/>
            <a:r>
              <a:rPr lang="en-US" dirty="0"/>
              <a:t>predictive</a:t>
            </a:r>
          </a:p>
          <a:p>
            <a:pPr lvl="1"/>
            <a:r>
              <a:rPr lang="en-US" dirty="0"/>
              <a:t>can we validate ideas / visions / hypotheses?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evaluation produces:</a:t>
            </a:r>
          </a:p>
          <a:p>
            <a:pPr lvl="2"/>
            <a:r>
              <a:rPr lang="en-US" dirty="0"/>
              <a:t>validated theories, principles and guidelines</a:t>
            </a:r>
          </a:p>
          <a:p>
            <a:pPr lvl="2"/>
            <a:r>
              <a:rPr lang="en-US" dirty="0"/>
              <a:t>evidence supporting/rejecting hypotheses / ideas / visions…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Evaluate In HCI?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Design and evaluation</a:t>
            </a:r>
          </a:p>
          <a:p>
            <a:pPr lvl="1"/>
            <a:r>
              <a:rPr lang="en-US" sz="1600"/>
              <a:t>Best if they are done </a:t>
            </a:r>
            <a:r>
              <a:rPr lang="en-US" sz="1600" b="1"/>
              <a:t>together</a:t>
            </a:r>
          </a:p>
          <a:p>
            <a:pPr lvl="2"/>
            <a:r>
              <a:rPr lang="en-US" sz="1400"/>
              <a:t>evaluation suggests design </a:t>
            </a:r>
          </a:p>
          <a:p>
            <a:pPr lvl="2"/>
            <a:r>
              <a:rPr lang="en-US" sz="1400"/>
              <a:t>design suggests evaluation</a:t>
            </a:r>
          </a:p>
          <a:p>
            <a:pPr lvl="2"/>
            <a:r>
              <a:rPr lang="en-US" sz="1400"/>
              <a:t>use evaluation to create as well as critique</a:t>
            </a:r>
            <a:br>
              <a:rPr lang="en-US" sz="1400"/>
            </a:br>
            <a:endParaRPr lang="en-US" sz="1400"/>
          </a:p>
          <a:p>
            <a:pPr lvl="1"/>
            <a:r>
              <a:rPr lang="en-US" sz="1600"/>
              <a:t>Design and evaluation methods </a:t>
            </a:r>
            <a:r>
              <a:rPr lang="en-US" sz="1600" b="1"/>
              <a:t>must</a:t>
            </a:r>
            <a:r>
              <a:rPr lang="en-US" sz="1600"/>
              <a:t> </a:t>
            </a:r>
            <a:r>
              <a:rPr lang="en-US" sz="1600" b="1"/>
              <a:t>fit</a:t>
            </a:r>
            <a:r>
              <a:rPr lang="en-US" sz="1600"/>
              <a:t> development constraints </a:t>
            </a:r>
          </a:p>
          <a:p>
            <a:pPr lvl="2"/>
            <a:r>
              <a:rPr lang="en-US" sz="1400"/>
              <a:t>budget, resources, time, product cost… </a:t>
            </a:r>
          </a:p>
          <a:p>
            <a:pPr lvl="2"/>
            <a:r>
              <a:rPr lang="en-US" sz="1400"/>
              <a:t>do triage: what is most important given the constraints?</a:t>
            </a:r>
            <a:br>
              <a:rPr lang="en-US" sz="1400"/>
            </a:br>
            <a:endParaRPr lang="en-US" sz="1400"/>
          </a:p>
          <a:p>
            <a:pPr lvl="1"/>
            <a:r>
              <a:rPr lang="en-US" sz="1600"/>
              <a:t>Design usually needs quick approximate answers</a:t>
            </a:r>
          </a:p>
          <a:p>
            <a:pPr lvl="2"/>
            <a:r>
              <a:rPr lang="en-US" sz="1400"/>
              <a:t>precise results rarely needed</a:t>
            </a:r>
          </a:p>
          <a:p>
            <a:pPr lvl="2"/>
            <a:r>
              <a:rPr lang="en-US" sz="1400"/>
              <a:t>close enough, good enough, informed guesses,…</a:t>
            </a:r>
          </a:p>
          <a:p>
            <a:pPr lvl="2"/>
            <a:endParaRPr lang="en-US" sz="1400"/>
          </a:p>
          <a:p>
            <a:pPr lvl="1"/>
            <a:r>
              <a:rPr lang="en-US" sz="1600"/>
              <a:t>See optional reading by Don Norman </a:t>
            </a:r>
          </a:p>
          <a:p>
            <a:pPr lvl="2"/>
            <a:r>
              <a:rPr lang="en-US" sz="1400"/>
              <a:t>Applying the Behavioural, Cognitive and Social Sciences to Products.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8788" y="685800"/>
            <a:ext cx="7770812" cy="533400"/>
          </a:xfrm>
          <a:noFill/>
          <a:ln/>
        </p:spPr>
        <p:txBody>
          <a:bodyPr lIns="92075" tIns="46038" rIns="92075" bIns="46038"/>
          <a:lstStyle/>
          <a:p>
            <a:r>
              <a:rPr lang="en-US" dirty="0" smtClean="0"/>
              <a:t>How can we </a:t>
            </a:r>
            <a:r>
              <a:rPr lang="en-US" smtClean="0"/>
              <a:t>think about </a:t>
            </a:r>
            <a:r>
              <a:rPr lang="en-US"/>
              <a:t>m</a:t>
            </a:r>
            <a:r>
              <a:rPr lang="en-US" smtClean="0"/>
              <a:t>ethods</a:t>
            </a:r>
            <a:r>
              <a:rPr lang="en-US" dirty="0"/>
              <a:t>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Method definition (Baecker, McGrath)</a:t>
            </a:r>
          </a:p>
          <a:p>
            <a:pPr lvl="1"/>
            <a:r>
              <a:rPr lang="en-US"/>
              <a:t>Formalized procedures / tools that guide and structure the process of gathering and analyzing information</a:t>
            </a:r>
          </a:p>
          <a:p>
            <a:pPr lvl="1">
              <a:buFontTx/>
              <a:buNone/>
            </a:pPr>
            <a:endParaRPr lang="en-US"/>
          </a:p>
          <a:p>
            <a:r>
              <a:rPr lang="en-US"/>
              <a:t>Different methods can do different things. </a:t>
            </a:r>
          </a:p>
          <a:p>
            <a:pPr lvl="1"/>
            <a:r>
              <a:rPr lang="en-US"/>
              <a:t>Each method offers potential opportunities not available by other means, </a:t>
            </a:r>
          </a:p>
          <a:p>
            <a:pPr lvl="1"/>
            <a:r>
              <a:rPr lang="en-US"/>
              <a:t>Each method has inherent limitations…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2783431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What methods are there?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b="1" dirty="0"/>
              <a:t>Laboratory tests </a:t>
            </a:r>
          </a:p>
          <a:p>
            <a:pPr lvl="1">
              <a:buFontTx/>
              <a:buNone/>
            </a:pPr>
            <a:r>
              <a:rPr lang="en-US" i="1" dirty="0"/>
              <a:t>requires human subjects that act as end users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Experimental methodologies</a:t>
            </a:r>
          </a:p>
          <a:p>
            <a:pPr lvl="2"/>
            <a:r>
              <a:rPr lang="en-US" dirty="0"/>
              <a:t>highly controlled observations and measurements to answer very specific questions  i.e., hypothesis testing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Usability testing</a:t>
            </a:r>
          </a:p>
          <a:p>
            <a:pPr lvl="2"/>
            <a:r>
              <a:rPr lang="en-US" dirty="0"/>
              <a:t>mostly qualitative, less controlled observations of users performing tasks</a:t>
            </a:r>
          </a:p>
        </p:txBody>
      </p:sp>
    </p:spTree>
    <p:extLst>
      <p:ext uri="{BB962C8B-B14F-4D97-AF65-F5344CB8AC3E}">
        <p14:creationId xmlns:p14="http://schemas.microsoft.com/office/powerpoint/2010/main" val="2181681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What methods are there?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b="1" dirty="0"/>
              <a:t>Interface inspection</a:t>
            </a:r>
          </a:p>
          <a:p>
            <a:pPr lvl="1">
              <a:buFontTx/>
              <a:buNone/>
            </a:pPr>
            <a:r>
              <a:rPr lang="en-US" i="1" dirty="0"/>
              <a:t>done by interface professionals, no end users necessary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Usability heuristics</a:t>
            </a:r>
          </a:p>
          <a:p>
            <a:pPr lvl="2"/>
            <a:r>
              <a:rPr lang="en-US" dirty="0"/>
              <a:t>several experts analyze an interface against a handful of principles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Walkthroughs</a:t>
            </a:r>
          </a:p>
          <a:p>
            <a:pPr lvl="2"/>
            <a:r>
              <a:rPr lang="en-US" dirty="0"/>
              <a:t>experts and others analyze an interface by considering what a user would have to do a step at a time while performing their task</a:t>
            </a:r>
          </a:p>
        </p:txBody>
      </p:sp>
    </p:spTree>
    <p:extLst>
      <p:ext uri="{BB962C8B-B14F-4D97-AF65-F5344CB8AC3E}">
        <p14:creationId xmlns:p14="http://schemas.microsoft.com/office/powerpoint/2010/main" val="2530141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What methods are there?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b="1" dirty="0"/>
              <a:t>Field studies</a:t>
            </a:r>
          </a:p>
          <a:p>
            <a:pPr lvl="1">
              <a:buFontTx/>
              <a:buNone/>
            </a:pPr>
            <a:r>
              <a:rPr lang="en-US" i="1" dirty="0"/>
              <a:t>requires established end users in their work context  </a:t>
            </a:r>
            <a:br>
              <a:rPr lang="en-US" i="1" dirty="0"/>
            </a:br>
            <a:endParaRPr lang="en-US" i="1" dirty="0"/>
          </a:p>
          <a:p>
            <a:pPr lvl="1"/>
            <a:r>
              <a:rPr lang="en-US" dirty="0"/>
              <a:t>Ethnography</a:t>
            </a:r>
          </a:p>
          <a:p>
            <a:pPr lvl="2"/>
            <a:r>
              <a:rPr lang="en-US" dirty="0"/>
              <a:t>field worker immerses themselves in a culture to understand what that culture is doing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Contextual inquiry</a:t>
            </a:r>
          </a:p>
          <a:p>
            <a:pPr lvl="2"/>
            <a:r>
              <a:rPr lang="en-US" dirty="0"/>
              <a:t>interview methodology that gains knowledge of what people do in their real-world </a:t>
            </a:r>
            <a:r>
              <a:rPr lang="en-US" dirty="0" smtClean="0"/>
              <a:t>context</a:t>
            </a:r>
          </a:p>
          <a:p>
            <a:pPr lvl="2"/>
            <a:endParaRPr lang="en-US" sz="1200" b="1" dirty="0"/>
          </a:p>
          <a:p>
            <a:pPr lvl="1"/>
            <a:r>
              <a:rPr lang="en-US" dirty="0" smtClean="0"/>
              <a:t>Deployment Studies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roviding potential end users with novel technologies to understand how they would use them in their context</a:t>
            </a:r>
          </a:p>
        </p:txBody>
      </p:sp>
    </p:spTree>
    <p:extLst>
      <p:ext uri="{BB962C8B-B14F-4D97-AF65-F5344CB8AC3E}">
        <p14:creationId xmlns:p14="http://schemas.microsoft.com/office/powerpoint/2010/main" val="2467836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methods are there?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Self reporting</a:t>
            </a:r>
          </a:p>
          <a:p>
            <a:pPr lvl="1">
              <a:buFontTx/>
              <a:buNone/>
            </a:pPr>
            <a:r>
              <a:rPr lang="en-US" i="1" dirty="0"/>
              <a:t>requires established or potential end users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interviews</a:t>
            </a:r>
          </a:p>
          <a:p>
            <a:pPr lvl="1"/>
            <a:r>
              <a:rPr lang="en-US" dirty="0"/>
              <a:t>questionnaires</a:t>
            </a:r>
          </a:p>
          <a:p>
            <a:pPr lvl="1"/>
            <a:r>
              <a:rPr lang="en-US" dirty="0"/>
              <a:t>surveys</a:t>
            </a:r>
          </a:p>
        </p:txBody>
      </p:sp>
    </p:spTree>
    <p:extLst>
      <p:ext uri="{BB962C8B-B14F-4D97-AF65-F5344CB8AC3E}">
        <p14:creationId xmlns:p14="http://schemas.microsoft.com/office/powerpoint/2010/main" val="2365136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methods are there?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Cognitive modeling</a:t>
            </a:r>
          </a:p>
          <a:p>
            <a:pPr lvl="1">
              <a:buFontTx/>
              <a:buNone/>
            </a:pPr>
            <a:r>
              <a:rPr lang="en-US" i="1" dirty="0"/>
              <a:t>requires detailed interface specifications  </a:t>
            </a:r>
            <a:br>
              <a:rPr lang="en-US" i="1" dirty="0"/>
            </a:br>
            <a:endParaRPr lang="en-US" dirty="0"/>
          </a:p>
          <a:p>
            <a:pPr lvl="1"/>
            <a:r>
              <a:rPr lang="en-US" dirty="0" err="1"/>
              <a:t>Fitt’s</a:t>
            </a:r>
            <a:r>
              <a:rPr lang="en-US" dirty="0"/>
              <a:t> Law</a:t>
            </a:r>
          </a:p>
          <a:p>
            <a:pPr lvl="2"/>
            <a:r>
              <a:rPr lang="en-US" dirty="0"/>
              <a:t>mathematical expression that can predict a user’s time to select a target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Keystroke-level model</a:t>
            </a:r>
          </a:p>
          <a:p>
            <a:pPr lvl="2"/>
            <a:r>
              <a:rPr lang="en-US" dirty="0"/>
              <a:t>low-level description of what users would have to do to perform a task that can be used to predict how long it would take them to do it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err="1"/>
              <a:t>Goms</a:t>
            </a:r>
            <a:endParaRPr lang="en-US" dirty="0"/>
          </a:p>
          <a:p>
            <a:pPr lvl="2"/>
            <a:r>
              <a:rPr lang="en-US" dirty="0"/>
              <a:t>structured, multi-level description of what users would have to do to perform a task that can also be used to predict time</a:t>
            </a:r>
          </a:p>
        </p:txBody>
      </p:sp>
    </p:spTree>
    <p:extLst>
      <p:ext uri="{BB962C8B-B14F-4D97-AF65-F5344CB8AC3E}">
        <p14:creationId xmlns:p14="http://schemas.microsoft.com/office/powerpoint/2010/main" val="426311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 evaluate in HCI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methods </a:t>
            </a:r>
            <a:r>
              <a:rPr lang="en-US" dirty="0" smtClean="0"/>
              <a:t>are there </a:t>
            </a:r>
            <a:endParaRPr lang="en-US" dirty="0"/>
          </a:p>
          <a:p>
            <a:endParaRPr lang="en-US" sz="1800" dirty="0"/>
          </a:p>
          <a:p>
            <a:r>
              <a:rPr lang="en-US" dirty="0"/>
              <a:t>Why we use different methods</a:t>
            </a:r>
            <a:br>
              <a:rPr lang="en-US" dirty="0"/>
            </a:br>
            <a:endParaRPr lang="en-US" sz="1800" dirty="0"/>
          </a:p>
          <a:p>
            <a:r>
              <a:rPr lang="en-US" dirty="0" smtClean="0"/>
              <a:t>How </a:t>
            </a:r>
            <a:r>
              <a:rPr lang="en-US" dirty="0" smtClean="0"/>
              <a:t>can we compare methods?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87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3608" y="548680"/>
            <a:ext cx="6446291" cy="4752975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indent="-268288"/>
            <a:endParaRPr lang="en-US" dirty="0" smtClean="0"/>
          </a:p>
          <a:p>
            <a:pPr indent="-268288"/>
            <a:endParaRPr lang="en-US" dirty="0"/>
          </a:p>
          <a:p>
            <a:pPr indent="-268288"/>
            <a:endParaRPr lang="en-US" dirty="0" smtClean="0"/>
          </a:p>
          <a:p>
            <a:pPr indent="-268288"/>
            <a:r>
              <a:rPr lang="en-US" dirty="0" smtClean="0"/>
              <a:t>It is </a:t>
            </a:r>
            <a:r>
              <a:rPr lang="en-US" dirty="0"/>
              <a:t>not what method is </a:t>
            </a:r>
            <a:r>
              <a:rPr lang="en-US" dirty="0" smtClean="0"/>
              <a:t>best.</a:t>
            </a:r>
            <a:br>
              <a:rPr lang="en-US" dirty="0" smtClean="0"/>
            </a:br>
            <a:endParaRPr lang="en-US" dirty="0" smtClean="0"/>
          </a:p>
          <a:p>
            <a:pPr indent="-268288"/>
            <a:endParaRPr lang="en-US" dirty="0" smtClean="0"/>
          </a:p>
          <a:p>
            <a:pPr indent="-268288"/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It is </a:t>
            </a:r>
            <a:r>
              <a:rPr lang="en-US" dirty="0"/>
              <a:t>what method is best to answer the question you are asking</a:t>
            </a:r>
          </a:p>
          <a:p>
            <a:r>
              <a:rPr lang="en-US" dirty="0"/>
              <a:t>				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588630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8788" y="685800"/>
            <a:ext cx="7770812" cy="53340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Why Use Different Methods?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All methods:</a:t>
            </a:r>
          </a:p>
          <a:p>
            <a:pPr lvl="1"/>
            <a:r>
              <a:rPr lang="en-US"/>
              <a:t>enable but also limit what can be gathered and analyzed</a:t>
            </a:r>
          </a:p>
          <a:p>
            <a:pPr lvl="1"/>
            <a:r>
              <a:rPr lang="en-US"/>
              <a:t>are valuable in certain situations, but weak in others</a:t>
            </a:r>
          </a:p>
          <a:p>
            <a:pPr lvl="1"/>
            <a:r>
              <a:rPr lang="en-US"/>
              <a:t>have inherent weaknesses and limitations </a:t>
            </a:r>
          </a:p>
          <a:p>
            <a:pPr lvl="1"/>
            <a:r>
              <a:rPr lang="en-US"/>
              <a:t>can be used to complement each other’s strengths and weaknesses.</a:t>
            </a:r>
          </a:p>
          <a:p>
            <a:r>
              <a:rPr lang="en-US"/>
              <a:t>				</a:t>
            </a:r>
            <a:r>
              <a:rPr lang="en-US" sz="1800" i="1"/>
              <a:t>-McGrath (Methodology Matters)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Why Use Different Methods?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/>
              <a:t>Information requirements differ</a:t>
            </a:r>
          </a:p>
          <a:p>
            <a:pPr lvl="1"/>
            <a:r>
              <a:rPr lang="en-US" dirty="0"/>
              <a:t>pre-design, iterative design, post-design, generalizable knowledge…</a:t>
            </a:r>
          </a:p>
          <a:p>
            <a:pPr lvl="1">
              <a:buFontTx/>
              <a:buNone/>
            </a:pPr>
            <a:endParaRPr lang="en-US" dirty="0"/>
          </a:p>
          <a:p>
            <a:r>
              <a:rPr lang="en-US" dirty="0"/>
              <a:t>Information produced differs</a:t>
            </a:r>
          </a:p>
          <a:p>
            <a:pPr lvl="1"/>
            <a:r>
              <a:rPr lang="en-US" dirty="0"/>
              <a:t>outputs should match the particular problem/needs</a:t>
            </a:r>
          </a:p>
          <a:p>
            <a:pPr lvl="1"/>
            <a:endParaRPr lang="en-US" dirty="0"/>
          </a:p>
          <a:p>
            <a:r>
              <a:rPr lang="en-US" dirty="0"/>
              <a:t>Relevance</a:t>
            </a:r>
          </a:p>
          <a:p>
            <a:pPr lvl="1"/>
            <a:r>
              <a:rPr lang="en-US" dirty="0"/>
              <a:t>does the method provide information to our question / problem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Why Use Different Methods?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Cost/benefit of using method</a:t>
            </a:r>
          </a:p>
          <a:p>
            <a:pPr lvl="1"/>
            <a:r>
              <a:rPr lang="en-US"/>
              <a:t>cost of method should match the benefit gained from the result</a:t>
            </a:r>
          </a:p>
          <a:p>
            <a:pPr lvl="1">
              <a:buFontTx/>
              <a:buNone/>
            </a:pPr>
            <a:endParaRPr lang="en-US"/>
          </a:p>
          <a:p>
            <a:r>
              <a:rPr lang="en-US"/>
              <a:t>Constraints and pragmatics</a:t>
            </a:r>
          </a:p>
          <a:p>
            <a:pPr lvl="1"/>
            <a:r>
              <a:rPr lang="en-US"/>
              <a:t>may force you to chose quick and dirty discount usability methods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 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a </a:t>
            </a:r>
            <a:r>
              <a:rPr lang="en-US" dirty="0"/>
              <a:t>toolbox of evaluation methodologies for both research and practice in Human Computer Interaction</a:t>
            </a:r>
          </a:p>
          <a:p>
            <a:endParaRPr lang="en-US" dirty="0"/>
          </a:p>
          <a:p>
            <a:r>
              <a:rPr lang="en-US" dirty="0"/>
              <a:t>To achieve this, you will:</a:t>
            </a:r>
          </a:p>
          <a:p>
            <a:pPr lvl="1"/>
            <a:r>
              <a:rPr lang="en-US" dirty="0"/>
              <a:t>investigate, compare and contrast many existing methodologies</a:t>
            </a:r>
          </a:p>
          <a:p>
            <a:pPr lvl="1"/>
            <a:r>
              <a:rPr lang="en-US" dirty="0"/>
              <a:t>understand how each methodology fits particular interface design and evaluation situation</a:t>
            </a:r>
          </a:p>
          <a:p>
            <a:pPr lvl="1"/>
            <a:r>
              <a:rPr lang="en-US" dirty="0"/>
              <a:t>practice several of these methodologies on simple problems</a:t>
            </a:r>
          </a:p>
          <a:p>
            <a:pPr lvl="1"/>
            <a:r>
              <a:rPr lang="en-US" dirty="0"/>
              <a:t>gain first-hand experience with a particular methodology by designing, running, and interpreting a study.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You know now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we </a:t>
            </a:r>
            <a:r>
              <a:rPr lang="en-US" dirty="0"/>
              <a:t>evaluate in </a:t>
            </a:r>
            <a:r>
              <a:rPr lang="en-US" dirty="0" smtClean="0"/>
              <a:t>HCI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methods </a:t>
            </a:r>
            <a:r>
              <a:rPr lang="en-US" dirty="0" smtClean="0"/>
              <a:t>there </a:t>
            </a:r>
            <a:r>
              <a:rPr lang="en-US" dirty="0"/>
              <a:t>are </a:t>
            </a:r>
          </a:p>
          <a:p>
            <a:endParaRPr lang="en-US" sz="1800" dirty="0"/>
          </a:p>
          <a:p>
            <a:r>
              <a:rPr lang="en-US" dirty="0"/>
              <a:t>Why we use different methods</a:t>
            </a:r>
            <a:br>
              <a:rPr lang="en-US" dirty="0"/>
            </a:br>
            <a:endParaRPr lang="en-US" dirty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567438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Primary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This slide deck </a:t>
            </a:r>
            <a:r>
              <a:rPr lang="en-CA" sz="2400" dirty="0" smtClean="0"/>
              <a:t>is partly based on concepts as taught by:</a:t>
            </a:r>
            <a:br>
              <a:rPr lang="en-CA" sz="2400" dirty="0" smtClean="0"/>
            </a:br>
            <a:endParaRPr lang="en-US" sz="2400" dirty="0" smtClean="0"/>
          </a:p>
          <a:p>
            <a:pPr lvl="1"/>
            <a:r>
              <a:rPr lang="en-US" sz="1800" dirty="0"/>
              <a:t>Finholt &amp; </a:t>
            </a:r>
            <a:r>
              <a:rPr lang="en-US" sz="1800" dirty="0" smtClean="0"/>
              <a:t>Olson, </a:t>
            </a:r>
            <a:r>
              <a:rPr lang="en-US" sz="1800" dirty="0"/>
              <a:t>CSCW </a:t>
            </a:r>
            <a:r>
              <a:rPr lang="en-US" sz="1800" dirty="0" smtClean="0"/>
              <a:t>1996 Tutorial Lecture Notes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4796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Permissions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sz="1000" b="1" dirty="0"/>
              <a:t>You are free:</a:t>
            </a:r>
          </a:p>
          <a:p>
            <a:pPr lvl="1">
              <a:defRPr/>
            </a:pPr>
            <a:r>
              <a:rPr lang="en-CA" sz="1000" b="1" dirty="0"/>
              <a:t>to Share</a:t>
            </a:r>
            <a:r>
              <a:rPr lang="en-CA" sz="1000" dirty="0"/>
              <a:t> — to copy, distribute and transmit the work</a:t>
            </a:r>
          </a:p>
          <a:p>
            <a:pPr lvl="1">
              <a:defRPr/>
            </a:pPr>
            <a:r>
              <a:rPr lang="en-CA" sz="1000" b="1" dirty="0"/>
              <a:t>to Remix</a:t>
            </a:r>
            <a:r>
              <a:rPr lang="en-CA" sz="1000" dirty="0"/>
              <a:t> — to adapt the work</a:t>
            </a:r>
          </a:p>
          <a:p>
            <a:pPr>
              <a:defRPr/>
            </a:pPr>
            <a:endParaRPr lang="en-CA" sz="1000" b="1" dirty="0" smtClean="0"/>
          </a:p>
          <a:p>
            <a:pPr>
              <a:defRPr/>
            </a:pPr>
            <a:r>
              <a:rPr lang="en-CA" sz="1000" b="1" dirty="0" smtClean="0"/>
              <a:t>Under </a:t>
            </a:r>
            <a:r>
              <a:rPr lang="en-CA" sz="1000" b="1" dirty="0"/>
              <a:t>the following conditions:</a:t>
            </a:r>
          </a:p>
          <a:p>
            <a:pPr>
              <a:defRPr/>
            </a:pPr>
            <a:r>
              <a:rPr lang="en-CA" sz="1000" b="1" dirty="0"/>
              <a:t>Attribution</a:t>
            </a:r>
            <a:r>
              <a:rPr lang="en-CA" sz="1000" dirty="0"/>
              <a:t> — You must attribute the work in the manner specified by the author </a:t>
            </a:r>
            <a:r>
              <a:rPr lang="en-CA" sz="1000" dirty="0" smtClean="0"/>
              <a:t>(</a:t>
            </a:r>
            <a:r>
              <a:rPr lang="en-CA" sz="1000" dirty="0"/>
              <a:t>but not in any way that suggests that they endorse you or your use of the work</a:t>
            </a:r>
            <a:r>
              <a:rPr lang="en-CA" sz="1000" dirty="0" smtClean="0"/>
              <a:t>) by citing: </a:t>
            </a:r>
          </a:p>
          <a:p>
            <a:pPr marL="715963" lvl="1" indent="0">
              <a:buFontTx/>
              <a:buNone/>
              <a:defRPr/>
            </a:pPr>
            <a:r>
              <a:rPr lang="en-CA" sz="1000" dirty="0" smtClean="0"/>
              <a:t>“Lecture materials by Saul Greenberg, University of Calgary, AB, Canada. http</a:t>
            </a:r>
            <a:r>
              <a:rPr lang="en-CA" sz="1000" dirty="0"/>
              <a:t>://saul.cpsc.ucalgary.ca/</a:t>
            </a:r>
            <a:r>
              <a:rPr lang="en-CA" sz="1000" dirty="0" err="1"/>
              <a:t>saul</a:t>
            </a:r>
            <a:r>
              <a:rPr lang="en-CA" sz="1000" dirty="0"/>
              <a:t>/</a:t>
            </a:r>
            <a:r>
              <a:rPr lang="en-CA" sz="1000" dirty="0" err="1"/>
              <a:t>pmwiki.php</a:t>
            </a:r>
            <a:r>
              <a:rPr lang="en-CA" sz="1000" dirty="0"/>
              <a:t>/</a:t>
            </a:r>
            <a:r>
              <a:rPr lang="en-CA" sz="1000" dirty="0" err="1"/>
              <a:t>HCIResources</a:t>
            </a:r>
            <a:r>
              <a:rPr lang="en-CA" sz="1000" dirty="0"/>
              <a:t>/</a:t>
            </a:r>
            <a:r>
              <a:rPr lang="en-CA" sz="1000" dirty="0" err="1"/>
              <a:t>HCILectures</a:t>
            </a:r>
            <a:r>
              <a:rPr lang="en-CA" sz="1000" dirty="0"/>
              <a:t>”</a:t>
            </a:r>
          </a:p>
          <a:p>
            <a:pPr>
              <a:defRPr/>
            </a:pPr>
            <a:r>
              <a:rPr lang="en-CA" sz="1000" b="1" dirty="0" err="1"/>
              <a:t>Noncommercial</a:t>
            </a:r>
            <a:r>
              <a:rPr lang="en-CA" sz="1000" dirty="0"/>
              <a:t> — You may not use this work for commercial </a:t>
            </a:r>
            <a:r>
              <a:rPr lang="en-CA" sz="1000" dirty="0" smtClean="0"/>
              <a:t>purposes, </a:t>
            </a:r>
            <a:r>
              <a:rPr lang="en-CA" sz="1000" b="1" u="sng" dirty="0" smtClean="0"/>
              <a:t>except</a:t>
            </a:r>
            <a:r>
              <a:rPr lang="en-CA" sz="1000" dirty="0" smtClean="0"/>
              <a:t> to assist one’s own teaching and training within commercial organizations.</a:t>
            </a:r>
          </a:p>
          <a:p>
            <a:pPr>
              <a:defRPr/>
            </a:pPr>
            <a:r>
              <a:rPr lang="en-CA" sz="1000" b="1" dirty="0"/>
              <a:t>Share Alike</a:t>
            </a:r>
            <a:r>
              <a:rPr lang="en-CA" sz="1000" dirty="0"/>
              <a:t> — If you alter, transform, or build upon this work, you may distribute the resulting work only under the same or similar license to this one.</a:t>
            </a:r>
          </a:p>
          <a:p>
            <a:pPr>
              <a:defRPr/>
            </a:pPr>
            <a:endParaRPr lang="en-CA" sz="1000" b="1" dirty="0" smtClean="0"/>
          </a:p>
          <a:p>
            <a:pPr>
              <a:defRPr/>
            </a:pPr>
            <a:r>
              <a:rPr lang="en-CA" sz="1000" b="1" dirty="0" smtClean="0"/>
              <a:t>With </a:t>
            </a:r>
            <a:r>
              <a:rPr lang="en-CA" sz="1000" b="1" dirty="0"/>
              <a:t>the understanding that:</a:t>
            </a:r>
          </a:p>
          <a:p>
            <a:pPr>
              <a:defRPr/>
            </a:pPr>
            <a:r>
              <a:rPr lang="en-CA" sz="1000" b="1" dirty="0" smtClean="0"/>
              <a:t>Not all material have transferable rights </a:t>
            </a:r>
            <a:r>
              <a:rPr lang="en-CA" sz="1000" dirty="0" smtClean="0"/>
              <a:t>— materials from other sources which are included here are cited </a:t>
            </a:r>
          </a:p>
          <a:p>
            <a:pPr>
              <a:defRPr/>
            </a:pPr>
            <a:r>
              <a:rPr lang="en-CA" sz="1000" b="1" dirty="0" smtClean="0"/>
              <a:t>Waiver</a:t>
            </a:r>
            <a:r>
              <a:rPr lang="en-CA" sz="1000" dirty="0"/>
              <a:t> — Any of the above conditions can be </a:t>
            </a:r>
            <a:r>
              <a:rPr lang="en-CA" sz="1000" b="1" u="sng" dirty="0"/>
              <a:t>waived</a:t>
            </a:r>
            <a:r>
              <a:rPr lang="en-CA" sz="1000" dirty="0"/>
              <a:t> if you get permission from the copyright holder.</a:t>
            </a:r>
          </a:p>
          <a:p>
            <a:pPr>
              <a:defRPr/>
            </a:pPr>
            <a:r>
              <a:rPr lang="en-CA" sz="1000" b="1" dirty="0"/>
              <a:t>Public Domain</a:t>
            </a:r>
            <a:r>
              <a:rPr lang="en-CA" sz="1000" dirty="0"/>
              <a:t> — Where the work or any of its elements is in the </a:t>
            </a:r>
            <a:r>
              <a:rPr lang="en-CA" sz="1000" b="1" u="sng" dirty="0"/>
              <a:t>public domain</a:t>
            </a:r>
            <a:r>
              <a:rPr lang="en-CA" sz="1000" dirty="0"/>
              <a:t> under applicable law, that status is in no way affected by the license.</a:t>
            </a:r>
          </a:p>
          <a:p>
            <a:pPr>
              <a:defRPr/>
            </a:pPr>
            <a:r>
              <a:rPr lang="en-CA" sz="1000" b="1" dirty="0"/>
              <a:t>Other Rights</a:t>
            </a:r>
            <a:r>
              <a:rPr lang="en-CA" sz="1000" dirty="0"/>
              <a:t> — In no way are any of the following rights affected by the license:</a:t>
            </a:r>
          </a:p>
          <a:p>
            <a:pPr lvl="1">
              <a:defRPr/>
            </a:pPr>
            <a:r>
              <a:rPr lang="en-CA" sz="1000" dirty="0"/>
              <a:t>Your fair dealing or </a:t>
            </a:r>
            <a:r>
              <a:rPr lang="en-CA" sz="1000" b="1" u="sng" dirty="0"/>
              <a:t>fair use</a:t>
            </a:r>
            <a:r>
              <a:rPr lang="en-CA" sz="1000" dirty="0"/>
              <a:t> rights, or other applicable copyright exceptions and limitations;</a:t>
            </a:r>
          </a:p>
          <a:p>
            <a:pPr lvl="1">
              <a:defRPr/>
            </a:pPr>
            <a:r>
              <a:rPr lang="en-CA" sz="1000" dirty="0"/>
              <a:t>The author's </a:t>
            </a:r>
            <a:r>
              <a:rPr lang="en-CA" sz="1000" b="1" u="sng" dirty="0"/>
              <a:t>moral</a:t>
            </a:r>
            <a:r>
              <a:rPr lang="en-CA" sz="1000" dirty="0"/>
              <a:t> rights;</a:t>
            </a:r>
          </a:p>
          <a:p>
            <a:pPr lvl="1">
              <a:defRPr/>
            </a:pPr>
            <a:r>
              <a:rPr lang="en-CA" sz="1000" dirty="0"/>
              <a:t>Rights other persons may have either in the work itself or in how the work is used, such </a:t>
            </a:r>
            <a:r>
              <a:rPr lang="en-CA" sz="1000" dirty="0" smtClean="0"/>
              <a:t>as </a:t>
            </a:r>
            <a:r>
              <a:rPr lang="en-CA" sz="1000" b="1" u="sng" dirty="0" smtClean="0"/>
              <a:t>publicity</a:t>
            </a:r>
            <a:r>
              <a:rPr lang="en-CA" sz="1000" dirty="0"/>
              <a:t> or privacy rights.</a:t>
            </a:r>
          </a:p>
          <a:p>
            <a:pPr>
              <a:defRPr/>
            </a:pPr>
            <a:r>
              <a:rPr lang="en-CA" sz="1000" b="1" dirty="0"/>
              <a:t>Notice</a:t>
            </a:r>
            <a:r>
              <a:rPr lang="en-CA" sz="1000" dirty="0"/>
              <a:t> — For any reuse or distribution, you must make clear to others the license terms of this work. The best way to do this is with a link to this web page.</a:t>
            </a:r>
          </a:p>
        </p:txBody>
      </p:sp>
      <p:pic>
        <p:nvPicPr>
          <p:cNvPr id="77828" name="Picture 6" descr="http://i.creativecommons.org/l/by-nc-sa/3.0/88x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315913"/>
            <a:ext cx="204628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213100"/>
            <a:ext cx="287338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3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2635250"/>
            <a:ext cx="2841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3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3527425"/>
            <a:ext cx="258762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937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we evaluate in HCI</a:t>
            </a:r>
            <a:br>
              <a:rPr lang="en-US" b="1" dirty="0"/>
            </a:br>
            <a:endParaRPr lang="en-US" b="1" dirty="0"/>
          </a:p>
          <a:p>
            <a:r>
              <a:rPr lang="en-US" b="1" dirty="0"/>
              <a:t>What methods </a:t>
            </a:r>
            <a:r>
              <a:rPr lang="en-US" b="1" dirty="0" smtClean="0"/>
              <a:t>are there </a:t>
            </a:r>
            <a:endParaRPr lang="en-US" b="1" dirty="0"/>
          </a:p>
          <a:p>
            <a:endParaRPr lang="en-US" sz="1800" b="1" dirty="0"/>
          </a:p>
          <a:p>
            <a:r>
              <a:rPr lang="en-US" b="1" dirty="0"/>
              <a:t>Why we use different methods</a:t>
            </a:r>
            <a:br>
              <a:rPr lang="en-US" b="1" dirty="0"/>
            </a:br>
            <a:endParaRPr lang="en-US" sz="1800" b="1" dirty="0"/>
          </a:p>
          <a:p>
            <a:r>
              <a:rPr lang="en-US" dirty="0" smtClean="0"/>
              <a:t>How </a:t>
            </a:r>
            <a:r>
              <a:rPr lang="en-US" dirty="0" smtClean="0"/>
              <a:t>can we compare methods?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143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/>
              <a:t>Why Do We Evaluate In HCI?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556792"/>
            <a:ext cx="8281988" cy="4752975"/>
          </a:xfrm>
          <a:noFill/>
          <a:ln/>
        </p:spPr>
        <p:txBody>
          <a:bodyPr lIns="92075" tIns="46038" rIns="92075" bIns="46038"/>
          <a:lstStyle/>
          <a:p>
            <a:r>
              <a:rPr lang="en-US" dirty="0"/>
              <a:t>Designer:</a:t>
            </a:r>
          </a:p>
          <a:p>
            <a:pPr lvl="1"/>
            <a:r>
              <a:rPr lang="en-US" dirty="0"/>
              <a:t>user-centered iterative design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Researcher</a:t>
            </a:r>
          </a:p>
          <a:p>
            <a:pPr lvl="1"/>
            <a:r>
              <a:rPr lang="en-US" dirty="0"/>
              <a:t>developing a knowledge </a:t>
            </a:r>
            <a:r>
              <a:rPr lang="en-US" dirty="0" smtClean="0"/>
              <a:t>base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Customer</a:t>
            </a:r>
            <a:endParaRPr lang="en-US" dirty="0"/>
          </a:p>
          <a:p>
            <a:pPr lvl="1"/>
            <a:r>
              <a:rPr lang="en-US" dirty="0"/>
              <a:t>selecting among systems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Manager</a:t>
            </a:r>
          </a:p>
          <a:p>
            <a:pPr lvl="1"/>
            <a:r>
              <a:rPr lang="en-US" dirty="0"/>
              <a:t>assisting effectiveness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Marketer</a:t>
            </a:r>
          </a:p>
          <a:p>
            <a:pPr lvl="1"/>
            <a:r>
              <a:rPr lang="en-US" dirty="0"/>
              <a:t>building a case for the product</a:t>
            </a:r>
            <a:br>
              <a:rPr lang="en-US" dirty="0"/>
            </a:br>
            <a:endParaRPr lang="en-US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012160" y="6603968"/>
            <a:ext cx="291425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(From Finholt &amp; </a:t>
            </a:r>
            <a:r>
              <a:rPr lang="en-US" sz="1000" dirty="0" err="1">
                <a:solidFill>
                  <a:schemeClr val="bg2">
                    <a:lumMod val="75000"/>
                  </a:schemeClr>
                </a:solidFill>
                <a:latin typeface="+mn-lt"/>
              </a:rPr>
              <a:t>Olsons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 CSCW 96 Tutorial)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Why Do We Evaluate In HCI?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 smtClean="0"/>
              <a:t>1. </a:t>
            </a:r>
            <a:r>
              <a:rPr lang="en-US" dirty="0"/>
              <a:t>Evaluation as part of the </a:t>
            </a:r>
            <a:r>
              <a:rPr lang="en-US" dirty="0" smtClean="0"/>
              <a:t>Iterative Design </a:t>
            </a:r>
            <a:r>
              <a:rPr lang="en-US" dirty="0"/>
              <a:t>Process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1619250" y="2781300"/>
            <a:ext cx="4349750" cy="2955925"/>
            <a:chOff x="518" y="2126"/>
            <a:chExt cx="2740" cy="1862"/>
          </a:xfrm>
          <a:noFill/>
        </p:grpSpPr>
        <p:sp>
          <p:nvSpPr>
            <p:cNvPr id="4101" name="Oval 5"/>
            <p:cNvSpPr>
              <a:spLocks noChangeArrowheads="1"/>
            </p:cNvSpPr>
            <p:nvPr/>
          </p:nvSpPr>
          <p:spPr bwMode="auto">
            <a:xfrm>
              <a:off x="844" y="2220"/>
              <a:ext cx="1848" cy="1592"/>
            </a:xfrm>
            <a:prstGeom prst="ellipse">
              <a:avLst/>
            </a:prstGeom>
            <a:grpFill/>
            <a:ln w="12699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1494" y="2126"/>
              <a:ext cx="508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30000"/>
                </a:spcBef>
              </a:pPr>
              <a:r>
                <a:rPr lang="en-US" sz="1800" b="1" dirty="0">
                  <a:latin typeface="Times New Roman" pitchFamily="18" charset="0"/>
                </a:rPr>
                <a:t>design</a:t>
              </a: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2174" y="3230"/>
              <a:ext cx="1084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30000"/>
                </a:spcBef>
              </a:pPr>
              <a:r>
                <a:rPr lang="en-US" sz="1800" b="1">
                  <a:latin typeface="Times New Roman" pitchFamily="18" charset="0"/>
                </a:rPr>
                <a:t>implementation</a:t>
              </a: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518" y="3230"/>
              <a:ext cx="756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30000"/>
                </a:spcBef>
              </a:pPr>
              <a:r>
                <a:rPr lang="en-US" sz="1800" b="1">
                  <a:latin typeface="Times New Roman" pitchFamily="18" charset="0"/>
                </a:rPr>
                <a:t>evaluation</a:t>
              </a:r>
            </a:p>
          </p:txBody>
        </p:sp>
        <p:sp>
          <p:nvSpPr>
            <p:cNvPr id="4105" name="AutoShape 9"/>
            <p:cNvSpPr>
              <a:spLocks noChangeArrowheads="1"/>
            </p:cNvSpPr>
            <p:nvPr/>
          </p:nvSpPr>
          <p:spPr bwMode="auto">
            <a:xfrm>
              <a:off x="1644" y="3668"/>
              <a:ext cx="224" cy="320"/>
            </a:xfrm>
            <a:prstGeom prst="leftArrow">
              <a:avLst>
                <a:gd name="adj1" fmla="val 75009"/>
                <a:gd name="adj2" fmla="val 49995"/>
              </a:avLst>
            </a:prstGeom>
            <a:solidFill>
              <a:srgbClr val="FFFFFF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AutoShape 10"/>
            <p:cNvSpPr>
              <a:spLocks noChangeArrowheads="1"/>
            </p:cNvSpPr>
            <p:nvPr/>
          </p:nvSpPr>
          <p:spPr bwMode="auto">
            <a:xfrm rot="17520000">
              <a:off x="772" y="2564"/>
              <a:ext cx="304" cy="312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rgbClr val="FFFFFF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AutoShape 11"/>
            <p:cNvSpPr>
              <a:spLocks noChangeArrowheads="1"/>
            </p:cNvSpPr>
            <p:nvPr/>
          </p:nvSpPr>
          <p:spPr bwMode="auto">
            <a:xfrm rot="3540000">
              <a:off x="2436" y="2564"/>
              <a:ext cx="304" cy="312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rgbClr val="FFFFFF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Why Do We Evaluate In HCI?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dirty="0"/>
              <a:t>A. Pre-design stage: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do people do?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is their real world context and constraints?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do they think about their task?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can we understand what we need in system functionality?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 we validate our requirements analysis?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evaluation produces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key tasks and required functionality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key contextual factors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descriptions of work practices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organizational practices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useful key requirements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user type…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Why Do We Evaluate In HCI?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/>
              <a:t>B. Initial design stage:</a:t>
            </a:r>
            <a:endParaRPr lang="en-US" i="1" dirty="0"/>
          </a:p>
          <a:p>
            <a:pPr lvl="1"/>
            <a:r>
              <a:rPr lang="en-US" dirty="0"/>
              <a:t>evaluate choices of initial design ideas and representations</a:t>
            </a:r>
          </a:p>
          <a:p>
            <a:pPr lvl="1"/>
            <a:r>
              <a:rPr lang="en-US" dirty="0"/>
              <a:t>usually sketches, brainstorming exercises, paper prototypes</a:t>
            </a:r>
          </a:p>
          <a:p>
            <a:pPr lvl="2"/>
            <a:r>
              <a:rPr lang="en-US" dirty="0"/>
              <a:t>is the representation appropriate? </a:t>
            </a:r>
          </a:p>
          <a:p>
            <a:pPr lvl="2"/>
            <a:r>
              <a:rPr lang="en-US" dirty="0"/>
              <a:t>does it reflect how people think of their task</a:t>
            </a:r>
          </a:p>
          <a:p>
            <a:pPr lvl="2">
              <a:buFontTx/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evaluation produces:</a:t>
            </a:r>
          </a:p>
          <a:p>
            <a:pPr lvl="2"/>
            <a:r>
              <a:rPr lang="en-US" dirty="0" smtClean="0"/>
              <a:t>user </a:t>
            </a:r>
            <a:r>
              <a:rPr lang="en-US" dirty="0"/>
              <a:t>reaction to design</a:t>
            </a:r>
          </a:p>
          <a:p>
            <a:pPr lvl="2"/>
            <a:r>
              <a:rPr lang="en-US" dirty="0"/>
              <a:t>validation / invalidation of ideas </a:t>
            </a:r>
          </a:p>
          <a:p>
            <a:pPr lvl="2"/>
            <a:r>
              <a:rPr lang="en-US" dirty="0"/>
              <a:t>list of conceptual problem areas (conceptual bugs)</a:t>
            </a:r>
          </a:p>
          <a:p>
            <a:pPr lvl="2"/>
            <a:r>
              <a:rPr lang="en-US" dirty="0"/>
              <a:t>new design ideas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Why Do We Evaluate In HCI?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/>
              <a:t>C. Iterative design stage</a:t>
            </a:r>
          </a:p>
          <a:p>
            <a:pPr lvl="1"/>
            <a:r>
              <a:rPr lang="en-US" dirty="0"/>
              <a:t>iteratively refine / fine tune the chosen design / representation </a:t>
            </a:r>
          </a:p>
          <a:p>
            <a:pPr lvl="1"/>
            <a:r>
              <a:rPr lang="en-US" dirty="0"/>
              <a:t>evolve low / medium / high fidelity prototypes and products</a:t>
            </a:r>
          </a:p>
          <a:p>
            <a:pPr lvl="1"/>
            <a:r>
              <a:rPr lang="en-US" dirty="0"/>
              <a:t>look for usability bugs</a:t>
            </a:r>
          </a:p>
          <a:p>
            <a:pPr lvl="2"/>
            <a:r>
              <a:rPr lang="en-US" dirty="0"/>
              <a:t>can people use this system?</a:t>
            </a:r>
          </a:p>
          <a:p>
            <a:pPr lvl="2">
              <a:buFontTx/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evaluation produces:</a:t>
            </a:r>
          </a:p>
          <a:p>
            <a:pPr lvl="2"/>
            <a:r>
              <a:rPr lang="en-US" dirty="0"/>
              <a:t>user reaction to design</a:t>
            </a:r>
          </a:p>
          <a:p>
            <a:pPr lvl="2"/>
            <a:r>
              <a:rPr lang="en-US" dirty="0"/>
              <a:t>validation and list of problem areas (bugs)</a:t>
            </a:r>
          </a:p>
          <a:p>
            <a:pPr lvl="2"/>
            <a:r>
              <a:rPr lang="en-US" dirty="0"/>
              <a:t>variations in design ideas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Why Do We Evaluate In HCI?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66725" y="1700213"/>
            <a:ext cx="8426450" cy="4752975"/>
          </a:xfrm>
          <a:noFill/>
          <a:ln/>
        </p:spPr>
        <p:txBody>
          <a:bodyPr lIns="92075" tIns="46038" rIns="92075" bIns="46038"/>
          <a:lstStyle/>
          <a:p>
            <a:r>
              <a:rPr lang="en-US" dirty="0"/>
              <a:t>D. Post-design stage</a:t>
            </a:r>
          </a:p>
          <a:p>
            <a:pPr lvl="1"/>
            <a:r>
              <a:rPr lang="en-US" i="1" dirty="0"/>
              <a:t>acceptance test:</a:t>
            </a:r>
            <a:r>
              <a:rPr lang="en-US" dirty="0"/>
              <a:t> did we deliver what we said we would?</a:t>
            </a:r>
          </a:p>
          <a:p>
            <a:pPr lvl="2"/>
            <a:r>
              <a:rPr lang="en-US" dirty="0"/>
              <a:t>verify human/computer system meets expected performance criteria</a:t>
            </a:r>
          </a:p>
          <a:p>
            <a:pPr lvl="2"/>
            <a:r>
              <a:rPr lang="en-US" dirty="0"/>
              <a:t>ease of learning, usability, user’s attitude, time, errors…</a:t>
            </a:r>
          </a:p>
          <a:p>
            <a:pPr lvl="3"/>
            <a:r>
              <a:rPr lang="en-US" sz="1200" dirty="0"/>
              <a:t>e.g., 9/10 first-time users will successfully download pictures from their camera within 3 minutes, and delete unwanted ones in an additional 3 minutes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revisions: </a:t>
            </a:r>
            <a:r>
              <a:rPr lang="en-US" dirty="0"/>
              <a:t>what do we need to change?</a:t>
            </a:r>
          </a:p>
          <a:p>
            <a:pPr lvl="1"/>
            <a:r>
              <a:rPr lang="en-US" i="1" dirty="0"/>
              <a:t>effects:</a:t>
            </a:r>
            <a:r>
              <a:rPr lang="en-US" dirty="0"/>
              <a:t> what did we change in the way people do their tasks?</a:t>
            </a:r>
          </a:p>
          <a:p>
            <a:pPr lvl="1"/>
            <a:r>
              <a:rPr lang="en-US" i="1" dirty="0"/>
              <a:t>in the field</a:t>
            </a:r>
            <a:r>
              <a:rPr lang="en-US" dirty="0"/>
              <a:t>: do actual users perform as we expected them to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hidgets">
  <a:themeElements>
    <a:clrScheme name="">
      <a:dk1>
        <a:srgbClr val="000000"/>
      </a:dk1>
      <a:lt1>
        <a:srgbClr val="FFFFA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D4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hidge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phidget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idget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idget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idget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idge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idge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idge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template-teaching</Template>
  <TotalTime>612</TotalTime>
  <Words>906</Words>
  <Application>Microsoft Macintosh PowerPoint</Application>
  <PresentationFormat>On-screen Show (4:3)</PresentationFormat>
  <Paragraphs>264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phidgets</vt:lpstr>
      <vt:lpstr>Clip</vt:lpstr>
      <vt:lpstr>Methodology Overview</vt:lpstr>
      <vt:lpstr>Overview </vt:lpstr>
      <vt:lpstr>Overview </vt:lpstr>
      <vt:lpstr>Why Do We Evaluate In HCI?</vt:lpstr>
      <vt:lpstr>Why Do We Evaluate In HCI?</vt:lpstr>
      <vt:lpstr>Why Do We Evaluate In HCI?</vt:lpstr>
      <vt:lpstr>Why Do We Evaluate In HCI?</vt:lpstr>
      <vt:lpstr>Why Do We Evaluate In HCI?</vt:lpstr>
      <vt:lpstr>Why Do We Evaluate In HCI?</vt:lpstr>
      <vt:lpstr>Why Do We Evaluate In HCI?</vt:lpstr>
      <vt:lpstr>PowerPoint Presentation</vt:lpstr>
      <vt:lpstr>Why Do We Evaluate In HCI?</vt:lpstr>
      <vt:lpstr>Why Do We Evaluate In HCI?</vt:lpstr>
      <vt:lpstr>How can we think about methods?</vt:lpstr>
      <vt:lpstr>What methods are there?</vt:lpstr>
      <vt:lpstr>What methods are there?</vt:lpstr>
      <vt:lpstr>What methods are there?</vt:lpstr>
      <vt:lpstr>What methods are there?</vt:lpstr>
      <vt:lpstr>What methods are there?</vt:lpstr>
      <vt:lpstr>PowerPoint Presentation</vt:lpstr>
      <vt:lpstr>Why Use Different Methods?</vt:lpstr>
      <vt:lpstr>Why Use Different Methods?</vt:lpstr>
      <vt:lpstr>Why Use Different Methods?</vt:lpstr>
      <vt:lpstr>Learning Goals </vt:lpstr>
      <vt:lpstr>You know now</vt:lpstr>
      <vt:lpstr>Primary Sources</vt:lpstr>
      <vt:lpstr>Permissions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Methodologies in Human Computer Interaction</dc:title>
  <dc:creator>Saul Greenberg</dc:creator>
  <cp:lastModifiedBy>Tony Tang</cp:lastModifiedBy>
  <cp:revision>94</cp:revision>
  <cp:lastPrinted>1998-09-15T21:47:40Z</cp:lastPrinted>
  <dcterms:created xsi:type="dcterms:W3CDTF">1995-06-17T23:31:02Z</dcterms:created>
  <dcterms:modified xsi:type="dcterms:W3CDTF">2014-09-07T23:32:38Z</dcterms:modified>
</cp:coreProperties>
</file>