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14" r:id="rId6"/>
  </p:sldMasterIdLst>
  <p:notesMasterIdLst>
    <p:notesMasterId r:id="rId28"/>
  </p:notesMasterIdLst>
  <p:handoutMasterIdLst>
    <p:handoutMasterId r:id="rId29"/>
  </p:handoutMasterIdLst>
  <p:sldIdLst>
    <p:sldId id="490" r:id="rId7"/>
    <p:sldId id="402" r:id="rId8"/>
    <p:sldId id="492" r:id="rId9"/>
    <p:sldId id="403" r:id="rId10"/>
    <p:sldId id="486" r:id="rId11"/>
    <p:sldId id="483" r:id="rId12"/>
    <p:sldId id="309" r:id="rId13"/>
    <p:sldId id="494" r:id="rId14"/>
    <p:sldId id="266" r:id="rId15"/>
    <p:sldId id="482" r:id="rId16"/>
    <p:sldId id="358" r:id="rId17"/>
    <p:sldId id="322" r:id="rId18"/>
    <p:sldId id="324" r:id="rId19"/>
    <p:sldId id="325" r:id="rId20"/>
    <p:sldId id="493" r:id="rId21"/>
    <p:sldId id="495" r:id="rId22"/>
    <p:sldId id="479" r:id="rId23"/>
    <p:sldId id="496" r:id="rId24"/>
    <p:sldId id="326" r:id="rId25"/>
    <p:sldId id="437" r:id="rId26"/>
    <p:sldId id="421" r:id="rId27"/>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1" clrIdx="1">
    <p:extLst>
      <p:ext uri="{19B8F6BF-5375-455C-9EA6-DF929625EA0E}">
        <p15:presenceInfo xmlns:p15="http://schemas.microsoft.com/office/powerpoint/2012/main" userId="Linda K. Reed" providerId="None"/>
      </p:ext>
    </p:extLst>
  </p:cmAuthor>
  <p:cmAuthor id="3" name="Hooper, Martin" initials="HM" lastIdx="29" clrIdx="2">
    <p:extLst>
      <p:ext uri="{19B8F6BF-5375-455C-9EA6-DF929625EA0E}">
        <p15:presenceInfo xmlns:p15="http://schemas.microsoft.com/office/powerpoint/2012/main" userId="S::mhooper@air.org::dda50fd9-e42a-4f3f-bdb4-7cd93e658a46" providerId="AD"/>
      </p:ext>
    </p:extLst>
  </p:cmAuthor>
  <p:cmAuthor id="4" name="Ting" initials="T" lastIdx="2" clrIdx="3">
    <p:extLst>
      <p:ext uri="{19B8F6BF-5375-455C-9EA6-DF929625EA0E}">
        <p15:presenceInfo xmlns:p15="http://schemas.microsoft.com/office/powerpoint/2012/main" userId="S::tzhang@air.org::09977c7c-9971-4aba-a654-81b3e8c6a4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5E2"/>
    <a:srgbClr val="006298"/>
    <a:srgbClr val="319EFF"/>
    <a:srgbClr val="000000"/>
    <a:srgbClr val="F2AC85"/>
    <a:srgbClr val="E49573"/>
    <a:srgbClr val="6D6E70"/>
    <a:srgbClr val="D6ECFF"/>
    <a:srgbClr val="C85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920" autoAdjust="0"/>
  </p:normalViewPr>
  <p:slideViewPr>
    <p:cSldViewPr snapToGrid="0">
      <p:cViewPr varScale="1">
        <p:scale>
          <a:sx n="80" d="100"/>
          <a:sy n="80" d="100"/>
        </p:scale>
        <p:origin x="782" y="67"/>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54D1A-B78B-4CFC-9B45-6DBC4E8F28D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E34AD94-37E1-4947-9A2B-2E65A026851E}">
      <dgm:prSet/>
      <dgm:spPr/>
      <dgm:t>
        <a:bodyPr/>
        <a:lstStyle/>
        <a:p>
          <a:pPr algn="ctr"/>
          <a:r>
            <a:rPr lang="en-US" b="1" i="0" dirty="0">
              <a:effectLst>
                <a:outerShdw blurRad="38100" dist="38100" dir="2700000" algn="tl">
                  <a:srgbClr val="000000">
                    <a:alpha val="43137"/>
                  </a:srgbClr>
                </a:outerShdw>
              </a:effectLst>
            </a:rPr>
            <a:t>The first stage </a:t>
          </a:r>
        </a:p>
        <a:p>
          <a:pPr algn="l"/>
          <a:r>
            <a:rPr lang="en-US" b="0" i="0" dirty="0"/>
            <a:t>requires estimating IRT parameters for each cognitive question. </a:t>
          </a:r>
          <a:endParaRPr lang="en-US" dirty="0"/>
        </a:p>
      </dgm:t>
    </dgm:pt>
    <dgm:pt modelId="{EB480CBC-406F-4ED1-A370-FAD0ECC9E35C}" type="parTrans" cxnId="{5EC1F9F1-EE33-48B6-9A2E-462F075DF807}">
      <dgm:prSet/>
      <dgm:spPr/>
      <dgm:t>
        <a:bodyPr/>
        <a:lstStyle/>
        <a:p>
          <a:endParaRPr lang="en-US"/>
        </a:p>
      </dgm:t>
    </dgm:pt>
    <dgm:pt modelId="{874CF9B0-E186-404A-A622-D4FFF31C9E6B}" type="sibTrans" cxnId="{5EC1F9F1-EE33-48B6-9A2E-462F075DF807}">
      <dgm:prSet/>
      <dgm:spPr/>
      <dgm:t>
        <a:bodyPr/>
        <a:lstStyle/>
        <a:p>
          <a:endParaRPr lang="en-US"/>
        </a:p>
      </dgm:t>
    </dgm:pt>
    <dgm:pt modelId="{3DA0A321-1EAB-4843-A97C-7706CA3EC752}">
      <dgm:prSet/>
      <dgm:spPr/>
      <dgm:t>
        <a:bodyPr/>
        <a:lstStyle/>
        <a:p>
          <a:pPr algn="ctr"/>
          <a:r>
            <a:rPr lang="en-US" b="1" i="0" dirty="0">
              <a:effectLst>
                <a:outerShdw blurRad="38100" dist="38100" dir="2700000" algn="tl">
                  <a:srgbClr val="000000">
                    <a:alpha val="43137"/>
                  </a:srgbClr>
                </a:outerShdw>
              </a:effectLst>
            </a:rPr>
            <a:t>The second stage </a:t>
          </a:r>
        </a:p>
        <a:p>
          <a:pPr algn="l"/>
          <a:r>
            <a:rPr lang="en-US" b="0" i="0" dirty="0"/>
            <a:t>results in latent regressions that imputing scale performance with all information in the student, teacher, and school questionnaires. </a:t>
          </a:r>
          <a:endParaRPr lang="en-US" dirty="0"/>
        </a:p>
      </dgm:t>
    </dgm:pt>
    <dgm:pt modelId="{F30ABA7D-B417-4444-812A-F3B3B21372C1}" type="parTrans" cxnId="{7218C1A5-7554-4039-A609-DE9519B1416F}">
      <dgm:prSet/>
      <dgm:spPr/>
      <dgm:t>
        <a:bodyPr/>
        <a:lstStyle/>
        <a:p>
          <a:endParaRPr lang="en-US"/>
        </a:p>
      </dgm:t>
    </dgm:pt>
    <dgm:pt modelId="{AD5CD50B-DE46-46B2-9A8B-F6597BB30144}" type="sibTrans" cxnId="{7218C1A5-7554-4039-A609-DE9519B1416F}">
      <dgm:prSet/>
      <dgm:spPr/>
      <dgm:t>
        <a:bodyPr/>
        <a:lstStyle/>
        <a:p>
          <a:endParaRPr lang="en-US"/>
        </a:p>
      </dgm:t>
    </dgm:pt>
    <dgm:pt modelId="{9E09BDDC-3E0E-4142-A377-66787E8EB65A}">
      <dgm:prSet/>
      <dgm:spPr/>
      <dgm:t>
        <a:bodyPr/>
        <a:lstStyle/>
        <a:p>
          <a:pPr algn="ctr"/>
          <a:r>
            <a:rPr lang="en-US" b="1" i="0" dirty="0">
              <a:effectLst>
                <a:outerShdw blurRad="38100" dist="38100" dir="2700000" algn="tl">
                  <a:srgbClr val="000000">
                    <a:alpha val="43137"/>
                  </a:srgbClr>
                </a:outerShdw>
              </a:effectLst>
            </a:rPr>
            <a:t>The third stage </a:t>
          </a:r>
        </a:p>
        <a:p>
          <a:pPr algn="l"/>
          <a:r>
            <a:rPr lang="en-US" b="0" i="0" dirty="0"/>
            <a:t>combines the previous two stages; </a:t>
          </a:r>
        </a:p>
        <a:p>
          <a:pPr algn="l"/>
          <a:r>
            <a:rPr lang="en-US" b="0" i="0" dirty="0"/>
            <a:t>draws multiple plausible values from a posterior distribution.</a:t>
          </a:r>
          <a:endParaRPr lang="en-US" dirty="0"/>
        </a:p>
      </dgm:t>
    </dgm:pt>
    <dgm:pt modelId="{8C6FEFE3-67DD-4934-8A90-8800F96919D3}" type="parTrans" cxnId="{557AC0B8-26F3-4185-8F7A-5AA3BE902651}">
      <dgm:prSet/>
      <dgm:spPr/>
      <dgm:t>
        <a:bodyPr/>
        <a:lstStyle/>
        <a:p>
          <a:endParaRPr lang="en-US"/>
        </a:p>
      </dgm:t>
    </dgm:pt>
    <dgm:pt modelId="{98F99761-530E-450A-8A8E-3483923B293E}" type="sibTrans" cxnId="{557AC0B8-26F3-4185-8F7A-5AA3BE902651}">
      <dgm:prSet/>
      <dgm:spPr/>
      <dgm:t>
        <a:bodyPr/>
        <a:lstStyle/>
        <a:p>
          <a:endParaRPr lang="en-US"/>
        </a:p>
      </dgm:t>
    </dgm:pt>
    <dgm:pt modelId="{7C40969A-BDA0-44BB-B29F-D59160CB7365}" type="pres">
      <dgm:prSet presAssocID="{BA554D1A-B78B-4CFC-9B45-6DBC4E8F28D3}" presName="Name0" presStyleCnt="0">
        <dgm:presLayoutVars>
          <dgm:dir/>
          <dgm:resizeHandles val="exact"/>
        </dgm:presLayoutVars>
      </dgm:prSet>
      <dgm:spPr/>
    </dgm:pt>
    <dgm:pt modelId="{81BB3101-8901-4DA9-8DB5-0CB31A535487}" type="pres">
      <dgm:prSet presAssocID="{DE34AD94-37E1-4947-9A2B-2E65A026851E}" presName="node" presStyleLbl="node1" presStyleIdx="0" presStyleCnt="3">
        <dgm:presLayoutVars>
          <dgm:bulletEnabled val="1"/>
        </dgm:presLayoutVars>
      </dgm:prSet>
      <dgm:spPr/>
    </dgm:pt>
    <dgm:pt modelId="{0DF87C5E-F628-4838-9DA4-1DAA9582B95C}" type="pres">
      <dgm:prSet presAssocID="{874CF9B0-E186-404A-A622-D4FFF31C9E6B}" presName="sibTrans" presStyleCnt="0"/>
      <dgm:spPr/>
    </dgm:pt>
    <dgm:pt modelId="{58ED18EC-1017-4998-A359-6D08B98A0D1F}" type="pres">
      <dgm:prSet presAssocID="{3DA0A321-1EAB-4843-A97C-7706CA3EC752}" presName="node" presStyleLbl="node1" presStyleIdx="1" presStyleCnt="3">
        <dgm:presLayoutVars>
          <dgm:bulletEnabled val="1"/>
        </dgm:presLayoutVars>
      </dgm:prSet>
      <dgm:spPr/>
    </dgm:pt>
    <dgm:pt modelId="{6A8585B9-43D9-4392-8B04-0C538DCB3896}" type="pres">
      <dgm:prSet presAssocID="{AD5CD50B-DE46-46B2-9A8B-F6597BB30144}" presName="sibTrans" presStyleCnt="0"/>
      <dgm:spPr/>
    </dgm:pt>
    <dgm:pt modelId="{DD5D6D0C-6FB5-458E-8697-2FC09B4F4553}" type="pres">
      <dgm:prSet presAssocID="{9E09BDDC-3E0E-4142-A377-66787E8EB65A}" presName="node" presStyleLbl="node1" presStyleIdx="2" presStyleCnt="3">
        <dgm:presLayoutVars>
          <dgm:bulletEnabled val="1"/>
        </dgm:presLayoutVars>
      </dgm:prSet>
      <dgm:spPr/>
    </dgm:pt>
  </dgm:ptLst>
  <dgm:cxnLst>
    <dgm:cxn modelId="{05253B5F-375C-4D40-B734-96420A24B2FB}" type="presOf" srcId="{DE34AD94-37E1-4947-9A2B-2E65A026851E}" destId="{81BB3101-8901-4DA9-8DB5-0CB31A535487}" srcOrd="0" destOrd="0" presId="urn:microsoft.com/office/officeart/2005/8/layout/hList6"/>
    <dgm:cxn modelId="{316AF472-C8A3-48E7-A6C0-E57667FCC351}" type="presOf" srcId="{3DA0A321-1EAB-4843-A97C-7706CA3EC752}" destId="{58ED18EC-1017-4998-A359-6D08B98A0D1F}" srcOrd="0" destOrd="0" presId="urn:microsoft.com/office/officeart/2005/8/layout/hList6"/>
    <dgm:cxn modelId="{7218C1A5-7554-4039-A609-DE9519B1416F}" srcId="{BA554D1A-B78B-4CFC-9B45-6DBC4E8F28D3}" destId="{3DA0A321-1EAB-4843-A97C-7706CA3EC752}" srcOrd="1" destOrd="0" parTransId="{F30ABA7D-B417-4444-812A-F3B3B21372C1}" sibTransId="{AD5CD50B-DE46-46B2-9A8B-F6597BB30144}"/>
    <dgm:cxn modelId="{D5761CAF-A6B8-45DF-90B3-36B1F3A6FD0A}" type="presOf" srcId="{9E09BDDC-3E0E-4142-A377-66787E8EB65A}" destId="{DD5D6D0C-6FB5-458E-8697-2FC09B4F4553}" srcOrd="0" destOrd="0" presId="urn:microsoft.com/office/officeart/2005/8/layout/hList6"/>
    <dgm:cxn modelId="{729EF1B6-8DF1-412F-8CCB-33B815D94B43}" type="presOf" srcId="{BA554D1A-B78B-4CFC-9B45-6DBC4E8F28D3}" destId="{7C40969A-BDA0-44BB-B29F-D59160CB7365}" srcOrd="0" destOrd="0" presId="urn:microsoft.com/office/officeart/2005/8/layout/hList6"/>
    <dgm:cxn modelId="{557AC0B8-26F3-4185-8F7A-5AA3BE902651}" srcId="{BA554D1A-B78B-4CFC-9B45-6DBC4E8F28D3}" destId="{9E09BDDC-3E0E-4142-A377-66787E8EB65A}" srcOrd="2" destOrd="0" parTransId="{8C6FEFE3-67DD-4934-8A90-8800F96919D3}" sibTransId="{98F99761-530E-450A-8A8E-3483923B293E}"/>
    <dgm:cxn modelId="{5EC1F9F1-EE33-48B6-9A2E-462F075DF807}" srcId="{BA554D1A-B78B-4CFC-9B45-6DBC4E8F28D3}" destId="{DE34AD94-37E1-4947-9A2B-2E65A026851E}" srcOrd="0" destOrd="0" parTransId="{EB480CBC-406F-4ED1-A370-FAD0ECC9E35C}" sibTransId="{874CF9B0-E186-404A-A622-D4FFF31C9E6B}"/>
    <dgm:cxn modelId="{3AEC319A-981E-4386-A3BE-33074BF5609A}" type="presParOf" srcId="{7C40969A-BDA0-44BB-B29F-D59160CB7365}" destId="{81BB3101-8901-4DA9-8DB5-0CB31A535487}" srcOrd="0" destOrd="0" presId="urn:microsoft.com/office/officeart/2005/8/layout/hList6"/>
    <dgm:cxn modelId="{A7E43366-7FED-4FBF-9C17-8DE6F8DAD5C2}" type="presParOf" srcId="{7C40969A-BDA0-44BB-B29F-D59160CB7365}" destId="{0DF87C5E-F628-4838-9DA4-1DAA9582B95C}" srcOrd="1" destOrd="0" presId="urn:microsoft.com/office/officeart/2005/8/layout/hList6"/>
    <dgm:cxn modelId="{20D53E8B-538C-4633-B5B9-D393ADE3FAED}" type="presParOf" srcId="{7C40969A-BDA0-44BB-B29F-D59160CB7365}" destId="{58ED18EC-1017-4998-A359-6D08B98A0D1F}" srcOrd="2" destOrd="0" presId="urn:microsoft.com/office/officeart/2005/8/layout/hList6"/>
    <dgm:cxn modelId="{B17E491D-FBBA-4E71-9D26-F68662BA7436}" type="presParOf" srcId="{7C40969A-BDA0-44BB-B29F-D59160CB7365}" destId="{6A8585B9-43D9-4392-8B04-0C538DCB3896}" srcOrd="3" destOrd="0" presId="urn:microsoft.com/office/officeart/2005/8/layout/hList6"/>
    <dgm:cxn modelId="{B1C03A8B-5E35-4606-98C7-25DC90661F0D}" type="presParOf" srcId="{7C40969A-BDA0-44BB-B29F-D59160CB7365}" destId="{DD5D6D0C-6FB5-458E-8697-2FC09B4F455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ED6507-5E59-46D6-AF6F-D99E8BF0F6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90914E-172D-4639-B70C-4438E6CB6B42}">
      <dgm:prSet custT="1"/>
      <dgm:spPr/>
      <dgm:t>
        <a:bodyPr/>
        <a:lstStyle/>
        <a:p>
          <a:r>
            <a:rPr lang="en-US" sz="3200" dirty="0"/>
            <a:t>Estimating IRT parameters for each cognitive question, and a likelihood function for proficiency. </a:t>
          </a:r>
        </a:p>
      </dgm:t>
    </dgm:pt>
    <dgm:pt modelId="{703563DB-E8F7-4ED5-B3D5-9DCD858D7127}" type="parTrans" cxnId="{0B94D1C7-6101-4285-96B4-6ACD7CA42981}">
      <dgm:prSet/>
      <dgm:spPr/>
      <dgm:t>
        <a:bodyPr/>
        <a:lstStyle/>
        <a:p>
          <a:endParaRPr lang="en-US"/>
        </a:p>
      </dgm:t>
    </dgm:pt>
    <dgm:pt modelId="{F87C6CE2-2016-44F5-B898-F18D710ABF92}" type="sibTrans" cxnId="{0B94D1C7-6101-4285-96B4-6ACD7CA42981}">
      <dgm:prSet/>
      <dgm:spPr/>
      <dgm:t>
        <a:bodyPr/>
        <a:lstStyle/>
        <a:p>
          <a:endParaRPr lang="en-US"/>
        </a:p>
      </dgm:t>
    </dgm:pt>
    <dgm:pt modelId="{21CD15F3-CDF7-43BF-8D43-9F49F0FDC73A}">
      <dgm:prSet custT="1"/>
      <dgm:spPr/>
      <dgm:t>
        <a:bodyPr/>
        <a:lstStyle/>
        <a:p>
          <a:r>
            <a:rPr lang="en-US" sz="3200" dirty="0"/>
            <a:t>Common IRT models used in large scale assessments</a:t>
          </a:r>
        </a:p>
      </dgm:t>
    </dgm:pt>
    <dgm:pt modelId="{188E134E-4161-404C-AAB5-C07B08AD9757}" type="parTrans" cxnId="{61228816-8ADC-46C5-8B78-FD049BA71BD8}">
      <dgm:prSet/>
      <dgm:spPr/>
      <dgm:t>
        <a:bodyPr/>
        <a:lstStyle/>
        <a:p>
          <a:endParaRPr lang="en-US"/>
        </a:p>
      </dgm:t>
    </dgm:pt>
    <dgm:pt modelId="{E05E4F51-B2A7-49B8-8EF3-C376A0B38AE0}" type="sibTrans" cxnId="{61228816-8ADC-46C5-8B78-FD049BA71BD8}">
      <dgm:prSet/>
      <dgm:spPr/>
      <dgm:t>
        <a:bodyPr/>
        <a:lstStyle/>
        <a:p>
          <a:endParaRPr lang="en-US"/>
        </a:p>
      </dgm:t>
    </dgm:pt>
    <dgm:pt modelId="{BBB2E362-D8CA-4133-85EA-359BD3DC57E2}">
      <dgm:prSet custT="1"/>
      <dgm:spPr/>
      <dgm:t>
        <a:bodyPr/>
        <a:lstStyle/>
        <a:p>
          <a:r>
            <a:rPr lang="en-US" sz="2800" dirty="0"/>
            <a:t>Dichotomous items: the two- or three-parameter logistics item response model</a:t>
          </a:r>
        </a:p>
      </dgm:t>
    </dgm:pt>
    <dgm:pt modelId="{7270EB5E-FEE1-42DF-846B-FD70416D0A1D}" type="parTrans" cxnId="{1E92F89D-8DAD-4FD2-B94E-E831B30C7403}">
      <dgm:prSet/>
      <dgm:spPr/>
      <dgm:t>
        <a:bodyPr/>
        <a:lstStyle/>
        <a:p>
          <a:endParaRPr lang="en-US"/>
        </a:p>
      </dgm:t>
    </dgm:pt>
    <dgm:pt modelId="{F860F6D6-5888-4EE9-9035-89178CF5B8D9}" type="sibTrans" cxnId="{1E92F89D-8DAD-4FD2-B94E-E831B30C7403}">
      <dgm:prSet/>
      <dgm:spPr/>
      <dgm:t>
        <a:bodyPr/>
        <a:lstStyle/>
        <a:p>
          <a:endParaRPr lang="en-US"/>
        </a:p>
      </dgm:t>
    </dgm:pt>
    <dgm:pt modelId="{B340734E-E65F-45A9-A377-ECAF4CC85B55}">
      <dgm:prSet custT="1"/>
      <dgm:spPr/>
      <dgm:t>
        <a:bodyPr/>
        <a:lstStyle/>
        <a:p>
          <a:r>
            <a:rPr lang="en-US" sz="2800" dirty="0"/>
            <a:t>Polytomous items: the generalized partial credit model</a:t>
          </a:r>
        </a:p>
      </dgm:t>
    </dgm:pt>
    <dgm:pt modelId="{52ECD6F0-2019-46E0-AC03-4ABC664BADE8}" type="parTrans" cxnId="{607AAAB1-AFE5-4663-A39C-BE1A370A58F5}">
      <dgm:prSet/>
      <dgm:spPr/>
      <dgm:t>
        <a:bodyPr/>
        <a:lstStyle/>
        <a:p>
          <a:endParaRPr lang="en-US"/>
        </a:p>
      </dgm:t>
    </dgm:pt>
    <dgm:pt modelId="{CC852E84-978A-4A40-9CE0-5A56A9B5D8B4}" type="sibTrans" cxnId="{607AAAB1-AFE5-4663-A39C-BE1A370A58F5}">
      <dgm:prSet/>
      <dgm:spPr/>
      <dgm:t>
        <a:bodyPr/>
        <a:lstStyle/>
        <a:p>
          <a:endParaRPr lang="en-US"/>
        </a:p>
      </dgm:t>
    </dgm:pt>
    <dgm:pt modelId="{9B63B286-FECF-4AEE-872D-FDF7FABD13AE}">
      <dgm:prSet custT="1"/>
      <dgm:spPr/>
      <dgm:t>
        <a:bodyPr/>
        <a:lstStyle/>
        <a:p>
          <a:endParaRPr lang="en-US" sz="1200" dirty="0"/>
        </a:p>
      </dgm:t>
    </dgm:pt>
    <dgm:pt modelId="{00CBC8BB-719F-496B-A7EA-3F98D7997779}" type="parTrans" cxnId="{DA749074-B6B8-4B46-95B4-D528E0140F71}">
      <dgm:prSet/>
      <dgm:spPr/>
      <dgm:t>
        <a:bodyPr/>
        <a:lstStyle/>
        <a:p>
          <a:endParaRPr lang="en-US"/>
        </a:p>
      </dgm:t>
    </dgm:pt>
    <dgm:pt modelId="{71F7E5A6-32A5-4C78-9A6A-5B8C8A3F0D46}" type="sibTrans" cxnId="{DA749074-B6B8-4B46-95B4-D528E0140F71}">
      <dgm:prSet/>
      <dgm:spPr/>
      <dgm:t>
        <a:bodyPr/>
        <a:lstStyle/>
        <a:p>
          <a:endParaRPr lang="en-US"/>
        </a:p>
      </dgm:t>
    </dgm:pt>
    <dgm:pt modelId="{3AC77CE2-9DB0-4AAD-81ED-604642593517}" type="pres">
      <dgm:prSet presAssocID="{EBED6507-5E59-46D6-AF6F-D99E8BF0F673}" presName="linear" presStyleCnt="0">
        <dgm:presLayoutVars>
          <dgm:animLvl val="lvl"/>
          <dgm:resizeHandles val="exact"/>
        </dgm:presLayoutVars>
      </dgm:prSet>
      <dgm:spPr/>
    </dgm:pt>
    <dgm:pt modelId="{8092BF39-A925-40E4-9255-C5BC76E7FF46}" type="pres">
      <dgm:prSet presAssocID="{6E90914E-172D-4639-B70C-4438E6CB6B42}" presName="parentText" presStyleLbl="node1" presStyleIdx="0" presStyleCnt="2">
        <dgm:presLayoutVars>
          <dgm:chMax val="0"/>
          <dgm:bulletEnabled val="1"/>
        </dgm:presLayoutVars>
      </dgm:prSet>
      <dgm:spPr/>
    </dgm:pt>
    <dgm:pt modelId="{7740A3D2-3DBE-4A08-BB93-841BA80693B9}" type="pres">
      <dgm:prSet presAssocID="{F87C6CE2-2016-44F5-B898-F18D710ABF92}" presName="spacer" presStyleCnt="0"/>
      <dgm:spPr/>
    </dgm:pt>
    <dgm:pt modelId="{871EBD48-0AAC-438B-A96E-0EFD6882DAF8}" type="pres">
      <dgm:prSet presAssocID="{21CD15F3-CDF7-43BF-8D43-9F49F0FDC73A}" presName="parentText" presStyleLbl="node1" presStyleIdx="1" presStyleCnt="2" custLinFactNeighborX="15" custLinFactNeighborY="1558">
        <dgm:presLayoutVars>
          <dgm:chMax val="0"/>
          <dgm:bulletEnabled val="1"/>
        </dgm:presLayoutVars>
      </dgm:prSet>
      <dgm:spPr/>
    </dgm:pt>
    <dgm:pt modelId="{E8898D2F-C817-4119-9B85-7F69AE35FF82}" type="pres">
      <dgm:prSet presAssocID="{21CD15F3-CDF7-43BF-8D43-9F49F0FDC73A}" presName="childText" presStyleLbl="revTx" presStyleIdx="0" presStyleCnt="1">
        <dgm:presLayoutVars>
          <dgm:bulletEnabled val="1"/>
        </dgm:presLayoutVars>
      </dgm:prSet>
      <dgm:spPr/>
    </dgm:pt>
  </dgm:ptLst>
  <dgm:cxnLst>
    <dgm:cxn modelId="{61228816-8ADC-46C5-8B78-FD049BA71BD8}" srcId="{EBED6507-5E59-46D6-AF6F-D99E8BF0F673}" destId="{21CD15F3-CDF7-43BF-8D43-9F49F0FDC73A}" srcOrd="1" destOrd="0" parTransId="{188E134E-4161-404C-AAB5-C07B08AD9757}" sibTransId="{E05E4F51-B2A7-49B8-8EF3-C376A0B38AE0}"/>
    <dgm:cxn modelId="{F429461C-5F1A-4180-93AF-29A66427DC8C}" type="presOf" srcId="{21CD15F3-CDF7-43BF-8D43-9F49F0FDC73A}" destId="{871EBD48-0AAC-438B-A96E-0EFD6882DAF8}" srcOrd="0" destOrd="0" presId="urn:microsoft.com/office/officeart/2005/8/layout/vList2"/>
    <dgm:cxn modelId="{7DE18A21-AD07-4A0B-95F7-8FC01D54E336}" type="presOf" srcId="{6E90914E-172D-4639-B70C-4438E6CB6B42}" destId="{8092BF39-A925-40E4-9255-C5BC76E7FF46}" srcOrd="0" destOrd="0" presId="urn:microsoft.com/office/officeart/2005/8/layout/vList2"/>
    <dgm:cxn modelId="{AE20F663-296D-4209-B4C3-15DEE45EB945}" type="presOf" srcId="{B340734E-E65F-45A9-A377-ECAF4CC85B55}" destId="{E8898D2F-C817-4119-9B85-7F69AE35FF82}" srcOrd="0" destOrd="2" presId="urn:microsoft.com/office/officeart/2005/8/layout/vList2"/>
    <dgm:cxn modelId="{DA749074-B6B8-4B46-95B4-D528E0140F71}" srcId="{21CD15F3-CDF7-43BF-8D43-9F49F0FDC73A}" destId="{9B63B286-FECF-4AEE-872D-FDF7FABD13AE}" srcOrd="1" destOrd="0" parTransId="{00CBC8BB-719F-496B-A7EA-3F98D7997779}" sibTransId="{71F7E5A6-32A5-4C78-9A6A-5B8C8A3F0D46}"/>
    <dgm:cxn modelId="{45A7CD74-9E71-48AE-92BB-2E8A15D5304D}" type="presOf" srcId="{9B63B286-FECF-4AEE-872D-FDF7FABD13AE}" destId="{E8898D2F-C817-4119-9B85-7F69AE35FF82}" srcOrd="0" destOrd="1" presId="urn:microsoft.com/office/officeart/2005/8/layout/vList2"/>
    <dgm:cxn modelId="{2A9E3B58-F94D-4B8C-BA39-DD41A4AABE49}" type="presOf" srcId="{BBB2E362-D8CA-4133-85EA-359BD3DC57E2}" destId="{E8898D2F-C817-4119-9B85-7F69AE35FF82}" srcOrd="0" destOrd="0" presId="urn:microsoft.com/office/officeart/2005/8/layout/vList2"/>
    <dgm:cxn modelId="{F25B0282-EA32-4CF6-AF19-82B347304838}" type="presOf" srcId="{EBED6507-5E59-46D6-AF6F-D99E8BF0F673}" destId="{3AC77CE2-9DB0-4AAD-81ED-604642593517}" srcOrd="0" destOrd="0" presId="urn:microsoft.com/office/officeart/2005/8/layout/vList2"/>
    <dgm:cxn modelId="{1E92F89D-8DAD-4FD2-B94E-E831B30C7403}" srcId="{21CD15F3-CDF7-43BF-8D43-9F49F0FDC73A}" destId="{BBB2E362-D8CA-4133-85EA-359BD3DC57E2}" srcOrd="0" destOrd="0" parTransId="{7270EB5E-FEE1-42DF-846B-FD70416D0A1D}" sibTransId="{F860F6D6-5888-4EE9-9035-89178CF5B8D9}"/>
    <dgm:cxn modelId="{607AAAB1-AFE5-4663-A39C-BE1A370A58F5}" srcId="{21CD15F3-CDF7-43BF-8D43-9F49F0FDC73A}" destId="{B340734E-E65F-45A9-A377-ECAF4CC85B55}" srcOrd="2" destOrd="0" parTransId="{52ECD6F0-2019-46E0-AC03-4ABC664BADE8}" sibTransId="{CC852E84-978A-4A40-9CE0-5A56A9B5D8B4}"/>
    <dgm:cxn modelId="{0B94D1C7-6101-4285-96B4-6ACD7CA42981}" srcId="{EBED6507-5E59-46D6-AF6F-D99E8BF0F673}" destId="{6E90914E-172D-4639-B70C-4438E6CB6B42}" srcOrd="0" destOrd="0" parTransId="{703563DB-E8F7-4ED5-B3D5-9DCD858D7127}" sibTransId="{F87C6CE2-2016-44F5-B898-F18D710ABF92}"/>
    <dgm:cxn modelId="{BC3E0327-785E-4E04-BBA3-56EFA092DCDD}" type="presParOf" srcId="{3AC77CE2-9DB0-4AAD-81ED-604642593517}" destId="{8092BF39-A925-40E4-9255-C5BC76E7FF46}" srcOrd="0" destOrd="0" presId="urn:microsoft.com/office/officeart/2005/8/layout/vList2"/>
    <dgm:cxn modelId="{65D06782-5039-4C22-9765-990D9D61653F}" type="presParOf" srcId="{3AC77CE2-9DB0-4AAD-81ED-604642593517}" destId="{7740A3D2-3DBE-4A08-BB93-841BA80693B9}" srcOrd="1" destOrd="0" presId="urn:microsoft.com/office/officeart/2005/8/layout/vList2"/>
    <dgm:cxn modelId="{31744810-BB4F-4A2C-9020-68724C122639}" type="presParOf" srcId="{3AC77CE2-9DB0-4AAD-81ED-604642593517}" destId="{871EBD48-0AAC-438B-A96E-0EFD6882DAF8}" srcOrd="2" destOrd="0" presId="urn:microsoft.com/office/officeart/2005/8/layout/vList2"/>
    <dgm:cxn modelId="{0A2BD4DD-EE45-4756-BEEC-5098C9F3585A}" type="presParOf" srcId="{3AC77CE2-9DB0-4AAD-81ED-604642593517}" destId="{E8898D2F-C817-4119-9B85-7F69AE35FF8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B3101-8901-4DA9-8DB5-0CB31A535487}">
      <dsp:nvSpPr>
        <dsp:cNvPr id="0" name=""/>
        <dsp:cNvSpPr/>
      </dsp:nvSpPr>
      <dsp:spPr>
        <a:xfrm rot="16200000">
          <a:off x="-458956" y="460333"/>
          <a:ext cx="4498975" cy="357830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03" bIns="0" numCol="1" spcCol="1270" anchor="ctr" anchorCtr="0">
          <a:noAutofit/>
        </a:bodyPr>
        <a:lstStyle/>
        <a:p>
          <a:pPr marL="0" lvl="0" indent="0" algn="ctr" defTabSz="1066800">
            <a:lnSpc>
              <a:spcPct val="90000"/>
            </a:lnSpc>
            <a:spcBef>
              <a:spcPct val="0"/>
            </a:spcBef>
            <a:spcAft>
              <a:spcPct val="35000"/>
            </a:spcAft>
            <a:buNone/>
          </a:pPr>
          <a:r>
            <a:rPr lang="en-US" sz="2400" b="1" i="0" kern="1200" dirty="0">
              <a:effectLst>
                <a:outerShdw blurRad="38100" dist="38100" dir="2700000" algn="tl">
                  <a:srgbClr val="000000">
                    <a:alpha val="43137"/>
                  </a:srgbClr>
                </a:outerShdw>
              </a:effectLst>
            </a:rPr>
            <a:t>The first stage </a:t>
          </a:r>
        </a:p>
        <a:p>
          <a:pPr marL="0" lvl="0" indent="0" algn="l" defTabSz="1066800">
            <a:lnSpc>
              <a:spcPct val="90000"/>
            </a:lnSpc>
            <a:spcBef>
              <a:spcPct val="0"/>
            </a:spcBef>
            <a:spcAft>
              <a:spcPct val="35000"/>
            </a:spcAft>
            <a:buNone/>
          </a:pPr>
          <a:r>
            <a:rPr lang="en-US" sz="2400" b="0" i="0" kern="1200" dirty="0"/>
            <a:t>requires estimating IRT parameters for each cognitive question. </a:t>
          </a:r>
          <a:endParaRPr lang="en-US" sz="2400" kern="1200" dirty="0"/>
        </a:p>
      </dsp:txBody>
      <dsp:txXfrm rot="5400000">
        <a:off x="1378" y="899794"/>
        <a:ext cx="3578308" cy="2699385"/>
      </dsp:txXfrm>
    </dsp:sp>
    <dsp:sp modelId="{58ED18EC-1017-4998-A359-6D08B98A0D1F}">
      <dsp:nvSpPr>
        <dsp:cNvPr id="0" name=""/>
        <dsp:cNvSpPr/>
      </dsp:nvSpPr>
      <dsp:spPr>
        <a:xfrm rot="16200000">
          <a:off x="3387725" y="460333"/>
          <a:ext cx="4498975" cy="357830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03" bIns="0" numCol="1" spcCol="1270" anchor="ctr" anchorCtr="0">
          <a:noAutofit/>
        </a:bodyPr>
        <a:lstStyle/>
        <a:p>
          <a:pPr marL="0" lvl="0" indent="0" algn="ctr" defTabSz="1066800">
            <a:lnSpc>
              <a:spcPct val="90000"/>
            </a:lnSpc>
            <a:spcBef>
              <a:spcPct val="0"/>
            </a:spcBef>
            <a:spcAft>
              <a:spcPct val="35000"/>
            </a:spcAft>
            <a:buNone/>
          </a:pPr>
          <a:r>
            <a:rPr lang="en-US" sz="2400" b="1" i="0" kern="1200" dirty="0">
              <a:effectLst>
                <a:outerShdw blurRad="38100" dist="38100" dir="2700000" algn="tl">
                  <a:srgbClr val="000000">
                    <a:alpha val="43137"/>
                  </a:srgbClr>
                </a:outerShdw>
              </a:effectLst>
            </a:rPr>
            <a:t>The second stage </a:t>
          </a:r>
        </a:p>
        <a:p>
          <a:pPr marL="0" lvl="0" indent="0" algn="l" defTabSz="1066800">
            <a:lnSpc>
              <a:spcPct val="90000"/>
            </a:lnSpc>
            <a:spcBef>
              <a:spcPct val="0"/>
            </a:spcBef>
            <a:spcAft>
              <a:spcPct val="35000"/>
            </a:spcAft>
            <a:buNone/>
          </a:pPr>
          <a:r>
            <a:rPr lang="en-US" sz="2400" b="0" i="0" kern="1200" dirty="0"/>
            <a:t>results in latent regressions that imputing scale performance with all information in the student, teacher, and school questionnaires. </a:t>
          </a:r>
          <a:endParaRPr lang="en-US" sz="2400" kern="1200" dirty="0"/>
        </a:p>
      </dsp:txBody>
      <dsp:txXfrm rot="5400000">
        <a:off x="3848059" y="899794"/>
        <a:ext cx="3578308" cy="2699385"/>
      </dsp:txXfrm>
    </dsp:sp>
    <dsp:sp modelId="{DD5D6D0C-6FB5-458E-8697-2FC09B4F4553}">
      <dsp:nvSpPr>
        <dsp:cNvPr id="0" name=""/>
        <dsp:cNvSpPr/>
      </dsp:nvSpPr>
      <dsp:spPr>
        <a:xfrm rot="16200000">
          <a:off x="7234406" y="460333"/>
          <a:ext cx="4498975" cy="357830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03" bIns="0" numCol="1" spcCol="1270" anchor="ctr" anchorCtr="0">
          <a:noAutofit/>
        </a:bodyPr>
        <a:lstStyle/>
        <a:p>
          <a:pPr marL="0" lvl="0" indent="0" algn="ctr" defTabSz="1066800">
            <a:lnSpc>
              <a:spcPct val="90000"/>
            </a:lnSpc>
            <a:spcBef>
              <a:spcPct val="0"/>
            </a:spcBef>
            <a:spcAft>
              <a:spcPct val="35000"/>
            </a:spcAft>
            <a:buNone/>
          </a:pPr>
          <a:r>
            <a:rPr lang="en-US" sz="2400" b="1" i="0" kern="1200" dirty="0">
              <a:effectLst>
                <a:outerShdw blurRad="38100" dist="38100" dir="2700000" algn="tl">
                  <a:srgbClr val="000000">
                    <a:alpha val="43137"/>
                  </a:srgbClr>
                </a:outerShdw>
              </a:effectLst>
            </a:rPr>
            <a:t>The third stage </a:t>
          </a:r>
        </a:p>
        <a:p>
          <a:pPr marL="0" lvl="0" indent="0" algn="l" defTabSz="1066800">
            <a:lnSpc>
              <a:spcPct val="90000"/>
            </a:lnSpc>
            <a:spcBef>
              <a:spcPct val="0"/>
            </a:spcBef>
            <a:spcAft>
              <a:spcPct val="35000"/>
            </a:spcAft>
            <a:buNone/>
          </a:pPr>
          <a:r>
            <a:rPr lang="en-US" sz="2400" b="0" i="0" kern="1200" dirty="0"/>
            <a:t>combines the previous two stages; </a:t>
          </a:r>
        </a:p>
        <a:p>
          <a:pPr marL="0" lvl="0" indent="0" algn="l" defTabSz="1066800">
            <a:lnSpc>
              <a:spcPct val="90000"/>
            </a:lnSpc>
            <a:spcBef>
              <a:spcPct val="0"/>
            </a:spcBef>
            <a:spcAft>
              <a:spcPct val="35000"/>
            </a:spcAft>
            <a:buNone/>
          </a:pPr>
          <a:r>
            <a:rPr lang="en-US" sz="2400" b="0" i="0" kern="1200" dirty="0"/>
            <a:t>draws multiple plausible values from a posterior distribution.</a:t>
          </a:r>
          <a:endParaRPr lang="en-US" sz="2400" kern="1200" dirty="0"/>
        </a:p>
      </dsp:txBody>
      <dsp:txXfrm rot="5400000">
        <a:off x="7694740" y="899794"/>
        <a:ext cx="3578308" cy="26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2BF39-A925-40E4-9255-C5BC76E7FF46}">
      <dsp:nvSpPr>
        <dsp:cNvPr id="0" name=""/>
        <dsp:cNvSpPr/>
      </dsp:nvSpPr>
      <dsp:spPr>
        <a:xfrm>
          <a:off x="0" y="89311"/>
          <a:ext cx="11274425"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Estimating IRT parameters for each cognitive question, and a likelihood function for proficiency. </a:t>
          </a:r>
        </a:p>
      </dsp:txBody>
      <dsp:txXfrm>
        <a:off x="63112" y="152423"/>
        <a:ext cx="11148201" cy="1166626"/>
      </dsp:txXfrm>
    </dsp:sp>
    <dsp:sp modelId="{871EBD48-0AAC-438B-A96E-0EFD6882DAF8}">
      <dsp:nvSpPr>
        <dsp:cNvPr id="0" name=""/>
        <dsp:cNvSpPr/>
      </dsp:nvSpPr>
      <dsp:spPr>
        <a:xfrm>
          <a:off x="0" y="1593468"/>
          <a:ext cx="11274425"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Common IRT models used in large scale assessments</a:t>
          </a:r>
        </a:p>
      </dsp:txBody>
      <dsp:txXfrm>
        <a:off x="63112" y="1656580"/>
        <a:ext cx="11148201" cy="1166626"/>
      </dsp:txXfrm>
    </dsp:sp>
    <dsp:sp modelId="{E8898D2F-C817-4119-9B85-7F69AE35FF82}">
      <dsp:nvSpPr>
        <dsp:cNvPr id="0" name=""/>
        <dsp:cNvSpPr/>
      </dsp:nvSpPr>
      <dsp:spPr>
        <a:xfrm>
          <a:off x="0" y="2862211"/>
          <a:ext cx="11274425"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96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Dichotomous items: the two- or three-parameter logistics item response model</a:t>
          </a:r>
        </a:p>
        <a:p>
          <a:pPr marL="114300" lvl="1" indent="-114300" algn="l" defTabSz="533400">
            <a:lnSpc>
              <a:spcPct val="90000"/>
            </a:lnSpc>
            <a:spcBef>
              <a:spcPct val="0"/>
            </a:spcBef>
            <a:spcAft>
              <a:spcPct val="20000"/>
            </a:spcAft>
            <a:buChar char="•"/>
          </a:pPr>
          <a:endParaRPr lang="en-US" sz="1200" kern="1200" dirty="0"/>
        </a:p>
        <a:p>
          <a:pPr marL="285750" lvl="1" indent="-285750" algn="l" defTabSz="1244600">
            <a:lnSpc>
              <a:spcPct val="90000"/>
            </a:lnSpc>
            <a:spcBef>
              <a:spcPct val="0"/>
            </a:spcBef>
            <a:spcAft>
              <a:spcPct val="20000"/>
            </a:spcAft>
            <a:buChar char="•"/>
          </a:pPr>
          <a:r>
            <a:rPr lang="en-US" sz="2800" kern="1200" dirty="0"/>
            <a:t>Polytomous items: the generalized partial credit model</a:t>
          </a:r>
        </a:p>
      </dsp:txBody>
      <dsp:txXfrm>
        <a:off x="0" y="2862211"/>
        <a:ext cx="11274425" cy="154732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36772" y="8651127"/>
            <a:ext cx="3011699" cy="461804"/>
          </a:xfrm>
          <a:prstGeom prst="rect">
            <a:avLst/>
          </a:prstGeom>
        </p:spPr>
        <p:txBody>
          <a:bodyPr vert="horz" lIns="92484" tIns="46242" rIns="92484" bIns="46242"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649525"/>
            <a:ext cx="3011699" cy="461804"/>
          </a:xfrm>
          <a:prstGeom prst="rect">
            <a:avLst/>
          </a:prstGeom>
        </p:spPr>
        <p:txBody>
          <a:bodyPr vert="horz" lIns="92484" tIns="46242" rIns="92484" bIns="46242"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266855" y="8865146"/>
            <a:ext cx="335628" cy="246178"/>
          </a:xfrm>
          <a:prstGeom prst="rect">
            <a:avLst/>
          </a:prstGeom>
        </p:spPr>
        <p:txBody>
          <a:bodyPr vert="horz" wrap="none" lIns="92484" tIns="46242" rIns="92484" bIns="46242"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126" y="92907"/>
            <a:ext cx="1183651" cy="453614"/>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7663" y="123146"/>
            <a:ext cx="1193095" cy="453614"/>
          </a:xfrm>
          <a:prstGeom prst="rect">
            <a:avLst/>
          </a:prstGeom>
        </p:spPr>
      </p:pic>
      <p:sp>
        <p:nvSpPr>
          <p:cNvPr id="3" name="Date Placeholder 2"/>
          <p:cNvSpPr>
            <a:spLocks noGrp="1"/>
          </p:cNvSpPr>
          <p:nvPr>
            <p:ph type="dt" idx="1"/>
          </p:nvPr>
        </p:nvSpPr>
        <p:spPr>
          <a:xfrm>
            <a:off x="3936772" y="8620343"/>
            <a:ext cx="3011699" cy="615739"/>
          </a:xfrm>
          <a:prstGeom prst="rect">
            <a:avLst/>
          </a:prstGeom>
        </p:spPr>
        <p:txBody>
          <a:bodyPr vert="horz" lIns="92484" tIns="46242" rIns="92484" bIns="46242"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57275" y="685800"/>
            <a:ext cx="4835525" cy="2720975"/>
          </a:xfrm>
          <a:prstGeom prst="rect">
            <a:avLst/>
          </a:prstGeom>
          <a:noFill/>
          <a:ln w="12700">
            <a:solidFill>
              <a:prstClr val="black"/>
            </a:solidFill>
          </a:ln>
        </p:spPr>
        <p:txBody>
          <a:bodyPr vert="horz" lIns="92484" tIns="46242" rIns="92484" bIns="46242" rtlCol="0" anchor="ctr"/>
          <a:lstStyle/>
          <a:p>
            <a:endParaRPr lang="en-US" dirty="0"/>
          </a:p>
        </p:txBody>
      </p:sp>
      <p:sp>
        <p:nvSpPr>
          <p:cNvPr id="5" name="Notes Placeholder 4"/>
          <p:cNvSpPr>
            <a:spLocks noGrp="1"/>
          </p:cNvSpPr>
          <p:nvPr>
            <p:ph type="body" sz="quarter" idx="3"/>
          </p:nvPr>
        </p:nvSpPr>
        <p:spPr>
          <a:xfrm>
            <a:off x="1" y="3514973"/>
            <a:ext cx="6948467" cy="4997105"/>
          </a:xfrm>
          <a:prstGeom prst="rect">
            <a:avLst/>
          </a:prstGeom>
        </p:spPr>
        <p:txBody>
          <a:bodyPr vert="horz" lIns="92484" tIns="46242" rIns="92484" bIns="4624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20346"/>
            <a:ext cx="3011699" cy="615739"/>
          </a:xfrm>
          <a:prstGeom prst="rect">
            <a:avLst/>
          </a:prstGeom>
        </p:spPr>
        <p:txBody>
          <a:bodyPr vert="horz" lIns="92484" tIns="46242" rIns="92484" bIns="46242"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383667" y="8964958"/>
            <a:ext cx="182742" cy="231360"/>
          </a:xfrm>
          <a:prstGeom prst="rect">
            <a:avLst/>
          </a:prstGeom>
        </p:spPr>
        <p:txBody>
          <a:bodyPr vert="horz" wrap="none" lIns="0" tIns="0" rIns="0" bIns="46242"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xfrm>
            <a:off x="3435764" y="8964958"/>
            <a:ext cx="78547" cy="231360"/>
          </a:xfrm>
          <a:noFill/>
        </p:spPr>
        <p:txBody>
          <a:bodyPr/>
          <a:lstStyle/>
          <a:p>
            <a:fld id="{E8432EB3-45CB-4794-895D-9F21D2347757}" type="slidenum">
              <a:rPr lang="en-US" smtClean="0">
                <a:ea typeface="MS PGothic" pitchFamily="34" charset="-128"/>
              </a:rPr>
              <a:pPr/>
              <a:t>2</a:t>
            </a:fld>
            <a:endParaRPr lang="en-US" dirty="0">
              <a:ea typeface="MS PGothic" pitchFamily="34" charset="-128"/>
            </a:endParaRPr>
          </a:p>
        </p:txBody>
      </p:sp>
    </p:spTree>
    <p:extLst>
      <p:ext uri="{BB962C8B-B14F-4D97-AF65-F5344CB8AC3E}">
        <p14:creationId xmlns:p14="http://schemas.microsoft.com/office/powerpoint/2010/main" val="34526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11"/>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12"/>
          </p:nvPr>
        </p:nvSpPr>
        <p:spPr>
          <a:xfrm>
            <a:off x="3396491" y="8964958"/>
            <a:ext cx="157094" cy="231360"/>
          </a:xfrm>
        </p:spPr>
        <p:txBody>
          <a:bodyPr/>
          <a:lstStyle/>
          <a:p>
            <a:fld id="{B54DC83E-89B8-4806-9A94-7D2BAA520DC6}" type="slidenum">
              <a:rPr lang="en-US" smtClean="0"/>
              <a:pPr/>
              <a:t>11</a:t>
            </a:fld>
            <a:endParaRPr lang="en-US" dirty="0"/>
          </a:p>
        </p:txBody>
      </p:sp>
    </p:spTree>
    <p:extLst>
      <p:ext uri="{BB962C8B-B14F-4D97-AF65-F5344CB8AC3E}">
        <p14:creationId xmlns:p14="http://schemas.microsoft.com/office/powerpoint/2010/main" val="257349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11"/>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12"/>
          </p:nvPr>
        </p:nvSpPr>
        <p:spPr>
          <a:xfrm>
            <a:off x="3396491" y="8964958"/>
            <a:ext cx="157094" cy="231360"/>
          </a:xfrm>
        </p:spPr>
        <p:txBody>
          <a:bodyPr/>
          <a:lstStyle/>
          <a:p>
            <a:fld id="{B54DC83E-89B8-4806-9A94-7D2BAA520DC6}" type="slidenum">
              <a:rPr lang="en-US" smtClean="0"/>
              <a:pPr/>
              <a:t>14</a:t>
            </a:fld>
            <a:endParaRPr lang="en-US" dirty="0"/>
          </a:p>
        </p:txBody>
      </p:sp>
    </p:spTree>
    <p:extLst>
      <p:ext uri="{BB962C8B-B14F-4D97-AF65-F5344CB8AC3E}">
        <p14:creationId xmlns:p14="http://schemas.microsoft.com/office/powerpoint/2010/main" val="79308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396491" y="8964958"/>
            <a:ext cx="157094" cy="231360"/>
          </a:xfrm>
        </p:spPr>
        <p:txBody>
          <a:bodyPr/>
          <a:lstStyle/>
          <a:p>
            <a:fld id="{B54DC83E-89B8-4806-9A94-7D2BAA520DC6}" type="slidenum">
              <a:rPr lang="en-US" smtClean="0"/>
              <a:pPr/>
              <a:t>19</a:t>
            </a:fld>
            <a:endParaRPr lang="en-US" dirty="0"/>
          </a:p>
        </p:txBody>
      </p:sp>
    </p:spTree>
    <p:extLst>
      <p:ext uri="{BB962C8B-B14F-4D97-AF65-F5344CB8AC3E}">
        <p14:creationId xmlns:p14="http://schemas.microsoft.com/office/powerpoint/2010/main" val="320740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3</a:t>
            </a:fld>
            <a:endParaRPr lang="en-US" dirty="0"/>
          </a:p>
        </p:txBody>
      </p:sp>
    </p:spTree>
    <p:extLst>
      <p:ext uri="{BB962C8B-B14F-4D97-AF65-F5344CB8AC3E}">
        <p14:creationId xmlns:p14="http://schemas.microsoft.com/office/powerpoint/2010/main" val="427013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dirty="0"/>
              <a:t>The reason that large scale assessments such as NAEP and TIMSS uses plausible values is because of their unique test designs.</a:t>
            </a:r>
          </a:p>
          <a:p>
            <a:endParaRPr lang="en-US" dirty="0"/>
          </a:p>
          <a:p>
            <a:r>
              <a:rPr lang="en-US" dirty="0"/>
              <a:t>Unlike other assessments such as state assessments, </a:t>
            </a:r>
          </a:p>
          <a:p>
            <a:endParaRPr lang="en-US" dirty="0"/>
          </a:p>
          <a:p>
            <a:r>
              <a:rPr lang="en-US" dirty="0"/>
              <a:t>Several hundred questions are typically needed to reliably test the many specifications of the complex frameworks that guide NAEP assessments. However, administering the entire collection of cognitive questions to each student would be far too time consuming to be practical. Matrix sampling allows the assessment of an entire subject area within a reasonable amount of testing time, in most cases 50 minutes for paper-pencil administered assessments and 60 minutes for computer administered assessments. By this method, different portions from the entire pool of cognitive questions are printed in separate booklets or assembled separately on the computer and administered to different samples of students.</a:t>
            </a:r>
          </a:p>
        </p:txBody>
      </p:sp>
      <p:sp>
        <p:nvSpPr>
          <p:cNvPr id="52228" name="Slide Number Placeholder 3"/>
          <p:cNvSpPr>
            <a:spLocks noGrp="1"/>
          </p:cNvSpPr>
          <p:nvPr>
            <p:ph type="sldNum" sz="quarter" idx="5"/>
          </p:nvPr>
        </p:nvSpPr>
        <p:spPr>
          <a:xfrm>
            <a:off x="3435764" y="8964958"/>
            <a:ext cx="78547" cy="231360"/>
          </a:xfrm>
          <a:noFill/>
        </p:spPr>
        <p:txBody>
          <a:bodyPr/>
          <a:lstStyle/>
          <a:p>
            <a:fld id="{834624DD-1FC4-4B26-B427-B75AB220ABB6}" type="slidenum">
              <a:rPr lang="en-US" smtClean="0">
                <a:ea typeface="MS PGothic" pitchFamily="34" charset="-128"/>
              </a:rPr>
              <a:pPr/>
              <a:t>4</a:t>
            </a:fld>
            <a:endParaRPr lang="en-US" dirty="0">
              <a:ea typeface="MS PGothic" pitchFamily="34" charset="-128"/>
            </a:endParaRPr>
          </a:p>
        </p:txBody>
      </p:sp>
    </p:spTree>
    <p:extLst>
      <p:ext uri="{BB962C8B-B14F-4D97-AF65-F5344CB8AC3E}">
        <p14:creationId xmlns:p14="http://schemas.microsoft.com/office/powerpoint/2010/main" val="200528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5</a:t>
            </a:fld>
            <a:endParaRPr lang="en-US" dirty="0"/>
          </a:p>
        </p:txBody>
      </p:sp>
    </p:spTree>
    <p:extLst>
      <p:ext uri="{BB962C8B-B14F-4D97-AF65-F5344CB8AC3E}">
        <p14:creationId xmlns:p14="http://schemas.microsoft.com/office/powerpoint/2010/main" val="264988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that most large-scale assessments use is multiple imputation. It helps obtain unbiased group-level estimates such as means, regression coefficients, also it can better take the uncertainty, measurement error into account. </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6</a:t>
            </a:fld>
            <a:endParaRPr lang="en-US" dirty="0"/>
          </a:p>
        </p:txBody>
      </p:sp>
    </p:spTree>
    <p:extLst>
      <p:ext uri="{BB962C8B-B14F-4D97-AF65-F5344CB8AC3E}">
        <p14:creationId xmlns:p14="http://schemas.microsoft.com/office/powerpoint/2010/main" val="106566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439772" y="8980347"/>
            <a:ext cx="70532" cy="200582"/>
          </a:xfrm>
          <a:noFill/>
        </p:spPr>
        <p:txBody>
          <a:bodyPr/>
          <a:lstStyle>
            <a:lvl1pPr defTabSz="961233" eaLnBrk="0" hangingPunct="0">
              <a:defRPr sz="2800" b="1">
                <a:solidFill>
                  <a:srgbClr val="000000"/>
                </a:solidFill>
                <a:latin typeface="Tahoma" pitchFamily="34" charset="0"/>
              </a:defRPr>
            </a:lvl1pPr>
            <a:lvl2pPr marL="736263" indent="-283178" defTabSz="961233" eaLnBrk="0" hangingPunct="0">
              <a:defRPr sz="2800" b="1">
                <a:solidFill>
                  <a:srgbClr val="000000"/>
                </a:solidFill>
                <a:latin typeface="Tahoma" pitchFamily="34" charset="0"/>
              </a:defRPr>
            </a:lvl2pPr>
            <a:lvl3pPr marL="1132713" indent="-226543" defTabSz="961233" eaLnBrk="0" hangingPunct="0">
              <a:defRPr sz="2800" b="1">
                <a:solidFill>
                  <a:srgbClr val="000000"/>
                </a:solidFill>
                <a:latin typeface="Tahoma" pitchFamily="34" charset="0"/>
              </a:defRPr>
            </a:lvl3pPr>
            <a:lvl4pPr marL="1585798" indent="-226543" defTabSz="961233" eaLnBrk="0" hangingPunct="0">
              <a:defRPr sz="2800" b="1">
                <a:solidFill>
                  <a:srgbClr val="000000"/>
                </a:solidFill>
                <a:latin typeface="Tahoma" pitchFamily="34" charset="0"/>
              </a:defRPr>
            </a:lvl4pPr>
            <a:lvl5pPr marL="2038883" indent="-226543" defTabSz="961233" eaLnBrk="0" hangingPunct="0">
              <a:defRPr sz="2800" b="1">
                <a:solidFill>
                  <a:srgbClr val="000000"/>
                </a:solidFill>
                <a:latin typeface="Tahoma" pitchFamily="34" charset="0"/>
              </a:defRPr>
            </a:lvl5pPr>
            <a:lvl6pPr marL="2491969"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6pPr>
            <a:lvl7pPr marL="2945054"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7pPr>
            <a:lvl8pPr marL="3398139"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8pPr>
            <a:lvl9pPr marL="3851224"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9pPr>
          </a:lstStyle>
          <a:p>
            <a:fld id="{98C06A53-F0F3-45A2-B925-05582E3EAB69}" type="slidenum">
              <a:rPr lang="de-DE" sz="1000" b="0">
                <a:solidFill>
                  <a:schemeClr val="tx1"/>
                </a:solidFill>
                <a:latin typeface="Arial" charset="0"/>
              </a:rPr>
              <a:pPr/>
              <a:t>7</a:t>
            </a:fld>
            <a:endParaRPr lang="de-DE" sz="1000" b="0">
              <a:solidFill>
                <a:schemeClr val="tx1"/>
              </a:solidFill>
              <a:latin typeface="Arial" charset="0"/>
            </a:endParaRPr>
          </a:p>
        </p:txBody>
      </p:sp>
      <p:sp>
        <p:nvSpPr>
          <p:cNvPr id="56323" name="Rectangle 2"/>
          <p:cNvSpPr>
            <a:spLocks noGrp="1" noRot="1" noChangeAspect="1" noChangeArrowheads="1" noTextEdit="1"/>
          </p:cNvSpPr>
          <p:nvPr>
            <p:ph type="sldImg"/>
          </p:nvPr>
        </p:nvSpPr>
        <p:spPr>
          <a:xfrm>
            <a:off x="385763" y="692150"/>
            <a:ext cx="6016625" cy="3384550"/>
          </a:xfrm>
          <a:ln/>
        </p:spPr>
      </p:sp>
      <p:sp>
        <p:nvSpPr>
          <p:cNvPr id="56324" name="Rectangle 3"/>
          <p:cNvSpPr>
            <a:spLocks noGrp="1" noChangeArrowheads="1"/>
          </p:cNvSpPr>
          <p:nvPr>
            <p:ph type="body" idx="1"/>
          </p:nvPr>
        </p:nvSpPr>
        <p:spPr>
          <a:xfrm>
            <a:off x="904999" y="4307624"/>
            <a:ext cx="4976695" cy="4084189"/>
          </a:xfrm>
          <a:noFill/>
        </p:spPr>
        <p:txBody>
          <a:bodyPr/>
          <a:lstStyle/>
          <a:p>
            <a:pPr eaLnBrk="1" hangingPunct="1">
              <a:buFontTx/>
              <a:buChar char="-"/>
            </a:pPr>
            <a:endParaRPr lang="en-US" b="1" i="1" dirty="0"/>
          </a:p>
        </p:txBody>
      </p:sp>
    </p:spTree>
    <p:extLst>
      <p:ext uri="{BB962C8B-B14F-4D97-AF65-F5344CB8AC3E}">
        <p14:creationId xmlns:p14="http://schemas.microsoft.com/office/powerpoint/2010/main" val="96123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Imputation is performed in three stages. The first stage requires estimating IRT parameters for each cognitive question. The second stage results in MML estimation of a set of regression coefficients that capture the relationship between group score distributions and nearly all the information from the variables in the teacher, school, or SD/ELL questionnaires, as well as geographical, sample frame, and school record information. The third stage involves the imputation that is designed to reproduce the group-level results that could be obtained during the second stage.</a:t>
            </a:r>
          </a:p>
          <a:p>
            <a:endParaRPr lang="en-US" dirty="0"/>
          </a:p>
        </p:txBody>
      </p:sp>
      <p:sp>
        <p:nvSpPr>
          <p:cNvPr id="4" name="Date Placeholder 3"/>
          <p:cNvSpPr>
            <a:spLocks noGrp="1"/>
          </p:cNvSpPr>
          <p:nvPr>
            <p:ph type="dt" idx="1"/>
          </p:nvPr>
        </p:nvSpPr>
        <p:spPr/>
        <p:txBody>
          <a:bodyPr/>
          <a:lstStyle/>
          <a:p>
            <a:pPr defTabSz="906170">
              <a:defRPr/>
            </a:pPr>
            <a:r>
              <a:rPr lang="en-US">
                <a:solidFill>
                  <a:srgbClr val="595959"/>
                </a:solidFill>
              </a:rPr>
              <a:t>(added from Insert tab, Header &amp; Footer icon, Fixed Date and time)  1/23/2018</a:t>
            </a:r>
            <a:endParaRPr lang="en-US" dirty="0">
              <a:solidFill>
                <a:srgbClr val="595959"/>
              </a:solidFill>
            </a:endParaRPr>
          </a:p>
        </p:txBody>
      </p:sp>
      <p:sp>
        <p:nvSpPr>
          <p:cNvPr id="5" name="Footer Placeholder 4"/>
          <p:cNvSpPr>
            <a:spLocks noGrp="1"/>
          </p:cNvSpPr>
          <p:nvPr>
            <p:ph type="ftr" sz="quarter" idx="4"/>
          </p:nvPr>
        </p:nvSpPr>
        <p:spPr/>
        <p:txBody>
          <a:bodyPr/>
          <a:lstStyle/>
          <a:p>
            <a:pPr defTabSz="906170">
              <a:defRPr/>
            </a:pPr>
            <a:r>
              <a:rPr lang="en-US">
                <a:solidFill>
                  <a:srgbClr val="595959"/>
                </a:solidFill>
              </a:rPr>
              <a:t>Presentation Title (added from Insert tab, Header &amp; Footer icon)</a:t>
            </a:r>
            <a:endParaRPr lang="en-US" dirty="0">
              <a:solidFill>
                <a:srgbClr val="595959"/>
              </a:solidFill>
            </a:endParaRPr>
          </a:p>
        </p:txBody>
      </p:sp>
      <p:sp>
        <p:nvSpPr>
          <p:cNvPr id="6" name="Slide Number Placeholder 5"/>
          <p:cNvSpPr>
            <a:spLocks noGrp="1"/>
          </p:cNvSpPr>
          <p:nvPr>
            <p:ph type="sldNum" sz="quarter" idx="5"/>
          </p:nvPr>
        </p:nvSpPr>
        <p:spPr>
          <a:xfrm>
            <a:off x="3435764" y="8964958"/>
            <a:ext cx="78547" cy="231360"/>
          </a:xfrm>
        </p:spPr>
        <p:txBody>
          <a:bodyPr/>
          <a:lstStyle/>
          <a:p>
            <a:pPr defTabSz="906170">
              <a:defRPr/>
            </a:pPr>
            <a:fld id="{B54DC83E-89B8-4806-9A94-7D2BAA520DC6}" type="slidenum">
              <a:rPr lang="en-US">
                <a:solidFill>
                  <a:srgbClr val="595959"/>
                </a:solidFill>
              </a:rPr>
              <a:pPr defTabSz="906170">
                <a:defRPr/>
              </a:pPr>
              <a:t>8</a:t>
            </a:fld>
            <a:endParaRPr lang="en-US" dirty="0">
              <a:solidFill>
                <a:srgbClr val="595959"/>
              </a:solidFill>
            </a:endParaRPr>
          </a:p>
        </p:txBody>
      </p:sp>
    </p:spTree>
    <p:extLst>
      <p:ext uri="{BB962C8B-B14F-4D97-AF65-F5344CB8AC3E}">
        <p14:creationId xmlns:p14="http://schemas.microsoft.com/office/powerpoint/2010/main" val="3506130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a:p>
        </p:txBody>
      </p:sp>
      <p:sp>
        <p:nvSpPr>
          <p:cNvPr id="55300" name="Slide Number Placeholder 3"/>
          <p:cNvSpPr>
            <a:spLocks noGrp="1"/>
          </p:cNvSpPr>
          <p:nvPr>
            <p:ph type="sldNum" sz="quarter" idx="5"/>
          </p:nvPr>
        </p:nvSpPr>
        <p:spPr>
          <a:xfrm>
            <a:off x="3435764" y="8964958"/>
            <a:ext cx="78547" cy="231360"/>
          </a:xfrm>
          <a:noFill/>
        </p:spPr>
        <p:txBody>
          <a:bodyPr/>
          <a:lstStyle/>
          <a:p>
            <a:fld id="{D3249547-EAF5-4FCC-B923-59335C13E91E}" type="slidenum">
              <a:rPr lang="en-US" smtClean="0">
                <a:ea typeface="MS PGothic" pitchFamily="34" charset="-128"/>
              </a:rPr>
              <a:pPr/>
              <a:t>9</a:t>
            </a:fld>
            <a:endParaRPr lang="en-US">
              <a:ea typeface="MS PGothic" pitchFamily="34" charset="-128"/>
            </a:endParaRPr>
          </a:p>
        </p:txBody>
      </p:sp>
    </p:spTree>
    <p:extLst>
      <p:ext uri="{BB962C8B-B14F-4D97-AF65-F5344CB8AC3E}">
        <p14:creationId xmlns:p14="http://schemas.microsoft.com/office/powerpoint/2010/main" val="2992618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5900" y="517525"/>
            <a:ext cx="3643313" cy="205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491475" y="6722670"/>
            <a:ext cx="157094" cy="231360"/>
          </a:xfrm>
        </p:spPr>
        <p:txBody>
          <a:bodyPr/>
          <a:lstStyle/>
          <a:p>
            <a:pPr>
              <a:defRPr/>
            </a:pPr>
            <a:fld id="{DBA2C2E2-0E08-480B-A22D-C2F2EBF6A27D}" type="slidenum">
              <a:rPr lang="en-US" smtClean="0">
                <a:solidFill>
                  <a:prstClr val="black"/>
                </a:solidFill>
              </a:rPr>
              <a:pPr>
                <a:defRPr/>
              </a:pPr>
              <a:t>10</a:t>
            </a:fld>
            <a:endParaRPr lang="en-US" dirty="0">
              <a:solidFill>
                <a:prstClr val="black"/>
              </a:solidFill>
            </a:endParaRPr>
          </a:p>
        </p:txBody>
      </p:sp>
      <p:sp>
        <p:nvSpPr>
          <p:cNvPr id="5" name="Date Placeholder 4">
            <a:extLst>
              <a:ext uri="{FF2B5EF4-FFF2-40B4-BE49-F238E27FC236}">
                <a16:creationId xmlns:a16="http://schemas.microsoft.com/office/drawing/2014/main" id="{C6C1903C-14E3-4F4F-ADE9-D28CB6A585AD}"/>
              </a:ext>
            </a:extLst>
          </p:cNvPr>
          <p:cNvSpPr>
            <a:spLocks noGrp="1"/>
          </p:cNvSpPr>
          <p:nvPr>
            <p:ph type="dt" idx="11"/>
          </p:nvPr>
        </p:nvSpPr>
        <p:spPr/>
        <p:txBody>
          <a:bodyPr/>
          <a:lstStyle/>
          <a:p>
            <a:r>
              <a:rPr lang="en-US">
                <a:solidFill>
                  <a:prstClr val="black"/>
                </a:solidFill>
              </a:rPr>
              <a:t>(added from Insert tab, Header &amp; Footer icon, Fixed Date and time)  1/23/2018</a:t>
            </a:r>
            <a:endParaRPr lang="en-US" dirty="0">
              <a:solidFill>
                <a:prstClr val="black"/>
              </a:solidFill>
            </a:endParaRPr>
          </a:p>
        </p:txBody>
      </p:sp>
      <p:sp>
        <p:nvSpPr>
          <p:cNvPr id="6" name="Footer Placeholder 5">
            <a:extLst>
              <a:ext uri="{FF2B5EF4-FFF2-40B4-BE49-F238E27FC236}">
                <a16:creationId xmlns:a16="http://schemas.microsoft.com/office/drawing/2014/main" id="{D347E4BD-E1A2-4835-86DF-925D2B8F6EBA}"/>
              </a:ext>
            </a:extLst>
          </p:cNvPr>
          <p:cNvSpPr>
            <a:spLocks noGrp="1"/>
          </p:cNvSpPr>
          <p:nvPr>
            <p:ph type="ftr" sz="quarter" idx="12"/>
          </p:nvPr>
        </p:nvSpPr>
        <p:spPr/>
        <p:txBody>
          <a:bodyPr/>
          <a:lstStyle/>
          <a:p>
            <a:r>
              <a:rPr lang="en-US">
                <a:solidFill>
                  <a:prstClr val="black"/>
                </a:solidFill>
              </a:rPr>
              <a:t>Presentation Title (added from Insert tab, Header &amp; Footer icon)</a:t>
            </a:r>
            <a:endParaRPr lang="en-US" dirty="0">
              <a:solidFill>
                <a:prstClr val="black"/>
              </a:solidFill>
            </a:endParaRPr>
          </a:p>
        </p:txBody>
      </p:sp>
    </p:spTree>
    <p:extLst>
      <p:ext uri="{BB962C8B-B14F-4D97-AF65-F5344CB8AC3E}">
        <p14:creationId xmlns:p14="http://schemas.microsoft.com/office/powerpoint/2010/main" val="1340569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FFFFFF"/>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4" name="Slide Number Placeholder 4"/>
          <p:cNvSpPr>
            <a:spLocks noGrp="1"/>
          </p:cNvSpPr>
          <p:nvPr userDrawn="1">
            <p:ph type="sldNum" sz="quarter" idx="15"/>
          </p:nvPr>
        </p:nvSpPr>
        <p:spPr>
          <a:xfrm>
            <a:off x="11914632" y="6592824"/>
            <a:ext cx="153889" cy="153888"/>
          </a:xfr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FFFFFF"/>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userDrawn="1">
            <p:ph sz="half" idx="2" hasCustomPrompt="1"/>
          </p:nvPr>
        </p:nvSpPr>
        <p:spPr>
          <a:xfrm>
            <a:off x="0"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 name="Slide Number Placeholder 4"/>
          <p:cNvSpPr>
            <a:spLocks noGrp="1"/>
          </p:cNvSpPr>
          <p:nvPr userDrawn="1">
            <p:ph type="sldNum" sz="quarter" idx="15"/>
          </p:nvPr>
        </p:nvSpPr>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Contact Information"/>
          <p:cNvSpPr>
            <a:spLocks noGrp="1"/>
          </p:cNvSpPr>
          <p:nvPr userDrawn="1">
            <p:ph type="body" sz="quarter" idx="11" hasCustomPrompt="1"/>
          </p:nvPr>
        </p:nvSpPr>
        <p:spPr>
          <a:xfrm>
            <a:off x="452438" y="2543664"/>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202.403.####</a:t>
            </a:r>
          </a:p>
          <a:p>
            <a:r>
              <a:rPr lang="en-US" dirty="0"/>
              <a:t>email.address@air.org</a:t>
            </a:r>
          </a:p>
        </p:txBody>
      </p:sp>
      <p:sp>
        <p:nvSpPr>
          <p:cNvPr id="44" name="Copyright Statement"/>
          <p:cNvSpPr>
            <a:spLocks noGrp="1"/>
          </p:cNvSpPr>
          <p:nvPr userDrawn="1">
            <p:ph type="ftr" sz="quarter" idx="13"/>
          </p:nvPr>
        </p:nvSpPr>
        <p:spPr/>
        <p:txBody>
          <a:bodyPr/>
          <a:lstStyle/>
          <a:p>
            <a:pPr>
              <a:spcBef>
                <a:spcPts val="1200"/>
              </a:spcBef>
              <a:buFont typeface="Arial" panose="020B0604020202020204" pitchFamily="34" charset="0"/>
              <a:buNone/>
            </a:pPr>
            <a:r>
              <a:rPr>
                <a:solidFill>
                  <a:srgbClr val="FFFFFF"/>
                </a:solidFill>
              </a:rPr>
              <a:t>Copyright © 20XX American Institutes for Research. All rights reserved.</a:t>
            </a:r>
          </a:p>
        </p:txBody>
      </p:sp>
      <p:sp>
        <p:nvSpPr>
          <p:cNvPr id="58" name="Footer"/>
          <p:cNvSpPr txBox="1">
            <a:spLocks/>
          </p:cNvSpPr>
          <p:nvPr userDrawn="1"/>
        </p:nvSpPr>
        <p:spPr>
          <a:xfrm>
            <a:off x="457199" y="6645427"/>
            <a:ext cx="2954335" cy="123111"/>
          </a:xfrm>
          <a:prstGeom prst="rect">
            <a:avLst/>
          </a:prstGeom>
          <a:ln>
            <a:noFill/>
          </a:ln>
        </p:spPr>
        <p:txBody>
          <a:bodyPr wrap="none" lIns="0" tIns="0" rIns="0" bIns="0" anchor="b" anchorCtr="0">
            <a:spAutoFit/>
          </a:bodyPr>
          <a:lstStyle>
            <a:defPPr>
              <a:defRPr lang="en-US"/>
            </a:defPPr>
            <a:lvl1pPr marL="0" algn="l" defTabSz="914400" rtl="0" eaLnBrk="1" latinLnBrk="0" hangingPunct="1">
              <a:defRPr lang="en-US" sz="800" b="0" i="0" kern="1200">
                <a:solidFill>
                  <a:schemeClr val="bg1"/>
                </a:solidFill>
                <a:latin typeface="Calibri"/>
                <a:ea typeface="Calibri"/>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200"/>
              </a:spcBef>
              <a:buFont typeface="Arial" panose="020B0604020202020204" pitchFamily="34" charset="0"/>
              <a:buNone/>
            </a:pPr>
            <a:r>
              <a:rPr dirty="0">
                <a:solidFill>
                  <a:srgbClr val="FFFFFF"/>
                </a:solidFill>
              </a:rPr>
              <a:t>Copyright © 20XX American Institutes for Research. All rights reserved.</a:t>
            </a:r>
          </a:p>
        </p:txBody>
      </p:sp>
      <p:sp>
        <p:nvSpPr>
          <p:cNvPr id="2" name="Title 1"/>
          <p:cNvSpPr>
            <a:spLocks noGrp="1"/>
          </p:cNvSpPr>
          <p:nvPr>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dirty="0"/>
              <a:t>Presenter’s Name</a:t>
            </a:r>
          </a:p>
        </p:txBody>
      </p:sp>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86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73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042416"/>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lstStyle>
            <a:lvl1pPr marL="0" indent="0">
              <a:spcBef>
                <a:spcPts val="0"/>
              </a:spcBef>
              <a:buNone/>
              <a:defRPr>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Tree>
    <p:extLst>
      <p:ext uri="{BB962C8B-B14F-4D97-AF65-F5344CB8AC3E}">
        <p14:creationId xmlns:p14="http://schemas.microsoft.com/office/powerpoint/2010/main" val="68959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123738399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4060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398849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61756567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228474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1110529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53022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20431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959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8164219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3336738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91491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18147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4919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55380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941750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781479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999473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095544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6463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917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8.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7.emf"/><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64808"/>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5195525"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a:solidFill>
                    <a:schemeClr val="accent1"/>
                  </a:solidFill>
                  <a:latin typeface="Calibri"/>
                  <a:ea typeface="Calibri"/>
                  <a:cs typeface="Calibri"/>
                </a:rPr>
                <a:t>AMERICAN INSTITUTES FOR RESEARCH | AIR.ORG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
        <p:nvSpPr>
          <p:cNvPr id="2" name="Footer Placeholder 1"/>
          <p:cNvSpPr>
            <a:spLocks noGrp="1"/>
          </p:cNvSpPr>
          <p:nvPr>
            <p:ph type="ftr" sz="quarter" idx="3"/>
          </p:nvPr>
        </p:nvSpPr>
        <p:spPr>
          <a:xfrm>
            <a:off x="457200" y="6647688"/>
            <a:ext cx="2954335" cy="123111"/>
          </a:xfrm>
          <a:prstGeom prst="rect">
            <a:avLst/>
          </a:prstGeom>
          <a:ln>
            <a:noFill/>
          </a:ln>
        </p:spPr>
        <p:txBody>
          <a:bodyPr wrap="none" lIns="0" tIns="0" rIns="0" bIns="0" anchor="b" anchorCtr="0">
            <a:spAutoFit/>
          </a:bodyPr>
          <a:lstStyle>
            <a:lvl1pPr>
              <a:spcBef>
                <a:spcPts val="0"/>
              </a:spcBef>
              <a:defRPr lang="en-US" sz="800" b="0" i="0">
                <a:solidFill>
                  <a:schemeClr val="bg1"/>
                </a:solidFill>
                <a:latin typeface="Calibri"/>
                <a:ea typeface="Calibri"/>
                <a:cs typeface="Calibri"/>
              </a:defRPr>
            </a:lvl1pPr>
          </a:lstStyle>
          <a:p>
            <a:r>
              <a:rPr lang="en-US"/>
              <a:t>Copyright © 20XX American Institutes for Research. All rights reserved.</a:t>
            </a:r>
            <a:endParaRPr lang="en-US" dirty="0"/>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 id="2147483811" r:id="rId18"/>
    <p:sldLayoutId id="2147483813" r:id="rId19"/>
  </p:sldLayoutIdLst>
  <p:hf hdr="0" dt="0"/>
  <p:txStyles>
    <p:titleStyle>
      <a:lvl1pPr algn="l" defTabSz="685800" rtl="0" eaLnBrk="1" latinLnBrk="0" hangingPunct="1">
        <a:lnSpc>
          <a:spcPct val="100000"/>
        </a:lnSpc>
        <a:spcBef>
          <a:spcPct val="0"/>
        </a:spcBef>
        <a:buNone/>
        <a:defRPr sz="36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3"/>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4"/>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20445858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2" r:id="rId17"/>
    <p:sldLayoutId id="2147483834" r:id="rId18"/>
    <p:sldLayoutId id="2147483835" r:id="rId19"/>
    <p:sldLayoutId id="2147483836" r:id="rId20"/>
    <p:sldLayoutId id="2147483837" r:id="rId21"/>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hyperlink" Target="https://www.air.org/project/nces-data-r-project-edsurvey" TargetMode="External"/><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hyperlink" Target="https://american-institutes-for-research.github.io/Di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dirty="0"/>
              <a:t>Large-Scale Assessment Methodology: Psychometric and Statistical Models</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normAutofit/>
          </a:bodyPr>
          <a:lstStyle/>
          <a:p>
            <a:pPr lvl="0"/>
            <a:r>
              <a:rPr lang="en-US" dirty="0"/>
              <a:t>Ting Zhang, Ph.D.</a:t>
            </a:r>
          </a:p>
          <a:p>
            <a:pPr lvl="0"/>
            <a:r>
              <a:rPr lang="en-US" dirty="0"/>
              <a:t>Senior Researcher</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err="1"/>
              <a:t>EdSurvey</a:t>
            </a:r>
            <a:r>
              <a:rPr lang="en-US" dirty="0"/>
              <a:t> Large-Scale Data Analysis Training Series| Oct 2021</a:t>
            </a:r>
          </a:p>
        </p:txBody>
      </p:sp>
    </p:spTree>
    <p:extLst>
      <p:ext uri="{BB962C8B-B14F-4D97-AF65-F5344CB8AC3E}">
        <p14:creationId xmlns:p14="http://schemas.microsoft.com/office/powerpoint/2010/main" val="16597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1"/>
          <p:cNvSpPr>
            <a:spLocks noGrp="1"/>
          </p:cNvSpPr>
          <p:nvPr>
            <p:ph type="title"/>
          </p:nvPr>
        </p:nvSpPr>
        <p:spPr/>
        <p:txBody>
          <a:bodyPr>
            <a:normAutofit/>
          </a:bodyPr>
          <a:lstStyle/>
          <a:p>
            <a:r>
              <a:rPr lang="en-US" dirty="0"/>
              <a:t>2nd stage: Population model (conditional model)</a:t>
            </a:r>
            <a:endParaRPr lang="en-US" sz="1800" dirty="0"/>
          </a:p>
        </p:txBody>
      </p:sp>
      <mc:AlternateContent xmlns:mc="http://schemas.openxmlformats.org/markup-compatibility/2006" xmlns:a14="http://schemas.microsoft.com/office/drawing/2010/main">
        <mc:Choice Requires="a14">
          <p:sp>
            <p:nvSpPr>
              <p:cNvPr id="17" name="Content Placeholder 16"/>
              <p:cNvSpPr>
                <a:spLocks noGrp="1"/>
              </p:cNvSpPr>
              <p:nvPr>
                <p:ph idx="1"/>
              </p:nvPr>
            </p:nvSpPr>
            <p:spPr>
              <a:xfrm>
                <a:off x="457199" y="1143000"/>
                <a:ext cx="9465014" cy="5211618"/>
              </a:xfrm>
            </p:spPr>
            <p:txBody>
              <a:bodyPr>
                <a:noAutofit/>
              </a:bodyPr>
              <a:lstStyle/>
              <a:p>
                <a:pPr marL="0" lvl="1" indent="0">
                  <a:buNone/>
                </a:pPr>
                <a:r>
                  <a:rPr lang="en-US" sz="2400" dirty="0"/>
                  <a:t>The values of </a:t>
                </a:r>
                <a14:m>
                  <m:oMath xmlns:m="http://schemas.openxmlformats.org/officeDocument/2006/math">
                    <m:r>
                      <a:rPr lang="en-US" sz="2400" b="1" i="1">
                        <a:latin typeface="Cambria Math" panose="02040503050406030204" pitchFamily="18" charset="0"/>
                      </a:rPr>
                      <m:t>𝜽</m:t>
                    </m:r>
                  </m:oMath>
                </a14:m>
                <a:r>
                  <a:rPr lang="en-US" sz="2400" dirty="0"/>
                  <a:t> are derived from a latent regression equation, referred to as the conditioning model </a:t>
                </a:r>
              </a:p>
              <a:p>
                <a:pPr marL="0" lvl="1" indent="0" algn="ctr">
                  <a:buNone/>
                </a:pPr>
                <a:r>
                  <a:rPr lang="en-US" sz="2400" dirty="0"/>
                  <a:t> </a:t>
                </a:r>
                <a14:m>
                  <m:oMath xmlns:m="http://schemas.openxmlformats.org/officeDocument/2006/math">
                    <m:sSup>
                      <m:sSupPr>
                        <m:ctrlPr>
                          <a:rPr lang="el-GR"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a:latin typeface="Cambria Math" panose="02040503050406030204" pitchFamily="18" charset="0"/>
                              </a:rPr>
                              <m:t>𝜃</m:t>
                            </m:r>
                          </m:e>
                          <m:sub>
                            <m:r>
                              <a:rPr lang="en-US" sz="2400">
                                <a:latin typeface="Cambria Math" panose="02040503050406030204" pitchFamily="18" charset="0"/>
                              </a:rPr>
                              <m:t>𝑖</m:t>
                            </m:r>
                          </m:sub>
                        </m:sSub>
                        <m:r>
                          <a:rPr lang="en-US" sz="2400">
                            <a:latin typeface="Cambria Math" panose="02040503050406030204" pitchFamily="18" charset="0"/>
                          </a:rPr>
                          <m:t>=</m:t>
                        </m:r>
                        <m:r>
                          <a:rPr lang="el-GR" sz="2400">
                            <a:latin typeface="Cambria Math" panose="02040503050406030204" pitchFamily="18" charset="0"/>
                          </a:rPr>
                          <m:t>𝜞</m:t>
                        </m:r>
                      </m:e>
                      <m:sup>
                        <m:r>
                          <a:rPr lang="en-US" sz="2400">
                            <a:latin typeface="Cambria Math" panose="02040503050406030204" pitchFamily="18" charset="0"/>
                          </a:rPr>
                          <m:t>′</m:t>
                        </m:r>
                      </m:sup>
                    </m:sSup>
                    <m:sSub>
                      <m:sSubPr>
                        <m:ctrlPr>
                          <a:rPr lang="en-US" sz="2400" i="1">
                            <a:latin typeface="Cambria Math" panose="02040503050406030204" pitchFamily="18" charset="0"/>
                          </a:rPr>
                        </m:ctrlPr>
                      </m:sSubPr>
                      <m:e>
                        <m:r>
                          <a:rPr lang="en-US" sz="2400" smtClean="0">
                            <a:latin typeface="Cambria Math" panose="02040503050406030204" pitchFamily="18" charset="0"/>
                          </a:rPr>
                          <m:t>𝑿</m:t>
                        </m:r>
                      </m:e>
                      <m:sub>
                        <m:r>
                          <a:rPr lang="en-US" sz="2400">
                            <a:latin typeface="Cambria Math" panose="02040503050406030204" pitchFamily="18" charset="0"/>
                          </a:rPr>
                          <m:t>𝑖</m:t>
                        </m:r>
                      </m:sub>
                    </m:sSub>
                    <m:r>
                      <a:rPr lang="en-US" sz="2400">
                        <a:latin typeface="Cambria Math" panose="02040503050406030204" pitchFamily="18" charset="0"/>
                      </a:rPr>
                      <m:t>+ </m:t>
                    </m:r>
                    <m:sSub>
                      <m:sSubPr>
                        <m:ctrlPr>
                          <a:rPr lang="en-US" sz="2400" b="0" i="1" smtClean="0">
                            <a:latin typeface="Cambria Math" panose="02040503050406030204" pitchFamily="18" charset="0"/>
                          </a:rPr>
                        </m:ctrlPr>
                      </m:sSubPr>
                      <m:e>
                        <m:r>
                          <a:rPr lang="el-GR" sz="2400" b="0" i="1">
                            <a:latin typeface="Cambria Math" panose="02040503050406030204" pitchFamily="18" charset="0"/>
                          </a:rPr>
                          <m:t>𝜀</m:t>
                        </m:r>
                      </m:e>
                      <m:sub>
                        <m:r>
                          <a:rPr lang="en-US" sz="2400" b="0" i="1" smtClean="0">
                            <a:latin typeface="Cambria Math" panose="02040503050406030204" pitchFamily="18" charset="0"/>
                          </a:rPr>
                          <m:t>𝑖</m:t>
                        </m:r>
                      </m:sub>
                    </m:sSub>
                  </m:oMath>
                </a14:m>
                <a:endParaRPr lang="en-US" sz="2400" dirty="0"/>
              </a:p>
              <a:p>
                <a:pPr marL="514350" lvl="1" indent="-342900">
                  <a:lnSpc>
                    <a:spcPct val="125000"/>
                  </a:lnSpc>
                  <a:spcBef>
                    <a:spcPts val="600"/>
                  </a:spcBef>
                  <a:buClr>
                    <a:srgbClr val="595959"/>
                  </a:buClr>
                </a:pPr>
                <a:r>
                  <a:rPr lang="en-US" sz="2200" dirty="0"/>
                  <a:t>Where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𝜃</m:t>
                        </m:r>
                      </m:e>
                      <m:sub>
                        <m:r>
                          <a:rPr lang="en-US" sz="2200">
                            <a:latin typeface="Cambria Math" panose="02040503050406030204" pitchFamily="18" charset="0"/>
                          </a:rPr>
                          <m:t>𝑖</m:t>
                        </m:r>
                      </m:sub>
                    </m:sSub>
                  </m:oMath>
                </a14:m>
                <a:r>
                  <a:rPr lang="en-US" sz="2200" dirty="0"/>
                  <a:t> are the latent distribution that represent a student’s proficiency</a:t>
                </a:r>
              </a:p>
              <a:p>
                <a:pPr marL="514350" lvl="1" indent="-342900">
                  <a:lnSpc>
                    <a:spcPct val="125000"/>
                  </a:lnSpc>
                  <a:spcBef>
                    <a:spcPts val="600"/>
                  </a:spcBef>
                  <a:buClr>
                    <a:srgbClr val="595959"/>
                  </a:buClr>
                </a:pPr>
                <a:r>
                  <a:rPr lang="en-US" sz="2200" dirty="0"/>
                  <a:t>Where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𝑿</m:t>
                        </m:r>
                      </m:e>
                      <m:sub>
                        <m:r>
                          <a:rPr lang="en-US" sz="2200">
                            <a:latin typeface="Cambria Math" panose="02040503050406030204" pitchFamily="18" charset="0"/>
                          </a:rPr>
                          <m:t>𝑖</m:t>
                        </m:r>
                      </m:sub>
                    </m:sSub>
                  </m:oMath>
                </a14:m>
                <a:r>
                  <a:rPr lang="en-US" sz="2200" dirty="0"/>
                  <a:t> are is the observed responses to survey items </a:t>
                </a:r>
              </a:p>
              <a:p>
                <a:pPr marL="685800" lvl="2" indent="-342900">
                  <a:lnSpc>
                    <a:spcPct val="125000"/>
                  </a:lnSpc>
                  <a:spcBef>
                    <a:spcPts val="600"/>
                  </a:spcBef>
                  <a:buClr>
                    <a:srgbClr val="595959"/>
                  </a:buClr>
                </a:pPr>
                <a:r>
                  <a:rPr lang="en-US" sz="1800" dirty="0"/>
                  <a:t>In operation, we don’t use the raw variables for </a:t>
                </a:r>
                <a14:m>
                  <m:oMath xmlns:m="http://schemas.openxmlformats.org/officeDocument/2006/math">
                    <m:r>
                      <a:rPr lang="en-US" sz="1800">
                        <a:latin typeface="Cambria Math" panose="02040503050406030204" pitchFamily="18" charset="0"/>
                      </a:rPr>
                      <m:t>𝑿</m:t>
                    </m:r>
                  </m:oMath>
                </a14:m>
                <a:r>
                  <a:rPr lang="en-US" sz="1800" dirty="0"/>
                  <a:t>, rather we reduce the dimensions of x to principal components which account for 90% of the variance in </a:t>
                </a:r>
                <a14:m>
                  <m:oMath xmlns:m="http://schemas.openxmlformats.org/officeDocument/2006/math">
                    <m:r>
                      <a:rPr lang="en-US" sz="1800">
                        <a:latin typeface="Cambria Math" panose="02040503050406030204" pitchFamily="18" charset="0"/>
                      </a:rPr>
                      <m:t>𝑿</m:t>
                    </m:r>
                  </m:oMath>
                </a14:m>
                <a:endParaRPr lang="en-US" sz="1800" dirty="0"/>
              </a:p>
              <a:p>
                <a:pPr marL="514350" lvl="1" indent="-342900">
                  <a:lnSpc>
                    <a:spcPct val="125000"/>
                  </a:lnSpc>
                  <a:spcBef>
                    <a:spcPts val="600"/>
                  </a:spcBef>
                  <a:buClr>
                    <a:srgbClr val="595959"/>
                  </a:buClr>
                </a:pPr>
                <a14:m>
                  <m:oMath xmlns:m="http://schemas.openxmlformats.org/officeDocument/2006/math">
                    <m:r>
                      <a:rPr lang="en-US" sz="2200">
                        <a:latin typeface="Cambria Math" panose="02040503050406030204" pitchFamily="18" charset="0"/>
                      </a:rPr>
                      <m:t>𝚪</m:t>
                    </m:r>
                    <m:r>
                      <a:rPr lang="en-US" sz="2200">
                        <a:latin typeface="Cambria Math" panose="02040503050406030204" pitchFamily="18" charset="0"/>
                      </a:rPr>
                      <m:t> </m:t>
                    </m:r>
                  </m:oMath>
                </a14:m>
                <a:r>
                  <a:rPr lang="en-US" sz="2200" dirty="0"/>
                  <a:t>are the latent regression parameters</a:t>
                </a:r>
              </a:p>
              <a:p>
                <a:pPr marL="514350" lvl="1" indent="-342900">
                  <a:lnSpc>
                    <a:spcPct val="125000"/>
                  </a:lnSpc>
                  <a:spcBef>
                    <a:spcPts val="600"/>
                  </a:spcBef>
                  <a:buClr>
                    <a:srgbClr val="595959"/>
                  </a:buClr>
                </a:pPr>
                <a14:m>
                  <m:oMath xmlns:m="http://schemas.openxmlformats.org/officeDocument/2006/math">
                    <m:sSub>
                      <m:sSubPr>
                        <m:ctrlPr>
                          <a:rPr lang="en-US" sz="2000" i="1">
                            <a:latin typeface="Cambria Math" panose="02040503050406030204" pitchFamily="18" charset="0"/>
                          </a:rPr>
                        </m:ctrlPr>
                      </m:sSubPr>
                      <m:e>
                        <m:r>
                          <a:rPr lang="el-GR" sz="2000" i="1">
                            <a:latin typeface="Cambria Math" panose="02040503050406030204" pitchFamily="18" charset="0"/>
                          </a:rPr>
                          <m:t>𝜀</m:t>
                        </m:r>
                      </m:e>
                      <m:sub>
                        <m:r>
                          <a:rPr lang="en-US" sz="2000" i="1">
                            <a:latin typeface="Cambria Math" panose="02040503050406030204" pitchFamily="18" charset="0"/>
                          </a:rPr>
                          <m:t>𝑖</m:t>
                        </m:r>
                      </m:sub>
                    </m:sSub>
                  </m:oMath>
                </a14:m>
                <a:r>
                  <a:rPr lang="en-US" sz="2200" dirty="0"/>
                  <a:t>’s follow multivariate normal distribution with mean zero and variance-covariance matrix </a:t>
                </a:r>
                <a14:m>
                  <m:oMath xmlns:m="http://schemas.openxmlformats.org/officeDocument/2006/math">
                    <m:r>
                      <a:rPr lang="en-US" sz="2200" b="1" i="1">
                        <a:latin typeface="Cambria Math" panose="02040503050406030204" pitchFamily="18" charset="0"/>
                      </a:rPr>
                      <m:t>𝜮</m:t>
                    </m:r>
                  </m:oMath>
                </a14:m>
                <a:endParaRPr lang="en-US" sz="2200" dirty="0"/>
              </a:p>
              <a:p>
                <a:pPr marL="685800" lvl="2" indent="-342900">
                  <a:lnSpc>
                    <a:spcPct val="125000"/>
                  </a:lnSpc>
                  <a:spcBef>
                    <a:spcPts val="1800"/>
                  </a:spcBef>
                  <a:buClr>
                    <a:srgbClr val="595959"/>
                  </a:buClr>
                </a:pPr>
                <a:endParaRPr lang="en-US" sz="2000" dirty="0"/>
              </a:p>
            </p:txBody>
          </p:sp>
        </mc:Choice>
        <mc:Fallback xmlns="">
          <p:sp>
            <p:nvSpPr>
              <p:cNvPr id="17" name="Content Placeholder 16"/>
              <p:cNvSpPr>
                <a:spLocks noGrp="1" noRot="1" noChangeAspect="1" noMove="1" noResize="1" noEditPoints="1" noAdjustHandles="1" noChangeArrowheads="1" noChangeShapeType="1" noTextEdit="1"/>
              </p:cNvSpPr>
              <p:nvPr>
                <p:ph idx="1"/>
              </p:nvPr>
            </p:nvSpPr>
            <p:spPr>
              <a:xfrm>
                <a:off x="457199" y="1143000"/>
                <a:ext cx="9465014" cy="5211618"/>
              </a:xfrm>
              <a:blipFill>
                <a:blip r:embed="rId3"/>
                <a:stretch>
                  <a:fillRect l="-1932" t="-1874" r="-173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3477EC8-074D-41C4-94AE-E9EA7CEEA348}" type="slidenum">
              <a:rPr lang="en-US" smtClean="0">
                <a:solidFill>
                  <a:srgbClr val="003462"/>
                </a:solidFill>
              </a:rPr>
              <a:pPr/>
              <a:t>10</a:t>
            </a:fld>
            <a:endParaRPr lang="en-US" dirty="0">
              <a:solidFill>
                <a:srgbClr val="003462"/>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3267" y="4687196"/>
            <a:ext cx="1280160" cy="1454162"/>
          </a:xfrm>
          <a:prstGeom prst="rect">
            <a:avLst/>
          </a:prstGeom>
        </p:spPr>
      </p:pic>
    </p:spTree>
    <p:extLst>
      <p:ext uri="{BB962C8B-B14F-4D97-AF65-F5344CB8AC3E}">
        <p14:creationId xmlns:p14="http://schemas.microsoft.com/office/powerpoint/2010/main" val="197612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4975"/>
            <a:ext cx="11338560" cy="996696"/>
          </a:xfrm>
        </p:spPr>
        <p:txBody>
          <a:bodyPr/>
          <a:lstStyle/>
          <a:p>
            <a:r>
              <a:rPr lang="en-US" dirty="0"/>
              <a:t>3</a:t>
            </a:r>
            <a:r>
              <a:rPr lang="en-US" baseline="30000" dirty="0"/>
              <a:t>rd</a:t>
            </a:r>
            <a:r>
              <a:rPr lang="en-US" dirty="0"/>
              <a:t> stage: Where Plausible Values come from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5043" y="1119469"/>
                <a:ext cx="8631936" cy="5334000"/>
              </a:xfrm>
            </p:spPr>
            <p:txBody>
              <a:bodyPr>
                <a:normAutofit/>
              </a:bodyPr>
              <a:lstStyle/>
              <a:p>
                <a:r>
                  <a:rPr lang="en-US" dirty="0"/>
                  <a:t>Plausible values are drawn from the posterior distribution of the latent trait given the observed responses to both the assessment items,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r>
                      <a:rPr lang="en-US" b="0" i="0" smtClean="0">
                        <a:latin typeface="Cambria Math"/>
                      </a:rPr>
                      <m:t>,</m:t>
                    </m:r>
                  </m:oMath>
                </a14:m>
                <a:r>
                  <a:rPr lang="en-US" dirty="0"/>
                  <a:t> and survey questionnaire items,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a:rPr>
                          <m:t>𝑖</m:t>
                        </m:r>
                      </m:sub>
                    </m:sSub>
                  </m:oMath>
                </a14:m>
                <a:r>
                  <a:rPr lang="en-US" dirty="0"/>
                  <a:t>:</a:t>
                </a:r>
              </a:p>
              <a:p>
                <a:pPr marL="0" indent="0">
                  <a:buNone/>
                </a:pPr>
                <a14:m>
                  <m:oMath xmlns:m="http://schemas.openxmlformats.org/officeDocument/2006/math">
                    <m:r>
                      <a:rPr lang="en-US" sz="2800" i="1">
                        <a:latin typeface="Cambria Math"/>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𝑖</m:t>
                            </m:r>
                          </m:sub>
                        </m:sSub>
                      </m:e>
                      <m:e>
                        <m:sSub>
                          <m:sSubPr>
                            <m:ctrlPr>
                              <a:rPr lang="en-US" sz="2800" i="1">
                                <a:latin typeface="Cambria Math" panose="02040503050406030204" pitchFamily="18" charset="0"/>
                              </a:rPr>
                            </m:ctrlPr>
                          </m:sSubPr>
                          <m:e>
                            <m:r>
                              <a:rPr lang="en-US" sz="2800" b="1" i="1">
                                <a:latin typeface="Cambria Math" panose="02040503050406030204" pitchFamily="18" charset="0"/>
                              </a:rPr>
                              <m:t>𝑿</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b="1" i="1">
                                <a:latin typeface="Cambria Math" panose="02040503050406030204" pitchFamily="18" charset="0"/>
                              </a:rPr>
                              <m:t>𝒀</m:t>
                            </m:r>
                          </m:e>
                          <m:sub>
                            <m:r>
                              <a:rPr lang="en-US" sz="2800" i="1">
                                <a:latin typeface="Cambria Math"/>
                              </a:rPr>
                              <m:t>𝑖</m:t>
                            </m:r>
                          </m:sub>
                        </m:sSub>
                        <m:r>
                          <a:rPr lang="en-US" sz="2800" i="1">
                            <a:latin typeface="Cambria Math"/>
                          </a:rPr>
                          <m:t>,</m:t>
                        </m:r>
                        <m:r>
                          <a:rPr lang="en-US" sz="2800" b="1" i="1">
                            <a:latin typeface="Cambria Math"/>
                          </a:rPr>
                          <m:t>𝜷</m:t>
                        </m:r>
                        <m:r>
                          <a:rPr lang="en-US" sz="2800" i="1">
                            <a:latin typeface="Cambria Math"/>
                          </a:rPr>
                          <m:t>,</m:t>
                        </m:r>
                        <m:r>
                          <a:rPr lang="en-US" sz="2800" b="1" i="1">
                            <a:latin typeface="Cambria Math"/>
                          </a:rPr>
                          <m:t>𝚪</m:t>
                        </m:r>
                        <m:r>
                          <a:rPr lang="en-US" sz="2800" i="1">
                            <a:latin typeface="Cambria Math"/>
                          </a:rPr>
                          <m:t>,</m:t>
                        </m:r>
                        <m:r>
                          <a:rPr lang="en-US" sz="2800" b="1" i="1">
                            <a:latin typeface="Cambria Math"/>
                          </a:rPr>
                          <m:t>𝚺</m:t>
                        </m:r>
                      </m:e>
                    </m:d>
                    <m:r>
                      <a:rPr lang="en-US" sz="2800" i="1">
                        <a:latin typeface="Cambria Math"/>
                      </a:rPr>
                      <m:t>∝</m:t>
                    </m:r>
                    <m:r>
                      <a:rPr lang="en-US" sz="2800" i="1">
                        <a:latin typeface="Cambria Math"/>
                      </a:rPr>
                      <m:t>𝜙</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𝑖</m:t>
                            </m:r>
                          </m:sub>
                        </m:sSub>
                        <m:r>
                          <a:rPr lang="en-US" sz="2800" i="1">
                            <a:latin typeface="Cambria Math"/>
                          </a:rPr>
                          <m:t>;</m:t>
                        </m:r>
                        <m:sSup>
                          <m:sSupPr>
                            <m:ctrlPr>
                              <a:rPr lang="en-US" sz="2800" i="1">
                                <a:latin typeface="Cambria Math" panose="02040503050406030204" pitchFamily="18" charset="0"/>
                              </a:rPr>
                            </m:ctrlPr>
                          </m:sSupPr>
                          <m:e>
                            <m:r>
                              <a:rPr lang="en-US" sz="2800" b="1" i="1">
                                <a:latin typeface="Cambria Math"/>
                              </a:rPr>
                              <m:t>𝚪</m:t>
                            </m:r>
                          </m:e>
                          <m:sup>
                            <m:r>
                              <a:rPr lang="en-US" sz="2800" i="1">
                                <a:latin typeface="Cambria Math"/>
                              </a:rPr>
                              <m:t>′</m:t>
                            </m:r>
                          </m:sup>
                        </m:sSup>
                        <m:sSub>
                          <m:sSubPr>
                            <m:ctrlPr>
                              <a:rPr lang="en-US" sz="2800" i="1">
                                <a:latin typeface="Cambria Math" panose="02040503050406030204" pitchFamily="18" charset="0"/>
                              </a:rPr>
                            </m:ctrlPr>
                          </m:sSubPr>
                          <m:e>
                            <m:r>
                              <a:rPr lang="en-US" sz="2800" b="1" i="1">
                                <a:latin typeface="Cambria Math" panose="02040503050406030204" pitchFamily="18" charset="0"/>
                              </a:rPr>
                              <m:t>𝑿</m:t>
                            </m:r>
                          </m:e>
                          <m:sub>
                            <m:r>
                              <a:rPr lang="en-US" sz="2800" i="1">
                                <a:latin typeface="Cambria Math"/>
                              </a:rPr>
                              <m:t>𝑖</m:t>
                            </m:r>
                          </m:sub>
                        </m:sSub>
                        <m:r>
                          <a:rPr lang="en-US" sz="2800" i="1">
                            <a:latin typeface="Cambria Math"/>
                          </a:rPr>
                          <m:t>,</m:t>
                        </m:r>
                        <m:r>
                          <a:rPr lang="en-US" sz="2800" b="1" i="1">
                            <a:latin typeface="Cambria Math"/>
                          </a:rPr>
                          <m:t>𝜮</m:t>
                        </m:r>
                      </m:e>
                    </m:d>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𝑓</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a:rPr>
                          <m:t>𝑖𝑗</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𝛽</m:t>
                        </m:r>
                      </m:e>
                      <m:sub>
                        <m:r>
                          <a:rPr lang="en-US" sz="2800" i="1">
                            <a:latin typeface="Cambria Math"/>
                          </a:rPr>
                          <m:t>𝑗</m:t>
                        </m:r>
                      </m:sub>
                    </m:sSub>
                    <m:r>
                      <a:rPr lang="en-US" sz="2800" i="1">
                        <a:latin typeface="Cambria Math"/>
                      </a:rPr>
                      <m:t>)</m:t>
                    </m:r>
                  </m:oMath>
                </a14:m>
                <a:r>
                  <a:rPr lang="en-US" dirty="0"/>
                  <a:t>Where</a:t>
                </a:r>
              </a:p>
              <a:p>
                <a:pPr lvl="1"/>
                <a14:m>
                  <m:oMath xmlns:m="http://schemas.openxmlformats.org/officeDocument/2006/math">
                    <m:r>
                      <a:rPr lang="en-US" b="1" i="1" smtClean="0">
                        <a:latin typeface="Cambria Math"/>
                      </a:rPr>
                      <m:t>𝜷</m:t>
                    </m:r>
                    <m:r>
                      <a:rPr lang="en-US" b="0" i="1" smtClean="0">
                        <a:latin typeface="Cambria Math"/>
                      </a:rPr>
                      <m:t> </m:t>
                    </m:r>
                  </m:oMath>
                </a14:m>
                <a:r>
                  <a:rPr lang="en-US" dirty="0"/>
                  <a:t>are the item parameters</a:t>
                </a:r>
              </a:p>
              <a:p>
                <a:pPr lvl="1"/>
                <a14:m>
                  <m:oMath xmlns:m="http://schemas.openxmlformats.org/officeDocument/2006/math">
                    <m:r>
                      <a:rPr lang="en-US" b="1" i="1">
                        <a:latin typeface="Cambria Math"/>
                      </a:rPr>
                      <m:t>𝜞</m:t>
                    </m:r>
                  </m:oMath>
                </a14:m>
                <a:r>
                  <a:rPr lang="en-US" dirty="0"/>
                  <a:t> are the latent regression parameters</a:t>
                </a:r>
              </a:p>
              <a:p>
                <a:pPr lvl="1"/>
                <a14:m>
                  <m:oMath xmlns:m="http://schemas.openxmlformats.org/officeDocument/2006/math">
                    <m:r>
                      <a:rPr lang="en-US" b="1" i="0" smtClean="0">
                        <a:latin typeface="Cambria Math"/>
                      </a:rPr>
                      <m:t>𝚺</m:t>
                    </m:r>
                    <m:r>
                      <a:rPr lang="en-US" b="1" i="1">
                        <a:latin typeface="Cambria Math"/>
                      </a:rPr>
                      <m:t> </m:t>
                    </m:r>
                  </m:oMath>
                </a14:m>
                <a:r>
                  <a:rPr lang="en-US" dirty="0"/>
                  <a:t>is a covariance matrix</a:t>
                </a:r>
              </a:p>
              <a:p>
                <a:pPr lvl="1"/>
                <a14:m>
                  <m:oMath xmlns:m="http://schemas.openxmlformats.org/officeDocument/2006/math">
                    <m:r>
                      <a:rPr lang="en-US" i="1">
                        <a:latin typeface="Cambria Math"/>
                      </a:rPr>
                      <m:t>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r>
                          <a:rPr lang="en-US" i="1">
                            <a:latin typeface="Cambria Math"/>
                          </a:rPr>
                          <m:t>;</m:t>
                        </m:r>
                        <m:sSup>
                          <m:sSupPr>
                            <m:ctrlPr>
                              <a:rPr lang="en-US" i="1">
                                <a:latin typeface="Cambria Math" panose="02040503050406030204" pitchFamily="18" charset="0"/>
                              </a:rPr>
                            </m:ctrlPr>
                          </m:sSupPr>
                          <m:e>
                            <m:r>
                              <a:rPr lang="en-US" b="1" i="1">
                                <a:latin typeface="Cambria Math"/>
                              </a:rPr>
                              <m:t>𝚪</m:t>
                            </m:r>
                          </m:e>
                          <m:sup>
                            <m:r>
                              <a:rPr lang="en-US" i="1">
                                <a:latin typeface="Cambria Math"/>
                              </a:rPr>
                              <m:t>′</m:t>
                            </m:r>
                          </m:sup>
                        </m:sSup>
                        <m:sSub>
                          <m:sSubPr>
                            <m:ctrlPr>
                              <a:rPr lang="en-US" i="1">
                                <a:latin typeface="Cambria Math" panose="02040503050406030204" pitchFamily="18" charset="0"/>
                              </a:rPr>
                            </m:ctrlPr>
                          </m:sSubPr>
                          <m:e>
                            <m:r>
                              <a:rPr lang="en-US" b="1" i="1">
                                <a:latin typeface="Cambria Math" panose="02040503050406030204" pitchFamily="18" charset="0"/>
                              </a:rPr>
                              <m:t>𝑿</m:t>
                            </m:r>
                          </m:e>
                          <m:sub>
                            <m:r>
                              <a:rPr lang="en-US" i="1">
                                <a:latin typeface="Cambria Math"/>
                              </a:rPr>
                              <m:t>𝑖</m:t>
                            </m:r>
                          </m:sub>
                        </m:sSub>
                        <m:r>
                          <a:rPr lang="en-US" i="1">
                            <a:latin typeface="Cambria Math"/>
                          </a:rPr>
                          <m:t>,</m:t>
                        </m:r>
                        <m:r>
                          <a:rPr lang="en-US" b="1" i="1">
                            <a:latin typeface="Cambria Math"/>
                          </a:rPr>
                          <m:t>𝜮</m:t>
                        </m:r>
                      </m:e>
                    </m:d>
                    <m:r>
                      <a:rPr lang="en-US" b="1" i="1">
                        <a:latin typeface="Cambria Math" panose="02040503050406030204" pitchFamily="18" charset="0"/>
                      </a:rPr>
                      <m:t> </m:t>
                    </m:r>
                  </m:oMath>
                </a14:m>
                <a:r>
                  <a:rPr lang="en-US" dirty="0"/>
                  <a:t>is a normal distribution with mean </a:t>
                </a:r>
                <a14:m>
                  <m:oMath xmlns:m="http://schemas.openxmlformats.org/officeDocument/2006/math">
                    <m:sSup>
                      <m:sSupPr>
                        <m:ctrlPr>
                          <a:rPr lang="en-US" i="1">
                            <a:latin typeface="Cambria Math" panose="02040503050406030204" pitchFamily="18" charset="0"/>
                          </a:rPr>
                        </m:ctrlPr>
                      </m:sSupPr>
                      <m:e>
                        <m:r>
                          <a:rPr lang="en-US" b="1" i="1">
                            <a:latin typeface="Cambria Math"/>
                          </a:rPr>
                          <m:t>𝜞</m:t>
                        </m:r>
                      </m:e>
                      <m:sup>
                        <m:r>
                          <a:rPr lang="en-US" i="1">
                            <a:latin typeface="Cambria Math"/>
                          </a:rPr>
                          <m:t>′</m:t>
                        </m:r>
                      </m:sup>
                    </m:sSup>
                    <m:sSub>
                      <m:sSubPr>
                        <m:ctrlPr>
                          <a:rPr lang="en-US" i="1">
                            <a:latin typeface="Cambria Math" panose="02040503050406030204" pitchFamily="18" charset="0"/>
                          </a:rPr>
                        </m:ctrlPr>
                      </m:sSubPr>
                      <m:e>
                        <m:r>
                          <a:rPr lang="en-US" b="1" i="1">
                            <a:latin typeface="Cambria Math" panose="02040503050406030204" pitchFamily="18" charset="0"/>
                          </a:rPr>
                          <m:t>𝑿</m:t>
                        </m:r>
                      </m:e>
                      <m:sub>
                        <m:r>
                          <a:rPr lang="en-US" i="1">
                            <a:latin typeface="Cambria Math"/>
                          </a:rPr>
                          <m:t>𝑖</m:t>
                        </m:r>
                      </m:sub>
                    </m:sSub>
                  </m:oMath>
                </a14:m>
                <a:r>
                  <a:rPr lang="en-US" i="1" dirty="0"/>
                  <a:t> </a:t>
                </a:r>
                <a:r>
                  <a:rPr lang="en-US" dirty="0"/>
                  <a:t>and covariance </a:t>
                </a:r>
                <a14:m>
                  <m:oMath xmlns:m="http://schemas.openxmlformats.org/officeDocument/2006/math">
                    <m:r>
                      <a:rPr lang="en-US" b="1" i="1">
                        <a:latin typeface="Cambria Math"/>
                      </a:rPr>
                      <m:t>𝜮</m:t>
                    </m:r>
                  </m:oMath>
                </a14:m>
                <a:endParaRPr lang="en-US" b="1" i="1" dirty="0"/>
              </a:p>
              <a:p>
                <a:endParaRPr lang="en-US" sz="2800" dirty="0"/>
              </a:p>
              <a:p>
                <a:endParaRPr lang="en-US" sz="28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5043" y="1119469"/>
                <a:ext cx="8631936" cy="5334000"/>
              </a:xfrm>
              <a:blipFill>
                <a:blip r:embed="rId3"/>
                <a:stretch>
                  <a:fillRect l="-1977" t="-80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a:xfrm rot="10800000" flipV="1">
            <a:off x="309860" y="6414010"/>
            <a:ext cx="326044" cy="207893"/>
          </a:xfrm>
        </p:spPr>
        <p:txBody>
          <a:bodyPr/>
          <a:lstStyle/>
          <a:p>
            <a:pPr>
              <a:defRPr/>
            </a:pPr>
            <a:fld id="{42E3DDAF-209E-4E92-BE5E-5819F6D19027}" type="slidenum">
              <a:rPr lang="en-US" smtClean="0"/>
              <a:pPr>
                <a:defRPr/>
              </a:pPr>
              <a:t>11</a:t>
            </a:fld>
            <a:endParaRPr lang="en-US" dirty="0"/>
          </a:p>
        </p:txBody>
      </p:sp>
      <p:sp>
        <p:nvSpPr>
          <p:cNvPr id="6" name="Line Callout 1 5"/>
          <p:cNvSpPr/>
          <p:nvPr/>
        </p:nvSpPr>
        <p:spPr bwMode="auto">
          <a:xfrm>
            <a:off x="3570081" y="1375921"/>
            <a:ext cx="2162387" cy="542708"/>
          </a:xfrm>
          <a:prstGeom prst="borderCallout1">
            <a:avLst>
              <a:gd name="adj1" fmla="val 101034"/>
              <a:gd name="adj2" fmla="val 48506"/>
              <a:gd name="adj3" fmla="val 232982"/>
              <a:gd name="adj4" fmla="val 12036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i="1" dirty="0">
                <a:solidFill>
                  <a:schemeClr val="bg1"/>
                </a:solidFill>
                <a:ea typeface="ＭＳ Ｐゴシック" pitchFamily="48" charset="-128"/>
              </a:rPr>
              <a:t>Latent regression</a:t>
            </a:r>
          </a:p>
        </p:txBody>
      </p:sp>
      <p:sp>
        <p:nvSpPr>
          <p:cNvPr id="9" name="Flowchart: Process 8"/>
          <p:cNvSpPr/>
          <p:nvPr/>
        </p:nvSpPr>
        <p:spPr bwMode="auto">
          <a:xfrm>
            <a:off x="7235300" y="2695740"/>
            <a:ext cx="2266983" cy="433838"/>
          </a:xfrm>
          <a:prstGeom prst="flowChartProcess">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pitchFamily="48" charset="-128"/>
            </a:endParaRPr>
          </a:p>
        </p:txBody>
      </p:sp>
      <p:sp>
        <p:nvSpPr>
          <p:cNvPr id="10" name="Line Callout 1 9"/>
          <p:cNvSpPr/>
          <p:nvPr/>
        </p:nvSpPr>
        <p:spPr bwMode="auto">
          <a:xfrm>
            <a:off x="7566106" y="871288"/>
            <a:ext cx="2743200" cy="1272821"/>
          </a:xfrm>
          <a:prstGeom prst="borderCallout1">
            <a:avLst>
              <a:gd name="adj1" fmla="val 98171"/>
              <a:gd name="adj2" fmla="val 50634"/>
              <a:gd name="adj3" fmla="val 142261"/>
              <a:gd name="adj4" fmla="val 294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dirty="0">
                <a:solidFill>
                  <a:schemeClr val="bg1"/>
                </a:solidFill>
                <a:latin typeface="Arial" charset="0"/>
                <a:ea typeface="ＭＳ Ｐゴシック" pitchFamily="48" charset="-128"/>
              </a:rPr>
              <a:t>Likelihood function based on the item responses</a:t>
            </a:r>
          </a:p>
        </p:txBody>
      </p:sp>
      <p:sp>
        <p:nvSpPr>
          <p:cNvPr id="11" name="Rectangle 10">
            <a:extLst>
              <a:ext uri="{FF2B5EF4-FFF2-40B4-BE49-F238E27FC236}">
                <a16:creationId xmlns:a16="http://schemas.microsoft.com/office/drawing/2014/main" id="{835044EC-AD48-4E86-904F-0360F52B275B}"/>
              </a:ext>
            </a:extLst>
          </p:cNvPr>
          <p:cNvSpPr/>
          <p:nvPr/>
        </p:nvSpPr>
        <p:spPr>
          <a:xfrm>
            <a:off x="5163456" y="2642897"/>
            <a:ext cx="2071844" cy="53952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29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10" grpId="0" animBg="1"/>
      <p:bldP spid="10" grpId="1"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Plausible Values?</a:t>
            </a:r>
            <a:endParaRPr lang="en-US" dirty="0">
              <a:solidFill>
                <a:schemeClr val="tx1"/>
              </a:solidFill>
            </a:endParaRPr>
          </a:p>
        </p:txBody>
      </p:sp>
      <p:sp>
        <p:nvSpPr>
          <p:cNvPr id="3" name="Content Placeholder 2"/>
          <p:cNvSpPr>
            <a:spLocks noGrp="1"/>
          </p:cNvSpPr>
          <p:nvPr>
            <p:ph sz="half" idx="1"/>
          </p:nvPr>
        </p:nvSpPr>
        <p:spPr>
          <a:xfrm>
            <a:off x="457200" y="1307592"/>
            <a:ext cx="6433664" cy="4498848"/>
          </a:xfrm>
        </p:spPr>
        <p:txBody>
          <a:bodyPr>
            <a:normAutofit fontScale="92500"/>
          </a:bodyPr>
          <a:lstStyle/>
          <a:p>
            <a:r>
              <a:rPr lang="en-US" dirty="0"/>
              <a:t>Instead of individual student scores, we draw multiple  potential values from the posterior distribution of the latent trait given the observed responses to both the assessment items and survey questionnaire. </a:t>
            </a:r>
          </a:p>
          <a:p>
            <a:pPr lvl="1"/>
            <a:r>
              <a:rPr lang="en-US"/>
              <a:t>TIMSS: 5 PVs</a:t>
            </a:r>
          </a:p>
          <a:p>
            <a:pPr lvl="1"/>
            <a:r>
              <a:rPr lang="en-US"/>
              <a:t>NAEP</a:t>
            </a:r>
            <a:r>
              <a:rPr lang="en-US" dirty="0"/>
              <a:t>: 20 PVs starting 2013; 5 PVs prior to 2013</a:t>
            </a:r>
          </a:p>
          <a:p>
            <a:r>
              <a:rPr lang="en-US" dirty="0"/>
              <a:t>Plausible values enable the variance estimates to include measurement error – due to the limited number of items for each student</a:t>
            </a:r>
          </a:p>
          <a:p>
            <a:endParaRPr lang="en-US" dirty="0"/>
          </a:p>
          <a:p>
            <a:endParaRPr lang="en-US" dirty="0"/>
          </a:p>
          <a:p>
            <a:endParaRPr lang="en-US" dirty="0"/>
          </a:p>
        </p:txBody>
      </p:sp>
      <p:pic>
        <p:nvPicPr>
          <p:cNvPr id="7" name="Content Placeholder 6">
            <a:extLst>
              <a:ext uri="{FF2B5EF4-FFF2-40B4-BE49-F238E27FC236}">
                <a16:creationId xmlns:a16="http://schemas.microsoft.com/office/drawing/2014/main" id="{3B80F940-2088-4906-890E-56A565F59C97}"/>
              </a:ext>
            </a:extLst>
          </p:cNvPr>
          <p:cNvPicPr>
            <a:picLocks noGrp="1" noChangeAspect="1"/>
          </p:cNvPicPr>
          <p:nvPr>
            <p:ph sz="half" idx="17"/>
          </p:nvPr>
        </p:nvPicPr>
        <p:blipFill>
          <a:blip r:embed="rId2"/>
          <a:stretch>
            <a:fillRect/>
          </a:stretch>
        </p:blipFill>
        <p:spPr>
          <a:xfrm>
            <a:off x="7163819" y="2181533"/>
            <a:ext cx="4842159" cy="2350562"/>
          </a:xfrm>
          <a:prstGeom prst="rect">
            <a:avLst/>
          </a:prstGeom>
        </p:spPr>
      </p:pic>
      <p:sp>
        <p:nvSpPr>
          <p:cNvPr id="4" name="Slide Number Placeholder 3"/>
          <p:cNvSpPr>
            <a:spLocks noGrp="1"/>
          </p:cNvSpPr>
          <p:nvPr>
            <p:ph type="sldNum" sz="quarter" idx="19"/>
          </p:nvPr>
        </p:nvSpPr>
        <p:spPr/>
        <p:txBody>
          <a:bodyPr/>
          <a:lstStyle/>
          <a:p>
            <a:pPr>
              <a:defRPr/>
            </a:pPr>
            <a:fld id="{42E3DDAF-209E-4E92-BE5E-5819F6D19027}" type="slidenum">
              <a:rPr lang="en-US" smtClean="0"/>
              <a:pPr>
                <a:defRPr/>
              </a:pPr>
              <a:t>12</a:t>
            </a:fld>
            <a:endParaRPr lang="en-US"/>
          </a:p>
        </p:txBody>
      </p:sp>
    </p:spTree>
    <p:extLst>
      <p:ext uri="{BB962C8B-B14F-4D97-AF65-F5344CB8AC3E}">
        <p14:creationId xmlns:p14="http://schemas.microsoft.com/office/powerpoint/2010/main" val="260718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analyze Plausible Values?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1248" y="1536192"/>
                <a:ext cx="10021824" cy="4636008"/>
              </a:xfrm>
            </p:spPr>
            <p:txBody>
              <a:bodyPr/>
              <a:lstStyle/>
              <a:p>
                <a:r>
                  <a:rPr lang="en-US" sz="2800" dirty="0"/>
                  <a:t>Let </a:t>
                </a:r>
                <a14:m>
                  <m:oMath xmlns:m="http://schemas.openxmlformats.org/officeDocument/2006/math">
                    <m:r>
                      <a:rPr lang="en-US" sz="2800" i="1" dirty="0">
                        <a:latin typeface="Cambria Math"/>
                      </a:rPr>
                      <m:t>𝑡</m:t>
                    </m:r>
                    <m:r>
                      <a:rPr lang="en-US" sz="2800" i="1" dirty="0">
                        <a:latin typeface="Cambria Math"/>
                      </a:rPr>
                      <m:t>=</m:t>
                    </m:r>
                    <m:r>
                      <a:rPr lang="en-US" sz="2800" i="1" dirty="0">
                        <a:latin typeface="Cambria Math"/>
                      </a:rPr>
                      <m:t>𝑡</m:t>
                    </m:r>
                    <m:r>
                      <a:rPr lang="en-US" sz="2800" i="1" dirty="0">
                        <a:latin typeface="Cambria Math"/>
                      </a:rPr>
                      <m:t>(</m:t>
                    </m:r>
                    <m:r>
                      <a:rPr lang="en-US" sz="2800" i="1" dirty="0">
                        <a:latin typeface="Cambria Math"/>
                      </a:rPr>
                      <m:t>𝜃</m:t>
                    </m:r>
                    <m:r>
                      <a:rPr lang="en-US" sz="2800" i="1" dirty="0">
                        <a:latin typeface="Cambria Math"/>
                      </a:rPr>
                      <m:t>)</m:t>
                    </m:r>
                  </m:oMath>
                </a14:m>
                <a:r>
                  <a:rPr lang="en-US" sz="2800" dirty="0"/>
                  <a:t> be the population parameter of interest and M be the number of plausible values</a:t>
                </a:r>
              </a:p>
              <a:p>
                <a:r>
                  <a:rPr lang="en-US" sz="2800" dirty="0"/>
                  <a:t>Use each plausible value, </a:t>
                </a:r>
                <a14:m>
                  <m:oMath xmlns:m="http://schemas.openxmlformats.org/officeDocument/2006/math">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𝑚</m:t>
                            </m:r>
                          </m:sub>
                        </m:sSub>
                      </m:e>
                    </m:acc>
                  </m:oMath>
                </a14:m>
                <a:r>
                  <a:rPr lang="en-US" sz="2800" dirty="0"/>
                  <a:t>, from a set to evaluate </a:t>
                </a:r>
                <a:r>
                  <a:rPr lang="en-US" sz="2800" i="1" dirty="0"/>
                  <a:t>t, </a:t>
                </a:r>
                <a:r>
                  <a:rPr lang="en-US" sz="2800" dirty="0"/>
                  <a:t>yielding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𝑡</m:t>
                            </m:r>
                          </m:e>
                        </m:acc>
                      </m:e>
                      <m:sub>
                        <m:r>
                          <a:rPr lang="en-US" sz="2800" i="1" dirty="0">
                            <a:latin typeface="Cambria Math"/>
                          </a:rPr>
                          <m:t>𝑚</m:t>
                        </m:r>
                      </m:sub>
                    </m:sSub>
                  </m:oMath>
                </a14:m>
                <a:r>
                  <a:rPr lang="en-US" sz="2800" dirty="0"/>
                  <a:t> for m = 1, …, M</a:t>
                </a:r>
              </a:p>
              <a:p>
                <a:r>
                  <a:rPr lang="en-US" sz="2800" dirty="0"/>
                  <a:t>Estimate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𝑡</m:t>
                        </m:r>
                      </m:e>
                      <m:sup>
                        <m:r>
                          <a:rPr lang="en-US" sz="2800" i="1">
                            <a:latin typeface="Cambria Math"/>
                          </a:rPr>
                          <m:t>∗</m:t>
                        </m:r>
                      </m:sup>
                    </m:sSup>
                    <m:r>
                      <a:rPr lang="en-US" sz="2800" i="1">
                        <a:latin typeface="Cambria Math"/>
                      </a:rPr>
                      <m:t>=</m:t>
                    </m:r>
                    <m:nary>
                      <m:naryPr>
                        <m:chr m:val="∑"/>
                        <m:ctrlPr>
                          <a:rPr lang="en-US" sz="2800" i="1">
                            <a:latin typeface="Cambria Math" panose="02040503050406030204" pitchFamily="18" charset="0"/>
                          </a:rPr>
                        </m:ctrlPr>
                      </m:naryPr>
                      <m:sub>
                        <m:r>
                          <a:rPr lang="en-US" sz="2800" i="1">
                            <a:latin typeface="Cambria Math"/>
                          </a:rPr>
                          <m:t>𝑚</m:t>
                        </m:r>
                        <m:r>
                          <a:rPr lang="en-US" sz="2800" i="1">
                            <a:latin typeface="Cambria Math"/>
                          </a:rPr>
                          <m:t>=1</m:t>
                        </m:r>
                      </m:sub>
                      <m:sup>
                        <m:r>
                          <a:rPr lang="en-US" sz="2800" i="1">
                            <a:latin typeface="Cambria Math"/>
                          </a:rPr>
                          <m:t>𝑀</m:t>
                        </m:r>
                      </m:sup>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𝑡</m:t>
                                </m:r>
                              </m:e>
                            </m:acc>
                          </m:e>
                          <m:sub>
                            <m:r>
                              <a:rPr lang="en-US" sz="2800" i="1" dirty="0">
                                <a:latin typeface="Cambria Math"/>
                              </a:rPr>
                              <m:t>𝑚</m:t>
                            </m:r>
                          </m:sub>
                        </m:sSub>
                        <m:r>
                          <a:rPr lang="en-US" sz="2800" i="1" dirty="0">
                            <a:latin typeface="Cambria Math"/>
                          </a:rPr>
                          <m:t>/</m:t>
                        </m:r>
                        <m:r>
                          <a:rPr lang="en-US" sz="2800" i="1" dirty="0">
                            <a:latin typeface="Cambria Math"/>
                          </a:rPr>
                          <m:t>𝑀</m:t>
                        </m:r>
                      </m:e>
                    </m:nary>
                  </m:oMath>
                </a14:m>
                <a:endParaRPr lang="en-US" sz="2800" dirty="0"/>
              </a:p>
              <a:p>
                <a:endParaRPr lang="en-US" sz="2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1248" y="1536192"/>
                <a:ext cx="10021824" cy="4636008"/>
              </a:xfrm>
              <a:blipFill>
                <a:blip r:embed="rId2"/>
                <a:stretch>
                  <a:fillRect l="-2007" t="-788" r="-2311"/>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a:xfrm>
            <a:off x="458724" y="6499132"/>
            <a:ext cx="246126" cy="168367"/>
          </a:xfrm>
        </p:spPr>
        <p:txBody>
          <a:bodyPr/>
          <a:lstStyle/>
          <a:p>
            <a:pPr>
              <a:defRPr/>
            </a:pPr>
            <a:fld id="{42E3DDAF-209E-4E92-BE5E-5819F6D19027}" type="slidenum">
              <a:rPr lang="en-US" smtClean="0"/>
              <a:pPr>
                <a:defRPr/>
              </a:pPr>
              <a:t>13</a:t>
            </a:fld>
            <a:endParaRPr lang="en-US" dirty="0"/>
          </a:p>
        </p:txBody>
      </p:sp>
    </p:spTree>
    <p:extLst>
      <p:ext uri="{BB962C8B-B14F-4D97-AF65-F5344CB8AC3E}">
        <p14:creationId xmlns:p14="http://schemas.microsoft.com/office/powerpoint/2010/main" val="35645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93430"/>
            <a:ext cx="11338560" cy="996696"/>
          </a:xfrm>
        </p:spPr>
        <p:txBody>
          <a:bodyPr/>
          <a:lstStyle/>
          <a:p>
            <a:r>
              <a:rPr lang="en-US" dirty="0"/>
              <a:t>Variance estimation from Plausible Values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5918" y="972105"/>
                <a:ext cx="7848600" cy="4929809"/>
              </a:xfrm>
            </p:spPr>
            <p:txBody>
              <a:bodyPr>
                <a:normAutofit fontScale="77500" lnSpcReduction="20000"/>
              </a:bodyPr>
              <a:lstStyle/>
              <a:p>
                <a:pPr lvl="0">
                  <a:buClr>
                    <a:srgbClr val="595959"/>
                  </a:buClr>
                </a:pPr>
                <a:r>
                  <a:rPr lang="en-US" sz="2600" b="1" dirty="0"/>
                  <a:t>Variance due to measurement error</a:t>
                </a:r>
                <a:r>
                  <a:rPr lang="en-US" sz="2600" dirty="0"/>
                  <a:t> (also known as between imputation variance)</a:t>
                </a:r>
              </a:p>
              <a:p>
                <a:pPr marL="0" lvl="0" indent="0">
                  <a:buClr>
                    <a:srgbClr val="595959"/>
                  </a:buClr>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a:rPr>
                            <m:t>𝐵</m:t>
                          </m:r>
                        </m:e>
                        <m:sub>
                          <m:r>
                            <a:rPr lang="en-US" sz="2600" i="1">
                              <a:latin typeface="Cambria Math"/>
                            </a:rPr>
                            <m:t>𝑀</m:t>
                          </m:r>
                        </m:sub>
                      </m:sSub>
                      <m:r>
                        <a:rPr lang="en-US" sz="2600" i="1">
                          <a:latin typeface="Cambria Math"/>
                        </a:rPr>
                        <m:t>= </m:t>
                      </m:r>
                      <m:nary>
                        <m:naryPr>
                          <m:chr m:val="∑"/>
                          <m:ctrlPr>
                            <a:rPr lang="en-US" sz="2600" i="1">
                              <a:latin typeface="Cambria Math" panose="02040503050406030204" pitchFamily="18" charset="0"/>
                            </a:rPr>
                          </m:ctrlPr>
                        </m:naryPr>
                        <m:sub>
                          <m:r>
                            <a:rPr lang="en-US" sz="2600" i="1">
                              <a:latin typeface="Cambria Math"/>
                            </a:rPr>
                            <m:t>𝑚</m:t>
                          </m:r>
                          <m:r>
                            <a:rPr lang="en-US" sz="2600" i="1">
                              <a:latin typeface="Cambria Math"/>
                            </a:rPr>
                            <m:t>=1</m:t>
                          </m:r>
                        </m:sub>
                        <m:sup>
                          <m:r>
                            <a:rPr lang="en-US" sz="2600" i="1">
                              <a:latin typeface="Cambria Math"/>
                            </a:rPr>
                            <m:t>𝑀</m:t>
                          </m:r>
                        </m:sup>
                        <m:e>
                          <m:sSup>
                            <m:sSupPr>
                              <m:ctrlPr>
                                <a:rPr lang="en-US" sz="2600" i="1" dirty="0">
                                  <a:latin typeface="Cambria Math" panose="02040503050406030204" pitchFamily="18" charset="0"/>
                                </a:rPr>
                              </m:ctrlPr>
                            </m:sSupPr>
                            <m:e>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𝑡</m:t>
                                          </m:r>
                                        </m:e>
                                      </m:acc>
                                    </m:e>
                                    <m:sub>
                                      <m:r>
                                        <a:rPr lang="en-US" sz="2600" i="1" dirty="0">
                                          <a:latin typeface="Cambria Math"/>
                                        </a:rPr>
                                        <m:t>𝑚</m:t>
                                      </m:r>
                                    </m:sub>
                                  </m:sSub>
                                  <m:r>
                                    <a:rPr lang="en-US" sz="2600" i="1" dirty="0">
                                      <a:latin typeface="Cambria Math"/>
                                    </a:rPr>
                                    <m:t>−</m:t>
                                  </m:r>
                                  <m:sSup>
                                    <m:sSupPr>
                                      <m:ctrlPr>
                                        <a:rPr lang="en-US" sz="2600" i="1" dirty="0">
                                          <a:latin typeface="Cambria Math" panose="02040503050406030204" pitchFamily="18" charset="0"/>
                                        </a:rPr>
                                      </m:ctrlPr>
                                    </m:sSupPr>
                                    <m:e>
                                      <m:r>
                                        <a:rPr lang="en-US" sz="2600" i="1" dirty="0">
                                          <a:latin typeface="Cambria Math"/>
                                        </a:rPr>
                                        <m:t>𝑡</m:t>
                                      </m:r>
                                    </m:e>
                                    <m:sup>
                                      <m:r>
                                        <a:rPr lang="en-US" sz="2600" i="1" dirty="0">
                                          <a:latin typeface="Cambria Math"/>
                                        </a:rPr>
                                        <m:t>∗</m:t>
                                      </m:r>
                                    </m:sup>
                                  </m:sSup>
                                </m:e>
                              </m:d>
                            </m:e>
                            <m:sup>
                              <m:r>
                                <a:rPr lang="en-US" sz="2600" i="1" dirty="0">
                                  <a:latin typeface="Cambria Math"/>
                                </a:rPr>
                                <m:t>2</m:t>
                              </m:r>
                            </m:sup>
                          </m:sSup>
                          <m:r>
                            <a:rPr lang="en-US" sz="2600" i="1" dirty="0">
                              <a:latin typeface="Cambria Math"/>
                            </a:rPr>
                            <m:t>/(</m:t>
                          </m:r>
                          <m:r>
                            <a:rPr lang="en-US" sz="2600" i="1" dirty="0">
                              <a:latin typeface="Cambria Math"/>
                            </a:rPr>
                            <m:t>𝑀</m:t>
                          </m:r>
                        </m:e>
                      </m:nary>
                      <m:r>
                        <a:rPr lang="en-US" sz="2600" i="1" dirty="0">
                          <a:latin typeface="Cambria Math"/>
                        </a:rPr>
                        <m:t>−1)</m:t>
                      </m:r>
                    </m:oMath>
                  </m:oMathPara>
                </a14:m>
                <a:endParaRPr lang="en-US" sz="2600" dirty="0"/>
              </a:p>
              <a:p>
                <a:r>
                  <a:rPr lang="en-US" sz="2600" dirty="0"/>
                  <a:t>Compute the </a:t>
                </a:r>
                <a:r>
                  <a:rPr lang="en-US" sz="2600" b="1" dirty="0"/>
                  <a:t>sampling variance </a:t>
                </a:r>
                <a:r>
                  <a:rPr lang="en-US" sz="2600" dirty="0"/>
                  <a:t>of </a:t>
                </a:r>
                <a14:m>
                  <m:oMath xmlns:m="http://schemas.openxmlformats.org/officeDocument/2006/math">
                    <m:sSub>
                      <m:sSubPr>
                        <m:ctrlPr>
                          <a:rPr lang="en-US" sz="2600" i="1" dirty="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𝑡</m:t>
                            </m:r>
                          </m:e>
                        </m:acc>
                      </m:e>
                      <m:sub>
                        <m:r>
                          <a:rPr lang="en-US" sz="2600" i="1" dirty="0">
                            <a:latin typeface="Cambria Math"/>
                          </a:rPr>
                          <m:t>𝑚</m:t>
                        </m:r>
                      </m:sub>
                    </m:sSub>
                  </m:oMath>
                </a14:m>
                <a:r>
                  <a:rPr lang="en-US" sz="2600" dirty="0"/>
                  <a:t>, </a:t>
                </a:r>
                <a14:m>
                  <m:oMath xmlns:m="http://schemas.openxmlformats.org/officeDocument/2006/math">
                    <m:sSub>
                      <m:sSubPr>
                        <m:ctrlPr>
                          <a:rPr lang="en-US" sz="2600" i="1" dirty="0">
                            <a:latin typeface="Cambria Math" panose="02040503050406030204" pitchFamily="18" charset="0"/>
                          </a:rPr>
                        </m:ctrlPr>
                      </m:sSubPr>
                      <m:e>
                        <m:r>
                          <a:rPr lang="en-US" sz="2600" i="1">
                            <a:latin typeface="Cambria Math"/>
                          </a:rPr>
                          <m:t>𝑈</m:t>
                        </m:r>
                      </m:e>
                      <m:sub>
                        <m:r>
                          <a:rPr lang="en-US" sz="2600" i="1" dirty="0">
                            <a:latin typeface="Cambria Math"/>
                          </a:rPr>
                          <m:t>𝑚</m:t>
                        </m:r>
                      </m:sub>
                    </m:sSub>
                  </m:oMath>
                </a14:m>
                <a:r>
                  <a:rPr lang="en-US" sz="2600" dirty="0"/>
                  <a:t> using jackknife variance approaches, and average sampling variance, U, across all plausible values </a:t>
                </a:r>
              </a:p>
              <a:p>
                <a:pPr marL="457200" lvl="1" indent="0">
                  <a:buNone/>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a:rPr>
                            <m:t>𝑈</m:t>
                          </m:r>
                        </m:e>
                        <m:sup>
                          <m:r>
                            <a:rPr lang="en-US" sz="2600" i="1">
                              <a:latin typeface="Cambria Math"/>
                            </a:rPr>
                            <m:t>∗</m:t>
                          </m:r>
                        </m:sup>
                      </m:sSup>
                      <m:r>
                        <a:rPr lang="en-US" sz="2600" i="1">
                          <a:latin typeface="Cambria Math"/>
                        </a:rPr>
                        <m:t>= </m:t>
                      </m:r>
                      <m:nary>
                        <m:naryPr>
                          <m:chr m:val="∑"/>
                          <m:ctrlPr>
                            <a:rPr lang="en-US" sz="2600" i="1">
                              <a:latin typeface="Cambria Math" panose="02040503050406030204" pitchFamily="18" charset="0"/>
                            </a:rPr>
                          </m:ctrlPr>
                        </m:naryPr>
                        <m:sub>
                          <m:r>
                            <a:rPr lang="en-US" sz="2600" i="1">
                              <a:latin typeface="Cambria Math"/>
                            </a:rPr>
                            <m:t>𝑚</m:t>
                          </m:r>
                          <m:r>
                            <a:rPr lang="en-US" sz="2600" i="1">
                              <a:latin typeface="Cambria Math"/>
                            </a:rPr>
                            <m:t>=1</m:t>
                          </m:r>
                        </m:sub>
                        <m:sup>
                          <m:r>
                            <a:rPr lang="en-US" sz="2600" i="1">
                              <a:latin typeface="Cambria Math"/>
                            </a:rPr>
                            <m:t>𝑀</m:t>
                          </m:r>
                        </m:sup>
                        <m:e>
                          <m:sSub>
                            <m:sSubPr>
                              <m:ctrlPr>
                                <a:rPr lang="en-US" sz="2600" i="1" dirty="0">
                                  <a:latin typeface="Cambria Math" panose="02040503050406030204" pitchFamily="18" charset="0"/>
                                </a:rPr>
                              </m:ctrlPr>
                            </m:sSubPr>
                            <m:e>
                              <m:r>
                                <a:rPr lang="en-US" sz="2600" i="1">
                                  <a:latin typeface="Cambria Math"/>
                                </a:rPr>
                                <m:t>𝑈</m:t>
                              </m:r>
                            </m:e>
                            <m:sub>
                              <m:r>
                                <a:rPr lang="en-US" sz="2600" i="1" dirty="0">
                                  <a:latin typeface="Cambria Math"/>
                                </a:rPr>
                                <m:t>𝑚</m:t>
                              </m:r>
                            </m:sub>
                          </m:sSub>
                          <m:r>
                            <a:rPr lang="en-US" sz="2600" i="1" dirty="0">
                              <a:latin typeface="Cambria Math"/>
                            </a:rPr>
                            <m:t>/</m:t>
                          </m:r>
                          <m:r>
                            <a:rPr lang="en-US" sz="2600" i="1" dirty="0">
                              <a:latin typeface="Cambria Math"/>
                            </a:rPr>
                            <m:t>𝑀</m:t>
                          </m:r>
                        </m:e>
                      </m:nary>
                    </m:oMath>
                  </m:oMathPara>
                </a14:m>
                <a:endParaRPr lang="en-US" sz="2600" dirty="0"/>
              </a:p>
              <a:p>
                <a:r>
                  <a:rPr lang="en-US" sz="2600" b="1" dirty="0"/>
                  <a:t>Final estimate of variance </a:t>
                </a:r>
                <a:r>
                  <a:rPr lang="en-US" sz="2600" dirty="0"/>
                  <a:t>of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a:rPr>
                          <m:t>𝑡</m:t>
                        </m:r>
                      </m:e>
                      <m:sup>
                        <m:r>
                          <a:rPr lang="en-US" sz="2600" b="0" i="1" smtClean="0">
                            <a:latin typeface="Cambria Math"/>
                          </a:rPr>
                          <m:t>∗</m:t>
                        </m:r>
                      </m:sup>
                    </m:sSup>
                    <m:r>
                      <a:rPr lang="en-US" sz="2600" b="0" i="1" smtClean="0">
                        <a:latin typeface="Cambria Math"/>
                      </a:rPr>
                      <m:t>:</m:t>
                    </m:r>
                  </m:oMath>
                </a14:m>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a:rPr>
                        <m:t>𝑉</m:t>
                      </m:r>
                      <m:r>
                        <a:rPr lang="en-US" sz="2600" b="0" i="1" smtClean="0">
                          <a:latin typeface="Cambria Math"/>
                        </a:rPr>
                        <m:t>=</m:t>
                      </m:r>
                      <m:d>
                        <m:dPr>
                          <m:ctrlPr>
                            <a:rPr lang="en-US" sz="2600" b="0" i="1" smtClean="0">
                              <a:latin typeface="Cambria Math" panose="02040503050406030204" pitchFamily="18" charset="0"/>
                            </a:rPr>
                          </m:ctrlPr>
                        </m:dPr>
                        <m:e>
                          <m:r>
                            <a:rPr lang="en-US" sz="2600" b="0" i="1" smtClean="0">
                              <a:latin typeface="Cambria Math"/>
                            </a:rPr>
                            <m:t>1+</m:t>
                          </m:r>
                          <m:f>
                            <m:fPr>
                              <m:ctrlPr>
                                <a:rPr lang="en-US" sz="2600" b="0" i="1" smtClean="0">
                                  <a:latin typeface="Cambria Math" panose="02040503050406030204" pitchFamily="18" charset="0"/>
                                </a:rPr>
                              </m:ctrlPr>
                            </m:fPr>
                            <m:num>
                              <m:r>
                                <a:rPr lang="en-US" sz="2600" b="0" i="1" smtClean="0">
                                  <a:latin typeface="Cambria Math"/>
                                </a:rPr>
                                <m:t>1</m:t>
                              </m:r>
                            </m:num>
                            <m:den>
                              <m:r>
                                <a:rPr lang="en-US" sz="2600" b="0" i="1" smtClean="0">
                                  <a:latin typeface="Cambria Math"/>
                                </a:rPr>
                                <m:t>𝑀</m:t>
                              </m:r>
                            </m:den>
                          </m:f>
                        </m:e>
                      </m:d>
                      <m:sSub>
                        <m:sSubPr>
                          <m:ctrlPr>
                            <a:rPr lang="en-US" sz="2600" b="0" i="1" smtClean="0">
                              <a:latin typeface="Cambria Math" panose="02040503050406030204" pitchFamily="18" charset="0"/>
                            </a:rPr>
                          </m:ctrlPr>
                        </m:sSubPr>
                        <m:e>
                          <m:r>
                            <a:rPr lang="en-US" sz="2600" b="0" i="1" smtClean="0">
                              <a:latin typeface="Cambria Math"/>
                            </a:rPr>
                            <m:t>𝐵</m:t>
                          </m:r>
                        </m:e>
                        <m:sub>
                          <m:r>
                            <a:rPr lang="en-US" sz="2600" b="0" i="1" smtClean="0">
                              <a:latin typeface="Cambria Math"/>
                            </a:rPr>
                            <m:t>𝑀</m:t>
                          </m:r>
                        </m:sub>
                      </m:sSub>
                      <m:r>
                        <a:rPr lang="en-US" sz="2600" b="0" i="1" smtClean="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a:rPr>
                            <m:t>𝑈</m:t>
                          </m:r>
                        </m:e>
                        <m:sup>
                          <m:r>
                            <a:rPr lang="en-US" sz="2600" i="1">
                              <a:latin typeface="Cambria Math"/>
                            </a:rPr>
                            <m:t>∗</m:t>
                          </m:r>
                        </m:sup>
                      </m:sSup>
                    </m:oMath>
                  </m:oMathPara>
                </a14:m>
                <a:endParaRPr lang="en-US" sz="2600" b="0" dirty="0"/>
              </a:p>
              <a:p>
                <a:pPr marL="0" indent="0">
                  <a:buNone/>
                </a:pPr>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5918" y="972105"/>
                <a:ext cx="7848600" cy="4929809"/>
              </a:xfrm>
              <a:blipFill>
                <a:blip r:embed="rId3"/>
                <a:stretch>
                  <a:fillRect l="-1863" t="-1607" r="-271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a:xfrm>
            <a:off x="11938634" y="6594383"/>
            <a:ext cx="131446" cy="153888"/>
          </a:xfrm>
        </p:spPr>
        <p:txBody>
          <a:bodyPr/>
          <a:lstStyle/>
          <a:p>
            <a:pPr>
              <a:defRPr/>
            </a:pPr>
            <a:fld id="{42E3DDAF-209E-4E92-BE5E-5819F6D19027}" type="slidenum">
              <a:rPr lang="en-US" smtClean="0"/>
              <a:pPr>
                <a:defRPr/>
              </a:pPr>
              <a:t>14</a:t>
            </a:fld>
            <a:endParaRPr lang="en-US"/>
          </a:p>
        </p:txBody>
      </p:sp>
      <p:sp>
        <p:nvSpPr>
          <p:cNvPr id="5" name="Rectangle 4">
            <a:extLst>
              <a:ext uri="{FF2B5EF4-FFF2-40B4-BE49-F238E27FC236}">
                <a16:creationId xmlns:a16="http://schemas.microsoft.com/office/drawing/2014/main" id="{6855EBFF-3BC4-40F0-862F-1FAD61D2DA40}"/>
              </a:ext>
            </a:extLst>
          </p:cNvPr>
          <p:cNvSpPr/>
          <p:nvPr/>
        </p:nvSpPr>
        <p:spPr>
          <a:xfrm>
            <a:off x="6597589" y="5085169"/>
            <a:ext cx="390618" cy="816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107A255-C70B-4EF5-8A73-DCD4D36834D2}"/>
              </a:ext>
            </a:extLst>
          </p:cNvPr>
          <p:cNvSpPr/>
          <p:nvPr/>
        </p:nvSpPr>
        <p:spPr>
          <a:xfrm>
            <a:off x="4938205" y="5085169"/>
            <a:ext cx="1393795" cy="8167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13388A1-354D-4167-95F8-5376C95FE583}"/>
              </a:ext>
            </a:extLst>
          </p:cNvPr>
          <p:cNvSpPr txBox="1"/>
          <p:nvPr/>
        </p:nvSpPr>
        <p:spPr>
          <a:xfrm>
            <a:off x="7253796" y="5424230"/>
            <a:ext cx="5539666" cy="369332"/>
          </a:xfrm>
          <a:prstGeom prst="rect">
            <a:avLst/>
          </a:prstGeom>
          <a:noFill/>
        </p:spPr>
        <p:txBody>
          <a:bodyPr wrap="square" rtlCol="0">
            <a:spAutoFit/>
          </a:bodyPr>
          <a:lstStyle/>
          <a:p>
            <a:r>
              <a:rPr lang="en-US" dirty="0">
                <a:solidFill>
                  <a:srgbClr val="00B050"/>
                </a:solidFill>
                <a:effectLst>
                  <a:outerShdw blurRad="38100" dist="38100" dir="2700000" algn="tl">
                    <a:srgbClr val="000000">
                      <a:alpha val="43137"/>
                    </a:srgbClr>
                  </a:outerShdw>
                </a:effectLst>
              </a:rPr>
              <a:t>measure variance </a:t>
            </a:r>
            <a:r>
              <a:rPr lang="en-US" dirty="0"/>
              <a:t>+ </a:t>
            </a:r>
            <a:r>
              <a:rPr lang="en-US" dirty="0">
                <a:solidFill>
                  <a:srgbClr val="FF0000"/>
                </a:solidFill>
                <a:effectLst>
                  <a:outerShdw blurRad="38100" dist="38100" dir="2700000" algn="tl">
                    <a:srgbClr val="000000">
                      <a:alpha val="43137"/>
                    </a:srgbClr>
                  </a:outerShdw>
                </a:effectLst>
              </a:rPr>
              <a:t>sampling variance</a:t>
            </a:r>
            <a:endParaRPr lang="en-US"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692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99EE-D8DA-4541-AD57-D46595BBF383}"/>
              </a:ext>
            </a:extLst>
          </p:cNvPr>
          <p:cNvSpPr>
            <a:spLocks noGrp="1"/>
          </p:cNvSpPr>
          <p:nvPr>
            <p:ph type="title"/>
          </p:nvPr>
        </p:nvSpPr>
        <p:spPr/>
        <p:txBody>
          <a:bodyPr/>
          <a:lstStyle/>
          <a:p>
            <a:r>
              <a:rPr lang="en-US" dirty="0"/>
              <a:t>Examples using NAEP Primer data</a:t>
            </a:r>
          </a:p>
        </p:txBody>
      </p:sp>
      <p:sp>
        <p:nvSpPr>
          <p:cNvPr id="3" name="Content Placeholder 2">
            <a:extLst>
              <a:ext uri="{FF2B5EF4-FFF2-40B4-BE49-F238E27FC236}">
                <a16:creationId xmlns:a16="http://schemas.microsoft.com/office/drawing/2014/main" id="{08D6E63C-EF37-4290-892C-47F5C82229DB}"/>
              </a:ext>
            </a:extLst>
          </p:cNvPr>
          <p:cNvSpPr>
            <a:spLocks noGrp="1"/>
          </p:cNvSpPr>
          <p:nvPr>
            <p:ph idx="1"/>
          </p:nvPr>
        </p:nvSpPr>
        <p:spPr/>
        <p:txBody>
          <a:bodyPr/>
          <a:lstStyle/>
          <a:p>
            <a:r>
              <a:rPr lang="en-US" dirty="0"/>
              <a:t>All plausible values were used</a:t>
            </a:r>
          </a:p>
          <a:p>
            <a:endParaRPr lang="en-US" dirty="0"/>
          </a:p>
          <a:p>
            <a:endParaRPr lang="en-US" dirty="0"/>
          </a:p>
          <a:p>
            <a:endParaRPr lang="en-US" dirty="0"/>
          </a:p>
          <a:p>
            <a:r>
              <a:rPr lang="en-US" dirty="0"/>
              <a:t>Only one plausible value was used</a:t>
            </a:r>
          </a:p>
          <a:p>
            <a:endParaRPr lang="en-US" dirty="0"/>
          </a:p>
        </p:txBody>
      </p:sp>
      <p:sp>
        <p:nvSpPr>
          <p:cNvPr id="4" name="Slide Number Placeholder 3">
            <a:extLst>
              <a:ext uri="{FF2B5EF4-FFF2-40B4-BE49-F238E27FC236}">
                <a16:creationId xmlns:a16="http://schemas.microsoft.com/office/drawing/2014/main" id="{5C654CC2-C6D5-4BBD-94AA-EFF1734D2E33}"/>
              </a:ext>
            </a:extLst>
          </p:cNvPr>
          <p:cNvSpPr>
            <a:spLocks noGrp="1"/>
          </p:cNvSpPr>
          <p:nvPr>
            <p:ph type="sldNum" sz="quarter" idx="10"/>
          </p:nvPr>
        </p:nvSpPr>
        <p:spPr/>
        <p:txBody>
          <a:bodyPr/>
          <a:lstStyle/>
          <a:p>
            <a:pPr>
              <a:defRPr/>
            </a:pPr>
            <a:fld id="{42E3DDAF-209E-4E92-BE5E-5819F6D19027}" type="slidenum">
              <a:rPr lang="en-US" smtClean="0"/>
              <a:pPr>
                <a:defRPr/>
              </a:pPr>
              <a:t>15</a:t>
            </a:fld>
            <a:endParaRPr lang="en-US"/>
          </a:p>
        </p:txBody>
      </p:sp>
      <p:pic>
        <p:nvPicPr>
          <p:cNvPr id="7" name="Picture 6">
            <a:extLst>
              <a:ext uri="{FF2B5EF4-FFF2-40B4-BE49-F238E27FC236}">
                <a16:creationId xmlns:a16="http://schemas.microsoft.com/office/drawing/2014/main" id="{2A115A5F-39AA-4BFF-9E7A-6F5F9CFD95B8}"/>
              </a:ext>
            </a:extLst>
          </p:cNvPr>
          <p:cNvPicPr>
            <a:picLocks noChangeAspect="1"/>
          </p:cNvPicPr>
          <p:nvPr/>
        </p:nvPicPr>
        <p:blipFill>
          <a:blip r:embed="rId2"/>
          <a:stretch>
            <a:fillRect/>
          </a:stretch>
        </p:blipFill>
        <p:spPr>
          <a:xfrm>
            <a:off x="1234522" y="1976851"/>
            <a:ext cx="7962957" cy="1243427"/>
          </a:xfrm>
          <a:prstGeom prst="rect">
            <a:avLst/>
          </a:prstGeom>
        </p:spPr>
      </p:pic>
      <p:pic>
        <p:nvPicPr>
          <p:cNvPr id="9" name="Picture 8">
            <a:extLst>
              <a:ext uri="{FF2B5EF4-FFF2-40B4-BE49-F238E27FC236}">
                <a16:creationId xmlns:a16="http://schemas.microsoft.com/office/drawing/2014/main" id="{1EC228DD-0B50-410E-B30A-96CC197C7849}"/>
              </a:ext>
            </a:extLst>
          </p:cNvPr>
          <p:cNvPicPr>
            <a:picLocks noChangeAspect="1"/>
          </p:cNvPicPr>
          <p:nvPr/>
        </p:nvPicPr>
        <p:blipFill>
          <a:blip r:embed="rId3"/>
          <a:stretch>
            <a:fillRect/>
          </a:stretch>
        </p:blipFill>
        <p:spPr>
          <a:xfrm>
            <a:off x="1234522" y="4281694"/>
            <a:ext cx="7962956" cy="1301637"/>
          </a:xfrm>
          <a:prstGeom prst="rect">
            <a:avLst/>
          </a:prstGeom>
        </p:spPr>
      </p:pic>
      <p:sp>
        <p:nvSpPr>
          <p:cNvPr id="10" name="Oval 9">
            <a:extLst>
              <a:ext uri="{FF2B5EF4-FFF2-40B4-BE49-F238E27FC236}">
                <a16:creationId xmlns:a16="http://schemas.microsoft.com/office/drawing/2014/main" id="{1310A9DF-2A58-4358-95BA-C275AF94AE9B}"/>
              </a:ext>
            </a:extLst>
          </p:cNvPr>
          <p:cNvSpPr/>
          <p:nvPr/>
        </p:nvSpPr>
        <p:spPr>
          <a:xfrm>
            <a:off x="6488260" y="2293387"/>
            <a:ext cx="2650904" cy="1243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EA0AAFB-03E3-4466-9C25-2FC92390BFB7}"/>
              </a:ext>
            </a:extLst>
          </p:cNvPr>
          <p:cNvSpPr/>
          <p:nvPr/>
        </p:nvSpPr>
        <p:spPr>
          <a:xfrm>
            <a:off x="6546574" y="4566761"/>
            <a:ext cx="2650904" cy="1243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271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74A3-377E-4E18-AF4D-3193C0B1B84C}"/>
              </a:ext>
            </a:extLst>
          </p:cNvPr>
          <p:cNvSpPr>
            <a:spLocks noGrp="1"/>
          </p:cNvSpPr>
          <p:nvPr>
            <p:ph type="title"/>
          </p:nvPr>
        </p:nvSpPr>
        <p:spPr/>
        <p:txBody>
          <a:bodyPr/>
          <a:lstStyle/>
          <a:p>
            <a:r>
              <a:rPr lang="en-US"/>
              <a:t>Poll</a:t>
            </a:r>
            <a:endParaRPr lang="en-US" dirty="0"/>
          </a:p>
        </p:txBody>
      </p:sp>
      <p:sp>
        <p:nvSpPr>
          <p:cNvPr id="3" name="Content Placeholder 2">
            <a:extLst>
              <a:ext uri="{FF2B5EF4-FFF2-40B4-BE49-F238E27FC236}">
                <a16:creationId xmlns:a16="http://schemas.microsoft.com/office/drawing/2014/main" id="{24A72885-7CD4-44C1-8AD4-202CE0732824}"/>
              </a:ext>
            </a:extLst>
          </p:cNvPr>
          <p:cNvSpPr>
            <a:spLocks noGrp="1"/>
          </p:cNvSpPr>
          <p:nvPr>
            <p:ph idx="1"/>
          </p:nvPr>
        </p:nvSpPr>
        <p:spPr>
          <a:xfrm>
            <a:off x="742950" y="1438274"/>
            <a:ext cx="10467975" cy="4368165"/>
          </a:xfrm>
        </p:spPr>
        <p:txBody>
          <a:bodyPr/>
          <a:lstStyle/>
          <a:p>
            <a:endParaRPr lang="en-US" dirty="0"/>
          </a:p>
          <a:p>
            <a:pPr marL="0" indent="0">
              <a:buNone/>
            </a:pPr>
            <a:r>
              <a:rPr lang="en-US" b="1" dirty="0"/>
              <a:t>Why is the SE from the 2nd example SMALLER than the SE from the 1st example?</a:t>
            </a:r>
          </a:p>
          <a:p>
            <a:endParaRPr lang="en-US" sz="1200" b="1" dirty="0"/>
          </a:p>
          <a:p>
            <a:pPr marL="1097280" lvl="2" indent="-457200">
              <a:buFont typeface="+mj-lt"/>
              <a:buAutoNum type="alphaUcPeriod"/>
            </a:pPr>
            <a:r>
              <a:rPr lang="en-US" dirty="0"/>
              <a:t>The weights were not applied</a:t>
            </a:r>
          </a:p>
          <a:p>
            <a:pPr marL="1097280" lvl="2" indent="-457200">
              <a:buFont typeface="+mj-lt"/>
              <a:buAutoNum type="alphaUcPeriod"/>
            </a:pPr>
            <a:r>
              <a:rPr lang="en-US" dirty="0"/>
              <a:t>The outcome variables are different</a:t>
            </a:r>
          </a:p>
          <a:p>
            <a:pPr marL="1097280" lvl="2" indent="-457200">
              <a:buFont typeface="+mj-lt"/>
              <a:buAutoNum type="alphaUcPeriod"/>
            </a:pPr>
            <a:r>
              <a:rPr lang="en-US" dirty="0"/>
              <a:t>The measurement variance is missing</a:t>
            </a:r>
          </a:p>
          <a:p>
            <a:pPr marL="1097280" lvl="2" indent="-457200">
              <a:buFont typeface="+mj-lt"/>
              <a:buAutoNum type="alphaUcPeriod"/>
            </a:pPr>
            <a:r>
              <a:rPr lang="en-US" dirty="0"/>
              <a:t>The sampling variance is missing</a:t>
            </a:r>
          </a:p>
        </p:txBody>
      </p:sp>
      <p:sp>
        <p:nvSpPr>
          <p:cNvPr id="4" name="Slide Number Placeholder 3">
            <a:extLst>
              <a:ext uri="{FF2B5EF4-FFF2-40B4-BE49-F238E27FC236}">
                <a16:creationId xmlns:a16="http://schemas.microsoft.com/office/drawing/2014/main" id="{F9F69A8F-3B06-4CC4-A044-1D8AAEC96137}"/>
              </a:ext>
            </a:extLst>
          </p:cNvPr>
          <p:cNvSpPr>
            <a:spLocks noGrp="1"/>
          </p:cNvSpPr>
          <p:nvPr>
            <p:ph type="sldNum" sz="quarter" idx="10"/>
          </p:nvPr>
        </p:nvSpPr>
        <p:spPr/>
        <p:txBody>
          <a:bodyPr/>
          <a:lstStyle/>
          <a:p>
            <a:pPr>
              <a:defRPr/>
            </a:pPr>
            <a:fld id="{42E3DDAF-209E-4E92-BE5E-5819F6D19027}" type="slidenum">
              <a:rPr lang="en-US" smtClean="0"/>
              <a:pPr>
                <a:defRPr/>
              </a:pPr>
              <a:t>16</a:t>
            </a:fld>
            <a:endParaRPr lang="en-US"/>
          </a:p>
        </p:txBody>
      </p:sp>
    </p:spTree>
    <p:extLst>
      <p:ext uri="{BB962C8B-B14F-4D97-AF65-F5344CB8AC3E}">
        <p14:creationId xmlns:p14="http://schemas.microsoft.com/office/powerpoint/2010/main" val="329228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1B3-2924-4736-80B7-11A1B560ECF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F2FB06F-9E46-4C30-BBBF-E083B002F9DB}"/>
              </a:ext>
            </a:extLst>
          </p:cNvPr>
          <p:cNvSpPr>
            <a:spLocks noGrp="1"/>
          </p:cNvSpPr>
          <p:nvPr>
            <p:ph idx="1"/>
          </p:nvPr>
        </p:nvSpPr>
        <p:spPr/>
        <p:txBody>
          <a:bodyPr/>
          <a:lstStyle/>
          <a:p>
            <a:r>
              <a:rPr lang="en-US" sz="2800" dirty="0"/>
              <a:t>When conducting a NAEP analysis that involves plausible values. Always</a:t>
            </a:r>
          </a:p>
          <a:p>
            <a:pPr lvl="1"/>
            <a:r>
              <a:rPr lang="en-US" dirty="0"/>
              <a:t>Use the full set of the PVs</a:t>
            </a:r>
          </a:p>
          <a:p>
            <a:pPr lvl="1"/>
            <a:r>
              <a:rPr lang="en-US" dirty="0"/>
              <a:t>Apply the appropriate sampling weight(s)</a:t>
            </a:r>
          </a:p>
          <a:p>
            <a:pPr lvl="1"/>
            <a:r>
              <a:rPr lang="en-US" dirty="0"/>
              <a:t>Calculate correct variance estimation, which usually has two components</a:t>
            </a:r>
          </a:p>
          <a:p>
            <a:pPr lvl="2"/>
            <a:r>
              <a:rPr lang="en-US" dirty="0"/>
              <a:t>Measurement/imputation variance</a:t>
            </a:r>
          </a:p>
          <a:p>
            <a:pPr lvl="2"/>
            <a:r>
              <a:rPr lang="en-US" dirty="0"/>
              <a:t>Sampling variance</a:t>
            </a:r>
          </a:p>
          <a:p>
            <a:pPr lvl="1"/>
            <a:endParaRPr lang="en-US" dirty="0"/>
          </a:p>
        </p:txBody>
      </p:sp>
      <p:sp>
        <p:nvSpPr>
          <p:cNvPr id="4" name="Slide Number Placeholder 3">
            <a:extLst>
              <a:ext uri="{FF2B5EF4-FFF2-40B4-BE49-F238E27FC236}">
                <a16:creationId xmlns:a16="http://schemas.microsoft.com/office/drawing/2014/main" id="{E1541B06-43E5-434D-A21E-1F6617BB8034}"/>
              </a:ext>
            </a:extLst>
          </p:cNvPr>
          <p:cNvSpPr>
            <a:spLocks noGrp="1"/>
          </p:cNvSpPr>
          <p:nvPr>
            <p:ph type="sldNum" sz="quarter" idx="10"/>
          </p:nvPr>
        </p:nvSpPr>
        <p:spPr/>
        <p:txBody>
          <a:bodyPr/>
          <a:lstStyle/>
          <a:p>
            <a:pPr>
              <a:defRPr/>
            </a:pPr>
            <a:fld id="{42E3DDAF-209E-4E92-BE5E-5819F6D19027}" type="slidenum">
              <a:rPr lang="en-US" smtClean="0"/>
              <a:pPr>
                <a:defRPr/>
              </a:pPr>
              <a:t>17</a:t>
            </a:fld>
            <a:endParaRPr lang="en-US"/>
          </a:p>
        </p:txBody>
      </p:sp>
    </p:spTree>
    <p:extLst>
      <p:ext uri="{BB962C8B-B14F-4D97-AF65-F5344CB8AC3E}">
        <p14:creationId xmlns:p14="http://schemas.microsoft.com/office/powerpoint/2010/main" val="408961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D124-243C-4C8F-AF6F-0AC4053A4D39}"/>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40AEC3A-76EE-4E61-ACB2-7C8FD8CA264B}"/>
              </a:ext>
            </a:extLst>
          </p:cNvPr>
          <p:cNvSpPr>
            <a:spLocks noGrp="1"/>
          </p:cNvSpPr>
          <p:nvPr>
            <p:ph idx="1"/>
          </p:nvPr>
        </p:nvSpPr>
        <p:spPr/>
        <p:txBody>
          <a:bodyPr>
            <a:normAutofit/>
          </a:bodyPr>
          <a:lstStyle/>
          <a:p>
            <a:r>
              <a:rPr lang="en-US" dirty="0"/>
              <a:t>Download and install R and R studio</a:t>
            </a:r>
          </a:p>
          <a:p>
            <a:r>
              <a:rPr lang="en-US" dirty="0"/>
              <a:t>Download TIMSS data 2019-2011 using </a:t>
            </a:r>
            <a:r>
              <a:rPr lang="en-US" dirty="0" err="1"/>
              <a:t>EdSurvey</a:t>
            </a:r>
            <a:r>
              <a:rPr lang="en-US" dirty="0"/>
              <a:t> function “</a:t>
            </a:r>
            <a:r>
              <a:rPr lang="en-US" dirty="0" err="1"/>
              <a:t>downloadTIMSS</a:t>
            </a:r>
            <a:r>
              <a:rPr lang="en-US" dirty="0"/>
              <a:t>”</a:t>
            </a:r>
          </a:p>
          <a:p>
            <a:pPr marL="320040" lvl="1" indent="0">
              <a:buNone/>
            </a:pPr>
            <a:r>
              <a:rPr lang="en-US" sz="1800" b="0" i="0" dirty="0" err="1">
                <a:solidFill>
                  <a:srgbClr val="333333"/>
                </a:solidFill>
                <a:effectLst/>
                <a:latin typeface="Courier New" panose="02070309020205020404" pitchFamily="49" charset="0"/>
              </a:rPr>
              <a:t>install.packages</a:t>
            </a:r>
            <a:r>
              <a:rPr lang="en-US" sz="1800" b="0" i="0" dirty="0">
                <a:solidFill>
                  <a:srgbClr val="333333"/>
                </a:solidFill>
                <a:effectLst/>
                <a:latin typeface="Courier New" panose="02070309020205020404" pitchFamily="49" charset="0"/>
              </a:rPr>
              <a:t>("</a:t>
            </a:r>
            <a:r>
              <a:rPr lang="en-US" sz="1800" b="0" i="0" dirty="0" err="1">
                <a:solidFill>
                  <a:srgbClr val="333333"/>
                </a:solidFill>
                <a:effectLst/>
                <a:latin typeface="Courier New" panose="02070309020205020404" pitchFamily="49" charset="0"/>
              </a:rPr>
              <a:t>EdSurvey</a:t>
            </a:r>
            <a:r>
              <a:rPr lang="en-US" sz="1800" b="0" i="0" dirty="0">
                <a:solidFill>
                  <a:srgbClr val="333333"/>
                </a:solidFill>
                <a:effectLst/>
                <a:latin typeface="Courier New" panose="02070309020205020404" pitchFamily="49" charset="0"/>
              </a:rPr>
              <a:t>")</a:t>
            </a:r>
          </a:p>
          <a:p>
            <a:pPr marL="320040" lvl="1" indent="0">
              <a:buNone/>
            </a:pPr>
            <a:r>
              <a:rPr lang="en-US" sz="1800" b="0" i="0" dirty="0">
                <a:solidFill>
                  <a:srgbClr val="333333"/>
                </a:solidFill>
                <a:effectLst/>
                <a:latin typeface="Courier New" panose="02070309020205020404" pitchFamily="49" charset="0"/>
              </a:rPr>
              <a:t>library(</a:t>
            </a:r>
            <a:r>
              <a:rPr lang="en-US" sz="1800" b="0" i="0" dirty="0" err="1">
                <a:solidFill>
                  <a:srgbClr val="333333"/>
                </a:solidFill>
                <a:effectLst/>
                <a:latin typeface="Courier New" panose="02070309020205020404" pitchFamily="49" charset="0"/>
              </a:rPr>
              <a:t>EdSurvey</a:t>
            </a:r>
            <a:r>
              <a:rPr lang="en-US" sz="1800" b="0" i="0" dirty="0">
                <a:solidFill>
                  <a:srgbClr val="333333"/>
                </a:solidFill>
                <a:effectLst/>
                <a:latin typeface="Courier New" panose="02070309020205020404" pitchFamily="49" charset="0"/>
              </a:rPr>
              <a:t>)</a:t>
            </a:r>
          </a:p>
          <a:p>
            <a:pPr marL="320040" lvl="1" indent="0">
              <a:buNone/>
            </a:pPr>
            <a:r>
              <a:rPr lang="en-US" sz="1800" b="0" i="0" dirty="0" err="1">
                <a:solidFill>
                  <a:srgbClr val="333333"/>
                </a:solidFill>
                <a:effectLst/>
                <a:latin typeface="Courier New" panose="02070309020205020404" pitchFamily="49" charset="0"/>
              </a:rPr>
              <a:t>downloadTIMSS</a:t>
            </a:r>
            <a:r>
              <a:rPr lang="en-US" sz="1800" b="0" i="0" dirty="0">
                <a:solidFill>
                  <a:srgbClr val="333333"/>
                </a:solidFill>
                <a:effectLst/>
                <a:latin typeface="Courier New" panose="02070309020205020404" pitchFamily="49" charset="0"/>
              </a:rPr>
              <a:t>(years = c(</a:t>
            </a:r>
            <a:r>
              <a:rPr lang="en-US" sz="1800" b="0" i="0" dirty="0">
                <a:solidFill>
                  <a:srgbClr val="008080"/>
                </a:solidFill>
                <a:effectLst/>
                <a:latin typeface="Courier New" panose="02070309020205020404" pitchFamily="49" charset="0"/>
              </a:rPr>
              <a:t>2019, 2015, 2011</a:t>
            </a:r>
            <a:r>
              <a:rPr lang="en-US" sz="1800" b="0" i="0" dirty="0">
                <a:solidFill>
                  <a:srgbClr val="333333"/>
                </a:solidFill>
                <a:effectLst/>
                <a:latin typeface="Courier New" panose="02070309020205020404" pitchFamily="49" charset="0"/>
              </a:rPr>
              <a:t>), root = </a:t>
            </a:r>
            <a:r>
              <a:rPr lang="en-US" sz="1800" b="0" i="0" dirty="0">
                <a:solidFill>
                  <a:srgbClr val="DD1144"/>
                </a:solidFill>
                <a:effectLst/>
                <a:latin typeface="Courier New" panose="02070309020205020404" pitchFamily="49" charset="0"/>
              </a:rPr>
              <a:t>"C:/"</a:t>
            </a:r>
            <a:r>
              <a:rPr lang="en-US" sz="1800" b="0" i="0" dirty="0">
                <a:solidFill>
                  <a:srgbClr val="333333"/>
                </a:solidFill>
                <a:effectLst/>
                <a:latin typeface="Courier New" panose="02070309020205020404" pitchFamily="49" charset="0"/>
              </a:rPr>
              <a:t>)</a:t>
            </a:r>
          </a:p>
        </p:txBody>
      </p:sp>
      <p:sp>
        <p:nvSpPr>
          <p:cNvPr id="4" name="Slide Number Placeholder 3">
            <a:extLst>
              <a:ext uri="{FF2B5EF4-FFF2-40B4-BE49-F238E27FC236}">
                <a16:creationId xmlns:a16="http://schemas.microsoft.com/office/drawing/2014/main" id="{6DDBF39B-C591-4576-BDA4-9426D4CADA31}"/>
              </a:ext>
            </a:extLst>
          </p:cNvPr>
          <p:cNvSpPr>
            <a:spLocks noGrp="1"/>
          </p:cNvSpPr>
          <p:nvPr>
            <p:ph type="sldNum" sz="quarter" idx="10"/>
          </p:nvPr>
        </p:nvSpPr>
        <p:spPr/>
        <p:txBody>
          <a:bodyPr/>
          <a:lstStyle/>
          <a:p>
            <a:pPr>
              <a:defRPr/>
            </a:pPr>
            <a:fld id="{42E3DDAF-209E-4E92-BE5E-5819F6D19027}" type="slidenum">
              <a:rPr lang="en-US" smtClean="0"/>
              <a:pPr>
                <a:defRPr/>
              </a:pPr>
              <a:t>18</a:t>
            </a:fld>
            <a:endParaRPr lang="en-US"/>
          </a:p>
        </p:txBody>
      </p:sp>
    </p:spTree>
    <p:extLst>
      <p:ext uri="{BB962C8B-B14F-4D97-AF65-F5344CB8AC3E}">
        <p14:creationId xmlns:p14="http://schemas.microsoft.com/office/powerpoint/2010/main" val="300060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947"/>
            <a:ext cx="7924800" cy="762000"/>
          </a:xfrm>
        </p:spPr>
        <p:txBody>
          <a:bodyPr>
            <a:normAutofit fontScale="90000"/>
          </a:bodyPr>
          <a:lstStyle/>
          <a:p>
            <a:r>
              <a:rPr lang="en-US" dirty="0"/>
              <a:t>Tools analyzing data with Plausible Values</a:t>
            </a:r>
          </a:p>
        </p:txBody>
      </p:sp>
      <p:sp>
        <p:nvSpPr>
          <p:cNvPr id="3" name="Content Placeholder 2"/>
          <p:cNvSpPr>
            <a:spLocks noGrp="1"/>
          </p:cNvSpPr>
          <p:nvPr>
            <p:ph idx="1"/>
          </p:nvPr>
        </p:nvSpPr>
        <p:spPr/>
        <p:txBody>
          <a:bodyPr>
            <a:normAutofit fontScale="92500"/>
          </a:bodyPr>
          <a:lstStyle/>
          <a:p>
            <a:r>
              <a:rPr lang="en-US" sz="2800" i="1" dirty="0">
                <a:hlinkClick r:id="rId3"/>
              </a:rPr>
              <a:t>EdSurvey</a:t>
            </a:r>
            <a:r>
              <a:rPr lang="en-US" sz="2800" dirty="0">
                <a:hlinkClick r:id="rId3"/>
              </a:rPr>
              <a:t> package </a:t>
            </a:r>
            <a:r>
              <a:rPr lang="en-US" sz="2800" dirty="0"/>
              <a:t>in R is designed to analyze NCES data with plausible values and complex sampling design.</a:t>
            </a:r>
          </a:p>
          <a:p>
            <a:r>
              <a:rPr lang="en-US" sz="2800" i="1" dirty="0">
                <a:hlinkClick r:id="rId4"/>
              </a:rPr>
              <a:t>Dire</a:t>
            </a:r>
            <a:r>
              <a:rPr lang="en-US" sz="2800" dirty="0">
                <a:hlinkClick r:id="rId4"/>
              </a:rPr>
              <a:t> package </a:t>
            </a:r>
            <a:r>
              <a:rPr lang="en-US" sz="2800" dirty="0"/>
              <a:t>in R analyze NAEP and TIMSS data and conduct direct estimation for students’ scale scores.</a:t>
            </a:r>
          </a:p>
          <a:p>
            <a:r>
              <a:rPr lang="en-US" sz="2800" dirty="0"/>
              <a:t>Standard statistical software packages can also be used, such as SAS, Stata, or SPSS</a:t>
            </a:r>
          </a:p>
          <a:p>
            <a:r>
              <a:rPr lang="en-US" sz="2800" dirty="0"/>
              <a:t>For simple analyses (e.g. comparing group means, simple correlations, summary tables), check out the NAEP Data Explorer and International Data Explorer.</a:t>
            </a:r>
          </a:p>
        </p:txBody>
      </p:sp>
      <p:sp>
        <p:nvSpPr>
          <p:cNvPr id="4" name="Slide Number Placeholder 3"/>
          <p:cNvSpPr>
            <a:spLocks noGrp="1"/>
          </p:cNvSpPr>
          <p:nvPr>
            <p:ph type="sldNum" sz="quarter" idx="10"/>
          </p:nvPr>
        </p:nvSpPr>
        <p:spPr>
          <a:xfrm>
            <a:off x="11938634" y="6594383"/>
            <a:ext cx="131446" cy="153888"/>
          </a:xfrm>
        </p:spPr>
        <p:txBody>
          <a:bodyPr/>
          <a:lstStyle/>
          <a:p>
            <a:pPr>
              <a:defRPr/>
            </a:pPr>
            <a:fld id="{42E3DDAF-209E-4E92-BE5E-5819F6D19027}" type="slidenum">
              <a:rPr lang="en-US" smtClean="0"/>
              <a:pPr>
                <a:defRPr/>
              </a:pPr>
              <a:t>19</a:t>
            </a:fld>
            <a:endParaRPr lang="en-US"/>
          </a:p>
        </p:txBody>
      </p:sp>
    </p:spTree>
    <p:extLst>
      <p:ext uri="{BB962C8B-B14F-4D97-AF65-F5344CB8AC3E}">
        <p14:creationId xmlns:p14="http://schemas.microsoft.com/office/powerpoint/2010/main" val="288432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a:t>
            </a:r>
          </a:p>
        </p:txBody>
      </p:sp>
      <p:sp>
        <p:nvSpPr>
          <p:cNvPr id="8195" name="Content Placeholder 2"/>
          <p:cNvSpPr>
            <a:spLocks noGrp="1"/>
          </p:cNvSpPr>
          <p:nvPr>
            <p:ph idx="1"/>
          </p:nvPr>
        </p:nvSpPr>
        <p:spPr/>
        <p:txBody>
          <a:bodyPr/>
          <a:lstStyle/>
          <a:p>
            <a:r>
              <a:rPr lang="en-US" dirty="0"/>
              <a:t>Why plausible values?</a:t>
            </a:r>
          </a:p>
          <a:p>
            <a:r>
              <a:rPr lang="en-US" dirty="0"/>
              <a:t>How to use plausible values in a large-scale data analysis?</a:t>
            </a:r>
          </a:p>
        </p:txBody>
      </p:sp>
    </p:spTree>
    <p:extLst>
      <p:ext uri="{BB962C8B-B14F-4D97-AF65-F5344CB8AC3E}">
        <p14:creationId xmlns:p14="http://schemas.microsoft.com/office/powerpoint/2010/main" val="38873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a:bodyPr>
          <a:lstStyle/>
          <a:p>
            <a:r>
              <a:rPr lang="en-US" sz="2000" dirty="0" err="1"/>
              <a:t>Mislevy</a:t>
            </a:r>
            <a:r>
              <a:rPr lang="en-US" sz="2000" dirty="0"/>
              <a:t>, R. (1991). Randomization-based inference about latent variables from complex samples. </a:t>
            </a:r>
            <a:r>
              <a:rPr lang="en-US" sz="2000" i="1" dirty="0" err="1"/>
              <a:t>Psychometrika</a:t>
            </a:r>
            <a:r>
              <a:rPr lang="en-US" sz="2000" i="1" dirty="0"/>
              <a:t>, 56</a:t>
            </a:r>
            <a:r>
              <a:rPr lang="en-US" sz="2000" dirty="0"/>
              <a:t>, 177–196.</a:t>
            </a:r>
          </a:p>
          <a:p>
            <a:r>
              <a:rPr lang="en-US" sz="2000" dirty="0"/>
              <a:t>Rubin, D. (1987). </a:t>
            </a:r>
            <a:r>
              <a:rPr lang="en-US" sz="2000" i="1" dirty="0"/>
              <a:t>Multiple imputation for nonresponse in sample surveys. </a:t>
            </a:r>
            <a:r>
              <a:rPr lang="en-US" sz="2000" dirty="0"/>
              <a:t>New York: John Wiley.</a:t>
            </a:r>
          </a:p>
          <a:p>
            <a:r>
              <a:rPr lang="en-US" sz="2000" dirty="0"/>
              <a:t>Rutkowski, L., Gonzalez, E., </a:t>
            </a:r>
            <a:r>
              <a:rPr lang="en-US" sz="2000" dirty="0" err="1"/>
              <a:t>Joncas</a:t>
            </a:r>
            <a:r>
              <a:rPr lang="en-US" sz="2000" dirty="0"/>
              <a:t>, M., &amp; von </a:t>
            </a:r>
            <a:r>
              <a:rPr lang="en-US" sz="2000" dirty="0" err="1"/>
              <a:t>Davier</a:t>
            </a:r>
            <a:r>
              <a:rPr lang="en-US" sz="2000" dirty="0"/>
              <a:t>, M. (2010). International large-scale assessment data: Issues in secondary analysis and reporting. </a:t>
            </a:r>
            <a:r>
              <a:rPr lang="en-US" sz="2000" i="1" dirty="0"/>
              <a:t>Educational Researcher, 39</a:t>
            </a:r>
            <a:r>
              <a:rPr lang="en-US" sz="2000" dirty="0"/>
              <a:t>(2), 142-151.</a:t>
            </a:r>
          </a:p>
          <a:p>
            <a:r>
              <a:rPr lang="en-US" sz="2000" dirty="0"/>
              <a:t>von </a:t>
            </a:r>
            <a:r>
              <a:rPr lang="en-US" sz="2000" dirty="0" err="1"/>
              <a:t>Davier</a:t>
            </a:r>
            <a:r>
              <a:rPr lang="en-US" sz="2000" dirty="0"/>
              <a:t>, M., Gonzalez, E., &amp; </a:t>
            </a:r>
            <a:r>
              <a:rPr lang="en-US" sz="2000" dirty="0" err="1"/>
              <a:t>Mislevy</a:t>
            </a:r>
            <a:r>
              <a:rPr lang="en-US" sz="2000" dirty="0"/>
              <a:t>, R. (2009). Plausible values: What are they and why do we need them? </a:t>
            </a:r>
            <a:r>
              <a:rPr lang="en-US" sz="2000" i="1" dirty="0"/>
              <a:t>IERI Monograph Series: Issues and Methodologies in Large-Scale Assessments</a:t>
            </a:r>
            <a:r>
              <a:rPr lang="en-US" sz="2000" dirty="0"/>
              <a:t>, </a:t>
            </a:r>
            <a:r>
              <a:rPr lang="en-US" sz="2000" i="1" dirty="0"/>
              <a:t>2</a:t>
            </a:r>
            <a:r>
              <a:rPr lang="en-US" sz="2000" dirty="0"/>
              <a:t>, 9–36.</a:t>
            </a:r>
          </a:p>
          <a:p>
            <a:r>
              <a:rPr lang="en-US" sz="2000" dirty="0"/>
              <a:t>von </a:t>
            </a:r>
            <a:r>
              <a:rPr lang="en-US" sz="2000" dirty="0" err="1"/>
              <a:t>Davier</a:t>
            </a:r>
            <a:r>
              <a:rPr lang="en-US" sz="2000" dirty="0"/>
              <a:t>, M., &amp; </a:t>
            </a:r>
            <a:r>
              <a:rPr lang="en-US" sz="2000" dirty="0" err="1"/>
              <a:t>Sinharay</a:t>
            </a:r>
            <a:r>
              <a:rPr lang="en-US" sz="2000" dirty="0"/>
              <a:t>, S. (2014). Analytics in international large-scale assessments: Item response theory and population models. In L. Rutkowski, M. von </a:t>
            </a:r>
            <a:r>
              <a:rPr lang="en-US" sz="2000" dirty="0" err="1"/>
              <a:t>Davier</a:t>
            </a:r>
            <a:r>
              <a:rPr lang="en-US" sz="2000" dirty="0"/>
              <a:t>, &amp; D. Rutkowski (Eds.), Handbook of international large-scale assessment (pp. 155–174). Boca Raton, FL: Taylor &amp; Francis.</a:t>
            </a:r>
          </a:p>
        </p:txBody>
      </p:sp>
      <p:sp>
        <p:nvSpPr>
          <p:cNvPr id="4" name="Slide Number Placeholder 3"/>
          <p:cNvSpPr>
            <a:spLocks noGrp="1"/>
          </p:cNvSpPr>
          <p:nvPr>
            <p:ph type="sldNum" sz="quarter" idx="10"/>
          </p:nvPr>
        </p:nvSpPr>
        <p:spPr/>
        <p:txBody>
          <a:bodyPr/>
          <a:lstStyle/>
          <a:p>
            <a:pPr>
              <a:defRPr/>
            </a:pPr>
            <a:fld id="{42E3DDAF-209E-4E92-BE5E-5819F6D19027}" type="slidenum">
              <a:rPr lang="en-US" smtClean="0"/>
              <a:pPr>
                <a:defRPr/>
              </a:pPr>
              <a:t>20</a:t>
            </a:fld>
            <a:endParaRPr lang="en-US"/>
          </a:p>
        </p:txBody>
      </p:sp>
    </p:spTree>
    <p:extLst>
      <p:ext uri="{BB962C8B-B14F-4D97-AF65-F5344CB8AC3E}">
        <p14:creationId xmlns:p14="http://schemas.microsoft.com/office/powerpoint/2010/main" val="7265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Ting Zhang</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dirty="0"/>
              <a:t>Senior Psychometrician / Statistician </a:t>
            </a:r>
          </a:p>
          <a:p>
            <a:r>
              <a:rPr lang="en-US" dirty="0"/>
              <a:t>202.403.6646</a:t>
            </a:r>
          </a:p>
          <a:p>
            <a:r>
              <a:rPr lang="en-US" dirty="0"/>
              <a:t>tzhang@air.org</a:t>
            </a:r>
          </a:p>
        </p:txBody>
      </p:sp>
      <p:sp>
        <p:nvSpPr>
          <p:cNvPr id="13" name="Text Placeholder 12">
            <a:extLst>
              <a:ext uri="{FF2B5EF4-FFF2-40B4-BE49-F238E27FC236}">
                <a16:creationId xmlns:a16="http://schemas.microsoft.com/office/drawing/2014/main" id="{27A7AD0C-9120-49E1-A471-8A7D2895B6E9}"/>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2837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What are Plausible Values?</a:t>
            </a:r>
          </a:p>
        </p:txBody>
      </p:sp>
      <p:sp>
        <p:nvSpPr>
          <p:cNvPr id="3" name="Content Placeholder 2">
            <a:extLst>
              <a:ext uri="{FF2B5EF4-FFF2-40B4-BE49-F238E27FC236}">
                <a16:creationId xmlns:a16="http://schemas.microsoft.com/office/drawing/2014/main" id="{C60C7B94-4A49-47C8-A7DA-02EE409C0EC6}"/>
              </a:ext>
            </a:extLst>
          </p:cNvPr>
          <p:cNvSpPr>
            <a:spLocks noGrp="1"/>
          </p:cNvSpPr>
          <p:nvPr>
            <p:ph idx="1"/>
          </p:nvPr>
        </p:nvSpPr>
        <p:spPr>
          <a:xfrm>
            <a:off x="457201" y="3233530"/>
            <a:ext cx="8124092" cy="2572910"/>
          </a:xfrm>
        </p:spPr>
        <p:txBody>
          <a:bodyPr>
            <a:normAutofit/>
          </a:bodyPr>
          <a:lstStyle/>
          <a:p>
            <a:r>
              <a:rPr lang="en-US" dirty="0"/>
              <a:t>Proficiency estimates for an individual student, drawn at random from a conditional distribution of potential scale scores.</a:t>
            </a:r>
          </a:p>
          <a:p>
            <a:r>
              <a:rPr lang="en-US" dirty="0"/>
              <a:t>All available plausible values should be used when calculating summary statistics for groups of students</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3</a:t>
            </a:fld>
            <a:endParaRPr lang="en-US"/>
          </a:p>
        </p:txBody>
      </p:sp>
      <p:pic>
        <p:nvPicPr>
          <p:cNvPr id="5" name="Picture 4">
            <a:extLst>
              <a:ext uri="{FF2B5EF4-FFF2-40B4-BE49-F238E27FC236}">
                <a16:creationId xmlns:a16="http://schemas.microsoft.com/office/drawing/2014/main" id="{E26FE41C-9198-4C95-A982-8DCF1CC07CEE}"/>
              </a:ext>
            </a:extLst>
          </p:cNvPr>
          <p:cNvPicPr>
            <a:picLocks noChangeAspect="1"/>
          </p:cNvPicPr>
          <p:nvPr/>
        </p:nvPicPr>
        <p:blipFill>
          <a:blip r:embed="rId3"/>
          <a:stretch>
            <a:fillRect/>
          </a:stretch>
        </p:blipFill>
        <p:spPr>
          <a:xfrm>
            <a:off x="682431" y="1707477"/>
            <a:ext cx="10449450" cy="969348"/>
          </a:xfrm>
          <a:prstGeom prst="rect">
            <a:avLst/>
          </a:prstGeom>
        </p:spPr>
      </p:pic>
      <p:pic>
        <p:nvPicPr>
          <p:cNvPr id="7" name="Picture 6" descr="A picture containing text, painted, automaton&#10;&#10;Description automatically generated">
            <a:extLst>
              <a:ext uri="{FF2B5EF4-FFF2-40B4-BE49-F238E27FC236}">
                <a16:creationId xmlns:a16="http://schemas.microsoft.com/office/drawing/2014/main" id="{4A8E93CE-DEE6-4F81-B537-9D83D7C846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8770" y="3585686"/>
            <a:ext cx="3014506" cy="1625321"/>
          </a:xfrm>
          <a:prstGeom prst="rect">
            <a:avLst/>
          </a:prstGeom>
        </p:spPr>
      </p:pic>
    </p:spTree>
    <p:extLst>
      <p:ext uri="{BB962C8B-B14F-4D97-AF65-F5344CB8AC3E}">
        <p14:creationId xmlns:p14="http://schemas.microsoft.com/office/powerpoint/2010/main" val="89232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11338560" cy="996696"/>
          </a:xfrm>
        </p:spPr>
        <p:txBody>
          <a:bodyPr anchor="b">
            <a:normAutofit/>
          </a:bodyPr>
          <a:lstStyle/>
          <a:p>
            <a:r>
              <a:rPr lang="en-US" dirty="0"/>
              <a:t>Why use Plausible Values?</a:t>
            </a:r>
          </a:p>
        </p:txBody>
      </p:sp>
      <p:pic>
        <p:nvPicPr>
          <p:cNvPr id="3" name="Picture 2">
            <a:extLst>
              <a:ext uri="{FF2B5EF4-FFF2-40B4-BE49-F238E27FC236}">
                <a16:creationId xmlns:a16="http://schemas.microsoft.com/office/drawing/2014/main" id="{A9AB0DDB-E0E8-40E8-8B6B-AC0D69D156D3}"/>
              </a:ext>
            </a:extLst>
          </p:cNvPr>
          <p:cNvPicPr>
            <a:picLocks noChangeAspect="1"/>
          </p:cNvPicPr>
          <p:nvPr/>
        </p:nvPicPr>
        <p:blipFill>
          <a:blip r:embed="rId3"/>
          <a:stretch>
            <a:fillRect/>
          </a:stretch>
        </p:blipFill>
        <p:spPr>
          <a:xfrm>
            <a:off x="457200" y="2104377"/>
            <a:ext cx="5568696" cy="2923565"/>
          </a:xfrm>
          <a:prstGeom prst="rect">
            <a:avLst/>
          </a:prstGeom>
          <a:noFill/>
        </p:spPr>
      </p:pic>
      <p:sp>
        <p:nvSpPr>
          <p:cNvPr id="6147" name="Content Placeholder 2"/>
          <p:cNvSpPr>
            <a:spLocks noGrp="1"/>
          </p:cNvSpPr>
          <p:nvPr>
            <p:ph sz="half" idx="2"/>
          </p:nvPr>
        </p:nvSpPr>
        <p:spPr>
          <a:xfrm>
            <a:off x="6227064" y="1143000"/>
            <a:ext cx="5568696" cy="4846320"/>
          </a:xfrm>
        </p:spPr>
        <p:txBody>
          <a:bodyPr>
            <a:normAutofit fontScale="92500" lnSpcReduction="10000"/>
          </a:bodyPr>
          <a:lstStyle/>
          <a:p>
            <a:pPr marL="0" indent="0">
              <a:lnSpc>
                <a:spcPct val="115000"/>
              </a:lnSpc>
              <a:buNone/>
            </a:pPr>
            <a:r>
              <a:rPr lang="en-US" dirty="0"/>
              <a:t>Assessment designs!</a:t>
            </a:r>
          </a:p>
          <a:p>
            <a:pPr>
              <a:lnSpc>
                <a:spcPct val="115000"/>
              </a:lnSpc>
            </a:pPr>
            <a:r>
              <a:rPr lang="en-US" dirty="0"/>
              <a:t>Test design features</a:t>
            </a:r>
          </a:p>
          <a:p>
            <a:pPr lvl="1">
              <a:lnSpc>
                <a:spcPct val="115000"/>
              </a:lnSpc>
            </a:pPr>
            <a:r>
              <a:rPr lang="en-US" dirty="0"/>
              <a:t>Large scale assessments such as NAEP and TIMSS use a large item pool of test questions to provide comprehensive coverage of each subject domain.</a:t>
            </a:r>
          </a:p>
          <a:p>
            <a:pPr lvl="1">
              <a:lnSpc>
                <a:spcPct val="115000"/>
              </a:lnSpc>
            </a:pPr>
            <a:r>
              <a:rPr lang="en-US" dirty="0"/>
              <a:t>To keep the burden of test-taking low and encourage school participation, each student is administered a small number of items.</a:t>
            </a:r>
          </a:p>
          <a:p>
            <a:pPr lvl="1">
              <a:lnSpc>
                <a:spcPct val="115000"/>
              </a:lnSpc>
            </a:pPr>
            <a:r>
              <a:rPr lang="en-US" dirty="0"/>
              <a:t>But at the assessment level, all items are measured.</a:t>
            </a:r>
          </a:p>
          <a:p>
            <a:pPr lvl="1">
              <a:lnSpc>
                <a:spcPct val="115000"/>
              </a:lnSpc>
            </a:pPr>
            <a:endParaRPr lang="en-US" dirty="0"/>
          </a:p>
          <a:p>
            <a:pPr marL="0" indent="0">
              <a:lnSpc>
                <a:spcPct val="115000"/>
              </a:lnSpc>
              <a:buNone/>
            </a:pPr>
            <a:endParaRPr lang="en-US" dirty="0"/>
          </a:p>
        </p:txBody>
      </p:sp>
      <p:sp>
        <p:nvSpPr>
          <p:cNvPr id="6149" name="Slide Number Placeholder 4">
            <a:extLst>
              <a:ext uri="{FF2B5EF4-FFF2-40B4-BE49-F238E27FC236}">
                <a16:creationId xmlns:a16="http://schemas.microsoft.com/office/drawing/2014/main" id="{4C5C83DC-93CF-40B2-AE8E-EAF1E31B399A}"/>
              </a:ext>
            </a:extLst>
          </p:cNvPr>
          <p:cNvSpPr>
            <a:spLocks noGrp="1"/>
          </p:cNvSpPr>
          <p:nvPr>
            <p:ph type="sldNum" sz="quarter" idx="12"/>
          </p:nvPr>
        </p:nvSpPr>
        <p:spPr>
          <a:xfrm>
            <a:off x="457200" y="6363145"/>
            <a:ext cx="2743200" cy="365125"/>
          </a:xfrm>
        </p:spPr>
        <p:txBody>
          <a:bodyPr/>
          <a:lstStyle/>
          <a:p>
            <a:pPr>
              <a:spcAft>
                <a:spcPts val="600"/>
              </a:spcAft>
            </a:pPr>
            <a:fld id="{BABF4E83-61DB-418F-A99F-17BC9BB58EF6}" type="slidenum">
              <a:rPr lang="en-US" smtClean="0"/>
              <a:pPr>
                <a:spcAft>
                  <a:spcPts val="600"/>
                </a:spcAft>
              </a:pPr>
              <a:t>4</a:t>
            </a:fld>
            <a:endParaRPr lang="en-US"/>
          </a:p>
        </p:txBody>
      </p:sp>
      <p:sp>
        <p:nvSpPr>
          <p:cNvPr id="6150" name="Text Placeholder 5">
            <a:extLst>
              <a:ext uri="{FF2B5EF4-FFF2-40B4-BE49-F238E27FC236}">
                <a16:creationId xmlns:a16="http://schemas.microsoft.com/office/drawing/2014/main" id="{A97ACE33-B8DF-4B34-BB4A-F3CB7D934B38}"/>
              </a:ext>
            </a:extLst>
          </p:cNvPr>
          <p:cNvSpPr>
            <a:spLocks noGrp="1"/>
          </p:cNvSpPr>
          <p:nvPr>
            <p:ph type="body" sz="quarter" idx="13"/>
          </p:nvPr>
        </p:nvSpPr>
        <p:spPr>
          <a:xfrm>
            <a:off x="457200" y="6135624"/>
            <a:ext cx="11338560" cy="192024"/>
          </a:xfrm>
        </p:spPr>
        <p:txBody>
          <a:bodyPr/>
          <a:lstStyle/>
          <a:p>
            <a:endParaRPr lang="en-US"/>
          </a:p>
        </p:txBody>
      </p:sp>
    </p:spTree>
    <p:extLst>
      <p:ext uri="{BB962C8B-B14F-4D97-AF65-F5344CB8AC3E}">
        <p14:creationId xmlns:p14="http://schemas.microsoft.com/office/powerpoint/2010/main" val="206130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C166-375A-4FB2-9E2D-F4F8E6A77125}"/>
              </a:ext>
            </a:extLst>
          </p:cNvPr>
          <p:cNvSpPr>
            <a:spLocks noGrp="1"/>
          </p:cNvSpPr>
          <p:nvPr>
            <p:ph type="title"/>
          </p:nvPr>
        </p:nvSpPr>
        <p:spPr/>
        <p:txBody>
          <a:bodyPr/>
          <a:lstStyle/>
          <a:p>
            <a:r>
              <a:rPr lang="en-US" dirty="0"/>
              <a:t>Advantages and trade-offs of the assessment design</a:t>
            </a:r>
          </a:p>
        </p:txBody>
      </p:sp>
      <p:sp>
        <p:nvSpPr>
          <p:cNvPr id="3" name="Content Placeholder 2">
            <a:extLst>
              <a:ext uri="{FF2B5EF4-FFF2-40B4-BE49-F238E27FC236}">
                <a16:creationId xmlns:a16="http://schemas.microsoft.com/office/drawing/2014/main" id="{C646B2EC-E519-441D-962D-98539B522101}"/>
              </a:ext>
            </a:extLst>
          </p:cNvPr>
          <p:cNvSpPr>
            <a:spLocks noGrp="1"/>
          </p:cNvSpPr>
          <p:nvPr>
            <p:ph idx="1"/>
          </p:nvPr>
        </p:nvSpPr>
        <p:spPr>
          <a:xfrm>
            <a:off x="457200" y="1166191"/>
            <a:ext cx="11338560" cy="5022573"/>
          </a:xfrm>
        </p:spPr>
        <p:txBody>
          <a:bodyPr>
            <a:normAutofit fontScale="92500" lnSpcReduction="10000"/>
          </a:bodyPr>
          <a:lstStyle/>
          <a:p>
            <a:pPr marL="0" lvl="0" indent="0">
              <a:buClr>
                <a:srgbClr val="595959"/>
              </a:buClr>
              <a:buNone/>
            </a:pPr>
            <a:r>
              <a:rPr lang="en-US" dirty="0"/>
              <a:t>Advantages</a:t>
            </a:r>
          </a:p>
          <a:p>
            <a:pPr lvl="0">
              <a:buClr>
                <a:srgbClr val="595959"/>
              </a:buClr>
            </a:pPr>
            <a:r>
              <a:rPr lang="en-US" dirty="0"/>
              <a:t>Cost efficient and avoids overburdening students and schools</a:t>
            </a:r>
          </a:p>
          <a:p>
            <a:pPr lvl="0">
              <a:buClr>
                <a:srgbClr val="595959"/>
              </a:buClr>
            </a:pPr>
            <a:r>
              <a:rPr lang="en-US" dirty="0"/>
              <a:t>Achieves broad coverage of the targeted content domain</a:t>
            </a:r>
          </a:p>
          <a:p>
            <a:pPr lvl="0">
              <a:buClr>
                <a:srgbClr val="595959"/>
              </a:buClr>
            </a:pPr>
            <a:r>
              <a:rPr lang="en-US" dirty="0"/>
              <a:t>Allows sufficiently precise estimates of proficiency distributions of the target population and sub-populations, </a:t>
            </a:r>
          </a:p>
          <a:p>
            <a:pPr lvl="1">
              <a:buClr>
                <a:srgbClr val="595959"/>
              </a:buClr>
            </a:pPr>
            <a:r>
              <a:rPr lang="en-US" dirty="0"/>
              <a:t>uses IRT and Multiple Imputations to create student scale scores – plausible values.</a:t>
            </a:r>
          </a:p>
          <a:p>
            <a:pPr marL="0" indent="0">
              <a:buNone/>
            </a:pPr>
            <a:r>
              <a:rPr lang="en-US" dirty="0"/>
              <a:t>Trade-offs</a:t>
            </a:r>
          </a:p>
          <a:p>
            <a:r>
              <a:rPr lang="en-US" dirty="0"/>
              <a:t>Each student receives too few test questions to permit estimating an accurate scale score for that student.</a:t>
            </a:r>
          </a:p>
          <a:p>
            <a:r>
              <a:rPr lang="en-US" dirty="0"/>
              <a:t>Results in large measurement error and leads to inaccurate inference.</a:t>
            </a:r>
          </a:p>
          <a:p>
            <a:endParaRPr lang="en-US" dirty="0"/>
          </a:p>
        </p:txBody>
      </p:sp>
      <p:sp>
        <p:nvSpPr>
          <p:cNvPr id="4" name="Slide Number Placeholder 3">
            <a:extLst>
              <a:ext uri="{FF2B5EF4-FFF2-40B4-BE49-F238E27FC236}">
                <a16:creationId xmlns:a16="http://schemas.microsoft.com/office/drawing/2014/main" id="{388C97D2-1EEB-429F-9831-BEF5B62402A0}"/>
              </a:ext>
            </a:extLst>
          </p:cNvPr>
          <p:cNvSpPr>
            <a:spLocks noGrp="1"/>
          </p:cNvSpPr>
          <p:nvPr>
            <p:ph type="sldNum" sz="quarter" idx="10"/>
          </p:nvPr>
        </p:nvSpPr>
        <p:spPr/>
        <p:txBody>
          <a:bodyPr/>
          <a:lstStyle/>
          <a:p>
            <a:pPr>
              <a:defRPr/>
            </a:pPr>
            <a:fld id="{42E3DDAF-209E-4E92-BE5E-5819F6D19027}" type="slidenum">
              <a:rPr lang="en-US" smtClean="0"/>
              <a:pPr>
                <a:defRPr/>
              </a:pPr>
              <a:t>5</a:t>
            </a:fld>
            <a:endParaRPr lang="en-US"/>
          </a:p>
        </p:txBody>
      </p:sp>
    </p:spTree>
    <p:extLst>
      <p:ext uri="{BB962C8B-B14F-4D97-AF65-F5344CB8AC3E}">
        <p14:creationId xmlns:p14="http://schemas.microsoft.com/office/powerpoint/2010/main" val="138633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E27E-573C-4766-8917-1ED4AF393FBC}"/>
              </a:ext>
            </a:extLst>
          </p:cNvPr>
          <p:cNvSpPr>
            <a:spLocks noGrp="1"/>
          </p:cNvSpPr>
          <p:nvPr>
            <p:ph type="title"/>
          </p:nvPr>
        </p:nvSpPr>
        <p:spPr>
          <a:xfrm>
            <a:off x="426720" y="229131"/>
            <a:ext cx="11338560" cy="996696"/>
          </a:xfrm>
        </p:spPr>
        <p:txBody>
          <a:bodyPr anchor="b">
            <a:normAutofit/>
          </a:bodyPr>
          <a:lstStyle/>
          <a:p>
            <a:pPr>
              <a:lnSpc>
                <a:spcPct val="90000"/>
              </a:lnSpc>
            </a:pPr>
            <a:r>
              <a:rPr lang="en-US" dirty="0"/>
              <a:t>How can an assessment program work without accurate scores for individual students?</a:t>
            </a:r>
          </a:p>
        </p:txBody>
      </p:sp>
      <p:sp>
        <p:nvSpPr>
          <p:cNvPr id="3" name="Content Placeholder 2">
            <a:extLst>
              <a:ext uri="{FF2B5EF4-FFF2-40B4-BE49-F238E27FC236}">
                <a16:creationId xmlns:a16="http://schemas.microsoft.com/office/drawing/2014/main" id="{D9E78772-FB82-4095-BA40-9E5060F01D7F}"/>
              </a:ext>
            </a:extLst>
          </p:cNvPr>
          <p:cNvSpPr>
            <a:spLocks noGrp="1"/>
          </p:cNvSpPr>
          <p:nvPr>
            <p:ph sz="half" idx="1"/>
          </p:nvPr>
        </p:nvSpPr>
        <p:spPr>
          <a:xfrm>
            <a:off x="4479499" y="1186070"/>
            <a:ext cx="6985091" cy="4846320"/>
          </a:xfrm>
        </p:spPr>
        <p:txBody>
          <a:bodyPr>
            <a:normAutofit/>
          </a:bodyPr>
          <a:lstStyle/>
          <a:p>
            <a:pPr>
              <a:lnSpc>
                <a:spcPct val="115000"/>
              </a:lnSpc>
            </a:pPr>
            <a:endParaRPr lang="en-US" sz="2000" dirty="0"/>
          </a:p>
          <a:p>
            <a:pPr>
              <a:lnSpc>
                <a:spcPct val="115000"/>
              </a:lnSpc>
            </a:pPr>
            <a:r>
              <a:rPr lang="en-US" sz="2000" dirty="0"/>
              <a:t>One way of taking the uncertainty associated with the estimates into account, and of obtaining unbiased group-level estimates, is to use multiple imputation to impute what we know about the students and obtain the distribution that represent a student’s proficiency.</a:t>
            </a:r>
          </a:p>
          <a:p>
            <a:pPr>
              <a:lnSpc>
                <a:spcPct val="115000"/>
              </a:lnSpc>
            </a:pPr>
            <a:r>
              <a:rPr lang="en-US" sz="2000" dirty="0"/>
              <a:t>Plausible values are based on student responses to the subset of items they receive and available background information (</a:t>
            </a:r>
            <a:r>
              <a:rPr lang="en-US" sz="2000" dirty="0" err="1"/>
              <a:t>Mislevy</a:t>
            </a:r>
            <a:r>
              <a:rPr lang="en-US" sz="2000" dirty="0"/>
              <a:t>, 1991).</a:t>
            </a:r>
          </a:p>
        </p:txBody>
      </p:sp>
      <p:sp>
        <p:nvSpPr>
          <p:cNvPr id="4" name="Slide Number Placeholder 3">
            <a:extLst>
              <a:ext uri="{FF2B5EF4-FFF2-40B4-BE49-F238E27FC236}">
                <a16:creationId xmlns:a16="http://schemas.microsoft.com/office/drawing/2014/main" id="{418DEAD4-24E6-4846-A9DC-006865FCA821}"/>
              </a:ext>
            </a:extLst>
          </p:cNvPr>
          <p:cNvSpPr>
            <a:spLocks noGrp="1"/>
          </p:cNvSpPr>
          <p:nvPr>
            <p:ph type="sldNum" sz="quarter" idx="12"/>
          </p:nvPr>
        </p:nvSpPr>
        <p:spPr/>
        <p:txBody>
          <a:bodyPr wrap="none" anchor="b">
            <a:normAutofit/>
          </a:bodyPr>
          <a:lstStyle/>
          <a:p>
            <a:pPr>
              <a:spcAft>
                <a:spcPts val="600"/>
              </a:spcAft>
              <a:defRPr/>
            </a:pPr>
            <a:fld id="{42E3DDAF-209E-4E92-BE5E-5819F6D19027}" type="slidenum">
              <a:rPr lang="en-US" smtClean="0"/>
              <a:pPr>
                <a:spcAft>
                  <a:spcPts val="600"/>
                </a:spcAft>
                <a:defRPr/>
              </a:pPr>
              <a:t>6</a:t>
            </a:fld>
            <a:endParaRPr lang="en-US"/>
          </a:p>
        </p:txBody>
      </p:sp>
      <p:pic>
        <p:nvPicPr>
          <p:cNvPr id="5" name="Picture 4">
            <a:extLst>
              <a:ext uri="{FF2B5EF4-FFF2-40B4-BE49-F238E27FC236}">
                <a16:creationId xmlns:a16="http://schemas.microsoft.com/office/drawing/2014/main" id="{C3C24E72-0546-4A0A-A796-8CB9360BC206}"/>
              </a:ext>
            </a:extLst>
          </p:cNvPr>
          <p:cNvPicPr>
            <a:picLocks noChangeAspect="1"/>
          </p:cNvPicPr>
          <p:nvPr/>
        </p:nvPicPr>
        <p:blipFill>
          <a:blip r:embed="rId3"/>
          <a:stretch>
            <a:fillRect/>
          </a:stretch>
        </p:blipFill>
        <p:spPr>
          <a:xfrm>
            <a:off x="426720" y="2143335"/>
            <a:ext cx="4052779" cy="1858822"/>
          </a:xfrm>
          <a:prstGeom prst="rect">
            <a:avLst/>
          </a:prstGeom>
          <a:noFill/>
        </p:spPr>
      </p:pic>
    </p:spTree>
    <p:extLst>
      <p:ext uri="{BB962C8B-B14F-4D97-AF65-F5344CB8AC3E}">
        <p14:creationId xmlns:p14="http://schemas.microsoft.com/office/powerpoint/2010/main" val="117559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pPr eaLnBrk="1" hangingPunct="1">
              <a:defRPr/>
            </a:pPr>
            <a:r>
              <a:rPr lang="en-US" dirty="0"/>
              <a:t>Plausible Values</a:t>
            </a:r>
          </a:p>
        </p:txBody>
      </p:sp>
      <p:pic>
        <p:nvPicPr>
          <p:cNvPr id="1310723" name="Picture 3" descr="NormalCurve"/>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524" r="8081"/>
          <a:stretch>
            <a:fillRect/>
          </a:stretch>
        </p:blipFill>
        <p:spPr bwMode="auto">
          <a:xfrm>
            <a:off x="2211600" y="2532286"/>
            <a:ext cx="7772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24" name="AutoShape 4"/>
          <p:cNvSpPr>
            <a:spLocks noChangeAspect="1" noChangeArrowheads="1"/>
          </p:cNvSpPr>
          <p:nvPr/>
        </p:nvSpPr>
        <p:spPr bwMode="auto">
          <a:xfrm>
            <a:off x="3200400" y="5105400"/>
            <a:ext cx="90488" cy="90488"/>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5" name="AutoShape 5"/>
          <p:cNvSpPr>
            <a:spLocks noChangeAspect="1" noChangeArrowheads="1"/>
          </p:cNvSpPr>
          <p:nvPr/>
        </p:nvSpPr>
        <p:spPr bwMode="auto">
          <a:xfrm>
            <a:off x="4176714" y="4102100"/>
            <a:ext cx="90487" cy="90488"/>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6" name="AutoShape 6"/>
          <p:cNvSpPr>
            <a:spLocks noChangeAspect="1" noChangeArrowheads="1"/>
          </p:cNvSpPr>
          <p:nvPr/>
        </p:nvSpPr>
        <p:spPr bwMode="auto">
          <a:xfrm>
            <a:off x="5624514" y="2571750"/>
            <a:ext cx="90487" cy="90488"/>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7" name="AutoShape 7"/>
          <p:cNvSpPr>
            <a:spLocks noChangeAspect="1" noChangeArrowheads="1"/>
          </p:cNvSpPr>
          <p:nvPr/>
        </p:nvSpPr>
        <p:spPr bwMode="auto">
          <a:xfrm>
            <a:off x="6324600" y="2554289"/>
            <a:ext cx="90488" cy="90487"/>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8" name="AutoShape 8"/>
          <p:cNvSpPr>
            <a:spLocks noChangeAspect="1" noChangeArrowheads="1"/>
          </p:cNvSpPr>
          <p:nvPr/>
        </p:nvSpPr>
        <p:spPr bwMode="auto">
          <a:xfrm>
            <a:off x="7986714" y="4300539"/>
            <a:ext cx="90487" cy="90487"/>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9" name="Freeform 9"/>
          <p:cNvSpPr>
            <a:spLocks/>
          </p:cNvSpPr>
          <p:nvPr/>
        </p:nvSpPr>
        <p:spPr bwMode="auto">
          <a:xfrm>
            <a:off x="3248025" y="5200651"/>
            <a:ext cx="1588" cy="411163"/>
          </a:xfrm>
          <a:custGeom>
            <a:avLst/>
            <a:gdLst>
              <a:gd name="T0" fmla="*/ 0 w 1"/>
              <a:gd name="T1" fmla="*/ 411163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0" name="Freeform 10"/>
          <p:cNvSpPr>
            <a:spLocks/>
          </p:cNvSpPr>
          <p:nvPr/>
        </p:nvSpPr>
        <p:spPr bwMode="auto">
          <a:xfrm>
            <a:off x="4225925" y="4191001"/>
            <a:ext cx="1588" cy="1420813"/>
          </a:xfrm>
          <a:custGeom>
            <a:avLst/>
            <a:gdLst>
              <a:gd name="T0" fmla="*/ 0 w 1"/>
              <a:gd name="T1" fmla="*/ 1420813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1" name="Freeform 11"/>
          <p:cNvSpPr>
            <a:spLocks/>
          </p:cNvSpPr>
          <p:nvPr/>
        </p:nvSpPr>
        <p:spPr bwMode="auto">
          <a:xfrm>
            <a:off x="5668964" y="2667000"/>
            <a:ext cx="1587" cy="2940050"/>
          </a:xfrm>
          <a:custGeom>
            <a:avLst/>
            <a:gdLst>
              <a:gd name="T0" fmla="*/ 0 w 1"/>
              <a:gd name="T1" fmla="*/ 2940050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2" name="Freeform 12"/>
          <p:cNvSpPr>
            <a:spLocks/>
          </p:cNvSpPr>
          <p:nvPr/>
        </p:nvSpPr>
        <p:spPr bwMode="auto">
          <a:xfrm>
            <a:off x="6370639" y="2647951"/>
            <a:ext cx="1587" cy="2957513"/>
          </a:xfrm>
          <a:custGeom>
            <a:avLst/>
            <a:gdLst>
              <a:gd name="T0" fmla="*/ 0 w 1"/>
              <a:gd name="T1" fmla="*/ 2957513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3" name="Freeform 13"/>
          <p:cNvSpPr>
            <a:spLocks/>
          </p:cNvSpPr>
          <p:nvPr/>
        </p:nvSpPr>
        <p:spPr bwMode="auto">
          <a:xfrm>
            <a:off x="8038942" y="4389439"/>
            <a:ext cx="1588" cy="1216025"/>
          </a:xfrm>
          <a:custGeom>
            <a:avLst/>
            <a:gdLst>
              <a:gd name="T0" fmla="*/ 0 w 1"/>
              <a:gd name="T1" fmla="*/ 1216025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4" name="Text Box 14"/>
          <p:cNvSpPr txBox="1">
            <a:spLocks noChangeArrowheads="1"/>
          </p:cNvSpPr>
          <p:nvPr/>
        </p:nvSpPr>
        <p:spPr bwMode="auto">
          <a:xfrm>
            <a:off x="2749317" y="2438400"/>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Ability Distribution</a:t>
            </a:r>
          </a:p>
        </p:txBody>
      </p:sp>
      <p:sp>
        <p:nvSpPr>
          <p:cNvPr id="1310735" name="Text Box 15"/>
          <p:cNvSpPr txBox="1">
            <a:spLocks noChangeArrowheads="1"/>
          </p:cNvSpPr>
          <p:nvPr/>
        </p:nvSpPr>
        <p:spPr bwMode="auto">
          <a:xfrm>
            <a:off x="2938455"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PV2</a:t>
            </a:r>
          </a:p>
        </p:txBody>
      </p:sp>
      <p:sp>
        <p:nvSpPr>
          <p:cNvPr id="1310736" name="Text Box 16"/>
          <p:cNvSpPr txBox="1">
            <a:spLocks noChangeArrowheads="1"/>
          </p:cNvSpPr>
          <p:nvPr/>
        </p:nvSpPr>
        <p:spPr bwMode="auto">
          <a:xfrm>
            <a:off x="3903655"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PV4</a:t>
            </a:r>
          </a:p>
        </p:txBody>
      </p:sp>
      <p:sp>
        <p:nvSpPr>
          <p:cNvPr id="1310737" name="Text Box 17"/>
          <p:cNvSpPr txBox="1">
            <a:spLocks noChangeArrowheads="1"/>
          </p:cNvSpPr>
          <p:nvPr/>
        </p:nvSpPr>
        <p:spPr bwMode="auto">
          <a:xfrm>
            <a:off x="5349868"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PV1</a:t>
            </a:r>
          </a:p>
        </p:txBody>
      </p:sp>
      <p:sp>
        <p:nvSpPr>
          <p:cNvPr id="1310738" name="Text Box 18"/>
          <p:cNvSpPr txBox="1">
            <a:spLocks noChangeArrowheads="1"/>
          </p:cNvSpPr>
          <p:nvPr/>
        </p:nvSpPr>
        <p:spPr bwMode="auto">
          <a:xfrm>
            <a:off x="6054718"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PV5</a:t>
            </a:r>
          </a:p>
        </p:txBody>
      </p:sp>
      <p:sp>
        <p:nvSpPr>
          <p:cNvPr id="1310739" name="Text Box 19"/>
          <p:cNvSpPr txBox="1">
            <a:spLocks noChangeArrowheads="1"/>
          </p:cNvSpPr>
          <p:nvPr/>
        </p:nvSpPr>
        <p:spPr bwMode="auto">
          <a:xfrm>
            <a:off x="7710480"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PV3</a:t>
            </a:r>
          </a:p>
        </p:txBody>
      </p:sp>
      <p:sp>
        <p:nvSpPr>
          <p:cNvPr id="2" name="Rectangle 1">
            <a:extLst>
              <a:ext uri="{FF2B5EF4-FFF2-40B4-BE49-F238E27FC236}">
                <a16:creationId xmlns:a16="http://schemas.microsoft.com/office/drawing/2014/main" id="{1EBC6D54-A6B6-4FDC-AC6D-43F568B72CB3}"/>
              </a:ext>
            </a:extLst>
          </p:cNvPr>
          <p:cNvSpPr/>
          <p:nvPr/>
        </p:nvSpPr>
        <p:spPr>
          <a:xfrm>
            <a:off x="10334625" y="5934075"/>
            <a:ext cx="1609725"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165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310723"/>
                                        </p:tgtEl>
                                        <p:attrNameLst>
                                          <p:attrName>style.visibility</p:attrName>
                                        </p:attrNameLst>
                                      </p:cBhvr>
                                      <p:to>
                                        <p:strVal val="visible"/>
                                      </p:to>
                                    </p:set>
                                    <p:animEffect transition="in" filter="randombar(horizontal)">
                                      <p:cBhvr>
                                        <p:cTn id="7" dur="500"/>
                                        <p:tgtEl>
                                          <p:spTgt spid="1310723"/>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310734"/>
                                        </p:tgtEl>
                                        <p:attrNameLst>
                                          <p:attrName>style.visibility</p:attrName>
                                        </p:attrNameLst>
                                      </p:cBhvr>
                                      <p:to>
                                        <p:strVal val="visible"/>
                                      </p:to>
                                    </p:set>
                                    <p:anim calcmode="lin" valueType="num">
                                      <p:cBhvr>
                                        <p:cTn id="11" dur="500" fill="hold"/>
                                        <p:tgtEl>
                                          <p:spTgt spid="1310734"/>
                                        </p:tgtEl>
                                        <p:attrNameLst>
                                          <p:attrName>ppt_w</p:attrName>
                                        </p:attrNameLst>
                                      </p:cBhvr>
                                      <p:tavLst>
                                        <p:tav tm="0">
                                          <p:val>
                                            <p:fltVal val="0"/>
                                          </p:val>
                                        </p:tav>
                                        <p:tav tm="100000">
                                          <p:val>
                                            <p:strVal val="#ppt_w"/>
                                          </p:val>
                                        </p:tav>
                                      </p:tavLst>
                                    </p:anim>
                                    <p:anim calcmode="lin" valueType="num">
                                      <p:cBhvr>
                                        <p:cTn id="12" dur="500" fill="hold"/>
                                        <p:tgtEl>
                                          <p:spTgt spid="1310734"/>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310726"/>
                                        </p:tgtEl>
                                        <p:attrNameLst>
                                          <p:attrName>style.visibility</p:attrName>
                                        </p:attrNameLst>
                                      </p:cBhvr>
                                      <p:to>
                                        <p:strVal val="visible"/>
                                      </p:to>
                                    </p:set>
                                    <p:anim calcmode="lin" valueType="num">
                                      <p:cBhvr>
                                        <p:cTn id="17" dur="500" fill="hold"/>
                                        <p:tgtEl>
                                          <p:spTgt spid="1310726"/>
                                        </p:tgtEl>
                                        <p:attrNameLst>
                                          <p:attrName>ppt_w</p:attrName>
                                        </p:attrNameLst>
                                      </p:cBhvr>
                                      <p:tavLst>
                                        <p:tav tm="0">
                                          <p:val>
                                            <p:fltVal val="0"/>
                                          </p:val>
                                        </p:tav>
                                        <p:tav tm="100000">
                                          <p:val>
                                            <p:strVal val="#ppt_w"/>
                                          </p:val>
                                        </p:tav>
                                      </p:tavLst>
                                    </p:anim>
                                    <p:anim calcmode="lin" valueType="num">
                                      <p:cBhvr>
                                        <p:cTn id="18" dur="500" fill="hold"/>
                                        <p:tgtEl>
                                          <p:spTgt spid="1310726"/>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1310731"/>
                                        </p:tgtEl>
                                        <p:attrNameLst>
                                          <p:attrName>style.visibility</p:attrName>
                                        </p:attrNameLst>
                                      </p:cBhvr>
                                      <p:to>
                                        <p:strVal val="visible"/>
                                      </p:to>
                                    </p:set>
                                    <p:anim calcmode="lin" valueType="num">
                                      <p:cBhvr>
                                        <p:cTn id="22" dur="500" fill="hold"/>
                                        <p:tgtEl>
                                          <p:spTgt spid="1310731"/>
                                        </p:tgtEl>
                                        <p:attrNameLst>
                                          <p:attrName>ppt_x</p:attrName>
                                        </p:attrNameLst>
                                      </p:cBhvr>
                                      <p:tavLst>
                                        <p:tav tm="0">
                                          <p:val>
                                            <p:strVal val="#ppt_x"/>
                                          </p:val>
                                        </p:tav>
                                        <p:tav tm="100000">
                                          <p:val>
                                            <p:strVal val="#ppt_x"/>
                                          </p:val>
                                        </p:tav>
                                      </p:tavLst>
                                    </p:anim>
                                    <p:anim calcmode="lin" valueType="num">
                                      <p:cBhvr>
                                        <p:cTn id="23" dur="500" fill="hold"/>
                                        <p:tgtEl>
                                          <p:spTgt spid="1310731"/>
                                        </p:tgtEl>
                                        <p:attrNameLst>
                                          <p:attrName>ppt_y</p:attrName>
                                        </p:attrNameLst>
                                      </p:cBhvr>
                                      <p:tavLst>
                                        <p:tav tm="0">
                                          <p:val>
                                            <p:strVal val="#ppt_y-#ppt_h/2"/>
                                          </p:val>
                                        </p:tav>
                                        <p:tav tm="100000">
                                          <p:val>
                                            <p:strVal val="#ppt_y"/>
                                          </p:val>
                                        </p:tav>
                                      </p:tavLst>
                                    </p:anim>
                                    <p:anim calcmode="lin" valueType="num">
                                      <p:cBhvr>
                                        <p:cTn id="24" dur="500" fill="hold"/>
                                        <p:tgtEl>
                                          <p:spTgt spid="1310731"/>
                                        </p:tgtEl>
                                        <p:attrNameLst>
                                          <p:attrName>ppt_w</p:attrName>
                                        </p:attrNameLst>
                                      </p:cBhvr>
                                      <p:tavLst>
                                        <p:tav tm="0">
                                          <p:val>
                                            <p:strVal val="#ppt_w"/>
                                          </p:val>
                                        </p:tav>
                                        <p:tav tm="100000">
                                          <p:val>
                                            <p:strVal val="#ppt_w"/>
                                          </p:val>
                                        </p:tav>
                                      </p:tavLst>
                                    </p:anim>
                                    <p:anim calcmode="lin" valueType="num">
                                      <p:cBhvr>
                                        <p:cTn id="25" dur="500" fill="hold"/>
                                        <p:tgtEl>
                                          <p:spTgt spid="1310731"/>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310737"/>
                                        </p:tgtEl>
                                        <p:attrNameLst>
                                          <p:attrName>style.visibility</p:attrName>
                                        </p:attrNameLst>
                                      </p:cBhvr>
                                      <p:to>
                                        <p:strVal val="visible"/>
                                      </p:to>
                                    </p:set>
                                    <p:animEffect transition="in" filter="wipe(up)">
                                      <p:cBhvr>
                                        <p:cTn id="29" dur="500"/>
                                        <p:tgtEl>
                                          <p:spTgt spid="1310737"/>
                                        </p:tgtEl>
                                      </p:cBhvr>
                                    </p:animEffect>
                                  </p:childTnLst>
                                </p:cTn>
                              </p:par>
                            </p:childTnLst>
                          </p:cTn>
                        </p:par>
                        <p:par>
                          <p:cTn id="30" fill="hold" nodeType="afterGroup">
                            <p:stCondLst>
                              <p:cond delay="1500"/>
                            </p:stCondLst>
                            <p:childTnLst>
                              <p:par>
                                <p:cTn id="31" presetID="23" presetClass="entr" presetSubtype="16" fill="hold" grpId="0" nodeType="afterEffect">
                                  <p:stCondLst>
                                    <p:cond delay="0"/>
                                  </p:stCondLst>
                                  <p:childTnLst>
                                    <p:set>
                                      <p:cBhvr>
                                        <p:cTn id="32" dur="1" fill="hold">
                                          <p:stCondLst>
                                            <p:cond delay="0"/>
                                          </p:stCondLst>
                                        </p:cTn>
                                        <p:tgtEl>
                                          <p:spTgt spid="1310724"/>
                                        </p:tgtEl>
                                        <p:attrNameLst>
                                          <p:attrName>style.visibility</p:attrName>
                                        </p:attrNameLst>
                                      </p:cBhvr>
                                      <p:to>
                                        <p:strVal val="visible"/>
                                      </p:to>
                                    </p:set>
                                    <p:anim calcmode="lin" valueType="num">
                                      <p:cBhvr>
                                        <p:cTn id="33" dur="500" fill="hold"/>
                                        <p:tgtEl>
                                          <p:spTgt spid="1310724"/>
                                        </p:tgtEl>
                                        <p:attrNameLst>
                                          <p:attrName>ppt_w</p:attrName>
                                        </p:attrNameLst>
                                      </p:cBhvr>
                                      <p:tavLst>
                                        <p:tav tm="0">
                                          <p:val>
                                            <p:fltVal val="0"/>
                                          </p:val>
                                        </p:tav>
                                        <p:tav tm="100000">
                                          <p:val>
                                            <p:strVal val="#ppt_w"/>
                                          </p:val>
                                        </p:tav>
                                      </p:tavLst>
                                    </p:anim>
                                    <p:anim calcmode="lin" valueType="num">
                                      <p:cBhvr>
                                        <p:cTn id="34" dur="500" fill="hold"/>
                                        <p:tgtEl>
                                          <p:spTgt spid="1310724"/>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000"/>
                            </p:stCondLst>
                            <p:childTnLst>
                              <p:par>
                                <p:cTn id="36" presetID="17" presetClass="entr" presetSubtype="1" fill="hold" grpId="0" nodeType="afterEffect">
                                  <p:stCondLst>
                                    <p:cond delay="0"/>
                                  </p:stCondLst>
                                  <p:childTnLst>
                                    <p:set>
                                      <p:cBhvr>
                                        <p:cTn id="37" dur="1" fill="hold">
                                          <p:stCondLst>
                                            <p:cond delay="0"/>
                                          </p:stCondLst>
                                        </p:cTn>
                                        <p:tgtEl>
                                          <p:spTgt spid="1310729"/>
                                        </p:tgtEl>
                                        <p:attrNameLst>
                                          <p:attrName>style.visibility</p:attrName>
                                        </p:attrNameLst>
                                      </p:cBhvr>
                                      <p:to>
                                        <p:strVal val="visible"/>
                                      </p:to>
                                    </p:set>
                                    <p:anim calcmode="lin" valueType="num">
                                      <p:cBhvr>
                                        <p:cTn id="38" dur="500" fill="hold"/>
                                        <p:tgtEl>
                                          <p:spTgt spid="1310729"/>
                                        </p:tgtEl>
                                        <p:attrNameLst>
                                          <p:attrName>ppt_x</p:attrName>
                                        </p:attrNameLst>
                                      </p:cBhvr>
                                      <p:tavLst>
                                        <p:tav tm="0">
                                          <p:val>
                                            <p:strVal val="#ppt_x"/>
                                          </p:val>
                                        </p:tav>
                                        <p:tav tm="100000">
                                          <p:val>
                                            <p:strVal val="#ppt_x"/>
                                          </p:val>
                                        </p:tav>
                                      </p:tavLst>
                                    </p:anim>
                                    <p:anim calcmode="lin" valueType="num">
                                      <p:cBhvr>
                                        <p:cTn id="39" dur="500" fill="hold"/>
                                        <p:tgtEl>
                                          <p:spTgt spid="1310729"/>
                                        </p:tgtEl>
                                        <p:attrNameLst>
                                          <p:attrName>ppt_y</p:attrName>
                                        </p:attrNameLst>
                                      </p:cBhvr>
                                      <p:tavLst>
                                        <p:tav tm="0">
                                          <p:val>
                                            <p:strVal val="#ppt_y-#ppt_h/2"/>
                                          </p:val>
                                        </p:tav>
                                        <p:tav tm="100000">
                                          <p:val>
                                            <p:strVal val="#ppt_y"/>
                                          </p:val>
                                        </p:tav>
                                      </p:tavLst>
                                    </p:anim>
                                    <p:anim calcmode="lin" valueType="num">
                                      <p:cBhvr>
                                        <p:cTn id="40" dur="500" fill="hold"/>
                                        <p:tgtEl>
                                          <p:spTgt spid="1310729"/>
                                        </p:tgtEl>
                                        <p:attrNameLst>
                                          <p:attrName>ppt_w</p:attrName>
                                        </p:attrNameLst>
                                      </p:cBhvr>
                                      <p:tavLst>
                                        <p:tav tm="0">
                                          <p:val>
                                            <p:strVal val="#ppt_w"/>
                                          </p:val>
                                        </p:tav>
                                        <p:tav tm="100000">
                                          <p:val>
                                            <p:strVal val="#ppt_w"/>
                                          </p:val>
                                        </p:tav>
                                      </p:tavLst>
                                    </p:anim>
                                    <p:anim calcmode="lin" valueType="num">
                                      <p:cBhvr>
                                        <p:cTn id="41" dur="500" fill="hold"/>
                                        <p:tgtEl>
                                          <p:spTgt spid="1310729"/>
                                        </p:tgtEl>
                                        <p:attrNameLst>
                                          <p:attrName>ppt_h</p:attrName>
                                        </p:attrNameLst>
                                      </p:cBhvr>
                                      <p:tavLst>
                                        <p:tav tm="0">
                                          <p:val>
                                            <p:fltVal val="0"/>
                                          </p:val>
                                        </p:tav>
                                        <p:tav tm="100000">
                                          <p:val>
                                            <p:strVal val="#ppt_h"/>
                                          </p:val>
                                        </p:tav>
                                      </p:tavLst>
                                    </p:anim>
                                  </p:childTnLst>
                                </p:cTn>
                              </p:par>
                            </p:childTnLst>
                          </p:cTn>
                        </p:par>
                        <p:par>
                          <p:cTn id="42" fill="hold" nodeType="afterGroup">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1310735"/>
                                        </p:tgtEl>
                                        <p:attrNameLst>
                                          <p:attrName>style.visibility</p:attrName>
                                        </p:attrNameLst>
                                      </p:cBhvr>
                                      <p:to>
                                        <p:strVal val="visible"/>
                                      </p:to>
                                    </p:set>
                                    <p:animEffect transition="in" filter="wipe(up)">
                                      <p:cBhvr>
                                        <p:cTn id="45" dur="500"/>
                                        <p:tgtEl>
                                          <p:spTgt spid="1310735"/>
                                        </p:tgtEl>
                                      </p:cBhvr>
                                    </p:animEffect>
                                  </p:childTnLst>
                                </p:cTn>
                              </p:par>
                            </p:childTnLst>
                          </p:cTn>
                        </p:par>
                        <p:par>
                          <p:cTn id="46" fill="hold" nodeType="afterGroup">
                            <p:stCondLst>
                              <p:cond delay="3000"/>
                            </p:stCondLst>
                            <p:childTnLst>
                              <p:par>
                                <p:cTn id="47" presetID="23" presetClass="entr" presetSubtype="16" fill="hold" grpId="0" nodeType="afterEffect">
                                  <p:stCondLst>
                                    <p:cond delay="0"/>
                                  </p:stCondLst>
                                  <p:childTnLst>
                                    <p:set>
                                      <p:cBhvr>
                                        <p:cTn id="48" dur="1" fill="hold">
                                          <p:stCondLst>
                                            <p:cond delay="0"/>
                                          </p:stCondLst>
                                        </p:cTn>
                                        <p:tgtEl>
                                          <p:spTgt spid="1310728"/>
                                        </p:tgtEl>
                                        <p:attrNameLst>
                                          <p:attrName>style.visibility</p:attrName>
                                        </p:attrNameLst>
                                      </p:cBhvr>
                                      <p:to>
                                        <p:strVal val="visible"/>
                                      </p:to>
                                    </p:set>
                                    <p:anim calcmode="lin" valueType="num">
                                      <p:cBhvr>
                                        <p:cTn id="49" dur="500" fill="hold"/>
                                        <p:tgtEl>
                                          <p:spTgt spid="1310728"/>
                                        </p:tgtEl>
                                        <p:attrNameLst>
                                          <p:attrName>ppt_w</p:attrName>
                                        </p:attrNameLst>
                                      </p:cBhvr>
                                      <p:tavLst>
                                        <p:tav tm="0">
                                          <p:val>
                                            <p:fltVal val="0"/>
                                          </p:val>
                                        </p:tav>
                                        <p:tav tm="100000">
                                          <p:val>
                                            <p:strVal val="#ppt_w"/>
                                          </p:val>
                                        </p:tav>
                                      </p:tavLst>
                                    </p:anim>
                                    <p:anim calcmode="lin" valueType="num">
                                      <p:cBhvr>
                                        <p:cTn id="50" dur="500" fill="hold"/>
                                        <p:tgtEl>
                                          <p:spTgt spid="1310728"/>
                                        </p:tgtEl>
                                        <p:attrNameLst>
                                          <p:attrName>ppt_h</p:attrName>
                                        </p:attrNameLst>
                                      </p:cBhvr>
                                      <p:tavLst>
                                        <p:tav tm="0">
                                          <p:val>
                                            <p:fltVal val="0"/>
                                          </p:val>
                                        </p:tav>
                                        <p:tav tm="100000">
                                          <p:val>
                                            <p:strVal val="#ppt_h"/>
                                          </p:val>
                                        </p:tav>
                                      </p:tavLst>
                                    </p:anim>
                                  </p:childTnLst>
                                </p:cTn>
                              </p:par>
                            </p:childTnLst>
                          </p:cTn>
                        </p:par>
                        <p:par>
                          <p:cTn id="51" fill="hold" nodeType="afterGroup">
                            <p:stCondLst>
                              <p:cond delay="3500"/>
                            </p:stCondLst>
                            <p:childTnLst>
                              <p:par>
                                <p:cTn id="52" presetID="17" presetClass="entr" presetSubtype="1" fill="hold" grpId="0" nodeType="afterEffect">
                                  <p:stCondLst>
                                    <p:cond delay="0"/>
                                  </p:stCondLst>
                                  <p:childTnLst>
                                    <p:set>
                                      <p:cBhvr>
                                        <p:cTn id="53" dur="1" fill="hold">
                                          <p:stCondLst>
                                            <p:cond delay="0"/>
                                          </p:stCondLst>
                                        </p:cTn>
                                        <p:tgtEl>
                                          <p:spTgt spid="1310733"/>
                                        </p:tgtEl>
                                        <p:attrNameLst>
                                          <p:attrName>style.visibility</p:attrName>
                                        </p:attrNameLst>
                                      </p:cBhvr>
                                      <p:to>
                                        <p:strVal val="visible"/>
                                      </p:to>
                                    </p:set>
                                    <p:anim calcmode="lin" valueType="num">
                                      <p:cBhvr>
                                        <p:cTn id="54" dur="500" fill="hold"/>
                                        <p:tgtEl>
                                          <p:spTgt spid="1310733"/>
                                        </p:tgtEl>
                                        <p:attrNameLst>
                                          <p:attrName>ppt_x</p:attrName>
                                        </p:attrNameLst>
                                      </p:cBhvr>
                                      <p:tavLst>
                                        <p:tav tm="0">
                                          <p:val>
                                            <p:strVal val="#ppt_x"/>
                                          </p:val>
                                        </p:tav>
                                        <p:tav tm="100000">
                                          <p:val>
                                            <p:strVal val="#ppt_x"/>
                                          </p:val>
                                        </p:tav>
                                      </p:tavLst>
                                    </p:anim>
                                    <p:anim calcmode="lin" valueType="num">
                                      <p:cBhvr>
                                        <p:cTn id="55" dur="500" fill="hold"/>
                                        <p:tgtEl>
                                          <p:spTgt spid="1310733"/>
                                        </p:tgtEl>
                                        <p:attrNameLst>
                                          <p:attrName>ppt_y</p:attrName>
                                        </p:attrNameLst>
                                      </p:cBhvr>
                                      <p:tavLst>
                                        <p:tav tm="0">
                                          <p:val>
                                            <p:strVal val="#ppt_y-#ppt_h/2"/>
                                          </p:val>
                                        </p:tav>
                                        <p:tav tm="100000">
                                          <p:val>
                                            <p:strVal val="#ppt_y"/>
                                          </p:val>
                                        </p:tav>
                                      </p:tavLst>
                                    </p:anim>
                                    <p:anim calcmode="lin" valueType="num">
                                      <p:cBhvr>
                                        <p:cTn id="56" dur="500" fill="hold"/>
                                        <p:tgtEl>
                                          <p:spTgt spid="1310733"/>
                                        </p:tgtEl>
                                        <p:attrNameLst>
                                          <p:attrName>ppt_w</p:attrName>
                                        </p:attrNameLst>
                                      </p:cBhvr>
                                      <p:tavLst>
                                        <p:tav tm="0">
                                          <p:val>
                                            <p:strVal val="#ppt_w"/>
                                          </p:val>
                                        </p:tav>
                                        <p:tav tm="100000">
                                          <p:val>
                                            <p:strVal val="#ppt_w"/>
                                          </p:val>
                                        </p:tav>
                                      </p:tavLst>
                                    </p:anim>
                                    <p:anim calcmode="lin" valueType="num">
                                      <p:cBhvr>
                                        <p:cTn id="57" dur="500" fill="hold"/>
                                        <p:tgtEl>
                                          <p:spTgt spid="1310733"/>
                                        </p:tgtEl>
                                        <p:attrNameLst>
                                          <p:attrName>ppt_h</p:attrName>
                                        </p:attrNameLst>
                                      </p:cBhvr>
                                      <p:tavLst>
                                        <p:tav tm="0">
                                          <p:val>
                                            <p:fltVal val="0"/>
                                          </p:val>
                                        </p:tav>
                                        <p:tav tm="100000">
                                          <p:val>
                                            <p:strVal val="#ppt_h"/>
                                          </p:val>
                                        </p:tav>
                                      </p:tavLst>
                                    </p:anim>
                                  </p:childTnLst>
                                </p:cTn>
                              </p:par>
                            </p:childTnLst>
                          </p:cTn>
                        </p:par>
                        <p:par>
                          <p:cTn id="58" fill="hold" nodeType="afterGroup">
                            <p:stCondLst>
                              <p:cond delay="4000"/>
                            </p:stCondLst>
                            <p:childTnLst>
                              <p:par>
                                <p:cTn id="59" presetID="22" presetClass="entr" presetSubtype="1" fill="hold" grpId="0" nodeType="afterEffect">
                                  <p:stCondLst>
                                    <p:cond delay="0"/>
                                  </p:stCondLst>
                                  <p:childTnLst>
                                    <p:set>
                                      <p:cBhvr>
                                        <p:cTn id="60" dur="1" fill="hold">
                                          <p:stCondLst>
                                            <p:cond delay="0"/>
                                          </p:stCondLst>
                                        </p:cTn>
                                        <p:tgtEl>
                                          <p:spTgt spid="1310739"/>
                                        </p:tgtEl>
                                        <p:attrNameLst>
                                          <p:attrName>style.visibility</p:attrName>
                                        </p:attrNameLst>
                                      </p:cBhvr>
                                      <p:to>
                                        <p:strVal val="visible"/>
                                      </p:to>
                                    </p:set>
                                    <p:animEffect transition="in" filter="wipe(up)">
                                      <p:cBhvr>
                                        <p:cTn id="61" dur="500"/>
                                        <p:tgtEl>
                                          <p:spTgt spid="1310739"/>
                                        </p:tgtEl>
                                      </p:cBhvr>
                                    </p:animEffect>
                                  </p:childTnLst>
                                </p:cTn>
                              </p:par>
                            </p:childTnLst>
                          </p:cTn>
                        </p:par>
                        <p:par>
                          <p:cTn id="62" fill="hold" nodeType="afterGroup">
                            <p:stCondLst>
                              <p:cond delay="4500"/>
                            </p:stCondLst>
                            <p:childTnLst>
                              <p:par>
                                <p:cTn id="63" presetID="23" presetClass="entr" presetSubtype="16" fill="hold" grpId="0" nodeType="afterEffect">
                                  <p:stCondLst>
                                    <p:cond delay="0"/>
                                  </p:stCondLst>
                                  <p:childTnLst>
                                    <p:set>
                                      <p:cBhvr>
                                        <p:cTn id="64" dur="1" fill="hold">
                                          <p:stCondLst>
                                            <p:cond delay="0"/>
                                          </p:stCondLst>
                                        </p:cTn>
                                        <p:tgtEl>
                                          <p:spTgt spid="1310725"/>
                                        </p:tgtEl>
                                        <p:attrNameLst>
                                          <p:attrName>style.visibility</p:attrName>
                                        </p:attrNameLst>
                                      </p:cBhvr>
                                      <p:to>
                                        <p:strVal val="visible"/>
                                      </p:to>
                                    </p:set>
                                    <p:anim calcmode="lin" valueType="num">
                                      <p:cBhvr>
                                        <p:cTn id="65" dur="500" fill="hold"/>
                                        <p:tgtEl>
                                          <p:spTgt spid="1310725"/>
                                        </p:tgtEl>
                                        <p:attrNameLst>
                                          <p:attrName>ppt_w</p:attrName>
                                        </p:attrNameLst>
                                      </p:cBhvr>
                                      <p:tavLst>
                                        <p:tav tm="0">
                                          <p:val>
                                            <p:fltVal val="0"/>
                                          </p:val>
                                        </p:tav>
                                        <p:tav tm="100000">
                                          <p:val>
                                            <p:strVal val="#ppt_w"/>
                                          </p:val>
                                        </p:tav>
                                      </p:tavLst>
                                    </p:anim>
                                    <p:anim calcmode="lin" valueType="num">
                                      <p:cBhvr>
                                        <p:cTn id="66" dur="500" fill="hold"/>
                                        <p:tgtEl>
                                          <p:spTgt spid="1310725"/>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0"/>
                            </p:stCondLst>
                            <p:childTnLst>
                              <p:par>
                                <p:cTn id="68" presetID="17" presetClass="entr" presetSubtype="1" fill="hold" grpId="0" nodeType="afterEffect">
                                  <p:stCondLst>
                                    <p:cond delay="0"/>
                                  </p:stCondLst>
                                  <p:childTnLst>
                                    <p:set>
                                      <p:cBhvr>
                                        <p:cTn id="69" dur="1" fill="hold">
                                          <p:stCondLst>
                                            <p:cond delay="0"/>
                                          </p:stCondLst>
                                        </p:cTn>
                                        <p:tgtEl>
                                          <p:spTgt spid="1310730"/>
                                        </p:tgtEl>
                                        <p:attrNameLst>
                                          <p:attrName>style.visibility</p:attrName>
                                        </p:attrNameLst>
                                      </p:cBhvr>
                                      <p:to>
                                        <p:strVal val="visible"/>
                                      </p:to>
                                    </p:set>
                                    <p:anim calcmode="lin" valueType="num">
                                      <p:cBhvr>
                                        <p:cTn id="70" dur="500" fill="hold"/>
                                        <p:tgtEl>
                                          <p:spTgt spid="1310730"/>
                                        </p:tgtEl>
                                        <p:attrNameLst>
                                          <p:attrName>ppt_x</p:attrName>
                                        </p:attrNameLst>
                                      </p:cBhvr>
                                      <p:tavLst>
                                        <p:tav tm="0">
                                          <p:val>
                                            <p:strVal val="#ppt_x"/>
                                          </p:val>
                                        </p:tav>
                                        <p:tav tm="100000">
                                          <p:val>
                                            <p:strVal val="#ppt_x"/>
                                          </p:val>
                                        </p:tav>
                                      </p:tavLst>
                                    </p:anim>
                                    <p:anim calcmode="lin" valueType="num">
                                      <p:cBhvr>
                                        <p:cTn id="71" dur="500" fill="hold"/>
                                        <p:tgtEl>
                                          <p:spTgt spid="1310730"/>
                                        </p:tgtEl>
                                        <p:attrNameLst>
                                          <p:attrName>ppt_y</p:attrName>
                                        </p:attrNameLst>
                                      </p:cBhvr>
                                      <p:tavLst>
                                        <p:tav tm="0">
                                          <p:val>
                                            <p:strVal val="#ppt_y-#ppt_h/2"/>
                                          </p:val>
                                        </p:tav>
                                        <p:tav tm="100000">
                                          <p:val>
                                            <p:strVal val="#ppt_y"/>
                                          </p:val>
                                        </p:tav>
                                      </p:tavLst>
                                    </p:anim>
                                    <p:anim calcmode="lin" valueType="num">
                                      <p:cBhvr>
                                        <p:cTn id="72" dur="500" fill="hold"/>
                                        <p:tgtEl>
                                          <p:spTgt spid="1310730"/>
                                        </p:tgtEl>
                                        <p:attrNameLst>
                                          <p:attrName>ppt_w</p:attrName>
                                        </p:attrNameLst>
                                      </p:cBhvr>
                                      <p:tavLst>
                                        <p:tav tm="0">
                                          <p:val>
                                            <p:strVal val="#ppt_w"/>
                                          </p:val>
                                        </p:tav>
                                        <p:tav tm="100000">
                                          <p:val>
                                            <p:strVal val="#ppt_w"/>
                                          </p:val>
                                        </p:tav>
                                      </p:tavLst>
                                    </p:anim>
                                    <p:anim calcmode="lin" valueType="num">
                                      <p:cBhvr>
                                        <p:cTn id="73" dur="500" fill="hold"/>
                                        <p:tgtEl>
                                          <p:spTgt spid="1310730"/>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500"/>
                            </p:stCondLst>
                            <p:childTnLst>
                              <p:par>
                                <p:cTn id="75" presetID="22" presetClass="entr" presetSubtype="1" fill="hold" grpId="0" nodeType="afterEffect">
                                  <p:stCondLst>
                                    <p:cond delay="0"/>
                                  </p:stCondLst>
                                  <p:childTnLst>
                                    <p:set>
                                      <p:cBhvr>
                                        <p:cTn id="76" dur="1" fill="hold">
                                          <p:stCondLst>
                                            <p:cond delay="0"/>
                                          </p:stCondLst>
                                        </p:cTn>
                                        <p:tgtEl>
                                          <p:spTgt spid="1310736"/>
                                        </p:tgtEl>
                                        <p:attrNameLst>
                                          <p:attrName>style.visibility</p:attrName>
                                        </p:attrNameLst>
                                      </p:cBhvr>
                                      <p:to>
                                        <p:strVal val="visible"/>
                                      </p:to>
                                    </p:set>
                                    <p:animEffect transition="in" filter="wipe(up)">
                                      <p:cBhvr>
                                        <p:cTn id="77" dur="500"/>
                                        <p:tgtEl>
                                          <p:spTgt spid="1310736"/>
                                        </p:tgtEl>
                                      </p:cBhvr>
                                    </p:animEffect>
                                  </p:childTnLst>
                                </p:cTn>
                              </p:par>
                            </p:childTnLst>
                          </p:cTn>
                        </p:par>
                        <p:par>
                          <p:cTn id="78" fill="hold" nodeType="afterGroup">
                            <p:stCondLst>
                              <p:cond delay="6000"/>
                            </p:stCondLst>
                            <p:childTnLst>
                              <p:par>
                                <p:cTn id="79" presetID="23" presetClass="entr" presetSubtype="16" fill="hold" grpId="0" nodeType="afterEffect">
                                  <p:stCondLst>
                                    <p:cond delay="0"/>
                                  </p:stCondLst>
                                  <p:childTnLst>
                                    <p:set>
                                      <p:cBhvr>
                                        <p:cTn id="80" dur="1" fill="hold">
                                          <p:stCondLst>
                                            <p:cond delay="0"/>
                                          </p:stCondLst>
                                        </p:cTn>
                                        <p:tgtEl>
                                          <p:spTgt spid="1310727"/>
                                        </p:tgtEl>
                                        <p:attrNameLst>
                                          <p:attrName>style.visibility</p:attrName>
                                        </p:attrNameLst>
                                      </p:cBhvr>
                                      <p:to>
                                        <p:strVal val="visible"/>
                                      </p:to>
                                    </p:set>
                                    <p:anim calcmode="lin" valueType="num">
                                      <p:cBhvr>
                                        <p:cTn id="81" dur="500" fill="hold"/>
                                        <p:tgtEl>
                                          <p:spTgt spid="1310727"/>
                                        </p:tgtEl>
                                        <p:attrNameLst>
                                          <p:attrName>ppt_w</p:attrName>
                                        </p:attrNameLst>
                                      </p:cBhvr>
                                      <p:tavLst>
                                        <p:tav tm="0">
                                          <p:val>
                                            <p:fltVal val="0"/>
                                          </p:val>
                                        </p:tav>
                                        <p:tav tm="100000">
                                          <p:val>
                                            <p:strVal val="#ppt_w"/>
                                          </p:val>
                                        </p:tav>
                                      </p:tavLst>
                                    </p:anim>
                                    <p:anim calcmode="lin" valueType="num">
                                      <p:cBhvr>
                                        <p:cTn id="82" dur="500" fill="hold"/>
                                        <p:tgtEl>
                                          <p:spTgt spid="1310727"/>
                                        </p:tgtEl>
                                        <p:attrNameLst>
                                          <p:attrName>ppt_h</p:attrName>
                                        </p:attrNameLst>
                                      </p:cBhvr>
                                      <p:tavLst>
                                        <p:tav tm="0">
                                          <p:val>
                                            <p:fltVal val="0"/>
                                          </p:val>
                                        </p:tav>
                                        <p:tav tm="100000">
                                          <p:val>
                                            <p:strVal val="#ppt_h"/>
                                          </p:val>
                                        </p:tav>
                                      </p:tavLst>
                                    </p:anim>
                                  </p:childTnLst>
                                </p:cTn>
                              </p:par>
                            </p:childTnLst>
                          </p:cTn>
                        </p:par>
                        <p:par>
                          <p:cTn id="83" fill="hold" nodeType="afterGroup">
                            <p:stCondLst>
                              <p:cond delay="6500"/>
                            </p:stCondLst>
                            <p:childTnLst>
                              <p:par>
                                <p:cTn id="84" presetID="17" presetClass="entr" presetSubtype="1" fill="hold" grpId="0" nodeType="afterEffect">
                                  <p:stCondLst>
                                    <p:cond delay="0"/>
                                  </p:stCondLst>
                                  <p:childTnLst>
                                    <p:set>
                                      <p:cBhvr>
                                        <p:cTn id="85" dur="1" fill="hold">
                                          <p:stCondLst>
                                            <p:cond delay="0"/>
                                          </p:stCondLst>
                                        </p:cTn>
                                        <p:tgtEl>
                                          <p:spTgt spid="1310732"/>
                                        </p:tgtEl>
                                        <p:attrNameLst>
                                          <p:attrName>style.visibility</p:attrName>
                                        </p:attrNameLst>
                                      </p:cBhvr>
                                      <p:to>
                                        <p:strVal val="visible"/>
                                      </p:to>
                                    </p:set>
                                    <p:anim calcmode="lin" valueType="num">
                                      <p:cBhvr>
                                        <p:cTn id="86" dur="500" fill="hold"/>
                                        <p:tgtEl>
                                          <p:spTgt spid="1310732"/>
                                        </p:tgtEl>
                                        <p:attrNameLst>
                                          <p:attrName>ppt_x</p:attrName>
                                        </p:attrNameLst>
                                      </p:cBhvr>
                                      <p:tavLst>
                                        <p:tav tm="0">
                                          <p:val>
                                            <p:strVal val="#ppt_x"/>
                                          </p:val>
                                        </p:tav>
                                        <p:tav tm="100000">
                                          <p:val>
                                            <p:strVal val="#ppt_x"/>
                                          </p:val>
                                        </p:tav>
                                      </p:tavLst>
                                    </p:anim>
                                    <p:anim calcmode="lin" valueType="num">
                                      <p:cBhvr>
                                        <p:cTn id="87" dur="500" fill="hold"/>
                                        <p:tgtEl>
                                          <p:spTgt spid="1310732"/>
                                        </p:tgtEl>
                                        <p:attrNameLst>
                                          <p:attrName>ppt_y</p:attrName>
                                        </p:attrNameLst>
                                      </p:cBhvr>
                                      <p:tavLst>
                                        <p:tav tm="0">
                                          <p:val>
                                            <p:strVal val="#ppt_y-#ppt_h/2"/>
                                          </p:val>
                                        </p:tav>
                                        <p:tav tm="100000">
                                          <p:val>
                                            <p:strVal val="#ppt_y"/>
                                          </p:val>
                                        </p:tav>
                                      </p:tavLst>
                                    </p:anim>
                                    <p:anim calcmode="lin" valueType="num">
                                      <p:cBhvr>
                                        <p:cTn id="88" dur="500" fill="hold"/>
                                        <p:tgtEl>
                                          <p:spTgt spid="1310732"/>
                                        </p:tgtEl>
                                        <p:attrNameLst>
                                          <p:attrName>ppt_w</p:attrName>
                                        </p:attrNameLst>
                                      </p:cBhvr>
                                      <p:tavLst>
                                        <p:tav tm="0">
                                          <p:val>
                                            <p:strVal val="#ppt_w"/>
                                          </p:val>
                                        </p:tav>
                                        <p:tav tm="100000">
                                          <p:val>
                                            <p:strVal val="#ppt_w"/>
                                          </p:val>
                                        </p:tav>
                                      </p:tavLst>
                                    </p:anim>
                                    <p:anim calcmode="lin" valueType="num">
                                      <p:cBhvr>
                                        <p:cTn id="89" dur="500" fill="hold"/>
                                        <p:tgtEl>
                                          <p:spTgt spid="1310732"/>
                                        </p:tgtEl>
                                        <p:attrNameLst>
                                          <p:attrName>ppt_h</p:attrName>
                                        </p:attrNameLst>
                                      </p:cBhvr>
                                      <p:tavLst>
                                        <p:tav tm="0">
                                          <p:val>
                                            <p:fltVal val="0"/>
                                          </p:val>
                                        </p:tav>
                                        <p:tav tm="100000">
                                          <p:val>
                                            <p:strVal val="#ppt_h"/>
                                          </p:val>
                                        </p:tav>
                                      </p:tavLst>
                                    </p:anim>
                                  </p:childTnLst>
                                </p:cTn>
                              </p:par>
                            </p:childTnLst>
                          </p:cTn>
                        </p:par>
                        <p:par>
                          <p:cTn id="90" fill="hold" nodeType="afterGroup">
                            <p:stCondLst>
                              <p:cond delay="7000"/>
                            </p:stCondLst>
                            <p:childTnLst>
                              <p:par>
                                <p:cTn id="91" presetID="22" presetClass="entr" presetSubtype="1" fill="hold" grpId="0" nodeType="afterEffect">
                                  <p:stCondLst>
                                    <p:cond delay="0"/>
                                  </p:stCondLst>
                                  <p:childTnLst>
                                    <p:set>
                                      <p:cBhvr>
                                        <p:cTn id="92" dur="1" fill="hold">
                                          <p:stCondLst>
                                            <p:cond delay="0"/>
                                          </p:stCondLst>
                                        </p:cTn>
                                        <p:tgtEl>
                                          <p:spTgt spid="1310738"/>
                                        </p:tgtEl>
                                        <p:attrNameLst>
                                          <p:attrName>style.visibility</p:attrName>
                                        </p:attrNameLst>
                                      </p:cBhvr>
                                      <p:to>
                                        <p:strVal val="visible"/>
                                      </p:to>
                                    </p:set>
                                    <p:animEffect transition="in" filter="wipe(up)">
                                      <p:cBhvr>
                                        <p:cTn id="93" dur="500"/>
                                        <p:tgtEl>
                                          <p:spTgt spid="131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4" grpId="0" animBg="1"/>
      <p:bldP spid="1310725" grpId="0" animBg="1"/>
      <p:bldP spid="1310726" grpId="0" animBg="1"/>
      <p:bldP spid="1310727" grpId="0" animBg="1"/>
      <p:bldP spid="1310728" grpId="0" animBg="1"/>
      <p:bldP spid="1310729" grpId="0" animBg="1"/>
      <p:bldP spid="1310730" grpId="0" animBg="1"/>
      <p:bldP spid="1310731" grpId="0" animBg="1"/>
      <p:bldP spid="1310732" grpId="0" animBg="1"/>
      <p:bldP spid="1310733" grpId="0" animBg="1"/>
      <p:bldP spid="1310734" grpId="0" autoUpdateAnimBg="0"/>
      <p:bldP spid="1310735" grpId="0" autoUpdateAnimBg="0"/>
      <p:bldP spid="1310736" grpId="0" autoUpdateAnimBg="0"/>
      <p:bldP spid="1310737" grpId="0" autoUpdateAnimBg="0"/>
      <p:bldP spid="1310738" grpId="0" autoUpdateAnimBg="0"/>
      <p:bldP spid="131073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56D6-31C2-4E0F-BA13-4F292F2F7F66}"/>
              </a:ext>
            </a:extLst>
          </p:cNvPr>
          <p:cNvSpPr>
            <a:spLocks noGrp="1"/>
          </p:cNvSpPr>
          <p:nvPr>
            <p:ph type="title"/>
          </p:nvPr>
        </p:nvSpPr>
        <p:spPr/>
        <p:txBody>
          <a:bodyPr/>
          <a:lstStyle/>
          <a:p>
            <a:r>
              <a:rPr lang="en-US" dirty="0"/>
              <a:t>How Plausible Values are generated?</a:t>
            </a:r>
            <a:br>
              <a:rPr lang="en-US" dirty="0"/>
            </a:br>
            <a:r>
              <a:rPr lang="en-US" sz="2000" dirty="0"/>
              <a:t>(</a:t>
            </a:r>
            <a:r>
              <a:rPr lang="de-DE" sz="2000" dirty="0"/>
              <a:t>von Davier, Gonzalez &amp; Mislevy 2009)</a:t>
            </a:r>
            <a:endParaRPr lang="en-US" sz="2000" dirty="0"/>
          </a:p>
        </p:txBody>
      </p:sp>
      <p:graphicFrame>
        <p:nvGraphicFramePr>
          <p:cNvPr id="5" name="Content Placeholder 4">
            <a:extLst>
              <a:ext uri="{FF2B5EF4-FFF2-40B4-BE49-F238E27FC236}">
                <a16:creationId xmlns:a16="http://schemas.microsoft.com/office/drawing/2014/main" id="{AF38FF17-82E5-4CE1-B431-9791C8857D57}"/>
              </a:ext>
            </a:extLst>
          </p:cNvPr>
          <p:cNvGraphicFramePr>
            <a:graphicFrameLocks noGrp="1"/>
          </p:cNvGraphicFramePr>
          <p:nvPr>
            <p:ph idx="1"/>
            <p:extLst>
              <p:ext uri="{D42A27DB-BD31-4B8C-83A1-F6EECF244321}">
                <p14:modId xmlns:p14="http://schemas.microsoft.com/office/powerpoint/2010/main" val="3588637502"/>
              </p:ext>
            </p:extLst>
          </p:nvPr>
        </p:nvGraphicFramePr>
        <p:xfrm>
          <a:off x="457200" y="1308100"/>
          <a:ext cx="11274425" cy="4498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0459385-239E-4127-AC48-5CF43C27B009}"/>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E3DDAF-209E-4E92-BE5E-5819F6D19027}" type="slidenum">
              <a:rPr kumimoji="0" lang="en-US" sz="1000" b="0" i="0" u="none" strike="noStrike" kern="1200" cap="none" spc="0" normalizeH="0" baseline="0" noProof="0" smtClean="0">
                <a:ln>
                  <a:noFill/>
                </a:ln>
                <a:solidFill>
                  <a:srgbClr val="D1EEFC"/>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D1EEF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82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chor="b">
            <a:normAutofit/>
          </a:bodyPr>
          <a:lstStyle/>
          <a:p>
            <a:r>
              <a:rPr lang="en-US" dirty="0"/>
              <a:t>1</a:t>
            </a:r>
            <a:r>
              <a:rPr lang="en-US" baseline="30000" dirty="0"/>
              <a:t>st</a:t>
            </a:r>
            <a:r>
              <a:rPr lang="en-US" dirty="0"/>
              <a:t> stage: Item response theory (IRT)</a:t>
            </a:r>
          </a:p>
        </p:txBody>
      </p:sp>
      <p:graphicFrame>
        <p:nvGraphicFramePr>
          <p:cNvPr id="9" name="Content Placeholder 8">
            <a:extLst>
              <a:ext uri="{FF2B5EF4-FFF2-40B4-BE49-F238E27FC236}">
                <a16:creationId xmlns:a16="http://schemas.microsoft.com/office/drawing/2014/main" id="{37AC3D17-297B-4685-84F4-3E9475D66EE3}"/>
              </a:ext>
            </a:extLst>
          </p:cNvPr>
          <p:cNvGraphicFramePr>
            <a:graphicFrameLocks noGrp="1"/>
          </p:cNvGraphicFramePr>
          <p:nvPr>
            <p:ph sz="quarter" idx="17"/>
            <p:extLst>
              <p:ext uri="{D42A27DB-BD31-4B8C-83A1-F6EECF244321}">
                <p14:modId xmlns:p14="http://schemas.microsoft.com/office/powerpoint/2010/main" val="624771686"/>
              </p:ext>
            </p:extLst>
          </p:nvPr>
        </p:nvGraphicFramePr>
        <p:xfrm>
          <a:off x="457200" y="1307592"/>
          <a:ext cx="11274425" cy="4498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2" name="Slide Number Placeholder 4">
            <a:extLst>
              <a:ext uri="{FF2B5EF4-FFF2-40B4-BE49-F238E27FC236}">
                <a16:creationId xmlns:a16="http://schemas.microsoft.com/office/drawing/2014/main" id="{B0F28C56-9FDE-49A4-813B-632FC48C5A28}"/>
              </a:ext>
            </a:extLst>
          </p:cNvPr>
          <p:cNvSpPr>
            <a:spLocks noGrp="1"/>
          </p:cNvSpPr>
          <p:nvPr>
            <p:ph type="sldNum" sz="quarter" idx="16"/>
          </p:nvPr>
        </p:nvSpPr>
        <p:spPr/>
        <p:txBody>
          <a:bodyPr/>
          <a:lstStyle/>
          <a:p>
            <a:pPr>
              <a:spcAft>
                <a:spcPts val="600"/>
              </a:spcAft>
            </a:pPr>
            <a:fld id="{BABF4E83-61DB-418F-A99F-17BC9BB58EF6}" type="slidenum">
              <a:rPr lang="en-US" smtClean="0"/>
              <a:pPr>
                <a:spcAft>
                  <a:spcPts val="600"/>
                </a:spcAft>
              </a:pPr>
              <a:t>9</a:t>
            </a:fld>
            <a:endParaRPr lang="en-US"/>
          </a:p>
        </p:txBody>
      </p:sp>
    </p:spTree>
    <p:extLst>
      <p:ext uri="{BB962C8B-B14F-4D97-AF65-F5344CB8AC3E}">
        <p14:creationId xmlns:p14="http://schemas.microsoft.com/office/powerpoint/2010/main" val="643960823"/>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2318.potx" id="{E43E8D88-7AA6-4CCE-AF31-6BF7721703C0}" vid="{52CEF97F-A1F3-455B-8679-9CC879CB1071}"/>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1709d302-aa1c-49f7-a43d-f13e34b813dc">MA5PA5REYDV2-3118-1131</_dlc_DocId>
    <_dlc_DocIdUrl xmlns="1709d302-aa1c-49f7-a43d-f13e34b813dc">
      <Url>http://airportal.air.org/Services/PAC/_layouts/15/DocIdRedir.aspx?ID=MA5PA5REYDV2-3118-1131</Url>
      <Description>MA5PA5REYDV2-3118-1131</Description>
    </_dlc_DocIdUrl>
    <TaxKeywordTaxHTField xmlns="9714abc1-815c-4960-b75e-546bf8732ca3">
      <Terms xmlns="http://schemas.microsoft.com/office/infopath/2007/PartnerControls">
        <TermInfo xmlns="http://schemas.microsoft.com/office/infopath/2007/PartnerControls">
          <TermName xmlns="http://schemas.microsoft.com/office/infopath/2007/PartnerControls">Add appropriate tags for accessibility</TermName>
          <TermId xmlns="http://schemas.microsoft.com/office/infopath/2007/PartnerControls">00000000-0000-0000-0000-000000000000</TermId>
        </TermInfo>
      </Terms>
    </TaxKeywordTaxHTField>
    <TaxCatchAll xmlns="1709d302-aa1c-49f7-a43d-f13e34b813dc">
      <Value>1327</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F2EE08176DAB5419159A53B04F1A034" ma:contentTypeVersion="4" ma:contentTypeDescription="Create a new document." ma:contentTypeScope="" ma:versionID="8b05174801893035e92dad1421764737">
  <xsd:schema xmlns:xsd="http://www.w3.org/2001/XMLSchema" xmlns:xs="http://www.w3.org/2001/XMLSchema" xmlns:p="http://schemas.microsoft.com/office/2006/metadata/properties" xmlns:ns2="1709d302-aa1c-49f7-a43d-f13e34b813dc" xmlns:ns3="9714abc1-815c-4960-b75e-546bf8732ca3" targetNamespace="http://schemas.microsoft.com/office/2006/metadata/properties" ma:root="true" ma:fieldsID="af6e375d2bd7f689d83175b363f8ad17" ns2:_="" ns3:_="">
    <xsd:import namespace="1709d302-aa1c-49f7-a43d-f13e34b813dc"/>
    <xsd:import namespace="9714abc1-815c-4960-b75e-546bf8732ca3"/>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9d302-aa1c-49f7-a43d-f13e34b813d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65e32c8-669a-45b7-9f48-60375b6168ec}" ma:internalName="TaxCatchAll" ma:showField="CatchAllData" ma:web="1709d302-aa1c-49f7-a43d-f13e34b813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14abc1-815c-4960-b75e-546bf8732ca3"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1f7af2e3-73dc-4628-8ae5-348b9e7d8048"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EAC94F-0CB7-47E2-B1CC-A0F105248E94}">
  <ds:schemaRefs>
    <ds:schemaRef ds:uri="http://schemas.openxmlformats.org/package/2006/metadata/core-properties"/>
    <ds:schemaRef ds:uri="1709d302-aa1c-49f7-a43d-f13e34b813dc"/>
    <ds:schemaRef ds:uri="http://schemas.microsoft.com/office/2006/documentManagement/types"/>
    <ds:schemaRef ds:uri="http://schemas.microsoft.com/office/infopath/2007/PartnerControls"/>
    <ds:schemaRef ds:uri="http://purl.org/dc/elements/1.1/"/>
    <ds:schemaRef ds:uri="http://schemas.microsoft.com/office/2006/metadata/properties"/>
    <ds:schemaRef ds:uri="9714abc1-815c-4960-b75e-546bf8732ca3"/>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63C77B6-D79C-4692-AE58-9EB660BFA000}">
  <ds:schemaRefs>
    <ds:schemaRef ds:uri="http://schemas.microsoft.com/sharepoint/v3/contenttype/forms"/>
  </ds:schemaRefs>
</ds:datastoreItem>
</file>

<file path=customXml/itemProps3.xml><?xml version="1.0" encoding="utf-8"?>
<ds:datastoreItem xmlns:ds="http://schemas.openxmlformats.org/officeDocument/2006/customXml" ds:itemID="{3B1E60DD-0AA5-4694-9679-4C10FD4D3910}">
  <ds:schemaRefs>
    <ds:schemaRef ds:uri="http://schemas.microsoft.com/sharepoint/events"/>
  </ds:schemaRefs>
</ds:datastoreItem>
</file>

<file path=customXml/itemProps4.xml><?xml version="1.0" encoding="utf-8"?>
<ds:datastoreItem xmlns:ds="http://schemas.openxmlformats.org/officeDocument/2006/customXml" ds:itemID="{1C7DA38F-716D-4A29-8444-E5C76C2BE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9d302-aa1c-49f7-a43d-f13e34b813dc"/>
    <ds:schemaRef ds:uri="9714abc1-815c-4960-b75e-546bf8732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10574</TotalTime>
  <Words>1879</Words>
  <Application>Microsoft Office PowerPoint</Application>
  <PresentationFormat>Widescreen</PresentationFormat>
  <Paragraphs>181</Paragraphs>
  <Slides>21</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Arial Narrow</vt:lpstr>
      <vt:lpstr>Calibri</vt:lpstr>
      <vt:lpstr>Cambria Math</vt:lpstr>
      <vt:lpstr>Courier New</vt:lpstr>
      <vt:lpstr>Lato</vt:lpstr>
      <vt:lpstr>Times New Roman</vt:lpstr>
      <vt:lpstr>2018 AIR PPT</vt:lpstr>
      <vt:lpstr>AIR 2021 Dark</vt:lpstr>
      <vt:lpstr>Large-Scale Assessment Methodology: Psychometric and Statistical Models</vt:lpstr>
      <vt:lpstr>Overview</vt:lpstr>
      <vt:lpstr>What are Plausible Values?</vt:lpstr>
      <vt:lpstr>Why use Plausible Values?</vt:lpstr>
      <vt:lpstr>Advantages and trade-offs of the assessment design</vt:lpstr>
      <vt:lpstr>How can an assessment program work without accurate scores for individual students?</vt:lpstr>
      <vt:lpstr>Plausible Values</vt:lpstr>
      <vt:lpstr>How Plausible Values are generated? (von Davier, Gonzalez &amp; Mislevy 2009)</vt:lpstr>
      <vt:lpstr>1st stage: Item response theory (IRT)</vt:lpstr>
      <vt:lpstr>2nd stage: Population model (conditional model)</vt:lpstr>
      <vt:lpstr>3rd stage: Where Plausible Values come from</vt:lpstr>
      <vt:lpstr>What are Plausible Values?</vt:lpstr>
      <vt:lpstr>How do we analyze Plausible Values?</vt:lpstr>
      <vt:lpstr>Variance estimation from Plausible Values</vt:lpstr>
      <vt:lpstr>Examples using NAEP Primer data</vt:lpstr>
      <vt:lpstr>Poll</vt:lpstr>
      <vt:lpstr>Takeaways</vt:lpstr>
      <vt:lpstr>Homework</vt:lpstr>
      <vt:lpstr>Tools analyzing data with Plausible Values</vt:lpstr>
      <vt:lpstr>Reference</vt:lpstr>
      <vt:lpstr>Ting Zhang</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TIMSS methodology: Item response theory and plausible values</dc:title>
  <dc:subject/>
  <dc:creator>Zhang, Ting</dc:creator>
  <cp:keywords>Add appropriate tags for accessibility</cp:keywords>
  <cp:lastModifiedBy>Zhang, Ting</cp:lastModifiedBy>
  <cp:revision>208</cp:revision>
  <cp:lastPrinted>2021-06-08T22:44:10Z</cp:lastPrinted>
  <dcterms:created xsi:type="dcterms:W3CDTF">2018-04-02T22:54:35Z</dcterms:created>
  <dcterms:modified xsi:type="dcterms:W3CDTF">2021-10-04T22:09:15Z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0x0101000F2EE08176DAB5419159A53B04F1A034</vt:lpwstr>
  </property>
  <property fmtid="{D5CDD505-2E9C-101B-9397-08002B2CF9AE}" pid="4" name="TaxKeyword">
    <vt:lpwstr>1327;#Add appropriate tags for accessibility|eab204ad-ef36-4d01-a7c0-674086fd960c</vt:lpwstr>
  </property>
</Properties>
</file>