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14" r:id="rId6"/>
  </p:sldMasterIdLst>
  <p:notesMasterIdLst>
    <p:notesMasterId r:id="rId38"/>
  </p:notesMasterIdLst>
  <p:handoutMasterIdLst>
    <p:handoutMasterId r:id="rId39"/>
  </p:handoutMasterIdLst>
  <p:sldIdLst>
    <p:sldId id="490" r:id="rId7"/>
    <p:sldId id="402" r:id="rId8"/>
    <p:sldId id="526" r:id="rId9"/>
    <p:sldId id="543" r:id="rId10"/>
    <p:sldId id="521" r:id="rId11"/>
    <p:sldId id="505" r:id="rId12"/>
    <p:sldId id="542" r:id="rId13"/>
    <p:sldId id="522" r:id="rId14"/>
    <p:sldId id="529" r:id="rId15"/>
    <p:sldId id="530" r:id="rId16"/>
    <p:sldId id="531" r:id="rId17"/>
    <p:sldId id="544" r:id="rId18"/>
    <p:sldId id="510" r:id="rId19"/>
    <p:sldId id="532" r:id="rId20"/>
    <p:sldId id="533" r:id="rId21"/>
    <p:sldId id="523" r:id="rId22"/>
    <p:sldId id="527" r:id="rId23"/>
    <p:sldId id="545" r:id="rId24"/>
    <p:sldId id="528" r:id="rId25"/>
    <p:sldId id="547" r:id="rId26"/>
    <p:sldId id="515" r:id="rId27"/>
    <p:sldId id="513" r:id="rId28"/>
    <p:sldId id="514" r:id="rId29"/>
    <p:sldId id="516" r:id="rId30"/>
    <p:sldId id="536" r:id="rId31"/>
    <p:sldId id="539" r:id="rId32"/>
    <p:sldId id="541" r:id="rId33"/>
    <p:sldId id="517" r:id="rId34"/>
    <p:sldId id="508" r:id="rId35"/>
    <p:sldId id="479" r:id="rId36"/>
    <p:sldId id="421"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hle, Angela" initials="JA" lastIdx="6" clrIdx="0">
    <p:extLst>
      <p:ext uri="{19B8F6BF-5375-455C-9EA6-DF929625EA0E}">
        <p15:presenceInfo xmlns:p15="http://schemas.microsoft.com/office/powerpoint/2012/main" userId="S-1-5-21-1472932569-214068005-926709054-8506" providerId="AD"/>
      </p:ext>
    </p:extLst>
  </p:cmAuthor>
  <p:cmAuthor id="2" name="Linda K. Reed" initials="lkr" lastIdx="61" clrIdx="1">
    <p:extLst>
      <p:ext uri="{19B8F6BF-5375-455C-9EA6-DF929625EA0E}">
        <p15:presenceInfo xmlns:p15="http://schemas.microsoft.com/office/powerpoint/2012/main" userId="Linda K. Reed" providerId="None"/>
      </p:ext>
    </p:extLst>
  </p:cmAuthor>
  <p:cmAuthor id="3" name="Hooper, Martin" initials="HM" lastIdx="36" clrIdx="2">
    <p:extLst>
      <p:ext uri="{19B8F6BF-5375-455C-9EA6-DF929625EA0E}">
        <p15:presenceInfo xmlns:p15="http://schemas.microsoft.com/office/powerpoint/2012/main" userId="S::mhooper@air.org::dda50fd9-e42a-4f3f-bdb4-7cd93e658a46" providerId="AD"/>
      </p:ext>
    </p:extLst>
  </p:cmAuthor>
  <p:cmAuthor id="4" name="Ting" initials="T" lastIdx="2" clrIdx="3">
    <p:extLst>
      <p:ext uri="{19B8F6BF-5375-455C-9EA6-DF929625EA0E}">
        <p15:presenceInfo xmlns:p15="http://schemas.microsoft.com/office/powerpoint/2012/main" userId="S::tzhang@air.org::09977c7c-9971-4aba-a654-81b3e8c6a46f" providerId="AD"/>
      </p:ext>
    </p:extLst>
  </p:cmAuthor>
  <p:cmAuthor id="5" name="Bailey, Paul" initials="BP" lastIdx="16" clrIdx="4">
    <p:extLst>
      <p:ext uri="{19B8F6BF-5375-455C-9EA6-DF929625EA0E}">
        <p15:presenceInfo xmlns:p15="http://schemas.microsoft.com/office/powerpoint/2012/main" userId="S::pbailey@air.org::0898b9ec-5d03-4822-b51e-9a7d591108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10"/>
    <a:srgbClr val="60CE92"/>
    <a:srgbClr val="60A6D8"/>
    <a:srgbClr val="92D050"/>
    <a:srgbClr val="E7F0F8"/>
    <a:srgbClr val="CBDFF0"/>
    <a:srgbClr val="FFFFFF"/>
    <a:srgbClr val="0075E2"/>
    <a:srgbClr val="006298"/>
    <a:srgbClr val="31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920" autoAdjust="0"/>
  </p:normalViewPr>
  <p:slideViewPr>
    <p:cSldViewPr snapToGrid="0">
      <p:cViewPr varScale="1">
        <p:scale>
          <a:sx n="71" d="100"/>
          <a:sy n="71" d="100"/>
        </p:scale>
        <p:origin x="64" y="516"/>
      </p:cViewPr>
      <p:guideLst>
        <p:guide orient="horz" pos="648"/>
        <p:guide pos="3840"/>
      </p:guideLst>
    </p:cSldViewPr>
  </p:slideViewPr>
  <p:outlineViewPr>
    <p:cViewPr>
      <p:scale>
        <a:sx n="33" d="100"/>
        <a:sy n="33" d="100"/>
      </p:scale>
      <p:origin x="0" y="-20674"/>
    </p:cViewPr>
  </p:outlineViewPr>
  <p:notesTextViewPr>
    <p:cViewPr>
      <p:scale>
        <a:sx n="1" d="1"/>
        <a:sy n="1" d="1"/>
      </p:scale>
      <p:origin x="0" y="0"/>
    </p:cViewPr>
  </p:notesTextViewPr>
  <p:sorterViewPr>
    <p:cViewPr varScale="1">
      <p:scale>
        <a:sx n="1" d="1"/>
        <a:sy n="1" d="1"/>
      </p:scale>
      <p:origin x="0" y="-4162"/>
    </p:cViewPr>
  </p:sorterViewPr>
  <p:notesViewPr>
    <p:cSldViewPr snapToGrid="0">
      <p:cViewPr varScale="1">
        <p:scale>
          <a:sx n="90" d="100"/>
          <a:sy n="90" d="100"/>
        </p:scale>
        <p:origin x="403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43" y="8707632"/>
            <a:ext cx="3037840" cy="464820"/>
          </a:xfrm>
          <a:prstGeom prst="rect">
            <a:avLst/>
          </a:prstGeom>
        </p:spPr>
        <p:txBody>
          <a:bodyPr vert="horz" lIns="93168" tIns="46584" rIns="93168" bIns="46584" rtlCol="0" anchor="b" anchorCtr="0"/>
          <a:lstStyle>
            <a:lvl1pPr algn="r">
              <a:defRPr sz="1200"/>
            </a:lvl1pPr>
          </a:lstStyle>
          <a:p>
            <a:r>
              <a:rPr lang="en-US" sz="1000">
                <a:latin typeface="Arial" panose="020B0604020202020204" pitchFamily="34" charset="0"/>
              </a:rPr>
              <a:t>(added from Insert tab, Header &amp; Footer icon, Fixed Date and time)  1/23/2018</a:t>
            </a:r>
            <a:endParaRPr lang="en-US" sz="1000" dirty="0"/>
          </a:p>
        </p:txBody>
      </p:sp>
      <p:sp>
        <p:nvSpPr>
          <p:cNvPr id="4" name="Footer Placeholder 3"/>
          <p:cNvSpPr>
            <a:spLocks noGrp="1"/>
          </p:cNvSpPr>
          <p:nvPr>
            <p:ph type="ftr" sz="quarter" idx="2"/>
          </p:nvPr>
        </p:nvSpPr>
        <p:spPr>
          <a:xfrm>
            <a:off x="4" y="8706019"/>
            <a:ext cx="3037840" cy="464820"/>
          </a:xfrm>
          <a:prstGeom prst="rect">
            <a:avLst/>
          </a:prstGeom>
        </p:spPr>
        <p:txBody>
          <a:bodyPr vert="horz" lIns="93168" tIns="46584" rIns="93168" bIns="46584" rtlCol="0" anchor="b"/>
          <a:lstStyle>
            <a:lvl1pPr algn="l">
              <a:defRPr sz="1200"/>
            </a:lvl1pPr>
          </a:lstStyle>
          <a:p>
            <a:r>
              <a:rPr lang="en-US" sz="1000" dirty="0">
                <a:latin typeface="Arial" panose="020B0604020202020204" pitchFamily="34" charset="0"/>
              </a:rPr>
              <a:t>Presentation Title (added from Insert tab, Header &amp; Footer icon)</a:t>
            </a:r>
            <a:endParaRPr lang="en-US" sz="1000" dirty="0"/>
          </a:p>
        </p:txBody>
      </p:sp>
      <p:sp>
        <p:nvSpPr>
          <p:cNvPr id="5" name="Slide Number Placeholder 4"/>
          <p:cNvSpPr>
            <a:spLocks noGrp="1"/>
          </p:cNvSpPr>
          <p:nvPr>
            <p:ph type="sldNum" sz="quarter" idx="3"/>
          </p:nvPr>
        </p:nvSpPr>
        <p:spPr>
          <a:xfrm>
            <a:off x="3295211" y="8923048"/>
            <a:ext cx="338541" cy="247786"/>
          </a:xfrm>
          <a:prstGeom prst="rect">
            <a:avLst/>
          </a:prstGeom>
        </p:spPr>
        <p:txBody>
          <a:bodyPr vert="horz" wrap="none" lIns="93168" tIns="46584" rIns="93168" bIns="46584" rtlCol="0" anchor="b">
            <a:spAutoFit/>
          </a:bodyPr>
          <a:lstStyle>
            <a:lvl1pPr algn="r">
              <a:defRPr sz="1200"/>
            </a:lvl1pPr>
          </a:lstStyle>
          <a:p>
            <a:fld id="{8ECF3336-8297-0546-B238-9969018B7F84}" type="slidenum">
              <a:rPr lang="en-US" sz="1000"/>
              <a:t>‹#›</a:t>
            </a:fld>
            <a:endParaRPr lang="en-US" sz="1000" dirty="0"/>
          </a:p>
        </p:txBody>
      </p:sp>
      <p:pic>
        <p:nvPicPr>
          <p:cNvPr id="11" name="Picture 10">
            <a:extLst>
              <a:ext uri="{FF2B5EF4-FFF2-40B4-BE49-F238E27FC236}">
                <a16:creationId xmlns:a16="http://schemas.microsoft.com/office/drawing/2014/main" id="{C06ED5D5-4B95-4241-858C-94762E2091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926" y="93514"/>
            <a:ext cx="1193925" cy="456577"/>
          </a:xfrm>
          <a:prstGeom prst="rect">
            <a:avLst/>
          </a:prstGeom>
        </p:spPr>
      </p:pic>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6684" y="123950"/>
            <a:ext cx="1203451" cy="456577"/>
          </a:xfrm>
          <a:prstGeom prst="rect">
            <a:avLst/>
          </a:prstGeom>
        </p:spPr>
      </p:pic>
      <p:sp>
        <p:nvSpPr>
          <p:cNvPr id="3" name="Date Placeholder 2"/>
          <p:cNvSpPr>
            <a:spLocks noGrp="1"/>
          </p:cNvSpPr>
          <p:nvPr>
            <p:ph type="dt" idx="1"/>
          </p:nvPr>
        </p:nvSpPr>
        <p:spPr>
          <a:xfrm>
            <a:off x="3970943" y="8676647"/>
            <a:ext cx="3037840" cy="619761"/>
          </a:xfrm>
          <a:prstGeom prst="rect">
            <a:avLst/>
          </a:prstGeom>
        </p:spPr>
        <p:txBody>
          <a:bodyPr vert="horz" lIns="93168" tIns="46584" rIns="93168" bIns="46584" rtlCol="0" anchor="b" anchorCtr="0"/>
          <a:lstStyle>
            <a:lvl1pPr algn="r">
              <a:defRPr sz="1000" baseline="0">
                <a:latin typeface="Calibri"/>
              </a:defRPr>
            </a:lvl1pPr>
          </a:lstStyle>
          <a:p>
            <a:r>
              <a:rPr lang="en-US"/>
              <a:t>(added from Insert tab, Header &amp; Footer icon, Fixed Date and time)  1/23/2018</a:t>
            </a:r>
            <a:endParaRPr lang="en-US" dirty="0"/>
          </a:p>
        </p:txBody>
      </p:sp>
      <p:sp>
        <p:nvSpPr>
          <p:cNvPr id="4" name="Slide Image Placeholder 3"/>
          <p:cNvSpPr>
            <a:spLocks noGrp="1" noRot="1" noChangeAspect="1"/>
          </p:cNvSpPr>
          <p:nvPr>
            <p:ph type="sldImg" idx="2"/>
          </p:nvPr>
        </p:nvSpPr>
        <p:spPr>
          <a:xfrm>
            <a:off x="1071563" y="690563"/>
            <a:ext cx="4867275" cy="2738437"/>
          </a:xfrm>
          <a:prstGeom prst="rect">
            <a:avLst/>
          </a:prstGeom>
          <a:noFill/>
          <a:ln w="12700">
            <a:solidFill>
              <a:prstClr val="black"/>
            </a:solidFill>
          </a:ln>
        </p:spPr>
        <p:txBody>
          <a:bodyPr vert="horz" lIns="93168" tIns="46584" rIns="93168" bIns="46584" rtlCol="0" anchor="ctr"/>
          <a:lstStyle/>
          <a:p>
            <a:endParaRPr lang="en-US" dirty="0"/>
          </a:p>
        </p:txBody>
      </p:sp>
      <p:sp>
        <p:nvSpPr>
          <p:cNvPr id="5" name="Notes Placeholder 4"/>
          <p:cNvSpPr>
            <a:spLocks noGrp="1"/>
          </p:cNvSpPr>
          <p:nvPr>
            <p:ph type="body" sz="quarter" idx="3"/>
          </p:nvPr>
        </p:nvSpPr>
        <p:spPr>
          <a:xfrm>
            <a:off x="2" y="3537932"/>
            <a:ext cx="7008778" cy="5029743"/>
          </a:xfrm>
          <a:prstGeom prst="rect">
            <a:avLst/>
          </a:prstGeom>
        </p:spPr>
        <p:txBody>
          <a:bodyPr vert="horz" lIns="93168" tIns="46584" rIns="93168" bIns="465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8676650"/>
            <a:ext cx="3037840" cy="619761"/>
          </a:xfrm>
          <a:prstGeom prst="rect">
            <a:avLst/>
          </a:prstGeom>
        </p:spPr>
        <p:txBody>
          <a:bodyPr vert="horz" lIns="93168" tIns="46584" rIns="93168" bIns="46584" rtlCol="0" anchor="b" anchorCtr="0"/>
          <a:lstStyle>
            <a:lvl1pPr algn="l">
              <a:defRPr sz="1100">
                <a:latin typeface="Calibri"/>
              </a:defRPr>
            </a:lvl1pPr>
          </a:lstStyle>
          <a:p>
            <a:r>
              <a:rPr lang="en-US" dirty="0"/>
              <a:t>Presentation Title (added from Insert tab, Header &amp; Footer icon)</a:t>
            </a:r>
          </a:p>
        </p:txBody>
      </p:sp>
      <p:sp>
        <p:nvSpPr>
          <p:cNvPr id="7" name="Slide Number Placeholder 6"/>
          <p:cNvSpPr>
            <a:spLocks noGrp="1"/>
          </p:cNvSpPr>
          <p:nvPr>
            <p:ph type="sldNum" sz="quarter" idx="5"/>
          </p:nvPr>
        </p:nvSpPr>
        <p:spPr>
          <a:xfrm>
            <a:off x="3413037" y="9023512"/>
            <a:ext cx="184328" cy="232871"/>
          </a:xfrm>
          <a:prstGeom prst="rect">
            <a:avLst/>
          </a:prstGeom>
        </p:spPr>
        <p:txBody>
          <a:bodyPr vert="horz" wrap="none" lIns="0" tIns="0" rIns="0" bIns="46584" rtlCol="0" anchor="ctr" anchorCtr="1">
            <a:spAutoFit/>
          </a:bodyPr>
          <a:lstStyle>
            <a:lvl1pPr algn="ctr">
              <a:defRPr sz="12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54276" name="Slide Number Placeholder 3"/>
          <p:cNvSpPr>
            <a:spLocks noGrp="1"/>
          </p:cNvSpPr>
          <p:nvPr>
            <p:ph type="sldNum" sz="quarter" idx="5"/>
          </p:nvPr>
        </p:nvSpPr>
        <p:spPr>
          <a:xfrm>
            <a:off x="3465586" y="9023512"/>
            <a:ext cx="79229" cy="232871"/>
          </a:xfrm>
          <a:noFill/>
        </p:spPr>
        <p:txBody>
          <a:bodyPr/>
          <a:lstStyle/>
          <a:p>
            <a:fld id="{E8432EB3-45CB-4794-895D-9F21D2347757}" type="slidenum">
              <a:rPr lang="en-US" smtClean="0">
                <a:ea typeface="MS PGothic" pitchFamily="34" charset="-128"/>
              </a:rPr>
              <a:pPr/>
              <a:t>2</a:t>
            </a:fld>
            <a:endParaRPr lang="en-US" dirty="0">
              <a:ea typeface="MS PGothic" pitchFamily="34" charset="-128"/>
            </a:endParaRPr>
          </a:p>
        </p:txBody>
      </p:sp>
    </p:spTree>
    <p:extLst>
      <p:ext uri="{BB962C8B-B14F-4D97-AF65-F5344CB8AC3E}">
        <p14:creationId xmlns:p14="http://schemas.microsoft.com/office/powerpoint/2010/main" val="34526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13</a:t>
            </a:fld>
            <a:endParaRPr lang="en-US" dirty="0"/>
          </a:p>
        </p:txBody>
      </p:sp>
    </p:spTree>
    <p:extLst>
      <p:ext uri="{BB962C8B-B14F-4D97-AF65-F5344CB8AC3E}">
        <p14:creationId xmlns:p14="http://schemas.microsoft.com/office/powerpoint/2010/main" val="15294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17</a:t>
            </a:fld>
            <a:endParaRPr lang="en-US" dirty="0"/>
          </a:p>
        </p:txBody>
      </p:sp>
    </p:spTree>
    <p:extLst>
      <p:ext uri="{BB962C8B-B14F-4D97-AF65-F5344CB8AC3E}">
        <p14:creationId xmlns:p14="http://schemas.microsoft.com/office/powerpoint/2010/main" val="144316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21</a:t>
            </a:fld>
            <a:endParaRPr lang="en-US" dirty="0"/>
          </a:p>
        </p:txBody>
      </p:sp>
    </p:spTree>
    <p:extLst>
      <p:ext uri="{BB962C8B-B14F-4D97-AF65-F5344CB8AC3E}">
        <p14:creationId xmlns:p14="http://schemas.microsoft.com/office/powerpoint/2010/main" val="260021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23</a:t>
            </a:fld>
            <a:endParaRPr lang="en-US" dirty="0"/>
          </a:p>
        </p:txBody>
      </p:sp>
    </p:spTree>
    <p:extLst>
      <p:ext uri="{BB962C8B-B14F-4D97-AF65-F5344CB8AC3E}">
        <p14:creationId xmlns:p14="http://schemas.microsoft.com/office/powerpoint/2010/main" val="317302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24</a:t>
            </a:fld>
            <a:endParaRPr lang="en-US" dirty="0"/>
          </a:p>
        </p:txBody>
      </p:sp>
    </p:spTree>
    <p:extLst>
      <p:ext uri="{BB962C8B-B14F-4D97-AF65-F5344CB8AC3E}">
        <p14:creationId xmlns:p14="http://schemas.microsoft.com/office/powerpoint/2010/main" val="329758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25</a:t>
            </a:fld>
            <a:endParaRPr lang="en-US" dirty="0"/>
          </a:p>
        </p:txBody>
      </p:sp>
    </p:spTree>
    <p:extLst>
      <p:ext uri="{BB962C8B-B14F-4D97-AF65-F5344CB8AC3E}">
        <p14:creationId xmlns:p14="http://schemas.microsoft.com/office/powerpoint/2010/main" val="398882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26</a:t>
            </a:fld>
            <a:endParaRPr lang="en-US" dirty="0"/>
          </a:p>
        </p:txBody>
      </p:sp>
    </p:spTree>
    <p:extLst>
      <p:ext uri="{BB962C8B-B14F-4D97-AF65-F5344CB8AC3E}">
        <p14:creationId xmlns:p14="http://schemas.microsoft.com/office/powerpoint/2010/main" val="152604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27</a:t>
            </a:fld>
            <a:endParaRPr lang="en-US" dirty="0"/>
          </a:p>
        </p:txBody>
      </p:sp>
    </p:spTree>
    <p:extLst>
      <p:ext uri="{BB962C8B-B14F-4D97-AF65-F5344CB8AC3E}">
        <p14:creationId xmlns:p14="http://schemas.microsoft.com/office/powerpoint/2010/main" val="1388903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p>
            <a:r>
              <a:rPr lang="en-US" dirty="0"/>
              <a:t>Copyright © 20XX American Institutes for Research. All rights reserved.</a:t>
            </a:r>
          </a:p>
        </p:txBody>
      </p:sp>
      <p:sp>
        <p:nvSpPr>
          <p:cNvPr id="7" name="Text Placeholder 6"/>
          <p:cNvSpPr>
            <a:spLocks noGrp="1"/>
          </p:cNvSpPr>
          <p:nvPr>
            <p:ph type="body" sz="quarter" idx="14" hasCustomPrompt="1"/>
          </p:nvPr>
        </p:nvSpPr>
        <p:spPr>
          <a:xfrm>
            <a:off x="457200" y="949952"/>
            <a:ext cx="8540750" cy="355600"/>
          </a:xfrm>
        </p:spPr>
        <p:txBody>
          <a:bodyPr/>
          <a:lstStyle>
            <a:lvl1pPr marL="0" indent="0" algn="ctr">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Presentation Purpose or Location | Month 20XX</a:t>
            </a:r>
          </a:p>
        </p:txBody>
      </p:sp>
      <p:sp>
        <p:nvSpPr>
          <p:cNvPr id="15" name="Title"/>
          <p:cNvSpPr>
            <a:spLocks noGrp="1"/>
          </p:cNvSpPr>
          <p:nvPr userDrawn="1">
            <p:ph type="title" hasCustomPrompt="1"/>
          </p:nvPr>
        </p:nvSpPr>
        <p:spPr>
          <a:xfrm>
            <a:off x="457200" y="1456246"/>
            <a:ext cx="8540496" cy="2031325"/>
          </a:xfrm>
          <a:prstGeom prst="rect">
            <a:avLst/>
          </a:prstGeom>
          <a:ln>
            <a:noFill/>
          </a:ln>
        </p:spPr>
        <p:txBody>
          <a:bodyPr vert="horz" wrap="square" lIns="0" tIns="0" rIns="0" bIns="0" rtlCol="0" anchor="t" anchorCtr="0">
            <a:normAutofit/>
          </a:bodyPr>
          <a:lstStyle>
            <a:lvl1pPr algn="ctr">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457200" y="4158290"/>
            <a:ext cx="8540750" cy="803275"/>
          </a:xfrm>
        </p:spPr>
        <p:txBody>
          <a:bodyPr>
            <a:noAutofit/>
          </a:bodyPr>
          <a:lstStyle>
            <a:lvl1pPr marL="0" indent="0" algn="ctr">
              <a:lnSpc>
                <a:spcPct val="100000"/>
              </a:lnSpc>
              <a:spcBef>
                <a:spcPts val="0"/>
              </a:spcBef>
              <a:buNone/>
              <a:defRPr sz="18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spTree>
    <p:extLst>
      <p:ext uri="{BB962C8B-B14F-4D97-AF65-F5344CB8AC3E}">
        <p14:creationId xmlns:p14="http://schemas.microsoft.com/office/powerpoint/2010/main" val="1061993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
        <p:nvSpPr>
          <p:cNvPr id="3" name="Slide Number Placeholder 2"/>
          <p:cNvSpPr>
            <a:spLocks noGrp="1"/>
          </p:cNvSpPr>
          <p:nvPr>
            <p:ph type="sldNum" sz="quarter" idx="2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Title 1"/>
          <p:cNvSpPr>
            <a:spLocks noGrp="1"/>
          </p:cNvSpPr>
          <p:nvPr userDrawn="1">
            <p:ph type="title" hasCustomPrompt="1"/>
          </p:nvPr>
        </p:nvSpPr>
        <p:spPr>
          <a:xfrm>
            <a:off x="436254" y="164387"/>
            <a:ext cx="5257800" cy="997196"/>
          </a:xfrm>
        </p:spPr>
        <p:txBody>
          <a:bodyPr anchor="b" anchorCtr="0">
            <a:normAutofit/>
          </a:bodyPr>
          <a:lstStyle>
            <a:lvl1pPr>
              <a:defRPr baseline="0">
                <a:solidFill>
                  <a:srgbClr val="FFFFFF"/>
                </a:solidFill>
              </a:defRPr>
            </a:lvl1pPr>
          </a:lstStyle>
          <a:p>
            <a:r>
              <a:rPr lang="en-US" dirty="0"/>
              <a:t>Photo Right</a:t>
            </a:r>
          </a:p>
        </p:txBody>
      </p:sp>
      <p:sp>
        <p:nvSpPr>
          <p:cNvPr id="52" name="Text Placeholder 9"/>
          <p:cNvSpPr>
            <a:spLocks noGrp="1"/>
          </p:cNvSpPr>
          <p:nvPr userDrawn="1">
            <p:ph type="body" sz="quarter" idx="13"/>
          </p:nvPr>
        </p:nvSpPr>
        <p:spPr>
          <a:xfrm>
            <a:off x="436254" y="1248069"/>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3"/>
          <p:cNvSpPr>
            <a:spLocks noGrp="1"/>
          </p:cNvSpPr>
          <p:nvPr userDrawn="1">
            <p:ph sz="half" idx="2" hasCustomPrompt="1"/>
          </p:nvPr>
        </p:nvSpPr>
        <p:spPr>
          <a:xfrm>
            <a:off x="6092951"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4" name="Slide Number Placeholder 4"/>
          <p:cNvSpPr>
            <a:spLocks noGrp="1"/>
          </p:cNvSpPr>
          <p:nvPr userDrawn="1">
            <p:ph type="sldNum" sz="quarter" idx="15"/>
          </p:nvPr>
        </p:nvSpPr>
        <p:spPr>
          <a:xfrm>
            <a:off x="11914632" y="6592824"/>
            <a:ext cx="153889" cy="153888"/>
          </a:xfr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6730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userDrawn="1">
            <p:ph type="title" hasCustomPrompt="1"/>
          </p:nvPr>
        </p:nvSpPr>
        <p:spPr>
          <a:xfrm>
            <a:off x="6529206" y="164387"/>
            <a:ext cx="5257800" cy="997196"/>
          </a:xfrm>
        </p:spPr>
        <p:txBody>
          <a:bodyPr anchor="b" anchorCtr="0">
            <a:normAutofit/>
          </a:bodyPr>
          <a:lstStyle>
            <a:lvl1pPr>
              <a:defRPr baseline="0">
                <a:solidFill>
                  <a:srgbClr val="FFFFFF"/>
                </a:solidFill>
              </a:defRPr>
            </a:lvl1pPr>
          </a:lstStyle>
          <a:p>
            <a:r>
              <a:rPr lang="en-US" dirty="0"/>
              <a:t>Photo Left</a:t>
            </a:r>
          </a:p>
        </p:txBody>
      </p:sp>
      <p:sp>
        <p:nvSpPr>
          <p:cNvPr id="10" name="Text Placeholder 9"/>
          <p:cNvSpPr>
            <a:spLocks noGrp="1"/>
          </p:cNvSpPr>
          <p:nvPr userDrawn="1">
            <p:ph type="body" sz="quarter" idx="13"/>
          </p:nvPr>
        </p:nvSpPr>
        <p:spPr>
          <a:xfrm>
            <a:off x="6529206" y="1248069"/>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userDrawn="1">
            <p:ph sz="half" idx="2" hasCustomPrompt="1"/>
          </p:nvPr>
        </p:nvSpPr>
        <p:spPr>
          <a:xfrm>
            <a:off x="0"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 name="Slide Number Placeholder 4"/>
          <p:cNvSpPr>
            <a:spLocks noGrp="1"/>
          </p:cNvSpPr>
          <p:nvPr userDrawn="1">
            <p:ph type="sldNum" sz="quarter" idx="15"/>
          </p:nvPr>
        </p:nvSpPr>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5991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5" name="Slide Number"/>
          <p:cNvSpPr>
            <a:spLocks noGrp="1"/>
          </p:cNvSpPr>
          <p:nvPr>
            <p:ph type="sldNum" sz="quarter" idx="15"/>
          </p:nvPr>
        </p:nvSpPr>
        <p:spPr/>
        <p:txBody>
          <a:bodyPr/>
          <a:lstStyle/>
          <a:p>
            <a:fld id="{99A20822-4A49-4D36-86E3-300BA48D3F00}" type="slidenum">
              <a:rPr lang="en-US" smtClean="0"/>
              <a:pPr/>
              <a:t>‹#›</a:t>
            </a:fld>
            <a:endParaRPr lang="en-US" dirty="0"/>
          </a:p>
        </p:txBody>
      </p:sp>
      <p:sp>
        <p:nvSpPr>
          <p:cNvPr id="4" name="Title 3"/>
          <p:cNvSpPr>
            <a:spLocks noGrp="1"/>
          </p:cNvSpPr>
          <p:nvPr>
            <p:ph type="title" hasCustomPrompt="1"/>
          </p:nvPr>
        </p:nvSpPr>
        <p:spPr/>
        <p:txBody>
          <a:bodyPr/>
          <a:lstStyle>
            <a:lvl1pPr>
              <a:defRPr/>
            </a:lvl1pPr>
          </a:lstStyle>
          <a:p>
            <a:r>
              <a:rPr lang="en-US" dirty="0"/>
              <a:t>References</a:t>
            </a:r>
          </a:p>
        </p:txBody>
      </p:sp>
    </p:spTree>
    <p:extLst>
      <p:ext uri="{BB962C8B-B14F-4D97-AF65-F5344CB8AC3E}">
        <p14:creationId xmlns:p14="http://schemas.microsoft.com/office/powerpoint/2010/main" val="341602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Meet the Presenters Layout</a:t>
            </a:r>
          </a:p>
        </p:txBody>
      </p:sp>
      <p:sp>
        <p:nvSpPr>
          <p:cNvPr id="5" name="Picture Placeholder 1"/>
          <p:cNvSpPr>
            <a:spLocks noGrp="1"/>
          </p:cNvSpPr>
          <p:nvPr>
            <p:ph type="pic" sz="quarter" idx="15" hasCustomPrompt="1"/>
          </p:nvPr>
        </p:nvSpPr>
        <p:spPr>
          <a:xfrm>
            <a:off x="457200"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p:cNvSpPr>
            <a:spLocks noGrp="1"/>
          </p:cNvSpPr>
          <p:nvPr>
            <p:ph type="body" sz="quarter" idx="19" hasCustomPrompt="1"/>
          </p:nvPr>
        </p:nvSpPr>
        <p:spPr>
          <a:xfrm>
            <a:off x="457200"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p:cNvSpPr>
            <a:spLocks noGrp="1"/>
          </p:cNvSpPr>
          <p:nvPr>
            <p:ph type="body" sz="quarter" idx="23" hasCustomPrompt="1"/>
          </p:nvPr>
        </p:nvSpPr>
        <p:spPr>
          <a:xfrm>
            <a:off x="457200"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p:cNvSpPr>
            <a:spLocks noGrp="1"/>
          </p:cNvSpPr>
          <p:nvPr>
            <p:ph type="pic" sz="quarter" idx="24" hasCustomPrompt="1"/>
          </p:nvPr>
        </p:nvSpPr>
        <p:spPr>
          <a:xfrm>
            <a:off x="2850642"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p:cNvSpPr>
            <a:spLocks noGrp="1"/>
          </p:cNvSpPr>
          <p:nvPr>
            <p:ph type="body" sz="quarter" idx="25" hasCustomPrompt="1"/>
          </p:nvPr>
        </p:nvSpPr>
        <p:spPr>
          <a:xfrm>
            <a:off x="2850642"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p:cNvSpPr>
            <a:spLocks noGrp="1"/>
          </p:cNvSpPr>
          <p:nvPr>
            <p:ph type="body" sz="quarter" idx="26" hasCustomPrompt="1"/>
          </p:nvPr>
        </p:nvSpPr>
        <p:spPr>
          <a:xfrm>
            <a:off x="2850642"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p:cNvSpPr>
            <a:spLocks noGrp="1"/>
          </p:cNvSpPr>
          <p:nvPr>
            <p:ph type="pic" sz="quarter" idx="27" hasCustomPrompt="1"/>
          </p:nvPr>
        </p:nvSpPr>
        <p:spPr>
          <a:xfrm>
            <a:off x="5244084"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p:cNvSpPr>
            <a:spLocks noGrp="1"/>
          </p:cNvSpPr>
          <p:nvPr>
            <p:ph type="body" sz="quarter" idx="28" hasCustomPrompt="1"/>
          </p:nvPr>
        </p:nvSpPr>
        <p:spPr>
          <a:xfrm>
            <a:off x="5244084"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p:cNvSpPr>
            <a:spLocks noGrp="1"/>
          </p:cNvSpPr>
          <p:nvPr>
            <p:ph type="body" sz="quarter" idx="29" hasCustomPrompt="1"/>
          </p:nvPr>
        </p:nvSpPr>
        <p:spPr>
          <a:xfrm>
            <a:off x="5244084"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p:cNvSpPr>
            <a:spLocks noGrp="1"/>
          </p:cNvSpPr>
          <p:nvPr>
            <p:ph type="pic" sz="quarter" idx="30" hasCustomPrompt="1"/>
          </p:nvPr>
        </p:nvSpPr>
        <p:spPr>
          <a:xfrm>
            <a:off x="7637526"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p:cNvSpPr>
            <a:spLocks noGrp="1"/>
          </p:cNvSpPr>
          <p:nvPr>
            <p:ph type="body" sz="quarter" idx="31" hasCustomPrompt="1"/>
          </p:nvPr>
        </p:nvSpPr>
        <p:spPr>
          <a:xfrm>
            <a:off x="7637526"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p:cNvSpPr>
            <a:spLocks noGrp="1"/>
          </p:cNvSpPr>
          <p:nvPr>
            <p:ph type="body" sz="quarter" idx="32" hasCustomPrompt="1"/>
          </p:nvPr>
        </p:nvSpPr>
        <p:spPr>
          <a:xfrm>
            <a:off x="7637526"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p:cNvSpPr>
            <a:spLocks noGrp="1"/>
          </p:cNvSpPr>
          <p:nvPr>
            <p:ph type="pic" sz="quarter" idx="33" hasCustomPrompt="1"/>
          </p:nvPr>
        </p:nvSpPr>
        <p:spPr>
          <a:xfrm>
            <a:off x="10030968"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p:cNvSpPr>
            <a:spLocks noGrp="1"/>
          </p:cNvSpPr>
          <p:nvPr>
            <p:ph type="body" sz="quarter" idx="34" hasCustomPrompt="1"/>
          </p:nvPr>
        </p:nvSpPr>
        <p:spPr>
          <a:xfrm>
            <a:off x="10030968"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p:cNvSpPr>
            <a:spLocks noGrp="1"/>
          </p:cNvSpPr>
          <p:nvPr>
            <p:ph type="body" sz="quarter" idx="35" hasCustomPrompt="1"/>
          </p:nvPr>
        </p:nvSpPr>
        <p:spPr>
          <a:xfrm>
            <a:off x="10030968"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3" name="Slide Number Placeholder 2"/>
          <p:cNvSpPr>
            <a:spLocks noGrp="1"/>
          </p:cNvSpPr>
          <p:nvPr>
            <p:ph type="sldNum" sz="quarter" idx="1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28014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Contact Information"/>
          <p:cNvSpPr>
            <a:spLocks noGrp="1"/>
          </p:cNvSpPr>
          <p:nvPr userDrawn="1">
            <p:ph type="body" sz="quarter" idx="11" hasCustomPrompt="1"/>
          </p:nvPr>
        </p:nvSpPr>
        <p:spPr>
          <a:xfrm>
            <a:off x="452438" y="2543664"/>
            <a:ext cx="8556522"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dirty="0"/>
              <a:t>Presenter’s Job Title</a:t>
            </a:r>
          </a:p>
          <a:p>
            <a:r>
              <a:rPr lang="en-US" dirty="0"/>
              <a:t>202.403.####</a:t>
            </a:r>
          </a:p>
          <a:p>
            <a:r>
              <a:rPr lang="en-US" dirty="0"/>
              <a:t>email.address@air.org</a:t>
            </a:r>
          </a:p>
        </p:txBody>
      </p:sp>
      <p:sp>
        <p:nvSpPr>
          <p:cNvPr id="44" name="Copyright Statement"/>
          <p:cNvSpPr>
            <a:spLocks noGrp="1"/>
          </p:cNvSpPr>
          <p:nvPr userDrawn="1">
            <p:ph type="ftr" sz="quarter" idx="13"/>
          </p:nvPr>
        </p:nvSpPr>
        <p:spPr/>
        <p:txBody>
          <a:bodyPr/>
          <a:lstStyle/>
          <a:p>
            <a:pPr>
              <a:spcBef>
                <a:spcPts val="1200"/>
              </a:spcBef>
              <a:buFont typeface="Arial" panose="020B0604020202020204" pitchFamily="34" charset="0"/>
              <a:buNone/>
            </a:pPr>
            <a:r>
              <a:rPr>
                <a:solidFill>
                  <a:srgbClr val="FFFFFF"/>
                </a:solidFill>
              </a:rPr>
              <a:t>Copyright © 20XX American Institutes for Research. All rights reserved.</a:t>
            </a:r>
          </a:p>
        </p:txBody>
      </p:sp>
      <p:sp>
        <p:nvSpPr>
          <p:cNvPr id="58" name="Footer"/>
          <p:cNvSpPr txBox="1">
            <a:spLocks/>
          </p:cNvSpPr>
          <p:nvPr userDrawn="1"/>
        </p:nvSpPr>
        <p:spPr>
          <a:xfrm>
            <a:off x="457199" y="6645427"/>
            <a:ext cx="2954335" cy="123111"/>
          </a:xfrm>
          <a:prstGeom prst="rect">
            <a:avLst/>
          </a:prstGeom>
          <a:ln>
            <a:noFill/>
          </a:ln>
        </p:spPr>
        <p:txBody>
          <a:bodyPr wrap="none" lIns="0" tIns="0" rIns="0" bIns="0" anchor="b" anchorCtr="0">
            <a:spAutoFit/>
          </a:bodyPr>
          <a:lstStyle>
            <a:defPPr>
              <a:defRPr lang="en-US"/>
            </a:defPPr>
            <a:lvl1pPr marL="0" algn="l" defTabSz="914400" rtl="0" eaLnBrk="1" latinLnBrk="0" hangingPunct="1">
              <a:defRPr lang="en-US" sz="800" b="0" i="0" kern="1200">
                <a:solidFill>
                  <a:schemeClr val="bg1"/>
                </a:solidFill>
                <a:latin typeface="Calibri"/>
                <a:ea typeface="Calibri"/>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200"/>
              </a:spcBef>
              <a:buFont typeface="Arial" panose="020B0604020202020204" pitchFamily="34" charset="0"/>
              <a:buNone/>
            </a:pPr>
            <a:r>
              <a:rPr dirty="0">
                <a:solidFill>
                  <a:srgbClr val="FFFFFF"/>
                </a:solidFill>
              </a:rPr>
              <a:t>Copyright © 20XX American Institutes for Research. All rights reserved.</a:t>
            </a:r>
          </a:p>
        </p:txBody>
      </p:sp>
      <p:sp>
        <p:nvSpPr>
          <p:cNvPr id="2" name="Title 1"/>
          <p:cNvSpPr>
            <a:spLocks noGrp="1"/>
          </p:cNvSpPr>
          <p:nvPr>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dirty="0"/>
              <a:t>Presenter’s Name</a:t>
            </a:r>
          </a:p>
        </p:txBody>
      </p:sp>
    </p:spTree>
    <p:extLst>
      <p:ext uri="{BB962C8B-B14F-4D97-AF65-F5344CB8AC3E}">
        <p14:creationId xmlns:p14="http://schemas.microsoft.com/office/powerpoint/2010/main" val="40083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861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273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cNvSpPr>
            <a:spLocks noGrp="1"/>
          </p:cNvSpPr>
          <p:nvPr userDrawn="1">
            <p:ph type="sldNum" sz="quarter" idx="12"/>
          </p:nvPr>
        </p:nvSpPr>
        <p:spPr>
          <a:xfrm>
            <a:off x="11965652" y="6608213"/>
            <a:ext cx="117019" cy="138499"/>
          </a:xfrm>
        </p:spPr>
        <p:txBody>
          <a:bodyPr/>
          <a:lstStyle>
            <a:lvl1pPr>
              <a:defRPr>
                <a:solidFill>
                  <a:schemeClr val="bg1"/>
                </a:solidFill>
              </a:defRPr>
            </a:lvl1pPr>
          </a:lstStyle>
          <a:p>
            <a:fld id="{BABF4E83-61DB-418F-A99F-17BC9BB58EF6}" type="slidenum">
              <a:rPr lang="en-US" smtClean="0"/>
              <a:pPr/>
              <a:t>‹#›</a:t>
            </a:fld>
            <a:endParaRPr lang="en-US" dirty="0"/>
          </a:p>
        </p:txBody>
      </p:sp>
      <p:sp>
        <p:nvSpPr>
          <p:cNvPr id="4" name="Title 3"/>
          <p:cNvSpPr>
            <a:spLocks noGrp="1"/>
          </p:cNvSpPr>
          <p:nvPr>
            <p:ph type="title" hasCustomPrompt="1"/>
          </p:nvPr>
        </p:nvSpPr>
        <p:spPr>
          <a:xfrm>
            <a:off x="457200" y="1042416"/>
            <a:ext cx="8531352" cy="2852928"/>
          </a:xfrm>
        </p:spPr>
        <p:txBody>
          <a:bodyPr>
            <a:normAutofit/>
          </a:bodyPr>
          <a:lstStyle>
            <a:lvl1pPr>
              <a:defRPr sz="55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lstStyle>
            <a:lvl1pPr marL="0" indent="0">
              <a:spcBef>
                <a:spcPts val="0"/>
              </a:spcBef>
              <a:buNone/>
              <a:defRPr>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spTree>
    <p:extLst>
      <p:ext uri="{BB962C8B-B14F-4D97-AF65-F5344CB8AC3E}">
        <p14:creationId xmlns:p14="http://schemas.microsoft.com/office/powerpoint/2010/main" val="68959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descr="Logo of American Institutes for Research. Advancing Evidence. Improving Lives.">
            <a:extLst>
              <a:ext uri="{FF2B5EF4-FFF2-40B4-BE49-F238E27FC236}">
                <a16:creationId xmlns:a16="http://schemas.microsoft.com/office/drawing/2014/main" id="{1BB51598-7A40-455E-9938-488362FFB555}"/>
              </a:ext>
            </a:extLst>
          </p:cNvPr>
          <p:cNvPicPr>
            <a:picLocks noChangeAspect="1"/>
          </p:cNvPicPr>
          <p:nvPr userDrawn="1"/>
        </p:nvPicPr>
        <p:blipFill>
          <a:blip r:embed="rId3"/>
          <a:stretch>
            <a:fillRect/>
          </a:stretch>
        </p:blipFill>
        <p:spPr>
          <a:xfrm>
            <a:off x="9506712" y="549514"/>
            <a:ext cx="1847088" cy="935126"/>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11139854" cy="2002977"/>
          </a:xfrm>
        </p:spPr>
        <p:txBody>
          <a:bodyPr anchor="b">
            <a:normAutofit/>
          </a:bodyPr>
          <a:lstStyle>
            <a:lvl1pPr algn="l">
              <a:defRPr sz="4800" b="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457200" y="3276600"/>
            <a:ext cx="11139488" cy="695325"/>
          </a:xfrm>
        </p:spPr>
        <p:txBody>
          <a:bodyPr>
            <a:normAutofit/>
          </a:bodyPr>
          <a:lstStyle>
            <a:lvl1pPr marL="0" indent="0">
              <a:buNone/>
              <a:defRPr sz="28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457200" y="4128534"/>
            <a:ext cx="11139488" cy="791308"/>
          </a:xfrm>
        </p:spPr>
        <p:txBody>
          <a:bodyPr>
            <a:normAutofit/>
          </a:bodyPr>
          <a:lstStyle>
            <a:lvl1pPr marL="0" indent="0">
              <a:buNone/>
              <a:defRPr sz="16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Presenter’s Name | Presenter’s Name | Presenter’s Name or</a:t>
            </a:r>
            <a:br>
              <a:rPr lang="en-US" dirty="0"/>
            </a:br>
            <a:r>
              <a:rPr lang="en-US" dirty="0"/>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457200" y="4990328"/>
            <a:ext cx="11139488" cy="1016633"/>
          </a:xfrm>
        </p:spPr>
        <p:txBody>
          <a:bodyPr>
            <a:normAutofit/>
          </a:bodyPr>
          <a:lstStyle>
            <a:lvl1pPr marL="0" indent="0">
              <a:buNone/>
              <a:defRPr sz="20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457200" y="6385023"/>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5638800" y="6415800"/>
            <a:ext cx="6096000" cy="215444"/>
          </a:xfrm>
          <a:prstGeom prst="rect">
            <a:avLst/>
          </a:prstGeom>
        </p:spPr>
        <p:txBody>
          <a:bodyPr rIns="0" anchor="b">
            <a:spAutoFit/>
          </a:bodyPr>
          <a:lstStyle/>
          <a:p>
            <a:pPr algn="r"/>
            <a:r>
              <a:rPr lang="en-US" sz="800" dirty="0">
                <a:solidFill>
                  <a:srgbClr val="D1EEFC"/>
                </a:solidFill>
              </a:rPr>
              <a:t>Copyright © 2021 American Institutes for Research®. All rights reserved.</a:t>
            </a:r>
          </a:p>
        </p:txBody>
      </p:sp>
    </p:spTree>
    <p:extLst>
      <p:ext uri="{BB962C8B-B14F-4D97-AF65-F5344CB8AC3E}">
        <p14:creationId xmlns:p14="http://schemas.microsoft.com/office/powerpoint/2010/main" val="1237383994"/>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458724" y="0"/>
            <a:ext cx="11274552"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458724" y="1307592"/>
            <a:ext cx="11274552" cy="4498848"/>
          </a:xfrm>
        </p:spPr>
        <p:txBody>
          <a:bodyPr tIns="0" anchor="t" anchorCtr="0">
            <a:normAutofit/>
          </a:bodyPr>
          <a:lstStyle>
            <a:lvl1pPr marL="457200" indent="-457200">
              <a:lnSpc>
                <a:spcPct val="125000"/>
              </a:lnSpc>
              <a:spcBef>
                <a:spcPts val="1800"/>
              </a:spcBef>
              <a:buClr>
                <a:schemeClr val="tx1"/>
              </a:buClr>
              <a:buFont typeface="+mj-lt"/>
              <a:buAutoNum type="arabicPeriod"/>
              <a:defRPr sz="2400" baseline="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baseline="0"/>
            </a:lvl4pPr>
            <a:lvl5pPr marL="2286000" indent="-457200">
              <a:lnSpc>
                <a:spcPct val="125000"/>
              </a:lnSpc>
              <a:spcBef>
                <a:spcPts val="600"/>
              </a:spcBef>
              <a:buClr>
                <a:schemeClr val="tx1"/>
              </a:buClr>
              <a:buFont typeface="+mj-lt"/>
              <a:buAutoNum type="alphaLcParenR"/>
              <a:defRPr sz="24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4" name="Slide Number Placeholder 3">
            <a:extLst>
              <a:ext uri="{FF2B5EF4-FFF2-40B4-BE49-F238E27FC236}">
                <a16:creationId xmlns:a16="http://schemas.microsoft.com/office/drawing/2014/main" id="{8C33D54C-4736-431C-85E9-EA915A2244E2}"/>
              </a:ext>
            </a:extLst>
          </p:cNvPr>
          <p:cNvSpPr>
            <a:spLocks noGrp="1"/>
          </p:cNvSpPr>
          <p:nvPr>
            <p:ph type="sldNum" sz="quarter" idx="12"/>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24060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 of American Institutes for Research. Advancing Evidence. Improving Lives.">
            <a:extLst>
              <a:ext uri="{FF2B5EF4-FFF2-40B4-BE49-F238E27FC236}">
                <a16:creationId xmlns:a16="http://schemas.microsoft.com/office/drawing/2014/main" id="{FDBBDD82-F3D6-41D8-AE2F-3D8C22291C07}"/>
              </a:ext>
            </a:extLst>
          </p:cNvPr>
          <p:cNvPicPr>
            <a:picLocks noChangeAspect="1"/>
          </p:cNvPicPr>
          <p:nvPr userDrawn="1"/>
        </p:nvPicPr>
        <p:blipFill>
          <a:blip r:embed="rId3"/>
          <a:stretch>
            <a:fillRect/>
          </a:stretch>
        </p:blipFill>
        <p:spPr>
          <a:xfrm>
            <a:off x="9947324" y="554774"/>
            <a:ext cx="1406474" cy="71238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457200" y="1267161"/>
            <a:ext cx="10515600" cy="2108110"/>
          </a:xfrm>
        </p:spPr>
        <p:txBody>
          <a:bodyPr anchor="b">
            <a:normAutofit/>
          </a:bodyPr>
          <a:lstStyle>
            <a:lvl1pPr algn="l">
              <a:defRPr sz="45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0"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0" y="3842377"/>
            <a:ext cx="10515599"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Slide Number Placeholder 4">
            <a:extLst>
              <a:ext uri="{FF2B5EF4-FFF2-40B4-BE49-F238E27FC236}">
                <a16:creationId xmlns:a16="http://schemas.microsoft.com/office/drawing/2014/main" id="{BC163DE3-E388-45D5-B3D3-7659175CF3BB}"/>
              </a:ext>
            </a:extLst>
          </p:cNvPr>
          <p:cNvSpPr>
            <a:spLocks noGrp="1"/>
          </p:cNvSpPr>
          <p:nvPr>
            <p:ph type="sldNum" sz="quarter" idx="1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398849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Dark">
    <p:bg>
      <p:bgPr>
        <a:solidFill>
          <a:srgbClr val="FFFF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57200"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01599495-C9B8-4C2D-9C15-1666A27035A9}"/>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617565672"/>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4" name="Content Placeholder 3"/>
          <p:cNvSpPr>
            <a:spLocks noGrp="1"/>
          </p:cNvSpPr>
          <p:nvPr>
            <p:ph sz="quarter" idx="14" hasCustomPrompt="1"/>
          </p:nvPr>
        </p:nvSpPr>
        <p:spPr>
          <a:xfrm>
            <a:off x="457200" y="1307592"/>
            <a:ext cx="11274552" cy="4498848"/>
          </a:xfrm>
        </p:spPr>
        <p:txBody>
          <a:bodyPr>
            <a:noAutofit/>
          </a:bodyPr>
          <a:lstStyle>
            <a:lvl1pPr marL="0" indent="0">
              <a:lnSpc>
                <a:spcPct val="125000"/>
              </a:lnSpc>
              <a:spcBef>
                <a:spcPts val="1800"/>
              </a:spcBef>
              <a:buClr>
                <a:schemeClr val="tx1"/>
              </a:buClr>
              <a:buNone/>
              <a:defRPr sz="2400">
                <a:solidFill>
                  <a:schemeClr val="tx2"/>
                </a:solidFill>
              </a:defRPr>
            </a:lvl1pPr>
            <a:lvl2pPr marL="320040" indent="-320040">
              <a:lnSpc>
                <a:spcPct val="125000"/>
              </a:lnSpc>
              <a:spcBef>
                <a:spcPts val="600"/>
              </a:spcBef>
              <a:buClr>
                <a:schemeClr val="tx1"/>
              </a:buClr>
              <a:buFont typeface="Times New Roman" panose="02020603050405020304" pitchFamily="18" charset="0"/>
              <a:buChar char="•"/>
              <a:defRPr sz="2400">
                <a:solidFill>
                  <a:schemeClr val="tx2"/>
                </a:solidFill>
              </a:defRPr>
            </a:lvl2pPr>
            <a:lvl3pPr marL="640080" indent="-320040">
              <a:lnSpc>
                <a:spcPct val="125000"/>
              </a:lnSpc>
              <a:spcBef>
                <a:spcPts val="600"/>
              </a:spcBef>
              <a:buClr>
                <a:schemeClr val="tx1"/>
              </a:buClr>
              <a:buFont typeface="Arial Narrow" panose="020B0606020202030204" pitchFamily="34" charset="0"/>
              <a:buChar char="–"/>
              <a:defRPr sz="2400">
                <a:solidFill>
                  <a:schemeClr val="tx2"/>
                </a:solidFill>
              </a:defRPr>
            </a:lvl3pPr>
            <a:lvl4pPr marL="960120" indent="-320040">
              <a:lnSpc>
                <a:spcPct val="125000"/>
              </a:lnSpc>
              <a:spcBef>
                <a:spcPts val="600"/>
              </a:spcBef>
              <a:buClr>
                <a:schemeClr val="tx1"/>
              </a:buClr>
              <a:buFont typeface="Arial Narrow" panose="020B0606020202030204" pitchFamily="34" charset="0"/>
              <a:buChar char="»"/>
              <a:defRPr sz="2400">
                <a:solidFill>
                  <a:schemeClr val="tx2"/>
                </a:solidFill>
              </a:defRPr>
            </a:lvl4pPr>
            <a:lvl5pPr marL="1280160" indent="-320040">
              <a:lnSpc>
                <a:spcPct val="125000"/>
              </a:lnSpc>
              <a:spcBef>
                <a:spcPts val="600"/>
              </a:spcBef>
              <a:buClr>
                <a:schemeClr val="tx1"/>
              </a:buClr>
              <a:buFont typeface="Arial Narrow" panose="020B0606020202030204" pitchFamily="34" charset="0"/>
              <a:buChar char="◦"/>
              <a:defRPr sz="2400">
                <a:solidFill>
                  <a:schemeClr val="tx2"/>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Tree>
    <p:extLst>
      <p:ext uri="{BB962C8B-B14F-4D97-AF65-F5344CB8AC3E}">
        <p14:creationId xmlns:p14="http://schemas.microsoft.com/office/powerpoint/2010/main" val="228474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57200" y="1307592"/>
            <a:ext cx="11277600" cy="1143000"/>
          </a:xfrm>
          <a:solidFill>
            <a:schemeClr val="bg2"/>
          </a:solidFill>
        </p:spPr>
        <p:txBody>
          <a:bodyPr lIns="118872" rIns="118872">
            <a:noAutofit/>
          </a:bodyPr>
          <a:lstStyle>
            <a:lvl1pPr marL="0" indent="0">
              <a:buNone/>
              <a:defRPr sz="2000"/>
            </a:lvl1pPr>
            <a:lvl2pPr>
              <a:defRPr sz="2000"/>
            </a:lvl2pPr>
            <a:lvl3pPr>
              <a:defRPr sz="2000"/>
            </a:lvl3pPr>
            <a:lvl4pPr>
              <a:defRPr sz="2000"/>
            </a:lvl4pPr>
            <a:lvl5pPr>
              <a:defRPr sz="20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3"/>
            <a:ext cx="11277600" cy="3171825"/>
          </a:xfrm>
        </p:spPr>
        <p:txBody>
          <a:bodyPr>
            <a:normAutofit/>
          </a:bodyPr>
          <a:lstStyle>
            <a:lvl1pPr>
              <a:defRPr sz="2000"/>
            </a:lvl1pPr>
            <a:lvl2pPr>
              <a:defRPr sz="2000"/>
            </a:lvl2pPr>
            <a:lvl3pPr>
              <a:defRPr sz="2000"/>
            </a:lvl3pPr>
            <a:lvl4pPr>
              <a:defRPr sz="2000"/>
            </a:lvl4pPr>
            <a:lvl5pP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05C3C79F-A0C6-4D79-9010-6786C613600D}"/>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11105291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p>
            <a:r>
              <a:rPr lang="en-US" dirty="0"/>
              <a:t>Two Content Layout</a:t>
            </a:r>
          </a:p>
        </p:txBody>
      </p:sp>
      <p:sp>
        <p:nvSpPr>
          <p:cNvPr id="3" name="Left Content"/>
          <p:cNvSpPr>
            <a:spLocks noGrp="1"/>
          </p:cNvSpPr>
          <p:nvPr>
            <p:ph sz="half" idx="1" hasCustomPrompt="1"/>
          </p:nvPr>
        </p:nvSpPr>
        <p:spPr>
          <a:xfrm>
            <a:off x="457200"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9"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48E26445-EA84-45F0-9DD0-961B8682A061}"/>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53022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0"/>
            <a:ext cx="11274552" cy="1051560"/>
          </a:xfrm>
        </p:spPr>
        <p:txBody>
          <a:bodyPr/>
          <a:lstStyle/>
          <a:p>
            <a:r>
              <a:rPr lang="en-US" dirty="0"/>
              <a:t>Ordered List Layout</a:t>
            </a:r>
          </a:p>
        </p:txBody>
      </p:sp>
      <p:sp>
        <p:nvSpPr>
          <p:cNvPr id="5" name="Content"/>
          <p:cNvSpPr>
            <a:spLocks noGrp="1"/>
          </p:cNvSpPr>
          <p:nvPr>
            <p:ph sz="quarter" idx="17" hasCustomPrompt="1"/>
          </p:nvPr>
        </p:nvSpPr>
        <p:spPr>
          <a:xfrm>
            <a:off x="457200" y="1307592"/>
            <a:ext cx="11274552" cy="4498848"/>
          </a:xfrm>
        </p:spPr>
        <p:txBody>
          <a:bodyPr>
            <a:normAutofit/>
          </a:bodyPr>
          <a:lstStyle>
            <a:lvl1pPr marL="457200" indent="-457200">
              <a:lnSpc>
                <a:spcPct val="125000"/>
              </a:lnSpc>
              <a:spcBef>
                <a:spcPts val="600"/>
              </a:spcBef>
              <a:buClr>
                <a:schemeClr val="tx2"/>
              </a:buClr>
              <a:buFont typeface="+mj-lt"/>
              <a:buAutoNum type="arabicPeriod"/>
              <a:defRPr sz="2400" baseline="0"/>
            </a:lvl1pPr>
            <a:lvl2pPr marL="914400" indent="-457200">
              <a:lnSpc>
                <a:spcPct val="125000"/>
              </a:lnSpc>
              <a:spcBef>
                <a:spcPts val="600"/>
              </a:spcBef>
              <a:buClr>
                <a:schemeClr val="tx2"/>
              </a:buClr>
              <a:buFont typeface="+mj-lt"/>
              <a:buAutoNum type="alphaLcPeriod"/>
              <a:defRPr sz="2400"/>
            </a:lvl2pPr>
            <a:lvl3pPr marL="1371600" indent="-457200">
              <a:lnSpc>
                <a:spcPct val="125000"/>
              </a:lnSpc>
              <a:spcBef>
                <a:spcPts val="600"/>
              </a:spcBef>
              <a:buClr>
                <a:schemeClr val="tx2"/>
              </a:buClr>
              <a:buFont typeface="+mj-lt"/>
              <a:buAutoNum type="romanLcPeriod"/>
              <a:defRPr sz="2400"/>
            </a:lvl3pPr>
            <a:lvl4pPr marL="1828800" indent="-457200">
              <a:lnSpc>
                <a:spcPct val="125000"/>
              </a:lnSpc>
              <a:spcBef>
                <a:spcPts val="600"/>
              </a:spcBef>
              <a:buClr>
                <a:schemeClr val="tx2"/>
              </a:buClr>
              <a:buSzPct val="100000"/>
              <a:buFont typeface="+mj-lt"/>
              <a:buAutoNum type="arabicParenR"/>
              <a:defRPr sz="2400"/>
            </a:lvl4pPr>
            <a:lvl5pPr marL="2286000" indent="-457200">
              <a:lnSpc>
                <a:spcPct val="125000"/>
              </a:lnSpc>
              <a:spcBef>
                <a:spcPts val="600"/>
              </a:spcBef>
              <a:buClr>
                <a:schemeClr val="tx2"/>
              </a:buClr>
              <a:buFont typeface="+mj-lt"/>
              <a:buAutoNum type="alphaLcParenR"/>
              <a:defRPr sz="24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Slide Number Placeholder 7">
            <a:extLst>
              <a:ext uri="{FF2B5EF4-FFF2-40B4-BE49-F238E27FC236}">
                <a16:creationId xmlns:a16="http://schemas.microsoft.com/office/drawing/2014/main" id="{BB34B08C-4C34-4440-BAA7-23ECCC72E53D}"/>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20431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529A1648-F0FD-41CD-B18C-8AE47789AA19}"/>
              </a:ext>
            </a:extLst>
          </p:cNvPr>
          <p:cNvSpPr>
            <a:spLocks noGrp="1"/>
          </p:cNvSpPr>
          <p:nvPr>
            <p:ph type="sldNum" sz="quarter" idx="2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09593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458724" y="0"/>
            <a:ext cx="5641848"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6493933"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457200" y="1307592"/>
            <a:ext cx="5638800"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E2E51B52-F0A0-46A3-ABA8-E48A20674D89}"/>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8164219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2" name="Title"/>
          <p:cNvSpPr>
            <a:spLocks noGrp="1"/>
          </p:cNvSpPr>
          <p:nvPr>
            <p:ph type="title" hasCustomPrompt="1"/>
          </p:nvPr>
        </p:nvSpPr>
        <p:spPr/>
        <p:txBody>
          <a:bodyPr/>
          <a:lstStyle>
            <a:lvl1pPr>
              <a:defRPr baseline="0"/>
            </a:lvl1pPr>
          </a:lstStyle>
          <a:p>
            <a:r>
              <a:rPr lang="en-US" dirty="0"/>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anchor="t" anchorCtr="0">
            <a:normAutofit/>
          </a:bodyPr>
          <a:lstStyle>
            <a:lvl1pPr marL="457200" indent="-457200">
              <a:lnSpc>
                <a:spcPct val="100000"/>
              </a:lnSpc>
              <a:spcBef>
                <a:spcPts val="3000"/>
              </a:spcBef>
              <a:buClr>
                <a:schemeClr val="tx1"/>
              </a:buClr>
              <a:buFont typeface="+mj-lt"/>
              <a:buAutoNum type="arabicPeriod"/>
              <a:defRPr sz="2800" baseline="0"/>
            </a:lvl1pPr>
            <a:lvl2pPr marL="914400" indent="-457200">
              <a:lnSpc>
                <a:spcPct val="100000"/>
              </a:lnSpc>
              <a:spcBef>
                <a:spcPts val="1200"/>
              </a:spcBef>
              <a:buClr>
                <a:schemeClr val="tx1"/>
              </a:buClr>
              <a:buFont typeface="+mj-lt"/>
              <a:buAutoNum type="alphaLcPeriod"/>
              <a:defRPr sz="2800"/>
            </a:lvl2pPr>
            <a:lvl3pPr marL="1371600" indent="-457200">
              <a:lnSpc>
                <a:spcPct val="100000"/>
              </a:lnSpc>
              <a:spcBef>
                <a:spcPts val="1200"/>
              </a:spcBef>
              <a:buClr>
                <a:schemeClr val="tx1"/>
              </a:buClr>
              <a:buFont typeface="+mj-lt"/>
              <a:buAutoNum type="romanLcPeriod"/>
              <a:defRPr sz="2800"/>
            </a:lvl3pPr>
            <a:lvl4pPr marL="1828800" indent="-457200">
              <a:lnSpc>
                <a:spcPct val="100000"/>
              </a:lnSpc>
              <a:spcBef>
                <a:spcPts val="1200"/>
              </a:spcBef>
              <a:buClr>
                <a:schemeClr val="tx1"/>
              </a:buClr>
              <a:buSzPct val="100000"/>
              <a:buFont typeface="+mj-lt"/>
              <a:buAutoNum type="arabicParenR"/>
              <a:defRPr sz="2800" baseline="0"/>
            </a:lvl4pPr>
            <a:lvl5pPr marL="2286000" indent="-457200">
              <a:lnSpc>
                <a:spcPct val="100000"/>
              </a:lnSpc>
              <a:spcBef>
                <a:spcPts val="1200"/>
              </a:spcBef>
              <a:buClr>
                <a:schemeClr val="tx1"/>
              </a:buClr>
              <a:buFont typeface="+mj-lt"/>
              <a:buAutoNum type="alphaLcParenR"/>
              <a:defRPr sz="2800"/>
            </a:lvl5pPr>
          </a:lstStyle>
          <a:p>
            <a:pPr lvl="0"/>
            <a:r>
              <a:rPr lang="en-US" dirty="0"/>
              <a:t>Click to insert agenda items.</a:t>
            </a:r>
          </a:p>
          <a:p>
            <a:pPr lvl="1"/>
            <a:r>
              <a:rPr lang="en-US" dirty="0"/>
              <a:t>Second level</a:t>
            </a:r>
          </a:p>
          <a:p>
            <a:pPr lvl="2"/>
            <a:r>
              <a:rPr lang="en-US" dirty="0"/>
              <a:t>Third level</a:t>
            </a:r>
          </a:p>
          <a:p>
            <a:pPr lvl="3"/>
            <a:r>
              <a:rPr lang="en-US" dirty="0"/>
              <a:t>Fourth level. Manually changed bullet size from 110% to 100% (was 110% due to fourth level bullet size on slide master).</a:t>
            </a:r>
          </a:p>
          <a:p>
            <a:pPr lvl="4"/>
            <a:r>
              <a:rPr lang="en-US" dirty="0"/>
              <a:t>Fifth level</a:t>
            </a:r>
          </a:p>
          <a:p>
            <a:pPr lvl="0"/>
            <a:r>
              <a:rPr lang="en-US" dirty="0"/>
              <a:t>Second Agenda Item</a:t>
            </a:r>
          </a:p>
          <a:p>
            <a:pPr lvl="0"/>
            <a:r>
              <a:rPr lang="en-US" dirty="0"/>
              <a:t>Third Agenda Item</a:t>
            </a:r>
          </a:p>
        </p:txBody>
      </p:sp>
      <p:sp>
        <p:nvSpPr>
          <p:cNvPr id="9" name="Slide Number"/>
          <p:cNvSpPr>
            <a:spLocks noGrp="1"/>
          </p:cNvSpPr>
          <p:nvPr>
            <p:ph type="sldNum" sz="quarter" idx="12"/>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0"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6094474" y="0"/>
            <a:ext cx="5638801" cy="1051560"/>
          </a:xfrm>
        </p:spPr>
        <p:txBody>
          <a:bodyPr/>
          <a:lstStyle>
            <a:lvl1pPr>
              <a:defRPr/>
            </a:lvl1pPr>
          </a:lstStyle>
          <a:p>
            <a:r>
              <a:rPr lang="en-US" dirty="0"/>
              <a:t>Photo Left</a:t>
            </a:r>
          </a:p>
        </p:txBody>
      </p:sp>
      <p:cxnSp>
        <p:nvCxnSpPr>
          <p:cNvPr id="11" name="Straight Connector 10">
            <a:extLst>
              <a:ext uri="{FF2B5EF4-FFF2-40B4-BE49-F238E27FC236}">
                <a16:creationId xmlns:a16="http://schemas.microsoft.com/office/drawing/2014/main" id="{3463AA1A-FDB4-2E48-934E-B816933F6C1B}"/>
              </a:ext>
            </a:extLst>
          </p:cNvPr>
          <p:cNvCxnSpPr/>
          <p:nvPr userDrawn="1"/>
        </p:nvCxnSpPr>
        <p:spPr>
          <a:xfrm>
            <a:off x="6096000"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6094413" y="1307592"/>
            <a:ext cx="5640387"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60960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41C581C5-40E2-4DC5-A181-097153206578}"/>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83336738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914915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5720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5720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412492"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412492"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412492"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36778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367784"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367784"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632307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6323076"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6323076"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a:extLst>
              <a:ext uri="{FF2B5EF4-FFF2-40B4-BE49-F238E27FC236}">
                <a16:creationId xmlns:a16="http://schemas.microsoft.com/office/drawing/2014/main" id="{B2BDDD79-4490-4D9E-9B39-39E28D7CCA35}"/>
              </a:ext>
            </a:extLst>
          </p:cNvPr>
          <p:cNvSpPr>
            <a:spLocks noGrp="1"/>
          </p:cNvSpPr>
          <p:nvPr>
            <p:ph type="pic" sz="quarter" idx="33" hasCustomPrompt="1"/>
          </p:nvPr>
        </p:nvSpPr>
        <p:spPr>
          <a:xfrm>
            <a:off x="8278368"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a:extLst>
              <a:ext uri="{FF2B5EF4-FFF2-40B4-BE49-F238E27FC236}">
                <a16:creationId xmlns:a16="http://schemas.microsoft.com/office/drawing/2014/main" id="{82FD11C7-7338-4E05-B94D-F2971009CD29}"/>
              </a:ext>
            </a:extLst>
          </p:cNvPr>
          <p:cNvSpPr>
            <a:spLocks noGrp="1"/>
          </p:cNvSpPr>
          <p:nvPr>
            <p:ph type="body" sz="quarter" idx="34" hasCustomPrompt="1"/>
          </p:nvPr>
        </p:nvSpPr>
        <p:spPr>
          <a:xfrm>
            <a:off x="8278368"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a:extLst>
              <a:ext uri="{FF2B5EF4-FFF2-40B4-BE49-F238E27FC236}">
                <a16:creationId xmlns:a16="http://schemas.microsoft.com/office/drawing/2014/main" id="{E29B2798-CB3B-4033-939D-055CF6204693}"/>
              </a:ext>
            </a:extLst>
          </p:cNvPr>
          <p:cNvSpPr>
            <a:spLocks noGrp="1"/>
          </p:cNvSpPr>
          <p:nvPr>
            <p:ph type="body" sz="quarter" idx="35" hasCustomPrompt="1"/>
          </p:nvPr>
        </p:nvSpPr>
        <p:spPr>
          <a:xfrm>
            <a:off x="8278368"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0" name="Picture Placeholder 1">
            <a:extLst>
              <a:ext uri="{FF2B5EF4-FFF2-40B4-BE49-F238E27FC236}">
                <a16:creationId xmlns:a16="http://schemas.microsoft.com/office/drawing/2014/main" id="{BDD1A934-37B7-4E46-B4C9-E4EC3F62FDAD}"/>
              </a:ext>
            </a:extLst>
          </p:cNvPr>
          <p:cNvSpPr>
            <a:spLocks noGrp="1"/>
          </p:cNvSpPr>
          <p:nvPr>
            <p:ph type="pic" sz="quarter" idx="36" hasCustomPrompt="1"/>
          </p:nvPr>
        </p:nvSpPr>
        <p:spPr>
          <a:xfrm>
            <a:off x="1023366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21" name="Name 1">
            <a:extLst>
              <a:ext uri="{FF2B5EF4-FFF2-40B4-BE49-F238E27FC236}">
                <a16:creationId xmlns:a16="http://schemas.microsoft.com/office/drawing/2014/main" id="{A9B07209-5A96-4A39-AE90-D19B76B6E58C}"/>
              </a:ext>
            </a:extLst>
          </p:cNvPr>
          <p:cNvSpPr>
            <a:spLocks noGrp="1"/>
          </p:cNvSpPr>
          <p:nvPr>
            <p:ph type="body" sz="quarter" idx="37" hasCustomPrompt="1"/>
          </p:nvPr>
        </p:nvSpPr>
        <p:spPr>
          <a:xfrm>
            <a:off x="1023366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22" name="Bio 1">
            <a:extLst>
              <a:ext uri="{FF2B5EF4-FFF2-40B4-BE49-F238E27FC236}">
                <a16:creationId xmlns:a16="http://schemas.microsoft.com/office/drawing/2014/main" id="{5C9AE779-EC12-4A16-A99F-6148516C6D67}"/>
              </a:ext>
            </a:extLst>
          </p:cNvPr>
          <p:cNvSpPr>
            <a:spLocks noGrp="1"/>
          </p:cNvSpPr>
          <p:nvPr>
            <p:ph type="body" sz="quarter" idx="38" hasCustomPrompt="1"/>
          </p:nvPr>
        </p:nvSpPr>
        <p:spPr>
          <a:xfrm>
            <a:off x="1023366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3" name="Slide Number Placeholder 22">
            <a:extLst>
              <a:ext uri="{FF2B5EF4-FFF2-40B4-BE49-F238E27FC236}">
                <a16:creationId xmlns:a16="http://schemas.microsoft.com/office/drawing/2014/main" id="{1BABF265-52E5-49FF-83ED-1A0A9936A888}"/>
              </a:ext>
            </a:extLst>
          </p:cNvPr>
          <p:cNvSpPr>
            <a:spLocks noGrp="1"/>
          </p:cNvSpPr>
          <p:nvPr>
            <p:ph type="sldNum" sz="quarter" idx="40"/>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181478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457200" y="1389888"/>
            <a:ext cx="11274552" cy="4498848"/>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3" name="Slide Number Placeholder 2">
            <a:extLst>
              <a:ext uri="{FF2B5EF4-FFF2-40B4-BE49-F238E27FC236}">
                <a16:creationId xmlns:a16="http://schemas.microsoft.com/office/drawing/2014/main" id="{7A73AB09-0ADC-48EF-A7DF-DE4E3B7F9E6F}"/>
              </a:ext>
            </a:extLst>
          </p:cNvPr>
          <p:cNvSpPr>
            <a:spLocks noGrp="1"/>
          </p:cNvSpPr>
          <p:nvPr>
            <p:ph type="sldNum" sz="quarter" idx="15"/>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49191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7018421" cy="2002977"/>
          </a:xfrm>
        </p:spPr>
        <p:txBody>
          <a:bodyPr anchor="b">
            <a:normAutofit/>
          </a:bodyPr>
          <a:lstStyle>
            <a:lvl1pPr algn="l">
              <a:defRPr sz="2400" b="0">
                <a:solidFill>
                  <a:schemeClr val="bg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457199" y="3356915"/>
            <a:ext cx="6939941" cy="19048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Job Title</a:t>
            </a:r>
            <a:br>
              <a:rPr lang="en-US" dirty="0"/>
            </a:br>
            <a:r>
              <a:rPr lang="en-US" dirty="0"/>
              <a:t>202.403.XXXX</a:t>
            </a:r>
            <a:br>
              <a:rPr lang="en-US" dirty="0"/>
            </a:br>
            <a:r>
              <a:rPr lang="en-US" dirty="0"/>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9508857" y="549514"/>
            <a:ext cx="1844943" cy="934474"/>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457200" y="5721829"/>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457200" y="5958723"/>
            <a:ext cx="9051657"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solidFill>
              </a:rPr>
              <a:t>Notice of Trademark: “American Institutes for Research” and “AIR” are registered trademarks. All other brand, product, or company names are trademarks or registered trademarks of their respective owners.</a:t>
            </a:r>
          </a:p>
          <a:p>
            <a:endParaRPr lang="en-US" sz="800" dirty="0">
              <a:solidFill>
                <a:schemeClr val="bg2"/>
              </a:solidFill>
            </a:endParaRPr>
          </a:p>
          <a:p>
            <a:r>
              <a:rPr lang="en-US" sz="800" dirty="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11020375" y="6487051"/>
            <a:ext cx="613950" cy="142540"/>
          </a:xfrm>
        </p:spPr>
        <p:txBody>
          <a:bodyPr wrap="none" lIns="0" tIns="0" rIns="0" bIns="0" anchor="b" anchorCtr="0">
            <a:spAutoFit/>
          </a:bodyPr>
          <a:lstStyle>
            <a:lvl1pPr marL="0" indent="0" algn="r">
              <a:buNone/>
              <a:defRPr kumimoji="0" lang="en-US" sz="800" u="none" strike="noStrike" cap="none" spc="0" normalizeH="0" baseline="0" dirty="0" smtClean="0">
                <a:ln>
                  <a:noFill/>
                </a:ln>
                <a:solidFill>
                  <a:schemeClr val="bg2"/>
                </a:solidFill>
                <a:effectLst/>
                <a:uLnTx/>
                <a:uFillTx/>
                <a:cs typeface="Calibri"/>
              </a:defRPr>
            </a:lvl1pPr>
            <a:lvl2pPr>
              <a:defRPr lang="en-US" sz="1800" dirty="0" smtClean="0">
                <a:cs typeface="+mn-cs"/>
              </a:defRPr>
            </a:lvl2pPr>
            <a:lvl3pPr>
              <a:defRPr lang="en-US" sz="1800" dirty="0" smtClean="0">
                <a:cs typeface="+mn-cs"/>
              </a:defRPr>
            </a:lvl3pPr>
            <a:lvl4pPr>
              <a:defRPr lang="en-US" sz="1800" dirty="0" smtClean="0">
                <a:cs typeface="+mn-cs"/>
              </a:defRPr>
            </a:lvl4pPr>
            <a:lvl5pPr>
              <a:defRPr lang="en-US" sz="1800" dirty="0">
                <a:cs typeface="+mn-cs"/>
              </a:defRPr>
            </a:lvl5pPr>
          </a:lstStyle>
          <a:p>
            <a:pPr marR="0" lvl="0" fontAlgn="auto">
              <a:spcBef>
                <a:spcPts val="1800"/>
              </a:spcBef>
              <a:spcAft>
                <a:spcPts val="0"/>
              </a:spcAft>
              <a:buClr>
                <a:schemeClr val="tx1"/>
              </a:buClr>
              <a:buSzPct val="100000"/>
              <a:buFont typeface="Times New Roman" panose="02020603050405020304" pitchFamily="18" charset="0"/>
              <a:tabLst/>
            </a:pPr>
            <a:r>
              <a:rPr lang="en-US" dirty="0"/>
              <a:t>XXXXX_MO/21</a:t>
            </a:r>
          </a:p>
        </p:txBody>
      </p:sp>
    </p:spTree>
    <p:extLst>
      <p:ext uri="{BB962C8B-B14F-4D97-AF65-F5344CB8AC3E}">
        <p14:creationId xmlns:p14="http://schemas.microsoft.com/office/powerpoint/2010/main" val="553804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307592"/>
            <a:ext cx="11274552" cy="4498848"/>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Arial" panose="020B060402020202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EFD9C164-CE55-445D-898D-97B029631EDA}"/>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941750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781479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0955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The Title and Content Layout Is Used for Bullet Lists, Tables, Graphs, SmartArt, or Pictures</a:t>
            </a:r>
          </a:p>
        </p:txBody>
      </p:sp>
      <p:sp>
        <p:nvSpPr>
          <p:cNvPr id="2" name="Slide Number Placeholder 1"/>
          <p:cNvSpPr>
            <a:spLocks noGrp="1"/>
          </p:cNvSpPr>
          <p:nvPr>
            <p:ph type="sldNum" sz="quarter" idx="14"/>
          </p:nvPr>
        </p:nvSpPr>
        <p:spPr/>
        <p:txBody>
          <a:bodyPr/>
          <a:lstStyle/>
          <a:p>
            <a:fld id="{99A20822-4A49-4D36-86E3-300BA48D3F00}" type="slidenum">
              <a:rPr lang="en-US" smtClean="0"/>
              <a:pPr/>
              <a:t>‹#›</a:t>
            </a:fld>
            <a:endParaRPr lang="en-US" dirty="0"/>
          </a:p>
        </p:txBody>
      </p:sp>
      <p:sp>
        <p:nvSpPr>
          <p:cNvPr id="22"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53078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333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5193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153308"/>
            <a:ext cx="11338560" cy="3836011"/>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dirty="0"/>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6"/>
            <a:ext cx="11338560" cy="882293"/>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dirty="0"/>
              <a:t>Click here to add a short lead-in paragraph. Text will shrink to fit this placeholder.</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9"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9567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dirty="0"/>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8"/>
          </p:nvPr>
        </p:nvSpPr>
        <p:spPr/>
        <p:txBody>
          <a:bodyPr/>
          <a:lstStyle/>
          <a:p>
            <a:fld id="{99A20822-4A49-4D36-86E3-300BA48D3F00}" type="slidenum">
              <a:rPr lang="en-US" smtClean="0"/>
              <a:pPr/>
              <a:t>‹#›</a:t>
            </a:fld>
            <a:endParaRPr lang="en-US" dirty="0"/>
          </a:p>
        </p:txBody>
      </p:sp>
      <p:sp>
        <p:nvSpPr>
          <p:cNvPr id="6"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1351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8.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7.emf"/><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Background"/>
          <p:cNvGrpSpPr/>
          <p:nvPr userDrawn="1"/>
        </p:nvGrpSpPr>
        <p:grpSpPr>
          <a:xfrm>
            <a:off x="0" y="6464808"/>
            <a:ext cx="12192000" cy="319216"/>
            <a:chOff x="0" y="6464808"/>
            <a:chExt cx="12192000" cy="319216"/>
          </a:xfrm>
        </p:grpSpPr>
        <p:cxnSp>
          <p:nvCxnSpPr>
            <p:cNvPr id="8" name="Straight Connector 7"/>
            <p:cNvCxnSpPr/>
            <p:nvPr userDrawn="1"/>
          </p:nvCxnSpPr>
          <p:spPr>
            <a:xfrm>
              <a:off x="0" y="6464808"/>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199" y="6464808"/>
              <a:ext cx="51066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56"/>
            <p:cNvSpPr txBox="1">
              <a:spLocks/>
            </p:cNvSpPr>
            <p:nvPr userDrawn="1"/>
          </p:nvSpPr>
          <p:spPr>
            <a:xfrm>
              <a:off x="457200" y="6499074"/>
              <a:ext cx="5195525"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a:solidFill>
                    <a:schemeClr val="accent1"/>
                  </a:solidFill>
                  <a:latin typeface="Calibri"/>
                  <a:ea typeface="Calibri"/>
                  <a:cs typeface="Calibri"/>
                </a:rPr>
                <a:t>AMERICAN INSTITUTES FOR RESEARCH | AIR.ORG</a:t>
              </a:r>
            </a:p>
          </p:txBody>
        </p:sp>
      </p:grpSp>
      <p:sp>
        <p:nvSpPr>
          <p:cNvPr id="6" name="Slide Number"/>
          <p:cNvSpPr>
            <a:spLocks noGrp="1"/>
          </p:cNvSpPr>
          <p:nvPr>
            <p:ph type="sldNum" sz="quarter" idx="4"/>
          </p:nvPr>
        </p:nvSpPr>
        <p:spPr>
          <a:xfrm>
            <a:off x="11916192" y="6594383"/>
            <a:ext cx="153888" cy="153888"/>
          </a:xfrm>
          <a:prstGeom prst="rect">
            <a:avLst/>
          </a:prstGeom>
        </p:spPr>
        <p:txBody>
          <a:bodyPr vert="horz" wrap="none" lIns="0" tIns="0" rIns="0" bIns="0" rtlCol="0" anchor="b" anchorCtr="0">
            <a:spAutoFit/>
          </a:bodyPr>
          <a:lstStyle>
            <a:lvl1pPr algn="r">
              <a:defRPr sz="1000" b="1" i="0">
                <a:solidFill>
                  <a:schemeClr val="accent1"/>
                </a:solidFill>
                <a:latin typeface="+mn-lt"/>
                <a:ea typeface="Calibri"/>
                <a:cs typeface="Calibri"/>
              </a:defRPr>
            </a:lvl1pPr>
          </a:lstStyle>
          <a:p>
            <a:fld id="{99A20822-4A49-4D36-86E3-300BA48D3F00}" type="slidenum">
              <a:rPr lang="en-US" smtClean="0"/>
              <a:pPr/>
              <a:t>‹#›</a:t>
            </a:fld>
            <a:endParaRPr lang="en-US" dirty="0"/>
          </a:p>
        </p:txBody>
      </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endParaRPr lang="en-US" dirty="0"/>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dirty="0"/>
              <a:t>First text level, bullet character 149</a:t>
            </a:r>
          </a:p>
          <a:p>
            <a:pPr lvl="1"/>
            <a:r>
              <a:rPr lang="en-US" dirty="0"/>
              <a:t>Second text level, bullet character 150</a:t>
            </a:r>
          </a:p>
          <a:p>
            <a:pPr lvl="2"/>
            <a:r>
              <a:rPr lang="en-US" dirty="0"/>
              <a:t>Third text level, bullet character 187</a:t>
            </a:r>
          </a:p>
          <a:p>
            <a:pPr lvl="3"/>
            <a:r>
              <a:rPr lang="en-US" dirty="0"/>
              <a:t>Fourth text level, bullet character Unicode 25E6</a:t>
            </a:r>
          </a:p>
          <a:p>
            <a:pPr lvl="4"/>
            <a:r>
              <a:rPr lang="en-US" dirty="0"/>
              <a:t>Fifth text level, bullet character 155</a:t>
            </a:r>
          </a:p>
        </p:txBody>
      </p:sp>
      <p:sp>
        <p:nvSpPr>
          <p:cNvPr id="2" name="Footer Placeholder 1"/>
          <p:cNvSpPr>
            <a:spLocks noGrp="1"/>
          </p:cNvSpPr>
          <p:nvPr>
            <p:ph type="ftr" sz="quarter" idx="3"/>
          </p:nvPr>
        </p:nvSpPr>
        <p:spPr>
          <a:xfrm>
            <a:off x="457200" y="6647688"/>
            <a:ext cx="2954335" cy="123111"/>
          </a:xfrm>
          <a:prstGeom prst="rect">
            <a:avLst/>
          </a:prstGeom>
          <a:ln>
            <a:noFill/>
          </a:ln>
        </p:spPr>
        <p:txBody>
          <a:bodyPr wrap="none" lIns="0" tIns="0" rIns="0" bIns="0" anchor="b" anchorCtr="0">
            <a:spAutoFit/>
          </a:bodyPr>
          <a:lstStyle>
            <a:lvl1pPr>
              <a:spcBef>
                <a:spcPts val="0"/>
              </a:spcBef>
              <a:defRPr lang="en-US" sz="800" b="0" i="0">
                <a:solidFill>
                  <a:schemeClr val="bg1"/>
                </a:solidFill>
                <a:latin typeface="Calibri"/>
                <a:ea typeface="Calibri"/>
                <a:cs typeface="Calibri"/>
              </a:defRPr>
            </a:lvl1pPr>
          </a:lstStyle>
          <a:p>
            <a:r>
              <a:rPr lang="en-US"/>
              <a:t>Copyright © 20XX American Institutes for Research. All rights reserved.</a:t>
            </a:r>
            <a:endParaRPr lang="en-US" dirty="0"/>
          </a:p>
        </p:txBody>
      </p:sp>
    </p:spTree>
    <p:extLst>
      <p:ext uri="{BB962C8B-B14F-4D97-AF65-F5344CB8AC3E}">
        <p14:creationId xmlns:p14="http://schemas.microsoft.com/office/powerpoint/2010/main" val="397854331"/>
      </p:ext>
    </p:extLst>
  </p:cSld>
  <p:clrMap bg1="lt1" tx1="dk1" bg2="lt2" tx2="dk2" accent1="accent1" accent2="accent2" accent3="accent3" accent4="accent4" accent5="accent5" accent6="accent6" hlink="hlink" folHlink="folHlink"/>
  <p:sldLayoutIdLst>
    <p:sldLayoutId id="2147483665" r:id="rId1"/>
    <p:sldLayoutId id="2147483701" r:id="rId2"/>
    <p:sldLayoutId id="2147483747" r:id="rId3"/>
    <p:sldLayoutId id="2147483662" r:id="rId4"/>
    <p:sldLayoutId id="2147483702" r:id="rId5"/>
    <p:sldLayoutId id="2147483748" r:id="rId6"/>
    <p:sldLayoutId id="2147483774" r:id="rId7"/>
    <p:sldLayoutId id="2147483788" r:id="rId8"/>
    <p:sldLayoutId id="2147483785" r:id="rId9"/>
    <p:sldLayoutId id="2147483786" r:id="rId10"/>
    <p:sldLayoutId id="2147483801" r:id="rId11"/>
    <p:sldLayoutId id="2147483802" r:id="rId12"/>
    <p:sldLayoutId id="2147483803" r:id="rId13"/>
    <p:sldLayoutId id="2147483725" r:id="rId14"/>
    <p:sldLayoutId id="2147483809" r:id="rId15"/>
    <p:sldLayoutId id="2147483806" r:id="rId16"/>
    <p:sldLayoutId id="2147483775" r:id="rId17"/>
    <p:sldLayoutId id="2147483811" r:id="rId18"/>
    <p:sldLayoutId id="2147483813" r:id="rId19"/>
  </p:sldLayoutIdLst>
  <p:hf hdr="0" dt="0"/>
  <p:txStyles>
    <p:titleStyle>
      <a:lvl1pPr algn="l" defTabSz="685800" rtl="0" eaLnBrk="1" latinLnBrk="0" hangingPunct="1">
        <a:lnSpc>
          <a:spcPct val="100000"/>
        </a:lnSpc>
        <a:spcBef>
          <a:spcPct val="0"/>
        </a:spcBef>
        <a:buNone/>
        <a:defRPr sz="36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4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4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descr="Logo of American Institutes for Research. Advancing Evidence. Improving Lives.">
            <a:extLst>
              <a:ext uri="{FF2B5EF4-FFF2-40B4-BE49-F238E27FC236}">
                <a16:creationId xmlns:a16="http://schemas.microsoft.com/office/drawing/2014/main" id="{33AB5121-3474-44E3-90B4-B12641E98F79}"/>
              </a:ext>
            </a:extLst>
          </p:cNvPr>
          <p:cNvGrpSpPr/>
          <p:nvPr userDrawn="1"/>
        </p:nvGrpSpPr>
        <p:grpSpPr>
          <a:xfrm>
            <a:off x="0" y="6212682"/>
            <a:ext cx="12192000" cy="645318"/>
            <a:chOff x="0" y="6212682"/>
            <a:chExt cx="12192000" cy="645318"/>
          </a:xfrm>
        </p:grpSpPr>
        <p:pic>
          <p:nvPicPr>
            <p:cNvPr id="9" name="Picture 8">
              <a:extLst>
                <a:ext uri="{FF2B5EF4-FFF2-40B4-BE49-F238E27FC236}">
                  <a16:creationId xmlns:a16="http://schemas.microsoft.com/office/drawing/2014/main" id="{B357EC09-5B8B-4BD2-B76B-AFCB2AF5AC33}"/>
                </a:ext>
              </a:extLst>
            </p:cNvPr>
            <p:cNvPicPr>
              <a:picLocks noChangeAspect="1"/>
            </p:cNvPicPr>
            <p:nvPr userDrawn="1"/>
          </p:nvPicPr>
          <p:blipFill rotWithShape="1">
            <a:blip r:embed="rId20"/>
            <a:srcRect l="47803" t="77144" r="5911" b="20670"/>
            <a:stretch/>
          </p:blipFill>
          <p:spPr>
            <a:xfrm>
              <a:off x="0" y="6212682"/>
              <a:ext cx="12192000" cy="645318"/>
            </a:xfrm>
            <a:prstGeom prst="rect">
              <a:avLst/>
            </a:prstGeom>
          </p:spPr>
        </p:pic>
        <p:pic>
          <p:nvPicPr>
            <p:cNvPr id="10" name="Picture 9">
              <a:extLst>
                <a:ext uri="{FF2B5EF4-FFF2-40B4-BE49-F238E27FC236}">
                  <a16:creationId xmlns:a16="http://schemas.microsoft.com/office/drawing/2014/main" id="{46524A8B-4FB7-4AFA-997C-AAE26285DC2C}"/>
                </a:ext>
              </a:extLst>
            </p:cNvPr>
            <p:cNvPicPr>
              <a:picLocks noChangeAspect="1"/>
            </p:cNvPicPr>
            <p:nvPr userDrawn="1"/>
          </p:nvPicPr>
          <p:blipFill>
            <a:blip r:embed="rId21"/>
            <a:stretch>
              <a:fillRect/>
            </a:stretch>
          </p:blipFill>
          <p:spPr>
            <a:xfrm>
              <a:off x="10535685" y="6381749"/>
              <a:ext cx="1040936" cy="318451"/>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4"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0" y="6363145"/>
            <a:ext cx="2743200" cy="365125"/>
          </a:xfrm>
          <a:prstGeom prst="rect">
            <a:avLst/>
          </a:prstGeom>
        </p:spPr>
        <p:txBody>
          <a:bodyPr vert="horz" lIns="0" tIns="45720" rIns="91440" bIns="45720" rtlCol="0" anchor="ctr"/>
          <a:lstStyle>
            <a:lvl1pPr algn="l">
              <a:defRPr sz="10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120445858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2" r:id="rId17"/>
    <p:sldLayoutId id="2147483835" r:id="rId18"/>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p:titleStyle>
    <p:bodyStyle>
      <a:lvl1pPr marL="320040" indent="-32004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4008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2pPr>
      <a:lvl3pPr marL="96012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3pPr>
      <a:lvl4pPr marL="1280160" indent="-320040" algn="l" defTabSz="914400" rtl="0" eaLnBrk="1" latinLnBrk="0" hangingPunct="1">
        <a:lnSpc>
          <a:spcPct val="125000"/>
        </a:lnSpc>
        <a:spcBef>
          <a:spcPts val="600"/>
        </a:spcBef>
        <a:buSzPct val="100000"/>
        <a:buFont typeface="Calibri" panose="020F0502020204030204" pitchFamily="34" charset="0"/>
        <a:buChar char="◦"/>
        <a:defRPr sz="2400" kern="1200">
          <a:solidFill>
            <a:schemeClr val="tx1"/>
          </a:solidFill>
          <a:latin typeface="+mn-lt"/>
          <a:ea typeface="+mn-ea"/>
          <a:cs typeface="Arial" panose="020B0604020202020204" pitchFamily="34" charset="0"/>
        </a:defRPr>
      </a:lvl4pPr>
      <a:lvl5pPr marL="1600200" indent="-320040" algn="l" defTabSz="914400" rtl="0" eaLnBrk="1" latinLnBrk="0" hangingPunct="1">
        <a:lnSpc>
          <a:spcPct val="125000"/>
        </a:lnSpc>
        <a:spcBef>
          <a:spcPts val="600"/>
        </a:spcBef>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svg"/><Relationship Id="rId7" Type="http://schemas.openxmlformats.org/officeDocument/2006/relationships/image" Target="../media/image18.svg"/><Relationship Id="rId2" Type="http://schemas.openxmlformats.org/officeDocument/2006/relationships/image" Target="../media/image23.png"/><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270.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320.png"/></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p:txBody>
          <a:bodyPr/>
          <a:lstStyle/>
          <a:p>
            <a:r>
              <a:rPr lang="en-US" dirty="0"/>
              <a:t>Large-Scale Assessment Methodology: Sampling, Weighting, &amp; Variance Estimation</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normAutofit/>
          </a:bodyPr>
          <a:lstStyle/>
          <a:p>
            <a:pPr lvl="0"/>
            <a:r>
              <a:rPr lang="en-US" dirty="0"/>
              <a:t>Paul Bailey, Ph.D.</a:t>
            </a:r>
          </a:p>
          <a:p>
            <a:pPr lvl="0"/>
            <a:r>
              <a:rPr lang="en-US" dirty="0"/>
              <a:t>Senior Economist</a:t>
            </a:r>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err="1"/>
              <a:t>EdSurvey</a:t>
            </a:r>
            <a:r>
              <a:rPr lang="en-US" dirty="0"/>
              <a:t> Large-Scale Data Analysis Training Series| Oct 2021</a:t>
            </a:r>
          </a:p>
        </p:txBody>
      </p:sp>
    </p:spTree>
    <p:extLst>
      <p:ext uri="{BB962C8B-B14F-4D97-AF65-F5344CB8AC3E}">
        <p14:creationId xmlns:p14="http://schemas.microsoft.com/office/powerpoint/2010/main" val="16597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(schools) are selected</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10</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56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(schools) are selected</a:t>
            </a:r>
          </a:p>
          <a:p>
            <a:r>
              <a:rPr lang="en-US" dirty="0"/>
              <a:t>Students are selected within each PSU</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11</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83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101-8DC8-4F49-9EF1-C7529AFB3CBC}"/>
              </a:ext>
            </a:extLst>
          </p:cNvPr>
          <p:cNvSpPr>
            <a:spLocks noGrp="1"/>
          </p:cNvSpPr>
          <p:nvPr>
            <p:ph type="title"/>
          </p:nvPr>
        </p:nvSpPr>
        <p:spPr/>
        <p:txBody>
          <a:bodyPr/>
          <a:lstStyle/>
          <a:p>
            <a:r>
              <a:rPr lang="en-US" dirty="0"/>
              <a:t>Probability of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10B5C1-EF62-4647-A418-FC5E5E5542B0}"/>
                  </a:ext>
                </a:extLst>
              </p:cNvPr>
              <p:cNvSpPr>
                <a:spLocks noGrp="1"/>
              </p:cNvSpPr>
              <p:nvPr>
                <p:ph sz="quarter" idx="14"/>
              </p:nvPr>
            </p:nvSpPr>
            <p:spPr/>
            <p:txBody>
              <a:bodyPr/>
              <a:lstStyle/>
              <a:p>
                <a:r>
                  <a:rPr lang="en-US" dirty="0"/>
                  <a:t>Probability of sampling is: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𝑠𝑐h𝑜𝑜𝑙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𝑠𝑡𝑢𝑑𝑒𝑛𝑡</m:t>
                          </m:r>
                          <m:r>
                            <a:rPr lang="en-US" b="0" i="1" smtClean="0">
                              <a:latin typeface="Cambria Math" panose="02040503050406030204" pitchFamily="18" charset="0"/>
                            </a:rPr>
                            <m:t>|</m:t>
                          </m:r>
                          <m:r>
                            <a:rPr lang="en-US" b="0" i="1" smtClean="0">
                              <a:latin typeface="Cambria Math" panose="02040503050406030204" pitchFamily="18" charset="0"/>
                            </a:rPr>
                            <m:t>𝑠𝑐h𝑜𝑜𝑙</m:t>
                          </m:r>
                        </m:sub>
                      </m:sSub>
                    </m:oMath>
                  </m:oMathPara>
                </a14:m>
                <a:endParaRPr lang="en-US" b="0" dirty="0"/>
              </a:p>
              <a:p>
                <a:r>
                  <a:rPr lang="en-US" dirty="0"/>
                  <a:t>So, if a school is sampled with probability 0.10 and a student is sampled (conditional on sampling the school) with probability 0.50</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=0.10⋅0.50=0.05</m:t>
                      </m:r>
                    </m:oMath>
                  </m:oMathPara>
                </a14:m>
                <a:endParaRPr lang="en-US" b="0" dirty="0"/>
              </a:p>
              <a:p>
                <a:r>
                  <a:rPr lang="en-US" dirty="0"/>
                  <a:t>the student’s probability of sampling is 0.05</a:t>
                </a:r>
              </a:p>
              <a:p>
                <a:endParaRPr lang="en-US" dirty="0"/>
              </a:p>
            </p:txBody>
          </p:sp>
        </mc:Choice>
        <mc:Fallback xmlns="">
          <p:sp>
            <p:nvSpPr>
              <p:cNvPr id="3" name="Content Placeholder 2">
                <a:extLst>
                  <a:ext uri="{FF2B5EF4-FFF2-40B4-BE49-F238E27FC236}">
                    <a16:creationId xmlns:a16="http://schemas.microsoft.com/office/drawing/2014/main" id="{7410B5C1-EF62-4647-A418-FC5E5E5542B0}"/>
                  </a:ext>
                </a:extLst>
              </p:cNvPr>
              <p:cNvSpPr>
                <a:spLocks noGrp="1" noRot="1" noChangeAspect="1" noMove="1" noResize="1" noEditPoints="1" noAdjustHandles="1" noChangeArrowheads="1" noChangeShapeType="1" noTextEdit="1"/>
              </p:cNvSpPr>
              <p:nvPr>
                <p:ph sz="quarter" idx="14"/>
              </p:nvPr>
            </p:nvSpPr>
            <p:spPr>
              <a:blipFill>
                <a:blip r:embed="rId2"/>
                <a:stretch>
                  <a:fillRect l="-1622" t="-94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52289B1-63C2-4BEE-8819-B9278B69DE7D}"/>
              </a:ext>
            </a:extLst>
          </p:cNvPr>
          <p:cNvSpPr>
            <a:spLocks noGrp="1"/>
          </p:cNvSpPr>
          <p:nvPr>
            <p:ph type="body" sz="quarter" idx="17"/>
          </p:nvPr>
        </p:nvSpPr>
        <p:spPr/>
        <p:txBody>
          <a:bodyPr/>
          <a:lstStyle/>
          <a:p>
            <a:endParaRPr lang="en-US"/>
          </a:p>
        </p:txBody>
      </p:sp>
      <p:sp>
        <p:nvSpPr>
          <p:cNvPr id="5" name="Slide Number Placeholder 4">
            <a:extLst>
              <a:ext uri="{FF2B5EF4-FFF2-40B4-BE49-F238E27FC236}">
                <a16:creationId xmlns:a16="http://schemas.microsoft.com/office/drawing/2014/main" id="{0D2E5902-0817-4CE2-B1EA-B2C2F4EEFE94}"/>
              </a:ext>
            </a:extLst>
          </p:cNvPr>
          <p:cNvSpPr>
            <a:spLocks noGrp="1"/>
          </p:cNvSpPr>
          <p:nvPr>
            <p:ph type="sldNum" sz="quarter" idx="12"/>
          </p:nvPr>
        </p:nvSpPr>
        <p:spPr/>
        <p:txBody>
          <a:bodyPr/>
          <a:lstStyle/>
          <a:p>
            <a:fld id="{99A20822-4A49-4D36-86E3-300BA48D3F00}" type="slidenum">
              <a:rPr lang="en-US" smtClean="0"/>
              <a:t>12</a:t>
            </a:fld>
            <a:endParaRPr lang="en-US" dirty="0"/>
          </a:p>
        </p:txBody>
      </p:sp>
    </p:spTree>
    <p:extLst>
      <p:ext uri="{BB962C8B-B14F-4D97-AF65-F5344CB8AC3E}">
        <p14:creationId xmlns:p14="http://schemas.microsoft.com/office/powerpoint/2010/main" val="372154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Selection Probabilities</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13</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lnSpcReduction="10000"/>
          </a:bodyPr>
          <a:lstStyle/>
          <a:p>
            <a:r>
              <a:rPr lang="en-US" dirty="0"/>
              <a:t>Selection probabilities depend on school sampling probabilities</a:t>
            </a:r>
          </a:p>
          <a:p>
            <a:r>
              <a:rPr lang="en-US" dirty="0"/>
              <a:t>To obtain a high quality estimator, enough students must be sampled in a subgroup or geography, so school selection probabilities may not be equal</a:t>
            </a:r>
          </a:p>
          <a:p>
            <a:r>
              <a:rPr lang="en-US" dirty="0"/>
              <a:t>Weights can be adjusted to account for the school’s (student’s) probability of selection then adjusted for:</a:t>
            </a:r>
          </a:p>
          <a:p>
            <a:pPr lvl="1"/>
            <a:r>
              <a:rPr lang="en-US" dirty="0"/>
              <a:t>School non-response</a:t>
            </a:r>
          </a:p>
          <a:p>
            <a:pPr lvl="1"/>
            <a:r>
              <a:rPr lang="en-US" dirty="0"/>
              <a:t>Student non-response</a:t>
            </a:r>
          </a:p>
          <a:p>
            <a:pPr lvl="1"/>
            <a:r>
              <a:rPr lang="en-US" dirty="0"/>
              <a:t>Difference between expected and actual number of students in a school</a:t>
            </a:r>
          </a:p>
          <a:p>
            <a:pPr lvl="1"/>
            <a:r>
              <a:rPr lang="en-US" dirty="0"/>
              <a:t>Adjustment to known margins from e.g. the U.S. Census</a:t>
            </a:r>
          </a:p>
          <a:p>
            <a:pPr lvl="1"/>
            <a:r>
              <a:rPr lang="en-US" dirty="0"/>
              <a:t>high weights are edited down to avoid high variance estimator</a:t>
            </a:r>
          </a:p>
          <a:p>
            <a:endParaRPr lang="en-US" dirty="0"/>
          </a:p>
          <a:p>
            <a:pPr lvl="1"/>
            <a:endParaRPr lang="en-US" dirty="0"/>
          </a:p>
        </p:txBody>
      </p:sp>
    </p:spTree>
    <p:extLst>
      <p:ext uri="{BB962C8B-B14F-4D97-AF65-F5344CB8AC3E}">
        <p14:creationId xmlns:p14="http://schemas.microsoft.com/office/powerpoint/2010/main" val="63954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Estimating parameters in a probability sample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14</a:t>
            </a:fld>
            <a:endParaRPr lang="en-US" dirty="0"/>
          </a:p>
        </p:txBody>
      </p:sp>
      <p:sp>
        <p:nvSpPr>
          <p:cNvPr id="6" name="Subtitle 5">
            <a:extLst>
              <a:ext uri="{FF2B5EF4-FFF2-40B4-BE49-F238E27FC236}">
                <a16:creationId xmlns:a16="http://schemas.microsoft.com/office/drawing/2014/main" id="{1B75FF69-311B-473A-BDAA-20051D0BEE7A}"/>
              </a:ext>
            </a:extLst>
          </p:cNvPr>
          <p:cNvSpPr>
            <a:spLocks noGrp="1"/>
          </p:cNvSpPr>
          <p:nvPr>
            <p:ph type="subTitle" idx="1"/>
          </p:nvPr>
        </p:nvSpPr>
        <p:spPr/>
        <p:txBody>
          <a:bodyPr/>
          <a:lstStyle/>
          <a:p>
            <a:r>
              <a:rPr lang="en-US" dirty="0"/>
              <a:t>Centrality</a:t>
            </a:r>
          </a:p>
        </p:txBody>
      </p:sp>
    </p:spTree>
    <p:extLst>
      <p:ext uri="{BB962C8B-B14F-4D97-AF65-F5344CB8AC3E}">
        <p14:creationId xmlns:p14="http://schemas.microsoft.com/office/powerpoint/2010/main" val="219451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D32E-F079-4959-BD4E-58FB5552721A}"/>
              </a:ext>
            </a:extLst>
          </p:cNvPr>
          <p:cNvSpPr>
            <a:spLocks noGrp="1"/>
          </p:cNvSpPr>
          <p:nvPr>
            <p:ph type="title"/>
          </p:nvPr>
        </p:nvSpPr>
        <p:spPr/>
        <p:txBody>
          <a:bodyPr/>
          <a:lstStyle/>
          <a:p>
            <a:r>
              <a:rPr lang="en-US" dirty="0"/>
              <a:t>Sum Uses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682257-4CCB-4BB4-A911-D47B2B77E598}"/>
                  </a:ext>
                </a:extLst>
              </p:cNvPr>
              <p:cNvSpPr>
                <a:spLocks noGrp="1"/>
              </p:cNvSpPr>
              <p:nvPr>
                <p:ph sz="half" idx="1"/>
              </p:nvPr>
            </p:nvSpPr>
            <p:spPr>
              <a:xfrm>
                <a:off x="457200" y="1307592"/>
                <a:ext cx="10942320" cy="4498848"/>
              </a:xfrm>
            </p:spPr>
            <p:txBody>
              <a:bodyPr/>
              <a:lstStyle/>
              <a:p>
                <a:r>
                  <a:rPr lang="en-US" dirty="0"/>
                  <a:t>For simplicity Horvitz-Thompson estimates sums</a:t>
                </a:r>
              </a:p>
              <a:p>
                <a:r>
                  <a:rPr lang="en-US" dirty="0"/>
                  <a:t>If you can estimate a sum, you can divide by the population size to get a mean</a:t>
                </a:r>
              </a:p>
              <a:p>
                <a:r>
                  <a:rPr lang="en-US" dirty="0"/>
                  <a:t>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as “1 if in this group; 0 otherwise” and you can estimate the proportion in a group</a:t>
                </a:r>
              </a:p>
              <a:p>
                <a:pPr lvl="1"/>
                <a:r>
                  <a:rPr lang="en-US" dirty="0"/>
                  <a:t>Speaks Spanish at home</a:t>
                </a:r>
              </a:p>
              <a:p>
                <a:pPr lvl="1"/>
                <a:r>
                  <a:rPr lang="en-US" dirty="0"/>
                  <a:t>Is proficient in Reading</a:t>
                </a:r>
              </a:p>
              <a:p>
                <a:pPr lvl="1"/>
                <a:r>
                  <a:rPr lang="en-US" dirty="0"/>
                  <a:t>Mean scale score</a:t>
                </a:r>
              </a:p>
              <a:p>
                <a:pPr lvl="1"/>
                <a:endParaRPr lang="en-US" dirty="0"/>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DF682257-4CCB-4BB4-A911-D47B2B77E598}"/>
                  </a:ext>
                </a:extLst>
              </p:cNvPr>
              <p:cNvSpPr>
                <a:spLocks noGrp="1" noRot="1" noChangeAspect="1" noMove="1" noResize="1" noEditPoints="1" noAdjustHandles="1" noChangeArrowheads="1" noChangeShapeType="1" noTextEdit="1"/>
              </p:cNvSpPr>
              <p:nvPr>
                <p:ph sz="half" idx="1"/>
              </p:nvPr>
            </p:nvSpPr>
            <p:spPr>
              <a:xfrm>
                <a:off x="457200" y="1307592"/>
                <a:ext cx="10942320" cy="4498848"/>
              </a:xfrm>
              <a:blipFill>
                <a:blip r:embed="rId2"/>
                <a:stretch>
                  <a:fillRect l="-1560" t="-949" r="-1337"/>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A2A2A35-F80F-4A4C-9D66-AA02E3D3403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11A6580B-4314-4209-A6F7-FBD360651DB0}"/>
              </a:ext>
            </a:extLst>
          </p:cNvPr>
          <p:cNvSpPr>
            <a:spLocks noGrp="1"/>
          </p:cNvSpPr>
          <p:nvPr>
            <p:ph type="sldNum" sz="quarter" idx="19"/>
          </p:nvPr>
        </p:nvSpPr>
        <p:spPr/>
        <p:txBody>
          <a:bodyPr/>
          <a:lstStyle/>
          <a:p>
            <a:fld id="{099FCFC3-F25B-8942-B4D0-10B982CA717A}" type="slidenum">
              <a:rPr lang="en-US" smtClean="0"/>
              <a:pPr/>
              <a:t>15</a:t>
            </a:fld>
            <a:endParaRPr lang="en-US" dirty="0"/>
          </a:p>
        </p:txBody>
      </p:sp>
    </p:spTree>
    <p:extLst>
      <p:ext uri="{BB962C8B-B14F-4D97-AF65-F5344CB8AC3E}">
        <p14:creationId xmlns:p14="http://schemas.microsoft.com/office/powerpoint/2010/main" val="199236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754-6A0D-4EA7-9144-930A3D549F4A}"/>
              </a:ext>
            </a:extLst>
          </p:cNvPr>
          <p:cNvSpPr>
            <a:spLocks noGrp="1"/>
          </p:cNvSpPr>
          <p:nvPr>
            <p:ph type="title"/>
          </p:nvPr>
        </p:nvSpPr>
        <p:spPr/>
        <p:txBody>
          <a:bodyPr/>
          <a:lstStyle/>
          <a:p>
            <a:r>
              <a:rPr lang="en-US" dirty="0"/>
              <a:t>Estimating a Sum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4D9BE8-A3ED-4C84-9787-2AD448005802}"/>
                  </a:ext>
                </a:extLst>
              </p:cNvPr>
              <p:cNvSpPr>
                <a:spLocks noGrp="1"/>
              </p:cNvSpPr>
              <p:nvPr>
                <p:ph sz="half" idx="1"/>
              </p:nvPr>
            </p:nvSpPr>
            <p:spPr>
              <a:xfrm>
                <a:off x="457200" y="1307592"/>
                <a:ext cx="11274552" cy="4498848"/>
              </a:xfrm>
            </p:spPr>
            <p:txBody>
              <a:bodyPr/>
              <a:lstStyle/>
              <a:p>
                <a:r>
                  <a:rPr lang="en-US" dirty="0"/>
                  <a:t>The Horvitz-Thompson estimator for the total is</a:t>
                </a:r>
              </a:p>
              <a:p>
                <a:endParaRPr lang="en-US" dirty="0"/>
              </a:p>
              <a:p>
                <a:r>
                  <a:rPr lang="en-US" dirty="0"/>
                  <a:t>Where</a:t>
                </a:r>
              </a:p>
              <a:p>
                <a:pPr lvl="1"/>
                <a14:m>
                  <m:oMath xmlns:m="http://schemas.openxmlformats.org/officeDocument/2006/math">
                    <m:acc>
                      <m:accPr>
                        <m:chr m:val="̂"/>
                        <m:ctrlPr>
                          <a:rPr lang="en-US" i="1">
                            <a:latin typeface="Cambria Math" panose="02040503050406030204" pitchFamily="18" charset="0"/>
                          </a:rPr>
                        </m:ctrlPr>
                      </m:accPr>
                      <m:e>
                        <m:r>
                          <m:rPr>
                            <m:sty m:val="p"/>
                          </m:rPr>
                          <a:rPr lang="en-US" i="1">
                            <a:latin typeface="Cambria Math" panose="02040503050406030204" pitchFamily="18" charset="0"/>
                          </a:rPr>
                          <m:t>Y</m:t>
                        </m:r>
                      </m:e>
                    </m:acc>
                  </m:oMath>
                </a14:m>
                <a:r>
                  <a:rPr lang="en-US" dirty="0">
                    <a:latin typeface="Cambria Math" panose="02040503050406030204" pitchFamily="18" charset="0"/>
                  </a:rPr>
                  <a:t> is an estimate of the total value in the population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sampling probability of the </a:t>
                </a:r>
                <a:r>
                  <a:rPr lang="en-US" i="1" dirty="0" err="1"/>
                  <a:t>i</a:t>
                </a:r>
                <a:r>
                  <a:rPr lang="en-US" dirty="0" err="1"/>
                  <a:t>th</a:t>
                </a:r>
                <a:r>
                  <a:rPr lang="en-US" dirty="0"/>
                  <a:t> respondent</a:t>
                </a:r>
                <a:endParaRPr lang="en-US"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response of the </a:t>
                </a:r>
                <a:r>
                  <a:rPr lang="en-US" i="1" dirty="0" err="1"/>
                  <a:t>i</a:t>
                </a:r>
                <a:r>
                  <a:rPr lang="en-US" dirty="0" err="1"/>
                  <a:t>th</a:t>
                </a:r>
                <a:r>
                  <a:rPr lang="en-US" dirty="0"/>
                  <a:t> respondent; this could also be a test score</a:t>
                </a:r>
              </a:p>
              <a:p>
                <a:pPr lvl="1"/>
                <a:endParaRPr lang="en-US" dirty="0"/>
              </a:p>
            </p:txBody>
          </p:sp>
        </mc:Choice>
        <mc:Fallback xmlns="">
          <p:sp>
            <p:nvSpPr>
              <p:cNvPr id="3" name="Content Placeholder 2">
                <a:extLst>
                  <a:ext uri="{FF2B5EF4-FFF2-40B4-BE49-F238E27FC236}">
                    <a16:creationId xmlns:a16="http://schemas.microsoft.com/office/drawing/2014/main" id="{3F4D9BE8-A3ED-4C84-9787-2AD448005802}"/>
                  </a:ext>
                </a:extLst>
              </p:cNvPr>
              <p:cNvSpPr>
                <a:spLocks noGrp="1" noRot="1" noChangeAspect="1" noMove="1" noResize="1" noEditPoints="1" noAdjustHandles="1" noChangeArrowheads="1" noChangeShapeType="1" noTextEdit="1"/>
              </p:cNvSpPr>
              <p:nvPr>
                <p:ph sz="half" idx="1"/>
              </p:nvPr>
            </p:nvSpPr>
            <p:spPr>
              <a:xfrm>
                <a:off x="457200" y="1307592"/>
                <a:ext cx="11274552" cy="4498848"/>
              </a:xfrm>
              <a:blipFill>
                <a:blip r:embed="rId2"/>
                <a:stretch>
                  <a:fillRect l="-1514" t="-94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F09D11E3-B1FA-493A-9B5C-F0D85D3D9AF5}"/>
              </a:ext>
            </a:extLst>
          </p:cNvPr>
          <p:cNvSpPr>
            <a:spLocks noGrp="1"/>
          </p:cNvSpPr>
          <p:nvPr>
            <p:ph type="body" sz="quarter" idx="14"/>
          </p:nvPr>
        </p:nvSpPr>
        <p:spPr/>
        <p:txBody>
          <a:bodyPr/>
          <a:lstStyle/>
          <a:p>
            <a:endParaRPr lang="en-US" dirty="0"/>
          </a:p>
        </p:txBody>
      </p:sp>
      <p:sp>
        <p:nvSpPr>
          <p:cNvPr id="6" name="Slide Number Placeholder 5">
            <a:extLst>
              <a:ext uri="{FF2B5EF4-FFF2-40B4-BE49-F238E27FC236}">
                <a16:creationId xmlns:a16="http://schemas.microsoft.com/office/drawing/2014/main" id="{C76C34EE-19CD-4587-991A-67DDF00AEC35}"/>
              </a:ext>
            </a:extLst>
          </p:cNvPr>
          <p:cNvSpPr>
            <a:spLocks noGrp="1"/>
          </p:cNvSpPr>
          <p:nvPr>
            <p:ph type="sldNum" sz="quarter" idx="19"/>
          </p:nvPr>
        </p:nvSpPr>
        <p:spPr/>
        <p:txBody>
          <a:bodyPr/>
          <a:lstStyle/>
          <a:p>
            <a:fld id="{099FCFC3-F25B-8942-B4D0-10B982CA717A}" type="slidenum">
              <a:rPr lang="en-US" smtClean="0"/>
              <a:pPr/>
              <a:t>16</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FC86B9-E7CC-4BBD-AAAD-9AA6663D8A8B}"/>
                  </a:ext>
                </a:extLst>
              </p:cNvPr>
              <p:cNvSpPr txBox="1"/>
              <p:nvPr/>
            </p:nvSpPr>
            <p:spPr>
              <a:xfrm>
                <a:off x="2492188" y="1803594"/>
                <a:ext cx="217842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p:txBody>
          </p:sp>
        </mc:Choice>
        <mc:Fallback xmlns="">
          <p:sp>
            <p:nvSpPr>
              <p:cNvPr id="10" name="TextBox 9">
                <a:extLst>
                  <a:ext uri="{FF2B5EF4-FFF2-40B4-BE49-F238E27FC236}">
                    <a16:creationId xmlns:a16="http://schemas.microsoft.com/office/drawing/2014/main" id="{3AFC86B9-E7CC-4BBD-AAAD-9AA6663D8A8B}"/>
                  </a:ext>
                </a:extLst>
              </p:cNvPr>
              <p:cNvSpPr txBox="1">
                <a:spLocks noRot="1" noChangeAspect="1" noMove="1" noResize="1" noEditPoints="1" noAdjustHandles="1" noChangeArrowheads="1" noChangeShapeType="1" noTextEdit="1"/>
              </p:cNvSpPr>
              <p:nvPr/>
            </p:nvSpPr>
            <p:spPr>
              <a:xfrm>
                <a:off x="2492188" y="1803594"/>
                <a:ext cx="2178424"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807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Why Horvitz-Thompson</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70000" lnSpcReduction="20000"/>
              </a:bodyPr>
              <a:lstStyle/>
              <a:p>
                <a:r>
                  <a:rPr lang="en-US" dirty="0"/>
                  <a:t>The Horvitz-Thompson estimator is unbiased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e>
                      </m:d>
                    </m:oMath>
                  </m:oMathPara>
                </a14:m>
                <a:endParaRPr lang="en-US" dirty="0"/>
              </a:p>
              <a:p>
                <a:pPr marL="320040" lvl="1"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                  </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lvl="1"/>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081" t="-1491"/>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5AFBCA61-9B16-44A1-9826-F16010D27F9B}"/>
              </a:ext>
            </a:extLst>
          </p:cNvPr>
          <p:cNvGrpSpPr/>
          <p:nvPr/>
        </p:nvGrpSpPr>
        <p:grpSpPr>
          <a:xfrm>
            <a:off x="6417129" y="4401052"/>
            <a:ext cx="4979682" cy="369332"/>
            <a:chOff x="6180364" y="4376560"/>
            <a:chExt cx="4979682" cy="369332"/>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EB8F42-3319-40A9-BC9A-99B9F4375D64}"/>
                    </a:ext>
                  </a:extLst>
                </p:cNvPr>
                <p:cNvSpPr txBox="1"/>
                <p:nvPr/>
              </p:nvSpPr>
              <p:spPr>
                <a:xfrm>
                  <a:off x="6642847" y="4376560"/>
                  <a:ext cx="4517199" cy="369332"/>
                </a:xfrm>
                <a:prstGeom prst="rect">
                  <a:avLst/>
                </a:prstGeom>
                <a:noFill/>
              </p:spPr>
              <p:txBody>
                <a:bodyPr wrap="none" rtlCol="0">
                  <a:spAutoFit/>
                </a:bodyPr>
                <a:lstStyle/>
                <a:p>
                  <a:r>
                    <a:rPr lang="en-US" b="0" dirty="0"/>
                    <a:t>Assumes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greater than zero for every person</a:t>
                  </a:r>
                </a:p>
              </p:txBody>
            </p:sp>
          </mc:Choice>
          <mc:Fallback xmlns="">
            <p:sp>
              <p:nvSpPr>
                <p:cNvPr id="7" name="TextBox 6">
                  <a:extLst>
                    <a:ext uri="{FF2B5EF4-FFF2-40B4-BE49-F238E27FC236}">
                      <a16:creationId xmlns:a16="http://schemas.microsoft.com/office/drawing/2014/main" id="{95EB8F42-3319-40A9-BC9A-99B9F4375D64}"/>
                    </a:ext>
                  </a:extLst>
                </p:cNvPr>
                <p:cNvSpPr txBox="1">
                  <a:spLocks noRot="1" noChangeAspect="1" noMove="1" noResize="1" noEditPoints="1" noAdjustHandles="1" noChangeArrowheads="1" noChangeShapeType="1" noTextEdit="1"/>
                </p:cNvSpPr>
                <p:nvPr/>
              </p:nvSpPr>
              <p:spPr>
                <a:xfrm>
                  <a:off x="6642847" y="4376560"/>
                  <a:ext cx="4517199" cy="369332"/>
                </a:xfrm>
                <a:prstGeom prst="rect">
                  <a:avLst/>
                </a:prstGeom>
                <a:blipFill>
                  <a:blip r:embed="rId4"/>
                  <a:stretch>
                    <a:fillRect l="-1215" t="-9836" r="-270" b="-24590"/>
                  </a:stretch>
                </a:blipFill>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B2C46D7-BC19-46D5-8C6A-3EEA280835C0}"/>
                </a:ext>
              </a:extLst>
            </p:cNvPr>
            <p:cNvCxnSpPr>
              <a:cxnSpLocks/>
            </p:cNvCxnSpPr>
            <p:nvPr/>
          </p:nvCxnSpPr>
          <p:spPr>
            <a:xfrm rot="5400000">
              <a:off x="6069165" y="4566657"/>
              <a:ext cx="290434" cy="680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89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BA4B-3456-4704-A2D2-384CC26DCB5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0C58E1A3-2DFC-46FB-862E-5171D9ABF139}"/>
              </a:ext>
            </a:extLst>
          </p:cNvPr>
          <p:cNvSpPr>
            <a:spLocks noGrp="1"/>
          </p:cNvSpPr>
          <p:nvPr>
            <p:ph type="sldNum" sz="quarter" idx="10"/>
          </p:nvPr>
        </p:nvSpPr>
        <p:spPr/>
        <p:txBody>
          <a:bodyPr/>
          <a:lstStyle/>
          <a:p>
            <a:pPr>
              <a:defRPr/>
            </a:pPr>
            <a:fld id="{42E3DDAF-209E-4E92-BE5E-5819F6D19027}" type="slidenum">
              <a:rPr lang="en-US" smtClean="0"/>
              <a:pPr>
                <a:defRPr/>
              </a:pPr>
              <a:t>18</a:t>
            </a:fld>
            <a:endParaRPr lang="en-US"/>
          </a:p>
        </p:txBody>
      </p:sp>
      <p:pic>
        <p:nvPicPr>
          <p:cNvPr id="23" name="Graphic 22" descr="Schoolhouse outline">
            <a:extLst>
              <a:ext uri="{FF2B5EF4-FFF2-40B4-BE49-F238E27FC236}">
                <a16:creationId xmlns:a16="http://schemas.microsoft.com/office/drawing/2014/main" id="{DCF69B27-5FE2-4211-95BC-80A7F06537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24" name="Graphic 23" descr="Schoolhouse outline">
            <a:extLst>
              <a:ext uri="{FF2B5EF4-FFF2-40B4-BE49-F238E27FC236}">
                <a16:creationId xmlns:a16="http://schemas.microsoft.com/office/drawing/2014/main" id="{AFAD8BA4-09D3-4DB0-8451-AACBB2B12A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25" name="Graphic 24" descr="Schoolhouse outline">
            <a:extLst>
              <a:ext uri="{FF2B5EF4-FFF2-40B4-BE49-F238E27FC236}">
                <a16:creationId xmlns:a16="http://schemas.microsoft.com/office/drawing/2014/main" id="{41658F9A-6F05-42AD-A4AE-244EEB7AF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4375746"/>
            <a:ext cx="914400" cy="914400"/>
          </a:xfrm>
          <a:prstGeom prst="rect">
            <a:avLst/>
          </a:prstGeom>
        </p:spPr>
      </p:pic>
      <p:pic>
        <p:nvPicPr>
          <p:cNvPr id="26" name="Graphic 25" descr="Schoolhouse outline">
            <a:extLst>
              <a:ext uri="{FF2B5EF4-FFF2-40B4-BE49-F238E27FC236}">
                <a16:creationId xmlns:a16="http://schemas.microsoft.com/office/drawing/2014/main" id="{0D9D37DA-9DE1-401B-A00C-5A074384C6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0323" y="4375746"/>
            <a:ext cx="914400" cy="914400"/>
          </a:xfrm>
          <a:prstGeom prst="rect">
            <a:avLst/>
          </a:prstGeom>
        </p:spPr>
      </p:pic>
      <p:pic>
        <p:nvPicPr>
          <p:cNvPr id="27" name="Graphic 26" descr="Schoolhouse outline">
            <a:extLst>
              <a:ext uri="{FF2B5EF4-FFF2-40B4-BE49-F238E27FC236}">
                <a16:creationId xmlns:a16="http://schemas.microsoft.com/office/drawing/2014/main" id="{6E4DBBE3-36D1-4C41-BD57-0BDE6660F8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4811" y="1883877"/>
            <a:ext cx="914400" cy="914400"/>
          </a:xfrm>
          <a:prstGeom prst="rect">
            <a:avLst/>
          </a:prstGeom>
        </p:spPr>
      </p:pic>
      <p:pic>
        <p:nvPicPr>
          <p:cNvPr id="28" name="Graphic 27" descr="Schoolhouse outline">
            <a:extLst>
              <a:ext uri="{FF2B5EF4-FFF2-40B4-BE49-F238E27FC236}">
                <a16:creationId xmlns:a16="http://schemas.microsoft.com/office/drawing/2014/main" id="{89379C3B-B241-4127-865C-F9BFFBFC13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29" name="Graphic 28" descr="Schoolhouse outline">
            <a:extLst>
              <a:ext uri="{FF2B5EF4-FFF2-40B4-BE49-F238E27FC236}">
                <a16:creationId xmlns:a16="http://schemas.microsoft.com/office/drawing/2014/main" id="{E0DB708C-ABC0-4F31-BB2E-8EA668E2C0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0969" y="3179194"/>
            <a:ext cx="914400" cy="914400"/>
          </a:xfrm>
          <a:prstGeom prst="rect">
            <a:avLst/>
          </a:prstGeom>
        </p:spPr>
      </p:pic>
      <p:pic>
        <p:nvPicPr>
          <p:cNvPr id="30" name="Graphic 29" descr="Schoolhouse outline">
            <a:extLst>
              <a:ext uri="{FF2B5EF4-FFF2-40B4-BE49-F238E27FC236}">
                <a16:creationId xmlns:a16="http://schemas.microsoft.com/office/drawing/2014/main" id="{770EB9CB-8B9A-4568-B8FD-0A1B5CE857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240" y="3171850"/>
            <a:ext cx="914400" cy="914400"/>
          </a:xfrm>
          <a:prstGeom prst="rect">
            <a:avLst/>
          </a:prstGeom>
        </p:spPr>
      </p:pic>
      <p:pic>
        <p:nvPicPr>
          <p:cNvPr id="31" name="Graphic 30" descr="Schoolhouse outline">
            <a:extLst>
              <a:ext uri="{FF2B5EF4-FFF2-40B4-BE49-F238E27FC236}">
                <a16:creationId xmlns:a16="http://schemas.microsoft.com/office/drawing/2014/main" id="{CF327040-73EF-4FD9-88CD-96E99062F7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180718"/>
            <a:ext cx="914400" cy="914400"/>
          </a:xfrm>
          <a:prstGeom prst="rect">
            <a:avLst/>
          </a:prstGeom>
        </p:spPr>
      </p:pic>
      <p:pic>
        <p:nvPicPr>
          <p:cNvPr id="32" name="Graphic 31" descr="Schoolhouse outline">
            <a:extLst>
              <a:ext uri="{FF2B5EF4-FFF2-40B4-BE49-F238E27FC236}">
                <a16:creationId xmlns:a16="http://schemas.microsoft.com/office/drawing/2014/main" id="{1376FBF0-E166-49E3-8612-B9E2C876D5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6917" y="3186538"/>
            <a:ext cx="914400" cy="914400"/>
          </a:xfrm>
          <a:prstGeom prst="rect">
            <a:avLst/>
          </a:prstGeom>
        </p:spPr>
      </p:pic>
      <p:pic>
        <p:nvPicPr>
          <p:cNvPr id="33" name="Graphic 32" descr="Schoolhouse outline">
            <a:extLst>
              <a:ext uri="{FF2B5EF4-FFF2-40B4-BE49-F238E27FC236}">
                <a16:creationId xmlns:a16="http://schemas.microsoft.com/office/drawing/2014/main" id="{D0B0070F-49AD-41E1-9D37-3E259D1E41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544" y="3186538"/>
            <a:ext cx="914400" cy="914400"/>
          </a:xfrm>
          <a:prstGeom prst="rect">
            <a:avLst/>
          </a:prstGeom>
        </p:spPr>
      </p:pic>
      <p:pic>
        <p:nvPicPr>
          <p:cNvPr id="34" name="Graphic 33" descr="Schoolhouse outline">
            <a:extLst>
              <a:ext uri="{FF2B5EF4-FFF2-40B4-BE49-F238E27FC236}">
                <a16:creationId xmlns:a16="http://schemas.microsoft.com/office/drawing/2014/main" id="{53D4BE94-ED43-45AC-B359-EEFF133542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5940" y="1884213"/>
            <a:ext cx="914400" cy="914400"/>
          </a:xfrm>
          <a:prstGeom prst="rect">
            <a:avLst/>
          </a:prstGeom>
        </p:spPr>
      </p:pic>
      <p:pic>
        <p:nvPicPr>
          <p:cNvPr id="35" name="Graphic 34" descr="Schoolhouse outline">
            <a:extLst>
              <a:ext uri="{FF2B5EF4-FFF2-40B4-BE49-F238E27FC236}">
                <a16:creationId xmlns:a16="http://schemas.microsoft.com/office/drawing/2014/main" id="{7B4FF61E-2C98-4095-A604-86DD2A1CF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36" name="Graphic 35" descr="Schoolhouse outline">
            <a:extLst>
              <a:ext uri="{FF2B5EF4-FFF2-40B4-BE49-F238E27FC236}">
                <a16:creationId xmlns:a16="http://schemas.microsoft.com/office/drawing/2014/main" id="{F9274CB7-CFF1-4B22-B283-76516D277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40" name="Content Placeholder 2">
            <a:extLst>
              <a:ext uri="{FF2B5EF4-FFF2-40B4-BE49-F238E27FC236}">
                <a16:creationId xmlns:a16="http://schemas.microsoft.com/office/drawing/2014/main" id="{14604C9B-E7C9-4D6C-92D5-674D77C4ACEC}"/>
              </a:ext>
            </a:extLst>
          </p:cNvPr>
          <p:cNvSpPr>
            <a:spLocks noGrp="1"/>
          </p:cNvSpPr>
          <p:nvPr>
            <p:ph sz="half" idx="1"/>
          </p:nvPr>
        </p:nvSpPr>
        <p:spPr>
          <a:xfrm>
            <a:off x="5453172" y="1307592"/>
            <a:ext cx="5946347" cy="4498848"/>
          </a:xfrm>
        </p:spPr>
        <p:txBody>
          <a:bodyPr>
            <a:normAutofit/>
          </a:bodyPr>
          <a:lstStyle/>
          <a:p>
            <a:r>
              <a:rPr lang="en-US" dirty="0"/>
              <a:t>Each blue school as a value of 50 students and a section probability of 0.20 (20%)</a:t>
            </a:r>
          </a:p>
          <a:p>
            <a:pPr marL="0" indent="0">
              <a:buNone/>
            </a:pPr>
            <a:r>
              <a:rPr lang="en-US" dirty="0"/>
              <a:t>So, the total for blue schools is 50 students in a school times 5 schools = 250 students</a:t>
            </a:r>
          </a:p>
          <a:p>
            <a:pPr marL="0" indent="0">
              <a:buNone/>
            </a:pPr>
            <a:r>
              <a:rPr lang="en-US" dirty="0"/>
              <a:t>Now, sample them, selecting one (n=1; p</a:t>
            </a:r>
            <a:r>
              <a:rPr lang="en-US" baseline="-25000" dirty="0"/>
              <a:t>i</a:t>
            </a:r>
            <a:r>
              <a:rPr lang="en-US" dirty="0"/>
              <a:t> = 0.2)</a:t>
            </a:r>
          </a:p>
          <a:p>
            <a:pPr marL="320040" lvl="1" indent="0">
              <a:buNone/>
            </a:pPr>
            <a:endParaRPr lang="en-US" dirty="0"/>
          </a:p>
          <a:p>
            <a:pPr marL="320040" lvl="1" indent="0">
              <a:buNone/>
            </a:pPr>
            <a:endParaRPr lang="en-US" dirty="0"/>
          </a:p>
          <a:p>
            <a:pPr marL="0" indent="0">
              <a:buNone/>
            </a:pPr>
            <a:r>
              <a:rPr lang="en-US" dirty="0"/>
              <a:t>Now, sample them, selecting two (n=2 ; p</a:t>
            </a:r>
            <a:r>
              <a:rPr lang="en-US" baseline="-25000" dirty="0"/>
              <a:t>i</a:t>
            </a:r>
            <a:r>
              <a:rPr lang="en-US" dirty="0"/>
              <a:t> = 0.4)</a:t>
            </a:r>
          </a:p>
          <a:p>
            <a:pPr lvl="1"/>
            <a:endParaRPr lang="en-US" dirty="0"/>
          </a:p>
          <a:p>
            <a:endParaRPr lang="en-US"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175FA71-EEF6-47FF-9E9A-88788824CCC2}"/>
                  </a:ext>
                </a:extLst>
              </p:cNvPr>
              <p:cNvSpPr txBox="1"/>
              <p:nvPr/>
            </p:nvSpPr>
            <p:spPr>
              <a:xfrm>
                <a:off x="5821690" y="4086250"/>
                <a:ext cx="609968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0.2</m:t>
                          </m:r>
                        </m:den>
                      </m:f>
                      <m:r>
                        <a:rPr lang="en-US" b="0" i="1" smtClean="0">
                          <a:latin typeface="Cambria Math" panose="02040503050406030204" pitchFamily="18" charset="0"/>
                        </a:rPr>
                        <m:t>50=5⋅50=250</m:t>
                      </m:r>
                    </m:oMath>
                  </m:oMathPara>
                </a14:m>
                <a:endParaRPr lang="en-US" dirty="0"/>
              </a:p>
            </p:txBody>
          </p:sp>
        </mc:Choice>
        <mc:Fallback xmlns="">
          <p:sp>
            <p:nvSpPr>
              <p:cNvPr id="41" name="TextBox 40">
                <a:extLst>
                  <a:ext uri="{FF2B5EF4-FFF2-40B4-BE49-F238E27FC236}">
                    <a16:creationId xmlns:a16="http://schemas.microsoft.com/office/drawing/2014/main" id="{1175FA71-EEF6-47FF-9E9A-88788824CCC2}"/>
                  </a:ext>
                </a:extLst>
              </p:cNvPr>
              <p:cNvSpPr txBox="1">
                <a:spLocks noRot="1" noChangeAspect="1" noMove="1" noResize="1" noEditPoints="1" noAdjustHandles="1" noChangeArrowheads="1" noChangeShapeType="1" noTextEdit="1"/>
              </p:cNvSpPr>
              <p:nvPr/>
            </p:nvSpPr>
            <p:spPr>
              <a:xfrm>
                <a:off x="5821690" y="4086250"/>
                <a:ext cx="6099684" cy="84856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7DBC568-E9B5-4FEF-8930-4969F8C41382}"/>
                  </a:ext>
                </a:extLst>
              </p:cNvPr>
              <p:cNvSpPr txBox="1"/>
              <p:nvPr/>
            </p:nvSpPr>
            <p:spPr>
              <a:xfrm>
                <a:off x="5718224" y="5393686"/>
                <a:ext cx="609968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0.4</m:t>
                          </m:r>
                        </m:den>
                      </m:f>
                      <m:r>
                        <a:rPr lang="en-US" b="0" i="1" smtClean="0">
                          <a:latin typeface="Cambria Math" panose="02040503050406030204" pitchFamily="18" charset="0"/>
                        </a:rPr>
                        <m:t>50+</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0.4</m:t>
                          </m:r>
                        </m:den>
                      </m:f>
                      <m:r>
                        <a:rPr lang="en-US" i="1">
                          <a:latin typeface="Cambria Math" panose="02040503050406030204" pitchFamily="18" charset="0"/>
                        </a:rPr>
                        <m:t>50=2.5⋅50+2.5⋅50=250</m:t>
                      </m:r>
                    </m:oMath>
                  </m:oMathPara>
                </a14:m>
                <a:endParaRPr lang="en-US" dirty="0"/>
              </a:p>
            </p:txBody>
          </p:sp>
        </mc:Choice>
        <mc:Fallback xmlns="">
          <p:sp>
            <p:nvSpPr>
              <p:cNvPr id="42" name="TextBox 41">
                <a:extLst>
                  <a:ext uri="{FF2B5EF4-FFF2-40B4-BE49-F238E27FC236}">
                    <a16:creationId xmlns:a16="http://schemas.microsoft.com/office/drawing/2014/main" id="{E7DBC568-E9B5-4FEF-8930-4969F8C41382}"/>
                  </a:ext>
                </a:extLst>
              </p:cNvPr>
              <p:cNvSpPr txBox="1">
                <a:spLocks noRot="1" noChangeAspect="1" noMove="1" noResize="1" noEditPoints="1" noAdjustHandles="1" noChangeArrowheads="1" noChangeShapeType="1" noTextEdit="1"/>
              </p:cNvSpPr>
              <p:nvPr/>
            </p:nvSpPr>
            <p:spPr>
              <a:xfrm>
                <a:off x="5718224" y="5393686"/>
                <a:ext cx="6099684" cy="84856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37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500"/>
                                        <p:tgtEl>
                                          <p:spTgt spid="23"/>
                                        </p:tgtEl>
                                      </p:cBhvr>
                                    </p:animEffect>
                                    <p:set>
                                      <p:cBhvr>
                                        <p:cTn id="7" dur="1" fill="hold">
                                          <p:stCondLst>
                                            <p:cond delay="1499"/>
                                          </p:stCondLst>
                                        </p:cTn>
                                        <p:tgtEl>
                                          <p:spTgt spid="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500"/>
                                        <p:tgtEl>
                                          <p:spTgt spid="25"/>
                                        </p:tgtEl>
                                      </p:cBhvr>
                                    </p:animEffect>
                                    <p:set>
                                      <p:cBhvr>
                                        <p:cTn id="10" dur="1" fill="hold">
                                          <p:stCondLst>
                                            <p:cond delay="1499"/>
                                          </p:stCondLst>
                                        </p:cTn>
                                        <p:tgtEl>
                                          <p:spTgt spid="2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500"/>
                                        <p:tgtEl>
                                          <p:spTgt spid="26"/>
                                        </p:tgtEl>
                                      </p:cBhvr>
                                    </p:animEffect>
                                    <p:set>
                                      <p:cBhvr>
                                        <p:cTn id="13" dur="1" fill="hold">
                                          <p:stCondLst>
                                            <p:cond delay="1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500"/>
                                        <p:tgtEl>
                                          <p:spTgt spid="29"/>
                                        </p:tgtEl>
                                      </p:cBhvr>
                                    </p:animEffect>
                                    <p:set>
                                      <p:cBhvr>
                                        <p:cTn id="16" dur="1" fill="hold">
                                          <p:stCondLst>
                                            <p:cond delay="1499"/>
                                          </p:stCondLst>
                                        </p:cTn>
                                        <p:tgtEl>
                                          <p:spTgt spid="2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500"/>
                                        <p:tgtEl>
                                          <p:spTgt spid="30"/>
                                        </p:tgtEl>
                                      </p:cBhvr>
                                    </p:animEffect>
                                    <p:set>
                                      <p:cBhvr>
                                        <p:cTn id="19" dur="1" fill="hold">
                                          <p:stCondLst>
                                            <p:cond delay="1499"/>
                                          </p:stCondLst>
                                        </p:cTn>
                                        <p:tgtEl>
                                          <p:spTgt spid="3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500"/>
                                        <p:tgtEl>
                                          <p:spTgt spid="31"/>
                                        </p:tgtEl>
                                      </p:cBhvr>
                                    </p:animEffect>
                                    <p:set>
                                      <p:cBhvr>
                                        <p:cTn id="22" dur="1" fill="hold">
                                          <p:stCondLst>
                                            <p:cond delay="1499"/>
                                          </p:stCondLst>
                                        </p:cTn>
                                        <p:tgtEl>
                                          <p:spTgt spid="3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500"/>
                                        <p:tgtEl>
                                          <p:spTgt spid="32"/>
                                        </p:tgtEl>
                                      </p:cBhvr>
                                    </p:animEffect>
                                    <p:set>
                                      <p:cBhvr>
                                        <p:cTn id="25" dur="1" fill="hold">
                                          <p:stCondLst>
                                            <p:cond delay="1499"/>
                                          </p:stCondLst>
                                        </p:cTn>
                                        <p:tgtEl>
                                          <p:spTgt spid="3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500"/>
                                        <p:tgtEl>
                                          <p:spTgt spid="33"/>
                                        </p:tgtEl>
                                      </p:cBhvr>
                                    </p:animEffect>
                                    <p:set>
                                      <p:cBhvr>
                                        <p:cTn id="28" dur="1" fill="hold">
                                          <p:stCondLst>
                                            <p:cond delay="1499"/>
                                          </p:stCondLst>
                                        </p:cTn>
                                        <p:tgtEl>
                                          <p:spTgt spid="3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500"/>
                                        <p:tgtEl>
                                          <p:spTgt spid="36"/>
                                        </p:tgtEl>
                                      </p:cBhvr>
                                    </p:animEffect>
                                    <p:set>
                                      <p:cBhvr>
                                        <p:cTn id="31" dur="1" fill="hold">
                                          <p:stCondLst>
                                            <p:cond delay="1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HT Notes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a:xfrm>
                <a:off x="457200" y="1307592"/>
                <a:ext cx="10282518" cy="4498848"/>
              </a:xfrm>
            </p:spPr>
            <p:txBody>
              <a:bodyPr/>
              <a:lstStyle/>
              <a:p>
                <a:r>
                  <a:rPr lang="en-US" dirty="0"/>
                  <a:t>One notation change :</a:t>
                </a:r>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called the weight</a:t>
                </a:r>
              </a:p>
              <a:p>
                <a:r>
                  <a:rPr lang="en-US" dirty="0"/>
                  <a:t>HT is general to sampling scheme. Nowhere did we specify this sampling scheme!</a:t>
                </a:r>
              </a:p>
              <a:p>
                <a:r>
                  <a:rPr lang="en-US" dirty="0"/>
                  <a:t>If a person or school refuses to participate, called </a:t>
                </a:r>
                <a:r>
                  <a:rPr lang="en-US" i="1" dirty="0"/>
                  <a:t>total non-response</a:t>
                </a:r>
                <a:r>
                  <a:rPr lang="en-US" dirty="0"/>
                  <a:t>, then their probability is 0</a:t>
                </a:r>
              </a:p>
              <a:p>
                <a:pPr lvl="1"/>
                <a:r>
                  <a:rPr lang="en-US" dirty="0"/>
                  <a:t>To try to reduce the impact up for this bias, weights are adjusted based on observable characteristics</a:t>
                </a:r>
              </a:p>
              <a:p>
                <a:pPr marL="0" indent="0">
                  <a:buNone/>
                </a:pPr>
                <a:endParaRPr lang="en-US" dirty="0"/>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1FA705A-279A-4B8A-AB79-28F9649E5EEB}"/>
                  </a:ext>
                </a:extLst>
              </p:cNvPr>
              <p:cNvSpPr>
                <a:spLocks noGrp="1" noRot="1" noChangeAspect="1" noMove="1" noResize="1" noEditPoints="1" noAdjustHandles="1" noChangeArrowheads="1" noChangeShapeType="1" noTextEdit="1"/>
              </p:cNvSpPr>
              <p:nvPr>
                <p:ph sz="half" idx="1"/>
              </p:nvPr>
            </p:nvSpPr>
            <p:spPr>
              <a:xfrm>
                <a:off x="457200" y="1307592"/>
                <a:ext cx="10282518" cy="4498848"/>
              </a:xfrm>
              <a:blipFill>
                <a:blip r:embed="rId2"/>
                <a:stretch>
                  <a:fillRect l="-1660" t="-949" r="-1245" b="-77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dirty="0"/>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19</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65138EB-9B5E-42DB-9B54-A2A286B5FF0F}"/>
                  </a:ext>
                </a:extLst>
              </p:cNvPr>
              <p:cNvSpPr txBox="1"/>
              <p:nvPr/>
            </p:nvSpPr>
            <p:spPr>
              <a:xfrm>
                <a:off x="627529" y="1713947"/>
                <a:ext cx="4601413"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p:txBody>
          </p:sp>
        </mc:Choice>
        <mc:Fallback xmlns="">
          <p:sp>
            <p:nvSpPr>
              <p:cNvPr id="7" name="TextBox 6">
                <a:extLst>
                  <a:ext uri="{FF2B5EF4-FFF2-40B4-BE49-F238E27FC236}">
                    <a16:creationId xmlns:a16="http://schemas.microsoft.com/office/drawing/2014/main" id="{665138EB-9B5E-42DB-9B54-A2A286B5FF0F}"/>
                  </a:ext>
                </a:extLst>
              </p:cNvPr>
              <p:cNvSpPr txBox="1">
                <a:spLocks noRot="1" noChangeAspect="1" noMove="1" noResize="1" noEditPoints="1" noAdjustHandles="1" noChangeArrowheads="1" noChangeShapeType="1" noTextEdit="1"/>
              </p:cNvSpPr>
              <p:nvPr/>
            </p:nvSpPr>
            <p:spPr>
              <a:xfrm>
                <a:off x="627529" y="1713947"/>
                <a:ext cx="4601413"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22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a:t>
            </a:r>
          </a:p>
        </p:txBody>
      </p:sp>
      <p:sp>
        <p:nvSpPr>
          <p:cNvPr id="8195" name="Content Placeholder 2"/>
          <p:cNvSpPr>
            <a:spLocks noGrp="1"/>
          </p:cNvSpPr>
          <p:nvPr>
            <p:ph idx="1"/>
          </p:nvPr>
        </p:nvSpPr>
        <p:spPr/>
        <p:txBody>
          <a:bodyPr/>
          <a:lstStyle/>
          <a:p>
            <a:r>
              <a:rPr lang="en-US" dirty="0"/>
              <a:t>Why weight?</a:t>
            </a:r>
          </a:p>
          <a:p>
            <a:r>
              <a:rPr lang="en-US" dirty="0"/>
              <a:t>Sampling procedures in NAEP and ILSA</a:t>
            </a:r>
          </a:p>
          <a:p>
            <a:r>
              <a:rPr lang="en-US" dirty="0"/>
              <a:t>Estimating a parameter in a probability sample</a:t>
            </a:r>
          </a:p>
          <a:p>
            <a:r>
              <a:rPr lang="en-US" dirty="0"/>
              <a:t>Variance estimation</a:t>
            </a:r>
          </a:p>
          <a:p>
            <a:pPr marL="0" indent="0">
              <a:buNone/>
            </a:pPr>
            <a:endParaRPr lang="en-US" dirty="0"/>
          </a:p>
        </p:txBody>
      </p:sp>
    </p:spTree>
    <p:extLst>
      <p:ext uri="{BB962C8B-B14F-4D97-AF65-F5344CB8AC3E}">
        <p14:creationId xmlns:p14="http://schemas.microsoft.com/office/powerpoint/2010/main" val="388736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101-8DC8-4F49-9EF1-C7529AFB3CBC}"/>
              </a:ext>
            </a:extLst>
          </p:cNvPr>
          <p:cNvSpPr>
            <a:spLocks noGrp="1"/>
          </p:cNvSpPr>
          <p:nvPr>
            <p:ph type="title"/>
          </p:nvPr>
        </p:nvSpPr>
        <p:spPr/>
        <p:txBody>
          <a:bodyPr/>
          <a:lstStyle/>
          <a:p>
            <a:r>
              <a:rPr lang="en-US" dirty="0"/>
              <a:t>Probability of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10B5C1-EF62-4647-A418-FC5E5E5542B0}"/>
                  </a:ext>
                </a:extLst>
              </p:cNvPr>
              <p:cNvSpPr>
                <a:spLocks noGrp="1"/>
              </p:cNvSpPr>
              <p:nvPr>
                <p:ph sz="quarter" idx="14"/>
              </p:nvPr>
            </p:nvSpPr>
            <p:spPr/>
            <p:txBody>
              <a:bodyPr/>
              <a:lstStyle/>
              <a:p>
                <a:r>
                  <a:rPr lang="en-US" dirty="0"/>
                  <a:t>Probability of sampling is: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𝑠𝑐h𝑜𝑜𝑙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𝑠𝑡𝑢𝑑𝑒𝑛𝑡</m:t>
                          </m:r>
                          <m:r>
                            <a:rPr lang="en-US" b="0" i="1" smtClean="0">
                              <a:latin typeface="Cambria Math" panose="02040503050406030204" pitchFamily="18" charset="0"/>
                            </a:rPr>
                            <m:t>|</m:t>
                          </m:r>
                          <m:r>
                            <a:rPr lang="en-US" b="0" i="1" smtClean="0">
                              <a:latin typeface="Cambria Math" panose="02040503050406030204" pitchFamily="18" charset="0"/>
                            </a:rPr>
                            <m:t>𝑠𝑐h𝑜𝑜𝑙</m:t>
                          </m:r>
                        </m:sub>
                      </m:sSub>
                    </m:oMath>
                  </m:oMathPara>
                </a14:m>
                <a:endParaRPr lang="en-US" b="0" dirty="0"/>
              </a:p>
              <a:p>
                <a:r>
                  <a:rPr lang="en-US" dirty="0"/>
                  <a:t>So, if a school is sampled with probability 0.10 and a student is sampled (conditional on sampling the school) with probability 0.50</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=0.10⋅0.50=0.05</m:t>
                      </m:r>
                    </m:oMath>
                  </m:oMathPara>
                </a14:m>
                <a:endParaRPr lang="en-US" b="0" dirty="0"/>
              </a:p>
              <a:p>
                <a:r>
                  <a:rPr lang="en-US" dirty="0"/>
                  <a:t>the student’s probability of sampling is 0.05</a:t>
                </a:r>
              </a:p>
              <a:p>
                <a:r>
                  <a:rPr lang="en-US" dirty="0"/>
                  <a:t>The weight is</a:t>
                </a:r>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0.05</m:t>
                          </m:r>
                        </m:den>
                      </m:f>
                      <m:r>
                        <a:rPr lang="en-US" b="0" i="1" smtClean="0">
                          <a:latin typeface="Cambria Math" panose="02040503050406030204" pitchFamily="18" charset="0"/>
                        </a:rPr>
                        <m:t>=20</m:t>
                      </m:r>
                    </m:oMath>
                  </m:oMathPara>
                </a14:m>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410B5C1-EF62-4647-A418-FC5E5E5542B0}"/>
                  </a:ext>
                </a:extLst>
              </p:cNvPr>
              <p:cNvSpPr>
                <a:spLocks noGrp="1" noRot="1" noChangeAspect="1" noMove="1" noResize="1" noEditPoints="1" noAdjustHandles="1" noChangeArrowheads="1" noChangeShapeType="1" noTextEdit="1"/>
              </p:cNvSpPr>
              <p:nvPr>
                <p:ph sz="quarter" idx="14"/>
              </p:nvPr>
            </p:nvSpPr>
            <p:spPr>
              <a:blipFill>
                <a:blip r:embed="rId2"/>
                <a:stretch>
                  <a:fillRect l="-1622" t="-949" b="-528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52289B1-63C2-4BEE-8819-B9278B69DE7D}"/>
              </a:ext>
            </a:extLst>
          </p:cNvPr>
          <p:cNvSpPr>
            <a:spLocks noGrp="1"/>
          </p:cNvSpPr>
          <p:nvPr>
            <p:ph type="body" sz="quarter" idx="17"/>
          </p:nvPr>
        </p:nvSpPr>
        <p:spPr/>
        <p:txBody>
          <a:bodyPr/>
          <a:lstStyle/>
          <a:p>
            <a:endParaRPr lang="en-US" dirty="0"/>
          </a:p>
        </p:txBody>
      </p:sp>
      <p:sp>
        <p:nvSpPr>
          <p:cNvPr id="5" name="Slide Number Placeholder 4">
            <a:extLst>
              <a:ext uri="{FF2B5EF4-FFF2-40B4-BE49-F238E27FC236}">
                <a16:creationId xmlns:a16="http://schemas.microsoft.com/office/drawing/2014/main" id="{0D2E5902-0817-4CE2-B1EA-B2C2F4EEFE94}"/>
              </a:ext>
            </a:extLst>
          </p:cNvPr>
          <p:cNvSpPr>
            <a:spLocks noGrp="1"/>
          </p:cNvSpPr>
          <p:nvPr>
            <p:ph type="sldNum" sz="quarter" idx="12"/>
          </p:nvPr>
        </p:nvSpPr>
        <p:spPr/>
        <p:txBody>
          <a:bodyPr/>
          <a:lstStyle/>
          <a:p>
            <a:fld id="{99A20822-4A49-4D36-86E3-300BA48D3F00}" type="slidenum">
              <a:rPr lang="en-US" smtClean="0"/>
              <a:t>20</a:t>
            </a:fld>
            <a:endParaRPr lang="en-US" dirty="0"/>
          </a:p>
        </p:txBody>
      </p:sp>
    </p:spTree>
    <p:extLst>
      <p:ext uri="{BB962C8B-B14F-4D97-AF65-F5344CB8AC3E}">
        <p14:creationId xmlns:p14="http://schemas.microsoft.com/office/powerpoint/2010/main" val="331975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br>
              <a:rPr lang="en-US" dirty="0"/>
            </a:br>
            <a:r>
              <a:rPr lang="en-US" dirty="0"/>
              <a:t>Quiz</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21</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Which factors make the Horvitz-Thompson estimator desirable</a:t>
            </a:r>
          </a:p>
          <a:p>
            <a:pPr marL="777240" lvl="1" indent="-457200">
              <a:buFont typeface="+mj-lt"/>
              <a:buAutoNum type="arabicPeriod"/>
            </a:pPr>
            <a:r>
              <a:rPr lang="en-US" dirty="0"/>
              <a:t>The sample is multi-staged and involves strata</a:t>
            </a:r>
          </a:p>
          <a:p>
            <a:pPr marL="777240" lvl="1" indent="-457200">
              <a:buFont typeface="+mj-lt"/>
              <a:buAutoNum type="arabicPeriod"/>
            </a:pPr>
            <a:r>
              <a:rPr lang="en-US" dirty="0"/>
              <a:t>It says how to form weights to use to get an unbiased estimate of a total</a:t>
            </a:r>
          </a:p>
          <a:p>
            <a:pPr marL="777240" lvl="1" indent="-457200">
              <a:buFont typeface="+mj-lt"/>
              <a:buAutoNum type="arabicPeriod"/>
            </a:pPr>
            <a:r>
              <a:rPr lang="en-US" dirty="0"/>
              <a:t>It is robust to total non-response (when a person refuses to answer)</a:t>
            </a:r>
          </a:p>
          <a:p>
            <a:pPr marL="777240" lvl="1" indent="-457200">
              <a:buFont typeface="+mj-lt"/>
              <a:buAutoNum type="arabicPeriod"/>
            </a:pPr>
            <a:endParaRPr lang="en-US" dirty="0"/>
          </a:p>
        </p:txBody>
      </p:sp>
    </p:spTree>
    <p:extLst>
      <p:ext uri="{BB962C8B-B14F-4D97-AF65-F5344CB8AC3E}">
        <p14:creationId xmlns:p14="http://schemas.microsoft.com/office/powerpoint/2010/main" val="118009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Variance Estimation</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22</a:t>
            </a:fld>
            <a:endParaRPr lang="en-US" dirty="0"/>
          </a:p>
        </p:txBody>
      </p:sp>
    </p:spTree>
    <p:extLst>
      <p:ext uri="{BB962C8B-B14F-4D97-AF65-F5344CB8AC3E}">
        <p14:creationId xmlns:p14="http://schemas.microsoft.com/office/powerpoint/2010/main" val="146922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Accounting for sampling procedure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23</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The variance estimate is the sum of measurement variance and sampling variance</a:t>
            </a:r>
          </a:p>
          <a:p>
            <a:pPr marL="320040" lvl="1" indent="0">
              <a:buNone/>
            </a:pPr>
            <a:endParaRPr lang="en-US" dirty="0"/>
          </a:p>
          <a:p>
            <a:endParaRPr lang="en-US" dirty="0"/>
          </a:p>
          <a:p>
            <a:r>
              <a:rPr lang="en-US" dirty="0"/>
              <a:t>The sampling variance arises from the sampling process</a:t>
            </a:r>
          </a:p>
          <a:p>
            <a:r>
              <a:rPr lang="en-US" dirty="0"/>
              <a:t>The sampling process is based on sampling groups of schools (PSU’s), schools, and then students</a:t>
            </a:r>
          </a:p>
          <a:p>
            <a:pPr lvl="1"/>
            <a:r>
              <a:rPr lang="en-US" dirty="0"/>
              <a:t>A variance estimator should account for the clustered nature of the sample!</a:t>
            </a:r>
          </a:p>
          <a:p>
            <a:pPr lvl="1"/>
            <a:r>
              <a:rPr lang="en-US" dirty="0"/>
              <a:t>But, it can use that groups of schools were sample independently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D9DCD9-ED8F-4C6D-82C6-5831B262170A}"/>
                  </a:ext>
                </a:extLst>
              </p:cNvPr>
              <p:cNvSpPr txBox="1"/>
              <p:nvPr/>
            </p:nvSpPr>
            <p:spPr>
              <a:xfrm>
                <a:off x="2491382" y="1871509"/>
                <a:ext cx="6097190" cy="71468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𝑉</m:t>
                      </m:r>
                      <m:r>
                        <a:rPr lang="en-US" sz="1800" b="0" i="1" smtClean="0">
                          <a:latin typeface="Cambria Math"/>
                        </a:rPr>
                        <m:t>=</m:t>
                      </m:r>
                      <m:d>
                        <m:dPr>
                          <m:ctrlPr>
                            <a:rPr lang="en-US" sz="1800" b="0" i="1" smtClean="0">
                              <a:latin typeface="Cambria Math" panose="02040503050406030204" pitchFamily="18" charset="0"/>
                            </a:rPr>
                          </m:ctrlPr>
                        </m:dPr>
                        <m:e>
                          <m:r>
                            <a:rPr lang="en-US" sz="1800" b="0" i="1" smtClean="0">
                              <a:latin typeface="Cambria Math"/>
                            </a:rPr>
                            <m:t>1+</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𝑀</m:t>
                              </m:r>
                            </m:den>
                          </m:f>
                        </m:e>
                      </m:d>
                      <m:sSub>
                        <m:sSubPr>
                          <m:ctrlPr>
                            <a:rPr lang="en-US" sz="1800" b="0" i="1" smtClean="0">
                              <a:latin typeface="Cambria Math" panose="02040503050406030204" pitchFamily="18" charset="0"/>
                            </a:rPr>
                          </m:ctrlPr>
                        </m:sSubPr>
                        <m:e>
                          <m:r>
                            <a:rPr lang="en-US" sz="1800" b="0" i="1" smtClean="0">
                              <a:latin typeface="Cambria Math"/>
                            </a:rPr>
                            <m:t>𝐵</m:t>
                          </m:r>
                        </m:e>
                        <m:sub>
                          <m:r>
                            <a:rPr lang="en-US" sz="1800" b="0" i="1" smtClean="0">
                              <a:latin typeface="Cambria Math"/>
                            </a:rPr>
                            <m:t>𝑀</m:t>
                          </m:r>
                        </m:sub>
                      </m:sSub>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a:rPr>
                            <m:t>𝑈</m:t>
                          </m:r>
                        </m:e>
                        <m:sup>
                          <m:r>
                            <a:rPr lang="en-US" sz="1800" i="1">
                              <a:latin typeface="Cambria Math"/>
                            </a:rPr>
                            <m:t>∗</m:t>
                          </m:r>
                        </m:sup>
                      </m:sSup>
                    </m:oMath>
                  </m:oMathPara>
                </a14:m>
                <a:endParaRPr lang="en-US" sz="1800" b="0" dirty="0"/>
              </a:p>
            </p:txBody>
          </p:sp>
        </mc:Choice>
        <mc:Fallback xmlns="">
          <p:sp>
            <p:nvSpPr>
              <p:cNvPr id="6" name="TextBox 5">
                <a:extLst>
                  <a:ext uri="{FF2B5EF4-FFF2-40B4-BE49-F238E27FC236}">
                    <a16:creationId xmlns:a16="http://schemas.microsoft.com/office/drawing/2014/main" id="{E6D9DCD9-ED8F-4C6D-82C6-5831B262170A}"/>
                  </a:ext>
                </a:extLst>
              </p:cNvPr>
              <p:cNvSpPr txBox="1">
                <a:spLocks noRot="1" noChangeAspect="1" noMove="1" noResize="1" noEditPoints="1" noAdjustHandles="1" noChangeArrowheads="1" noChangeShapeType="1" noTextEdit="1"/>
              </p:cNvSpPr>
              <p:nvPr/>
            </p:nvSpPr>
            <p:spPr>
              <a:xfrm>
                <a:off x="2491382" y="1871509"/>
                <a:ext cx="6097190" cy="714683"/>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D7845710-1BE9-41EC-8B47-F25ACEB58D73}"/>
              </a:ext>
            </a:extLst>
          </p:cNvPr>
          <p:cNvSpPr/>
          <p:nvPr/>
        </p:nvSpPr>
        <p:spPr>
          <a:xfrm>
            <a:off x="6361589" y="1798176"/>
            <a:ext cx="303530" cy="8167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4B69B0-CA4B-46B2-AADA-AF36842BFD42}"/>
              </a:ext>
            </a:extLst>
          </p:cNvPr>
          <p:cNvSpPr/>
          <p:nvPr/>
        </p:nvSpPr>
        <p:spPr>
          <a:xfrm>
            <a:off x="4849288" y="1798176"/>
            <a:ext cx="1275288" cy="8167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9019F43-4AB1-4C63-BC34-50948CACA39A}"/>
              </a:ext>
            </a:extLst>
          </p:cNvPr>
          <p:cNvSpPr txBox="1"/>
          <p:nvPr/>
        </p:nvSpPr>
        <p:spPr>
          <a:xfrm>
            <a:off x="6989221" y="2108508"/>
            <a:ext cx="5539666" cy="369332"/>
          </a:xfrm>
          <a:prstGeom prst="rect">
            <a:avLst/>
          </a:prstGeom>
          <a:noFill/>
        </p:spPr>
        <p:txBody>
          <a:bodyPr wrap="square" rtlCol="0">
            <a:spAutoFit/>
          </a:bodyPr>
          <a:lstStyle/>
          <a:p>
            <a:r>
              <a:rPr lang="en-US" dirty="0">
                <a:solidFill>
                  <a:srgbClr val="00B050"/>
                </a:solidFill>
                <a:effectLst>
                  <a:outerShdw blurRad="38100" dist="38100" dir="2700000" algn="tl">
                    <a:srgbClr val="000000">
                      <a:alpha val="43137"/>
                    </a:srgbClr>
                  </a:outerShdw>
                </a:effectLst>
              </a:rPr>
              <a:t>measurement variance </a:t>
            </a:r>
            <a:r>
              <a:rPr lang="en-US" dirty="0"/>
              <a:t>+ </a:t>
            </a:r>
            <a:r>
              <a:rPr lang="en-US" dirty="0">
                <a:solidFill>
                  <a:srgbClr val="FF0000"/>
                </a:solidFill>
                <a:effectLst>
                  <a:outerShdw blurRad="38100" dist="38100" dir="2700000" algn="tl">
                    <a:srgbClr val="000000">
                      <a:alpha val="43137"/>
                    </a:srgbClr>
                  </a:outerShdw>
                </a:effectLst>
              </a:rPr>
              <a:t>sampling variance</a:t>
            </a:r>
            <a:endParaRPr lang="en-US"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677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Sample variance, independent case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24</a:t>
            </a:fld>
            <a:endParaRPr lang="en-US"/>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lnSpcReduction="10000"/>
              </a:bodyPr>
              <a:lstStyle/>
              <a:p>
                <a:r>
                  <a:rPr lang="en-US" dirty="0"/>
                  <a:t>Theoretically, a simple jackknife for independent data would remove one student at a time</a:t>
                </a:r>
              </a:p>
              <a:p>
                <a:r>
                  <a:rPr lang="en-US" dirty="0"/>
                  <a:t>For clustered data with two PSUs in a stratum, a slight simplification is that one PSU would receive double weight while the other would receive zero weight</a:t>
                </a:r>
              </a:p>
              <a:p>
                <a:pPr lvl="1"/>
                <a:r>
                  <a:rPr lang="en-US" dirty="0"/>
                  <a:t>This treats PSUs as independently sampled, within strata</a:t>
                </a:r>
              </a:p>
              <a:p>
                <a:r>
                  <a:rPr lang="en-US" dirty="0"/>
                  <a:t>The variance estimator for NAEP, which uses 62 strata, is then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a:p>
                <a:r>
                  <a:rPr lang="en-US"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is estimate with the full sample weights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b>
                    </m:sSub>
                  </m:oMath>
                </a14:m>
                <a:r>
                  <a:rPr lang="en-US" dirty="0"/>
                  <a:t> is estimated with the </a:t>
                </a:r>
                <a:r>
                  <a:rPr lang="en-US" i="1" dirty="0" err="1"/>
                  <a:t>j</a:t>
                </a:r>
                <a:r>
                  <a:rPr lang="en-US" dirty="0" err="1"/>
                  <a:t>th</a:t>
                </a:r>
                <a:r>
                  <a:rPr lang="en-US" dirty="0"/>
                  <a:t> replicate weights</a:t>
                </a:r>
              </a:p>
            </p:txBody>
          </p:sp>
        </mc:Choice>
        <mc:Fallback>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405" t="-1491" b="-1355"/>
                </a:stretch>
              </a:blipFill>
            </p:spPr>
            <p:txBody>
              <a:bodyPr/>
              <a:lstStyle/>
              <a:p>
                <a:r>
                  <a:rPr lang="en-US">
                    <a:noFill/>
                  </a:rPr>
                  <a:t> </a:t>
                </a:r>
              </a:p>
            </p:txBody>
          </p:sp>
        </mc:Fallback>
      </mc:AlternateContent>
    </p:spTree>
    <p:extLst>
      <p:ext uri="{BB962C8B-B14F-4D97-AF65-F5344CB8AC3E}">
        <p14:creationId xmlns:p14="http://schemas.microsoft.com/office/powerpoint/2010/main" val="263109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25</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871195605"/>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9582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958211"/>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6096000" y="2243959"/>
            <a:ext cx="1901190" cy="71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09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26</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3075980963"/>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(1)</m:t>
                          </m:r>
                        </m:sub>
                      </m:sSub>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7353300" y="2343025"/>
            <a:ext cx="64389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1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 2)</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357691948"/>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92D050"/>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FFC00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(2)</m:t>
                          </m:r>
                        </m:sub>
                      </m:sSub>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a:off x="7997190" y="2343025"/>
            <a:ext cx="78867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46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875C-0218-4C05-905F-F146B13C77A2}"/>
              </a:ext>
            </a:extLst>
          </p:cNvPr>
          <p:cNvSpPr>
            <a:spLocks noGrp="1"/>
          </p:cNvSpPr>
          <p:nvPr>
            <p:ph type="title"/>
          </p:nvPr>
        </p:nvSpPr>
        <p:spPr/>
        <p:txBody>
          <a:bodyPr/>
          <a:lstStyle/>
          <a:p>
            <a:r>
              <a:rPr lang="en-US" dirty="0"/>
              <a:t>Quiz Choose One</a:t>
            </a:r>
          </a:p>
        </p:txBody>
      </p:sp>
      <p:sp>
        <p:nvSpPr>
          <p:cNvPr id="3" name="Content Placeholder 2">
            <a:extLst>
              <a:ext uri="{FF2B5EF4-FFF2-40B4-BE49-F238E27FC236}">
                <a16:creationId xmlns:a16="http://schemas.microsoft.com/office/drawing/2014/main" id="{FFE2845E-E50A-492B-9C5D-72CDA893D3F6}"/>
              </a:ext>
            </a:extLst>
          </p:cNvPr>
          <p:cNvSpPr>
            <a:spLocks noGrp="1"/>
          </p:cNvSpPr>
          <p:nvPr>
            <p:ph sz="half" idx="1"/>
          </p:nvPr>
        </p:nvSpPr>
        <p:spPr/>
        <p:txBody>
          <a:bodyPr/>
          <a:lstStyle/>
          <a:p>
            <a:pPr marL="0" indent="0">
              <a:buNone/>
            </a:pPr>
            <a:r>
              <a:rPr lang="en-US" b="1" dirty="0"/>
              <a:t>A</a:t>
            </a:r>
            <a:r>
              <a:rPr lang="en-US" dirty="0"/>
              <a:t> NAEP accounts for clustering. NAEP uses a group jackknife variance estimator that accounts for the fact that students in the same school have more similar scores than randomly selected students (an ICC that is no zero)</a:t>
            </a:r>
          </a:p>
        </p:txBody>
      </p:sp>
      <p:sp>
        <p:nvSpPr>
          <p:cNvPr id="4" name="Content Placeholder 3">
            <a:extLst>
              <a:ext uri="{FF2B5EF4-FFF2-40B4-BE49-F238E27FC236}">
                <a16:creationId xmlns:a16="http://schemas.microsoft.com/office/drawing/2014/main" id="{E14B67FB-5FC3-4D8B-9151-D42F43B5055A}"/>
              </a:ext>
            </a:extLst>
          </p:cNvPr>
          <p:cNvSpPr>
            <a:spLocks noGrp="1"/>
          </p:cNvSpPr>
          <p:nvPr>
            <p:ph sz="half" idx="17"/>
          </p:nvPr>
        </p:nvSpPr>
        <p:spPr/>
        <p:txBody>
          <a:bodyPr/>
          <a:lstStyle/>
          <a:p>
            <a:pPr marL="0" indent="0">
              <a:buNone/>
            </a:pPr>
            <a:r>
              <a:rPr lang="en-US" b="1" dirty="0"/>
              <a:t>B</a:t>
            </a:r>
            <a:r>
              <a:rPr lang="en-US" dirty="0"/>
              <a:t> NAEP fails to account for clustering. NAEP results are means and do not use a hierarchal linear model and so the variance estimator does not account for the ICC between students in the same school</a:t>
            </a:r>
          </a:p>
        </p:txBody>
      </p:sp>
      <p:sp>
        <p:nvSpPr>
          <p:cNvPr id="5" name="Text Placeholder 4">
            <a:extLst>
              <a:ext uri="{FF2B5EF4-FFF2-40B4-BE49-F238E27FC236}">
                <a16:creationId xmlns:a16="http://schemas.microsoft.com/office/drawing/2014/main" id="{607F01F9-35BD-481D-B208-3F52E9D79FA0}"/>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4BF99A89-17B9-4EA8-8B83-948787DC1615}"/>
              </a:ext>
            </a:extLst>
          </p:cNvPr>
          <p:cNvSpPr>
            <a:spLocks noGrp="1"/>
          </p:cNvSpPr>
          <p:nvPr>
            <p:ph type="sldNum" sz="quarter" idx="19"/>
          </p:nvPr>
        </p:nvSpPr>
        <p:spPr/>
        <p:txBody>
          <a:bodyPr/>
          <a:lstStyle/>
          <a:p>
            <a:fld id="{099FCFC3-F25B-8942-B4D0-10B982CA717A}" type="slidenum">
              <a:rPr lang="en-US" smtClean="0"/>
              <a:pPr/>
              <a:t>28</a:t>
            </a:fld>
            <a:endParaRPr lang="en-US" dirty="0"/>
          </a:p>
        </p:txBody>
      </p:sp>
    </p:spTree>
    <p:extLst>
      <p:ext uri="{BB962C8B-B14F-4D97-AF65-F5344CB8AC3E}">
        <p14:creationId xmlns:p14="http://schemas.microsoft.com/office/powerpoint/2010/main" val="382121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How can we analyze large scale assessment data?</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29</a:t>
            </a:fld>
            <a:endParaRPr lang="en-US" dirty="0"/>
          </a:p>
        </p:txBody>
      </p:sp>
    </p:spTree>
    <p:extLst>
      <p:ext uri="{BB962C8B-B14F-4D97-AF65-F5344CB8AC3E}">
        <p14:creationId xmlns:p14="http://schemas.microsoft.com/office/powerpoint/2010/main" val="185184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Why Weight</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r>
              <a:rPr lang="en-US" dirty="0"/>
              <a:t>A cautionary tale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3</a:t>
            </a:fld>
            <a:endParaRPr lang="en-US" dirty="0"/>
          </a:p>
        </p:txBody>
      </p:sp>
    </p:spTree>
    <p:extLst>
      <p:ext uri="{BB962C8B-B14F-4D97-AF65-F5344CB8AC3E}">
        <p14:creationId xmlns:p14="http://schemas.microsoft.com/office/powerpoint/2010/main" val="522375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1B3-2924-4736-80B7-11A1B560ECF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8F2FB06F-9E46-4C30-BBBF-E083B002F9DB}"/>
              </a:ext>
            </a:extLst>
          </p:cNvPr>
          <p:cNvSpPr>
            <a:spLocks noGrp="1"/>
          </p:cNvSpPr>
          <p:nvPr>
            <p:ph idx="1"/>
          </p:nvPr>
        </p:nvSpPr>
        <p:spPr/>
        <p:txBody>
          <a:bodyPr/>
          <a:lstStyle/>
          <a:p>
            <a:r>
              <a:rPr lang="en-US" sz="2800" dirty="0"/>
              <a:t>NAEP, ILSA use a complicated sampling strategy</a:t>
            </a:r>
          </a:p>
          <a:p>
            <a:pPr lvl="1"/>
            <a:r>
              <a:rPr lang="en-US" dirty="0"/>
              <a:t>The sampling scheme uses strata and PSUs</a:t>
            </a:r>
          </a:p>
          <a:p>
            <a:pPr lvl="1"/>
            <a:r>
              <a:rPr lang="en-US" dirty="0"/>
              <a:t>The weighted mean estimator assumes that the sample was collected according to the plan</a:t>
            </a:r>
          </a:p>
          <a:p>
            <a:pPr lvl="1"/>
            <a:r>
              <a:rPr lang="en-US" dirty="0"/>
              <a:t>The jackknife variance estimator accounts for within school (stratum/PSU) covariance</a:t>
            </a:r>
          </a:p>
          <a:p>
            <a:pPr lvl="1"/>
            <a:r>
              <a:rPr lang="en-US" dirty="0"/>
              <a:t>The variance has as many as two components</a:t>
            </a:r>
          </a:p>
          <a:p>
            <a:pPr lvl="2"/>
            <a:r>
              <a:rPr lang="en-US"/>
              <a:t>Sampling variance </a:t>
            </a:r>
          </a:p>
          <a:p>
            <a:pPr lvl="2"/>
            <a:r>
              <a:rPr lang="en-US"/>
              <a:t>Measurement</a:t>
            </a:r>
            <a:r>
              <a:rPr lang="en-US" dirty="0"/>
              <a:t>/imputation variance</a:t>
            </a:r>
          </a:p>
          <a:p>
            <a:pPr lvl="2"/>
            <a:endParaRPr lang="en-US" dirty="0"/>
          </a:p>
        </p:txBody>
      </p:sp>
      <p:sp>
        <p:nvSpPr>
          <p:cNvPr id="4" name="Slide Number Placeholder 3">
            <a:extLst>
              <a:ext uri="{FF2B5EF4-FFF2-40B4-BE49-F238E27FC236}">
                <a16:creationId xmlns:a16="http://schemas.microsoft.com/office/drawing/2014/main" id="{E1541B06-43E5-434D-A21E-1F6617BB8034}"/>
              </a:ext>
            </a:extLst>
          </p:cNvPr>
          <p:cNvSpPr>
            <a:spLocks noGrp="1"/>
          </p:cNvSpPr>
          <p:nvPr>
            <p:ph type="sldNum" sz="quarter" idx="10"/>
          </p:nvPr>
        </p:nvSpPr>
        <p:spPr/>
        <p:txBody>
          <a:bodyPr/>
          <a:lstStyle/>
          <a:p>
            <a:pPr>
              <a:defRPr/>
            </a:pPr>
            <a:fld id="{42E3DDAF-209E-4E92-BE5E-5819F6D19027}" type="slidenum">
              <a:rPr lang="en-US" smtClean="0"/>
              <a:pPr>
                <a:defRPr/>
              </a:pPr>
              <a:t>30</a:t>
            </a:fld>
            <a:endParaRPr lang="en-US"/>
          </a:p>
        </p:txBody>
      </p:sp>
    </p:spTree>
    <p:extLst>
      <p:ext uri="{BB962C8B-B14F-4D97-AF65-F5344CB8AC3E}">
        <p14:creationId xmlns:p14="http://schemas.microsoft.com/office/powerpoint/2010/main" val="4089615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dirty="0"/>
              <a:t>Paul Bailey</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r>
              <a:rPr lang="en-US" dirty="0"/>
              <a:t>Senior Economist</a:t>
            </a:r>
          </a:p>
          <a:p>
            <a:r>
              <a:rPr lang="en-US" dirty="0"/>
              <a:t>202.403.5694</a:t>
            </a:r>
          </a:p>
          <a:p>
            <a:r>
              <a:rPr lang="en-US" dirty="0"/>
              <a:t>pbailey@air.org</a:t>
            </a:r>
          </a:p>
        </p:txBody>
      </p:sp>
      <p:sp>
        <p:nvSpPr>
          <p:cNvPr id="13" name="Text Placeholder 12">
            <a:extLst>
              <a:ext uri="{FF2B5EF4-FFF2-40B4-BE49-F238E27FC236}">
                <a16:creationId xmlns:a16="http://schemas.microsoft.com/office/drawing/2014/main" id="{27A7AD0C-9120-49E1-A471-8A7D2895B6E9}"/>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2837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9117-F841-4D2E-9BCD-E75DDD0087D4}"/>
              </a:ext>
            </a:extLst>
          </p:cNvPr>
          <p:cNvSpPr>
            <a:spLocks noGrp="1"/>
          </p:cNvSpPr>
          <p:nvPr>
            <p:ph type="title"/>
          </p:nvPr>
        </p:nvSpPr>
        <p:spPr/>
        <p:txBody>
          <a:bodyPr/>
          <a:lstStyle/>
          <a:p>
            <a:r>
              <a:rPr lang="en-US" dirty="0"/>
              <a:t>Simple Random Sample (Introduction to Statistics)</a:t>
            </a:r>
          </a:p>
        </p:txBody>
      </p:sp>
      <p:sp>
        <p:nvSpPr>
          <p:cNvPr id="3" name="Content Placeholder 2">
            <a:extLst>
              <a:ext uri="{FF2B5EF4-FFF2-40B4-BE49-F238E27FC236}">
                <a16:creationId xmlns:a16="http://schemas.microsoft.com/office/drawing/2014/main" id="{3F72FF72-ED28-4604-8B71-6F64714899A1}"/>
              </a:ext>
            </a:extLst>
          </p:cNvPr>
          <p:cNvSpPr>
            <a:spLocks noGrp="1"/>
          </p:cNvSpPr>
          <p:nvPr>
            <p:ph sz="half" idx="1"/>
          </p:nvPr>
        </p:nvSpPr>
        <p:spPr>
          <a:xfrm>
            <a:off x="457200" y="1307592"/>
            <a:ext cx="11017624" cy="4498848"/>
          </a:xfrm>
        </p:spPr>
        <p:txBody>
          <a:bodyPr/>
          <a:lstStyle/>
          <a:p>
            <a:r>
              <a:rPr lang="en-US" dirty="0"/>
              <a:t>If a country had a national roster of all students (the US does not have this) one could sample these students. This is called a simple random sample, or SRS</a:t>
            </a:r>
          </a:p>
          <a:p>
            <a:pPr lvl="1"/>
            <a:r>
              <a:rPr lang="en-US" dirty="0"/>
              <a:t>This would increase response burden at the school</a:t>
            </a:r>
          </a:p>
          <a:p>
            <a:pPr lvl="1"/>
            <a:r>
              <a:rPr lang="en-US" dirty="0"/>
              <a:t>This is not how samples are drawn</a:t>
            </a:r>
          </a:p>
          <a:p>
            <a:r>
              <a:rPr lang="en-US" dirty="0"/>
              <a:t>The actual sampling scheme is complicated</a:t>
            </a:r>
          </a:p>
          <a:p>
            <a:pPr lvl="1"/>
            <a:r>
              <a:rPr lang="en-US" dirty="0"/>
              <a:t>This presentation is an introduction to the actual scheme</a:t>
            </a:r>
          </a:p>
          <a:p>
            <a:endParaRPr lang="en-US" dirty="0"/>
          </a:p>
        </p:txBody>
      </p:sp>
      <p:sp>
        <p:nvSpPr>
          <p:cNvPr id="5" name="Text Placeholder 4">
            <a:extLst>
              <a:ext uri="{FF2B5EF4-FFF2-40B4-BE49-F238E27FC236}">
                <a16:creationId xmlns:a16="http://schemas.microsoft.com/office/drawing/2014/main" id="{9B79E26D-0024-43B7-A9D0-AD662604D8CD}"/>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8331326-16AA-43B1-9ACA-27ACAD22E060}"/>
              </a:ext>
            </a:extLst>
          </p:cNvPr>
          <p:cNvSpPr>
            <a:spLocks noGrp="1"/>
          </p:cNvSpPr>
          <p:nvPr>
            <p:ph type="sldNum" sz="quarter" idx="19"/>
          </p:nvPr>
        </p:nvSpPr>
        <p:spPr/>
        <p:txBody>
          <a:bodyPr/>
          <a:lstStyle/>
          <a:p>
            <a:fld id="{099FCFC3-F25B-8942-B4D0-10B982CA717A}" type="slidenum">
              <a:rPr lang="en-US" smtClean="0"/>
              <a:pPr/>
              <a:t>4</a:t>
            </a:fld>
            <a:endParaRPr lang="en-US" dirty="0"/>
          </a:p>
        </p:txBody>
      </p:sp>
    </p:spTree>
    <p:extLst>
      <p:ext uri="{BB962C8B-B14F-4D97-AF65-F5344CB8AC3E}">
        <p14:creationId xmlns:p14="http://schemas.microsoft.com/office/powerpoint/2010/main" val="94234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8D19CC-61EE-4740-803B-1555134FF337}"/>
              </a:ext>
            </a:extLst>
          </p:cNvPr>
          <p:cNvPicPr>
            <a:picLocks noChangeAspect="1"/>
          </p:cNvPicPr>
          <p:nvPr/>
        </p:nvPicPr>
        <p:blipFill>
          <a:blip r:embed="rId2"/>
          <a:stretch>
            <a:fillRect/>
          </a:stretch>
        </p:blipFill>
        <p:spPr>
          <a:xfrm>
            <a:off x="623559" y="1880838"/>
            <a:ext cx="4616687" cy="3111660"/>
          </a:xfrm>
          <a:prstGeom prst="rect">
            <a:avLst/>
          </a:prstGeom>
        </p:spPr>
      </p:pic>
      <p:sp>
        <p:nvSpPr>
          <p:cNvPr id="2" name="Title 1">
            <a:extLst>
              <a:ext uri="{FF2B5EF4-FFF2-40B4-BE49-F238E27FC236}">
                <a16:creationId xmlns:a16="http://schemas.microsoft.com/office/drawing/2014/main" id="{BA8877F2-6E6F-45ED-82B9-B091B0744F61}"/>
              </a:ext>
            </a:extLst>
          </p:cNvPr>
          <p:cNvSpPr>
            <a:spLocks noGrp="1"/>
          </p:cNvSpPr>
          <p:nvPr>
            <p:ph type="title"/>
          </p:nvPr>
        </p:nvSpPr>
        <p:spPr/>
        <p:txBody>
          <a:bodyPr/>
          <a:lstStyle/>
          <a:p>
            <a:r>
              <a:rPr lang="en-US" dirty="0"/>
              <a:t>What could possibly go wrong?</a:t>
            </a:r>
          </a:p>
        </p:txBody>
      </p:sp>
      <p:sp>
        <p:nvSpPr>
          <p:cNvPr id="4" name="Text Placeholder 3">
            <a:extLst>
              <a:ext uri="{FF2B5EF4-FFF2-40B4-BE49-F238E27FC236}">
                <a16:creationId xmlns:a16="http://schemas.microsoft.com/office/drawing/2014/main" id="{58E33272-579C-4D2E-9393-B8B9BAAE1D03}"/>
              </a:ext>
            </a:extLst>
          </p:cNvPr>
          <p:cNvSpPr>
            <a:spLocks noGrp="1"/>
          </p:cNvSpPr>
          <p:nvPr>
            <p:ph type="body" sz="quarter" idx="17"/>
          </p:nvPr>
        </p:nvSpPr>
        <p:spPr/>
        <p:txBody>
          <a:bodyPr/>
          <a:lstStyle/>
          <a:p>
            <a:endParaRPr lang="en-US"/>
          </a:p>
        </p:txBody>
      </p:sp>
      <p:sp>
        <p:nvSpPr>
          <p:cNvPr id="5" name="Slide Number Placeholder 4">
            <a:extLst>
              <a:ext uri="{FF2B5EF4-FFF2-40B4-BE49-F238E27FC236}">
                <a16:creationId xmlns:a16="http://schemas.microsoft.com/office/drawing/2014/main" id="{19806739-018A-4FBF-9984-635142EE4A87}"/>
              </a:ext>
            </a:extLst>
          </p:cNvPr>
          <p:cNvSpPr>
            <a:spLocks noGrp="1"/>
          </p:cNvSpPr>
          <p:nvPr>
            <p:ph type="sldNum" sz="quarter" idx="12"/>
          </p:nvPr>
        </p:nvSpPr>
        <p:spPr/>
        <p:txBody>
          <a:bodyPr/>
          <a:lstStyle/>
          <a:p>
            <a:fld id="{99A20822-4A49-4D36-86E3-300BA48D3F00}" type="slidenum">
              <a:rPr lang="en-US" smtClean="0"/>
              <a:t>5</a:t>
            </a:fld>
            <a:endParaRPr lang="en-US" dirty="0"/>
          </a:p>
        </p:txBody>
      </p:sp>
      <p:pic>
        <p:nvPicPr>
          <p:cNvPr id="7" name="Picture 6">
            <a:extLst>
              <a:ext uri="{FF2B5EF4-FFF2-40B4-BE49-F238E27FC236}">
                <a16:creationId xmlns:a16="http://schemas.microsoft.com/office/drawing/2014/main" id="{2A04BED7-ACB1-41DF-BFE4-7810F659F99D}"/>
              </a:ext>
            </a:extLst>
          </p:cNvPr>
          <p:cNvPicPr>
            <a:picLocks noChangeAspect="1"/>
          </p:cNvPicPr>
          <p:nvPr/>
        </p:nvPicPr>
        <p:blipFill rotWithShape="1">
          <a:blip r:embed="rId2"/>
          <a:srcRect b="50000"/>
          <a:stretch/>
        </p:blipFill>
        <p:spPr>
          <a:xfrm>
            <a:off x="623559" y="1873170"/>
            <a:ext cx="4616687" cy="1555830"/>
          </a:xfrm>
          <a:prstGeom prst="rect">
            <a:avLst/>
          </a:prstGeom>
        </p:spPr>
      </p:pic>
      <p:pic>
        <p:nvPicPr>
          <p:cNvPr id="8" name="Picture 7">
            <a:extLst>
              <a:ext uri="{FF2B5EF4-FFF2-40B4-BE49-F238E27FC236}">
                <a16:creationId xmlns:a16="http://schemas.microsoft.com/office/drawing/2014/main" id="{7E698340-E818-45DC-9EA7-9BBE9C4D5897}"/>
              </a:ext>
            </a:extLst>
          </p:cNvPr>
          <p:cNvPicPr>
            <a:picLocks noChangeAspect="1"/>
          </p:cNvPicPr>
          <p:nvPr/>
        </p:nvPicPr>
        <p:blipFill>
          <a:blip r:embed="rId3"/>
          <a:stretch>
            <a:fillRect/>
          </a:stretch>
        </p:blipFill>
        <p:spPr>
          <a:xfrm>
            <a:off x="5063965" y="1101854"/>
            <a:ext cx="6229670" cy="2705239"/>
          </a:xfrm>
          <a:prstGeom prst="rect">
            <a:avLst/>
          </a:prstGeom>
        </p:spPr>
      </p:pic>
      <p:pic>
        <p:nvPicPr>
          <p:cNvPr id="12" name="Picture 11">
            <a:extLst>
              <a:ext uri="{FF2B5EF4-FFF2-40B4-BE49-F238E27FC236}">
                <a16:creationId xmlns:a16="http://schemas.microsoft.com/office/drawing/2014/main" id="{8DA966D6-1899-4672-AB77-6D0A4ECE6C87}"/>
              </a:ext>
            </a:extLst>
          </p:cNvPr>
          <p:cNvPicPr>
            <a:picLocks noChangeAspect="1"/>
          </p:cNvPicPr>
          <p:nvPr/>
        </p:nvPicPr>
        <p:blipFill>
          <a:blip r:embed="rId4"/>
          <a:stretch>
            <a:fillRect/>
          </a:stretch>
        </p:blipFill>
        <p:spPr>
          <a:xfrm>
            <a:off x="6419553" y="3012805"/>
            <a:ext cx="5772447" cy="2743341"/>
          </a:xfrm>
          <a:prstGeom prst="rect">
            <a:avLst/>
          </a:prstGeom>
        </p:spPr>
      </p:pic>
    </p:spTree>
    <p:extLst>
      <p:ext uri="{BB962C8B-B14F-4D97-AF65-F5344CB8AC3E}">
        <p14:creationId xmlns:p14="http://schemas.microsoft.com/office/powerpoint/2010/main" val="179470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 calcmode="lin" valueType="num">
                                      <p:cBhvr>
                                        <p:cTn id="17" dur="500" fill="hold"/>
                                        <p:tgtEl>
                                          <p:spTgt spid="12"/>
                                        </p:tgtEl>
                                        <p:attrNameLst>
                                          <p:attrName>style.rotation</p:attrName>
                                        </p:attrNameLst>
                                      </p:cBhvr>
                                      <p:tavLst>
                                        <p:tav tm="0">
                                          <p:val>
                                            <p:fltVal val="360"/>
                                          </p:val>
                                        </p:tav>
                                        <p:tav tm="100000">
                                          <p:val>
                                            <p:fltVal val="0"/>
                                          </p:val>
                                        </p:tav>
                                      </p:tavLst>
                                    </p:anim>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Sampling procedures in NAEP and ILSA</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6</a:t>
            </a:fld>
            <a:endParaRPr lang="en-US" dirty="0"/>
          </a:p>
        </p:txBody>
      </p:sp>
      <p:sp>
        <p:nvSpPr>
          <p:cNvPr id="6" name="Subtitle 5">
            <a:extLst>
              <a:ext uri="{FF2B5EF4-FFF2-40B4-BE49-F238E27FC236}">
                <a16:creationId xmlns:a16="http://schemas.microsoft.com/office/drawing/2014/main" id="{E7595219-B78E-4E3F-9ACE-B0A4BDCA961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711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How to Measure Student Performance of an Education System</a:t>
            </a:r>
          </a:p>
        </p:txBody>
      </p:sp>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a:xfrm>
            <a:off x="457200" y="1307592"/>
            <a:ext cx="11274552" cy="4498848"/>
          </a:xfrm>
        </p:spPr>
        <p:txBody>
          <a:bodyPr/>
          <a:lstStyle/>
          <a:p>
            <a:r>
              <a:rPr lang="en-US" dirty="0"/>
              <a:t>Have every student in the country take an instrument</a:t>
            </a:r>
          </a:p>
          <a:p>
            <a:pPr lvl="1"/>
            <a:r>
              <a:rPr lang="en-US" dirty="0"/>
              <a:t>High response and administrative costs</a:t>
            </a:r>
          </a:p>
          <a:p>
            <a:r>
              <a:rPr lang="en-US" dirty="0"/>
              <a:t>Offer the instrument to students or schools that apply to participate</a:t>
            </a:r>
          </a:p>
          <a:p>
            <a:pPr lvl="1"/>
            <a:r>
              <a:rPr lang="en-US" dirty="0"/>
              <a:t>Volunteer schools or students may be different from non-volunteers</a:t>
            </a:r>
          </a:p>
          <a:p>
            <a:r>
              <a:rPr lang="en-US" dirty="0"/>
              <a:t>Choose schools that seem likely to be representative of the nation</a:t>
            </a:r>
          </a:p>
          <a:p>
            <a:pPr lvl="1"/>
            <a:r>
              <a:rPr lang="en-US" dirty="0"/>
              <a:t>Expert selector could be incorrect; variance difficult to estimate</a:t>
            </a:r>
          </a:p>
          <a:p>
            <a:r>
              <a:rPr lang="en-US" dirty="0"/>
              <a:t>Randomly sample schools and students</a:t>
            </a:r>
          </a:p>
          <a:p>
            <a:pPr lvl="1"/>
            <a:r>
              <a:rPr lang="en-US" dirty="0"/>
              <a:t>Requires survey methodology knowledge</a:t>
            </a:r>
          </a:p>
        </p:txBody>
      </p:sp>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7</a:t>
            </a:fld>
            <a:endParaRPr lang="en-US" dirty="0"/>
          </a:p>
        </p:txBody>
      </p:sp>
    </p:spTree>
    <p:extLst>
      <p:ext uri="{BB962C8B-B14F-4D97-AF65-F5344CB8AC3E}">
        <p14:creationId xmlns:p14="http://schemas.microsoft.com/office/powerpoint/2010/main" val="115420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Drawing a Multi-stage Random Sample</a:t>
            </a:r>
          </a:p>
        </p:txBody>
      </p:sp>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p:txBody>
          <a:bodyPr/>
          <a:lstStyle/>
          <a:p>
            <a:r>
              <a:rPr lang="en-US" dirty="0"/>
              <a:t>Samples are drawn in a multi-stage process, not independently</a:t>
            </a:r>
          </a:p>
          <a:p>
            <a:r>
              <a:rPr lang="en-US" dirty="0"/>
              <a:t>Individuals are not drawn with equal probabilities</a:t>
            </a:r>
          </a:p>
        </p:txBody>
      </p:sp>
      <p:sp>
        <p:nvSpPr>
          <p:cNvPr id="4" name="Content Placeholder 3">
            <a:extLst>
              <a:ext uri="{FF2B5EF4-FFF2-40B4-BE49-F238E27FC236}">
                <a16:creationId xmlns:a16="http://schemas.microsoft.com/office/drawing/2014/main" id="{9FDAD6DD-EE3B-42D4-BFA6-CC2F7D05A843}"/>
              </a:ext>
            </a:extLst>
          </p:cNvPr>
          <p:cNvSpPr>
            <a:spLocks noGrp="1"/>
          </p:cNvSpPr>
          <p:nvPr>
            <p:ph sz="half" idx="17"/>
          </p:nvPr>
        </p:nvSpPr>
        <p:spPr/>
        <p:txBody>
          <a:bodyPr/>
          <a:lstStyle/>
          <a:p>
            <a:r>
              <a:rPr lang="en-US" dirty="0"/>
              <a:t>Multi-stage sampling saves on costs for respondents and collectors</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8</a:t>
            </a:fld>
            <a:endParaRPr lang="en-US" dirty="0"/>
          </a:p>
        </p:txBody>
      </p:sp>
    </p:spTree>
    <p:extLst>
      <p:ext uri="{BB962C8B-B14F-4D97-AF65-F5344CB8AC3E}">
        <p14:creationId xmlns:p14="http://schemas.microsoft.com/office/powerpoint/2010/main" val="393160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9</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707" y="4325406"/>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800" y="335809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4447" y="4083424"/>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824318"/>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5941" y="1455950"/>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7341" y="4487650"/>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1011" y="2954966"/>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6248" y="3828337"/>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4070" y="1406580"/>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1877227"/>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1931" y="3715806"/>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5400" y="2692136"/>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9048" y="2692136"/>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5012" y="1209389"/>
            <a:ext cx="914400" cy="914400"/>
          </a:xfrm>
          <a:prstGeom prst="rect">
            <a:avLst/>
          </a:prstGeom>
        </p:spPr>
      </p:pic>
    </p:spTree>
    <p:extLst>
      <p:ext uri="{BB962C8B-B14F-4D97-AF65-F5344CB8AC3E}">
        <p14:creationId xmlns:p14="http://schemas.microsoft.com/office/powerpoint/2010/main" val="951272531"/>
      </p:ext>
    </p:extLst>
  </p:cSld>
  <p:clrMapOvr>
    <a:masterClrMapping/>
  </p:clrMapOvr>
</p:sld>
</file>

<file path=ppt/theme/theme1.xml><?xml version="1.0" encoding="utf-8"?>
<a:theme xmlns:a="http://schemas.openxmlformats.org/drawingml/2006/main" name="2018 AIR PPT">
  <a:themeElements>
    <a:clrScheme name="AIR 2018 Txt1-Gray, Txt2-Blk, Bkg2-Lt Blue">
      <a:dk1>
        <a:srgbClr val="595959"/>
      </a:dk1>
      <a:lt1>
        <a:sysClr val="window" lastClr="FFFFFF"/>
      </a:lt1>
      <a:dk2>
        <a:srgbClr val="000000"/>
      </a:dk2>
      <a:lt2>
        <a:srgbClr val="D6ECFF"/>
      </a:lt2>
      <a:accent1>
        <a:srgbClr val="003462"/>
      </a:accent1>
      <a:accent2>
        <a:srgbClr val="0075E2"/>
      </a:accent2>
      <a:accent3>
        <a:srgbClr val="008673"/>
      </a:accent3>
      <a:accent4>
        <a:srgbClr val="C8510C"/>
      </a:accent4>
      <a:accent5>
        <a:srgbClr val="EFB219"/>
      </a:accent5>
      <a:accent6>
        <a:srgbClr val="09B0FE"/>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R_PowerPointTemplate-012318.potx" id="{E43E8D88-7AA6-4CCE-AF31-6BF7721703C0}" vid="{52CEF97F-A1F3-455B-8679-9CC879CB1071}"/>
    </a:ext>
  </a:extLst>
</a:theme>
</file>

<file path=ppt/theme/theme2.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Widescreen-LightAndDark-050321-ed.potx" id="{5BB15464-3850-4375-AFF6-209A39D444C4}" vid="{3A8D7738-196B-4075-8DBF-0EEA581E8D4B}"/>
    </a:ext>
  </a:extLst>
</a:theme>
</file>

<file path=ppt/theme/theme3.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F2EE08176DAB5419159A53B04F1A034" ma:contentTypeVersion="4" ma:contentTypeDescription="Create a new document." ma:contentTypeScope="" ma:versionID="8b05174801893035e92dad1421764737">
  <xsd:schema xmlns:xsd="http://www.w3.org/2001/XMLSchema" xmlns:xs="http://www.w3.org/2001/XMLSchema" xmlns:p="http://schemas.microsoft.com/office/2006/metadata/properties" xmlns:ns2="1709d302-aa1c-49f7-a43d-f13e34b813dc" xmlns:ns3="9714abc1-815c-4960-b75e-546bf8732ca3" targetNamespace="http://schemas.microsoft.com/office/2006/metadata/properties" ma:root="true" ma:fieldsID="af6e375d2bd7f689d83175b363f8ad17" ns2:_="" ns3:_="">
    <xsd:import namespace="1709d302-aa1c-49f7-a43d-f13e34b813dc"/>
    <xsd:import namespace="9714abc1-815c-4960-b75e-546bf8732ca3"/>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9d302-aa1c-49f7-a43d-f13e34b813d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65e32c8-669a-45b7-9f48-60375b6168ec}" ma:internalName="TaxCatchAll" ma:showField="CatchAllData" ma:web="1709d302-aa1c-49f7-a43d-f13e34b813d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714abc1-815c-4960-b75e-546bf8732ca3"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1f7af2e3-73dc-4628-8ae5-348b9e7d8048"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1709d302-aa1c-49f7-a43d-f13e34b813dc">MA5PA5REYDV2-3118-1131</_dlc_DocId>
    <_dlc_DocIdUrl xmlns="1709d302-aa1c-49f7-a43d-f13e34b813dc">
      <Url>http://airportal.air.org/Services/PAC/_layouts/15/DocIdRedir.aspx?ID=MA5PA5REYDV2-3118-1131</Url>
      <Description>MA5PA5REYDV2-3118-1131</Description>
    </_dlc_DocIdUrl>
    <TaxKeywordTaxHTField xmlns="9714abc1-815c-4960-b75e-546bf8732ca3">
      <Terms xmlns="http://schemas.microsoft.com/office/infopath/2007/PartnerControls">
        <TermInfo xmlns="http://schemas.microsoft.com/office/infopath/2007/PartnerControls">
          <TermName xmlns="http://schemas.microsoft.com/office/infopath/2007/PartnerControls">Add appropriate tags for accessibility</TermName>
          <TermId xmlns="http://schemas.microsoft.com/office/infopath/2007/PartnerControls">00000000-0000-0000-0000-000000000000</TermId>
        </TermInfo>
      </Terms>
    </TaxKeywordTaxHTField>
    <TaxCatchAll xmlns="1709d302-aa1c-49f7-a43d-f13e34b813dc">
      <Value>1327</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1E60DD-0AA5-4694-9679-4C10FD4D3910}">
  <ds:schemaRefs>
    <ds:schemaRef ds:uri="http://schemas.microsoft.com/sharepoint/events"/>
  </ds:schemaRefs>
</ds:datastoreItem>
</file>

<file path=customXml/itemProps2.xml><?xml version="1.0" encoding="utf-8"?>
<ds:datastoreItem xmlns:ds="http://schemas.openxmlformats.org/officeDocument/2006/customXml" ds:itemID="{1C7DA38F-716D-4A29-8444-E5C76C2BE3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9d302-aa1c-49f7-a43d-f13e34b813dc"/>
    <ds:schemaRef ds:uri="9714abc1-815c-4960-b75e-546bf8732c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EAC94F-0CB7-47E2-B1CC-A0F105248E94}">
  <ds:schemaRefs>
    <ds:schemaRef ds:uri="http://purl.org/dc/terms/"/>
    <ds:schemaRef ds:uri="9714abc1-815c-4960-b75e-546bf8732ca3"/>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1709d302-aa1c-49f7-a43d-f13e34b813dc"/>
  </ds:schemaRefs>
</ds:datastoreItem>
</file>

<file path=customXml/itemProps4.xml><?xml version="1.0" encoding="utf-8"?>
<ds:datastoreItem xmlns:ds="http://schemas.openxmlformats.org/officeDocument/2006/customXml" ds:itemID="{F63C77B6-D79C-4692-AE58-9EB660BFA0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19503</TotalTime>
  <Words>2187</Words>
  <Application>Microsoft Office PowerPoint</Application>
  <PresentationFormat>Widescreen</PresentationFormat>
  <Paragraphs>347</Paragraphs>
  <Slides>31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Arial Narrow</vt:lpstr>
      <vt:lpstr>Calibri</vt:lpstr>
      <vt:lpstr>Cambria Math</vt:lpstr>
      <vt:lpstr>Times New Roman</vt:lpstr>
      <vt:lpstr>2018 AIR PPT</vt:lpstr>
      <vt:lpstr>AIR 2021 Dark</vt:lpstr>
      <vt:lpstr>Large-Scale Assessment Methodology: Sampling, Weighting, &amp; Variance Estimation</vt:lpstr>
      <vt:lpstr>Overview</vt:lpstr>
      <vt:lpstr>Why Weight</vt:lpstr>
      <vt:lpstr>Simple Random Sample (Introduction to Statistics)</vt:lpstr>
      <vt:lpstr>What could possibly go wrong?</vt:lpstr>
      <vt:lpstr>Sampling procedures in NAEP and ILSA</vt:lpstr>
      <vt:lpstr>How to Measure Student Performance of an Education System</vt:lpstr>
      <vt:lpstr>Drawing a Multi-stage Random Sample</vt:lpstr>
      <vt:lpstr>Stratify</vt:lpstr>
      <vt:lpstr>Stratify</vt:lpstr>
      <vt:lpstr>Stratify</vt:lpstr>
      <vt:lpstr>Probability of Sampling</vt:lpstr>
      <vt:lpstr>Selection Probabilities</vt:lpstr>
      <vt:lpstr>Estimating parameters in a probability sample</vt:lpstr>
      <vt:lpstr>Sum Uses</vt:lpstr>
      <vt:lpstr>Estimating a Sum</vt:lpstr>
      <vt:lpstr>Why Horvitz-Thompson</vt:lpstr>
      <vt:lpstr>Example</vt:lpstr>
      <vt:lpstr>HT Notes</vt:lpstr>
      <vt:lpstr>Probability of Sampling</vt:lpstr>
      <vt:lpstr> Quiz</vt:lpstr>
      <vt:lpstr>Variance Estimation</vt:lpstr>
      <vt:lpstr>Accounting for sampling procedure</vt:lpstr>
      <vt:lpstr>Sample variance, independent case</vt:lpstr>
      <vt:lpstr>Sampling Variance Example</vt:lpstr>
      <vt:lpstr>Sampling Variance Example (Cont.)</vt:lpstr>
      <vt:lpstr>Sampling Variance Example (Cont. 2)</vt:lpstr>
      <vt:lpstr>Quiz Choose One</vt:lpstr>
      <vt:lpstr>How can we analyze large scale assessment data?</vt:lpstr>
      <vt:lpstr>Takeaways</vt:lpstr>
      <vt:lpstr>Paul Bailey</vt:lpstr>
    </vt:vector>
  </TitlesOfParts>
  <Company>American Institutes for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TIMSS methodology: Item response theory and plausible values</dc:title>
  <dc:subject/>
  <dc:creator>Zhang, Ting</dc:creator>
  <cp:keywords>Add appropriate tags for accessibility</cp:keywords>
  <cp:lastModifiedBy>Bailey, Paul</cp:lastModifiedBy>
  <cp:revision>222</cp:revision>
  <cp:lastPrinted>2021-10-06T14:37:21Z</cp:lastPrinted>
  <dcterms:created xsi:type="dcterms:W3CDTF">2018-04-02T22:54:35Z</dcterms:created>
  <dcterms:modified xsi:type="dcterms:W3CDTF">2021-10-06T15:36:30Z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0x0101000F2EE08176DAB5419159A53B04F1A034</vt:lpwstr>
  </property>
  <property fmtid="{D5CDD505-2E9C-101B-9397-08002B2CF9AE}" pid="4" name="TaxKeyword">
    <vt:lpwstr>1327;#Add appropriate tags for accessibility|eab204ad-ef36-4d01-a7c0-674086fd960c</vt:lpwstr>
  </property>
</Properties>
</file>