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8" r:id="rId1"/>
    <p:sldMasterId id="2147483824" r:id="rId2"/>
  </p:sldMasterIdLst>
  <p:notesMasterIdLst>
    <p:notesMasterId r:id="rId34"/>
  </p:notesMasterIdLst>
  <p:sldIdLst>
    <p:sldId id="613" r:id="rId3"/>
    <p:sldId id="614" r:id="rId4"/>
    <p:sldId id="615" r:id="rId5"/>
    <p:sldId id="616" r:id="rId6"/>
    <p:sldId id="617" r:id="rId7"/>
    <p:sldId id="618" r:id="rId8"/>
    <p:sldId id="619" r:id="rId9"/>
    <p:sldId id="620" r:id="rId10"/>
    <p:sldId id="621" r:id="rId11"/>
    <p:sldId id="622" r:id="rId12"/>
    <p:sldId id="624" r:id="rId13"/>
    <p:sldId id="625" r:id="rId14"/>
    <p:sldId id="626" r:id="rId15"/>
    <p:sldId id="627" r:id="rId16"/>
    <p:sldId id="628" r:id="rId17"/>
    <p:sldId id="629" r:id="rId18"/>
    <p:sldId id="630" r:id="rId19"/>
    <p:sldId id="631" r:id="rId20"/>
    <p:sldId id="632" r:id="rId21"/>
    <p:sldId id="633" r:id="rId22"/>
    <p:sldId id="634" r:id="rId23"/>
    <p:sldId id="635" r:id="rId24"/>
    <p:sldId id="636" r:id="rId25"/>
    <p:sldId id="637" r:id="rId26"/>
    <p:sldId id="638" r:id="rId27"/>
    <p:sldId id="639" r:id="rId28"/>
    <p:sldId id="640" r:id="rId29"/>
    <p:sldId id="641" r:id="rId30"/>
    <p:sldId id="642" r:id="rId31"/>
    <p:sldId id="643" r:id="rId32"/>
    <p:sldId id="644" r:id="rId33"/>
  </p:sldIdLst>
  <p:sldSz cx="9144000" cy="6858000" type="screen4x3"/>
  <p:notesSz cx="6858000" cy="9144000"/>
  <p:defaultTextStyle>
    <a:defPPr>
      <a:defRPr lang="en-US"/>
    </a:defPPr>
    <a:lvl1pPr marL="0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vasnik, Stephen" initials="PS" lastIdx="7" clrIdx="0"/>
  <p:cmAuthor id="2" name="Raim, Ruth" initials="RR" lastIdx="10" clrIdx="1"/>
  <p:cmAuthor id="3" name="Tsokodayi, Yemurai" initials="TY" lastIdx="27" clrIdx="2"/>
  <p:cmAuthor id="4" name="Erberber, Ebru" initials="EE" lastIdx="6" clrIdx="3"/>
  <p:cmAuthor id="5" name="Zhang, Ting" initials="ZT" lastIdx="1" clrIdx="4">
    <p:extLst>
      <p:ext uri="{19B8F6BF-5375-455C-9EA6-DF929625EA0E}">
        <p15:presenceInfo xmlns:p15="http://schemas.microsoft.com/office/powerpoint/2012/main" userId="S::tzhang@air.org::09977c7c-9971-4aba-a654-81b3e8c6a46f" providerId="AD"/>
      </p:ext>
    </p:extLst>
  </p:cmAuthor>
  <p:cmAuthor id="6" name="Hooper, Martin" initials="HM" lastIdx="3" clrIdx="5">
    <p:extLst>
      <p:ext uri="{19B8F6BF-5375-455C-9EA6-DF929625EA0E}">
        <p15:presenceInfo xmlns:p15="http://schemas.microsoft.com/office/powerpoint/2012/main" userId="S::mhooper@air.org::dda50fd9-e42a-4f3f-bdb4-7cd93e658a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B69"/>
    <a:srgbClr val="788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2" autoAdjust="0"/>
    <p:restoredTop sz="94271" autoAdjust="0"/>
  </p:normalViewPr>
  <p:slideViewPr>
    <p:cSldViewPr>
      <p:cViewPr varScale="1">
        <p:scale>
          <a:sx n="76" d="100"/>
          <a:sy n="76" d="100"/>
        </p:scale>
        <p:origin x="12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customXml" Target="../customXml/item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43" Type="http://schemas.openxmlformats.org/officeDocument/2006/relationships/customXml" Target="../customXml/item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Ting" userId="09977c7c-9971-4aba-a654-81b3e8c6a46f" providerId="ADAL" clId="{235742B6-4240-4F45-8BFF-B0F22B6662CC}"/>
    <pc:docChg chg="delSld">
      <pc:chgData name="Zhang, Ting" userId="09977c7c-9971-4aba-a654-81b3e8c6a46f" providerId="ADAL" clId="{235742B6-4240-4F45-8BFF-B0F22B6662CC}" dt="2022-04-18T16:42:06.177" v="0" actId="47"/>
      <pc:docMkLst>
        <pc:docMk/>
      </pc:docMkLst>
      <pc:sldChg chg="del">
        <pc:chgData name="Zhang, Ting" userId="09977c7c-9971-4aba-a654-81b3e8c6a46f" providerId="ADAL" clId="{235742B6-4240-4F45-8BFF-B0F22B6662CC}" dt="2022-04-18T16:42:06.177" v="0" actId="47"/>
        <pc:sldMkLst>
          <pc:docMk/>
          <pc:sldMk cId="2991277704" sldId="62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F6E223-A4D1-43AC-9F20-F9DD37F140A5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C22E20-18B9-41E9-8F9A-0A98A8FD9068}">
      <dgm:prSet phldrT="[Text]" custT="1"/>
      <dgm:spPr>
        <a:xfrm>
          <a:off x="4739" y="552339"/>
          <a:ext cx="1763066" cy="542142"/>
        </a:xfrm>
        <a:prstGeom prst="chevron">
          <a:avLst/>
        </a:prstGeom>
        <a:solidFill>
          <a:srgbClr val="E7AB69"/>
        </a:solidFill>
      </dgm:spPr>
      <dgm:t>
        <a:bodyPr/>
        <a:lstStyle/>
        <a:p>
          <a:pPr>
            <a:buNone/>
          </a:pPr>
          <a:r>
            <a:rPr lang="en-US" sz="2400" b="1" dirty="0">
              <a:latin typeface="Calibri Light" panose="020F0302020204030204"/>
              <a:ea typeface="+mn-ea"/>
              <a:cs typeface="+mn-cs"/>
            </a:rPr>
            <a:t>1995 </a:t>
          </a:r>
        </a:p>
      </dgm:t>
    </dgm:pt>
    <dgm:pt modelId="{E5D24100-FB1F-46F5-8297-7666AC23E95E}" type="parTrans" cxnId="{60458CCE-5A3E-46B3-99EB-F6FFF3B2EED1}">
      <dgm:prSet/>
      <dgm:spPr/>
      <dgm:t>
        <a:bodyPr/>
        <a:lstStyle/>
        <a:p>
          <a:endParaRPr lang="en-US" sz="2000"/>
        </a:p>
      </dgm:t>
    </dgm:pt>
    <dgm:pt modelId="{5C8EF201-63E6-454E-A901-EB021E1893F4}" type="sibTrans" cxnId="{60458CCE-5A3E-46B3-99EB-F6FFF3B2EED1}">
      <dgm:prSet/>
      <dgm:spPr/>
      <dgm:t>
        <a:bodyPr/>
        <a:lstStyle/>
        <a:p>
          <a:endParaRPr lang="en-US" sz="2000"/>
        </a:p>
      </dgm:t>
    </dgm:pt>
    <dgm:pt modelId="{79462890-C4D2-48B9-92EA-8222AE8B0AD6}">
      <dgm:prSet phldrT="[Text]" custT="1"/>
      <dgm:spPr>
        <a:xfrm>
          <a:off x="3178258" y="552339"/>
          <a:ext cx="1763066" cy="542142"/>
        </a:xfrm>
        <a:prstGeom prst="chevron">
          <a:avLst/>
        </a:prstGeom>
        <a:solidFill>
          <a:srgbClr val="E7AB69"/>
        </a:solidFill>
      </dgm:spPr>
      <dgm:t>
        <a:bodyPr/>
        <a:lstStyle/>
        <a:p>
          <a:pPr>
            <a:buNone/>
          </a:pPr>
          <a:r>
            <a:rPr lang="en-US" sz="2400" b="1" dirty="0">
              <a:latin typeface="Calibri Light" panose="020F0302020204030204"/>
              <a:ea typeface="+mn-ea"/>
              <a:cs typeface="+mn-cs"/>
            </a:rPr>
            <a:t>2003</a:t>
          </a:r>
        </a:p>
      </dgm:t>
    </dgm:pt>
    <dgm:pt modelId="{F3D4C752-6719-4D93-8415-E32D399E5CBE}" type="parTrans" cxnId="{4BDBC45E-7481-41CC-A481-4DF248192496}">
      <dgm:prSet/>
      <dgm:spPr/>
      <dgm:t>
        <a:bodyPr/>
        <a:lstStyle/>
        <a:p>
          <a:endParaRPr lang="en-US" sz="2000"/>
        </a:p>
      </dgm:t>
    </dgm:pt>
    <dgm:pt modelId="{F4EB4066-187F-47EB-8897-55326FDACE8E}" type="sibTrans" cxnId="{4BDBC45E-7481-41CC-A481-4DF248192496}">
      <dgm:prSet/>
      <dgm:spPr/>
      <dgm:t>
        <a:bodyPr/>
        <a:lstStyle/>
        <a:p>
          <a:endParaRPr lang="en-US" sz="2000"/>
        </a:p>
      </dgm:t>
    </dgm:pt>
    <dgm:pt modelId="{4F55ECCB-DC58-4610-A355-D930E43819E0}">
      <dgm:prSet phldrT="[Text]" custT="1"/>
      <dgm:spPr>
        <a:xfrm>
          <a:off x="4765018" y="552339"/>
          <a:ext cx="1763066" cy="542142"/>
        </a:xfrm>
        <a:prstGeom prst="chevron">
          <a:avLst/>
        </a:prstGeom>
        <a:solidFill>
          <a:srgbClr val="E7AB69"/>
        </a:solidFill>
      </dgm:spPr>
      <dgm:t>
        <a:bodyPr/>
        <a:lstStyle/>
        <a:p>
          <a:pPr>
            <a:buNone/>
          </a:pPr>
          <a:r>
            <a:rPr lang="en-US" sz="2400" b="1" dirty="0">
              <a:latin typeface="Calibri Light" panose="020F0302020204030204"/>
              <a:ea typeface="+mn-ea"/>
              <a:cs typeface="+mn-cs"/>
            </a:rPr>
            <a:t>2007</a:t>
          </a:r>
        </a:p>
      </dgm:t>
    </dgm:pt>
    <dgm:pt modelId="{83BE7DF2-773A-4D92-9FCF-EC4113531522}" type="parTrans" cxnId="{1A2DD8AA-C286-4AF8-A2DC-DEB6542145D0}">
      <dgm:prSet/>
      <dgm:spPr/>
      <dgm:t>
        <a:bodyPr/>
        <a:lstStyle/>
        <a:p>
          <a:endParaRPr lang="en-US" sz="2000"/>
        </a:p>
      </dgm:t>
    </dgm:pt>
    <dgm:pt modelId="{062D726C-F96C-4FFB-AE7C-9B7E24048DEF}" type="sibTrans" cxnId="{1A2DD8AA-C286-4AF8-A2DC-DEB6542145D0}">
      <dgm:prSet/>
      <dgm:spPr/>
      <dgm:t>
        <a:bodyPr/>
        <a:lstStyle/>
        <a:p>
          <a:endParaRPr lang="en-US" sz="2000"/>
        </a:p>
      </dgm:t>
    </dgm:pt>
    <dgm:pt modelId="{903CD48A-3BD5-4112-A787-18FB5686676F}">
      <dgm:prSet phldrT="[Text]" custT="1"/>
      <dgm:spPr>
        <a:xfrm>
          <a:off x="6351778" y="552339"/>
          <a:ext cx="1763066" cy="542142"/>
        </a:xfrm>
        <a:prstGeom prst="chevron">
          <a:avLst/>
        </a:prstGeom>
        <a:solidFill>
          <a:srgbClr val="E7AB69"/>
        </a:solidFill>
      </dgm:spPr>
      <dgm:t>
        <a:bodyPr/>
        <a:lstStyle/>
        <a:p>
          <a:pPr>
            <a:buNone/>
          </a:pPr>
          <a:r>
            <a:rPr lang="en-US" sz="2400" b="1" dirty="0">
              <a:latin typeface="Calibri Light" panose="020F0302020204030204"/>
              <a:ea typeface="+mn-ea"/>
              <a:cs typeface="+mn-cs"/>
            </a:rPr>
            <a:t>2011</a:t>
          </a:r>
        </a:p>
      </dgm:t>
    </dgm:pt>
    <dgm:pt modelId="{AE1D993F-7C8A-45B6-BDF3-528D58717FAE}" type="parTrans" cxnId="{4735EC61-63AB-4ECF-8AF8-A987D6B951C9}">
      <dgm:prSet/>
      <dgm:spPr/>
      <dgm:t>
        <a:bodyPr/>
        <a:lstStyle/>
        <a:p>
          <a:endParaRPr lang="en-US" sz="2000"/>
        </a:p>
      </dgm:t>
    </dgm:pt>
    <dgm:pt modelId="{CB2555A7-326E-4FCE-8C41-6E0A78FD36C0}" type="sibTrans" cxnId="{4735EC61-63AB-4ECF-8AF8-A987D6B951C9}">
      <dgm:prSet/>
      <dgm:spPr/>
      <dgm:t>
        <a:bodyPr/>
        <a:lstStyle/>
        <a:p>
          <a:endParaRPr lang="en-US" sz="2000"/>
        </a:p>
      </dgm:t>
    </dgm:pt>
    <dgm:pt modelId="{4DBDB9E7-6A08-4FA3-AED5-2E6147B62D0A}">
      <dgm:prSet phldrT="[Text]" custT="1"/>
      <dgm:spPr>
        <a:xfrm>
          <a:off x="7938538" y="552339"/>
          <a:ext cx="1763066" cy="542142"/>
        </a:xfrm>
        <a:prstGeom prst="chevron">
          <a:avLst/>
        </a:prstGeom>
        <a:solidFill>
          <a:srgbClr val="E7AB69"/>
        </a:solidFill>
      </dgm:spPr>
      <dgm:t>
        <a:bodyPr/>
        <a:lstStyle/>
        <a:p>
          <a:pPr>
            <a:buNone/>
          </a:pPr>
          <a:r>
            <a:rPr lang="en-US" sz="2400" b="1">
              <a:latin typeface="Calibri Light" panose="020F0302020204030204"/>
              <a:ea typeface="+mn-ea"/>
              <a:cs typeface="+mn-cs"/>
            </a:rPr>
            <a:t>2015</a:t>
          </a:r>
          <a:endParaRPr lang="en-US" sz="2400" b="1" dirty="0">
            <a:latin typeface="Calibri Light" panose="020F0302020204030204"/>
            <a:ea typeface="+mn-ea"/>
            <a:cs typeface="+mn-cs"/>
          </a:endParaRPr>
        </a:p>
      </dgm:t>
    </dgm:pt>
    <dgm:pt modelId="{9A98B39C-F856-40DC-976D-8013269E4BA1}" type="parTrans" cxnId="{94DDD8E1-0DFD-4695-8A6D-0EC161D4DB7F}">
      <dgm:prSet/>
      <dgm:spPr/>
      <dgm:t>
        <a:bodyPr/>
        <a:lstStyle/>
        <a:p>
          <a:endParaRPr lang="en-US" sz="2000"/>
        </a:p>
      </dgm:t>
    </dgm:pt>
    <dgm:pt modelId="{2C78BA74-E804-4C6A-B465-65A60B3EE67E}" type="sibTrans" cxnId="{94DDD8E1-0DFD-4695-8A6D-0EC161D4DB7F}">
      <dgm:prSet/>
      <dgm:spPr/>
      <dgm:t>
        <a:bodyPr/>
        <a:lstStyle/>
        <a:p>
          <a:endParaRPr lang="en-US" sz="2000"/>
        </a:p>
      </dgm:t>
    </dgm:pt>
    <dgm:pt modelId="{55476669-AF4B-4E27-90B1-52DF888D5E46}">
      <dgm:prSet phldrT="[Text]" custT="1"/>
      <dgm:spPr>
        <a:xfrm>
          <a:off x="1591499" y="552339"/>
          <a:ext cx="1763066" cy="542142"/>
        </a:xfrm>
        <a:prstGeom prst="chevron">
          <a:avLst/>
        </a:prstGeom>
        <a:solidFill>
          <a:srgbClr val="E7AB69"/>
        </a:solidFill>
      </dgm:spPr>
      <dgm:t>
        <a:bodyPr/>
        <a:lstStyle/>
        <a:p>
          <a:pPr>
            <a:buNone/>
          </a:pPr>
          <a:r>
            <a:rPr lang="en-US" sz="2400" b="1" dirty="0">
              <a:latin typeface="Calibri Light" panose="020F0302020204030204"/>
              <a:ea typeface="+mn-ea"/>
              <a:cs typeface="+mn-cs"/>
            </a:rPr>
            <a:t>1999</a:t>
          </a:r>
          <a:r>
            <a:rPr lang="en-US" sz="2400" b="1" baseline="28000" dirty="0">
              <a:latin typeface="Calibri Light" panose="020F0302020204030204"/>
              <a:ea typeface="+mn-ea"/>
              <a:cs typeface="+mn-cs"/>
            </a:rPr>
            <a:t>1</a:t>
          </a:r>
          <a:r>
            <a:rPr lang="en-US" sz="2400" b="1" baseline="30000" dirty="0">
              <a:latin typeface="Calibri Light" panose="020F0302020204030204"/>
              <a:ea typeface="+mn-ea"/>
              <a:cs typeface="+mn-cs"/>
            </a:rPr>
            <a:t> </a:t>
          </a:r>
          <a:r>
            <a:rPr lang="en-US" sz="2400" b="1" dirty="0">
              <a:latin typeface="Calibri Light" panose="020F0302020204030204"/>
              <a:ea typeface="+mn-ea"/>
              <a:cs typeface="+mn-cs"/>
            </a:rPr>
            <a:t>     </a:t>
          </a:r>
        </a:p>
      </dgm:t>
    </dgm:pt>
    <dgm:pt modelId="{3BE58408-713F-4213-A05A-36E2AAE25BC0}" type="sibTrans" cxnId="{D3E9EFF1-FE16-4CE2-B8D9-98DE1E9641CF}">
      <dgm:prSet/>
      <dgm:spPr/>
      <dgm:t>
        <a:bodyPr/>
        <a:lstStyle/>
        <a:p>
          <a:endParaRPr lang="en-US" sz="2000"/>
        </a:p>
      </dgm:t>
    </dgm:pt>
    <dgm:pt modelId="{8229D3A1-79E0-43B4-AB54-948BAB4153BD}" type="parTrans" cxnId="{D3E9EFF1-FE16-4CE2-B8D9-98DE1E9641CF}">
      <dgm:prSet/>
      <dgm:spPr/>
      <dgm:t>
        <a:bodyPr/>
        <a:lstStyle/>
        <a:p>
          <a:endParaRPr lang="en-US" sz="2000"/>
        </a:p>
      </dgm:t>
    </dgm:pt>
    <dgm:pt modelId="{3271F9DB-0330-4A43-98A9-E8539AAB5375}">
      <dgm:prSet phldrT="[Text]" custT="1"/>
      <dgm:spPr>
        <a:xfrm>
          <a:off x="7938538" y="552339"/>
          <a:ext cx="1763066" cy="542142"/>
        </a:xfrm>
        <a:solidFill>
          <a:srgbClr val="E7AB69"/>
        </a:solidFill>
      </dgm:spPr>
      <dgm:t>
        <a:bodyPr/>
        <a:lstStyle/>
        <a:p>
          <a:pPr>
            <a:buNone/>
          </a:pPr>
          <a:r>
            <a:rPr lang="en-US" sz="2400" b="1" dirty="0">
              <a:latin typeface="Calibri Light" panose="020F0302020204030204"/>
              <a:ea typeface="+mn-ea"/>
              <a:cs typeface="+mn-cs"/>
            </a:rPr>
            <a:t>2019</a:t>
          </a:r>
        </a:p>
      </dgm:t>
    </dgm:pt>
    <dgm:pt modelId="{9B95D2B1-F1CB-47C2-B8DE-49EE4B9B7298}" type="parTrans" cxnId="{8E7E353A-AF75-4E86-9849-2EADDF9B7E9E}">
      <dgm:prSet/>
      <dgm:spPr/>
      <dgm:t>
        <a:bodyPr/>
        <a:lstStyle/>
        <a:p>
          <a:endParaRPr lang="en-US" sz="2000"/>
        </a:p>
      </dgm:t>
    </dgm:pt>
    <dgm:pt modelId="{818E4851-08CC-47D3-BE6F-8784F135D119}" type="sibTrans" cxnId="{8E7E353A-AF75-4E86-9849-2EADDF9B7E9E}">
      <dgm:prSet/>
      <dgm:spPr/>
      <dgm:t>
        <a:bodyPr/>
        <a:lstStyle/>
        <a:p>
          <a:endParaRPr lang="en-US" sz="2000"/>
        </a:p>
      </dgm:t>
    </dgm:pt>
    <dgm:pt modelId="{341A187B-6879-4674-8E0E-8BE41BA5C377}" type="pres">
      <dgm:prSet presAssocID="{B6F6E223-A4D1-43AC-9F20-F9DD37F140A5}" presName="Name0" presStyleCnt="0">
        <dgm:presLayoutVars>
          <dgm:dir/>
          <dgm:animLvl val="lvl"/>
          <dgm:resizeHandles val="exact"/>
        </dgm:presLayoutVars>
      </dgm:prSet>
      <dgm:spPr/>
    </dgm:pt>
    <dgm:pt modelId="{CD6A21A5-A436-44E4-8D24-A2983B23F1DF}" type="pres">
      <dgm:prSet presAssocID="{E6C22E20-18B9-41E9-8F9A-0A98A8FD9068}" presName="parTxOnly" presStyleLbl="node1" presStyleIdx="0" presStyleCnt="7" custScaleY="76875">
        <dgm:presLayoutVars>
          <dgm:chMax val="0"/>
          <dgm:chPref val="0"/>
          <dgm:bulletEnabled val="1"/>
        </dgm:presLayoutVars>
      </dgm:prSet>
      <dgm:spPr/>
    </dgm:pt>
    <dgm:pt modelId="{F3BA4001-5979-4EBB-BC5B-96E8FF23599B}" type="pres">
      <dgm:prSet presAssocID="{5C8EF201-63E6-454E-A901-EB021E1893F4}" presName="parTxOnlySpace" presStyleCnt="0"/>
      <dgm:spPr/>
    </dgm:pt>
    <dgm:pt modelId="{8BCF0001-745A-4446-964E-17844AAFEA43}" type="pres">
      <dgm:prSet presAssocID="{55476669-AF4B-4E27-90B1-52DF888D5E46}" presName="parTxOnly" presStyleLbl="node1" presStyleIdx="1" presStyleCnt="7" custScaleX="115778" custScaleY="79231">
        <dgm:presLayoutVars>
          <dgm:chMax val="0"/>
          <dgm:chPref val="0"/>
          <dgm:bulletEnabled val="1"/>
        </dgm:presLayoutVars>
      </dgm:prSet>
      <dgm:spPr/>
    </dgm:pt>
    <dgm:pt modelId="{C011BD78-D93C-4FC7-AF9C-E09CFC90CE04}" type="pres">
      <dgm:prSet presAssocID="{3BE58408-713F-4213-A05A-36E2AAE25BC0}" presName="parTxOnlySpace" presStyleCnt="0"/>
      <dgm:spPr/>
    </dgm:pt>
    <dgm:pt modelId="{12CB1B14-A5DC-43BB-BBA9-AA47AA48897A}" type="pres">
      <dgm:prSet presAssocID="{79462890-C4D2-48B9-92EA-8222AE8B0AD6}" presName="parTxOnly" presStyleLbl="node1" presStyleIdx="2" presStyleCnt="7" custScaleY="76875">
        <dgm:presLayoutVars>
          <dgm:chMax val="0"/>
          <dgm:chPref val="0"/>
          <dgm:bulletEnabled val="1"/>
        </dgm:presLayoutVars>
      </dgm:prSet>
      <dgm:spPr/>
    </dgm:pt>
    <dgm:pt modelId="{94350113-F423-47E8-BD80-28DE58A42788}" type="pres">
      <dgm:prSet presAssocID="{F4EB4066-187F-47EB-8897-55326FDACE8E}" presName="parTxOnlySpace" presStyleCnt="0"/>
      <dgm:spPr/>
    </dgm:pt>
    <dgm:pt modelId="{CDED2EE7-E766-4EA3-AEE3-1B7A5EDD683D}" type="pres">
      <dgm:prSet presAssocID="{4F55ECCB-DC58-4610-A355-D930E43819E0}" presName="parTxOnly" presStyleLbl="node1" presStyleIdx="3" presStyleCnt="7" custScaleY="76875">
        <dgm:presLayoutVars>
          <dgm:chMax val="0"/>
          <dgm:chPref val="0"/>
          <dgm:bulletEnabled val="1"/>
        </dgm:presLayoutVars>
      </dgm:prSet>
      <dgm:spPr/>
    </dgm:pt>
    <dgm:pt modelId="{C78C0CE1-B721-443E-9108-8C5630B952C6}" type="pres">
      <dgm:prSet presAssocID="{062D726C-F96C-4FFB-AE7C-9B7E24048DEF}" presName="parTxOnlySpace" presStyleCnt="0"/>
      <dgm:spPr/>
    </dgm:pt>
    <dgm:pt modelId="{1E6844EC-45F2-44A1-8969-2C483DB46891}" type="pres">
      <dgm:prSet presAssocID="{903CD48A-3BD5-4112-A787-18FB5686676F}" presName="parTxOnly" presStyleLbl="node1" presStyleIdx="4" presStyleCnt="7" custScaleY="76875">
        <dgm:presLayoutVars>
          <dgm:chMax val="0"/>
          <dgm:chPref val="0"/>
          <dgm:bulletEnabled val="1"/>
        </dgm:presLayoutVars>
      </dgm:prSet>
      <dgm:spPr/>
    </dgm:pt>
    <dgm:pt modelId="{1857634E-C367-4640-8D63-617966C4CFE2}" type="pres">
      <dgm:prSet presAssocID="{CB2555A7-326E-4FCE-8C41-6E0A78FD36C0}" presName="parTxOnlySpace" presStyleCnt="0"/>
      <dgm:spPr/>
    </dgm:pt>
    <dgm:pt modelId="{4FB594F2-C6F7-4804-B86F-E752F71F2192}" type="pres">
      <dgm:prSet presAssocID="{4DBDB9E7-6A08-4FA3-AED5-2E6147B62D0A}" presName="parTxOnly" presStyleLbl="node1" presStyleIdx="5" presStyleCnt="7" custScaleY="76875">
        <dgm:presLayoutVars>
          <dgm:chMax val="0"/>
          <dgm:chPref val="0"/>
          <dgm:bulletEnabled val="1"/>
        </dgm:presLayoutVars>
      </dgm:prSet>
      <dgm:spPr/>
    </dgm:pt>
    <dgm:pt modelId="{EBAF7F9D-52B3-4FA6-858E-9FBB67E91A85}" type="pres">
      <dgm:prSet presAssocID="{2C78BA74-E804-4C6A-B465-65A60B3EE67E}" presName="parTxOnlySpace" presStyleCnt="0"/>
      <dgm:spPr/>
    </dgm:pt>
    <dgm:pt modelId="{6C23FE88-F6FE-43E5-8D27-4D43DBA524ED}" type="pres">
      <dgm:prSet presAssocID="{3271F9DB-0330-4A43-98A9-E8539AAB5375}" presName="parTxOnly" presStyleLbl="node1" presStyleIdx="6" presStyleCnt="7" custScaleY="76960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</dgm:pt>
  </dgm:ptLst>
  <dgm:cxnLst>
    <dgm:cxn modelId="{A7A4ED07-F5A0-4F24-BD5D-AB70828BA071}" type="presOf" srcId="{79462890-C4D2-48B9-92EA-8222AE8B0AD6}" destId="{12CB1B14-A5DC-43BB-BBA9-AA47AA48897A}" srcOrd="0" destOrd="0" presId="urn:microsoft.com/office/officeart/2005/8/layout/chevron1"/>
    <dgm:cxn modelId="{8E7E353A-AF75-4E86-9849-2EADDF9B7E9E}" srcId="{B6F6E223-A4D1-43AC-9F20-F9DD37F140A5}" destId="{3271F9DB-0330-4A43-98A9-E8539AAB5375}" srcOrd="6" destOrd="0" parTransId="{9B95D2B1-F1CB-47C2-B8DE-49EE4B9B7298}" sibTransId="{818E4851-08CC-47D3-BE6F-8784F135D119}"/>
    <dgm:cxn modelId="{2CF9CC3E-E5D8-43C1-8C86-96156D5FFB7E}" type="presOf" srcId="{903CD48A-3BD5-4112-A787-18FB5686676F}" destId="{1E6844EC-45F2-44A1-8969-2C483DB46891}" srcOrd="0" destOrd="0" presId="urn:microsoft.com/office/officeart/2005/8/layout/chevron1"/>
    <dgm:cxn modelId="{07872E5D-B70F-40FA-A784-76E04EF64985}" type="presOf" srcId="{3271F9DB-0330-4A43-98A9-E8539AAB5375}" destId="{6C23FE88-F6FE-43E5-8D27-4D43DBA524ED}" srcOrd="0" destOrd="0" presId="urn:microsoft.com/office/officeart/2005/8/layout/chevron1"/>
    <dgm:cxn modelId="{4BDBC45E-7481-41CC-A481-4DF248192496}" srcId="{B6F6E223-A4D1-43AC-9F20-F9DD37F140A5}" destId="{79462890-C4D2-48B9-92EA-8222AE8B0AD6}" srcOrd="2" destOrd="0" parTransId="{F3D4C752-6719-4D93-8415-E32D399E5CBE}" sibTransId="{F4EB4066-187F-47EB-8897-55326FDACE8E}"/>
    <dgm:cxn modelId="{4735EC61-63AB-4ECF-8AF8-A987D6B951C9}" srcId="{B6F6E223-A4D1-43AC-9F20-F9DD37F140A5}" destId="{903CD48A-3BD5-4112-A787-18FB5686676F}" srcOrd="4" destOrd="0" parTransId="{AE1D993F-7C8A-45B6-BDF3-528D58717FAE}" sibTransId="{CB2555A7-326E-4FCE-8C41-6E0A78FD36C0}"/>
    <dgm:cxn modelId="{B4971683-A8E4-4788-9266-B6421FB73814}" type="presOf" srcId="{4F55ECCB-DC58-4610-A355-D930E43819E0}" destId="{CDED2EE7-E766-4EA3-AEE3-1B7A5EDD683D}" srcOrd="0" destOrd="0" presId="urn:microsoft.com/office/officeart/2005/8/layout/chevron1"/>
    <dgm:cxn modelId="{1A2DD8AA-C286-4AF8-A2DC-DEB6542145D0}" srcId="{B6F6E223-A4D1-43AC-9F20-F9DD37F140A5}" destId="{4F55ECCB-DC58-4610-A355-D930E43819E0}" srcOrd="3" destOrd="0" parTransId="{83BE7DF2-773A-4D92-9FCF-EC4113531522}" sibTransId="{062D726C-F96C-4FFB-AE7C-9B7E24048DEF}"/>
    <dgm:cxn modelId="{34CF8EAC-75BE-4B60-BEE8-4CAD6511D4BA}" type="presOf" srcId="{4DBDB9E7-6A08-4FA3-AED5-2E6147B62D0A}" destId="{4FB594F2-C6F7-4804-B86F-E752F71F2192}" srcOrd="0" destOrd="0" presId="urn:microsoft.com/office/officeart/2005/8/layout/chevron1"/>
    <dgm:cxn modelId="{4C7881C2-B8CA-48AE-A83C-0B1C062F8290}" type="presOf" srcId="{55476669-AF4B-4E27-90B1-52DF888D5E46}" destId="{8BCF0001-745A-4446-964E-17844AAFEA43}" srcOrd="0" destOrd="0" presId="urn:microsoft.com/office/officeart/2005/8/layout/chevron1"/>
    <dgm:cxn modelId="{8930BAC8-8A56-46F3-87E5-E786DA48BC44}" type="presOf" srcId="{B6F6E223-A4D1-43AC-9F20-F9DD37F140A5}" destId="{341A187B-6879-4674-8E0E-8BE41BA5C377}" srcOrd="0" destOrd="0" presId="urn:microsoft.com/office/officeart/2005/8/layout/chevron1"/>
    <dgm:cxn modelId="{EC6D20C9-6676-491F-AEA1-0E4529CD38E3}" type="presOf" srcId="{E6C22E20-18B9-41E9-8F9A-0A98A8FD9068}" destId="{CD6A21A5-A436-44E4-8D24-A2983B23F1DF}" srcOrd="0" destOrd="0" presId="urn:microsoft.com/office/officeart/2005/8/layout/chevron1"/>
    <dgm:cxn modelId="{60458CCE-5A3E-46B3-99EB-F6FFF3B2EED1}" srcId="{B6F6E223-A4D1-43AC-9F20-F9DD37F140A5}" destId="{E6C22E20-18B9-41E9-8F9A-0A98A8FD9068}" srcOrd="0" destOrd="0" parTransId="{E5D24100-FB1F-46F5-8297-7666AC23E95E}" sibTransId="{5C8EF201-63E6-454E-A901-EB021E1893F4}"/>
    <dgm:cxn modelId="{94DDD8E1-0DFD-4695-8A6D-0EC161D4DB7F}" srcId="{B6F6E223-A4D1-43AC-9F20-F9DD37F140A5}" destId="{4DBDB9E7-6A08-4FA3-AED5-2E6147B62D0A}" srcOrd="5" destOrd="0" parTransId="{9A98B39C-F856-40DC-976D-8013269E4BA1}" sibTransId="{2C78BA74-E804-4C6A-B465-65A60B3EE67E}"/>
    <dgm:cxn modelId="{D3E9EFF1-FE16-4CE2-B8D9-98DE1E9641CF}" srcId="{B6F6E223-A4D1-43AC-9F20-F9DD37F140A5}" destId="{55476669-AF4B-4E27-90B1-52DF888D5E46}" srcOrd="1" destOrd="0" parTransId="{8229D3A1-79E0-43B4-AB54-948BAB4153BD}" sibTransId="{3BE58408-713F-4213-A05A-36E2AAE25BC0}"/>
    <dgm:cxn modelId="{62DFCF9F-77A5-48B7-AF3C-65DAAD5CB98D}" type="presParOf" srcId="{341A187B-6879-4674-8E0E-8BE41BA5C377}" destId="{CD6A21A5-A436-44E4-8D24-A2983B23F1DF}" srcOrd="0" destOrd="0" presId="urn:microsoft.com/office/officeart/2005/8/layout/chevron1"/>
    <dgm:cxn modelId="{1FB734BA-B0C9-4F73-B582-543154778B1E}" type="presParOf" srcId="{341A187B-6879-4674-8E0E-8BE41BA5C377}" destId="{F3BA4001-5979-4EBB-BC5B-96E8FF23599B}" srcOrd="1" destOrd="0" presId="urn:microsoft.com/office/officeart/2005/8/layout/chevron1"/>
    <dgm:cxn modelId="{CD9D3B80-B4AB-4D7F-A3FB-85CB7FB4AD08}" type="presParOf" srcId="{341A187B-6879-4674-8E0E-8BE41BA5C377}" destId="{8BCF0001-745A-4446-964E-17844AAFEA43}" srcOrd="2" destOrd="0" presId="urn:microsoft.com/office/officeart/2005/8/layout/chevron1"/>
    <dgm:cxn modelId="{457E7A2E-B83C-4FCF-A86F-4104A72D0705}" type="presParOf" srcId="{341A187B-6879-4674-8E0E-8BE41BA5C377}" destId="{C011BD78-D93C-4FC7-AF9C-E09CFC90CE04}" srcOrd="3" destOrd="0" presId="urn:microsoft.com/office/officeart/2005/8/layout/chevron1"/>
    <dgm:cxn modelId="{C7F8DBA5-8F1A-4662-83CA-6673886EE461}" type="presParOf" srcId="{341A187B-6879-4674-8E0E-8BE41BA5C377}" destId="{12CB1B14-A5DC-43BB-BBA9-AA47AA48897A}" srcOrd="4" destOrd="0" presId="urn:microsoft.com/office/officeart/2005/8/layout/chevron1"/>
    <dgm:cxn modelId="{08DE5C2F-6B67-4691-839C-7AE0AAA88116}" type="presParOf" srcId="{341A187B-6879-4674-8E0E-8BE41BA5C377}" destId="{94350113-F423-47E8-BD80-28DE58A42788}" srcOrd="5" destOrd="0" presId="urn:microsoft.com/office/officeart/2005/8/layout/chevron1"/>
    <dgm:cxn modelId="{A302BA1A-5FC7-47D6-8879-D8680F7ECE40}" type="presParOf" srcId="{341A187B-6879-4674-8E0E-8BE41BA5C377}" destId="{CDED2EE7-E766-4EA3-AEE3-1B7A5EDD683D}" srcOrd="6" destOrd="0" presId="urn:microsoft.com/office/officeart/2005/8/layout/chevron1"/>
    <dgm:cxn modelId="{7329ADF2-FC92-4639-8D73-7CC9AC3B29D9}" type="presParOf" srcId="{341A187B-6879-4674-8E0E-8BE41BA5C377}" destId="{C78C0CE1-B721-443E-9108-8C5630B952C6}" srcOrd="7" destOrd="0" presId="urn:microsoft.com/office/officeart/2005/8/layout/chevron1"/>
    <dgm:cxn modelId="{15D79D67-D050-4E20-9D5B-A6DC646A7884}" type="presParOf" srcId="{341A187B-6879-4674-8E0E-8BE41BA5C377}" destId="{1E6844EC-45F2-44A1-8969-2C483DB46891}" srcOrd="8" destOrd="0" presId="urn:microsoft.com/office/officeart/2005/8/layout/chevron1"/>
    <dgm:cxn modelId="{244A82D6-BDAC-4FEE-9B22-FB4221AAE73E}" type="presParOf" srcId="{341A187B-6879-4674-8E0E-8BE41BA5C377}" destId="{1857634E-C367-4640-8D63-617966C4CFE2}" srcOrd="9" destOrd="0" presId="urn:microsoft.com/office/officeart/2005/8/layout/chevron1"/>
    <dgm:cxn modelId="{2B1BFE46-DB55-432A-B240-AADD174FA430}" type="presParOf" srcId="{341A187B-6879-4674-8E0E-8BE41BA5C377}" destId="{4FB594F2-C6F7-4804-B86F-E752F71F2192}" srcOrd="10" destOrd="0" presId="urn:microsoft.com/office/officeart/2005/8/layout/chevron1"/>
    <dgm:cxn modelId="{6DC6775B-F95C-44DA-ABCA-F555197ADFF4}" type="presParOf" srcId="{341A187B-6879-4674-8E0E-8BE41BA5C377}" destId="{EBAF7F9D-52B3-4FA6-858E-9FBB67E91A85}" srcOrd="11" destOrd="0" presId="urn:microsoft.com/office/officeart/2005/8/layout/chevron1"/>
    <dgm:cxn modelId="{C6A62D65-4CF7-43E4-A1C0-469D4857872F}" type="presParOf" srcId="{341A187B-6879-4674-8E0E-8BE41BA5C377}" destId="{6C23FE88-F6FE-43E5-8D27-4D43DBA524ED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F6E223-A4D1-43AC-9F20-F9DD37F140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C22E20-18B9-41E9-8F9A-0A98A8FD9068}">
      <dgm:prSet phldrT="[Text]" custT="1"/>
      <dgm:spPr>
        <a:xfrm>
          <a:off x="4739" y="552339"/>
          <a:ext cx="1763066" cy="542142"/>
        </a:xfrm>
        <a:prstGeom prst="chevron">
          <a:avLst/>
        </a:prstGeom>
        <a:solidFill>
          <a:srgbClr val="206252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2400" b="1" dirty="0">
              <a:solidFill>
                <a:sysClr val="window" lastClr="FFFFFF"/>
              </a:solidFill>
              <a:latin typeface="Calibri Light" panose="020F0302020204030204"/>
              <a:ea typeface="+mn-ea"/>
              <a:cs typeface="+mn-cs"/>
            </a:rPr>
            <a:t>1995 </a:t>
          </a:r>
        </a:p>
      </dgm:t>
    </dgm:pt>
    <dgm:pt modelId="{E5D24100-FB1F-46F5-8297-7666AC23E95E}" type="parTrans" cxnId="{60458CCE-5A3E-46B3-99EB-F6FFF3B2EED1}">
      <dgm:prSet/>
      <dgm:spPr/>
      <dgm:t>
        <a:bodyPr/>
        <a:lstStyle/>
        <a:p>
          <a:endParaRPr lang="en-US" sz="2000"/>
        </a:p>
      </dgm:t>
    </dgm:pt>
    <dgm:pt modelId="{5C8EF201-63E6-454E-A901-EB021E1893F4}" type="sibTrans" cxnId="{60458CCE-5A3E-46B3-99EB-F6FFF3B2EED1}">
      <dgm:prSet/>
      <dgm:spPr/>
      <dgm:t>
        <a:bodyPr/>
        <a:lstStyle/>
        <a:p>
          <a:endParaRPr lang="en-US" sz="2000"/>
        </a:p>
      </dgm:t>
    </dgm:pt>
    <dgm:pt modelId="{79462890-C4D2-48B9-92EA-8222AE8B0AD6}">
      <dgm:prSet phldrT="[Text]" custT="1"/>
      <dgm:spPr>
        <a:xfrm>
          <a:off x="3178258" y="552339"/>
          <a:ext cx="1763066" cy="542142"/>
        </a:xfrm>
        <a:prstGeom prst="chevron">
          <a:avLst/>
        </a:prstGeom>
        <a:noFill/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2400" b="1" dirty="0">
            <a:solidFill>
              <a:sysClr val="window" lastClr="FFFFFF"/>
            </a:solidFill>
            <a:latin typeface="Calibri Light" panose="020F0302020204030204"/>
            <a:ea typeface="+mn-ea"/>
            <a:cs typeface="+mn-cs"/>
          </a:endParaRPr>
        </a:p>
      </dgm:t>
    </dgm:pt>
    <dgm:pt modelId="{F3D4C752-6719-4D93-8415-E32D399E5CBE}" type="parTrans" cxnId="{4BDBC45E-7481-41CC-A481-4DF248192496}">
      <dgm:prSet/>
      <dgm:spPr/>
      <dgm:t>
        <a:bodyPr/>
        <a:lstStyle/>
        <a:p>
          <a:endParaRPr lang="en-US" sz="2000"/>
        </a:p>
      </dgm:t>
    </dgm:pt>
    <dgm:pt modelId="{F4EB4066-187F-47EB-8897-55326FDACE8E}" type="sibTrans" cxnId="{4BDBC45E-7481-41CC-A481-4DF248192496}">
      <dgm:prSet/>
      <dgm:spPr/>
      <dgm:t>
        <a:bodyPr/>
        <a:lstStyle/>
        <a:p>
          <a:endParaRPr lang="en-US" sz="2000"/>
        </a:p>
      </dgm:t>
    </dgm:pt>
    <dgm:pt modelId="{4F55ECCB-DC58-4610-A355-D930E43819E0}">
      <dgm:prSet phldrT="[Text]" custT="1"/>
      <dgm:spPr>
        <a:xfrm>
          <a:off x="4765018" y="552339"/>
          <a:ext cx="1763066" cy="542142"/>
        </a:xfrm>
        <a:prstGeom prst="chevron">
          <a:avLst/>
        </a:prstGeom>
        <a:noFill/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2400" b="1" dirty="0">
            <a:solidFill>
              <a:sysClr val="window" lastClr="FFFFFF"/>
            </a:solidFill>
            <a:latin typeface="Calibri Light" panose="020F0302020204030204"/>
            <a:ea typeface="+mn-ea"/>
            <a:cs typeface="+mn-cs"/>
          </a:endParaRPr>
        </a:p>
      </dgm:t>
    </dgm:pt>
    <dgm:pt modelId="{83BE7DF2-773A-4D92-9FCF-EC4113531522}" type="parTrans" cxnId="{1A2DD8AA-C286-4AF8-A2DC-DEB6542145D0}">
      <dgm:prSet/>
      <dgm:spPr/>
      <dgm:t>
        <a:bodyPr/>
        <a:lstStyle/>
        <a:p>
          <a:endParaRPr lang="en-US" sz="2000"/>
        </a:p>
      </dgm:t>
    </dgm:pt>
    <dgm:pt modelId="{062D726C-F96C-4FFB-AE7C-9B7E24048DEF}" type="sibTrans" cxnId="{1A2DD8AA-C286-4AF8-A2DC-DEB6542145D0}">
      <dgm:prSet/>
      <dgm:spPr/>
      <dgm:t>
        <a:bodyPr/>
        <a:lstStyle/>
        <a:p>
          <a:endParaRPr lang="en-US" sz="2000"/>
        </a:p>
      </dgm:t>
    </dgm:pt>
    <dgm:pt modelId="{4DBDB9E7-6A08-4FA3-AED5-2E6147B62D0A}">
      <dgm:prSet phldrT="[Text]" custT="1"/>
      <dgm:spPr>
        <a:xfrm>
          <a:off x="7938538" y="552339"/>
          <a:ext cx="1763066" cy="542142"/>
        </a:xfrm>
        <a:prstGeom prst="chevron">
          <a:avLst/>
        </a:prstGeom>
        <a:solidFill>
          <a:srgbClr val="206252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2400" b="1" dirty="0">
              <a:solidFill>
                <a:sysClr val="window" lastClr="FFFFFF"/>
              </a:solidFill>
              <a:latin typeface="Calibri Light" panose="020F0302020204030204"/>
              <a:ea typeface="+mn-ea"/>
              <a:cs typeface="+mn-cs"/>
            </a:rPr>
            <a:t>2015</a:t>
          </a:r>
        </a:p>
      </dgm:t>
    </dgm:pt>
    <dgm:pt modelId="{9A98B39C-F856-40DC-976D-8013269E4BA1}" type="parTrans" cxnId="{94DDD8E1-0DFD-4695-8A6D-0EC161D4DB7F}">
      <dgm:prSet/>
      <dgm:spPr/>
      <dgm:t>
        <a:bodyPr/>
        <a:lstStyle/>
        <a:p>
          <a:endParaRPr lang="en-US" sz="2000"/>
        </a:p>
      </dgm:t>
    </dgm:pt>
    <dgm:pt modelId="{2C78BA74-E804-4C6A-B465-65A60B3EE67E}" type="sibTrans" cxnId="{94DDD8E1-0DFD-4695-8A6D-0EC161D4DB7F}">
      <dgm:prSet/>
      <dgm:spPr/>
      <dgm:t>
        <a:bodyPr/>
        <a:lstStyle/>
        <a:p>
          <a:endParaRPr lang="en-US" sz="2000"/>
        </a:p>
      </dgm:t>
    </dgm:pt>
    <dgm:pt modelId="{55476669-AF4B-4E27-90B1-52DF888D5E46}">
      <dgm:prSet phldrT="[Text]" custT="1"/>
      <dgm:spPr>
        <a:xfrm>
          <a:off x="1591499" y="552339"/>
          <a:ext cx="1763066" cy="542142"/>
        </a:xfrm>
        <a:prstGeom prst="chevron">
          <a:avLst/>
        </a:prstGeom>
        <a:noFill/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2400" b="1" dirty="0">
            <a:solidFill>
              <a:sysClr val="window" lastClr="FFFFFF"/>
            </a:solidFill>
            <a:latin typeface="Calibri Light" panose="020F0302020204030204"/>
            <a:ea typeface="+mn-ea"/>
            <a:cs typeface="+mn-cs"/>
          </a:endParaRPr>
        </a:p>
      </dgm:t>
    </dgm:pt>
    <dgm:pt modelId="{3BE58408-713F-4213-A05A-36E2AAE25BC0}" type="sibTrans" cxnId="{D3E9EFF1-FE16-4CE2-B8D9-98DE1E9641CF}">
      <dgm:prSet/>
      <dgm:spPr/>
      <dgm:t>
        <a:bodyPr/>
        <a:lstStyle/>
        <a:p>
          <a:endParaRPr lang="en-US" sz="2000"/>
        </a:p>
      </dgm:t>
    </dgm:pt>
    <dgm:pt modelId="{8229D3A1-79E0-43B4-AB54-948BAB4153BD}" type="parTrans" cxnId="{D3E9EFF1-FE16-4CE2-B8D9-98DE1E9641CF}">
      <dgm:prSet/>
      <dgm:spPr/>
      <dgm:t>
        <a:bodyPr/>
        <a:lstStyle/>
        <a:p>
          <a:endParaRPr lang="en-US" sz="2000"/>
        </a:p>
      </dgm:t>
    </dgm:pt>
    <dgm:pt modelId="{903CD48A-3BD5-4112-A787-18FB5686676F}">
      <dgm:prSet phldrT="[Text]" custT="1"/>
      <dgm:spPr>
        <a:xfrm>
          <a:off x="6351778" y="552339"/>
          <a:ext cx="1763066" cy="542142"/>
        </a:xfrm>
        <a:prstGeom prst="chevron">
          <a:avLst/>
        </a:prstGeom>
        <a:noFill/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2400" b="1" dirty="0">
            <a:solidFill>
              <a:sysClr val="window" lastClr="FFFFFF"/>
            </a:solidFill>
            <a:latin typeface="Calibri Light" panose="020F0302020204030204"/>
            <a:ea typeface="+mn-ea"/>
            <a:cs typeface="+mn-cs"/>
          </a:endParaRPr>
        </a:p>
      </dgm:t>
    </dgm:pt>
    <dgm:pt modelId="{CB2555A7-326E-4FCE-8C41-6E0A78FD36C0}" type="sibTrans" cxnId="{4735EC61-63AB-4ECF-8AF8-A987D6B951C9}">
      <dgm:prSet/>
      <dgm:spPr/>
      <dgm:t>
        <a:bodyPr/>
        <a:lstStyle/>
        <a:p>
          <a:endParaRPr lang="en-US" sz="2000"/>
        </a:p>
      </dgm:t>
    </dgm:pt>
    <dgm:pt modelId="{AE1D993F-7C8A-45B6-BDF3-528D58717FAE}" type="parTrans" cxnId="{4735EC61-63AB-4ECF-8AF8-A987D6B951C9}">
      <dgm:prSet/>
      <dgm:spPr/>
      <dgm:t>
        <a:bodyPr/>
        <a:lstStyle/>
        <a:p>
          <a:endParaRPr lang="en-US" sz="2000"/>
        </a:p>
      </dgm:t>
    </dgm:pt>
    <dgm:pt modelId="{649842C7-1383-4050-BE01-AC0E1E7EDCDA}">
      <dgm:prSet phldrT="[Text]" custT="1"/>
      <dgm:spPr>
        <a:xfrm>
          <a:off x="7938538" y="552339"/>
          <a:ext cx="1763066" cy="542142"/>
        </a:xfrm>
        <a:solidFill>
          <a:srgbClr val="206252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2400" b="1" dirty="0">
              <a:solidFill>
                <a:sysClr val="window" lastClr="FFFFFF"/>
              </a:solidFill>
              <a:latin typeface="Calibri Light" panose="020F0302020204030204"/>
              <a:ea typeface="+mn-ea"/>
              <a:cs typeface="+mn-cs"/>
            </a:rPr>
            <a:t>2008</a:t>
          </a:r>
        </a:p>
      </dgm:t>
    </dgm:pt>
    <dgm:pt modelId="{9DD205B0-D3D4-4723-AC17-9BCD350B3DF1}" type="parTrans" cxnId="{434B0B9B-9093-4BCB-ACC1-27017DC7AC3F}">
      <dgm:prSet/>
      <dgm:spPr/>
      <dgm:t>
        <a:bodyPr/>
        <a:lstStyle/>
        <a:p>
          <a:endParaRPr lang="en-US"/>
        </a:p>
      </dgm:t>
    </dgm:pt>
    <dgm:pt modelId="{7F9E5CCE-6B9F-48AE-89B8-90A5B9F27F43}" type="sibTrans" cxnId="{434B0B9B-9093-4BCB-ACC1-27017DC7AC3F}">
      <dgm:prSet/>
      <dgm:spPr/>
      <dgm:t>
        <a:bodyPr/>
        <a:lstStyle/>
        <a:p>
          <a:endParaRPr lang="en-US"/>
        </a:p>
      </dgm:t>
    </dgm:pt>
    <dgm:pt modelId="{341A187B-6879-4674-8E0E-8BE41BA5C377}" type="pres">
      <dgm:prSet presAssocID="{B6F6E223-A4D1-43AC-9F20-F9DD37F140A5}" presName="Name0" presStyleCnt="0">
        <dgm:presLayoutVars>
          <dgm:dir/>
          <dgm:animLvl val="lvl"/>
          <dgm:resizeHandles val="exact"/>
        </dgm:presLayoutVars>
      </dgm:prSet>
      <dgm:spPr/>
    </dgm:pt>
    <dgm:pt modelId="{CD6A21A5-A436-44E4-8D24-A2983B23F1DF}" type="pres">
      <dgm:prSet presAssocID="{E6C22E20-18B9-41E9-8F9A-0A98A8FD9068}" presName="parTxOnly" presStyleLbl="node1" presStyleIdx="0" presStyleCnt="7" custScaleX="130449" custScaleY="102091">
        <dgm:presLayoutVars>
          <dgm:chMax val="0"/>
          <dgm:chPref val="0"/>
          <dgm:bulletEnabled val="1"/>
        </dgm:presLayoutVars>
      </dgm:prSet>
      <dgm:spPr/>
    </dgm:pt>
    <dgm:pt modelId="{F3BA4001-5979-4EBB-BC5B-96E8FF23599B}" type="pres">
      <dgm:prSet presAssocID="{5C8EF201-63E6-454E-A901-EB021E1893F4}" presName="parTxOnlySpace" presStyleCnt="0"/>
      <dgm:spPr/>
    </dgm:pt>
    <dgm:pt modelId="{8BCF0001-745A-4446-964E-17844AAFEA43}" type="pres">
      <dgm:prSet presAssocID="{55476669-AF4B-4E27-90B1-52DF888D5E46}" presName="parTxOnly" presStyleLbl="node1" presStyleIdx="1" presStyleCnt="7" custScaleY="76875">
        <dgm:presLayoutVars>
          <dgm:chMax val="0"/>
          <dgm:chPref val="0"/>
          <dgm:bulletEnabled val="1"/>
        </dgm:presLayoutVars>
      </dgm:prSet>
      <dgm:spPr/>
    </dgm:pt>
    <dgm:pt modelId="{C011BD78-D93C-4FC7-AF9C-E09CFC90CE04}" type="pres">
      <dgm:prSet presAssocID="{3BE58408-713F-4213-A05A-36E2AAE25BC0}" presName="parTxOnlySpace" presStyleCnt="0"/>
      <dgm:spPr/>
    </dgm:pt>
    <dgm:pt modelId="{12CB1B14-A5DC-43BB-BBA9-AA47AA48897A}" type="pres">
      <dgm:prSet presAssocID="{79462890-C4D2-48B9-92EA-8222AE8B0AD6}" presName="parTxOnly" presStyleLbl="node1" presStyleIdx="2" presStyleCnt="7" custScaleY="76875">
        <dgm:presLayoutVars>
          <dgm:chMax val="0"/>
          <dgm:chPref val="0"/>
          <dgm:bulletEnabled val="1"/>
        </dgm:presLayoutVars>
      </dgm:prSet>
      <dgm:spPr/>
    </dgm:pt>
    <dgm:pt modelId="{94350113-F423-47E8-BD80-28DE58A42788}" type="pres">
      <dgm:prSet presAssocID="{F4EB4066-187F-47EB-8897-55326FDACE8E}" presName="parTxOnlySpace" presStyleCnt="0"/>
      <dgm:spPr/>
    </dgm:pt>
    <dgm:pt modelId="{CDED2EE7-E766-4EA3-AEE3-1B7A5EDD683D}" type="pres">
      <dgm:prSet presAssocID="{4F55ECCB-DC58-4610-A355-D930E43819E0}" presName="parTxOnly" presStyleLbl="node1" presStyleIdx="3" presStyleCnt="7" custScaleY="76875">
        <dgm:presLayoutVars>
          <dgm:chMax val="0"/>
          <dgm:chPref val="0"/>
          <dgm:bulletEnabled val="1"/>
        </dgm:presLayoutVars>
      </dgm:prSet>
      <dgm:spPr/>
    </dgm:pt>
    <dgm:pt modelId="{C78C0CE1-B721-443E-9108-8C5630B952C6}" type="pres">
      <dgm:prSet presAssocID="{062D726C-F96C-4FFB-AE7C-9B7E24048DEF}" presName="parTxOnlySpace" presStyleCnt="0"/>
      <dgm:spPr/>
    </dgm:pt>
    <dgm:pt modelId="{1E6844EC-45F2-44A1-8969-2C483DB46891}" type="pres">
      <dgm:prSet presAssocID="{903CD48A-3BD5-4112-A787-18FB5686676F}" presName="parTxOnly" presStyleLbl="node1" presStyleIdx="4" presStyleCnt="7" custScaleY="76875">
        <dgm:presLayoutVars>
          <dgm:chMax val="0"/>
          <dgm:chPref val="0"/>
          <dgm:bulletEnabled val="1"/>
        </dgm:presLayoutVars>
      </dgm:prSet>
      <dgm:spPr/>
    </dgm:pt>
    <dgm:pt modelId="{1857634E-C367-4640-8D63-617966C4CFE2}" type="pres">
      <dgm:prSet presAssocID="{CB2555A7-326E-4FCE-8C41-6E0A78FD36C0}" presName="parTxOnlySpace" presStyleCnt="0"/>
      <dgm:spPr/>
    </dgm:pt>
    <dgm:pt modelId="{75CA867C-0E0C-4573-BCAC-AAA57D7B1C88}" type="pres">
      <dgm:prSet presAssocID="{649842C7-1383-4050-BE01-AC0E1E7EDCDA}" presName="parTxOnly" presStyleLbl="node1" presStyleIdx="5" presStyleCnt="7" custScaleX="134099" custScaleY="102091" custLinFactX="-80115" custLinFactNeighborX="-100000" custLinFactNeighborY="-5357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</dgm:pt>
    <dgm:pt modelId="{7C1224B4-DF64-4568-850B-8DDFB9C88613}" type="pres">
      <dgm:prSet presAssocID="{7F9E5CCE-6B9F-48AE-89B8-90A5B9F27F43}" presName="parTxOnlySpace" presStyleCnt="0"/>
      <dgm:spPr/>
    </dgm:pt>
    <dgm:pt modelId="{4FB594F2-C6F7-4804-B86F-E752F71F2192}" type="pres">
      <dgm:prSet presAssocID="{4DBDB9E7-6A08-4FA3-AED5-2E6147B62D0A}" presName="parTxOnly" presStyleLbl="node1" presStyleIdx="6" presStyleCnt="7" custScaleX="134099" custScaleY="102091">
        <dgm:presLayoutVars>
          <dgm:chMax val="0"/>
          <dgm:chPref val="0"/>
          <dgm:bulletEnabled val="1"/>
        </dgm:presLayoutVars>
      </dgm:prSet>
      <dgm:spPr/>
    </dgm:pt>
  </dgm:ptLst>
  <dgm:cxnLst>
    <dgm:cxn modelId="{A7A4ED07-F5A0-4F24-BD5D-AB70828BA071}" type="presOf" srcId="{79462890-C4D2-48B9-92EA-8222AE8B0AD6}" destId="{12CB1B14-A5DC-43BB-BBA9-AA47AA48897A}" srcOrd="0" destOrd="0" presId="urn:microsoft.com/office/officeart/2005/8/layout/chevron1"/>
    <dgm:cxn modelId="{2CF9CC3E-E5D8-43C1-8C86-96156D5FFB7E}" type="presOf" srcId="{903CD48A-3BD5-4112-A787-18FB5686676F}" destId="{1E6844EC-45F2-44A1-8969-2C483DB46891}" srcOrd="0" destOrd="0" presId="urn:microsoft.com/office/officeart/2005/8/layout/chevron1"/>
    <dgm:cxn modelId="{466B125D-33D9-40E5-A5DF-521AD5C87922}" type="presOf" srcId="{649842C7-1383-4050-BE01-AC0E1E7EDCDA}" destId="{75CA867C-0E0C-4573-BCAC-AAA57D7B1C88}" srcOrd="0" destOrd="0" presId="urn:microsoft.com/office/officeart/2005/8/layout/chevron1"/>
    <dgm:cxn modelId="{4BDBC45E-7481-41CC-A481-4DF248192496}" srcId="{B6F6E223-A4D1-43AC-9F20-F9DD37F140A5}" destId="{79462890-C4D2-48B9-92EA-8222AE8B0AD6}" srcOrd="2" destOrd="0" parTransId="{F3D4C752-6719-4D93-8415-E32D399E5CBE}" sibTransId="{F4EB4066-187F-47EB-8897-55326FDACE8E}"/>
    <dgm:cxn modelId="{4735EC61-63AB-4ECF-8AF8-A987D6B951C9}" srcId="{B6F6E223-A4D1-43AC-9F20-F9DD37F140A5}" destId="{903CD48A-3BD5-4112-A787-18FB5686676F}" srcOrd="4" destOrd="0" parTransId="{AE1D993F-7C8A-45B6-BDF3-528D58717FAE}" sibTransId="{CB2555A7-326E-4FCE-8C41-6E0A78FD36C0}"/>
    <dgm:cxn modelId="{B4971683-A8E4-4788-9266-B6421FB73814}" type="presOf" srcId="{4F55ECCB-DC58-4610-A355-D930E43819E0}" destId="{CDED2EE7-E766-4EA3-AEE3-1B7A5EDD683D}" srcOrd="0" destOrd="0" presId="urn:microsoft.com/office/officeart/2005/8/layout/chevron1"/>
    <dgm:cxn modelId="{434B0B9B-9093-4BCB-ACC1-27017DC7AC3F}" srcId="{B6F6E223-A4D1-43AC-9F20-F9DD37F140A5}" destId="{649842C7-1383-4050-BE01-AC0E1E7EDCDA}" srcOrd="5" destOrd="0" parTransId="{9DD205B0-D3D4-4723-AC17-9BCD350B3DF1}" sibTransId="{7F9E5CCE-6B9F-48AE-89B8-90A5B9F27F43}"/>
    <dgm:cxn modelId="{1A2DD8AA-C286-4AF8-A2DC-DEB6542145D0}" srcId="{B6F6E223-A4D1-43AC-9F20-F9DD37F140A5}" destId="{4F55ECCB-DC58-4610-A355-D930E43819E0}" srcOrd="3" destOrd="0" parTransId="{83BE7DF2-773A-4D92-9FCF-EC4113531522}" sibTransId="{062D726C-F96C-4FFB-AE7C-9B7E24048DEF}"/>
    <dgm:cxn modelId="{34CF8EAC-75BE-4B60-BEE8-4CAD6511D4BA}" type="presOf" srcId="{4DBDB9E7-6A08-4FA3-AED5-2E6147B62D0A}" destId="{4FB594F2-C6F7-4804-B86F-E752F71F2192}" srcOrd="0" destOrd="0" presId="urn:microsoft.com/office/officeart/2005/8/layout/chevron1"/>
    <dgm:cxn modelId="{4C7881C2-B8CA-48AE-A83C-0B1C062F8290}" type="presOf" srcId="{55476669-AF4B-4E27-90B1-52DF888D5E46}" destId="{8BCF0001-745A-4446-964E-17844AAFEA43}" srcOrd="0" destOrd="0" presId="urn:microsoft.com/office/officeart/2005/8/layout/chevron1"/>
    <dgm:cxn modelId="{8930BAC8-8A56-46F3-87E5-E786DA48BC44}" type="presOf" srcId="{B6F6E223-A4D1-43AC-9F20-F9DD37F140A5}" destId="{341A187B-6879-4674-8E0E-8BE41BA5C377}" srcOrd="0" destOrd="0" presId="urn:microsoft.com/office/officeart/2005/8/layout/chevron1"/>
    <dgm:cxn modelId="{EC6D20C9-6676-491F-AEA1-0E4529CD38E3}" type="presOf" srcId="{E6C22E20-18B9-41E9-8F9A-0A98A8FD9068}" destId="{CD6A21A5-A436-44E4-8D24-A2983B23F1DF}" srcOrd="0" destOrd="0" presId="urn:microsoft.com/office/officeart/2005/8/layout/chevron1"/>
    <dgm:cxn modelId="{60458CCE-5A3E-46B3-99EB-F6FFF3B2EED1}" srcId="{B6F6E223-A4D1-43AC-9F20-F9DD37F140A5}" destId="{E6C22E20-18B9-41E9-8F9A-0A98A8FD9068}" srcOrd="0" destOrd="0" parTransId="{E5D24100-FB1F-46F5-8297-7666AC23E95E}" sibTransId="{5C8EF201-63E6-454E-A901-EB021E1893F4}"/>
    <dgm:cxn modelId="{94DDD8E1-0DFD-4695-8A6D-0EC161D4DB7F}" srcId="{B6F6E223-A4D1-43AC-9F20-F9DD37F140A5}" destId="{4DBDB9E7-6A08-4FA3-AED5-2E6147B62D0A}" srcOrd="6" destOrd="0" parTransId="{9A98B39C-F856-40DC-976D-8013269E4BA1}" sibTransId="{2C78BA74-E804-4C6A-B465-65A60B3EE67E}"/>
    <dgm:cxn modelId="{D3E9EFF1-FE16-4CE2-B8D9-98DE1E9641CF}" srcId="{B6F6E223-A4D1-43AC-9F20-F9DD37F140A5}" destId="{55476669-AF4B-4E27-90B1-52DF888D5E46}" srcOrd="1" destOrd="0" parTransId="{8229D3A1-79E0-43B4-AB54-948BAB4153BD}" sibTransId="{3BE58408-713F-4213-A05A-36E2AAE25BC0}"/>
    <dgm:cxn modelId="{62DFCF9F-77A5-48B7-AF3C-65DAAD5CB98D}" type="presParOf" srcId="{341A187B-6879-4674-8E0E-8BE41BA5C377}" destId="{CD6A21A5-A436-44E4-8D24-A2983B23F1DF}" srcOrd="0" destOrd="0" presId="urn:microsoft.com/office/officeart/2005/8/layout/chevron1"/>
    <dgm:cxn modelId="{1FB734BA-B0C9-4F73-B582-543154778B1E}" type="presParOf" srcId="{341A187B-6879-4674-8E0E-8BE41BA5C377}" destId="{F3BA4001-5979-4EBB-BC5B-96E8FF23599B}" srcOrd="1" destOrd="0" presId="urn:microsoft.com/office/officeart/2005/8/layout/chevron1"/>
    <dgm:cxn modelId="{CD9D3B80-B4AB-4D7F-A3FB-85CB7FB4AD08}" type="presParOf" srcId="{341A187B-6879-4674-8E0E-8BE41BA5C377}" destId="{8BCF0001-745A-4446-964E-17844AAFEA43}" srcOrd="2" destOrd="0" presId="urn:microsoft.com/office/officeart/2005/8/layout/chevron1"/>
    <dgm:cxn modelId="{457E7A2E-B83C-4FCF-A86F-4104A72D0705}" type="presParOf" srcId="{341A187B-6879-4674-8E0E-8BE41BA5C377}" destId="{C011BD78-D93C-4FC7-AF9C-E09CFC90CE04}" srcOrd="3" destOrd="0" presId="urn:microsoft.com/office/officeart/2005/8/layout/chevron1"/>
    <dgm:cxn modelId="{C7F8DBA5-8F1A-4662-83CA-6673886EE461}" type="presParOf" srcId="{341A187B-6879-4674-8E0E-8BE41BA5C377}" destId="{12CB1B14-A5DC-43BB-BBA9-AA47AA48897A}" srcOrd="4" destOrd="0" presId="urn:microsoft.com/office/officeart/2005/8/layout/chevron1"/>
    <dgm:cxn modelId="{08DE5C2F-6B67-4691-839C-7AE0AAA88116}" type="presParOf" srcId="{341A187B-6879-4674-8E0E-8BE41BA5C377}" destId="{94350113-F423-47E8-BD80-28DE58A42788}" srcOrd="5" destOrd="0" presId="urn:microsoft.com/office/officeart/2005/8/layout/chevron1"/>
    <dgm:cxn modelId="{A302BA1A-5FC7-47D6-8879-D8680F7ECE40}" type="presParOf" srcId="{341A187B-6879-4674-8E0E-8BE41BA5C377}" destId="{CDED2EE7-E766-4EA3-AEE3-1B7A5EDD683D}" srcOrd="6" destOrd="0" presId="urn:microsoft.com/office/officeart/2005/8/layout/chevron1"/>
    <dgm:cxn modelId="{7329ADF2-FC92-4639-8D73-7CC9AC3B29D9}" type="presParOf" srcId="{341A187B-6879-4674-8E0E-8BE41BA5C377}" destId="{C78C0CE1-B721-443E-9108-8C5630B952C6}" srcOrd="7" destOrd="0" presId="urn:microsoft.com/office/officeart/2005/8/layout/chevron1"/>
    <dgm:cxn modelId="{15D79D67-D050-4E20-9D5B-A6DC646A7884}" type="presParOf" srcId="{341A187B-6879-4674-8E0E-8BE41BA5C377}" destId="{1E6844EC-45F2-44A1-8969-2C483DB46891}" srcOrd="8" destOrd="0" presId="urn:microsoft.com/office/officeart/2005/8/layout/chevron1"/>
    <dgm:cxn modelId="{244A82D6-BDAC-4FEE-9B22-FB4221AAE73E}" type="presParOf" srcId="{341A187B-6879-4674-8E0E-8BE41BA5C377}" destId="{1857634E-C367-4640-8D63-617966C4CFE2}" srcOrd="9" destOrd="0" presId="urn:microsoft.com/office/officeart/2005/8/layout/chevron1"/>
    <dgm:cxn modelId="{F8224FDF-3A60-4486-B21B-8575A023B1E8}" type="presParOf" srcId="{341A187B-6879-4674-8E0E-8BE41BA5C377}" destId="{75CA867C-0E0C-4573-BCAC-AAA57D7B1C88}" srcOrd="10" destOrd="0" presId="urn:microsoft.com/office/officeart/2005/8/layout/chevron1"/>
    <dgm:cxn modelId="{7A152E5A-9DEE-4660-B843-844C041DBCC7}" type="presParOf" srcId="{341A187B-6879-4674-8E0E-8BE41BA5C377}" destId="{7C1224B4-DF64-4568-850B-8DDFB9C88613}" srcOrd="11" destOrd="0" presId="urn:microsoft.com/office/officeart/2005/8/layout/chevron1"/>
    <dgm:cxn modelId="{2B1BFE46-DB55-432A-B240-AADD174FA430}" type="presParOf" srcId="{341A187B-6879-4674-8E0E-8BE41BA5C377}" destId="{4FB594F2-C6F7-4804-B86F-E752F71F2192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A21A5-A436-44E4-8D24-A2983B23F1DF}">
      <dsp:nvSpPr>
        <dsp:cNvPr id="0" name=""/>
        <dsp:cNvSpPr/>
      </dsp:nvSpPr>
      <dsp:spPr>
        <a:xfrm>
          <a:off x="3462" y="532824"/>
          <a:ext cx="1095270" cy="336795"/>
        </a:xfrm>
        <a:prstGeom prst="chevron">
          <a:avLst/>
        </a:prstGeom>
        <a:solidFill>
          <a:srgbClr val="E7AB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 Light" panose="020F0302020204030204"/>
              <a:ea typeface="+mn-ea"/>
              <a:cs typeface="+mn-cs"/>
            </a:rPr>
            <a:t>1995 </a:t>
          </a:r>
        </a:p>
      </dsp:txBody>
      <dsp:txXfrm>
        <a:off x="171860" y="532824"/>
        <a:ext cx="758475" cy="336795"/>
      </dsp:txXfrm>
    </dsp:sp>
    <dsp:sp modelId="{8BCF0001-745A-4446-964E-17844AAFEA43}">
      <dsp:nvSpPr>
        <dsp:cNvPr id="0" name=""/>
        <dsp:cNvSpPr/>
      </dsp:nvSpPr>
      <dsp:spPr>
        <a:xfrm>
          <a:off x="989206" y="527663"/>
          <a:ext cx="1268082" cy="347117"/>
        </a:xfrm>
        <a:prstGeom prst="chevron">
          <a:avLst/>
        </a:prstGeom>
        <a:solidFill>
          <a:srgbClr val="E7AB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 Light" panose="020F0302020204030204"/>
              <a:ea typeface="+mn-ea"/>
              <a:cs typeface="+mn-cs"/>
            </a:rPr>
            <a:t>1999</a:t>
          </a:r>
          <a:r>
            <a:rPr lang="en-US" sz="2400" b="1" kern="1200" baseline="28000" dirty="0">
              <a:latin typeface="Calibri Light" panose="020F0302020204030204"/>
              <a:ea typeface="+mn-ea"/>
              <a:cs typeface="+mn-cs"/>
            </a:rPr>
            <a:t>1</a:t>
          </a:r>
          <a:r>
            <a:rPr lang="en-US" sz="2400" b="1" kern="1200" baseline="30000" dirty="0">
              <a:latin typeface="Calibri Light" panose="020F0302020204030204"/>
              <a:ea typeface="+mn-ea"/>
              <a:cs typeface="+mn-cs"/>
            </a:rPr>
            <a:t> </a:t>
          </a:r>
          <a:r>
            <a:rPr lang="en-US" sz="2400" b="1" kern="1200" dirty="0">
              <a:latin typeface="Calibri Light" panose="020F0302020204030204"/>
              <a:ea typeface="+mn-ea"/>
              <a:cs typeface="+mn-cs"/>
            </a:rPr>
            <a:t>     </a:t>
          </a:r>
        </a:p>
      </dsp:txBody>
      <dsp:txXfrm>
        <a:off x="1162765" y="527663"/>
        <a:ext cx="920965" cy="347117"/>
      </dsp:txXfrm>
    </dsp:sp>
    <dsp:sp modelId="{12CB1B14-A5DC-43BB-BBA9-AA47AA48897A}">
      <dsp:nvSpPr>
        <dsp:cNvPr id="0" name=""/>
        <dsp:cNvSpPr/>
      </dsp:nvSpPr>
      <dsp:spPr>
        <a:xfrm>
          <a:off x="2147761" y="532824"/>
          <a:ext cx="1095270" cy="336795"/>
        </a:xfrm>
        <a:prstGeom prst="chevron">
          <a:avLst/>
        </a:prstGeom>
        <a:solidFill>
          <a:srgbClr val="E7AB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 Light" panose="020F0302020204030204"/>
              <a:ea typeface="+mn-ea"/>
              <a:cs typeface="+mn-cs"/>
            </a:rPr>
            <a:t>2003</a:t>
          </a:r>
        </a:p>
      </dsp:txBody>
      <dsp:txXfrm>
        <a:off x="2316159" y="532824"/>
        <a:ext cx="758475" cy="336795"/>
      </dsp:txXfrm>
    </dsp:sp>
    <dsp:sp modelId="{CDED2EE7-E766-4EA3-AEE3-1B7A5EDD683D}">
      <dsp:nvSpPr>
        <dsp:cNvPr id="0" name=""/>
        <dsp:cNvSpPr/>
      </dsp:nvSpPr>
      <dsp:spPr>
        <a:xfrm>
          <a:off x="3133505" y="532824"/>
          <a:ext cx="1095270" cy="336795"/>
        </a:xfrm>
        <a:prstGeom prst="chevron">
          <a:avLst/>
        </a:prstGeom>
        <a:solidFill>
          <a:srgbClr val="E7AB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 Light" panose="020F0302020204030204"/>
              <a:ea typeface="+mn-ea"/>
              <a:cs typeface="+mn-cs"/>
            </a:rPr>
            <a:t>2007</a:t>
          </a:r>
        </a:p>
      </dsp:txBody>
      <dsp:txXfrm>
        <a:off x="3301903" y="532824"/>
        <a:ext cx="758475" cy="336795"/>
      </dsp:txXfrm>
    </dsp:sp>
    <dsp:sp modelId="{1E6844EC-45F2-44A1-8969-2C483DB46891}">
      <dsp:nvSpPr>
        <dsp:cNvPr id="0" name=""/>
        <dsp:cNvSpPr/>
      </dsp:nvSpPr>
      <dsp:spPr>
        <a:xfrm>
          <a:off x="4119249" y="532824"/>
          <a:ext cx="1095270" cy="336795"/>
        </a:xfrm>
        <a:prstGeom prst="chevron">
          <a:avLst/>
        </a:prstGeom>
        <a:solidFill>
          <a:srgbClr val="E7AB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 Light" panose="020F0302020204030204"/>
              <a:ea typeface="+mn-ea"/>
              <a:cs typeface="+mn-cs"/>
            </a:rPr>
            <a:t>2011</a:t>
          </a:r>
        </a:p>
      </dsp:txBody>
      <dsp:txXfrm>
        <a:off x="4287647" y="532824"/>
        <a:ext cx="758475" cy="336795"/>
      </dsp:txXfrm>
    </dsp:sp>
    <dsp:sp modelId="{4FB594F2-C6F7-4804-B86F-E752F71F2192}">
      <dsp:nvSpPr>
        <dsp:cNvPr id="0" name=""/>
        <dsp:cNvSpPr/>
      </dsp:nvSpPr>
      <dsp:spPr>
        <a:xfrm>
          <a:off x="5104992" y="532824"/>
          <a:ext cx="1095270" cy="336795"/>
        </a:xfrm>
        <a:prstGeom prst="chevron">
          <a:avLst/>
        </a:prstGeom>
        <a:solidFill>
          <a:srgbClr val="E7AB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Calibri Light" panose="020F0302020204030204"/>
              <a:ea typeface="+mn-ea"/>
              <a:cs typeface="+mn-cs"/>
            </a:rPr>
            <a:t>2015</a:t>
          </a:r>
          <a:endParaRPr lang="en-US" sz="2400" b="1" kern="1200" dirty="0">
            <a:latin typeface="Calibri Light" panose="020F0302020204030204"/>
            <a:ea typeface="+mn-ea"/>
            <a:cs typeface="+mn-cs"/>
          </a:endParaRPr>
        </a:p>
      </dsp:txBody>
      <dsp:txXfrm>
        <a:off x="5273390" y="532824"/>
        <a:ext cx="758475" cy="336795"/>
      </dsp:txXfrm>
    </dsp:sp>
    <dsp:sp modelId="{6C23FE88-F6FE-43E5-8D27-4D43DBA524ED}">
      <dsp:nvSpPr>
        <dsp:cNvPr id="0" name=""/>
        <dsp:cNvSpPr/>
      </dsp:nvSpPr>
      <dsp:spPr>
        <a:xfrm>
          <a:off x="6090736" y="532638"/>
          <a:ext cx="1095270" cy="337168"/>
        </a:xfrm>
        <a:prstGeom prst="chevron">
          <a:avLst/>
        </a:prstGeom>
        <a:solidFill>
          <a:srgbClr val="E7AB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 Light" panose="020F0302020204030204"/>
              <a:ea typeface="+mn-ea"/>
              <a:cs typeface="+mn-cs"/>
            </a:rPr>
            <a:t>2019</a:t>
          </a:r>
        </a:p>
      </dsp:txBody>
      <dsp:txXfrm>
        <a:off x="6259320" y="532638"/>
        <a:ext cx="758102" cy="337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A21A5-A436-44E4-8D24-A2983B23F1DF}">
      <dsp:nvSpPr>
        <dsp:cNvPr id="0" name=""/>
        <dsp:cNvSpPr/>
      </dsp:nvSpPr>
      <dsp:spPr>
        <a:xfrm>
          <a:off x="2915" y="42623"/>
          <a:ext cx="1081705" cy="338622"/>
        </a:xfrm>
        <a:prstGeom prst="chevron">
          <a:avLst/>
        </a:prstGeom>
        <a:solidFill>
          <a:srgbClr val="206252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ysClr val="window" lastClr="FFFFFF"/>
              </a:solidFill>
              <a:latin typeface="Calibri Light" panose="020F0302020204030204"/>
              <a:ea typeface="+mn-ea"/>
              <a:cs typeface="+mn-cs"/>
            </a:rPr>
            <a:t>1995 </a:t>
          </a:r>
        </a:p>
      </dsp:txBody>
      <dsp:txXfrm>
        <a:off x="172226" y="42623"/>
        <a:ext cx="743083" cy="338622"/>
      </dsp:txXfrm>
    </dsp:sp>
    <dsp:sp modelId="{8BCF0001-745A-4446-964E-17844AAFEA43}">
      <dsp:nvSpPr>
        <dsp:cNvPr id="0" name=""/>
        <dsp:cNvSpPr/>
      </dsp:nvSpPr>
      <dsp:spPr>
        <a:xfrm>
          <a:off x="1001699" y="84442"/>
          <a:ext cx="829217" cy="254984"/>
        </a:xfrm>
        <a:prstGeom prst="chevron">
          <a:avLst/>
        </a:prstGeom>
        <a:noFill/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 dirty="0">
            <a:solidFill>
              <a:sysClr val="window" lastClr="FFFFFF"/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1129191" y="84442"/>
        <a:ext cx="574233" cy="254984"/>
      </dsp:txXfrm>
    </dsp:sp>
    <dsp:sp modelId="{12CB1B14-A5DC-43BB-BBA9-AA47AA48897A}">
      <dsp:nvSpPr>
        <dsp:cNvPr id="0" name=""/>
        <dsp:cNvSpPr/>
      </dsp:nvSpPr>
      <dsp:spPr>
        <a:xfrm>
          <a:off x="1747994" y="84442"/>
          <a:ext cx="829217" cy="254984"/>
        </a:xfrm>
        <a:prstGeom prst="chevron">
          <a:avLst/>
        </a:prstGeom>
        <a:noFill/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 dirty="0">
            <a:solidFill>
              <a:sysClr val="window" lastClr="FFFFFF"/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1875486" y="84442"/>
        <a:ext cx="574233" cy="254984"/>
      </dsp:txXfrm>
    </dsp:sp>
    <dsp:sp modelId="{CDED2EE7-E766-4EA3-AEE3-1B7A5EDD683D}">
      <dsp:nvSpPr>
        <dsp:cNvPr id="0" name=""/>
        <dsp:cNvSpPr/>
      </dsp:nvSpPr>
      <dsp:spPr>
        <a:xfrm>
          <a:off x="2494289" y="84442"/>
          <a:ext cx="829217" cy="254984"/>
        </a:xfrm>
        <a:prstGeom prst="chevron">
          <a:avLst/>
        </a:prstGeom>
        <a:noFill/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 dirty="0">
            <a:solidFill>
              <a:sysClr val="window" lastClr="FFFFFF"/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2621781" y="84442"/>
        <a:ext cx="574233" cy="254984"/>
      </dsp:txXfrm>
    </dsp:sp>
    <dsp:sp modelId="{1E6844EC-45F2-44A1-8969-2C483DB46891}">
      <dsp:nvSpPr>
        <dsp:cNvPr id="0" name=""/>
        <dsp:cNvSpPr/>
      </dsp:nvSpPr>
      <dsp:spPr>
        <a:xfrm>
          <a:off x="3240585" y="84442"/>
          <a:ext cx="829217" cy="254984"/>
        </a:xfrm>
        <a:prstGeom prst="chevron">
          <a:avLst/>
        </a:prstGeom>
        <a:noFill/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 dirty="0">
            <a:solidFill>
              <a:sysClr val="window" lastClr="FFFFFF"/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3368077" y="84442"/>
        <a:ext cx="574233" cy="254984"/>
      </dsp:txXfrm>
    </dsp:sp>
    <dsp:sp modelId="{75CA867C-0E0C-4573-BCAC-AAA57D7B1C88}">
      <dsp:nvSpPr>
        <dsp:cNvPr id="0" name=""/>
        <dsp:cNvSpPr/>
      </dsp:nvSpPr>
      <dsp:spPr>
        <a:xfrm>
          <a:off x="3239631" y="24855"/>
          <a:ext cx="1111971" cy="338622"/>
        </a:xfrm>
        <a:prstGeom prst="chevron">
          <a:avLst/>
        </a:prstGeom>
        <a:solidFill>
          <a:srgbClr val="206252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ysClr val="window" lastClr="FFFFFF"/>
              </a:solidFill>
              <a:latin typeface="Calibri Light" panose="020F0302020204030204"/>
              <a:ea typeface="+mn-ea"/>
              <a:cs typeface="+mn-cs"/>
            </a:rPr>
            <a:t>2008</a:t>
          </a:r>
        </a:p>
      </dsp:txBody>
      <dsp:txXfrm>
        <a:off x="3408942" y="24855"/>
        <a:ext cx="773349" cy="338622"/>
      </dsp:txXfrm>
    </dsp:sp>
    <dsp:sp modelId="{4FB594F2-C6F7-4804-B86F-E752F71F2192}">
      <dsp:nvSpPr>
        <dsp:cNvPr id="0" name=""/>
        <dsp:cNvSpPr/>
      </dsp:nvSpPr>
      <dsp:spPr>
        <a:xfrm>
          <a:off x="5015930" y="42623"/>
          <a:ext cx="1111971" cy="338622"/>
        </a:xfrm>
        <a:prstGeom prst="chevron">
          <a:avLst/>
        </a:prstGeom>
        <a:solidFill>
          <a:srgbClr val="206252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ysClr val="window" lastClr="FFFFFF"/>
              </a:solidFill>
              <a:latin typeface="Calibri Light" panose="020F0302020204030204"/>
              <a:ea typeface="+mn-ea"/>
              <a:cs typeface="+mn-cs"/>
            </a:rPr>
            <a:t>2015</a:t>
          </a:r>
        </a:p>
      </dsp:txBody>
      <dsp:txXfrm>
        <a:off x="5185241" y="42623"/>
        <a:ext cx="773349" cy="338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3C64A7C-2BA3-4AA6-B108-21B0B60E021B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88B060F-637A-4D0B-A842-7BE1615D9A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761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imssandpirls.bc.edu/publications/timss/2015-methods/T15-Methods-and-Procedures-TIMSS-2015.pdf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https://timssandpirls.bc.edu/publications/timss/2015-methods/T15-Methods-and-Procedures-TIMSS-2015.pdf</a:t>
            </a:r>
            <a:r>
              <a:rPr lang="en-US" dirty="0"/>
              <a:t>  page 49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B060F-637A-4D0B-A842-7BE1615D9A2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7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The TIMSS achievement scales were established in TIMSS 1995 based on the achievement across all participating countries, treating each country equally. </a:t>
            </a:r>
          </a:p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At each grade, the scale has a range of </a:t>
            </a:r>
            <a:r>
              <a:rPr lang="en-US" b="1" dirty="0"/>
              <a:t>0–1,000</a:t>
            </a:r>
            <a:r>
              <a:rPr lang="en-US" dirty="0"/>
              <a:t> (although student performance typically ranges between 300 and 700). A </a:t>
            </a:r>
            <a:r>
              <a:rPr lang="en-US" b="1" dirty="0" err="1"/>
              <a:t>centerpoint</a:t>
            </a:r>
            <a:r>
              <a:rPr lang="en-US" b="1" dirty="0"/>
              <a:t> of 500 </a:t>
            </a:r>
            <a:r>
              <a:rPr lang="en-US" dirty="0"/>
              <a:t>was set to correspond to the mean of overall achievement in 1995, with </a:t>
            </a:r>
            <a:r>
              <a:rPr lang="en-US" b="1" dirty="0"/>
              <a:t>100 points set to correspond to the standard deviation</a:t>
            </a:r>
            <a:r>
              <a:rPr lang="en-US" dirty="0"/>
              <a:t>. </a:t>
            </a:r>
          </a:p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Achievement data from subsequent TIMSS assessments have been reported on these scales so that increases or decreases in average achievement may be monitored across assessments. TIMSS uses the scale </a:t>
            </a:r>
            <a:r>
              <a:rPr lang="en-US" dirty="0" err="1"/>
              <a:t>centerpoint</a:t>
            </a:r>
            <a:r>
              <a:rPr lang="en-US" dirty="0"/>
              <a:t> as a point of reference that remains constant from assessment to assessment.</a:t>
            </a:r>
            <a:endParaRPr lang="en-US" sz="1000" kern="1200" dirty="0">
              <a:solidFill>
                <a:schemeClr val="tx2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B060F-637A-4D0B-A842-7BE1615D9A2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—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3556820-5BD6-7C41-9F35-0709DCBA7BA6}"/>
              </a:ext>
            </a:extLst>
          </p:cNvPr>
          <p:cNvSpPr>
            <a:spLocks/>
          </p:cNvSpPr>
          <p:nvPr/>
        </p:nvSpPr>
        <p:spPr>
          <a:xfrm>
            <a:off x="595" y="181087"/>
            <a:ext cx="9142810" cy="5913488"/>
          </a:xfrm>
          <a:prstGeom prst="rect">
            <a:avLst/>
          </a:prstGeom>
          <a:solidFill>
            <a:srgbClr val="576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23EBEA2-C871-924D-9669-D4CEBEA34A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0810" y="2514600"/>
            <a:ext cx="7685087" cy="1615864"/>
          </a:xfrm>
        </p:spPr>
        <p:txBody>
          <a:bodyPr lIns="0" tIns="0" rIns="0" bIns="0">
            <a:normAutofit/>
          </a:bodyPr>
          <a:lstStyle>
            <a:lvl1pPr>
              <a:defRPr sz="2700" b="0" i="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br>
              <a:rPr lang="en-US" dirty="0"/>
            </a:br>
            <a:r>
              <a:rPr lang="en-US" dirty="0"/>
              <a:t>2nd line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3C284A-D09B-B543-AF7E-5F419F34CE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0591" y="4229100"/>
            <a:ext cx="1092851" cy="1484475"/>
          </a:xfrm>
        </p:spPr>
        <p:txBody>
          <a:bodyPr>
            <a:normAutofit/>
          </a:bodyPr>
          <a:lstStyle>
            <a:lvl1pPr>
              <a:defRPr sz="9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81E09265-B90B-4F4C-A68D-386E7DC88C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98758" y="4229100"/>
            <a:ext cx="1092851" cy="1484475"/>
          </a:xfrm>
        </p:spPr>
        <p:txBody>
          <a:bodyPr>
            <a:normAutofit/>
          </a:bodyPr>
          <a:lstStyle>
            <a:lvl1pPr>
              <a:defRPr sz="9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9867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144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/Text Slide —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4005509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C16D0DC0-1B50-B44F-A922-A1E6CBC25C7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14857" y="571501"/>
            <a:ext cx="3994449" cy="514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557ABA0-2CF0-894D-BFC5-E24C93581E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64" y="1576376"/>
            <a:ext cx="4005509" cy="1930246"/>
          </a:xfrm>
        </p:spPr>
        <p:txBody>
          <a:bodyPr>
            <a:normAutofit/>
          </a:bodyPr>
          <a:lstStyle>
            <a:lvl1pPr>
              <a:defRPr sz="180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CA97B1A4-557A-8842-A7CF-CEF459F857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164" y="3890952"/>
            <a:ext cx="4005509" cy="1824049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141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441">
          <p15:clr>
            <a:srgbClr val="FBAE40"/>
          </p15:clr>
        </p15:guide>
        <p15:guide id="11" pos="79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/Text Slide —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8285671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3D023766-93E8-6C43-9772-CDA7FC6144F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9165" y="1562088"/>
            <a:ext cx="8280141" cy="2324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269D219F-F78E-9E4A-B025-7F24BB6670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14856" y="4265769"/>
            <a:ext cx="4005509" cy="1449232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3B36E90-1930-594F-A27D-BBFA1CA705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64" y="4265769"/>
            <a:ext cx="4005509" cy="144923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6288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921">
          <p15:clr>
            <a:srgbClr val="FBAE40"/>
          </p15:clr>
        </p15:guide>
        <p15:guide id="11" pos="744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/Text Slide —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8285671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3D023766-93E8-6C43-9772-CDA7FC6144F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9165" y="1562088"/>
            <a:ext cx="3999979" cy="2324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8B25342B-08E1-464F-AC27-5A651989880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21714" y="1562088"/>
            <a:ext cx="3999979" cy="2324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AFEBE52-7AC4-8A4F-A882-82DC4FA897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164" y="4265769"/>
            <a:ext cx="4005509" cy="144923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1BCA72C9-9805-E34B-BBDE-3CF10D461A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14856" y="4265769"/>
            <a:ext cx="4005509" cy="144923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3545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921">
          <p15:clr>
            <a:srgbClr val="FBAE40"/>
          </p15:clr>
        </p15:guide>
        <p15:guide id="11" pos="744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/Text Slide —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8285671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3D023766-93E8-6C43-9772-CDA7FC6144F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9165" y="1562088"/>
            <a:ext cx="2571415" cy="2324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9243F34B-2502-DB4F-9DB5-EDCF7DC7B5D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286292" y="1562088"/>
            <a:ext cx="2571415" cy="2324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4236B20B-B550-8142-AEF8-60BDD719F69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43420" y="1562088"/>
            <a:ext cx="2571415" cy="2324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5AEC2D-775B-BF4D-8D0A-574C4B1099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164" y="4265769"/>
            <a:ext cx="2571416" cy="144923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F5503E3A-1422-CD4D-8A89-397D3BA4206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289863" y="4265769"/>
            <a:ext cx="2571416" cy="144923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0064A36D-65DD-F745-A342-E072B982755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39848" y="4265769"/>
            <a:ext cx="2571416" cy="144923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628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921">
          <p15:clr>
            <a:srgbClr val="FBAE40"/>
          </p15:clr>
        </p15:guide>
        <p15:guide id="11" pos="7441">
          <p15:clr>
            <a:srgbClr val="FBAE40"/>
          </p15:clr>
        </p15:guide>
        <p15:guide id="12" pos="5041">
          <p15:clr>
            <a:srgbClr val="FBAE40"/>
          </p15:clr>
        </p15:guide>
        <p15:guide id="13" pos="5521">
          <p15:clr>
            <a:srgbClr val="FBAE40"/>
          </p15:clr>
        </p15:guide>
        <p15:guide id="14" pos="9841">
          <p15:clr>
            <a:srgbClr val="FBAE40"/>
          </p15:clr>
        </p15:guide>
        <p15:guide id="15" pos="1032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/Text Slide —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8285671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66682ECA-8356-F142-94A1-921EA942135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164" y="1560663"/>
            <a:ext cx="3999979" cy="4152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2863" algn="l"/>
              </a:tabLst>
              <a:defRPr sz="1800">
                <a:solidFill>
                  <a:srgbClr val="576F7F"/>
                </a:solidFill>
              </a:defRPr>
            </a:lvl1pPr>
            <a:lvl2pPr marL="42863" indent="-42863">
              <a:tabLst/>
              <a:defRPr sz="375">
                <a:solidFill>
                  <a:schemeClr val="bg1">
                    <a:lumMod val="50000"/>
                  </a:schemeClr>
                </a:solidFill>
              </a:defRPr>
            </a:lvl2pPr>
            <a:lvl3pPr marL="86321" indent="-43458">
              <a:tabLst/>
              <a:defRPr sz="375"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tr-TR" dirty="0"/>
              <a:t>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428EAA1-0C81-0745-89CD-1A39835C4F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14857" y="1560663"/>
            <a:ext cx="3999978" cy="4152899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8946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921">
          <p15:clr>
            <a:srgbClr val="FBAE40"/>
          </p15:clr>
        </p15:guide>
        <p15:guide id="11" pos="744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AB842C-6BB1-7849-B78D-1D793CD25166}"/>
              </a:ext>
            </a:extLst>
          </p:cNvPr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A9EDA39-870A-E945-9A81-5D7CFB06F0C7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652012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1441">
          <p15:clr>
            <a:srgbClr val="FBAE40"/>
          </p15:clr>
        </p15:guide>
        <p15:guide id="11" pos="7441">
          <p15:clr>
            <a:srgbClr val="FBAE40"/>
          </p15:clr>
        </p15:guide>
        <p15:guide id="12" pos="7921">
          <p15:clr>
            <a:srgbClr val="FBAE40"/>
          </p15:clr>
        </p15:guide>
        <p15:guide id="13" pos="5521">
          <p15:clr>
            <a:srgbClr val="FBAE40"/>
          </p15:clr>
        </p15:guide>
        <p15:guide id="14" pos="5041">
          <p15:clr>
            <a:srgbClr val="FBAE40"/>
          </p15:clr>
        </p15:guide>
        <p15:guide id="15" pos="9841">
          <p15:clr>
            <a:srgbClr val="FBAE40"/>
          </p15:clr>
        </p15:guide>
        <p15:guide id="16" pos="1032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9504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8181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/>
          <p:cNvSpPr>
            <a:spLocks noGrp="1"/>
          </p:cNvSpPr>
          <p:nvPr>
            <p:ph sz="quarter" idx="15" hasCustomPrompt="1"/>
          </p:nvPr>
        </p:nvSpPr>
        <p:spPr>
          <a:xfrm>
            <a:off x="342900" y="1143000"/>
            <a:ext cx="8503920" cy="4846320"/>
          </a:xfrm>
        </p:spPr>
        <p:txBody>
          <a:bodyPr/>
          <a:lstStyle/>
          <a:p>
            <a:pPr lvl="0"/>
            <a:r>
              <a:rPr lang="en-US" dirty="0"/>
              <a:t>Click here to add bulleted text, or click on an icon below to add a table, graph, SmartArt object, or picture.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The Title and Content Layout Is Used for Bullet Lists, Tables, Graphs, SmartArt, or Pictures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9A20822-4A49-4D36-86E3-300BA48D3F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Source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6135624"/>
            <a:ext cx="8503920" cy="192024"/>
          </a:xfrm>
        </p:spPr>
        <p:txBody>
          <a:bodyPr anchor="b" anchorCtr="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750" i="0"/>
            </a:lvl1pPr>
            <a:lvl2pPr marL="193775" indent="0">
              <a:buNone/>
              <a:defRPr sz="563"/>
            </a:lvl2pPr>
            <a:lvl3pPr marL="360045" indent="0">
              <a:buNone/>
              <a:defRPr sz="563"/>
            </a:lvl3pPr>
            <a:lvl4pPr marL="540068" indent="0">
              <a:buNone/>
              <a:defRPr sz="563"/>
            </a:lvl4pPr>
            <a:lvl5pPr marL="720090" indent="0">
              <a:buNone/>
              <a:defRPr sz="563"/>
            </a:lvl5pPr>
          </a:lstStyle>
          <a:p>
            <a:pPr marL="0" marR="0" lvl="0" indent="0" algn="l" defTabSz="51435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Source: Placeholder for sources and permissions (if needed).</a:t>
            </a:r>
          </a:p>
        </p:txBody>
      </p:sp>
    </p:spTree>
    <p:extLst>
      <p:ext uri="{BB962C8B-B14F-4D97-AF65-F5344CB8AC3E}">
        <p14:creationId xmlns:p14="http://schemas.microsoft.com/office/powerpoint/2010/main" val="1661052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7528" y="2055813"/>
            <a:ext cx="8224699" cy="3852006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+mn-lt"/>
                <a:cs typeface="Franklin Gothic Book" pitchFamily="34" charset="0"/>
              </a:defRPr>
            </a:lvl1pPr>
            <a:lvl2pPr>
              <a:defRPr sz="1013">
                <a:solidFill>
                  <a:schemeClr val="tx2">
                    <a:lumMod val="75000"/>
                  </a:schemeClr>
                </a:solidFill>
                <a:latin typeface="+mn-lt"/>
                <a:cs typeface="Franklin Gothic Book" pitchFamily="34" charset="0"/>
              </a:defRPr>
            </a:lvl2pPr>
            <a:lvl3pPr>
              <a:defRPr sz="788" baseline="0">
                <a:solidFill>
                  <a:schemeClr val="tx2">
                    <a:lumMod val="75000"/>
                  </a:schemeClr>
                </a:solidFill>
                <a:latin typeface="+mn-lt"/>
                <a:cs typeface="Franklin Gothic Book" pitchFamily="34" charset="0"/>
              </a:defRPr>
            </a:lvl3pPr>
            <a:lvl4pPr marL="515243" indent="-128588">
              <a:defRPr sz="788" baseline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defRPr>
            </a:lvl4pPr>
            <a:lvl5pPr marL="642938" indent="-128588">
              <a:defRPr sz="788" baseline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defRPr>
            </a:lvl5pPr>
            <a:lvl6pPr marL="775097" indent="-128588">
              <a:defRPr sz="788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6pPr>
            <a:lvl7pPr marL="898327" indent="-128588">
              <a:defRPr sz="788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7pPr>
            <a:lvl8pPr marL="1029593" indent="-128588">
              <a:defRPr sz="788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8pPr>
            <a:lvl9pPr marL="1157288" indent="-128588">
              <a:defRPr sz="788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</a:t>
            </a:r>
          </a:p>
          <a:p>
            <a:pPr lvl="4"/>
            <a:r>
              <a:rPr lang="en-US" dirty="0"/>
              <a:t>Five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	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/>
          <a:p>
            <a:pPr algn="r"/>
            <a:fld id="{F3477EC8-074D-41C4-94AE-E9EA7CEEA348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—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3556820-5BD6-7C41-9F35-0709DCBA7BA6}"/>
              </a:ext>
            </a:extLst>
          </p:cNvPr>
          <p:cNvSpPr>
            <a:spLocks/>
          </p:cNvSpPr>
          <p:nvPr/>
        </p:nvSpPr>
        <p:spPr>
          <a:xfrm>
            <a:off x="595" y="181087"/>
            <a:ext cx="9142810" cy="5913488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576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0FAE0E86-F5B0-2643-9F7C-9B5DF5AB2A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0810" y="2514600"/>
            <a:ext cx="7685087" cy="1615864"/>
          </a:xfrm>
        </p:spPr>
        <p:txBody>
          <a:bodyPr lIns="0" tIns="0" rIns="0" bIns="0">
            <a:normAutofit/>
          </a:bodyPr>
          <a:lstStyle>
            <a:lvl1pPr>
              <a:defRPr sz="2700" b="0" i="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br>
              <a:rPr lang="en-US" dirty="0"/>
            </a:br>
            <a:r>
              <a:rPr lang="en-US" dirty="0"/>
              <a:t>2nd line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4311E8C8-3143-A74B-8FDA-F85A6F535B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0591" y="4229100"/>
            <a:ext cx="1092851" cy="1484475"/>
          </a:xfrm>
        </p:spPr>
        <p:txBody>
          <a:bodyPr>
            <a:normAutofit/>
          </a:bodyPr>
          <a:lstStyle>
            <a:lvl1pPr>
              <a:defRPr sz="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9B12BEB6-E28E-0A42-AF4D-0E33CBE7B6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98758" y="4229100"/>
            <a:ext cx="1092851" cy="1484475"/>
          </a:xfrm>
        </p:spPr>
        <p:txBody>
          <a:bodyPr>
            <a:normAutofit/>
          </a:bodyPr>
          <a:lstStyle>
            <a:lvl1pPr>
              <a:defRPr sz="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421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144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—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3556820-5BD6-7C41-9F35-0709DCBA7BA6}"/>
              </a:ext>
            </a:extLst>
          </p:cNvPr>
          <p:cNvSpPr>
            <a:spLocks/>
          </p:cNvSpPr>
          <p:nvPr/>
        </p:nvSpPr>
        <p:spPr>
          <a:xfrm>
            <a:off x="595" y="181087"/>
            <a:ext cx="9142810" cy="5913488"/>
          </a:xfrm>
          <a:prstGeom prst="rect">
            <a:avLst/>
          </a:prstGeom>
          <a:solidFill>
            <a:srgbClr val="576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23EBEA2-C871-924D-9669-D4CEBEA34A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0810" y="2514600"/>
            <a:ext cx="7685087" cy="1615864"/>
          </a:xfrm>
        </p:spPr>
        <p:txBody>
          <a:bodyPr lIns="0" tIns="0" rIns="0" bIns="0">
            <a:normAutofit/>
          </a:bodyPr>
          <a:lstStyle>
            <a:lvl1pPr>
              <a:defRPr sz="2700" b="0" i="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br>
              <a:rPr lang="en-US" dirty="0"/>
            </a:br>
            <a:r>
              <a:rPr lang="en-US" dirty="0"/>
              <a:t>2nd line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3C284A-D09B-B543-AF7E-5F419F34CE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0591" y="4229100"/>
            <a:ext cx="1092851" cy="1484475"/>
          </a:xfrm>
        </p:spPr>
        <p:txBody>
          <a:bodyPr>
            <a:normAutofit/>
          </a:bodyPr>
          <a:lstStyle>
            <a:lvl1pPr>
              <a:defRPr sz="9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81E09265-B90B-4F4C-A68D-386E7DC88C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98758" y="4229100"/>
            <a:ext cx="1092851" cy="1484475"/>
          </a:xfrm>
        </p:spPr>
        <p:txBody>
          <a:bodyPr>
            <a:normAutofit/>
          </a:bodyPr>
          <a:lstStyle>
            <a:lvl1pPr>
              <a:defRPr sz="9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480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144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—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3556820-5BD6-7C41-9F35-0709DCBA7BA6}"/>
              </a:ext>
            </a:extLst>
          </p:cNvPr>
          <p:cNvSpPr>
            <a:spLocks/>
          </p:cNvSpPr>
          <p:nvPr/>
        </p:nvSpPr>
        <p:spPr>
          <a:xfrm>
            <a:off x="595" y="181087"/>
            <a:ext cx="9142810" cy="5913488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576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0FAE0E86-F5B0-2643-9F7C-9B5DF5AB2A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0810" y="2514600"/>
            <a:ext cx="7685087" cy="1615864"/>
          </a:xfrm>
        </p:spPr>
        <p:txBody>
          <a:bodyPr lIns="0" tIns="0" rIns="0" bIns="0">
            <a:normAutofit/>
          </a:bodyPr>
          <a:lstStyle>
            <a:lvl1pPr>
              <a:defRPr sz="2700" b="0" i="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br>
              <a:rPr lang="en-US" dirty="0"/>
            </a:br>
            <a:r>
              <a:rPr lang="en-US" dirty="0"/>
              <a:t>2nd line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4311E8C8-3143-A74B-8FDA-F85A6F535B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0591" y="4229100"/>
            <a:ext cx="1092851" cy="1484475"/>
          </a:xfrm>
        </p:spPr>
        <p:txBody>
          <a:bodyPr>
            <a:normAutofit/>
          </a:bodyPr>
          <a:lstStyle>
            <a:lvl1pPr>
              <a:defRPr sz="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9B12BEB6-E28E-0A42-AF4D-0E33CBE7B6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98758" y="4229100"/>
            <a:ext cx="1092851" cy="1484475"/>
          </a:xfrm>
        </p:spPr>
        <p:txBody>
          <a:bodyPr>
            <a:normAutofit/>
          </a:bodyPr>
          <a:lstStyle>
            <a:lvl1pPr>
              <a:defRPr sz="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2188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144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—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3556820-5BD6-7C41-9F35-0709DCBA7BA6}"/>
              </a:ext>
            </a:extLst>
          </p:cNvPr>
          <p:cNvSpPr>
            <a:spLocks/>
          </p:cNvSpPr>
          <p:nvPr/>
        </p:nvSpPr>
        <p:spPr>
          <a:xfrm>
            <a:off x="595" y="181087"/>
            <a:ext cx="9142810" cy="5913488"/>
          </a:xfrm>
          <a:prstGeom prst="rect">
            <a:avLst/>
          </a:prstGeom>
          <a:solidFill>
            <a:srgbClr val="576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94254CDA-9455-1F48-A703-E7C2342F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F940754-C6EA-AC4C-8314-59739CD84F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0810" y="2765636"/>
            <a:ext cx="7685087" cy="1615864"/>
          </a:xfrm>
        </p:spPr>
        <p:txBody>
          <a:bodyPr lIns="0" tIns="0" rIns="0" bIns="0">
            <a:normAutofit/>
          </a:bodyPr>
          <a:lstStyle>
            <a:lvl1pPr>
              <a:defRPr sz="2700" b="0" i="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br>
              <a:rPr lang="en-US" dirty="0"/>
            </a:br>
            <a:r>
              <a:rPr lang="en-US" dirty="0"/>
              <a:t>2nd line</a:t>
            </a:r>
          </a:p>
        </p:txBody>
      </p:sp>
    </p:spTree>
    <p:extLst>
      <p:ext uri="{BB962C8B-B14F-4D97-AF65-F5344CB8AC3E}">
        <p14:creationId xmlns:p14="http://schemas.microsoft.com/office/powerpoint/2010/main" val="4244493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144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—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3556820-5BD6-7C41-9F35-0709DCBA7BA6}"/>
              </a:ext>
            </a:extLst>
          </p:cNvPr>
          <p:cNvSpPr>
            <a:spLocks/>
          </p:cNvSpPr>
          <p:nvPr/>
        </p:nvSpPr>
        <p:spPr>
          <a:xfrm>
            <a:off x="595" y="181087"/>
            <a:ext cx="9142810" cy="5913488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0" cap="none" spc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576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F7B7FAD3-3A70-6441-A8ED-D420541B3A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0810" y="2765636"/>
            <a:ext cx="7685087" cy="1615864"/>
          </a:xfrm>
        </p:spPr>
        <p:txBody>
          <a:bodyPr lIns="0" tIns="0" rIns="0" bIns="0">
            <a:normAutofit/>
          </a:bodyPr>
          <a:lstStyle>
            <a:lvl1pPr>
              <a:defRPr sz="2700" b="0" i="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br>
              <a:rPr lang="en-US" dirty="0"/>
            </a:br>
            <a:r>
              <a:rPr lang="en-US" dirty="0"/>
              <a:t>2nd line</a:t>
            </a:r>
          </a:p>
        </p:txBody>
      </p:sp>
    </p:spTree>
    <p:extLst>
      <p:ext uri="{BB962C8B-B14F-4D97-AF65-F5344CB8AC3E}">
        <p14:creationId xmlns:p14="http://schemas.microsoft.com/office/powerpoint/2010/main" val="35976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144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—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27B5FC5-D8F1-064D-8DDF-573695AF66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0810" y="2765636"/>
            <a:ext cx="7685087" cy="1615864"/>
          </a:xfrm>
        </p:spPr>
        <p:txBody>
          <a:bodyPr lIns="0" tIns="0" rIns="0" bIns="0">
            <a:normAutofit/>
          </a:bodyPr>
          <a:lstStyle>
            <a:lvl1pPr>
              <a:defRPr sz="270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br>
              <a:rPr lang="en-US" dirty="0"/>
            </a:br>
            <a:r>
              <a:rPr lang="en-US" dirty="0"/>
              <a:t>2nd line</a:t>
            </a:r>
          </a:p>
        </p:txBody>
      </p:sp>
    </p:spTree>
    <p:extLst>
      <p:ext uri="{BB962C8B-B14F-4D97-AF65-F5344CB8AC3E}">
        <p14:creationId xmlns:p14="http://schemas.microsoft.com/office/powerpoint/2010/main" val="2913674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—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389C38FD-514A-3045-9263-6A1BF07AB98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11976" y="181086"/>
            <a:ext cx="9155976" cy="591348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51C926-0B7B-F040-990F-6DAD17F61D10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88222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144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—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C16D0DC0-1B50-B44F-A922-A1E6CBC25C7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9165" y="571501"/>
            <a:ext cx="8280141" cy="514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99920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441">
          <p15:clr>
            <a:srgbClr val="FBAE40"/>
          </p15:clr>
        </p15:guide>
        <p15:guide id="11" pos="792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—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8285671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3A2D9A2B-8B34-F540-99A1-C92EEC6DA8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164" y="1576376"/>
            <a:ext cx="8285672" cy="3803797"/>
          </a:xfrm>
        </p:spPr>
        <p:txBody>
          <a:bodyPr>
            <a:normAutofit/>
          </a:bodyPr>
          <a:lstStyle>
            <a:lvl1pPr marL="257175" indent="-257175">
              <a:buFont typeface="Arial" panose="020B0604020202020204" pitchFamily="34" charset="0"/>
              <a:buChar char="•"/>
              <a:defRPr sz="180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9711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—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8285671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712FB6B8-B494-0F4A-88E7-5A10924214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64" y="1576376"/>
            <a:ext cx="8285672" cy="1930246"/>
          </a:xfrm>
        </p:spPr>
        <p:txBody>
          <a:bodyPr>
            <a:normAutofit/>
          </a:bodyPr>
          <a:lstStyle>
            <a:lvl1pPr>
              <a:defRPr sz="180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E07D1BF5-CC75-D548-877A-F9B67A02FB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164" y="3890952"/>
            <a:ext cx="4005509" cy="1824049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E106A9F-1969-0644-9A50-A23079A8A2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14856" y="3890952"/>
            <a:ext cx="4005509" cy="1824049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016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921">
          <p15:clr>
            <a:srgbClr val="FBAE40"/>
          </p15:clr>
        </p15:guide>
        <p15:guide id="11" pos="744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/Text Slide —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4005509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C16D0DC0-1B50-B44F-A922-A1E6CBC25C7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14857" y="571501"/>
            <a:ext cx="3994449" cy="514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557ABA0-2CF0-894D-BFC5-E24C93581E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64" y="1576376"/>
            <a:ext cx="4005509" cy="1930246"/>
          </a:xfrm>
        </p:spPr>
        <p:txBody>
          <a:bodyPr>
            <a:normAutofit/>
          </a:bodyPr>
          <a:lstStyle>
            <a:lvl1pPr>
              <a:defRPr sz="180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CA97B1A4-557A-8842-A7CF-CEF459F857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164" y="3890952"/>
            <a:ext cx="4005509" cy="1824049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8077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441">
          <p15:clr>
            <a:srgbClr val="FBAE40"/>
          </p15:clr>
        </p15:guide>
        <p15:guide id="11" pos="792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—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3556820-5BD6-7C41-9F35-0709DCBA7BA6}"/>
              </a:ext>
            </a:extLst>
          </p:cNvPr>
          <p:cNvSpPr>
            <a:spLocks/>
          </p:cNvSpPr>
          <p:nvPr/>
        </p:nvSpPr>
        <p:spPr>
          <a:xfrm>
            <a:off x="595" y="181087"/>
            <a:ext cx="9142810" cy="5913488"/>
          </a:xfrm>
          <a:prstGeom prst="rect">
            <a:avLst/>
          </a:prstGeom>
          <a:solidFill>
            <a:srgbClr val="576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94254CDA-9455-1F48-A703-E7C2342F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F940754-C6EA-AC4C-8314-59739CD84F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0810" y="2765636"/>
            <a:ext cx="7685087" cy="1615864"/>
          </a:xfrm>
        </p:spPr>
        <p:txBody>
          <a:bodyPr lIns="0" tIns="0" rIns="0" bIns="0">
            <a:normAutofit/>
          </a:bodyPr>
          <a:lstStyle>
            <a:lvl1pPr>
              <a:defRPr sz="2700" b="0" i="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br>
              <a:rPr lang="en-US" dirty="0"/>
            </a:br>
            <a:r>
              <a:rPr lang="en-US" dirty="0"/>
              <a:t>2nd line</a:t>
            </a:r>
          </a:p>
        </p:txBody>
      </p:sp>
    </p:spTree>
    <p:extLst>
      <p:ext uri="{BB962C8B-B14F-4D97-AF65-F5344CB8AC3E}">
        <p14:creationId xmlns:p14="http://schemas.microsoft.com/office/powerpoint/2010/main" val="795282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144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/Text Slide —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8285671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3D023766-93E8-6C43-9772-CDA7FC6144F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9165" y="1562088"/>
            <a:ext cx="8280141" cy="2324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269D219F-F78E-9E4A-B025-7F24BB6670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14856" y="4265769"/>
            <a:ext cx="4005509" cy="1449232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3B36E90-1930-594F-A27D-BBFA1CA705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64" y="4265769"/>
            <a:ext cx="4005509" cy="144923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619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921">
          <p15:clr>
            <a:srgbClr val="FBAE40"/>
          </p15:clr>
        </p15:guide>
        <p15:guide id="11" pos="744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/Text Slide —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8285671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3D023766-93E8-6C43-9772-CDA7FC6144F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9165" y="1562088"/>
            <a:ext cx="3999979" cy="2324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8B25342B-08E1-464F-AC27-5A651989880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21714" y="1562088"/>
            <a:ext cx="3999979" cy="2324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AFEBE52-7AC4-8A4F-A882-82DC4FA897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164" y="4265769"/>
            <a:ext cx="4005509" cy="144923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1BCA72C9-9805-E34B-BBDE-3CF10D461A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14856" y="4265769"/>
            <a:ext cx="4005509" cy="144923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2364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921">
          <p15:clr>
            <a:srgbClr val="FBAE40"/>
          </p15:clr>
        </p15:guide>
        <p15:guide id="11" pos="744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/Text Slide —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8285671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3D023766-93E8-6C43-9772-CDA7FC6144F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9165" y="1562088"/>
            <a:ext cx="2571415" cy="2324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9243F34B-2502-DB4F-9DB5-EDCF7DC7B5D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286292" y="1562088"/>
            <a:ext cx="2571415" cy="2324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4236B20B-B550-8142-AEF8-60BDD719F69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43420" y="1562088"/>
            <a:ext cx="2571415" cy="2324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5AEC2D-775B-BF4D-8D0A-574C4B1099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164" y="4265769"/>
            <a:ext cx="2571416" cy="144923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F5503E3A-1422-CD4D-8A89-397D3BA4206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289863" y="4265769"/>
            <a:ext cx="2571416" cy="144923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0064A36D-65DD-F745-A342-E072B982755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39848" y="4265769"/>
            <a:ext cx="2571416" cy="144923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2757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921">
          <p15:clr>
            <a:srgbClr val="FBAE40"/>
          </p15:clr>
        </p15:guide>
        <p15:guide id="11" pos="7441">
          <p15:clr>
            <a:srgbClr val="FBAE40"/>
          </p15:clr>
        </p15:guide>
        <p15:guide id="12" pos="5041">
          <p15:clr>
            <a:srgbClr val="FBAE40"/>
          </p15:clr>
        </p15:guide>
        <p15:guide id="13" pos="5521">
          <p15:clr>
            <a:srgbClr val="FBAE40"/>
          </p15:clr>
        </p15:guide>
        <p15:guide id="14" pos="9841">
          <p15:clr>
            <a:srgbClr val="FBAE40"/>
          </p15:clr>
        </p15:guide>
        <p15:guide id="15" pos="1032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/Text Slide —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8285671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66682ECA-8356-F142-94A1-921EA942135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164" y="1560663"/>
            <a:ext cx="3999979" cy="4152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2863" algn="l"/>
              </a:tabLst>
              <a:defRPr sz="1800">
                <a:solidFill>
                  <a:srgbClr val="576F7F"/>
                </a:solidFill>
              </a:defRPr>
            </a:lvl1pPr>
            <a:lvl2pPr marL="42863" indent="-42863">
              <a:tabLst/>
              <a:defRPr sz="375">
                <a:solidFill>
                  <a:schemeClr val="bg1">
                    <a:lumMod val="50000"/>
                  </a:schemeClr>
                </a:solidFill>
              </a:defRPr>
            </a:lvl2pPr>
            <a:lvl3pPr marL="86321" indent="-43458">
              <a:tabLst/>
              <a:defRPr sz="375"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tr-TR" dirty="0"/>
              <a:t>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428EAA1-0C81-0745-89CD-1A39835C4F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14857" y="1560663"/>
            <a:ext cx="3999978" cy="4152899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33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921">
          <p15:clr>
            <a:srgbClr val="FBAE40"/>
          </p15:clr>
        </p15:guide>
        <p15:guide id="11" pos="744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AB842C-6BB1-7849-B78D-1D793CD25166}"/>
              </a:ext>
            </a:extLst>
          </p:cNvPr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A9EDA39-870A-E945-9A81-5D7CFB06F0C7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660664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1441">
          <p15:clr>
            <a:srgbClr val="FBAE40"/>
          </p15:clr>
        </p15:guide>
        <p15:guide id="11" pos="7441">
          <p15:clr>
            <a:srgbClr val="FBAE40"/>
          </p15:clr>
        </p15:guide>
        <p15:guide id="12" pos="7921">
          <p15:clr>
            <a:srgbClr val="FBAE40"/>
          </p15:clr>
        </p15:guide>
        <p15:guide id="13" pos="5521">
          <p15:clr>
            <a:srgbClr val="FBAE40"/>
          </p15:clr>
        </p15:guide>
        <p15:guide id="14" pos="5041">
          <p15:clr>
            <a:srgbClr val="FBAE40"/>
          </p15:clr>
        </p15:guide>
        <p15:guide id="15" pos="9841">
          <p15:clr>
            <a:srgbClr val="FBAE40"/>
          </p15:clr>
        </p15:guide>
        <p15:guide id="16" pos="1032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—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3556820-5BD6-7C41-9F35-0709DCBA7BA6}"/>
              </a:ext>
            </a:extLst>
          </p:cNvPr>
          <p:cNvSpPr>
            <a:spLocks/>
          </p:cNvSpPr>
          <p:nvPr/>
        </p:nvSpPr>
        <p:spPr>
          <a:xfrm>
            <a:off x="595" y="181087"/>
            <a:ext cx="9142810" cy="5913488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0" cap="none" spc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576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F7B7FAD3-3A70-6441-A8ED-D420541B3A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0810" y="2765636"/>
            <a:ext cx="7685087" cy="1615864"/>
          </a:xfrm>
        </p:spPr>
        <p:txBody>
          <a:bodyPr lIns="0" tIns="0" rIns="0" bIns="0">
            <a:normAutofit/>
          </a:bodyPr>
          <a:lstStyle>
            <a:lvl1pPr>
              <a:defRPr sz="2700" b="0" i="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br>
              <a:rPr lang="en-US" dirty="0"/>
            </a:br>
            <a:r>
              <a:rPr lang="en-US" dirty="0"/>
              <a:t>2nd line</a:t>
            </a:r>
          </a:p>
        </p:txBody>
      </p:sp>
    </p:spTree>
    <p:extLst>
      <p:ext uri="{BB962C8B-B14F-4D97-AF65-F5344CB8AC3E}">
        <p14:creationId xmlns:p14="http://schemas.microsoft.com/office/powerpoint/2010/main" val="359348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144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—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27B5FC5-D8F1-064D-8DDF-573695AF66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0810" y="2765636"/>
            <a:ext cx="7685087" cy="1615864"/>
          </a:xfrm>
        </p:spPr>
        <p:txBody>
          <a:bodyPr lIns="0" tIns="0" rIns="0" bIns="0">
            <a:normAutofit/>
          </a:bodyPr>
          <a:lstStyle>
            <a:lvl1pPr>
              <a:defRPr sz="270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br>
              <a:rPr lang="en-US" dirty="0"/>
            </a:br>
            <a:r>
              <a:rPr lang="en-US" dirty="0"/>
              <a:t>2nd line</a:t>
            </a:r>
          </a:p>
        </p:txBody>
      </p:sp>
    </p:spTree>
    <p:extLst>
      <p:ext uri="{BB962C8B-B14F-4D97-AF65-F5344CB8AC3E}">
        <p14:creationId xmlns:p14="http://schemas.microsoft.com/office/powerpoint/2010/main" val="2936119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—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389C38FD-514A-3045-9263-6A1BF07AB98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11976" y="181086"/>
            <a:ext cx="9155976" cy="591348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51C926-0B7B-F040-990F-6DAD17F61D10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801433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144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—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C16D0DC0-1B50-B44F-A922-A1E6CBC25C7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9165" y="571501"/>
            <a:ext cx="8280141" cy="514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93139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441">
          <p15:clr>
            <a:srgbClr val="FBAE40"/>
          </p15:clr>
        </p15:guide>
        <p15:guide id="11" pos="79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—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8285671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3A2D9A2B-8B34-F540-99A1-C92EEC6DA8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164" y="1576376"/>
            <a:ext cx="8285672" cy="3803797"/>
          </a:xfrm>
        </p:spPr>
        <p:txBody>
          <a:bodyPr>
            <a:normAutofit/>
          </a:bodyPr>
          <a:lstStyle>
            <a:lvl1pPr marL="257175" indent="-257175">
              <a:buFont typeface="Arial" panose="020B0604020202020204" pitchFamily="34" charset="0"/>
              <a:buChar char="•"/>
              <a:defRPr sz="180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159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—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64" y="571500"/>
            <a:ext cx="8285671" cy="609589"/>
          </a:xfrm>
        </p:spPr>
        <p:txBody>
          <a:bodyPr lIns="0" tIns="0" rIns="0" bIns="0">
            <a:normAutofit/>
          </a:bodyPr>
          <a:lstStyle>
            <a:lvl1pPr>
              <a:defRPr sz="2550" b="0" i="0" baseline="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6094575"/>
            <a:ext cx="8571384" cy="0"/>
          </a:xfrm>
          <a:prstGeom prst="line">
            <a:avLst/>
          </a:prstGeom>
          <a:ln>
            <a:solidFill>
              <a:srgbClr val="576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308F9-BC56-5F47-879A-9003E64704B1}"/>
              </a:ext>
            </a:extLst>
          </p:cNvPr>
          <p:cNvSpPr>
            <a:spLocks/>
          </p:cNvSpPr>
          <p:nvPr/>
        </p:nvSpPr>
        <p:spPr>
          <a:xfrm>
            <a:off x="595" y="0"/>
            <a:ext cx="9142810" cy="190500"/>
          </a:xfrm>
          <a:prstGeom prst="rect">
            <a:avLst/>
          </a:prstGeom>
          <a:solidFill>
            <a:srgbClr val="FBB0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5477045-8978-C243-A476-24F640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779" y="6293196"/>
            <a:ext cx="356508" cy="366183"/>
          </a:xfrm>
        </p:spPr>
        <p:txBody>
          <a:bodyPr/>
          <a:lstStyle>
            <a:lvl1pPr algn="r">
              <a:defRPr>
                <a:solidFill>
                  <a:srgbClr val="576F7F"/>
                </a:solidFill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DBF5-7715-C946-BE0A-5816950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" y="6227853"/>
            <a:ext cx="1428564" cy="449061"/>
          </a:xfrm>
          <a:prstGeom prst="rect">
            <a:avLst/>
          </a:prstGeom>
        </p:spPr>
      </p:pic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712FB6B8-B494-0F4A-88E7-5A10924214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64" y="1576376"/>
            <a:ext cx="8285672" cy="1930246"/>
          </a:xfrm>
        </p:spPr>
        <p:txBody>
          <a:bodyPr>
            <a:normAutofit/>
          </a:bodyPr>
          <a:lstStyle>
            <a:lvl1pPr>
              <a:defRPr sz="180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E07D1BF5-CC75-D548-877A-F9B67A02FB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164" y="3890952"/>
            <a:ext cx="4005509" cy="1824049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E106A9F-1969-0644-9A50-A23079A8A2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14856" y="3890952"/>
            <a:ext cx="4005509" cy="1824049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>
                <a:solidFill>
                  <a:srgbClr val="576F7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11" indent="0" algn="l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122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40">
          <p15:clr>
            <a:srgbClr val="FBAE40"/>
          </p15:clr>
        </p15:guide>
        <p15:guide id="4" pos="721">
          <p15:clr>
            <a:srgbClr val="FBAE40"/>
          </p15:clr>
        </p15:guide>
        <p15:guide id="5" pos="14881">
          <p15:clr>
            <a:srgbClr val="FBAE40"/>
          </p15:clr>
        </p15:guide>
        <p15:guide id="6" pos="14641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7200">
          <p15:clr>
            <a:srgbClr val="FBAE40"/>
          </p15:clr>
        </p15:guide>
        <p15:guide id="9" pos="481">
          <p15:clr>
            <a:srgbClr val="FBAE40"/>
          </p15:clr>
        </p15:guide>
        <p15:guide id="10" pos="7921">
          <p15:clr>
            <a:srgbClr val="FBAE40"/>
          </p15:clr>
        </p15:guide>
        <p15:guide id="11" pos="744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054" y="487875"/>
            <a:ext cx="8229600" cy="522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9479" y="6132740"/>
            <a:ext cx="46754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6CEB089-E730-C64A-A490-6055B6A2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054" y="1562100"/>
            <a:ext cx="8229600" cy="3962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marL="0" lvl="0" indent="-107156" algn="l" defTabSz="171450" rtl="0" eaLnBrk="1" latinLnBrk="0" hangingPunct="1">
              <a:spcBef>
                <a:spcPct val="20000"/>
              </a:spcBef>
              <a:buFont typeface="Arial"/>
              <a:buChar char="–"/>
            </a:pPr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marL="257175" lvl="1" indent="-64294" algn="l" defTabSz="17145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tr-TR" dirty="0"/>
              <a:t>Third </a:t>
            </a:r>
            <a:r>
              <a:rPr lang="tr-TR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0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9" r:id="rId19"/>
  </p:sldLayoutIdLst>
  <p:txStyles>
    <p:titleStyle>
      <a:lvl1pPr algn="l" defTabSz="457206" rtl="0" eaLnBrk="1" latinLnBrk="0" hangingPunct="1">
        <a:spcBef>
          <a:spcPct val="0"/>
        </a:spcBef>
        <a:buNone/>
        <a:defRPr lang="en-US" sz="2550" b="0" i="0" kern="1200" dirty="0">
          <a:solidFill>
            <a:srgbClr val="576F7F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457206" rtl="0" eaLnBrk="1" latinLnBrk="0" hangingPunct="1">
        <a:lnSpc>
          <a:spcPct val="100000"/>
        </a:lnSpc>
        <a:spcBef>
          <a:spcPts val="0"/>
        </a:spcBef>
        <a:buFontTx/>
        <a:buNone/>
        <a:tabLst/>
        <a:defRPr lang="tr-TR" sz="1800" b="0" i="0" kern="1200" dirty="0" smtClean="0">
          <a:solidFill>
            <a:srgbClr val="576F7F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9" indent="-341317" algn="l" defTabSz="457206" rtl="0" eaLnBrk="1" latinLnBrk="0" hangingPunct="1">
        <a:lnSpc>
          <a:spcPct val="100000"/>
        </a:lnSpc>
        <a:spcBef>
          <a:spcPts val="0"/>
        </a:spcBef>
        <a:buFont typeface="Arial"/>
        <a:buChar char="–"/>
        <a:tabLst/>
        <a:defRPr lang="tr-TR" sz="1000" b="0" i="0" kern="1200" dirty="0" smtClean="0">
          <a:solidFill>
            <a:srgbClr val="576F7F"/>
          </a:solidFill>
          <a:latin typeface="Arial"/>
          <a:ea typeface="+mn-ea"/>
          <a:cs typeface="Arial"/>
        </a:defRPr>
      </a:lvl2pPr>
      <a:lvl3pPr marL="1143014" indent="-228603" algn="l" defTabSz="457206" rtl="0" eaLnBrk="1" latinLnBrk="0" hangingPunct="1">
        <a:lnSpc>
          <a:spcPct val="100000"/>
        </a:lnSpc>
        <a:spcBef>
          <a:spcPts val="0"/>
        </a:spcBef>
        <a:buFont typeface="Arial"/>
        <a:buChar char="•"/>
        <a:tabLst/>
        <a:defRPr lang="tr-TR" sz="1050" b="0" i="0" kern="1200" dirty="0" smtClean="0">
          <a:solidFill>
            <a:srgbClr val="000000"/>
          </a:solidFill>
          <a:latin typeface="Arial"/>
          <a:ea typeface="+mn-ea"/>
          <a:cs typeface="Arial"/>
        </a:defRPr>
      </a:lvl3pPr>
      <a:lvl4pPr marL="1600220" indent="-228603" algn="l" defTabSz="45720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45720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3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054" y="487875"/>
            <a:ext cx="8229600" cy="522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9479" y="6132740"/>
            <a:ext cx="46754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BA8CF1B3-96A0-D24B-B5C9-B5B93FF4523E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6CEB089-E730-C64A-A490-6055B6A2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054" y="1562100"/>
            <a:ext cx="8229600" cy="3962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marL="0" lvl="0" indent="-107156" algn="l" defTabSz="171450" rtl="0" eaLnBrk="1" latinLnBrk="0" hangingPunct="1">
              <a:spcBef>
                <a:spcPct val="20000"/>
              </a:spcBef>
              <a:buFont typeface="Arial"/>
              <a:buChar char="–"/>
            </a:pPr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marL="257175" lvl="1" indent="-64294" algn="l" defTabSz="17145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tr-TR" dirty="0"/>
              <a:t>Third </a:t>
            </a:r>
            <a:r>
              <a:rPr lang="tr-TR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</p:sldLayoutIdLst>
  <p:txStyles>
    <p:titleStyle>
      <a:lvl1pPr algn="l" defTabSz="457206" rtl="0" eaLnBrk="1" latinLnBrk="0" hangingPunct="1">
        <a:spcBef>
          <a:spcPct val="0"/>
        </a:spcBef>
        <a:buNone/>
        <a:defRPr lang="en-US" sz="2550" b="0" i="0" kern="1200" dirty="0">
          <a:solidFill>
            <a:srgbClr val="576F7F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457206" rtl="0" eaLnBrk="1" latinLnBrk="0" hangingPunct="1">
        <a:lnSpc>
          <a:spcPct val="100000"/>
        </a:lnSpc>
        <a:spcBef>
          <a:spcPts val="0"/>
        </a:spcBef>
        <a:buFontTx/>
        <a:buNone/>
        <a:tabLst/>
        <a:defRPr lang="tr-TR" sz="1800" b="0" i="0" kern="1200" dirty="0" smtClean="0">
          <a:solidFill>
            <a:srgbClr val="576F7F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9" indent="-341317" algn="l" defTabSz="457206" rtl="0" eaLnBrk="1" latinLnBrk="0" hangingPunct="1">
        <a:lnSpc>
          <a:spcPct val="100000"/>
        </a:lnSpc>
        <a:spcBef>
          <a:spcPts val="0"/>
        </a:spcBef>
        <a:buFont typeface="Arial"/>
        <a:buChar char="–"/>
        <a:tabLst/>
        <a:defRPr lang="tr-TR" sz="1000" b="0" i="0" kern="1200" dirty="0" smtClean="0">
          <a:solidFill>
            <a:srgbClr val="576F7F"/>
          </a:solidFill>
          <a:latin typeface="Arial"/>
          <a:ea typeface="+mn-ea"/>
          <a:cs typeface="Arial"/>
        </a:defRPr>
      </a:lvl2pPr>
      <a:lvl3pPr marL="1143014" indent="-228603" algn="l" defTabSz="457206" rtl="0" eaLnBrk="1" latinLnBrk="0" hangingPunct="1">
        <a:lnSpc>
          <a:spcPct val="100000"/>
        </a:lnSpc>
        <a:spcBef>
          <a:spcPts val="0"/>
        </a:spcBef>
        <a:buFont typeface="Arial"/>
        <a:buChar char="•"/>
        <a:tabLst/>
        <a:defRPr lang="tr-TR" sz="1050" b="0" i="0" kern="1200" dirty="0" smtClean="0">
          <a:solidFill>
            <a:srgbClr val="000000"/>
          </a:solidFill>
          <a:latin typeface="Arial"/>
          <a:ea typeface="+mn-ea"/>
          <a:cs typeface="Arial"/>
        </a:defRPr>
      </a:lvl3pPr>
      <a:lvl4pPr marL="1600220" indent="-228603" algn="l" defTabSz="45720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45720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3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nces.ed.gov/whatsnew/commissioner/remarks2016/ppt/11_29_2016.pptx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Dire/index.html" TargetMode="External"/><Relationship Id="rId13" Type="http://schemas.openxmlformats.org/officeDocument/2006/relationships/hyperlink" Target="http://www.oecd.org/pisa/pisaproducts/" TargetMode="External"/><Relationship Id="rId3" Type="http://schemas.openxmlformats.org/officeDocument/2006/relationships/hyperlink" Target="https://www.iea.nl/data-tools/tools#section-308" TargetMode="External"/><Relationship Id="rId7" Type="http://schemas.openxmlformats.org/officeDocument/2006/relationships/hyperlink" Target="https://cran.r-project.org/web/packages/EdSurvey/index.html" TargetMode="External"/><Relationship Id="rId12" Type="http://schemas.openxmlformats.org/officeDocument/2006/relationships/hyperlink" Target="http://www.ilsa-gateway.org/" TargetMode="External"/><Relationship Id="rId2" Type="http://schemas.openxmlformats.org/officeDocument/2006/relationships/hyperlink" Target="https://timss2019.org/international-database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nces.ed.gov/surveys/international/ide/" TargetMode="External"/><Relationship Id="rId11" Type="http://schemas.openxmlformats.org/officeDocument/2006/relationships/hyperlink" Target="http://www.iea.nl/" TargetMode="External"/><Relationship Id="rId5" Type="http://schemas.openxmlformats.org/officeDocument/2006/relationships/hyperlink" Target="https://nces.ed.gov/training/datauser/" TargetMode="External"/><Relationship Id="rId10" Type="http://schemas.openxmlformats.org/officeDocument/2006/relationships/hyperlink" Target="https://timssandpirls.bc.edu/" TargetMode="External"/><Relationship Id="rId4" Type="http://schemas.openxmlformats.org/officeDocument/2006/relationships/hyperlink" Target="https://www.youtube.com/playlist?list=PLQOoi4F3sfzbO1cjFbCmfGOTjTCJMCoe3" TargetMode="External"/><Relationship Id="rId9" Type="http://schemas.openxmlformats.org/officeDocument/2006/relationships/hyperlink" Target="https://nces.ed.gov/surveys/international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2B127-8E4F-4820-959F-F4294804B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810" y="1981200"/>
            <a:ext cx="7685087" cy="10443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Overview of NCES  Large-Scale Assessments</a:t>
            </a:r>
            <a:br>
              <a:rPr lang="en-US" dirty="0"/>
            </a:br>
            <a:r>
              <a:rPr lang="en-US" dirty="0"/>
              <a:t>With a Closer Look at NAEP and TIMSS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727B19B4-50A3-4DB1-9C67-30D1A3861A78}"/>
              </a:ext>
            </a:extLst>
          </p:cNvPr>
          <p:cNvSpPr txBox="1">
            <a:spLocks/>
          </p:cNvSpPr>
          <p:nvPr/>
        </p:nvSpPr>
        <p:spPr>
          <a:xfrm>
            <a:off x="1906569" y="3415145"/>
            <a:ext cx="5330861" cy="1676400"/>
          </a:xfrm>
          <a:prstGeom prst="rect">
            <a:avLst/>
          </a:prstGeom>
        </p:spPr>
        <p:txBody>
          <a:bodyPr/>
          <a:lstStyle>
            <a:lvl1pPr marL="0" indent="0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tabLst/>
              <a:defRPr lang="tr-TR" sz="1800" b="0" i="0" kern="1200" dirty="0" smtClean="0">
                <a:solidFill>
                  <a:srgbClr val="576F7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9" indent="-341317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–"/>
              <a:tabLst/>
              <a:defRPr lang="tr-TR" sz="1000" b="0" i="0" kern="1200" dirty="0" smtClean="0">
                <a:solidFill>
                  <a:srgbClr val="576F7F"/>
                </a:solidFill>
                <a:latin typeface="Arial"/>
                <a:ea typeface="+mn-ea"/>
                <a:cs typeface="Arial"/>
              </a:defRPr>
            </a:lvl2pPr>
            <a:lvl3pPr marL="1143014" indent="-228603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•"/>
              <a:tabLst/>
              <a:defRPr lang="tr-TR" sz="1050" b="0" i="0" kern="1200" dirty="0" smtClean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3pPr>
            <a:lvl4pPr marL="1600220" indent="-228603" algn="l" defTabSz="457206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457206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Emmanuel Sikali, PhD</a:t>
            </a:r>
          </a:p>
          <a:p>
            <a:r>
              <a:rPr lang="en-US" sz="2400" dirty="0">
                <a:solidFill>
                  <a:schemeClr val="bg1"/>
                </a:solidFill>
              </a:rPr>
              <a:t>National Center for Education Statistics</a:t>
            </a:r>
          </a:p>
          <a:p>
            <a:endParaRPr lang="en-US" sz="2400" dirty="0">
              <a:solidFill>
                <a:schemeClr val="bg1"/>
              </a:solidFill>
              <a:latin typeface="Publico Text" panose="02040502060504060203" pitchFamily="18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A5ADDC1-81DF-4732-84BE-809E6D57D04B}"/>
              </a:ext>
            </a:extLst>
          </p:cNvPr>
          <p:cNvSpPr txBox="1">
            <a:spLocks/>
          </p:cNvSpPr>
          <p:nvPr/>
        </p:nvSpPr>
        <p:spPr>
          <a:xfrm>
            <a:off x="845957" y="787400"/>
            <a:ext cx="7689940" cy="355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NCME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|  April, 2022</a:t>
            </a:r>
          </a:p>
        </p:txBody>
      </p:sp>
    </p:spTree>
    <p:extLst>
      <p:ext uri="{BB962C8B-B14F-4D97-AF65-F5344CB8AC3E}">
        <p14:creationId xmlns:p14="http://schemas.microsoft.com/office/powerpoint/2010/main" val="2832736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4E1D-12B4-4EDF-B8A9-E8C6D8EC9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NAEP Achievement Levels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4FAD-7D37-4A00-879B-3389F688C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164" y="1576376"/>
            <a:ext cx="8285672" cy="429102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NAEP reports by scale scores and achievement levels</a:t>
            </a:r>
          </a:p>
          <a:p>
            <a:r>
              <a:rPr lang="en-US" sz="2000" dirty="0"/>
              <a:t>Levels set by NAGB and designed to describe what students should know and be able to do 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NAEP reports three achievement levels at each grade: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i="1" dirty="0"/>
              <a:t>NAEP Basic</a:t>
            </a:r>
            <a:r>
              <a:rPr lang="en-US" sz="2000" i="1" dirty="0"/>
              <a:t> </a:t>
            </a:r>
            <a:r>
              <a:rPr lang="en-US" sz="2000" dirty="0"/>
              <a:t>denotes partial mastery of prerequisite knowledge and skills that are fundamental for proficient work at each grade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i="1" dirty="0"/>
              <a:t>NAEP Proficient</a:t>
            </a:r>
            <a:r>
              <a:rPr lang="en-US" sz="2000" b="1" dirty="0"/>
              <a:t> </a:t>
            </a:r>
            <a:r>
              <a:rPr lang="en-US" sz="2000" dirty="0"/>
              <a:t>represents solid academic performance for each grade assessed 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i="1" dirty="0"/>
              <a:t>NAEP Advanced</a:t>
            </a:r>
            <a:r>
              <a:rPr lang="en-US" sz="2000" b="1" dirty="0"/>
              <a:t> </a:t>
            </a:r>
            <a:r>
              <a:rPr lang="en-US" sz="2000" dirty="0"/>
              <a:t>represents superior performance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1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C22BF8-7780-459A-9669-67BB8E31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International Large-Scale Assessments</a:t>
            </a:r>
            <a:br>
              <a:rPr lang="en-US" dirty="0"/>
            </a:br>
            <a:r>
              <a:rPr lang="en-US" dirty="0"/>
              <a:t>(ILSAs)</a:t>
            </a:r>
          </a:p>
        </p:txBody>
      </p:sp>
    </p:spTree>
    <p:extLst>
      <p:ext uri="{BB962C8B-B14F-4D97-AF65-F5344CB8AC3E}">
        <p14:creationId xmlns:p14="http://schemas.microsoft.com/office/powerpoint/2010/main" val="113555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9705-702B-421A-BFBF-03EE982C3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NCES International Activities Program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3E069A-C6A6-435C-97D5-F9CB49889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23248"/>
              </p:ext>
            </p:extLst>
          </p:nvPr>
        </p:nvGraphicFramePr>
        <p:xfrm>
          <a:off x="342899" y="1604772"/>
          <a:ext cx="8326508" cy="396604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644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043">
                <a:tc gridSpan="2">
                  <a:txBody>
                    <a:bodyPr/>
                    <a:lstStyle>
                      <a:lvl1pPr marL="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Study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0" marR="42390" marT="0" marB="0" anchor="ctr"/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What’s Surveyed?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Who’s Surveyed?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When?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solidFill>
                            <a:schemeClr val="tx2"/>
                          </a:solidFill>
                          <a:effectLst/>
                        </a:rPr>
                        <a:t>International Early Learning Study</a:t>
                      </a:r>
                      <a:r>
                        <a:rPr lang="en-US" sz="1100" u="none" baseline="0" dirty="0">
                          <a:solidFill>
                            <a:schemeClr val="tx2"/>
                          </a:solidFill>
                          <a:effectLst/>
                        </a:rPr>
                        <a:t> (IELS)</a:t>
                      </a:r>
                      <a:endParaRPr lang="en-US" sz="1100" b="0" u="none" dirty="0">
                        <a:solidFill>
                          <a:schemeClr val="tx2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8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u="none" dirty="0">
                          <a:solidFill>
                            <a:schemeClr val="tx2"/>
                          </a:solidFill>
                          <a:effectLst/>
                        </a:rPr>
                        <a:t>Emerging literacy skills  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u="none" dirty="0">
                          <a:solidFill>
                            <a:schemeClr val="tx2"/>
                          </a:solidFill>
                          <a:effectLst/>
                        </a:rPr>
                        <a:t>Emerging numeracy skills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u="none" dirty="0">
                          <a:solidFill>
                            <a:schemeClr val="tx2"/>
                          </a:solidFill>
                          <a:effectLst/>
                        </a:rPr>
                        <a:t>Empathy &amp; trust  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u="none" dirty="0">
                          <a:solidFill>
                            <a:schemeClr val="tx2"/>
                          </a:solidFill>
                          <a:effectLst/>
                        </a:rPr>
                        <a:t>Self-regulation</a:t>
                      </a: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5-year-olds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2018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999"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kern="1200" dirty="0">
                          <a:solidFill>
                            <a:schemeClr val="tx2"/>
                          </a:solidFill>
                          <a:effectLst/>
                        </a:rPr>
                        <a:t>Progress</a:t>
                      </a:r>
                      <a:r>
                        <a:rPr lang="en-US" sz="1100" u="none" kern="1200" baseline="0" dirty="0">
                          <a:solidFill>
                            <a:schemeClr val="tx2"/>
                          </a:solidFill>
                          <a:effectLst/>
                        </a:rPr>
                        <a:t> in International Reading Literacy Study (PIRLS)</a:t>
                      </a:r>
                      <a:endParaRPr lang="en-US" sz="1100" b="0" u="non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8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Informational and reading literacy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Online reading literacy</a:t>
                      </a: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4</a:t>
                      </a:r>
                      <a:r>
                        <a:rPr lang="en-US" sz="800" baseline="30000" dirty="0">
                          <a:solidFill>
                            <a:schemeClr val="tx2"/>
                          </a:solidFill>
                          <a:effectLst/>
                        </a:rPr>
                        <a:t>th</a:t>
                      </a: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-graders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2001, 2006, 2011, 2016, 2021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41">
                <a:tc rowSpan="2">
                  <a:txBody>
                    <a:bodyPr/>
                    <a:lstStyle>
                      <a:lvl1pPr marL="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kern="1200" dirty="0">
                          <a:solidFill>
                            <a:schemeClr val="tx2"/>
                          </a:solidFill>
                          <a:effectLst/>
                        </a:rPr>
                        <a:t>Trends in International</a:t>
                      </a:r>
                      <a:r>
                        <a:rPr lang="en-US" sz="1100" u="none" kern="1200" baseline="0" dirty="0">
                          <a:solidFill>
                            <a:schemeClr val="tx2"/>
                          </a:solidFill>
                          <a:effectLst/>
                        </a:rPr>
                        <a:t> Mathematics and Science Study (TIMSS)</a:t>
                      </a:r>
                      <a:endParaRPr lang="en-US" sz="1100" b="0" u="non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Mathematics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Science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4</a:t>
                      </a:r>
                      <a:r>
                        <a:rPr lang="en-US" sz="800" baseline="30000" dirty="0">
                          <a:solidFill>
                            <a:schemeClr val="tx2"/>
                          </a:solidFill>
                          <a:effectLst/>
                        </a:rPr>
                        <a:t>th</a:t>
                      </a: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-graders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8</a:t>
                      </a:r>
                      <a:r>
                        <a:rPr lang="en-US" sz="800" baseline="30000" dirty="0">
                          <a:solidFill>
                            <a:schemeClr val="tx2"/>
                          </a:solidFill>
                          <a:effectLst/>
                        </a:rPr>
                        <a:t>th</a:t>
                      </a: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-graders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1995, 1999, 2003, 2007, 2011, 2015, 2019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0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5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07" marR="55107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Advanced mathematics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Physics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2"/>
                          </a:solidFill>
                          <a:effectLst/>
                        </a:rPr>
                        <a:t>Advanced 12</a:t>
                      </a:r>
                      <a:r>
                        <a:rPr lang="en-US" sz="800" baseline="30000">
                          <a:solidFill>
                            <a:schemeClr val="tx2"/>
                          </a:solidFill>
                          <a:effectLst/>
                        </a:rPr>
                        <a:t>th</a:t>
                      </a:r>
                      <a:r>
                        <a:rPr lang="en-US" sz="800">
                          <a:solidFill>
                            <a:schemeClr val="tx2"/>
                          </a:solidFill>
                          <a:effectLst/>
                        </a:rPr>
                        <a:t>-graders</a:t>
                      </a:r>
                      <a:endParaRPr lang="en-US" sz="8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1995, 2008, 2015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413"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kern="1200" dirty="0">
                          <a:solidFill>
                            <a:schemeClr val="tx2"/>
                          </a:solidFill>
                          <a:effectLst/>
                        </a:rPr>
                        <a:t>International</a:t>
                      </a:r>
                      <a:r>
                        <a:rPr lang="en-US" sz="1100" u="none" kern="1200" baseline="0" dirty="0">
                          <a:solidFill>
                            <a:schemeClr val="tx2"/>
                          </a:solidFill>
                          <a:effectLst/>
                        </a:rPr>
                        <a:t> Computer and Information Literacy Study (ICILS)</a:t>
                      </a:r>
                      <a:endParaRPr lang="en-US" sz="1100" b="0" u="non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Computer and information literacy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8</a:t>
                      </a:r>
                      <a:r>
                        <a:rPr lang="en-US" sz="800" baseline="30000" dirty="0">
                          <a:solidFill>
                            <a:schemeClr val="tx2"/>
                          </a:solidFill>
                          <a:effectLst/>
                        </a:rPr>
                        <a:t>th</a:t>
                      </a: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-graders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2013, 2018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075"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kern="1200" dirty="0">
                          <a:solidFill>
                            <a:schemeClr val="tx2"/>
                          </a:solidFill>
                          <a:effectLst/>
                        </a:rPr>
                        <a:t>Program</a:t>
                      </a:r>
                      <a:r>
                        <a:rPr lang="en-US" sz="1100" u="none" kern="1200" baseline="0" dirty="0">
                          <a:solidFill>
                            <a:schemeClr val="tx2"/>
                          </a:solidFill>
                          <a:effectLst/>
                        </a:rPr>
                        <a:t> for International Student Assessment (PISA)</a:t>
                      </a:r>
                      <a:endParaRPr lang="en-US" sz="1100" b="0" u="non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8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Reading literacy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Mathematics literacy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Science literacy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Problem solving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Financial literacy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15-year-olds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2000, 2003, 2006, 2009, 2012, 2015, 2018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128"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kern="1200" baseline="0" dirty="0">
                          <a:solidFill>
                            <a:schemeClr val="tx2"/>
                          </a:solidFill>
                          <a:effectLst/>
                        </a:rPr>
                        <a:t>Teaching and Learning International Survey (TALIS)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Teachers’</a:t>
                      </a:r>
                      <a:r>
                        <a:rPr lang="en-US" sz="800" u="none" dirty="0">
                          <a:solidFill>
                            <a:schemeClr val="tx2"/>
                          </a:solidFill>
                          <a:effectLst/>
                        </a:rPr>
                        <a:t> teaching</a:t>
                      </a:r>
                      <a:r>
                        <a:rPr lang="en-US" sz="800" u="none" baseline="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practices, and learning environments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Teachers in grades 7, 8, and 9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2008, 2013, 2018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499"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kern="1200" baseline="0" dirty="0">
                          <a:solidFill>
                            <a:schemeClr val="tx2"/>
                          </a:solidFill>
                          <a:effectLst/>
                        </a:rPr>
                        <a:t>Program for the International Assessment of Adult Competencies (PIAAC)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Literacy skills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Numeracy skills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Problem solving in a technology-rich environment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Adults ages 16-65 (16-74 in the U.S.)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</a:rPr>
                        <a:t>2012, 2022</a:t>
                      </a:r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30" marR="41330" marT="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58D2EDE-846F-47BA-AA5B-057AA59F03E3}"/>
              </a:ext>
            </a:extLst>
          </p:cNvPr>
          <p:cNvGrpSpPr/>
          <p:nvPr/>
        </p:nvGrpSpPr>
        <p:grpSpPr>
          <a:xfrm>
            <a:off x="3214346" y="1931517"/>
            <a:ext cx="738213" cy="3423489"/>
            <a:chOff x="3635188" y="1524000"/>
            <a:chExt cx="870868" cy="4668260"/>
          </a:xfrm>
        </p:grpSpPr>
        <p:pic>
          <p:nvPicPr>
            <p:cNvPr id="7" name="Picture 210" descr="International Early Learning Study (IELS)">
              <a:extLst>
                <a:ext uri="{FF2B5EF4-FFF2-40B4-BE49-F238E27FC236}">
                  <a16:creationId xmlns:a16="http://schemas.microsoft.com/office/drawing/2014/main" id="{2BC4AAC2-5EC9-4538-8FB1-8582A15C6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1524000"/>
              <a:ext cx="669525" cy="66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11" descr="Progress in International Reading Literacy Study (PIRLS) logo">
              <a:extLst>
                <a:ext uri="{FF2B5EF4-FFF2-40B4-BE49-F238E27FC236}">
                  <a16:creationId xmlns:a16="http://schemas.microsoft.com/office/drawing/2014/main" id="{B2DA54CC-4D47-498C-BDA2-5D1872539C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168" y="2224012"/>
              <a:ext cx="553086" cy="553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12" descr="Trends in International Mathematics and Science Study (TIMSS)">
              <a:extLst>
                <a:ext uri="{FF2B5EF4-FFF2-40B4-BE49-F238E27FC236}">
                  <a16:creationId xmlns:a16="http://schemas.microsoft.com/office/drawing/2014/main" id="{6BF5716B-6B87-46AB-BF42-94369DF03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681" y="2924522"/>
              <a:ext cx="713190" cy="713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13" descr="International Computer and Information Literacy Study">
              <a:extLst>
                <a:ext uri="{FF2B5EF4-FFF2-40B4-BE49-F238E27FC236}">
                  <a16:creationId xmlns:a16="http://schemas.microsoft.com/office/drawing/2014/main" id="{2B72D110-CC42-4C3B-9E2F-38EB1729C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25" b="16325"/>
            <a:stretch>
              <a:fillRect/>
            </a:stretch>
          </p:blipFill>
          <p:spPr bwMode="auto">
            <a:xfrm>
              <a:off x="3690135" y="3809062"/>
              <a:ext cx="713190" cy="48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14" descr="Program for International Student Assessment (PISA) logo">
              <a:extLst>
                <a:ext uri="{FF2B5EF4-FFF2-40B4-BE49-F238E27FC236}">
                  <a16:creationId xmlns:a16="http://schemas.microsoft.com/office/drawing/2014/main" id="{50C192B0-61B2-4F75-B135-50B74E5F8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5632" y="4398755"/>
              <a:ext cx="582196" cy="582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70" descr="2b_TALIS Logo HS-Color">
              <a:extLst>
                <a:ext uri="{FF2B5EF4-FFF2-40B4-BE49-F238E27FC236}">
                  <a16:creationId xmlns:a16="http://schemas.microsoft.com/office/drawing/2014/main" id="{ADCDB80A-4741-43E0-92A7-7790C8230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732"/>
            <a:stretch>
              <a:fillRect/>
            </a:stretch>
          </p:blipFill>
          <p:spPr bwMode="auto">
            <a:xfrm>
              <a:off x="3673442" y="5209583"/>
              <a:ext cx="698635" cy="378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71" descr="4b_PIAAC Logo_01102018">
              <a:extLst>
                <a:ext uri="{FF2B5EF4-FFF2-40B4-BE49-F238E27FC236}">
                  <a16:creationId xmlns:a16="http://schemas.microsoft.com/office/drawing/2014/main" id="{A126CCC2-058E-4079-98EB-5124D2231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188" y="5799277"/>
              <a:ext cx="870868" cy="3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DDAB841-008F-4147-A419-9458ACBC44C6}"/>
              </a:ext>
            </a:extLst>
          </p:cNvPr>
          <p:cNvSpPr/>
          <p:nvPr/>
        </p:nvSpPr>
        <p:spPr>
          <a:xfrm>
            <a:off x="342898" y="1931517"/>
            <a:ext cx="3844859" cy="361834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628287-F6A7-4D41-82ED-771E2FB0228E}"/>
              </a:ext>
            </a:extLst>
          </p:cNvPr>
          <p:cNvSpPr/>
          <p:nvPr/>
        </p:nvSpPr>
        <p:spPr>
          <a:xfrm>
            <a:off x="4187757" y="1931517"/>
            <a:ext cx="4481650" cy="361834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71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26EF-090E-4C32-8E63-A0EF6721D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NCES International Studies Across the Lifespan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7599C9-C5ED-4BB1-A204-9E0BE8E2C87F}"/>
              </a:ext>
            </a:extLst>
          </p:cNvPr>
          <p:cNvGrpSpPr/>
          <p:nvPr/>
        </p:nvGrpSpPr>
        <p:grpSpPr>
          <a:xfrm>
            <a:off x="838944" y="2052069"/>
            <a:ext cx="8076456" cy="2259317"/>
            <a:chOff x="1903065" y="1325711"/>
            <a:chExt cx="8858170" cy="29209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B796661-B2BE-41CA-A7A8-D769FE6A9926}"/>
                </a:ext>
              </a:extLst>
            </p:cNvPr>
            <p:cNvGrpSpPr/>
            <p:nvPr/>
          </p:nvGrpSpPr>
          <p:grpSpPr>
            <a:xfrm>
              <a:off x="1903065" y="1732011"/>
              <a:ext cx="8517119" cy="2514602"/>
              <a:chOff x="1870578" y="1820052"/>
              <a:chExt cx="8290734" cy="304918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8993946-70C2-48EB-9E5B-70D6431BE9E6}"/>
                  </a:ext>
                </a:extLst>
              </p:cNvPr>
              <p:cNvGrpSpPr/>
              <p:nvPr/>
            </p:nvGrpSpPr>
            <p:grpSpPr>
              <a:xfrm>
                <a:off x="1870578" y="2635947"/>
                <a:ext cx="1600942" cy="2233294"/>
                <a:chOff x="1870578" y="2635947"/>
                <a:chExt cx="1600942" cy="2233294"/>
              </a:xfrm>
            </p:grpSpPr>
            <p:sp>
              <p:nvSpPr>
                <p:cNvPr id="31" name="Isosceles Triangle 30">
                  <a:extLst>
                    <a:ext uri="{FF2B5EF4-FFF2-40B4-BE49-F238E27FC236}">
                      <a16:creationId xmlns:a16="http://schemas.microsoft.com/office/drawing/2014/main" id="{5828EA8A-FCF5-4BDC-A97A-1BA7540CE357}"/>
                    </a:ext>
                  </a:extLst>
                </p:cNvPr>
                <p:cNvSpPr/>
                <p:nvPr/>
              </p:nvSpPr>
              <p:spPr>
                <a:xfrm>
                  <a:off x="3141245" y="3031841"/>
                  <a:ext cx="250688" cy="302544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 cap="rnd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effectLst/>
              </p:spPr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5F347FB5-512B-42C6-8FF4-00D2A26C7950}"/>
                    </a:ext>
                  </a:extLst>
                </p:cNvPr>
                <p:cNvGrpSpPr/>
                <p:nvPr/>
              </p:nvGrpSpPr>
              <p:grpSpPr>
                <a:xfrm>
                  <a:off x="1870578" y="2635947"/>
                  <a:ext cx="1600942" cy="2233294"/>
                  <a:chOff x="1870578" y="2635947"/>
                  <a:chExt cx="1600942" cy="2233294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B68B9192-A042-43E9-9161-7D000F294B19}"/>
                      </a:ext>
                    </a:extLst>
                  </p:cNvPr>
                  <p:cNvGrpSpPr/>
                  <p:nvPr/>
                </p:nvGrpSpPr>
                <p:grpSpPr>
                  <a:xfrm>
                    <a:off x="2027514" y="3660150"/>
                    <a:ext cx="1444006" cy="1209091"/>
                    <a:chOff x="153336" y="3253182"/>
                    <a:chExt cx="1444006" cy="1209091"/>
                  </a:xfrm>
                </p:grpSpPr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F976AB02-068D-4FD6-9F5D-E95EC79C99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3336" y="3253182"/>
                      <a:ext cx="1379362" cy="12090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5EC65A3B-5EDD-459D-81CB-7DF5F99751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7980" y="3253182"/>
                      <a:ext cx="1379362" cy="12090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spcFirstLastPara="0" vert="horz" wrap="square" lIns="17145" tIns="17145" rIns="17145" bIns="17145" numCol="1" spcCol="1270" anchor="t" anchorCtr="0">
                      <a:noAutofit/>
                    </a:bodyPr>
                    <a:lstStyle/>
                    <a:p>
                      <a:pPr marL="96441" indent="-96441" defTabSz="200025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b="1" kern="0" dirty="0">
                          <a:solidFill>
                            <a:prstClr val="black"/>
                          </a:solidFill>
                          <a:latin typeface="Trebuchet MS" panose="020B0603020202020204"/>
                          <a:cs typeface="Arial" pitchFamily="34" charset="0"/>
                        </a:rPr>
                        <a:t>Literacy</a:t>
                      </a:r>
                    </a:p>
                    <a:p>
                      <a:pPr marL="96441" indent="-96441" defTabSz="200025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b="1" kern="0" dirty="0">
                          <a:solidFill>
                            <a:prstClr val="black"/>
                          </a:solidFill>
                          <a:latin typeface="Trebuchet MS" panose="020B0603020202020204"/>
                          <a:cs typeface="Arial" pitchFamily="34" charset="0"/>
                        </a:rPr>
                        <a:t>Numeracy</a:t>
                      </a:r>
                    </a:p>
                    <a:p>
                      <a:pPr marL="96441" indent="-96441" defTabSz="200025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b="1" kern="0" dirty="0">
                          <a:solidFill>
                            <a:prstClr val="black"/>
                          </a:solidFill>
                          <a:latin typeface="Trebuchet MS" panose="020B0603020202020204"/>
                          <a:cs typeface="Arial" pitchFamily="34" charset="0"/>
                        </a:rPr>
                        <a:t>Social Skills</a:t>
                      </a:r>
                    </a:p>
                    <a:p>
                      <a:pPr marL="96441" indent="-96441" defTabSz="200025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b="1" kern="0" dirty="0">
                          <a:solidFill>
                            <a:prstClr val="black"/>
                          </a:solidFill>
                          <a:latin typeface="Trebuchet MS" panose="020B0603020202020204"/>
                          <a:cs typeface="Arial" pitchFamily="34" charset="0"/>
                        </a:rPr>
                        <a:t>Executive Function</a:t>
                      </a:r>
                      <a:endParaRPr lang="en-US" sz="900" b="1" kern="0" dirty="0"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latin typeface="Trebuchet MS" panose="020B0603020202020204"/>
                      </a:endParaRPr>
                    </a:p>
                  </p:txBody>
                </p:sp>
              </p:grpSp>
              <p:sp>
                <p:nvSpPr>
                  <p:cNvPr id="34" name="L-Shape 33">
                    <a:extLst>
                      <a:ext uri="{FF2B5EF4-FFF2-40B4-BE49-F238E27FC236}">
                        <a16:creationId xmlns:a16="http://schemas.microsoft.com/office/drawing/2014/main" id="{382ACD35-D77E-4041-92FB-E3C70ECA5C8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175410" y="3186611"/>
                    <a:ext cx="918198" cy="1527861"/>
                  </a:xfrm>
                  <a:prstGeom prst="corner">
                    <a:avLst>
                      <a:gd name="adj1" fmla="val 16120"/>
                      <a:gd name="adj2" fmla="val 1611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 cap="rnd" cmpd="sng" algn="ctr">
                    <a:solidFill>
                      <a:schemeClr val="accent2">
                        <a:lumMod val="20000"/>
                        <a:lumOff val="80000"/>
                      </a:schemeClr>
                    </a:solidFill>
                    <a:prstDash val="solid"/>
                  </a:ln>
                  <a:effectLst/>
                </p:spPr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A0FC998-17E8-470F-8DA4-DA71A97F4BD2}"/>
                      </a:ext>
                    </a:extLst>
                  </p:cNvPr>
                  <p:cNvSpPr txBox="1"/>
                  <p:nvPr/>
                </p:nvSpPr>
                <p:spPr>
                  <a:xfrm>
                    <a:off x="2031888" y="2635947"/>
                    <a:ext cx="1184992" cy="12035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463" b="1" kern="0" dirty="0">
                        <a:solidFill>
                          <a:prstClr val="black"/>
                        </a:solidFill>
                        <a:latin typeface="Trebuchet MS" panose="020B0603020202020204"/>
                        <a:cs typeface="Arial" charset="0"/>
                      </a:rPr>
                      <a:t>Early Childhood</a:t>
                    </a:r>
                    <a:endParaRPr lang="en-US" sz="1463" kern="0" dirty="0">
                      <a:solidFill>
                        <a:prstClr val="black"/>
                      </a:solidFill>
                      <a:latin typeface="Trebuchet MS" panose="020B0603020202020204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A31DA8F-79FE-4D19-AFD2-FA63342E7384}"/>
                  </a:ext>
                </a:extLst>
              </p:cNvPr>
              <p:cNvGrpSpPr/>
              <p:nvPr/>
            </p:nvGrpSpPr>
            <p:grpSpPr>
              <a:xfrm>
                <a:off x="3559187" y="2613994"/>
                <a:ext cx="1536298" cy="1837399"/>
                <a:chOff x="3559187" y="2613994"/>
                <a:chExt cx="1536298" cy="1837399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E838564-F0AD-463E-92A0-94239FA480E3}"/>
                    </a:ext>
                  </a:extLst>
                </p:cNvPr>
                <p:cNvSpPr/>
                <p:nvPr/>
              </p:nvSpPr>
              <p:spPr>
                <a:xfrm>
                  <a:off x="3716123" y="3242302"/>
                  <a:ext cx="1379362" cy="12090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</p:sp>
            <p:sp>
              <p:nvSpPr>
                <p:cNvPr id="29" name="L-Shape 28">
                  <a:extLst>
                    <a:ext uri="{FF2B5EF4-FFF2-40B4-BE49-F238E27FC236}">
                      <a16:creationId xmlns:a16="http://schemas.microsoft.com/office/drawing/2014/main" id="{E943B5B2-2809-4A66-A6B7-567BCB8D778A}"/>
                    </a:ext>
                  </a:extLst>
                </p:cNvPr>
                <p:cNvSpPr/>
                <p:nvPr/>
              </p:nvSpPr>
              <p:spPr>
                <a:xfrm rot="5400000">
                  <a:off x="3864019" y="2768763"/>
                  <a:ext cx="918198" cy="1527861"/>
                </a:xfrm>
                <a:prstGeom prst="corner">
                  <a:avLst>
                    <a:gd name="adj1" fmla="val 16120"/>
                    <a:gd name="adj2" fmla="val 1611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 cap="rnd" cmpd="sng" algn="ctr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effectLst/>
              </p:spPr>
            </p:sp>
            <p:sp>
              <p:nvSpPr>
                <p:cNvPr id="30" name="Isosceles Triangle 29">
                  <a:extLst>
                    <a:ext uri="{FF2B5EF4-FFF2-40B4-BE49-F238E27FC236}">
                      <a16:creationId xmlns:a16="http://schemas.microsoft.com/office/drawing/2014/main" id="{2891B959-0673-4F8E-A906-ECD1451C62A0}"/>
                    </a:ext>
                  </a:extLst>
                </p:cNvPr>
                <p:cNvSpPr/>
                <p:nvPr/>
              </p:nvSpPr>
              <p:spPr>
                <a:xfrm>
                  <a:off x="4829854" y="2613994"/>
                  <a:ext cx="239873" cy="302544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 cap="rnd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effectLst/>
              </p:spPr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E91E475-2498-4B45-90AE-8552628A9833}"/>
                  </a:ext>
                </a:extLst>
              </p:cNvPr>
              <p:cNvGrpSpPr/>
              <p:nvPr/>
            </p:nvGrpSpPr>
            <p:grpSpPr>
              <a:xfrm>
                <a:off x="5247796" y="2203205"/>
                <a:ext cx="1536298" cy="1830340"/>
                <a:chOff x="5247796" y="2203205"/>
                <a:chExt cx="1536298" cy="183034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8F1648F-FE86-413D-A7FC-F89690994A9C}"/>
                    </a:ext>
                  </a:extLst>
                </p:cNvPr>
                <p:cNvSpPr/>
                <p:nvPr/>
              </p:nvSpPr>
              <p:spPr>
                <a:xfrm>
                  <a:off x="5404732" y="2824454"/>
                  <a:ext cx="1379362" cy="12090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</p:sp>
            <p:sp>
              <p:nvSpPr>
                <p:cNvPr id="26" name="L-Shape 25">
                  <a:extLst>
                    <a:ext uri="{FF2B5EF4-FFF2-40B4-BE49-F238E27FC236}">
                      <a16:creationId xmlns:a16="http://schemas.microsoft.com/office/drawing/2014/main" id="{CAE038DA-26D7-447D-8E2B-B654C6770A86}"/>
                    </a:ext>
                  </a:extLst>
                </p:cNvPr>
                <p:cNvSpPr/>
                <p:nvPr/>
              </p:nvSpPr>
              <p:spPr>
                <a:xfrm rot="5400000">
                  <a:off x="5552628" y="2350916"/>
                  <a:ext cx="918198" cy="1527861"/>
                </a:xfrm>
                <a:prstGeom prst="corner">
                  <a:avLst>
                    <a:gd name="adj1" fmla="val 16120"/>
                    <a:gd name="adj2" fmla="val 1611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 cap="rnd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800" kern="0" dirty="0">
                    <a:solidFill>
                      <a:prstClr val="white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27" name="Isosceles Triangle 26">
                  <a:extLst>
                    <a:ext uri="{FF2B5EF4-FFF2-40B4-BE49-F238E27FC236}">
                      <a16:creationId xmlns:a16="http://schemas.microsoft.com/office/drawing/2014/main" id="{143FB361-027F-4E08-BF57-E14727E4983B}"/>
                    </a:ext>
                  </a:extLst>
                </p:cNvPr>
                <p:cNvSpPr/>
                <p:nvPr/>
              </p:nvSpPr>
              <p:spPr>
                <a:xfrm>
                  <a:off x="6512538" y="2203205"/>
                  <a:ext cx="248815" cy="286865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 cap="rnd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effectLst/>
              </p:spPr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8AB0C0B-D9A3-42A7-8E70-A02C00392518}"/>
                  </a:ext>
                </a:extLst>
              </p:cNvPr>
              <p:cNvGrpSpPr/>
              <p:nvPr/>
            </p:nvGrpSpPr>
            <p:grpSpPr>
              <a:xfrm>
                <a:off x="6936405" y="1820052"/>
                <a:ext cx="3224907" cy="1795645"/>
                <a:chOff x="6936405" y="1820052"/>
                <a:chExt cx="3224907" cy="179564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E852479-CB37-43B1-9BAC-0C660C4E7703}"/>
                    </a:ext>
                  </a:extLst>
                </p:cNvPr>
                <p:cNvSpPr/>
                <p:nvPr/>
              </p:nvSpPr>
              <p:spPr>
                <a:xfrm>
                  <a:off x="8781949" y="1988758"/>
                  <a:ext cx="1379363" cy="12090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F60D97A0-53D4-4973-972F-76453962F051}"/>
                    </a:ext>
                  </a:extLst>
                </p:cNvPr>
                <p:cNvSpPr/>
                <p:nvPr/>
              </p:nvSpPr>
              <p:spPr>
                <a:xfrm>
                  <a:off x="8192563" y="1820586"/>
                  <a:ext cx="274767" cy="298151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 cap="rnd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effectLst/>
              </p:spPr>
            </p:sp>
            <p:sp>
              <p:nvSpPr>
                <p:cNvPr id="21" name="L-Shape 20">
                  <a:extLst>
                    <a:ext uri="{FF2B5EF4-FFF2-40B4-BE49-F238E27FC236}">
                      <a16:creationId xmlns:a16="http://schemas.microsoft.com/office/drawing/2014/main" id="{685B87A2-46F2-48C2-B84A-A4B1AE6BC776}"/>
                    </a:ext>
                  </a:extLst>
                </p:cNvPr>
                <p:cNvSpPr/>
                <p:nvPr/>
              </p:nvSpPr>
              <p:spPr>
                <a:xfrm rot="5400000">
                  <a:off x="8929845" y="1515220"/>
                  <a:ext cx="918198" cy="1527861"/>
                </a:xfrm>
                <a:prstGeom prst="corner">
                  <a:avLst>
                    <a:gd name="adj1" fmla="val 16120"/>
                    <a:gd name="adj2" fmla="val 16110"/>
                  </a:avLst>
                </a:prstGeom>
                <a:solidFill>
                  <a:schemeClr val="accent2">
                    <a:lumMod val="50000"/>
                  </a:schemeClr>
                </a:solidFill>
                <a:ln w="19050" cap="rnd" cmpd="sng" algn="ctr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800" kern="0" dirty="0">
                    <a:solidFill>
                      <a:prstClr val="white"/>
                    </a:solidFill>
                    <a:latin typeface="Trebuchet MS" panose="020B0603020202020204"/>
                  </a:endParaRP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53B3136-5F1F-4264-B5AF-5EB194C8F10D}"/>
                    </a:ext>
                  </a:extLst>
                </p:cNvPr>
                <p:cNvGrpSpPr/>
                <p:nvPr/>
              </p:nvGrpSpPr>
              <p:grpSpPr>
                <a:xfrm>
                  <a:off x="6936405" y="2237901"/>
                  <a:ext cx="1536297" cy="1377796"/>
                  <a:chOff x="6936405" y="2237901"/>
                  <a:chExt cx="1536297" cy="1377796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E276FBE-6577-4DAE-9E2A-3D9D6E63EB63}"/>
                      </a:ext>
                    </a:extLst>
                  </p:cNvPr>
                  <p:cNvSpPr/>
                  <p:nvPr/>
                </p:nvSpPr>
                <p:spPr>
                  <a:xfrm>
                    <a:off x="7093340" y="2406606"/>
                    <a:ext cx="1379362" cy="12090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</p:sp>
              <p:sp>
                <p:nvSpPr>
                  <p:cNvPr id="24" name="L-Shape 23">
                    <a:extLst>
                      <a:ext uri="{FF2B5EF4-FFF2-40B4-BE49-F238E27FC236}">
                        <a16:creationId xmlns:a16="http://schemas.microsoft.com/office/drawing/2014/main" id="{021106C4-D63B-4EEA-837C-33E40CAB235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241237" y="1933069"/>
                    <a:ext cx="918198" cy="1527861"/>
                  </a:xfrm>
                  <a:prstGeom prst="corner">
                    <a:avLst>
                      <a:gd name="adj1" fmla="val 16120"/>
                      <a:gd name="adj2" fmla="val 16110"/>
                    </a:avLst>
                  </a:prstGeom>
                  <a:solidFill>
                    <a:schemeClr val="accent2">
                      <a:lumMod val="75000"/>
                    </a:schemeClr>
                  </a:solidFill>
                  <a:ln w="19050" cap="rnd" cmpd="sng" algn="ctr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  <a:effectLst/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800" kern="0" dirty="0">
                      <a:solidFill>
                        <a:prstClr val="white"/>
                      </a:solidFill>
                      <a:latin typeface="Trebuchet MS" panose="020B0603020202020204"/>
                    </a:endParaRPr>
                  </a:p>
                </p:txBody>
              </p:sp>
            </p:grp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F57ED8-B83B-4E9B-B220-FA4AFDAB8DD4}"/>
                </a:ext>
              </a:extLst>
            </p:cNvPr>
            <p:cNvSpPr txBox="1"/>
            <p:nvPr/>
          </p:nvSpPr>
          <p:spPr>
            <a:xfrm>
              <a:off x="3715633" y="2302232"/>
              <a:ext cx="1417026" cy="410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63" b="1" dirty="0">
                  <a:solidFill>
                    <a:prstClr val="black"/>
                  </a:solidFill>
                  <a:latin typeface="Trebuchet MS" panose="020B0603020202020204"/>
                  <a:cs typeface="Arial" charset="0"/>
                </a:rPr>
                <a:t>Elementary</a:t>
              </a:r>
              <a:endParaRPr lang="en-US" sz="1463" dirty="0">
                <a:solidFill>
                  <a:prstClr val="black"/>
                </a:solidFill>
                <a:latin typeface="Trebuchet MS" panose="020B0603020202020204"/>
                <a:cs typeface="Arial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1DCA28-CA91-4E21-A16D-780E63A7CC8E}"/>
                </a:ext>
              </a:extLst>
            </p:cNvPr>
            <p:cNvSpPr txBox="1"/>
            <p:nvPr/>
          </p:nvSpPr>
          <p:spPr>
            <a:xfrm>
              <a:off x="5530621" y="1710686"/>
              <a:ext cx="984687" cy="701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63" b="1" dirty="0">
                  <a:solidFill>
                    <a:prstClr val="black"/>
                  </a:solidFill>
                  <a:latin typeface="Trebuchet MS" panose="020B0603020202020204"/>
                  <a:cs typeface="Arial" charset="0"/>
                </a:rPr>
                <a:t>Middle School</a:t>
              </a:r>
              <a:endParaRPr lang="en-US" sz="1463" dirty="0">
                <a:solidFill>
                  <a:prstClr val="black"/>
                </a:solidFill>
                <a:latin typeface="Trebuchet MS" panose="020B0603020202020204"/>
                <a:cs typeface="Arial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423F27-3C55-4341-A594-257427EAB7BE}"/>
                </a:ext>
              </a:extLst>
            </p:cNvPr>
            <p:cNvSpPr txBox="1"/>
            <p:nvPr/>
          </p:nvSpPr>
          <p:spPr>
            <a:xfrm>
              <a:off x="7286427" y="1362010"/>
              <a:ext cx="827418" cy="99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63" b="1" dirty="0">
                  <a:solidFill>
                    <a:prstClr val="black"/>
                  </a:solidFill>
                  <a:latin typeface="Trebuchet MS" panose="020B0603020202020204"/>
                  <a:cs typeface="Arial" charset="0"/>
                </a:rPr>
                <a:t>High School</a:t>
              </a:r>
              <a:endParaRPr lang="en-US" sz="1463" dirty="0">
                <a:solidFill>
                  <a:prstClr val="black"/>
                </a:solidFill>
                <a:latin typeface="Trebuchet MS" panose="020B0603020202020204"/>
                <a:cs typeface="Arial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FF4515-3F24-4D27-8D27-FE31E4FECC76}"/>
                </a:ext>
              </a:extLst>
            </p:cNvPr>
            <p:cNvSpPr txBox="1"/>
            <p:nvPr/>
          </p:nvSpPr>
          <p:spPr>
            <a:xfrm>
              <a:off x="9002925" y="1325711"/>
              <a:ext cx="827418" cy="701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63" b="1" dirty="0">
                  <a:solidFill>
                    <a:prstClr val="black"/>
                  </a:solidFill>
                  <a:latin typeface="Trebuchet MS" panose="020B0603020202020204"/>
                  <a:cs typeface="Arial" charset="0"/>
                </a:rPr>
                <a:t>Adults</a:t>
              </a:r>
              <a:endParaRPr lang="en-US" sz="1463" dirty="0">
                <a:solidFill>
                  <a:prstClr val="black"/>
                </a:solidFill>
                <a:latin typeface="Trebuchet MS" panose="020B0603020202020204"/>
                <a:cs typeface="Arial" charset="0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1B15EE7-84D4-4930-93BF-EAAF7954A07B}"/>
                </a:ext>
              </a:extLst>
            </p:cNvPr>
            <p:cNvSpPr/>
            <p:nvPr/>
          </p:nvSpPr>
          <p:spPr>
            <a:xfrm>
              <a:off x="10092851" y="1358808"/>
              <a:ext cx="318665" cy="279543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 cap="rnd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E8C8B8-FE88-4663-B121-7187FD6B04C5}"/>
                </a:ext>
              </a:extLst>
            </p:cNvPr>
            <p:cNvSpPr txBox="1"/>
            <p:nvPr/>
          </p:nvSpPr>
          <p:spPr>
            <a:xfrm>
              <a:off x="3824176" y="2980850"/>
              <a:ext cx="1717682" cy="10960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7145" tIns="17145" rIns="17145" bIns="17145" numCol="1" spcCol="1270" anchor="t" anchorCtr="0">
              <a:noAutofit/>
            </a:bodyPr>
            <a:lstStyle/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Reading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Mathematics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Science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Online Reading</a:t>
              </a:r>
              <a:endParaRPr lang="en-US" sz="900" b="1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rebuchet MS" panose="020B0603020202020204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3F2E33-1D06-450A-A71C-F397F84C30B9}"/>
                </a:ext>
              </a:extLst>
            </p:cNvPr>
            <p:cNvSpPr txBox="1"/>
            <p:nvPr/>
          </p:nvSpPr>
          <p:spPr>
            <a:xfrm>
              <a:off x="5542353" y="2648045"/>
              <a:ext cx="1717682" cy="14022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7145" tIns="17145" rIns="17145" bIns="17145" numCol="1" spcCol="1270" anchor="t" anchorCtr="0">
              <a:noAutofit/>
            </a:bodyPr>
            <a:lstStyle/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Mathematics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Science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Teachers and teaching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Computer and information literacy</a:t>
              </a:r>
              <a:endParaRPr lang="en-US" sz="900" b="1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rebuchet MS" panose="020B0603020202020204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CD2420-4963-4C82-8A2A-0175CC30BFE1}"/>
                </a:ext>
              </a:extLst>
            </p:cNvPr>
            <p:cNvSpPr txBox="1"/>
            <p:nvPr/>
          </p:nvSpPr>
          <p:spPr>
            <a:xfrm>
              <a:off x="7285242" y="2320384"/>
              <a:ext cx="1717682" cy="16363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7145" tIns="17145" rIns="17145" bIns="17145" numCol="1" spcCol="1270" anchor="t" anchorCtr="0">
              <a:noAutofit/>
            </a:bodyPr>
            <a:lstStyle/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Reading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Mathematics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Science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Financial literacy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Collaborative problem solving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Advanced mathematics and physics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endParaRPr lang="en-US" sz="675" b="1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rebuchet MS" panose="020B0603020202020204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215E27-F68A-4D79-97D5-62897AFAF9D4}"/>
                </a:ext>
              </a:extLst>
            </p:cNvPr>
            <p:cNvSpPr txBox="1"/>
            <p:nvPr/>
          </p:nvSpPr>
          <p:spPr>
            <a:xfrm>
              <a:off x="9043553" y="2028655"/>
              <a:ext cx="1717682" cy="159665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7145" tIns="17145" rIns="17145" bIns="17145" numCol="1" spcCol="1270" anchor="t" anchorCtr="0">
              <a:noAutofit/>
            </a:bodyPr>
            <a:lstStyle/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Literacy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Numeracy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Problem Solving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kern="0" dirty="0">
                  <a:solidFill>
                    <a:prstClr val="black"/>
                  </a:solidFill>
                  <a:latin typeface="Trebuchet MS" panose="020B0603020202020204"/>
                  <a:cs typeface="Arial" pitchFamily="34" charset="0"/>
                </a:rPr>
                <a:t>Outcomes in employment, income, education, health</a:t>
              </a:r>
            </a:p>
            <a:p>
              <a:pPr marL="96441" indent="-96441" defTabSz="200025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endParaRPr lang="en-US" sz="900" b="1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rebuchet MS" panose="020B0603020202020204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0057A-1842-4EA5-AE6E-275DF3397DE9}"/>
              </a:ext>
            </a:extLst>
          </p:cNvPr>
          <p:cNvSpPr txBox="1"/>
          <p:nvPr/>
        </p:nvSpPr>
        <p:spPr>
          <a:xfrm>
            <a:off x="2364825" y="4408612"/>
            <a:ext cx="1342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accent3"/>
                </a:solidFill>
                <a:latin typeface="Trebuchet MS" panose="020B0603020202020204"/>
                <a:cs typeface="Arial" charset="0"/>
              </a:rPr>
              <a:t>PIRLS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accent3"/>
                </a:solidFill>
                <a:latin typeface="Trebuchet MS" panose="020B0603020202020204"/>
                <a:cs typeface="Arial" charset="0"/>
              </a:rPr>
              <a:t>TIMSS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46592D-ECC2-44E6-88AD-6DB75A02EE14}"/>
              </a:ext>
            </a:extLst>
          </p:cNvPr>
          <p:cNvSpPr txBox="1"/>
          <p:nvPr/>
        </p:nvSpPr>
        <p:spPr>
          <a:xfrm>
            <a:off x="5504123" y="4512485"/>
            <a:ext cx="134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accent3"/>
                </a:solidFill>
                <a:latin typeface="Trebuchet MS" panose="020B0603020202020204"/>
                <a:cs typeface="Arial" charset="0"/>
              </a:rPr>
              <a:t>TIMSS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0A4D7-4E54-4AEB-B0B3-74682469FFA8}"/>
              </a:ext>
            </a:extLst>
          </p:cNvPr>
          <p:cNvSpPr txBox="1"/>
          <p:nvPr/>
        </p:nvSpPr>
        <p:spPr>
          <a:xfrm>
            <a:off x="140465" y="5359676"/>
            <a:ext cx="825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*PISA Young Adult Follow-Up Study (PISA YAFS), a longitudinal extension of PISA 2012, was released in June 2021. </a:t>
            </a:r>
            <a:r>
              <a:rPr lang="en-US" sz="900" i="1" dirty="0" err="1"/>
              <a:t>EdSurvey</a:t>
            </a:r>
            <a:r>
              <a:rPr lang="en-US" sz="900" dirty="0"/>
              <a:t> 2.7 can be used to analyze PISA YAFS.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4295C63-5BDE-429C-B010-6FBEB1D46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1" y="4139782"/>
            <a:ext cx="8688749" cy="11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8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1630-E825-4483-8CF1-8E6D9788F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Uses of International Assessments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0EE7A-9C85-4C1C-A4E8-2C54F1FF0B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Provide information for international achievement comparisons </a:t>
            </a:r>
          </a:p>
          <a:p>
            <a:r>
              <a:rPr lang="en-US" sz="2000" i="1" dirty="0"/>
              <a:t>How does the performance in one country compare with that of other countries? </a:t>
            </a:r>
            <a:br>
              <a:rPr lang="en-US" sz="2000" i="1" dirty="0"/>
            </a:b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Examine trends in achievement</a:t>
            </a:r>
          </a:p>
          <a:p>
            <a:r>
              <a:rPr lang="en-US" sz="2000" i="1" dirty="0"/>
              <a:t>How does one country’s achievement increase or decrease over time?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Improve education by informing policy, research, and practices </a:t>
            </a:r>
          </a:p>
          <a:p>
            <a:r>
              <a:rPr lang="en-US" sz="2000" i="1" dirty="0"/>
              <a:t>What factors are associated with educational achievement? What can we learn from others about what works (and what doesn't)? What could be adopted by or adapted?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12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67E5-26C3-4960-A1C1-2A581CF9D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Closer look at </a:t>
            </a:r>
            <a:br>
              <a:rPr lang="en-US" dirty="0"/>
            </a:br>
            <a:r>
              <a:rPr lang="en-US" dirty="0"/>
              <a:t>Trends in International Mathematics and Science Study (TIMSS)</a:t>
            </a:r>
          </a:p>
        </p:txBody>
      </p:sp>
    </p:spTree>
    <p:extLst>
      <p:ext uri="{BB962C8B-B14F-4D97-AF65-F5344CB8AC3E}">
        <p14:creationId xmlns:p14="http://schemas.microsoft.com/office/powerpoint/2010/main" val="18146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3B7C-1994-4CB1-A091-1E4302635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TIMSS and TIMSS Advanced Administration Cycle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2CDABAA-3DCD-4760-BEF3-C7530C8765E8}"/>
              </a:ext>
            </a:extLst>
          </p:cNvPr>
          <p:cNvSpPr txBox="1">
            <a:spLocks/>
          </p:cNvSpPr>
          <p:nvPr/>
        </p:nvSpPr>
        <p:spPr>
          <a:xfrm>
            <a:off x="609905" y="4198182"/>
            <a:ext cx="804962" cy="254329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fontAlgn="auto">
              <a:spcBef>
                <a:spcPts val="900"/>
              </a:spcBef>
              <a:spcAft>
                <a:spcPts val="150"/>
              </a:spcAft>
              <a:buClr>
                <a:srgbClr val="000000"/>
              </a:buClr>
              <a:defRPr/>
            </a:pPr>
            <a:r>
              <a:rPr lang="en-US" sz="1800" dirty="0">
                <a:solidFill>
                  <a:srgbClr val="FFC000"/>
                </a:solidFill>
                <a:latin typeface="Calibri" panose="020F0502020204030204"/>
              </a:rPr>
              <a:t>TIMSS</a:t>
            </a:r>
            <a:endParaRPr lang="en-US" sz="1500" dirty="0">
              <a:solidFill>
                <a:srgbClr val="FFC000"/>
              </a:solidFill>
              <a:latin typeface="Calibri" panose="020F0502020204030204"/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AE2A7125-9140-4EA4-84B2-C15CD71EFE81}"/>
              </a:ext>
            </a:extLst>
          </p:cNvPr>
          <p:cNvSpPr txBox="1">
            <a:spLocks/>
          </p:cNvSpPr>
          <p:nvPr/>
        </p:nvSpPr>
        <p:spPr>
          <a:xfrm>
            <a:off x="1246633" y="4194955"/>
            <a:ext cx="4468367" cy="247658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fontAlgn="auto">
              <a:spcBef>
                <a:spcPts val="900"/>
              </a:spcBef>
              <a:spcAft>
                <a:spcPts val="150"/>
              </a:spcAft>
              <a:buClr>
                <a:srgbClr val="000000"/>
              </a:buClr>
              <a:buNone/>
              <a:defRPr/>
            </a:pPr>
            <a:r>
              <a:rPr lang="en-US" sz="15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 Light" panose="020F0302020204030204"/>
              </a:rPr>
              <a:t>: Mathematics and science assessment at grades 4 and 8</a:t>
            </a:r>
          </a:p>
          <a:p>
            <a:pPr marL="68580" indent="-68580" defTabSz="685800" fontAlgn="auto">
              <a:spcBef>
                <a:spcPts val="900"/>
              </a:spcBef>
              <a:spcAft>
                <a:spcPts val="150"/>
              </a:spcAft>
              <a:buClr>
                <a:srgbClr val="000000"/>
              </a:buClr>
              <a:defRPr/>
            </a:pPr>
            <a:endParaRPr lang="en-US" sz="1500" dirty="0">
              <a:solidFill>
                <a:sysClr val="windowText" lastClr="000000">
                  <a:lumMod val="75000"/>
                  <a:lumOff val="25000"/>
                </a:sysClr>
              </a:solidFill>
              <a:latin typeface="Calibri Light" panose="020F0302020204030204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A904095-85C1-43F8-97CD-E2207C04A8BD}"/>
              </a:ext>
            </a:extLst>
          </p:cNvPr>
          <p:cNvSpPr txBox="1">
            <a:spLocks/>
          </p:cNvSpPr>
          <p:nvPr/>
        </p:nvSpPr>
        <p:spPr>
          <a:xfrm>
            <a:off x="609904" y="4522491"/>
            <a:ext cx="1821098" cy="254329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fontAlgn="auto">
              <a:spcBef>
                <a:spcPts val="900"/>
              </a:spcBef>
              <a:spcAft>
                <a:spcPts val="150"/>
              </a:spcAft>
              <a:buClr>
                <a:srgbClr val="000000"/>
              </a:buClr>
              <a:defRPr/>
            </a:pPr>
            <a:r>
              <a:rPr lang="en-US" sz="1800" dirty="0">
                <a:solidFill>
                  <a:srgbClr val="44C1A3">
                    <a:lumMod val="50000"/>
                  </a:srgbClr>
                </a:solidFill>
                <a:latin typeface="Calibri" panose="020F0502020204030204"/>
              </a:rPr>
              <a:t>TIMSS </a:t>
            </a:r>
            <a:r>
              <a:rPr lang="en-US" sz="1800" cap="none" dirty="0">
                <a:solidFill>
                  <a:srgbClr val="206252"/>
                </a:solidFill>
                <a:latin typeface="Calibri" panose="020F0502020204030204"/>
              </a:rPr>
              <a:t>Advanced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B47FCE3F-6EF9-435D-9A5A-D6BEE4EF0C6F}"/>
              </a:ext>
            </a:extLst>
          </p:cNvPr>
          <p:cNvSpPr txBox="1">
            <a:spLocks/>
          </p:cNvSpPr>
          <p:nvPr/>
        </p:nvSpPr>
        <p:spPr>
          <a:xfrm>
            <a:off x="2215281" y="4516488"/>
            <a:ext cx="6631539" cy="250997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fontAlgn="auto">
              <a:spcBef>
                <a:spcPts val="900"/>
              </a:spcBef>
              <a:spcAft>
                <a:spcPts val="150"/>
              </a:spcAft>
              <a:buClr>
                <a:srgbClr val="000000"/>
              </a:buClr>
              <a:buNone/>
              <a:defRPr/>
            </a:pPr>
            <a:r>
              <a:rPr lang="en-US" sz="15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 Light" panose="020F0302020204030204"/>
              </a:rPr>
              <a:t>: Advanced mathematics and physics assessment in the final year of secondary school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AD1B9C28-6E9F-4A1D-837E-320EC3840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658438"/>
              </p:ext>
            </p:extLst>
          </p:nvPr>
        </p:nvGraphicFramePr>
        <p:xfrm>
          <a:off x="1657350" y="1658185"/>
          <a:ext cx="7189470" cy="1402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746CA15-3119-436A-A547-728B1D484176}"/>
              </a:ext>
            </a:extLst>
          </p:cNvPr>
          <p:cNvSpPr txBox="1"/>
          <p:nvPr/>
        </p:nvSpPr>
        <p:spPr>
          <a:xfrm>
            <a:off x="612213" y="4953000"/>
            <a:ext cx="401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1800" i="1" baseline="30000" dirty="0">
                <a:latin typeface="Calibri Light" panose="020F0302020204030204"/>
              </a:rPr>
              <a:t>1</a:t>
            </a:r>
            <a:r>
              <a:rPr lang="en-US" sz="1800" i="1" dirty="0">
                <a:latin typeface="Calibri Light" panose="020F0302020204030204"/>
              </a:rPr>
              <a:t> Grade 8 only</a:t>
            </a:r>
          </a:p>
          <a:p>
            <a:pPr defTabSz="342900"/>
            <a:endParaRPr lang="en-US" sz="1800" i="1" dirty="0">
              <a:latin typeface="Calibri Light" panose="020F03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1C650-C48C-4B62-A700-CC982ABEF570}"/>
              </a:ext>
            </a:extLst>
          </p:cNvPr>
          <p:cNvSpPr txBox="1"/>
          <p:nvPr/>
        </p:nvSpPr>
        <p:spPr>
          <a:xfrm>
            <a:off x="609904" y="3281370"/>
            <a:ext cx="10569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500" dirty="0">
                <a:solidFill>
                  <a:srgbClr val="44C1A3">
                    <a:lumMod val="50000"/>
                  </a:srgbClr>
                </a:solidFill>
                <a:latin typeface="Calibri Light" panose="020F0302020204030204"/>
              </a:rPr>
              <a:t>TIMSS Advanced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7C03E-8CAF-4613-9EAF-3BC5D10B0B35}"/>
              </a:ext>
            </a:extLst>
          </p:cNvPr>
          <p:cNvSpPr txBox="1"/>
          <p:nvPr/>
        </p:nvSpPr>
        <p:spPr>
          <a:xfrm>
            <a:off x="682808" y="2293030"/>
            <a:ext cx="6591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342900"/>
            <a:r>
              <a:rPr lang="en-US" sz="1500" dirty="0">
                <a:solidFill>
                  <a:schemeClr val="accent2"/>
                </a:solidFill>
                <a:latin typeface="Calibri Light" panose="020F0302020204030204"/>
              </a:rPr>
              <a:t>TIMSS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CEA7E656-2271-4D3B-9FB0-9E0803C3E0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216015"/>
              </p:ext>
            </p:extLst>
          </p:nvPr>
        </p:nvGraphicFramePr>
        <p:xfrm>
          <a:off x="1666875" y="3336933"/>
          <a:ext cx="6130818" cy="423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E5A7AE3A-D40B-4224-8C89-CDA0392430A6}"/>
              </a:ext>
            </a:extLst>
          </p:cNvPr>
          <p:cNvSpPr txBox="1">
            <a:spLocks/>
          </p:cNvSpPr>
          <p:nvPr/>
        </p:nvSpPr>
        <p:spPr>
          <a:xfrm>
            <a:off x="2730770" y="3314639"/>
            <a:ext cx="2250611" cy="423870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fontAlgn="auto">
              <a:spcBef>
                <a:spcPts val="900"/>
              </a:spcBef>
              <a:spcAft>
                <a:spcPts val="150"/>
              </a:spcAft>
              <a:buClr>
                <a:srgbClr val="000000"/>
              </a:buClr>
              <a:buNone/>
              <a:defRPr/>
            </a:pPr>
            <a:r>
              <a:rPr lang="en-US" sz="30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 Light" panose="020F0302020204030204"/>
              </a:rPr>
              <a:t> - - - - - - - - - - - </a:t>
            </a:r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930C4F6F-0192-47C0-BC9D-890E6CB34FB2}"/>
              </a:ext>
            </a:extLst>
          </p:cNvPr>
          <p:cNvSpPr txBox="1">
            <a:spLocks/>
          </p:cNvSpPr>
          <p:nvPr/>
        </p:nvSpPr>
        <p:spPr>
          <a:xfrm>
            <a:off x="5943600" y="3314639"/>
            <a:ext cx="907104" cy="423870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fontAlgn="auto">
              <a:spcBef>
                <a:spcPts val="900"/>
              </a:spcBef>
              <a:spcAft>
                <a:spcPts val="150"/>
              </a:spcAft>
              <a:buClr>
                <a:srgbClr val="000000"/>
              </a:buClr>
              <a:buNone/>
              <a:defRPr/>
            </a:pPr>
            <a:r>
              <a:rPr lang="en-US" sz="30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 Light" panose="020F0302020204030204"/>
              </a:rPr>
              <a:t> - - - -</a:t>
            </a:r>
          </a:p>
        </p:txBody>
      </p:sp>
    </p:spTree>
    <p:extLst>
      <p:ext uri="{BB962C8B-B14F-4D97-AF65-F5344CB8AC3E}">
        <p14:creationId xmlns:p14="http://schemas.microsoft.com/office/powerpoint/2010/main" val="128545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Graphic spid="18" grpId="0">
        <p:bldAsOne/>
      </p:bldGraphic>
      <p:bldP spid="19" grpId="0"/>
      <p:bldP spid="20" grpId="0"/>
      <p:bldP spid="21" grpId="0"/>
      <p:bldGraphic spid="22" grpId="0">
        <p:bldAsOne/>
      </p:bldGraphic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75AA-781B-4A51-8FFB-51213DD7F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Sponsorship and Management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444D3FF9-F0B2-439E-9640-6CD7E8B203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246406"/>
              </p:ext>
            </p:extLst>
          </p:nvPr>
        </p:nvGraphicFramePr>
        <p:xfrm>
          <a:off x="343376" y="2011680"/>
          <a:ext cx="8191024" cy="2514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1967">
                  <a:extLst>
                    <a:ext uri="{9D8B030D-6E8A-4147-A177-3AD203B41FA5}">
                      <a16:colId xmlns:a16="http://schemas.microsoft.com/office/drawing/2014/main" val="1804353474"/>
                    </a:ext>
                  </a:extLst>
                </a:gridCol>
                <a:gridCol w="5439057">
                  <a:extLst>
                    <a:ext uri="{9D8B030D-6E8A-4147-A177-3AD203B41FA5}">
                      <a16:colId xmlns:a16="http://schemas.microsoft.com/office/drawing/2014/main" val="122114119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endParaRPr lang="en-US" sz="2100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AB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TIMSS (and PIRLS)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AB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7272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accent1"/>
                          </a:solidFill>
                        </a:rPr>
                        <a:t>Sponsor</a:t>
                      </a:r>
                    </a:p>
                  </a:txBody>
                  <a:tcPr marL="68580" marR="68580" marT="34290" marB="34290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accent1"/>
                          </a:solidFill>
                        </a:rPr>
                        <a:t>IEA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8833196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accent1"/>
                          </a:solidFill>
                        </a:rPr>
                        <a:t>International contractor</a:t>
                      </a:r>
                    </a:p>
                  </a:txBody>
                  <a:tcPr marL="68580" marR="68580" marT="34290" marB="34290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TIMSS &amp; PIRLS International Study Center at Boston College</a:t>
                      </a:r>
                      <a:endParaRPr lang="en-US" sz="2100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24509756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accent1"/>
                          </a:solidFill>
                        </a:rPr>
                        <a:t>National research center</a:t>
                      </a:r>
                    </a:p>
                  </a:txBody>
                  <a:tcPr marL="68580" marR="68580" marT="34290" marB="34290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accent1"/>
                          </a:solidFill>
                        </a:rPr>
                        <a:t>US: NCES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660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125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AB0E-B019-47E7-AB3B-5223E1F3B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Sampling :Why Do We Use Samples?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D74F90-64FF-4D17-A9F0-74413E4A88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63" y="1576376"/>
            <a:ext cx="8285671" cy="3833824"/>
          </a:xfrm>
        </p:spPr>
        <p:txBody>
          <a:bodyPr>
            <a:normAutofit/>
          </a:bodyPr>
          <a:lstStyle/>
          <a:p>
            <a:r>
              <a:rPr lang="en-US" sz="2000" dirty="0"/>
              <a:t>Impossible to test everyone on everything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Too many people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Too many items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Too expensive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Not necessary to test everyone on everything, e.g.,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Blood sample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Soup sample </a:t>
            </a:r>
          </a:p>
          <a:p>
            <a:endParaRPr lang="en-US" sz="2000" dirty="0"/>
          </a:p>
          <a:p>
            <a:r>
              <a:rPr lang="en-US" sz="2000" dirty="0"/>
              <a:t>ILSA context: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Some students are tested on some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Results should be seen in the context of the student and item sample design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D4B8B2D-2263-4311-A46B-961D35627C76}"/>
              </a:ext>
            </a:extLst>
          </p:cNvPr>
          <p:cNvSpPr txBox="1">
            <a:spLocks/>
          </p:cNvSpPr>
          <p:nvPr/>
        </p:nvSpPr>
        <p:spPr>
          <a:xfrm>
            <a:off x="320038" y="5486400"/>
            <a:ext cx="8503920" cy="533400"/>
          </a:xfrm>
          <a:prstGeom prst="rect">
            <a:avLst/>
          </a:prstGeom>
        </p:spPr>
        <p:txBody>
          <a:bodyPr/>
          <a:lstStyle>
            <a:lvl1pPr marL="0" indent="0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tabLst/>
              <a:defRPr lang="tr-TR" sz="1800" b="0" i="0" kern="1200" dirty="0" smtClean="0">
                <a:solidFill>
                  <a:srgbClr val="576F7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9" indent="-341317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–"/>
              <a:tabLst/>
              <a:defRPr lang="tr-TR" sz="1000" b="0" i="0" kern="1200" dirty="0" smtClean="0">
                <a:solidFill>
                  <a:srgbClr val="576F7F"/>
                </a:solidFill>
                <a:latin typeface="Arial"/>
                <a:ea typeface="+mn-ea"/>
                <a:cs typeface="Arial"/>
              </a:defRPr>
            </a:lvl2pPr>
            <a:lvl3pPr marL="1143014" indent="-228603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•"/>
              <a:tabLst/>
              <a:defRPr lang="tr-TR" sz="1050" b="0" i="0" kern="1200" dirty="0" smtClean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3pPr>
            <a:lvl4pPr marL="1600220" indent="-228603" algn="l" defTabSz="457206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457206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Source: Sabine Meinck, Ph.D., IEA, Design of International Large-Scale Assessments and Implications for Multilevel Modeling</a:t>
            </a:r>
          </a:p>
        </p:txBody>
      </p:sp>
    </p:spTree>
    <p:extLst>
      <p:ext uri="{BB962C8B-B14F-4D97-AF65-F5344CB8AC3E}">
        <p14:creationId xmlns:p14="http://schemas.microsoft.com/office/powerpoint/2010/main" val="2904508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59C0-7CAE-4DA4-A801-F46C777E5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Complex Sample Designs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C4CBE-20FC-4EE3-A60B-143844AF57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Why “complex”?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Multiple stages of sampling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Homogenous clusters are sampled</a:t>
            </a:r>
            <a:br>
              <a:rPr lang="en-US" sz="2000" dirty="0"/>
            </a:br>
            <a:r>
              <a:rPr lang="en-US" sz="2000" dirty="0"/>
              <a:t> </a:t>
            </a:r>
          </a:p>
          <a:p>
            <a:r>
              <a:rPr lang="en-US" sz="2000" dirty="0"/>
              <a:t>Stratification is used</a:t>
            </a:r>
            <a:br>
              <a:rPr lang="en-US" sz="2000" dirty="0"/>
            </a:br>
            <a:r>
              <a:rPr lang="en-US" sz="2000" dirty="0"/>
              <a:t> </a:t>
            </a:r>
          </a:p>
          <a:p>
            <a:r>
              <a:rPr lang="en-US" sz="2000" dirty="0"/>
              <a:t>Selection probabilities differ for different sampling units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C7F99-0D9C-4487-AC22-4AB9CA8228C4}"/>
              </a:ext>
            </a:extLst>
          </p:cNvPr>
          <p:cNvSpPr txBox="1">
            <a:spLocks/>
          </p:cNvSpPr>
          <p:nvPr/>
        </p:nvSpPr>
        <p:spPr>
          <a:xfrm>
            <a:off x="320038" y="5486400"/>
            <a:ext cx="8503920" cy="533400"/>
          </a:xfrm>
          <a:prstGeom prst="rect">
            <a:avLst/>
          </a:prstGeom>
        </p:spPr>
        <p:txBody>
          <a:bodyPr/>
          <a:lstStyle>
            <a:lvl1pPr marL="0" indent="0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tabLst/>
              <a:defRPr lang="tr-TR" sz="1800" b="0" i="0" kern="1200" dirty="0" smtClean="0">
                <a:solidFill>
                  <a:srgbClr val="576F7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9" indent="-341317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–"/>
              <a:tabLst/>
              <a:defRPr lang="tr-TR" sz="1000" b="0" i="0" kern="1200" dirty="0" smtClean="0">
                <a:solidFill>
                  <a:srgbClr val="576F7F"/>
                </a:solidFill>
                <a:latin typeface="Arial"/>
                <a:ea typeface="+mn-ea"/>
                <a:cs typeface="Arial"/>
              </a:defRPr>
            </a:lvl2pPr>
            <a:lvl3pPr marL="1143014" indent="-228603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•"/>
              <a:tabLst/>
              <a:defRPr lang="tr-TR" sz="1050" b="0" i="0" kern="1200" dirty="0" smtClean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3pPr>
            <a:lvl4pPr marL="1600220" indent="-228603" algn="l" defTabSz="457206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457206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Source: Sabine Meinck, Ph.D., IEA, Design of International Large-Scale Assessments and Implications for Multilevel Modeling</a:t>
            </a:r>
          </a:p>
        </p:txBody>
      </p:sp>
    </p:spTree>
    <p:extLst>
      <p:ext uri="{BB962C8B-B14F-4D97-AF65-F5344CB8AC3E}">
        <p14:creationId xmlns:p14="http://schemas.microsoft.com/office/powerpoint/2010/main" val="190532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5DA550-9C4E-43DA-9E4C-F254A4A11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are large-scale assessments?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76E1B-2A32-4261-8A56-B64027A795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6854" y="1447800"/>
            <a:ext cx="8285672" cy="4519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Tests that focus on measuring and monitoring what populations know and can do in academic subject areas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Populations are usually certain ages/grade in cities, states, countries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Subpopulation measurement (gender, SES, race/ethnicity) is also prioritized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Academic subject areas include mathematics, science, reading, civics, computer literacy, etc.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National assessments like NAEP for the United States allow for trend monitoring and comparisons between states and large cities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International assessment like TIMSS, PIRLS, and PISA allow for country-level trend monitoring and between-country comparisons</a:t>
            </a:r>
          </a:p>
        </p:txBody>
      </p:sp>
    </p:spTree>
    <p:extLst>
      <p:ext uri="{BB962C8B-B14F-4D97-AF65-F5344CB8AC3E}">
        <p14:creationId xmlns:p14="http://schemas.microsoft.com/office/powerpoint/2010/main" val="3070005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804F-4807-454B-8060-33887F9EF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Sampling Stages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2D128-5FFA-4328-9352-64AAE60174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1" y="1871705"/>
            <a:ext cx="615789" cy="615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0918D9-9B63-4391-AFE2-BD62901436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7" t="1965" r="13067" b="15849"/>
          <a:stretch/>
        </p:blipFill>
        <p:spPr>
          <a:xfrm>
            <a:off x="531569" y="3262468"/>
            <a:ext cx="460777" cy="518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25B363-BA74-4BAC-99D6-98A17670F64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" t="24984" r="5815" b="25307"/>
          <a:stretch/>
        </p:blipFill>
        <p:spPr>
          <a:xfrm>
            <a:off x="465017" y="4628403"/>
            <a:ext cx="774075" cy="4377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087103-F565-4D59-BD37-47A30B34538C}"/>
              </a:ext>
            </a:extLst>
          </p:cNvPr>
          <p:cNvSpPr/>
          <p:nvPr/>
        </p:nvSpPr>
        <p:spPr>
          <a:xfrm>
            <a:off x="342900" y="1684245"/>
            <a:ext cx="6731493" cy="990708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CE9AB0-B614-4EB6-8AC3-7DCB36C5C6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200" y="1871705"/>
            <a:ext cx="615789" cy="615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8349C0-CDCA-4165-A347-0A1EE78A19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55" y="1871706"/>
            <a:ext cx="538282" cy="53828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7902D2-7C18-4116-9871-31DEF1CCF8BF}"/>
              </a:ext>
            </a:extLst>
          </p:cNvPr>
          <p:cNvSpPr/>
          <p:nvPr/>
        </p:nvSpPr>
        <p:spPr>
          <a:xfrm>
            <a:off x="342900" y="3018089"/>
            <a:ext cx="6731493" cy="990708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5A7674-6D91-4F46-A907-AED9B515418E}"/>
              </a:ext>
            </a:extLst>
          </p:cNvPr>
          <p:cNvSpPr/>
          <p:nvPr/>
        </p:nvSpPr>
        <p:spPr>
          <a:xfrm>
            <a:off x="342900" y="4351934"/>
            <a:ext cx="6731493" cy="990708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5A941B-5142-4983-B62A-F9F5E210713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7" t="1965" r="13067" b="15849"/>
          <a:stretch/>
        </p:blipFill>
        <p:spPr>
          <a:xfrm>
            <a:off x="1008705" y="3262468"/>
            <a:ext cx="460777" cy="5185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E2028E-1748-4B7F-A490-AFD7E83E51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7" t="1965" r="13067" b="15849"/>
          <a:stretch/>
        </p:blipFill>
        <p:spPr>
          <a:xfrm>
            <a:off x="2442771" y="3271925"/>
            <a:ext cx="460777" cy="5185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8E87F2-6056-4451-8635-875B6BA440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7" t="1965" r="13067" b="15849"/>
          <a:stretch/>
        </p:blipFill>
        <p:spPr>
          <a:xfrm>
            <a:off x="2953039" y="3262468"/>
            <a:ext cx="460777" cy="5185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A2CDA8-CD47-4C8F-B2AA-13F7B52311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7" t="1965" r="13067" b="15849"/>
          <a:stretch/>
        </p:blipFill>
        <p:spPr>
          <a:xfrm>
            <a:off x="4191559" y="3251117"/>
            <a:ext cx="460777" cy="5185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E5D69E-6C3E-401E-9D85-49998510010D}"/>
              </a:ext>
            </a:extLst>
          </p:cNvPr>
          <p:cNvSpPr txBox="1"/>
          <p:nvPr/>
        </p:nvSpPr>
        <p:spPr>
          <a:xfrm>
            <a:off x="5068658" y="220767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Schools (1</a:t>
            </a:r>
            <a:r>
              <a:rPr lang="en-US" sz="1800" baseline="30000" dirty="0">
                <a:solidFill>
                  <a:schemeClr val="tx2"/>
                </a:solidFill>
              </a:rPr>
              <a:t>st</a:t>
            </a:r>
            <a:r>
              <a:rPr lang="en-US" sz="1800" dirty="0">
                <a:solidFill>
                  <a:schemeClr val="tx2"/>
                </a:solidFill>
              </a:rPr>
              <a:t> stage)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9A9032-0A1D-45A1-83AA-45511689676A}"/>
              </a:ext>
            </a:extLst>
          </p:cNvPr>
          <p:cNvSpPr txBox="1"/>
          <p:nvPr/>
        </p:nvSpPr>
        <p:spPr>
          <a:xfrm>
            <a:off x="4742408" y="3498597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Classroom (2</a:t>
            </a:r>
            <a:r>
              <a:rPr lang="en-US" sz="1800" baseline="30000" dirty="0">
                <a:solidFill>
                  <a:schemeClr val="tx2"/>
                </a:solidFill>
              </a:rPr>
              <a:t>nd</a:t>
            </a:r>
            <a:r>
              <a:rPr lang="en-US" sz="1800" dirty="0">
                <a:solidFill>
                  <a:schemeClr val="tx2"/>
                </a:solidFill>
              </a:rPr>
              <a:t> stage)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ADA351-9C9A-4D57-9A91-269D981F47C8}"/>
              </a:ext>
            </a:extLst>
          </p:cNvPr>
          <p:cNvSpPr txBox="1"/>
          <p:nvPr/>
        </p:nvSpPr>
        <p:spPr>
          <a:xfrm>
            <a:off x="4402572" y="4813011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All students in classroom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D4F5D5-6477-4A01-85BC-7750C31ADE1A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761957" y="2487494"/>
            <a:ext cx="230388" cy="774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93E90C-B55C-493B-8CB3-19229B343B31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992346" y="2487494"/>
            <a:ext cx="246748" cy="774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B6BFF7-A259-4115-92B8-6C37D73924C3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flipH="1">
            <a:off x="2673159" y="2487494"/>
            <a:ext cx="187936" cy="784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363097-4C2D-4732-99D6-37A3948FA5A0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2861095" y="2487494"/>
            <a:ext cx="322333" cy="774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18678B-E6F7-459B-9F48-F5A7E0A6F21A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4383196" y="2409988"/>
            <a:ext cx="38752" cy="84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4C2C30-F0B1-42FE-B579-06D0550DB0E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19217" y="3781047"/>
            <a:ext cx="142740" cy="847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F561B1-884B-4FC0-A9CC-BB2E2ECB54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55917" y="3781047"/>
            <a:ext cx="6041" cy="847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5E4D8B-B0B2-4217-9CB4-4971B5B272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61958" y="3781047"/>
            <a:ext cx="184438" cy="847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158CC5-5593-42DE-95D7-A810DB90831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61957" y="3781047"/>
            <a:ext cx="335946" cy="847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2C10F78-CA4C-4689-97C5-0A33FB6F2F2C}"/>
              </a:ext>
            </a:extLst>
          </p:cNvPr>
          <p:cNvSpPr/>
          <p:nvPr/>
        </p:nvSpPr>
        <p:spPr>
          <a:xfrm>
            <a:off x="7359223" y="1868277"/>
            <a:ext cx="1171853" cy="82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150-200 schools sampled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D86A0B-2D3C-478C-889A-93A6AFC2088F}"/>
              </a:ext>
            </a:extLst>
          </p:cNvPr>
          <p:cNvSpPr/>
          <p:nvPr/>
        </p:nvSpPr>
        <p:spPr>
          <a:xfrm>
            <a:off x="7359223" y="4500721"/>
            <a:ext cx="1171853" cy="619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4000-5000</a:t>
            </a:r>
          </a:p>
          <a:p>
            <a:pPr algn="ctr"/>
            <a:r>
              <a:rPr lang="en-US" sz="1800" dirty="0"/>
              <a:t>students sampled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62E944D-13B0-4EAE-BF94-13F32218DBB5}"/>
              </a:ext>
            </a:extLst>
          </p:cNvPr>
          <p:cNvSpPr/>
          <p:nvPr/>
        </p:nvSpPr>
        <p:spPr>
          <a:xfrm>
            <a:off x="5591252" y="1573519"/>
            <a:ext cx="1483142" cy="536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IDSCHOOL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35A6B05-FD7D-4426-A1B8-3340DFD10440}"/>
              </a:ext>
            </a:extLst>
          </p:cNvPr>
          <p:cNvSpPr/>
          <p:nvPr/>
        </p:nvSpPr>
        <p:spPr>
          <a:xfrm>
            <a:off x="5591251" y="2902711"/>
            <a:ext cx="1483142" cy="53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IDCLASS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F7B190E-417B-4BB0-B62B-18B02F887F20}"/>
              </a:ext>
            </a:extLst>
          </p:cNvPr>
          <p:cNvSpPr/>
          <p:nvPr/>
        </p:nvSpPr>
        <p:spPr>
          <a:xfrm>
            <a:off x="5591251" y="4234321"/>
            <a:ext cx="1483142" cy="491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IDSTUD</a:t>
            </a:r>
          </a:p>
        </p:txBody>
      </p:sp>
    </p:spTree>
    <p:extLst>
      <p:ext uri="{BB962C8B-B14F-4D97-AF65-F5344CB8AC3E}">
        <p14:creationId xmlns:p14="http://schemas.microsoft.com/office/powerpoint/2010/main" val="217821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7" grpId="0"/>
      <p:bldP spid="18" grpId="0"/>
      <p:bldP spid="19" grpId="0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BB74-EC7E-44C2-B81F-AA6D642B0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Sampling Weights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9C4B2-AFE1-48D8-B5AD-11561FAA14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1600" y="1576376"/>
            <a:ext cx="3533236" cy="38037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Single-level analysis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Student background and achievement data</a:t>
            </a:r>
          </a:p>
          <a:p>
            <a:pPr lvl="1"/>
            <a:r>
              <a:rPr lang="en-US" sz="1600" dirty="0"/>
              <a:t>TOTWGT, SENWGT, HOUWGT (student-level)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Teacher background data</a:t>
            </a:r>
          </a:p>
          <a:p>
            <a:pPr lvl="1"/>
            <a:r>
              <a:rPr lang="en-US" sz="1600" dirty="0"/>
              <a:t>MATWGT, SCIWGT</a:t>
            </a:r>
            <a:br>
              <a:rPr lang="en-US" sz="1600" dirty="0"/>
            </a:br>
            <a:r>
              <a:rPr lang="en-US" sz="1600" dirty="0"/>
              <a:t>(student-level)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Multilevel analysis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Need to construct weighting variables at different levels using weight factor and adjustment</a:t>
            </a:r>
          </a:p>
          <a:p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4A693C0-A91C-40B9-AB60-CCD358CB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7" y="1548667"/>
            <a:ext cx="4582833" cy="363497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228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D973-3F50-4852-A1D8-054E8B15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TIMSS Frameworks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4B9D5-AEBA-4D49-A543-A534C9D4FD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164" y="1576376"/>
            <a:ext cx="4828636" cy="3803797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Content</a:t>
            </a:r>
            <a:r>
              <a:rPr lang="en-US" dirty="0"/>
              <a:t> dimension that specifies the mathematics/science content to be assessed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Cognitive</a:t>
            </a:r>
            <a:r>
              <a:rPr lang="en-US" dirty="0"/>
              <a:t> dimension that specifies the thinking processes to be assessed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DEE08EA-6270-473B-8F3B-CEB89F4ED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712" y="1255014"/>
            <a:ext cx="2909556" cy="377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914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41B3-54AA-462E-B30D-45AEDE7FA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Complex Assessment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7EFF4-9467-4F4B-90C6-333704B6E7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1199" y="1812840"/>
            <a:ext cx="3833637" cy="609589"/>
          </a:xfrm>
        </p:spPr>
        <p:txBody>
          <a:bodyPr/>
          <a:lstStyle/>
          <a:p>
            <a:r>
              <a:rPr lang="en-US" dirty="0"/>
              <a:t>TIMSS uses a matrix-sampling approach</a:t>
            </a:r>
          </a:p>
          <a:p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66B1FA2C-580F-4C24-A412-D73558B2F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60"/>
          <a:stretch/>
        </p:blipFill>
        <p:spPr>
          <a:xfrm>
            <a:off x="227409" y="2133600"/>
            <a:ext cx="3801667" cy="33837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938226-67DB-4F00-B51B-AA3F61EAABB8}"/>
              </a:ext>
            </a:extLst>
          </p:cNvPr>
          <p:cNvSpPr/>
          <p:nvPr/>
        </p:nvSpPr>
        <p:spPr>
          <a:xfrm>
            <a:off x="342901" y="2757487"/>
            <a:ext cx="3618689" cy="171755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248972-3B15-4DBC-9D31-5AFC0B7CAFD9}"/>
              </a:ext>
            </a:extLst>
          </p:cNvPr>
          <p:cNvSpPr/>
          <p:nvPr/>
        </p:nvSpPr>
        <p:spPr>
          <a:xfrm>
            <a:off x="340785" y="2955994"/>
            <a:ext cx="3618689" cy="171755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FCC88D-7CDE-4431-8BB8-7F3EECC3A647}"/>
              </a:ext>
            </a:extLst>
          </p:cNvPr>
          <p:cNvGrpSpPr/>
          <p:nvPr/>
        </p:nvGrpSpPr>
        <p:grpSpPr>
          <a:xfrm>
            <a:off x="4904966" y="2542334"/>
            <a:ext cx="2410233" cy="1253939"/>
            <a:chOff x="16031" y="0"/>
            <a:chExt cx="2493085" cy="1385047"/>
          </a:xfrm>
          <a:solidFill>
            <a:srgbClr val="0075E2"/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912C273-26FF-4113-B04E-3E72A7056B87}"/>
                </a:ext>
              </a:extLst>
            </p:cNvPr>
            <p:cNvSpPr/>
            <p:nvPr/>
          </p:nvSpPr>
          <p:spPr>
            <a:xfrm>
              <a:off x="16031" y="0"/>
              <a:ext cx="2493085" cy="138504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9698DED2-8F1D-4562-9646-8BFED30CEDD4}"/>
                </a:ext>
              </a:extLst>
            </p:cNvPr>
            <p:cNvSpPr txBox="1"/>
            <p:nvPr/>
          </p:nvSpPr>
          <p:spPr>
            <a:xfrm>
              <a:off x="56598" y="40567"/>
              <a:ext cx="2411951" cy="13039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4295" tIns="74295" rIns="74295" bIns="74295" numCol="1" spcCol="1270" anchor="ctr" anchorCtr="0">
              <a:noAutofit/>
            </a:bodyPr>
            <a:lstStyle/>
            <a:p>
              <a:pPr algn="ctr" defTabSz="866775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800" dirty="0"/>
                <a:t>Combine responses across all students</a:t>
              </a:r>
              <a:endParaRPr lang="en-US" sz="18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996D11-4CA6-4BC3-9C34-E5EBDEBEF773}"/>
              </a:ext>
            </a:extLst>
          </p:cNvPr>
          <p:cNvGrpSpPr/>
          <p:nvPr/>
        </p:nvGrpSpPr>
        <p:grpSpPr>
          <a:xfrm>
            <a:off x="4881199" y="3888510"/>
            <a:ext cx="467453" cy="389545"/>
            <a:chOff x="950937" y="1471612"/>
            <a:chExt cx="623271" cy="519393"/>
          </a:xfrm>
          <a:solidFill>
            <a:srgbClr val="008FB1"/>
          </a:solidFill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084DF913-3E9C-485A-9AB1-7CE2F4003B08}"/>
                </a:ext>
              </a:extLst>
            </p:cNvPr>
            <p:cNvSpPr/>
            <p:nvPr/>
          </p:nvSpPr>
          <p:spPr>
            <a:xfrm rot="5400000">
              <a:off x="1002877" y="1419673"/>
              <a:ext cx="519392" cy="623271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Right 6">
              <a:extLst>
                <a:ext uri="{FF2B5EF4-FFF2-40B4-BE49-F238E27FC236}">
                  <a16:creationId xmlns:a16="http://schemas.microsoft.com/office/drawing/2014/main" id="{9EB1FFE1-F618-4F1A-94B4-5A9508E2EC20}"/>
                </a:ext>
              </a:extLst>
            </p:cNvPr>
            <p:cNvSpPr txBox="1"/>
            <p:nvPr/>
          </p:nvSpPr>
          <p:spPr>
            <a:xfrm>
              <a:off x="1075592" y="1471612"/>
              <a:ext cx="373963" cy="36357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700088">
                <a:lnSpc>
                  <a:spcPct val="90000"/>
                </a:lnSpc>
                <a:spcAft>
                  <a:spcPct val="35000"/>
                </a:spcAft>
              </a:pPr>
              <a:endParaRPr lang="en-US" sz="1575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C9CA40-4377-4F45-A5D2-B41096B95672}"/>
              </a:ext>
            </a:extLst>
          </p:cNvPr>
          <p:cNvGrpSpPr/>
          <p:nvPr/>
        </p:nvGrpSpPr>
        <p:grpSpPr>
          <a:xfrm>
            <a:off x="4904966" y="4391866"/>
            <a:ext cx="2715033" cy="1399334"/>
            <a:chOff x="16031" y="2077570"/>
            <a:chExt cx="2493085" cy="1385047"/>
          </a:xfrm>
          <a:solidFill>
            <a:srgbClr val="008FB1"/>
          </a:soli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C4531E1-D829-4978-9AFA-B640EE1F8A86}"/>
                </a:ext>
              </a:extLst>
            </p:cNvPr>
            <p:cNvSpPr/>
            <p:nvPr/>
          </p:nvSpPr>
          <p:spPr>
            <a:xfrm>
              <a:off x="16031" y="2077570"/>
              <a:ext cx="2493085" cy="138504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123370"/>
                <a:satOff val="0"/>
                <a:lumOff val="-9020"/>
                <a:alphaOff val="0"/>
              </a:schemeClr>
            </a:fillRef>
            <a:effectRef idx="0">
              <a:schemeClr val="accent2">
                <a:hueOff val="-1123370"/>
                <a:satOff val="0"/>
                <a:lumOff val="-902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8">
              <a:extLst>
                <a:ext uri="{FF2B5EF4-FFF2-40B4-BE49-F238E27FC236}">
                  <a16:creationId xmlns:a16="http://schemas.microsoft.com/office/drawing/2014/main" id="{94415BD3-BFB7-4BCA-A982-DD74E8AA024D}"/>
                </a:ext>
              </a:extLst>
            </p:cNvPr>
            <p:cNvSpPr txBox="1"/>
            <p:nvPr/>
          </p:nvSpPr>
          <p:spPr>
            <a:xfrm>
              <a:off x="56598" y="2118137"/>
              <a:ext cx="2411951" cy="13039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4295" tIns="74295" rIns="74295" bIns="74295" numCol="1" spcCol="1270" anchor="ctr" anchorCtr="0">
              <a:noAutofit/>
            </a:bodyPr>
            <a:lstStyle/>
            <a:p>
              <a:pPr algn="ctr" defTabSz="8667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/>
                <a:t>Comprehensive picture of the achievement of the entire student population of a country</a:t>
              </a:r>
              <a:endParaRPr lang="en-US" sz="1950" dirty="0"/>
            </a:p>
          </p:txBody>
        </p:sp>
      </p:grp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0FAA26A-9EE0-4ED2-91E6-500A42FB6F79}"/>
              </a:ext>
            </a:extLst>
          </p:cNvPr>
          <p:cNvSpPr txBox="1">
            <a:spLocks/>
          </p:cNvSpPr>
          <p:nvPr/>
        </p:nvSpPr>
        <p:spPr>
          <a:xfrm>
            <a:off x="5453690" y="3810000"/>
            <a:ext cx="3462902" cy="6095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57175" indent="-257175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lang="tr-TR" sz="1800" b="0" i="0" kern="1200">
                <a:solidFill>
                  <a:srgbClr val="576F7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9" indent="-341317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–"/>
              <a:tabLst/>
              <a:defRPr lang="tr-TR" sz="1000" b="0" i="0" kern="1200">
                <a:solidFill>
                  <a:srgbClr val="576F7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11" indent="0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tr-TR" sz="1050" b="0" i="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20" indent="-228603" algn="l" defTabSz="457206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26" indent="-228603" algn="l" defTabSz="457206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32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Item response theory scaling methods</a:t>
            </a:r>
          </a:p>
        </p:txBody>
      </p:sp>
    </p:spTree>
    <p:extLst>
      <p:ext uri="{BB962C8B-B14F-4D97-AF65-F5344CB8AC3E}">
        <p14:creationId xmlns:p14="http://schemas.microsoft.com/office/powerpoint/2010/main" val="278740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4828-3EC4-4649-B5A2-077839F6F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TIMSS Achievement Scales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975BA-A919-4564-8BCE-72DB4E16A3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164" y="1576376"/>
            <a:ext cx="4676236" cy="3803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Range</a:t>
            </a:r>
          </a:p>
          <a:p>
            <a:r>
              <a:rPr lang="en-US" sz="2000" dirty="0"/>
              <a:t>0 – 1000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b="1" dirty="0"/>
              <a:t>Standard deviation</a:t>
            </a:r>
          </a:p>
          <a:p>
            <a:r>
              <a:rPr lang="en-US" sz="2000" dirty="0"/>
              <a:t>100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Centerpoint</a:t>
            </a:r>
            <a:endParaRPr lang="en-US" sz="2000" b="1" dirty="0"/>
          </a:p>
          <a:p>
            <a:r>
              <a:rPr lang="en-US" sz="2000" dirty="0"/>
              <a:t>500 </a:t>
            </a:r>
          </a:p>
          <a:p>
            <a:pPr marL="0" indent="0">
              <a:buNone/>
            </a:pPr>
            <a:r>
              <a:rPr lang="en-US" sz="2000" dirty="0"/>
              <a:t>(set to correspond to the mean of overall achievement in 1995)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E95AA-61AC-4A32-9E72-656629D75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46" r="60708" b="79274"/>
          <a:stretch/>
        </p:blipFill>
        <p:spPr>
          <a:xfrm>
            <a:off x="4708920" y="1863821"/>
            <a:ext cx="4167970" cy="422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BF5246-F3F1-4581-9D11-52CF69B2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3" t="25601" r="62231"/>
          <a:stretch/>
        </p:blipFill>
        <p:spPr>
          <a:xfrm>
            <a:off x="4899420" y="2279073"/>
            <a:ext cx="3625334" cy="28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94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BBAE-FF94-4009-B151-CABFA9877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International Benchmarks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B8C8C-0188-402B-A42D-9E456DECC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399"/>
          <a:stretch/>
        </p:blipFill>
        <p:spPr>
          <a:xfrm>
            <a:off x="315217" y="2003143"/>
            <a:ext cx="8630192" cy="740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1E582E-E636-4948-83EC-822C74AE7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" t="25960"/>
          <a:stretch/>
        </p:blipFill>
        <p:spPr>
          <a:xfrm>
            <a:off x="645053" y="2895600"/>
            <a:ext cx="8300356" cy="214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87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5130-2DEA-4C12-95E2-400DD4361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International Benchmarks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615A3-9D41-41AC-A872-05E0D4DA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43" y="1604773"/>
            <a:ext cx="6830378" cy="409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26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F9CF-C5A2-48AC-BD86-BE33AE753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TIMSS Grade 4 Math Assessment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905E6-43D3-44D2-BB78-B06AD4E7E1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0600" y="1576376"/>
            <a:ext cx="3914236" cy="38037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Content Domain: Data Display</a:t>
            </a:r>
          </a:p>
          <a:p>
            <a:pPr marL="0" indent="0">
              <a:buNone/>
            </a:pPr>
            <a:r>
              <a:rPr lang="en-US" dirty="0"/>
              <a:t>Cognitive Domain: Knowing</a:t>
            </a:r>
          </a:p>
          <a:p>
            <a:pPr marL="0" indent="0">
              <a:buNone/>
            </a:pPr>
            <a:r>
              <a:rPr lang="en-US" dirty="0"/>
              <a:t>Proficiency Level: Low</a:t>
            </a:r>
          </a:p>
          <a:p>
            <a:pPr marL="0" indent="0">
              <a:buNone/>
            </a:pPr>
            <a:r>
              <a:rPr lang="en-US" dirty="0"/>
              <a:t>Percentage of students answering correctly:</a:t>
            </a:r>
          </a:p>
          <a:p>
            <a:r>
              <a:rPr lang="en-US" dirty="0"/>
              <a:t>U.S. average: 90%</a:t>
            </a:r>
          </a:p>
          <a:p>
            <a:r>
              <a:rPr lang="en-US" dirty="0"/>
              <a:t>International average: 84%</a:t>
            </a:r>
          </a:p>
          <a:p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5CC75AE3-45F6-48B3-AD89-B6B739D2E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477827"/>
            <a:ext cx="3800475" cy="267176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03099-C72C-425B-9834-CDC3DA615214}"/>
              </a:ext>
            </a:extLst>
          </p:cNvPr>
          <p:cNvSpPr txBox="1">
            <a:spLocks/>
          </p:cNvSpPr>
          <p:nvPr/>
        </p:nvSpPr>
        <p:spPr>
          <a:xfrm>
            <a:off x="320040" y="5729941"/>
            <a:ext cx="8503920" cy="345631"/>
          </a:xfrm>
          <a:prstGeom prst="rect">
            <a:avLst/>
          </a:prstGeom>
        </p:spPr>
        <p:txBody>
          <a:bodyPr/>
          <a:lstStyle>
            <a:lvl1pPr marL="0" indent="0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tabLst/>
              <a:defRPr lang="tr-TR" sz="1800" b="0" i="0" kern="1200" dirty="0" smtClean="0">
                <a:solidFill>
                  <a:srgbClr val="576F7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9" indent="-341317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–"/>
              <a:tabLst/>
              <a:defRPr lang="tr-TR" sz="1000" b="0" i="0" kern="1200" dirty="0" smtClean="0">
                <a:solidFill>
                  <a:srgbClr val="576F7F"/>
                </a:solidFill>
                <a:latin typeface="Arial"/>
                <a:ea typeface="+mn-ea"/>
                <a:cs typeface="Arial"/>
              </a:defRPr>
            </a:lvl2pPr>
            <a:lvl3pPr marL="1143014" indent="-228603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•"/>
              <a:tabLst/>
              <a:defRPr lang="tr-TR" sz="1050" b="0" i="0" kern="1200" dirty="0" smtClean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3pPr>
            <a:lvl4pPr marL="1600220" indent="-228603" algn="l" defTabSz="457206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457206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prstClr val="black"/>
                </a:solidFill>
                <a:cs typeface="Arial" charset="0"/>
              </a:rPr>
              <a:t>SOURCE: NCES. T</a:t>
            </a:r>
            <a:r>
              <a:rPr lang="en-US" sz="1400" dirty="0">
                <a:solidFill>
                  <a:srgbClr val="595959"/>
                </a:solidFill>
              </a:rPr>
              <a:t>he Commissioner's </a:t>
            </a:r>
            <a:r>
              <a:rPr lang="en-US" sz="1400" u="sng" dirty="0">
                <a:solidFill>
                  <a:srgbClr val="59595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</a:t>
            </a:r>
            <a:r>
              <a:rPr lang="en-US" sz="1400" dirty="0">
                <a:solidFill>
                  <a:srgbClr val="595959"/>
                </a:solidFill>
              </a:rPr>
              <a:t> of the TIMSS and TIMSS Advanced 2015 results</a:t>
            </a:r>
            <a:endParaRPr lang="en-US" sz="14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23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5001-C4DA-46CB-A557-73D872843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TIMSS Grade 8 Science Assessment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66519-109C-4B41-A2AD-6678B914FE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76800" y="1576376"/>
            <a:ext cx="3838036" cy="38037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Content Domain: Chemistry</a:t>
            </a:r>
          </a:p>
          <a:p>
            <a:pPr marL="0" indent="0">
              <a:buNone/>
            </a:pPr>
            <a:r>
              <a:rPr lang="en-US" dirty="0"/>
              <a:t>Cognitive Domain: Reasoning</a:t>
            </a:r>
          </a:p>
          <a:p>
            <a:pPr marL="0" indent="0">
              <a:buNone/>
            </a:pPr>
            <a:r>
              <a:rPr lang="en-US" dirty="0"/>
              <a:t>Proficiency Level: High</a:t>
            </a:r>
          </a:p>
          <a:p>
            <a:pPr marL="0" indent="0">
              <a:buNone/>
            </a:pPr>
            <a:r>
              <a:rPr lang="en-US" dirty="0"/>
              <a:t>Percentage of students answering correctly:</a:t>
            </a:r>
          </a:p>
          <a:p>
            <a:r>
              <a:rPr lang="en-US" dirty="0"/>
              <a:t>U.S. average: 40%</a:t>
            </a:r>
          </a:p>
          <a:p>
            <a:r>
              <a:rPr lang="en-US" dirty="0"/>
              <a:t>International average: 39%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2EAA1-02D3-4872-ABD9-C6244118B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4" y="1576376"/>
            <a:ext cx="4088579" cy="283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9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0F71-B7A3-4D0C-9031-8DD41E288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Questionnaires (and Example Components)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C7AB5-2ABA-4055-8C95-187AC44312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Student</a:t>
            </a:r>
          </a:p>
          <a:p>
            <a:r>
              <a:rPr lang="en-US" dirty="0"/>
              <a:t>Home educational resources (socioeconomic status)</a:t>
            </a:r>
          </a:p>
          <a:p>
            <a:r>
              <a:rPr lang="en-US" dirty="0"/>
              <a:t>Self-perceptions, beliefs, and attitudes about learning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Teacher</a:t>
            </a:r>
          </a:p>
          <a:p>
            <a:r>
              <a:rPr lang="en-US" dirty="0"/>
              <a:t>Teacher’s years of experience</a:t>
            </a:r>
          </a:p>
          <a:p>
            <a:r>
              <a:rPr lang="en-US" dirty="0"/>
              <a:t>Teacher’s job satisfaction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School (Principal)</a:t>
            </a:r>
          </a:p>
          <a:p>
            <a:r>
              <a:rPr lang="en-US" dirty="0"/>
              <a:t>School climate and safety</a:t>
            </a:r>
          </a:p>
          <a:p>
            <a:r>
              <a:rPr lang="en-US" dirty="0"/>
              <a:t>School resources and technology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Curriculum (Country Representatives)</a:t>
            </a:r>
          </a:p>
          <a:p>
            <a:r>
              <a:rPr lang="en-US" dirty="0"/>
              <a:t>National Policies</a:t>
            </a:r>
          </a:p>
        </p:txBody>
      </p:sp>
    </p:spTree>
    <p:extLst>
      <p:ext uri="{BB962C8B-B14F-4D97-AF65-F5344CB8AC3E}">
        <p14:creationId xmlns:p14="http://schemas.microsoft.com/office/powerpoint/2010/main" val="297578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AB2E8B-EFFC-4094-A661-8537409FB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810" y="2133600"/>
            <a:ext cx="7685087" cy="2247900"/>
          </a:xfrm>
        </p:spPr>
        <p:txBody>
          <a:bodyPr>
            <a:normAutofit/>
          </a:bodyPr>
          <a:lstStyle/>
          <a:p>
            <a:r>
              <a:rPr lang="en-US" dirty="0"/>
              <a:t>Closer look at </a:t>
            </a:r>
            <a:br>
              <a:rPr lang="en-US" dirty="0"/>
            </a:br>
            <a:r>
              <a:rPr lang="en-US" dirty="0"/>
              <a:t>National Assessment for Educational Progress</a:t>
            </a:r>
            <a:br>
              <a:rPr lang="en-US" dirty="0"/>
            </a:br>
            <a:r>
              <a:rPr lang="en-US" dirty="0"/>
              <a:t>(NAEP)</a:t>
            </a:r>
          </a:p>
        </p:txBody>
      </p:sp>
    </p:spTree>
    <p:extLst>
      <p:ext uri="{BB962C8B-B14F-4D97-AF65-F5344CB8AC3E}">
        <p14:creationId xmlns:p14="http://schemas.microsoft.com/office/powerpoint/2010/main" val="3539161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7247-7287-447E-BDAC-7AB9F3522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AB455-47E6-4100-9647-3787FAE2D5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164" y="1576376"/>
            <a:ext cx="3990436" cy="38037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IEA TIMSS International Database</a:t>
            </a:r>
            <a:endParaRPr lang="en-US" sz="1800" dirty="0">
              <a:solidFill>
                <a:schemeClr val="accent5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IEA International Database Analyzer (IDB Analyzer)</a:t>
            </a:r>
            <a:r>
              <a:rPr lang="en-US" sz="1800" dirty="0">
                <a:solidFill>
                  <a:schemeClr val="accent5"/>
                </a:solidFill>
              </a:rPr>
              <a:t> and its </a:t>
            </a:r>
            <a:r>
              <a:rPr lang="en-US" sz="1800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tutorials</a:t>
            </a:r>
            <a:endParaRPr lang="en-US" sz="1800" dirty="0">
              <a:solidFill>
                <a:schemeClr val="accent5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NCES International Data Explorer (IDE)</a:t>
            </a:r>
            <a:endParaRPr lang="en-US" sz="1800" dirty="0">
              <a:solidFill>
                <a:schemeClr val="accent5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NCES </a:t>
            </a:r>
            <a:r>
              <a:rPr lang="en-US" sz="1800" i="1" dirty="0" err="1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EdSurvey</a:t>
            </a:r>
            <a:r>
              <a:rPr lang="en-US" sz="1800" dirty="0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 statistical package</a:t>
            </a:r>
            <a:endParaRPr lang="en-US" sz="1800" dirty="0">
              <a:solidFill>
                <a:schemeClr val="accent5"/>
              </a:solid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NCES </a:t>
            </a:r>
            <a:r>
              <a:rPr lang="en-US" sz="1800" i="1" dirty="0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</a:t>
            </a:r>
            <a:r>
              <a:rPr lang="en-US" sz="1800" dirty="0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 statistical package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NCES Distance Learning Dataset Training Modules (DLDT)</a:t>
            </a:r>
            <a:endParaRPr lang="en-US" sz="18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6ACA390-ABA7-452A-B15F-67A05956BDA7}"/>
              </a:ext>
            </a:extLst>
          </p:cNvPr>
          <p:cNvSpPr txBox="1">
            <a:spLocks/>
          </p:cNvSpPr>
          <p:nvPr/>
        </p:nvSpPr>
        <p:spPr>
          <a:xfrm>
            <a:off x="4726711" y="1576376"/>
            <a:ext cx="4151948" cy="36224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>
            <a:lvl1pPr marL="320040" marR="0" indent="-320040" algn="l" defTabSz="685800" rtl="0" eaLnBrk="1" fontAlgn="auto" latinLnBrk="0" hangingPunct="1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•"/>
              <a:tabLst/>
              <a:defRPr sz="2400" b="0" i="0" kern="1200">
                <a:solidFill>
                  <a:schemeClr val="tx1"/>
                </a:solidFill>
                <a:latin typeface="+mn-lt"/>
                <a:ea typeface="Calibri"/>
                <a:cs typeface="Calibri"/>
              </a:defRPr>
            </a:lvl1pPr>
            <a:lvl2pPr marL="640080" marR="0" indent="-320040" algn="l" defTabSz="685800" rtl="0" eaLnBrk="1" fontAlgn="auto" latinLnBrk="0" hangingPunct="1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Tx/>
              <a:buFont typeface="Calibri" panose="020F0502020204030204" pitchFamily="34" charset="0"/>
              <a:buChar char="–"/>
              <a:tabLst/>
              <a:defRPr sz="2400" b="0" i="0" kern="1200">
                <a:solidFill>
                  <a:schemeClr val="tx1"/>
                </a:solidFill>
                <a:latin typeface="+mn-lt"/>
                <a:ea typeface="Calibri"/>
                <a:cs typeface="Calibri"/>
              </a:defRPr>
            </a:lvl2pPr>
            <a:lvl3pPr marL="1005840" marR="0" indent="-320040" algn="l" defTabSz="685800" rtl="0" eaLnBrk="1" fontAlgn="auto" latinLnBrk="0" hangingPunct="1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Tx/>
              <a:buFont typeface="Calibri" panose="020F0502020204030204" pitchFamily="34" charset="0"/>
              <a:buChar char="»"/>
              <a:tabLst/>
              <a:defRPr sz="2400" b="0" i="0" kern="1200">
                <a:solidFill>
                  <a:schemeClr val="tx1"/>
                </a:solidFill>
                <a:latin typeface="+mn-lt"/>
                <a:ea typeface="Calibri"/>
                <a:cs typeface="Calibri"/>
              </a:defRPr>
            </a:lvl3pPr>
            <a:lvl4pPr marL="1325880" marR="0" indent="-320040" algn="l" defTabSz="685800" rtl="0" eaLnBrk="1" fontAlgn="auto" latinLnBrk="0" hangingPunct="1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Calibri" panose="020F0502020204030204" pitchFamily="34" charset="0"/>
              <a:buChar char="◦"/>
              <a:tabLst/>
              <a:defRPr sz="2400" b="0" i="0" kern="1200">
                <a:solidFill>
                  <a:schemeClr val="tx1"/>
                </a:solidFill>
                <a:latin typeface="+mn-lt"/>
                <a:ea typeface="Calibri"/>
                <a:cs typeface="Calibri"/>
              </a:defRPr>
            </a:lvl4pPr>
            <a:lvl5pPr marL="1645920" marR="0" indent="-320040" algn="l" defTabSz="685800" rtl="0" eaLnBrk="1" fontAlgn="auto" latinLnBrk="0" hangingPunct="1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Tx/>
              <a:buFont typeface="Calibri" panose="020F0502020204030204" pitchFamily="34" charset="0"/>
              <a:buChar char="›"/>
              <a:tabLst/>
              <a:defRPr sz="2400" b="0" i="0" kern="1200">
                <a:solidFill>
                  <a:schemeClr val="tx1"/>
                </a:solidFill>
                <a:latin typeface="+mn-lt"/>
                <a:ea typeface="Calibri"/>
                <a:cs typeface="Calibri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NCES International Activities Program website</a:t>
            </a:r>
            <a:endParaRPr lang="en-US" sz="1800" dirty="0">
              <a:solidFill>
                <a:schemeClr val="accen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TIMSS and PIRLS International Study Center website</a:t>
            </a:r>
            <a:endParaRPr lang="en-US" sz="1800" dirty="0">
              <a:solidFill>
                <a:schemeClr val="accen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IEA website</a:t>
            </a:r>
            <a:endParaRPr lang="en-US" sz="1800" dirty="0">
              <a:solidFill>
                <a:schemeClr val="accen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ILSA Gateway</a:t>
            </a:r>
            <a:endParaRPr lang="en-US" sz="1800" dirty="0">
              <a:solidFill>
                <a:schemeClr val="accen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OECD PISA website</a:t>
            </a:r>
            <a:endParaRPr lang="en-US" sz="1800" dirty="0">
              <a:solidFill>
                <a:schemeClr val="accen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3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727B19B4-50A3-4DB1-9C67-30D1A3861A78}"/>
              </a:ext>
            </a:extLst>
          </p:cNvPr>
          <p:cNvSpPr txBox="1">
            <a:spLocks/>
          </p:cNvSpPr>
          <p:nvPr/>
        </p:nvSpPr>
        <p:spPr>
          <a:xfrm>
            <a:off x="850810" y="3124200"/>
            <a:ext cx="7685087" cy="2590800"/>
          </a:xfrm>
          <a:prstGeom prst="rect">
            <a:avLst/>
          </a:prstGeom>
        </p:spPr>
        <p:txBody>
          <a:bodyPr/>
          <a:lstStyle>
            <a:lvl1pPr marL="0" indent="0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tabLst/>
              <a:defRPr lang="tr-TR" sz="1800" b="0" i="0" kern="1200" dirty="0" smtClean="0">
                <a:solidFill>
                  <a:srgbClr val="576F7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9" indent="-341317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–"/>
              <a:tabLst/>
              <a:defRPr lang="tr-TR" sz="1000" b="0" i="0" kern="1200" dirty="0" smtClean="0">
                <a:solidFill>
                  <a:srgbClr val="576F7F"/>
                </a:solidFill>
                <a:latin typeface="Arial"/>
                <a:ea typeface="+mn-ea"/>
                <a:cs typeface="Arial"/>
              </a:defRPr>
            </a:lvl2pPr>
            <a:lvl3pPr marL="1143014" indent="-228603" algn="l" defTabSz="457206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•"/>
              <a:tabLst/>
              <a:defRPr lang="tr-TR" sz="1050" b="0" i="0" kern="1200" dirty="0" smtClean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3pPr>
            <a:lvl4pPr marL="1600220" indent="-228603" algn="l" defTabSz="457206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457206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3" algn="l" defTabSz="45720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Emmanuel Sikali, PhD</a:t>
            </a:r>
          </a:p>
          <a:p>
            <a:r>
              <a:rPr lang="en-US" sz="2400" dirty="0">
                <a:solidFill>
                  <a:schemeClr val="bg1"/>
                </a:solidFill>
              </a:rPr>
              <a:t>National Center for Education Statistics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emmanuel.sikali@ed.gov</a:t>
            </a:r>
          </a:p>
          <a:p>
            <a:endParaRPr lang="en-US" sz="2400" dirty="0">
              <a:solidFill>
                <a:schemeClr val="bg1"/>
              </a:solidFill>
              <a:latin typeface="Publico Text" panose="02040502060504060203" pitchFamily="18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A5ADDC1-81DF-4732-84BE-809E6D57D04B}"/>
              </a:ext>
            </a:extLst>
          </p:cNvPr>
          <p:cNvSpPr txBox="1">
            <a:spLocks/>
          </p:cNvSpPr>
          <p:nvPr/>
        </p:nvSpPr>
        <p:spPr>
          <a:xfrm>
            <a:off x="727030" y="2133600"/>
            <a:ext cx="7689940" cy="355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NCME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|  April, 2022</a:t>
            </a:r>
          </a:p>
        </p:txBody>
      </p:sp>
    </p:spTree>
    <p:extLst>
      <p:ext uri="{BB962C8B-B14F-4D97-AF65-F5344CB8AC3E}">
        <p14:creationId xmlns:p14="http://schemas.microsoft.com/office/powerpoint/2010/main" val="361199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EAB3-FFE3-4987-A2A6-C92140920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National Assessment of Educational Progress (NAEP)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A1D8B-71F1-401F-B8AC-8E4E898281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1198396"/>
            <a:ext cx="8285672" cy="4519624"/>
          </a:xfrm>
        </p:spPr>
        <p:txBody>
          <a:bodyPr>
            <a:noAutofit/>
          </a:bodyPr>
          <a:lstStyle/>
          <a:p>
            <a:r>
              <a:rPr lang="en-US" sz="2000" dirty="0"/>
              <a:t>Congressionally mandated in the United States - began in 1969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A comprehensive nationally representative assessment of what U.S. students know and can do in a broad range of academic subjects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Designed to produce national,  state, and large urban school district results, not a testing program for individual students or schools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Administered by the National Center for Education Statistics (NCES)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State assessments since 1990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Urban district results (on trial basis) since 2002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Policy oversight and guidance by the National Assessment Governing Board (NAGB)</a:t>
            </a:r>
          </a:p>
        </p:txBody>
      </p:sp>
    </p:spTree>
    <p:extLst>
      <p:ext uri="{BB962C8B-B14F-4D97-AF65-F5344CB8AC3E}">
        <p14:creationId xmlns:p14="http://schemas.microsoft.com/office/powerpoint/2010/main" val="230420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C45E-CB2F-45F5-B721-F99D035A0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NAEP Components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F708043-0B2C-41CD-94C0-80B3A982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9" y="1600200"/>
            <a:ext cx="7467597" cy="7620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100" b="1" dirty="0">
                <a:solidFill>
                  <a:srgbClr val="FFFFFF"/>
                </a:solidFill>
              </a:rPr>
              <a:t>The National Assessment of Educational Progress </a:t>
            </a:r>
            <a:r>
              <a:rPr lang="en-US" sz="2000" b="1" dirty="0">
                <a:solidFill>
                  <a:srgbClr val="FFFFFF"/>
                </a:solidFill>
              </a:rPr>
              <a:t>(NAEP)</a:t>
            </a:r>
            <a:endParaRPr lang="en-US" sz="2000" dirty="0"/>
          </a:p>
        </p:txBody>
      </p:sp>
      <p:sp>
        <p:nvSpPr>
          <p:cNvPr id="5" name="Line 1035">
            <a:extLst>
              <a:ext uri="{FF2B5EF4-FFF2-40B4-BE49-F238E27FC236}">
                <a16:creationId xmlns:a16="http://schemas.microsoft.com/office/drawing/2014/main" id="{4DBC6853-25E6-4A96-BD9B-D410F6987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362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CA7FD7D-5906-4B53-8740-6AC71B079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2667000"/>
            <a:ext cx="990600" cy="4572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200" b="1" dirty="0">
                <a:solidFill>
                  <a:schemeClr val="bg1"/>
                </a:solidFill>
                <a:latin typeface="Arial Unicode MS" pitchFamily="34" charset="-128"/>
              </a:rPr>
              <a:t>MAIN</a:t>
            </a:r>
          </a:p>
        </p:txBody>
      </p:sp>
      <p:sp>
        <p:nvSpPr>
          <p:cNvPr id="7" name="Line 1036">
            <a:extLst>
              <a:ext uri="{FF2B5EF4-FFF2-40B4-BE49-F238E27FC236}">
                <a16:creationId xmlns:a16="http://schemas.microsoft.com/office/drawing/2014/main" id="{2FA1F791-21D5-457E-9761-E797FBEE5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1242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1037">
            <a:extLst>
              <a:ext uri="{FF2B5EF4-FFF2-40B4-BE49-F238E27FC236}">
                <a16:creationId xmlns:a16="http://schemas.microsoft.com/office/drawing/2014/main" id="{335C1218-025C-4E47-8AAC-43A90DD7B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949838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1039">
            <a:extLst>
              <a:ext uri="{FF2B5EF4-FFF2-40B4-BE49-F238E27FC236}">
                <a16:creationId xmlns:a16="http://schemas.microsoft.com/office/drawing/2014/main" id="{5C4CF633-284D-4350-8823-C34040D71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5052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1038">
            <a:extLst>
              <a:ext uri="{FF2B5EF4-FFF2-40B4-BE49-F238E27FC236}">
                <a16:creationId xmlns:a16="http://schemas.microsoft.com/office/drawing/2014/main" id="{C30559B2-B8A2-4199-9123-247BC8B387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3505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038">
            <a:extLst>
              <a:ext uri="{FF2B5EF4-FFF2-40B4-BE49-F238E27FC236}">
                <a16:creationId xmlns:a16="http://schemas.microsoft.com/office/drawing/2014/main" id="{77CA9404-1208-4B94-84AA-D581C8AC78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5715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Rectangle 1026">
            <a:extLst>
              <a:ext uri="{FF2B5EF4-FFF2-40B4-BE49-F238E27FC236}">
                <a16:creationId xmlns:a16="http://schemas.microsoft.com/office/drawing/2014/main" id="{B34BDA8A-D403-4F82-A472-C74AC8C22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727" y="2921000"/>
            <a:ext cx="2590800" cy="914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200" b="1" dirty="0">
                <a:solidFill>
                  <a:schemeClr val="bg1"/>
                </a:solidFill>
              </a:rPr>
              <a:t>National</a:t>
            </a:r>
          </a:p>
          <a:p>
            <a:pPr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</a:rPr>
              <a:t>Public &amp; Non-public</a:t>
            </a:r>
          </a:p>
          <a:p>
            <a:pPr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</a:rPr>
              <a:t>Grades 4, 8 &amp; 12</a:t>
            </a:r>
          </a:p>
        </p:txBody>
      </p:sp>
      <p:sp>
        <p:nvSpPr>
          <p:cNvPr id="13" name="Rectangle 1033">
            <a:extLst>
              <a:ext uri="{FF2B5EF4-FFF2-40B4-BE49-F238E27FC236}">
                <a16:creationId xmlns:a16="http://schemas.microsoft.com/office/drawing/2014/main" id="{0BFC3957-5C2A-43D0-98D6-2B9767A92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88509"/>
            <a:ext cx="2590800" cy="914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200" b="1" dirty="0">
                <a:solidFill>
                  <a:schemeClr val="bg1"/>
                </a:solidFill>
              </a:rPr>
              <a:t>State</a:t>
            </a:r>
          </a:p>
          <a:p>
            <a:pPr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</a:rPr>
              <a:t>Public</a:t>
            </a:r>
          </a:p>
          <a:p>
            <a:pPr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</a:rPr>
              <a:t>Grades 4 &amp; 8</a:t>
            </a:r>
          </a:p>
        </p:txBody>
      </p:sp>
      <p:sp>
        <p:nvSpPr>
          <p:cNvPr id="14" name="Rectangle 1028">
            <a:extLst>
              <a:ext uri="{FF2B5EF4-FFF2-40B4-BE49-F238E27FC236}">
                <a16:creationId xmlns:a16="http://schemas.microsoft.com/office/drawing/2014/main" id="{C59EE99F-F317-4A25-8AEC-320E49554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727" y="4864401"/>
            <a:ext cx="2590800" cy="914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bg1"/>
                </a:solidFill>
              </a:rPr>
              <a:t>Trial Urban District</a:t>
            </a:r>
          </a:p>
          <a:p>
            <a:pPr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</a:rPr>
              <a:t>Public</a:t>
            </a:r>
          </a:p>
          <a:p>
            <a:pPr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</a:rPr>
              <a:t>Grades 4 &amp; 8</a:t>
            </a:r>
          </a:p>
        </p:txBody>
      </p:sp>
      <p:sp>
        <p:nvSpPr>
          <p:cNvPr id="15" name="Line 1034">
            <a:extLst>
              <a:ext uri="{FF2B5EF4-FFF2-40B4-BE49-F238E27FC236}">
                <a16:creationId xmlns:a16="http://schemas.microsoft.com/office/drawing/2014/main" id="{08A78CD7-4BA6-438D-AB86-26BEA0E905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236270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1031">
            <a:extLst>
              <a:ext uri="{FF2B5EF4-FFF2-40B4-BE49-F238E27FC236}">
                <a16:creationId xmlns:a16="http://schemas.microsoft.com/office/drawing/2014/main" id="{218CDD4F-43CB-48BE-B868-A7EE8A92F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703"/>
            <a:ext cx="2895600" cy="4572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200" b="1" dirty="0">
                <a:solidFill>
                  <a:schemeClr val="bg1"/>
                </a:solidFill>
                <a:latin typeface="Arial Unicode MS" pitchFamily="34" charset="-128"/>
              </a:rPr>
              <a:t>LONG-TERM TREND</a:t>
            </a:r>
          </a:p>
        </p:txBody>
      </p:sp>
      <p:sp>
        <p:nvSpPr>
          <p:cNvPr id="17" name="Line 1032">
            <a:extLst>
              <a:ext uri="{FF2B5EF4-FFF2-40B4-BE49-F238E27FC236}">
                <a16:creationId xmlns:a16="http://schemas.microsoft.com/office/drawing/2014/main" id="{CFBBB877-47F7-4C6F-9339-A8F815983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2453" y="3200903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1027">
            <a:extLst>
              <a:ext uri="{FF2B5EF4-FFF2-40B4-BE49-F238E27FC236}">
                <a16:creationId xmlns:a16="http://schemas.microsoft.com/office/drawing/2014/main" id="{C982AF4E-3E79-491C-B116-69090178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888508"/>
            <a:ext cx="1981200" cy="1216891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200" b="1" dirty="0">
                <a:solidFill>
                  <a:schemeClr val="bg1"/>
                </a:solidFill>
              </a:rPr>
              <a:t>National</a:t>
            </a:r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</a:rPr>
              <a:t>Public &amp; Non-public</a:t>
            </a:r>
          </a:p>
          <a:p>
            <a:pPr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</a:rPr>
              <a:t>9, 13 &amp; 17 yr olds</a:t>
            </a:r>
          </a:p>
        </p:txBody>
      </p:sp>
    </p:spTree>
    <p:extLst>
      <p:ext uri="{BB962C8B-B14F-4D97-AF65-F5344CB8AC3E}">
        <p14:creationId xmlns:p14="http://schemas.microsoft.com/office/powerpoint/2010/main" val="398127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338C-4447-42BE-862E-A198A580E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Main: National Assessments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A5FF2-E11D-46CC-AFB1-34AF4B740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Reports statistical summaries of student achievement and factors related to educational performance for the nation and specific subgroups of the population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Includes students drawn from both public and nonpublic schools and reports results for student achievement at grades 4, 8, and 12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Follows subject-area frameworks developed by NAGB </a:t>
            </a:r>
          </a:p>
        </p:txBody>
      </p:sp>
    </p:spTree>
    <p:extLst>
      <p:ext uri="{BB962C8B-B14F-4D97-AF65-F5344CB8AC3E}">
        <p14:creationId xmlns:p14="http://schemas.microsoft.com/office/powerpoint/2010/main" val="89423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DC23-3F63-400D-AC39-C5B951324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Main: State Assessments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F9016-B6DB-4348-9547-C8EEB5DE3E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First reported performance at the state level in 1990 </a:t>
            </a:r>
            <a:br>
              <a:rPr lang="en-US" sz="2000" dirty="0"/>
            </a:br>
            <a:r>
              <a:rPr lang="en-US" sz="2000" dirty="0"/>
              <a:t> </a:t>
            </a:r>
          </a:p>
          <a:p>
            <a:r>
              <a:rPr lang="en-US" sz="2000" dirty="0"/>
              <a:t>Assesses public school students only at grades 4 and 8, in selected subjects, reading, mathematics, science, and writing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Allows states to monitor progress over time in the selected subject areas and allows comparisons with other states and with the nation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Follows subject-area frameworks developed by NAGB that are identical, by grade and subject, to those for the national assessment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6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3C3E-6A85-4E8C-AC0B-B4BE7B97D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Frequency of Assessments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C32B3-1FF4-467D-9E6A-6C08548A6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NAEP conducts national and state assessments at least once every two years in reading and mathematics in grades 4 and 8 (beginning in 2003). </a:t>
            </a:r>
          </a:p>
          <a:p>
            <a:r>
              <a:rPr lang="en-US" sz="2000" dirty="0"/>
              <a:t>Due to COVID, NAEP was not administered in 2021 but instead will be administered in 2022.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Other NAEP subjects (writing, science, history, geography, civics, economics, and arts) in 4th, 8th and 12th grades will continue to be assessed on a voluntary basis at regularly scheduled intervals.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TEL assessment was administered in 2014 first for grade 8 only.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271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CC9A-6B42-47F2-A1E7-6DC21F06A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NAEP Reporting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F595C-D5CF-4191-B6F9-781A916813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164" y="1576376"/>
            <a:ext cx="8285672" cy="451962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Achievement levels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Scale scores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Disaggregated data by: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Subgroups (e.g., race/ethnicity, gender, SD, ELL)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SES: National School Lunch Program eligibility, parental education level (for grade 8 only)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Geography (national, state and regional comparisons; school location)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Background information (i.e., school, teacher and student questionnaires)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58566"/>
      </p:ext>
    </p:extLst>
  </p:cSld>
  <p:clrMapOvr>
    <a:masterClrMapping/>
  </p:clrMapOvr>
</p:sld>
</file>

<file path=ppt/theme/theme1.xml><?xml version="1.0" encoding="utf-8"?>
<a:theme xmlns:a="http://schemas.openxmlformats.org/drawingml/2006/main" name="IES_new">
  <a:themeElements>
    <a:clrScheme name="Maximus 11">
      <a:dk1>
        <a:sysClr val="windowText" lastClr="000000"/>
      </a:dk1>
      <a:lt1>
        <a:sysClr val="window" lastClr="FFFFFF"/>
      </a:lt1>
      <a:dk2>
        <a:srgbClr val="9CA4A7"/>
      </a:dk2>
      <a:lt2>
        <a:srgbClr val="AF272F"/>
      </a:lt2>
      <a:accent1>
        <a:srgbClr val="5B6770"/>
      </a:accent1>
      <a:accent2>
        <a:srgbClr val="A2AAAD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ES_new" id="{4CF42704-2624-4F96-990A-C9DFE6A1FEDC}" vid="{D16A661C-6E5C-4D22-8DE6-B402F3709CE0}"/>
    </a:ext>
  </a:extLst>
</a:theme>
</file>

<file path=ppt/theme/theme2.xml><?xml version="1.0" encoding="utf-8"?>
<a:theme xmlns:a="http://schemas.openxmlformats.org/drawingml/2006/main" name="4_IES_new">
  <a:themeElements>
    <a:clrScheme name="Maximus 11">
      <a:dk1>
        <a:sysClr val="windowText" lastClr="000000"/>
      </a:dk1>
      <a:lt1>
        <a:sysClr val="window" lastClr="FFFFFF"/>
      </a:lt1>
      <a:dk2>
        <a:srgbClr val="9CA4A7"/>
      </a:dk2>
      <a:lt2>
        <a:srgbClr val="AF272F"/>
      </a:lt2>
      <a:accent1>
        <a:srgbClr val="5B6770"/>
      </a:accent1>
      <a:accent2>
        <a:srgbClr val="A2AAAD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ES_new" id="{4CF42704-2624-4F96-990A-C9DFE6A1FEDC}" vid="{D16A661C-6E5C-4D22-8DE6-B402F3709CE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48177A4DE5744A85BF3A12B7DC16B4" ma:contentTypeVersion="12" ma:contentTypeDescription="Create a new document." ma:contentTypeScope="" ma:versionID="6013c8eb6d72c7b23ea9ecaa479a38d4">
  <xsd:schema xmlns:xsd="http://www.w3.org/2001/XMLSchema" xmlns:xs="http://www.w3.org/2001/XMLSchema" xmlns:p="http://schemas.microsoft.com/office/2006/metadata/properties" xmlns:ns2="56099e55-128c-441f-8eb9-5c005c033a08" xmlns:ns3="e587f446-5a12-46f8-aefb-66b00e0ad2a7" targetNamespace="http://schemas.microsoft.com/office/2006/metadata/properties" ma:root="true" ma:fieldsID="10f97ef9dc18c2c3ece31bf62406500c" ns2:_="" ns3:_="">
    <xsd:import namespace="56099e55-128c-441f-8eb9-5c005c033a08"/>
    <xsd:import namespace="e587f446-5a12-46f8-aefb-66b00e0ad2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099e55-128c-441f-8eb9-5c005c033a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7f446-5a12-46f8-aefb-66b00e0ad2a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9CD2CB-DA91-41B6-BA77-184E7A20EB23}"/>
</file>

<file path=customXml/itemProps2.xml><?xml version="1.0" encoding="utf-8"?>
<ds:datastoreItem xmlns:ds="http://schemas.openxmlformats.org/officeDocument/2006/customXml" ds:itemID="{F08D5F15-DF03-4078-AEEA-6A977EA9DA63}"/>
</file>

<file path=customXml/itemProps3.xml><?xml version="1.0" encoding="utf-8"?>
<ds:datastoreItem xmlns:ds="http://schemas.openxmlformats.org/officeDocument/2006/customXml" ds:itemID="{34590431-7C23-4D70-8E5C-655631C7118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21301</TotalTime>
  <Words>1857</Words>
  <Application>Microsoft Office PowerPoint</Application>
  <PresentationFormat>On-screen Show (4:3)</PresentationFormat>
  <Paragraphs>293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 Unicode MS</vt:lpstr>
      <vt:lpstr>Publico Text</vt:lpstr>
      <vt:lpstr>Arial</vt:lpstr>
      <vt:lpstr>Arial Narrow</vt:lpstr>
      <vt:lpstr>Calibri</vt:lpstr>
      <vt:lpstr>Calibri Light</vt:lpstr>
      <vt:lpstr>Symbol</vt:lpstr>
      <vt:lpstr>Times New Roman</vt:lpstr>
      <vt:lpstr>Trebuchet MS</vt:lpstr>
      <vt:lpstr>IES_new</vt:lpstr>
      <vt:lpstr>4_IES_new</vt:lpstr>
      <vt:lpstr>Overview of NCES  Large-Scale Assessments With a Closer Look at NAEP and TIMSS   </vt:lpstr>
      <vt:lpstr>What are large-scale assessments? </vt:lpstr>
      <vt:lpstr>Closer look at  National Assessment for Educational Progress (NAEP)</vt:lpstr>
      <vt:lpstr>National Assessment of Educational Progress (NAEP)</vt:lpstr>
      <vt:lpstr>NAEP Components</vt:lpstr>
      <vt:lpstr>Main: National Assessments </vt:lpstr>
      <vt:lpstr>Main: State Assessments </vt:lpstr>
      <vt:lpstr>Frequency of Assessments </vt:lpstr>
      <vt:lpstr>NAEP Reporting</vt:lpstr>
      <vt:lpstr>NAEP Achievement Levels</vt:lpstr>
      <vt:lpstr>International Large-Scale Assessments (ILSAs)</vt:lpstr>
      <vt:lpstr>NCES International Activities Program</vt:lpstr>
      <vt:lpstr>NCES International Studies Across the Lifespan</vt:lpstr>
      <vt:lpstr>Uses of International Assessments</vt:lpstr>
      <vt:lpstr>Closer look at  Trends in International Mathematics and Science Study (TIMSS)</vt:lpstr>
      <vt:lpstr>TIMSS and TIMSS Advanced Administration Cycle</vt:lpstr>
      <vt:lpstr>Sponsorship and Management</vt:lpstr>
      <vt:lpstr>Complex Sampling :Why Do We Use Samples?</vt:lpstr>
      <vt:lpstr>Complex Sample Designs</vt:lpstr>
      <vt:lpstr>Multiple Sampling Stages</vt:lpstr>
      <vt:lpstr>Sampling Weights</vt:lpstr>
      <vt:lpstr>TIMSS Frameworks</vt:lpstr>
      <vt:lpstr>Complex Assessment Design</vt:lpstr>
      <vt:lpstr>TIMSS Achievement Scales</vt:lpstr>
      <vt:lpstr>International Benchmarks</vt:lpstr>
      <vt:lpstr>International Benchmarks</vt:lpstr>
      <vt:lpstr>Example TIMSS Grade 4 Math Assessment Item</vt:lpstr>
      <vt:lpstr>Example TIMSS Grade 8 Science Assessment Item</vt:lpstr>
      <vt:lpstr>Questionnaires (and Example Components)</vt:lpstr>
      <vt:lpstr>Resources</vt:lpstr>
      <vt:lpstr>PowerPoint Presentation</vt:lpstr>
    </vt:vector>
  </TitlesOfParts>
  <Company>DoED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Lisa.Ward</dc:creator>
  <cp:lastModifiedBy>Zhang, Ting</cp:lastModifiedBy>
  <cp:revision>242</cp:revision>
  <dcterms:created xsi:type="dcterms:W3CDTF">2006-10-16T16:02:24Z</dcterms:created>
  <dcterms:modified xsi:type="dcterms:W3CDTF">2022-04-18T16:42:15Z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0x0101007D48177A4DE5744A85BF3A12B7DC16B4</vt:lpwstr>
  </property>
</Properties>
</file>