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p:normalViewPr>
  <p:slideViewPr>
    <p:cSldViewPr snapToGrid="0">
      <p:cViewPr varScale="1">
        <p:scale>
          <a:sx n="68" d="100"/>
          <a:sy n="68" d="100"/>
        </p:scale>
        <p:origin x="7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CE6444-8CC9-4674-9347-BE62A6D1DB36}" type="datetimeFigureOut">
              <a:rPr lang="en-US" smtClean="0"/>
              <a:t>6/16/2019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8F02A-9FC7-442C-93C4-194BC434BF0F}" type="slidenum">
              <a:rPr lang="en-US" smtClean="0"/>
              <a:t>‹#›</a:t>
            </a:fld>
            <a:endParaRPr lang="en-US"/>
          </a:p>
        </p:txBody>
      </p:sp>
    </p:spTree>
    <p:extLst>
      <p:ext uri="{BB962C8B-B14F-4D97-AF65-F5344CB8AC3E}">
        <p14:creationId xmlns:p14="http://schemas.microsoft.com/office/powerpoint/2010/main" val="2516865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CE6444-8CC9-4674-9347-BE62A6D1DB36}" type="datetimeFigureOut">
              <a:rPr lang="en-US" smtClean="0"/>
              <a:t>6/16/2019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8F02A-9FC7-442C-93C4-194BC434BF0F}" type="slidenum">
              <a:rPr lang="en-US" smtClean="0"/>
              <a:t>‹#›</a:t>
            </a:fld>
            <a:endParaRPr lang="en-US"/>
          </a:p>
        </p:txBody>
      </p:sp>
    </p:spTree>
    <p:extLst>
      <p:ext uri="{BB962C8B-B14F-4D97-AF65-F5344CB8AC3E}">
        <p14:creationId xmlns:p14="http://schemas.microsoft.com/office/powerpoint/2010/main" val="17461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CE6444-8CC9-4674-9347-BE62A6D1DB36}" type="datetimeFigureOut">
              <a:rPr lang="en-US" smtClean="0"/>
              <a:t>6/16/2019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8F02A-9FC7-442C-93C4-194BC434BF0F}" type="slidenum">
              <a:rPr lang="en-US" smtClean="0"/>
              <a:t>‹#›</a:t>
            </a:fld>
            <a:endParaRPr lang="en-US"/>
          </a:p>
        </p:txBody>
      </p:sp>
    </p:spTree>
    <p:extLst>
      <p:ext uri="{BB962C8B-B14F-4D97-AF65-F5344CB8AC3E}">
        <p14:creationId xmlns:p14="http://schemas.microsoft.com/office/powerpoint/2010/main" val="197002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10CE6444-8CC9-4674-9347-BE62A6D1DB36}" type="datetimeFigureOut">
              <a:rPr lang="en-US" smtClean="0"/>
              <a:t>6/16/2019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8F02A-9FC7-442C-93C4-194BC434BF0F}" type="slidenum">
              <a:rPr lang="en-US" smtClean="0"/>
              <a:t>‹#›</a:t>
            </a:fld>
            <a:endParaRPr lang="en-US"/>
          </a:p>
        </p:txBody>
      </p:sp>
    </p:spTree>
    <p:extLst>
      <p:ext uri="{BB962C8B-B14F-4D97-AF65-F5344CB8AC3E}">
        <p14:creationId xmlns:p14="http://schemas.microsoft.com/office/powerpoint/2010/main" val="675912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10CE6444-8CC9-4674-9347-BE62A6D1DB36}" type="datetimeFigureOut">
              <a:rPr lang="en-US" smtClean="0"/>
              <a:t>6/16/2019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8F02A-9FC7-442C-93C4-194BC434BF0F}" type="slidenum">
              <a:rPr lang="en-US" smtClean="0"/>
              <a:t>‹#›</a:t>
            </a:fld>
            <a:endParaRPr lang="en-US"/>
          </a:p>
        </p:txBody>
      </p:sp>
    </p:spTree>
    <p:extLst>
      <p:ext uri="{BB962C8B-B14F-4D97-AF65-F5344CB8AC3E}">
        <p14:creationId xmlns:p14="http://schemas.microsoft.com/office/powerpoint/2010/main" val="1337608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CE6444-8CC9-4674-9347-BE62A6D1DB36}" type="datetimeFigureOut">
              <a:rPr lang="en-US" smtClean="0"/>
              <a:t>6/16/2019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8F02A-9FC7-442C-93C4-194BC434BF0F}" type="slidenum">
              <a:rPr lang="en-US" smtClean="0"/>
              <a:t>‹#›</a:t>
            </a:fld>
            <a:endParaRPr lang="en-US"/>
          </a:p>
        </p:txBody>
      </p:sp>
    </p:spTree>
    <p:extLst>
      <p:ext uri="{BB962C8B-B14F-4D97-AF65-F5344CB8AC3E}">
        <p14:creationId xmlns:p14="http://schemas.microsoft.com/office/powerpoint/2010/main" val="1257105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CE6444-8CC9-4674-9347-BE62A6D1DB36}" type="datetimeFigureOut">
              <a:rPr lang="en-US" smtClean="0"/>
              <a:t>6/16/2019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8F02A-9FC7-442C-93C4-194BC434BF0F}" type="slidenum">
              <a:rPr lang="en-US" smtClean="0"/>
              <a:t>‹#›</a:t>
            </a:fld>
            <a:endParaRPr lang="en-US"/>
          </a:p>
        </p:txBody>
      </p:sp>
    </p:spTree>
    <p:extLst>
      <p:ext uri="{BB962C8B-B14F-4D97-AF65-F5344CB8AC3E}">
        <p14:creationId xmlns:p14="http://schemas.microsoft.com/office/powerpoint/2010/main" val="4021809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CE6444-8CC9-4674-9347-BE62A6D1DB36}" type="datetimeFigureOut">
              <a:rPr lang="en-US" smtClean="0"/>
              <a:t>6/16/2019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8F02A-9FC7-442C-93C4-194BC434BF0F}" type="slidenum">
              <a:rPr lang="en-US" smtClean="0"/>
              <a:t>‹#›</a:t>
            </a:fld>
            <a:endParaRPr lang="en-US"/>
          </a:p>
        </p:txBody>
      </p:sp>
    </p:spTree>
    <p:extLst>
      <p:ext uri="{BB962C8B-B14F-4D97-AF65-F5344CB8AC3E}">
        <p14:creationId xmlns:p14="http://schemas.microsoft.com/office/powerpoint/2010/main" val="3143022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CE6444-8CC9-4674-9347-BE62A6D1DB36}" type="datetimeFigureOut">
              <a:rPr lang="en-US" smtClean="0"/>
              <a:t>6/16/2019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8F02A-9FC7-442C-93C4-194BC434BF0F}" type="slidenum">
              <a:rPr lang="en-US" smtClean="0"/>
              <a:t>‹#›</a:t>
            </a:fld>
            <a:endParaRPr lang="en-US"/>
          </a:p>
        </p:txBody>
      </p:sp>
    </p:spTree>
    <p:extLst>
      <p:ext uri="{BB962C8B-B14F-4D97-AF65-F5344CB8AC3E}">
        <p14:creationId xmlns:p14="http://schemas.microsoft.com/office/powerpoint/2010/main" val="2101455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CE6444-8CC9-4674-9347-BE62A6D1DB36}" type="datetimeFigureOut">
              <a:rPr lang="en-US" smtClean="0"/>
              <a:t>6/16/2019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8F02A-9FC7-442C-93C4-194BC434BF0F}" type="slidenum">
              <a:rPr lang="en-US" smtClean="0"/>
              <a:t>‹#›</a:t>
            </a:fld>
            <a:endParaRPr lang="en-US"/>
          </a:p>
        </p:txBody>
      </p:sp>
    </p:spTree>
    <p:extLst>
      <p:ext uri="{BB962C8B-B14F-4D97-AF65-F5344CB8AC3E}">
        <p14:creationId xmlns:p14="http://schemas.microsoft.com/office/powerpoint/2010/main" val="149336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CE6444-8CC9-4674-9347-BE62A6D1DB36}" type="datetimeFigureOut">
              <a:rPr lang="en-US" smtClean="0"/>
              <a:t>6/16/2019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8F02A-9FC7-442C-93C4-194BC434BF0F}" type="slidenum">
              <a:rPr lang="en-US" smtClean="0"/>
              <a:t>‹#›</a:t>
            </a:fld>
            <a:endParaRPr lang="en-US"/>
          </a:p>
        </p:txBody>
      </p:sp>
    </p:spTree>
    <p:extLst>
      <p:ext uri="{BB962C8B-B14F-4D97-AF65-F5344CB8AC3E}">
        <p14:creationId xmlns:p14="http://schemas.microsoft.com/office/powerpoint/2010/main" val="1867299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CE6444-8CC9-4674-9347-BE62A6D1DB36}" type="datetimeFigureOut">
              <a:rPr lang="en-US" smtClean="0"/>
              <a:t>6/16/2019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8F02A-9FC7-442C-93C4-194BC434BF0F}" type="slidenum">
              <a:rPr lang="en-US" smtClean="0"/>
              <a:t>‹#›</a:t>
            </a:fld>
            <a:endParaRPr lang="en-US"/>
          </a:p>
        </p:txBody>
      </p:sp>
    </p:spTree>
    <p:extLst>
      <p:ext uri="{BB962C8B-B14F-4D97-AF65-F5344CB8AC3E}">
        <p14:creationId xmlns:p14="http://schemas.microsoft.com/office/powerpoint/2010/main" val="1272836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CE6444-8CC9-4674-9347-BE62A6D1DB36}" type="datetimeFigureOut">
              <a:rPr lang="en-US" smtClean="0"/>
              <a:t>6/16/2019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8F02A-9FC7-442C-93C4-194BC434BF0F}" type="slidenum">
              <a:rPr lang="en-US" smtClean="0"/>
              <a:t>‹#›</a:t>
            </a:fld>
            <a:endParaRPr lang="en-US"/>
          </a:p>
        </p:txBody>
      </p:sp>
    </p:spTree>
    <p:extLst>
      <p:ext uri="{BB962C8B-B14F-4D97-AF65-F5344CB8AC3E}">
        <p14:creationId xmlns:p14="http://schemas.microsoft.com/office/powerpoint/2010/main" val="2903610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CE6444-8CC9-4674-9347-BE62A6D1DB36}" type="datetimeFigureOut">
              <a:rPr lang="en-US" smtClean="0"/>
              <a:t>6/16/2019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8F02A-9FC7-442C-93C4-194BC434BF0F}" type="slidenum">
              <a:rPr lang="en-US" smtClean="0"/>
              <a:t>‹#›</a:t>
            </a:fld>
            <a:endParaRPr lang="en-US"/>
          </a:p>
        </p:txBody>
      </p:sp>
    </p:spTree>
    <p:extLst>
      <p:ext uri="{BB962C8B-B14F-4D97-AF65-F5344CB8AC3E}">
        <p14:creationId xmlns:p14="http://schemas.microsoft.com/office/powerpoint/2010/main" val="96577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CE6444-8CC9-4674-9347-BE62A6D1DB36}" type="datetimeFigureOut">
              <a:rPr lang="en-US" smtClean="0"/>
              <a:t>6/16/2019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8F02A-9FC7-442C-93C4-194BC434BF0F}" type="slidenum">
              <a:rPr lang="en-US" smtClean="0"/>
              <a:t>‹#›</a:t>
            </a:fld>
            <a:endParaRPr lang="en-US"/>
          </a:p>
        </p:txBody>
      </p:sp>
    </p:spTree>
    <p:extLst>
      <p:ext uri="{BB962C8B-B14F-4D97-AF65-F5344CB8AC3E}">
        <p14:creationId xmlns:p14="http://schemas.microsoft.com/office/powerpoint/2010/main" val="3415831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CE6444-8CC9-4674-9347-BE62A6D1DB36}" type="datetimeFigureOut">
              <a:rPr lang="en-US" smtClean="0"/>
              <a:t>6/16/2019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8F02A-9FC7-442C-93C4-194BC434BF0F}" type="slidenum">
              <a:rPr lang="en-US" smtClean="0"/>
              <a:t>‹#›</a:t>
            </a:fld>
            <a:endParaRPr lang="en-US"/>
          </a:p>
        </p:txBody>
      </p:sp>
    </p:spTree>
    <p:extLst>
      <p:ext uri="{BB962C8B-B14F-4D97-AF65-F5344CB8AC3E}">
        <p14:creationId xmlns:p14="http://schemas.microsoft.com/office/powerpoint/2010/main" val="641694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10CE6444-8CC9-4674-9347-BE62A6D1DB36}" type="datetimeFigureOut">
              <a:rPr lang="en-US" smtClean="0"/>
              <a:t>6/16/2019</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6A68F02A-9FC7-442C-93C4-194BC434BF0F}" type="slidenum">
              <a:rPr lang="en-US" smtClean="0"/>
              <a:t>‹#›</a:t>
            </a:fld>
            <a:endParaRPr lang="en-US"/>
          </a:p>
        </p:txBody>
      </p:sp>
    </p:spTree>
    <p:extLst>
      <p:ext uri="{BB962C8B-B14F-4D97-AF65-F5344CB8AC3E}">
        <p14:creationId xmlns:p14="http://schemas.microsoft.com/office/powerpoint/2010/main" val="174150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0CE6444-8CC9-4674-9347-BE62A6D1DB36}" type="datetimeFigureOut">
              <a:rPr lang="en-US" smtClean="0"/>
              <a:t>6/16/2019</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A68F02A-9FC7-442C-93C4-194BC434BF0F}" type="slidenum">
              <a:rPr lang="en-US" smtClean="0"/>
              <a:t>‹#›</a:t>
            </a:fld>
            <a:endParaRPr lang="en-US"/>
          </a:p>
        </p:txBody>
      </p:sp>
    </p:spTree>
    <p:extLst>
      <p:ext uri="{BB962C8B-B14F-4D97-AF65-F5344CB8AC3E}">
        <p14:creationId xmlns:p14="http://schemas.microsoft.com/office/powerpoint/2010/main" val="1912879399"/>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9EF2B-A009-4EEA-9711-9607412D2E09}"/>
              </a:ext>
            </a:extLst>
          </p:cNvPr>
          <p:cNvSpPr>
            <a:spLocks noGrp="1"/>
          </p:cNvSpPr>
          <p:nvPr>
            <p:ph type="ctrTitle"/>
          </p:nvPr>
        </p:nvSpPr>
        <p:spPr/>
        <p:txBody>
          <a:bodyPr>
            <a:normAutofit/>
          </a:bodyPr>
          <a:lstStyle/>
          <a:p>
            <a:r>
              <a:rPr lang="en-US" dirty="0"/>
              <a:t>Machine Learning Fundamentals: Capstone Project </a:t>
            </a:r>
            <a:br>
              <a:rPr lang="en-US" dirty="0"/>
            </a:br>
            <a:r>
              <a:rPr lang="en-US" dirty="0"/>
              <a:t>(Operation Epic Failure)</a:t>
            </a:r>
          </a:p>
        </p:txBody>
      </p:sp>
      <p:sp>
        <p:nvSpPr>
          <p:cNvPr id="3" name="Subtitle 2">
            <a:extLst>
              <a:ext uri="{FF2B5EF4-FFF2-40B4-BE49-F238E27FC236}">
                <a16:creationId xmlns:a16="http://schemas.microsoft.com/office/drawing/2014/main" id="{CE3EAD38-00E5-4AEB-9A21-C6843D2C5544}"/>
              </a:ext>
            </a:extLst>
          </p:cNvPr>
          <p:cNvSpPr>
            <a:spLocks noGrp="1"/>
          </p:cNvSpPr>
          <p:nvPr>
            <p:ph type="subTitle" idx="1"/>
          </p:nvPr>
        </p:nvSpPr>
        <p:spPr>
          <a:xfrm>
            <a:off x="1283234" y="4164717"/>
            <a:ext cx="9144000" cy="1655762"/>
          </a:xfrm>
        </p:spPr>
        <p:txBody>
          <a:bodyPr/>
          <a:lstStyle/>
          <a:p>
            <a:r>
              <a:rPr lang="en-US" dirty="0"/>
              <a:t>Machine Learning Fundamentals</a:t>
            </a:r>
          </a:p>
          <a:p>
            <a:r>
              <a:rPr lang="en-US" dirty="0"/>
              <a:t>Richard Boulet</a:t>
            </a:r>
          </a:p>
          <a:p>
            <a:r>
              <a:rPr lang="en-US" dirty="0"/>
              <a:t>6/16/2019</a:t>
            </a:r>
          </a:p>
        </p:txBody>
      </p:sp>
    </p:spTree>
    <p:extLst>
      <p:ext uri="{BB962C8B-B14F-4D97-AF65-F5344CB8AC3E}">
        <p14:creationId xmlns:p14="http://schemas.microsoft.com/office/powerpoint/2010/main" val="1745536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10AD-38E9-4DA3-9C4B-A3825923ED06}"/>
              </a:ext>
            </a:extLst>
          </p:cNvPr>
          <p:cNvSpPr>
            <a:spLocks noGrp="1"/>
          </p:cNvSpPr>
          <p:nvPr>
            <p:ph type="title"/>
          </p:nvPr>
        </p:nvSpPr>
        <p:spPr>
          <a:xfrm>
            <a:off x="1141413" y="0"/>
            <a:ext cx="9905998" cy="1478570"/>
          </a:xfrm>
        </p:spPr>
        <p:txBody>
          <a:bodyPr/>
          <a:lstStyle/>
          <a:p>
            <a:r>
              <a:rPr lang="en-US" dirty="0"/>
              <a:t>Classification Techniques - </a:t>
            </a:r>
            <a:r>
              <a:rPr lang="en-US" dirty="0" err="1"/>
              <a:t>KNearest</a:t>
            </a:r>
            <a:endParaRPr lang="en-US" dirty="0"/>
          </a:p>
        </p:txBody>
      </p:sp>
      <p:sp>
        <p:nvSpPr>
          <p:cNvPr id="7" name="Content Placeholder 2">
            <a:extLst>
              <a:ext uri="{FF2B5EF4-FFF2-40B4-BE49-F238E27FC236}">
                <a16:creationId xmlns:a16="http://schemas.microsoft.com/office/drawing/2014/main" id="{FA716737-D9DF-410A-87B0-C6800305B2F3}"/>
              </a:ext>
            </a:extLst>
          </p:cNvPr>
          <p:cNvSpPr>
            <a:spLocks noGrp="1"/>
          </p:cNvSpPr>
          <p:nvPr>
            <p:ph idx="1"/>
          </p:nvPr>
        </p:nvSpPr>
        <p:spPr>
          <a:xfrm>
            <a:off x="279936" y="1225484"/>
            <a:ext cx="11117071" cy="4182359"/>
          </a:xfrm>
        </p:spPr>
        <p:txBody>
          <a:bodyPr>
            <a:normAutofit/>
          </a:bodyPr>
          <a:lstStyle/>
          <a:p>
            <a:pPr lvl="1"/>
            <a:r>
              <a:rPr lang="en-US" sz="2400" b="1" dirty="0" err="1"/>
              <a:t>Knearest</a:t>
            </a:r>
            <a:r>
              <a:rPr lang="en-US" sz="2400" b="1" dirty="0"/>
              <a:t> Classification</a:t>
            </a:r>
          </a:p>
          <a:p>
            <a:pPr lvl="2"/>
            <a:r>
              <a:rPr lang="en-US" sz="1800" b="1" dirty="0"/>
              <a:t>I found this to be very simple to implement (if I did it correctly)</a:t>
            </a:r>
          </a:p>
          <a:p>
            <a:pPr lvl="2"/>
            <a:r>
              <a:rPr lang="en-US" sz="1800" b="1" dirty="0"/>
              <a:t>My predicted values came out to Unrealistic values (ages were predicted to be all near 1)</a:t>
            </a:r>
          </a:p>
          <a:p>
            <a:pPr lvl="2"/>
            <a:r>
              <a:rPr lang="en-US" sz="1800" b="1" dirty="0"/>
              <a:t>The run time for this model was very quick compared to SVM</a:t>
            </a:r>
          </a:p>
          <a:p>
            <a:pPr lvl="1"/>
            <a:r>
              <a:rPr lang="en-US" sz="2400" b="1" dirty="0"/>
              <a:t>Performance</a:t>
            </a:r>
          </a:p>
          <a:p>
            <a:pPr lvl="2"/>
            <a:r>
              <a:rPr lang="en-US" sz="1800" b="1" dirty="0"/>
              <a:t>For Classifying Age, the model accuracy was Very Poor at .00, the precision was very </a:t>
            </a:r>
            <a:r>
              <a:rPr lang="en-US" sz="1800" b="1" dirty="0" err="1"/>
              <a:t>Very</a:t>
            </a:r>
            <a:r>
              <a:rPr lang="en-US" sz="1800" b="1" dirty="0"/>
              <a:t> poor (.00) showing large amounts of false positives?, and the recall was Very </a:t>
            </a:r>
            <a:r>
              <a:rPr lang="en-US" sz="1800" b="1" dirty="0" err="1"/>
              <a:t>Very</a:t>
            </a:r>
            <a:r>
              <a:rPr lang="en-US" sz="1800" b="1" dirty="0"/>
              <a:t> Poor (.00) showing large amounts of mislabeled target data points. </a:t>
            </a:r>
          </a:p>
          <a:p>
            <a:pPr lvl="2"/>
            <a:r>
              <a:rPr lang="en-US" sz="1800" b="1" dirty="0"/>
              <a:t>For Classifying Status, the model accuracy was Very High again at .924, the precision was Poor (.23) showing large amounts of false positives, and the recall was Poor ( .20) showing large amounts of mislabeled target data points. </a:t>
            </a:r>
            <a:endParaRPr lang="en-US" dirty="0"/>
          </a:p>
        </p:txBody>
      </p:sp>
      <p:sp>
        <p:nvSpPr>
          <p:cNvPr id="8" name="TextBox 7">
            <a:extLst>
              <a:ext uri="{FF2B5EF4-FFF2-40B4-BE49-F238E27FC236}">
                <a16:creationId xmlns:a16="http://schemas.microsoft.com/office/drawing/2014/main" id="{8045D149-F8A7-45B3-ABF4-95D7753FF093}"/>
              </a:ext>
            </a:extLst>
          </p:cNvPr>
          <p:cNvSpPr txBox="1"/>
          <p:nvPr/>
        </p:nvSpPr>
        <p:spPr>
          <a:xfrm>
            <a:off x="424739" y="5505121"/>
            <a:ext cx="11339345" cy="1200329"/>
          </a:xfrm>
          <a:prstGeom prst="rect">
            <a:avLst/>
          </a:prstGeom>
          <a:solidFill>
            <a:schemeClr val="tx1"/>
          </a:solidFill>
        </p:spPr>
        <p:txBody>
          <a:bodyPr wrap="square" rtlCol="0">
            <a:spAutoFit/>
          </a:bodyPr>
          <a:lstStyle/>
          <a:p>
            <a:r>
              <a:rPr lang="en-US" dirty="0">
                <a:solidFill>
                  <a:schemeClr val="bg1"/>
                </a:solidFill>
              </a:rPr>
              <a:t>Again got errors on “precision and f-score ill-defined” there was either a fundamental issue trying to fit these models to age and status using the independent variables I did use, or an error in syntax? Or missed a transformation step altogether given that the small integer range for drinks codes and status?</a:t>
            </a:r>
          </a:p>
        </p:txBody>
      </p:sp>
    </p:spTree>
    <p:extLst>
      <p:ext uri="{BB962C8B-B14F-4D97-AF65-F5344CB8AC3E}">
        <p14:creationId xmlns:p14="http://schemas.microsoft.com/office/powerpoint/2010/main" val="2037693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10AD-38E9-4DA3-9C4B-A3825923ED06}"/>
              </a:ext>
            </a:extLst>
          </p:cNvPr>
          <p:cNvSpPr>
            <a:spLocks noGrp="1"/>
          </p:cNvSpPr>
          <p:nvPr>
            <p:ph type="title"/>
          </p:nvPr>
        </p:nvSpPr>
        <p:spPr>
          <a:xfrm>
            <a:off x="1141413" y="0"/>
            <a:ext cx="9905998" cy="1478570"/>
          </a:xfrm>
        </p:spPr>
        <p:txBody>
          <a:bodyPr/>
          <a:lstStyle/>
          <a:p>
            <a:r>
              <a:rPr lang="en-US" dirty="0"/>
              <a:t>Regression Techniques – Linear and </a:t>
            </a:r>
            <a:r>
              <a:rPr lang="en-US" dirty="0" err="1"/>
              <a:t>KNEarest</a:t>
            </a:r>
            <a:endParaRPr lang="en-US" dirty="0"/>
          </a:p>
        </p:txBody>
      </p:sp>
      <p:sp>
        <p:nvSpPr>
          <p:cNvPr id="3" name="Content Placeholder 2">
            <a:extLst>
              <a:ext uri="{FF2B5EF4-FFF2-40B4-BE49-F238E27FC236}">
                <a16:creationId xmlns:a16="http://schemas.microsoft.com/office/drawing/2014/main" id="{ADE065D2-3422-4EAA-9CE8-B53B7D13F1E4}"/>
              </a:ext>
            </a:extLst>
          </p:cNvPr>
          <p:cNvSpPr>
            <a:spLocks noGrp="1"/>
          </p:cNvSpPr>
          <p:nvPr>
            <p:ph idx="1"/>
          </p:nvPr>
        </p:nvSpPr>
        <p:spPr>
          <a:xfrm>
            <a:off x="242229" y="1720524"/>
            <a:ext cx="11117071" cy="4587712"/>
          </a:xfrm>
        </p:spPr>
        <p:txBody>
          <a:bodyPr>
            <a:normAutofit/>
          </a:bodyPr>
          <a:lstStyle/>
          <a:p>
            <a:pPr lvl="1"/>
            <a:r>
              <a:rPr lang="en-US" sz="2400" b="1" dirty="0"/>
              <a:t>Linear Regression</a:t>
            </a:r>
          </a:p>
          <a:p>
            <a:pPr lvl="2"/>
            <a:r>
              <a:rPr lang="en-US" sz="1800" b="1" dirty="0"/>
              <a:t>I found this to be fairly easy to implement (again if I did it correctly)</a:t>
            </a:r>
          </a:p>
          <a:p>
            <a:pPr lvl="2"/>
            <a:r>
              <a:rPr lang="en-US" sz="1800" b="1" dirty="0"/>
              <a:t>I found an issue with the predicted y values for Ages, so I attempted to </a:t>
            </a:r>
            <a:r>
              <a:rPr lang="en-US" sz="1800" b="1" dirty="0" err="1"/>
              <a:t>transform_inverse</a:t>
            </a:r>
            <a:r>
              <a:rPr lang="en-US" sz="1800" b="1" dirty="0"/>
              <a:t> the predicted y data, but ran into issues with array reshaping (tried multiple reshaping parameters) in order to transform the predicted values to ages (again not sure if this was really necessary or a basic understanding error was made by me)</a:t>
            </a:r>
          </a:p>
          <a:p>
            <a:pPr lvl="2"/>
            <a:r>
              <a:rPr lang="en-US" sz="1800" b="1" dirty="0"/>
              <a:t>The R2 value was abysmal for linear regression model, and had a NEGATIVE??? R2 of -9.79 for estimating Age, and a very poor R2 of .01 for predicting Status.</a:t>
            </a:r>
          </a:p>
          <a:p>
            <a:pPr lvl="1"/>
            <a:r>
              <a:rPr lang="en-US" sz="2600" b="1" dirty="0" err="1"/>
              <a:t>Knearest</a:t>
            </a:r>
            <a:r>
              <a:rPr lang="en-US" sz="2600" b="1" dirty="0"/>
              <a:t> Regressor</a:t>
            </a:r>
          </a:p>
          <a:p>
            <a:pPr lvl="2"/>
            <a:r>
              <a:rPr lang="en-US" sz="1800" b="1" dirty="0"/>
              <a:t>I found this to be fairly easy to implement (again if I did it correctly)</a:t>
            </a:r>
          </a:p>
          <a:p>
            <a:pPr lvl="2"/>
            <a:r>
              <a:rPr lang="en-US" sz="1800" b="1" dirty="0"/>
              <a:t>The R2 value was again terrible for the </a:t>
            </a:r>
            <a:r>
              <a:rPr lang="en-US" sz="1800" b="1" dirty="0" err="1"/>
              <a:t>Knearest</a:t>
            </a:r>
            <a:r>
              <a:rPr lang="en-US" sz="1800" b="1" dirty="0"/>
              <a:t> regression model, and had a NEGATIVE??? R2 of -10.71 for estimating Age, and an odd R2 of -.39 for predicting Status.</a:t>
            </a:r>
          </a:p>
          <a:p>
            <a:pPr lvl="2"/>
            <a:endParaRPr lang="en-US" sz="1800" b="1" dirty="0"/>
          </a:p>
        </p:txBody>
      </p:sp>
    </p:spTree>
    <p:extLst>
      <p:ext uri="{BB962C8B-B14F-4D97-AF65-F5344CB8AC3E}">
        <p14:creationId xmlns:p14="http://schemas.microsoft.com/office/powerpoint/2010/main" val="1266218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52872-D523-431B-A87F-0DC5E676FFE1}"/>
              </a:ext>
            </a:extLst>
          </p:cNvPr>
          <p:cNvSpPr>
            <a:spLocks noGrp="1"/>
          </p:cNvSpPr>
          <p:nvPr>
            <p:ph type="title"/>
          </p:nvPr>
        </p:nvSpPr>
        <p:spPr>
          <a:xfrm>
            <a:off x="657119" y="126476"/>
            <a:ext cx="10877762" cy="808348"/>
          </a:xfrm>
        </p:spPr>
        <p:txBody>
          <a:bodyPr>
            <a:normAutofit fontScale="90000"/>
          </a:bodyPr>
          <a:lstStyle/>
          <a:p>
            <a:r>
              <a:rPr lang="en-US" dirty="0"/>
              <a:t>Conclusions – You CANNOT PREDICT WITH MY MODELS!</a:t>
            </a:r>
          </a:p>
        </p:txBody>
      </p:sp>
      <p:sp>
        <p:nvSpPr>
          <p:cNvPr id="3" name="Content Placeholder 2">
            <a:extLst>
              <a:ext uri="{FF2B5EF4-FFF2-40B4-BE49-F238E27FC236}">
                <a16:creationId xmlns:a16="http://schemas.microsoft.com/office/drawing/2014/main" id="{8E6E5A54-6485-4E66-B2A4-6B058F3C67B4}"/>
              </a:ext>
            </a:extLst>
          </p:cNvPr>
          <p:cNvSpPr>
            <a:spLocks noGrp="1"/>
          </p:cNvSpPr>
          <p:nvPr>
            <p:ph idx="1"/>
          </p:nvPr>
        </p:nvSpPr>
        <p:spPr>
          <a:xfrm>
            <a:off x="990584" y="1066800"/>
            <a:ext cx="9905998" cy="5532748"/>
          </a:xfrm>
        </p:spPr>
        <p:txBody>
          <a:bodyPr>
            <a:normAutofit lnSpcReduction="10000"/>
          </a:bodyPr>
          <a:lstStyle/>
          <a:p>
            <a:r>
              <a:rPr lang="en-US" dirty="0"/>
              <a:t>I missed a basic understanding of which models should be applied to which data sets (predicting status with mostly singles on dating app)</a:t>
            </a:r>
          </a:p>
          <a:p>
            <a:r>
              <a:rPr lang="en-US" dirty="0"/>
              <a:t>Even though the accuracy was very high for predicting Status, when utilized to predict other data points, the regression model was useless. You cannot predict Status given average word length and essay length.</a:t>
            </a:r>
          </a:p>
          <a:p>
            <a:r>
              <a:rPr lang="en-US" dirty="0"/>
              <a:t>I did learn a lot of ways to recheck errors in my code (yay!) and some libraries I was unaware of.</a:t>
            </a:r>
          </a:p>
          <a:p>
            <a:r>
              <a:rPr lang="en-US" dirty="0"/>
              <a:t>Overall, my models should not be used to predict age given body type and </a:t>
            </a:r>
            <a:r>
              <a:rPr lang="en-US" dirty="0" err="1"/>
              <a:t>drinkweight</a:t>
            </a:r>
            <a:r>
              <a:rPr lang="en-US" dirty="0"/>
              <a:t>. Better off using darts and a spinning wheel. Additionally, my models should not be used for predicting status of persons on a dating app (which I should have inherently understood would be unnecessary) given average word length and essay length.</a:t>
            </a:r>
          </a:p>
          <a:p>
            <a:r>
              <a:rPr lang="en-US" dirty="0"/>
              <a:t>My models continuously mislabeled predicted data points and Would like to implement the same techniques using some of the raw data points for Sepals In order to understand how to properly obtain accurate models using Python3. </a:t>
            </a:r>
          </a:p>
          <a:p>
            <a:r>
              <a:rPr lang="en-US" dirty="0"/>
              <a:t>An additional data set to use to improve my results may have been how inclined the individual is to mislead others about their status on the dating app.</a:t>
            </a:r>
          </a:p>
        </p:txBody>
      </p:sp>
    </p:spTree>
    <p:extLst>
      <p:ext uri="{BB962C8B-B14F-4D97-AF65-F5344CB8AC3E}">
        <p14:creationId xmlns:p14="http://schemas.microsoft.com/office/powerpoint/2010/main" val="1376960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F717B-D715-42B7-B215-4C86E820D897}"/>
              </a:ext>
            </a:extLst>
          </p:cNvPr>
          <p:cNvSpPr>
            <a:spLocks noGrp="1"/>
          </p:cNvSpPr>
          <p:nvPr>
            <p:ph type="title"/>
          </p:nvPr>
        </p:nvSpPr>
        <p:spPr>
          <a:xfrm>
            <a:off x="1141413" y="0"/>
            <a:ext cx="9905998" cy="1478570"/>
          </a:xfrm>
        </p:spPr>
        <p:txBody>
          <a:bodyPr/>
          <a:lstStyle/>
          <a:p>
            <a:r>
              <a:rPr lang="en-US" dirty="0"/>
              <a:t>Table of Contents</a:t>
            </a:r>
          </a:p>
        </p:txBody>
      </p:sp>
      <p:sp>
        <p:nvSpPr>
          <p:cNvPr id="3" name="Content Placeholder 2">
            <a:extLst>
              <a:ext uri="{FF2B5EF4-FFF2-40B4-BE49-F238E27FC236}">
                <a16:creationId xmlns:a16="http://schemas.microsoft.com/office/drawing/2014/main" id="{46857D60-A850-4221-BA36-BD23DE962AEA}"/>
              </a:ext>
            </a:extLst>
          </p:cNvPr>
          <p:cNvSpPr>
            <a:spLocks noGrp="1"/>
          </p:cNvSpPr>
          <p:nvPr>
            <p:ph idx="1"/>
          </p:nvPr>
        </p:nvSpPr>
        <p:spPr>
          <a:xfrm>
            <a:off x="1141412" y="1478570"/>
            <a:ext cx="9905999" cy="4312631"/>
          </a:xfrm>
        </p:spPr>
        <p:txBody>
          <a:bodyPr/>
          <a:lstStyle/>
          <a:p>
            <a:endParaRPr lang="en-US" dirty="0"/>
          </a:p>
        </p:txBody>
      </p:sp>
    </p:spTree>
    <p:extLst>
      <p:ext uri="{BB962C8B-B14F-4D97-AF65-F5344CB8AC3E}">
        <p14:creationId xmlns:p14="http://schemas.microsoft.com/office/powerpoint/2010/main" val="103248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10AD-38E9-4DA3-9C4B-A3825923ED06}"/>
              </a:ext>
            </a:extLst>
          </p:cNvPr>
          <p:cNvSpPr>
            <a:spLocks noGrp="1"/>
          </p:cNvSpPr>
          <p:nvPr>
            <p:ph type="title"/>
          </p:nvPr>
        </p:nvSpPr>
        <p:spPr>
          <a:xfrm>
            <a:off x="1141413" y="0"/>
            <a:ext cx="9905998" cy="1478570"/>
          </a:xfrm>
        </p:spPr>
        <p:txBody>
          <a:bodyPr/>
          <a:lstStyle/>
          <a:p>
            <a:r>
              <a:rPr lang="en-US" dirty="0"/>
              <a:t>Data exploration</a:t>
            </a:r>
          </a:p>
        </p:txBody>
      </p:sp>
      <p:sp>
        <p:nvSpPr>
          <p:cNvPr id="3" name="Content Placeholder 2">
            <a:extLst>
              <a:ext uri="{FF2B5EF4-FFF2-40B4-BE49-F238E27FC236}">
                <a16:creationId xmlns:a16="http://schemas.microsoft.com/office/drawing/2014/main" id="{ADE065D2-3422-4EAA-9CE8-B53B7D13F1E4}"/>
              </a:ext>
            </a:extLst>
          </p:cNvPr>
          <p:cNvSpPr>
            <a:spLocks noGrp="1"/>
          </p:cNvSpPr>
          <p:nvPr>
            <p:ph idx="1"/>
          </p:nvPr>
        </p:nvSpPr>
        <p:spPr>
          <a:xfrm>
            <a:off x="1141412" y="1203158"/>
            <a:ext cx="9905999" cy="3031959"/>
          </a:xfrm>
        </p:spPr>
        <p:txBody>
          <a:bodyPr>
            <a:normAutofit fontScale="85000" lnSpcReduction="10000"/>
          </a:bodyPr>
          <a:lstStyle/>
          <a:p>
            <a:r>
              <a:rPr lang="en-US" dirty="0"/>
              <a:t>First began by looking at all the unique values within 6 data columns</a:t>
            </a:r>
          </a:p>
          <a:p>
            <a:pPr lvl="1"/>
            <a:r>
              <a:rPr lang="en-US" dirty="0"/>
              <a:t>Age</a:t>
            </a:r>
          </a:p>
          <a:p>
            <a:pPr lvl="1"/>
            <a:r>
              <a:rPr lang="en-US" dirty="0"/>
              <a:t>Drinks (drinks codes)</a:t>
            </a:r>
          </a:p>
          <a:p>
            <a:pPr lvl="1"/>
            <a:r>
              <a:rPr lang="en-US" dirty="0"/>
              <a:t>Body type </a:t>
            </a:r>
          </a:p>
          <a:p>
            <a:pPr lvl="1"/>
            <a:r>
              <a:rPr lang="en-US" dirty="0"/>
              <a:t>Status</a:t>
            </a:r>
          </a:p>
          <a:p>
            <a:pPr lvl="1"/>
            <a:r>
              <a:rPr lang="en-US" dirty="0"/>
              <a:t>Average word length</a:t>
            </a:r>
          </a:p>
          <a:p>
            <a:pPr lvl="1"/>
            <a:r>
              <a:rPr lang="en-US" dirty="0"/>
              <a:t>Essay length</a:t>
            </a:r>
          </a:p>
          <a:p>
            <a:r>
              <a:rPr lang="en-US" dirty="0"/>
              <a:t>Next, began mapping the body types and status types qualitative descriptors to quantitative values</a:t>
            </a:r>
          </a:p>
          <a:p>
            <a:r>
              <a:rPr lang="en-US" dirty="0"/>
              <a:t>Added these two new data columns to the master </a:t>
            </a:r>
            <a:r>
              <a:rPr lang="en-US" dirty="0" err="1"/>
              <a:t>dataframe</a:t>
            </a:r>
            <a:endParaRPr lang="en-US" dirty="0"/>
          </a:p>
        </p:txBody>
      </p:sp>
      <p:pic>
        <p:nvPicPr>
          <p:cNvPr id="4" name="Picture 3">
            <a:extLst>
              <a:ext uri="{FF2B5EF4-FFF2-40B4-BE49-F238E27FC236}">
                <a16:creationId xmlns:a16="http://schemas.microsoft.com/office/drawing/2014/main" id="{A05F8371-C421-4A07-8D54-D61503B045A5}"/>
              </a:ext>
            </a:extLst>
          </p:cNvPr>
          <p:cNvPicPr>
            <a:picLocks noChangeAspect="1"/>
          </p:cNvPicPr>
          <p:nvPr/>
        </p:nvPicPr>
        <p:blipFill>
          <a:blip r:embed="rId2"/>
          <a:stretch>
            <a:fillRect/>
          </a:stretch>
        </p:blipFill>
        <p:spPr>
          <a:xfrm>
            <a:off x="1654092" y="4467225"/>
            <a:ext cx="8292014" cy="1660859"/>
          </a:xfrm>
          <a:prstGeom prst="rect">
            <a:avLst/>
          </a:prstGeom>
        </p:spPr>
      </p:pic>
    </p:spTree>
    <p:extLst>
      <p:ext uri="{BB962C8B-B14F-4D97-AF65-F5344CB8AC3E}">
        <p14:creationId xmlns:p14="http://schemas.microsoft.com/office/powerpoint/2010/main" val="188200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10AD-38E9-4DA3-9C4B-A3825923ED06}"/>
              </a:ext>
            </a:extLst>
          </p:cNvPr>
          <p:cNvSpPr>
            <a:spLocks noGrp="1"/>
          </p:cNvSpPr>
          <p:nvPr>
            <p:ph type="title"/>
          </p:nvPr>
        </p:nvSpPr>
        <p:spPr>
          <a:xfrm>
            <a:off x="1141413" y="0"/>
            <a:ext cx="9905998" cy="1478570"/>
          </a:xfrm>
        </p:spPr>
        <p:txBody>
          <a:bodyPr/>
          <a:lstStyle/>
          <a:p>
            <a:r>
              <a:rPr lang="en-US" dirty="0"/>
              <a:t>Data exploration Continued</a:t>
            </a:r>
          </a:p>
        </p:txBody>
      </p:sp>
      <p:sp>
        <p:nvSpPr>
          <p:cNvPr id="3" name="Content Placeholder 2">
            <a:extLst>
              <a:ext uri="{FF2B5EF4-FFF2-40B4-BE49-F238E27FC236}">
                <a16:creationId xmlns:a16="http://schemas.microsoft.com/office/drawing/2014/main" id="{ADE065D2-3422-4EAA-9CE8-B53B7D13F1E4}"/>
              </a:ext>
            </a:extLst>
          </p:cNvPr>
          <p:cNvSpPr>
            <a:spLocks noGrp="1"/>
          </p:cNvSpPr>
          <p:nvPr>
            <p:ph idx="1"/>
          </p:nvPr>
        </p:nvSpPr>
        <p:spPr>
          <a:xfrm>
            <a:off x="1141412" y="1203158"/>
            <a:ext cx="9905999" cy="4892841"/>
          </a:xfrm>
        </p:spPr>
        <p:txBody>
          <a:bodyPr>
            <a:normAutofit/>
          </a:bodyPr>
          <a:lstStyle/>
          <a:p>
            <a:pPr marL="0" indent="0">
              <a:buNone/>
            </a:pPr>
            <a:endParaRPr lang="en-US" sz="2400" dirty="0"/>
          </a:p>
          <a:p>
            <a:r>
              <a:rPr lang="en-US" sz="2400" dirty="0"/>
              <a:t>Dropped Nan from all rows</a:t>
            </a:r>
          </a:p>
          <a:p>
            <a:r>
              <a:rPr lang="en-US" sz="2400" dirty="0"/>
              <a:t>Next, worked on exploring the data graphically</a:t>
            </a:r>
          </a:p>
          <a:p>
            <a:pPr lvl="1"/>
            <a:r>
              <a:rPr lang="en-US" sz="2000" dirty="0"/>
              <a:t>Graphed histograms of following to see the frequency of appearance:</a:t>
            </a:r>
          </a:p>
          <a:p>
            <a:pPr lvl="2"/>
            <a:r>
              <a:rPr lang="en-US" sz="1800" dirty="0"/>
              <a:t>Body Types</a:t>
            </a:r>
          </a:p>
          <a:p>
            <a:pPr lvl="2"/>
            <a:r>
              <a:rPr lang="en-US" sz="1800" dirty="0"/>
              <a:t>Drinking Amounts</a:t>
            </a:r>
          </a:p>
          <a:p>
            <a:pPr lvl="2"/>
            <a:r>
              <a:rPr lang="en-US" sz="1800" dirty="0"/>
              <a:t>Status</a:t>
            </a:r>
          </a:p>
          <a:p>
            <a:pPr lvl="2"/>
            <a:r>
              <a:rPr lang="en-US" sz="1800" dirty="0"/>
              <a:t>Average Word Length</a:t>
            </a:r>
          </a:p>
          <a:p>
            <a:pPr lvl="2"/>
            <a:r>
              <a:rPr lang="en-US" sz="1800" dirty="0"/>
              <a:t>Essay Lengths</a:t>
            </a:r>
          </a:p>
          <a:p>
            <a:pPr lvl="2"/>
            <a:endParaRPr lang="en-US" dirty="0"/>
          </a:p>
        </p:txBody>
      </p:sp>
    </p:spTree>
    <p:extLst>
      <p:ext uri="{BB962C8B-B14F-4D97-AF65-F5344CB8AC3E}">
        <p14:creationId xmlns:p14="http://schemas.microsoft.com/office/powerpoint/2010/main" val="2192300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F758C3-F547-4C04-9B98-F550BD64586E}"/>
              </a:ext>
            </a:extLst>
          </p:cNvPr>
          <p:cNvSpPr/>
          <p:nvPr/>
        </p:nvSpPr>
        <p:spPr>
          <a:xfrm>
            <a:off x="288757" y="320843"/>
            <a:ext cx="11630527" cy="62885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75CA8BA0-DF5E-4C6B-9C3E-6CAEA537D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240" y="557463"/>
            <a:ext cx="3528770" cy="28828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BEC50DC-D95E-4137-BCC8-234EED64A4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6493" y="557463"/>
            <a:ext cx="3848100" cy="273116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EAF69D8-DABC-4405-BFD6-75AE522AD9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5016" y="557463"/>
            <a:ext cx="3895725" cy="27311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E2C4D3D-5948-4D39-AAEF-AF1DF48DB0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9486" y="3585413"/>
            <a:ext cx="4412330" cy="28828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4045CEA-10A9-457E-A87A-EA48E1D4EE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1095" y="3726481"/>
            <a:ext cx="4211419" cy="2731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673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10AD-38E9-4DA3-9C4B-A3825923ED06}"/>
              </a:ext>
            </a:extLst>
          </p:cNvPr>
          <p:cNvSpPr>
            <a:spLocks noGrp="1"/>
          </p:cNvSpPr>
          <p:nvPr>
            <p:ph type="title"/>
          </p:nvPr>
        </p:nvSpPr>
        <p:spPr>
          <a:xfrm>
            <a:off x="1141413" y="0"/>
            <a:ext cx="9905998" cy="1478570"/>
          </a:xfrm>
        </p:spPr>
        <p:txBody>
          <a:bodyPr/>
          <a:lstStyle/>
          <a:p>
            <a:r>
              <a:rPr lang="en-US" dirty="0"/>
              <a:t>Data exploration Continued</a:t>
            </a:r>
          </a:p>
        </p:txBody>
      </p:sp>
      <p:sp>
        <p:nvSpPr>
          <p:cNvPr id="3" name="Content Placeholder 2">
            <a:extLst>
              <a:ext uri="{FF2B5EF4-FFF2-40B4-BE49-F238E27FC236}">
                <a16:creationId xmlns:a16="http://schemas.microsoft.com/office/drawing/2014/main" id="{ADE065D2-3422-4EAA-9CE8-B53B7D13F1E4}"/>
              </a:ext>
            </a:extLst>
          </p:cNvPr>
          <p:cNvSpPr>
            <a:spLocks noGrp="1"/>
          </p:cNvSpPr>
          <p:nvPr>
            <p:ph idx="1"/>
          </p:nvPr>
        </p:nvSpPr>
        <p:spPr>
          <a:xfrm>
            <a:off x="1141412" y="1203158"/>
            <a:ext cx="9905999" cy="4892841"/>
          </a:xfrm>
        </p:spPr>
        <p:txBody>
          <a:bodyPr>
            <a:normAutofit/>
          </a:bodyPr>
          <a:lstStyle/>
          <a:p>
            <a:pPr marL="0" indent="0">
              <a:buNone/>
            </a:pPr>
            <a:endParaRPr lang="en-US" sz="2400" dirty="0"/>
          </a:p>
          <a:p>
            <a:r>
              <a:rPr lang="en-US" sz="2400" dirty="0"/>
              <a:t>Next, created a new metric </a:t>
            </a:r>
            <a:r>
              <a:rPr lang="en-US" sz="2400" dirty="0" err="1"/>
              <a:t>DrinkWeight</a:t>
            </a:r>
            <a:r>
              <a:rPr lang="en-US" sz="2400" dirty="0"/>
              <a:t> that ideally showed a higher value given body Type increase and drinking level increase</a:t>
            </a:r>
          </a:p>
          <a:p>
            <a:r>
              <a:rPr lang="en-US" sz="2400" dirty="0"/>
              <a:t>Plotted additional graphs of:</a:t>
            </a:r>
          </a:p>
          <a:p>
            <a:pPr lvl="1"/>
            <a:r>
              <a:rPr lang="en-US" sz="2200" dirty="0"/>
              <a:t> The </a:t>
            </a:r>
            <a:r>
              <a:rPr lang="en-US" sz="2200" dirty="0" err="1"/>
              <a:t>DrinkWeight</a:t>
            </a:r>
            <a:r>
              <a:rPr lang="en-US" sz="2200" dirty="0"/>
              <a:t> by Age</a:t>
            </a:r>
          </a:p>
          <a:p>
            <a:pPr lvl="1"/>
            <a:r>
              <a:rPr lang="en-US" sz="2200" dirty="0"/>
              <a:t>The Body Type by Age</a:t>
            </a:r>
          </a:p>
          <a:p>
            <a:pPr lvl="1"/>
            <a:r>
              <a:rPr lang="en-US" sz="2200" dirty="0"/>
              <a:t>The essay length and average word length compared to age (landscape 3D graph)</a:t>
            </a:r>
          </a:p>
          <a:p>
            <a:pPr lvl="1"/>
            <a:r>
              <a:rPr lang="en-US" sz="2200" dirty="0"/>
              <a:t>The essay length and average word length compared to age (Scatter Plot 3D graph)</a:t>
            </a:r>
          </a:p>
          <a:p>
            <a:pPr lvl="1"/>
            <a:endParaRPr lang="en-US" sz="2200" dirty="0"/>
          </a:p>
          <a:p>
            <a:pPr lvl="1"/>
            <a:endParaRPr lang="en-US" sz="2200" dirty="0"/>
          </a:p>
          <a:p>
            <a:pPr lvl="2"/>
            <a:endParaRPr lang="en-US" dirty="0"/>
          </a:p>
        </p:txBody>
      </p:sp>
    </p:spTree>
    <p:extLst>
      <p:ext uri="{BB962C8B-B14F-4D97-AF65-F5344CB8AC3E}">
        <p14:creationId xmlns:p14="http://schemas.microsoft.com/office/powerpoint/2010/main" val="1425950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F758C3-F547-4C04-9B98-F550BD64586E}"/>
              </a:ext>
            </a:extLst>
          </p:cNvPr>
          <p:cNvSpPr/>
          <p:nvPr/>
        </p:nvSpPr>
        <p:spPr>
          <a:xfrm>
            <a:off x="280736" y="284748"/>
            <a:ext cx="11630527" cy="62885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B6C8A9AE-90A8-4935-82B6-C9655711F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084" y="320843"/>
            <a:ext cx="4674770" cy="340205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4DEAA26-39BC-4DE8-BABE-DD6AB43A8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3094" y="320843"/>
            <a:ext cx="4674770" cy="340205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B669799-D9E4-4521-BFF4-9544CF1CA1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863" y="3722901"/>
            <a:ext cx="4674770" cy="268330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FC54AC9A-09B3-4C0F-9C80-A467A7160E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142" y="3722901"/>
            <a:ext cx="4406722" cy="273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44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10AD-38E9-4DA3-9C4B-A3825923ED06}"/>
              </a:ext>
            </a:extLst>
          </p:cNvPr>
          <p:cNvSpPr>
            <a:spLocks noGrp="1"/>
          </p:cNvSpPr>
          <p:nvPr>
            <p:ph type="title"/>
          </p:nvPr>
        </p:nvSpPr>
        <p:spPr>
          <a:xfrm>
            <a:off x="1141413" y="0"/>
            <a:ext cx="9905998" cy="1478570"/>
          </a:xfrm>
        </p:spPr>
        <p:txBody>
          <a:bodyPr/>
          <a:lstStyle/>
          <a:p>
            <a:r>
              <a:rPr lang="en-US" dirty="0"/>
              <a:t>Questions</a:t>
            </a:r>
          </a:p>
        </p:txBody>
      </p:sp>
      <p:sp>
        <p:nvSpPr>
          <p:cNvPr id="3" name="Content Placeholder 2">
            <a:extLst>
              <a:ext uri="{FF2B5EF4-FFF2-40B4-BE49-F238E27FC236}">
                <a16:creationId xmlns:a16="http://schemas.microsoft.com/office/drawing/2014/main" id="{ADE065D2-3422-4EAA-9CE8-B53B7D13F1E4}"/>
              </a:ext>
            </a:extLst>
          </p:cNvPr>
          <p:cNvSpPr>
            <a:spLocks noGrp="1"/>
          </p:cNvSpPr>
          <p:nvPr>
            <p:ph idx="1"/>
          </p:nvPr>
        </p:nvSpPr>
        <p:spPr>
          <a:xfrm>
            <a:off x="1253708" y="867624"/>
            <a:ext cx="9905999" cy="3721767"/>
          </a:xfrm>
        </p:spPr>
        <p:txBody>
          <a:bodyPr>
            <a:normAutofit/>
          </a:bodyPr>
          <a:lstStyle/>
          <a:p>
            <a:pPr lvl="1"/>
            <a:r>
              <a:rPr lang="en-US" sz="2400" b="1" dirty="0"/>
              <a:t>Can we predict age based on </a:t>
            </a:r>
            <a:r>
              <a:rPr lang="en-US" sz="2400" b="1" dirty="0" err="1"/>
              <a:t>body_type</a:t>
            </a:r>
            <a:r>
              <a:rPr lang="en-US" sz="2400" b="1" dirty="0"/>
              <a:t> and </a:t>
            </a:r>
            <a:r>
              <a:rPr lang="en-US" sz="2400" b="1" dirty="0" err="1"/>
              <a:t>drinkweight</a:t>
            </a:r>
            <a:r>
              <a:rPr lang="en-US" sz="2400" b="1" dirty="0"/>
              <a:t>? </a:t>
            </a:r>
          </a:p>
          <a:p>
            <a:pPr lvl="2"/>
            <a:r>
              <a:rPr lang="en-US" sz="2000" dirty="0"/>
              <a:t>(columns: age, </a:t>
            </a:r>
            <a:r>
              <a:rPr lang="en-US" sz="2000" dirty="0" err="1"/>
              <a:t>body_type</a:t>
            </a:r>
            <a:r>
              <a:rPr lang="en-US" sz="2000" dirty="0"/>
              <a:t>, </a:t>
            </a:r>
            <a:r>
              <a:rPr lang="en-US" sz="2000" dirty="0" err="1"/>
              <a:t>drink_weight</a:t>
            </a:r>
            <a:r>
              <a:rPr lang="en-US" sz="2000" dirty="0"/>
              <a:t>)</a:t>
            </a:r>
          </a:p>
          <a:p>
            <a:pPr lvl="1"/>
            <a:r>
              <a:rPr lang="en-US" sz="2400" b="1" dirty="0"/>
              <a:t>Can we predict status based on avg word length and essay length? </a:t>
            </a:r>
          </a:p>
          <a:p>
            <a:pPr lvl="2"/>
            <a:r>
              <a:rPr lang="en-US" sz="2000" dirty="0"/>
              <a:t>(columns: status, </a:t>
            </a:r>
            <a:r>
              <a:rPr lang="en-US" sz="2000" dirty="0" err="1"/>
              <a:t>average_word_length</a:t>
            </a:r>
            <a:r>
              <a:rPr lang="en-US" sz="2000" dirty="0"/>
              <a:t>, </a:t>
            </a:r>
            <a:r>
              <a:rPr lang="en-US" sz="2000" dirty="0" err="1"/>
              <a:t>essay_len</a:t>
            </a:r>
            <a:r>
              <a:rPr lang="en-US" sz="2000" dirty="0"/>
              <a:t>)</a:t>
            </a:r>
          </a:p>
          <a:p>
            <a:pPr lvl="2"/>
            <a:endParaRPr lang="en-US" dirty="0"/>
          </a:p>
        </p:txBody>
      </p:sp>
      <p:sp>
        <p:nvSpPr>
          <p:cNvPr id="4" name="TextBox 3">
            <a:extLst>
              <a:ext uri="{FF2B5EF4-FFF2-40B4-BE49-F238E27FC236}">
                <a16:creationId xmlns:a16="http://schemas.microsoft.com/office/drawing/2014/main" id="{D5A577FA-B3B2-4E27-B832-AFE21B3A11AF}"/>
              </a:ext>
            </a:extLst>
          </p:cNvPr>
          <p:cNvSpPr txBox="1"/>
          <p:nvPr/>
        </p:nvSpPr>
        <p:spPr>
          <a:xfrm>
            <a:off x="424739" y="4302853"/>
            <a:ext cx="11339345" cy="2308324"/>
          </a:xfrm>
          <a:prstGeom prst="rect">
            <a:avLst/>
          </a:prstGeom>
          <a:solidFill>
            <a:schemeClr val="tx1"/>
          </a:solidFill>
        </p:spPr>
        <p:txBody>
          <a:bodyPr wrap="square" rtlCol="0">
            <a:spAutoFit/>
          </a:bodyPr>
          <a:lstStyle/>
          <a:p>
            <a:r>
              <a:rPr lang="en-US" dirty="0">
                <a:solidFill>
                  <a:schemeClr val="bg1"/>
                </a:solidFill>
              </a:rPr>
              <a:t>I believe one of the issues I came across was that Status had mostly ‘singles’ as the target, and it was difficult to create a classifier that could predict other statuses. </a:t>
            </a:r>
          </a:p>
          <a:p>
            <a:r>
              <a:rPr lang="en-US" dirty="0">
                <a:solidFill>
                  <a:schemeClr val="bg1"/>
                </a:solidFill>
              </a:rPr>
              <a:t>Additionally, when I tried to transform inverse the predictions for age I kept running into 1D vs 2D array issues for the transformation to occur. My predictions for this data set were wildly lower, or I missed the fact of multiplying them by a value to adjust the predictions.</a:t>
            </a:r>
          </a:p>
          <a:p>
            <a:endParaRPr lang="en-US" dirty="0">
              <a:solidFill>
                <a:schemeClr val="bg1"/>
              </a:solidFill>
            </a:endParaRPr>
          </a:p>
          <a:p>
            <a:r>
              <a:rPr lang="en-US" dirty="0">
                <a:solidFill>
                  <a:schemeClr val="bg1"/>
                </a:solidFill>
              </a:rPr>
              <a:t>Not sure if either of these is true or if I was missing a major point to applying these models given the data ranges.</a:t>
            </a:r>
          </a:p>
        </p:txBody>
      </p:sp>
    </p:spTree>
    <p:extLst>
      <p:ext uri="{BB962C8B-B14F-4D97-AF65-F5344CB8AC3E}">
        <p14:creationId xmlns:p14="http://schemas.microsoft.com/office/powerpoint/2010/main" val="1429422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10AD-38E9-4DA3-9C4B-A3825923ED06}"/>
              </a:ext>
            </a:extLst>
          </p:cNvPr>
          <p:cNvSpPr>
            <a:spLocks noGrp="1"/>
          </p:cNvSpPr>
          <p:nvPr>
            <p:ph type="title"/>
          </p:nvPr>
        </p:nvSpPr>
        <p:spPr>
          <a:xfrm>
            <a:off x="1141413" y="0"/>
            <a:ext cx="9905998" cy="1478570"/>
          </a:xfrm>
        </p:spPr>
        <p:txBody>
          <a:bodyPr/>
          <a:lstStyle/>
          <a:p>
            <a:r>
              <a:rPr lang="en-US" dirty="0"/>
              <a:t>Classification Techniques - SVM</a:t>
            </a:r>
          </a:p>
        </p:txBody>
      </p:sp>
      <p:sp>
        <p:nvSpPr>
          <p:cNvPr id="3" name="Content Placeholder 2">
            <a:extLst>
              <a:ext uri="{FF2B5EF4-FFF2-40B4-BE49-F238E27FC236}">
                <a16:creationId xmlns:a16="http://schemas.microsoft.com/office/drawing/2014/main" id="{ADE065D2-3422-4EAA-9CE8-B53B7D13F1E4}"/>
              </a:ext>
            </a:extLst>
          </p:cNvPr>
          <p:cNvSpPr>
            <a:spLocks noGrp="1"/>
          </p:cNvSpPr>
          <p:nvPr>
            <p:ph idx="1"/>
          </p:nvPr>
        </p:nvSpPr>
        <p:spPr>
          <a:xfrm>
            <a:off x="195095" y="1192623"/>
            <a:ext cx="11117071" cy="4587712"/>
          </a:xfrm>
        </p:spPr>
        <p:txBody>
          <a:bodyPr>
            <a:normAutofit lnSpcReduction="10000"/>
          </a:bodyPr>
          <a:lstStyle/>
          <a:p>
            <a:pPr lvl="1"/>
            <a:r>
              <a:rPr lang="en-US" sz="2400" b="1" dirty="0"/>
              <a:t>Support Vector Machine Classification</a:t>
            </a:r>
          </a:p>
          <a:p>
            <a:pPr lvl="2"/>
            <a:r>
              <a:rPr lang="en-US" sz="1800" b="1" dirty="0"/>
              <a:t>I found this to be fairly simple to implement, but not sure if using this with the kernel set at ‘</a:t>
            </a:r>
            <a:r>
              <a:rPr lang="en-US" sz="1800" b="1" dirty="0" err="1"/>
              <a:t>rbf</a:t>
            </a:r>
            <a:r>
              <a:rPr lang="en-US" sz="1800" b="1" dirty="0"/>
              <a:t>’ was the best approach. I also tried linear. </a:t>
            </a:r>
          </a:p>
          <a:p>
            <a:pPr lvl="2"/>
            <a:r>
              <a:rPr lang="en-US" sz="1800" b="1" dirty="0"/>
              <a:t>Run time was slower setting the cache at 500, and lowered it to 200 after.</a:t>
            </a:r>
          </a:p>
          <a:p>
            <a:pPr lvl="2"/>
            <a:r>
              <a:rPr lang="en-US" sz="1800" b="1" dirty="0"/>
              <a:t>My predicted values came out to realistic values (ages were within the Age data range, and status codes showed mostly singles).</a:t>
            </a:r>
          </a:p>
          <a:p>
            <a:pPr lvl="1"/>
            <a:r>
              <a:rPr lang="en-US" sz="2400" b="1" dirty="0"/>
              <a:t>Performance</a:t>
            </a:r>
          </a:p>
          <a:p>
            <a:pPr lvl="2"/>
            <a:r>
              <a:rPr lang="en-US" sz="1800" b="1" dirty="0"/>
              <a:t>For Classifying Age, the model accuracy was very poor at .06, the precision was very poor (.002) showing large amounts of false positives?, and the recall was Very Poor (.018) showing  large amounts of mislabeled target data points. </a:t>
            </a:r>
          </a:p>
          <a:p>
            <a:pPr lvl="2"/>
            <a:r>
              <a:rPr lang="en-US" sz="1800" b="1" dirty="0"/>
              <a:t>For Classifying Status, the model accuracy was very high at .93, the precision was Poor (.18) showing large amounts of false positives, and the recall was Poor ( .20) showing large amounts of mislabeled target data points. </a:t>
            </a:r>
            <a:endParaRPr lang="en-US" dirty="0"/>
          </a:p>
        </p:txBody>
      </p:sp>
      <p:sp>
        <p:nvSpPr>
          <p:cNvPr id="5" name="TextBox 4">
            <a:extLst>
              <a:ext uri="{FF2B5EF4-FFF2-40B4-BE49-F238E27FC236}">
                <a16:creationId xmlns:a16="http://schemas.microsoft.com/office/drawing/2014/main" id="{D89C0993-7FBA-4940-9AE1-FDBC92B29F51}"/>
              </a:ext>
            </a:extLst>
          </p:cNvPr>
          <p:cNvSpPr txBox="1"/>
          <p:nvPr/>
        </p:nvSpPr>
        <p:spPr>
          <a:xfrm>
            <a:off x="424739" y="5665377"/>
            <a:ext cx="11339345" cy="923330"/>
          </a:xfrm>
          <a:prstGeom prst="rect">
            <a:avLst/>
          </a:prstGeom>
          <a:solidFill>
            <a:schemeClr val="tx1"/>
          </a:solidFill>
        </p:spPr>
        <p:txBody>
          <a:bodyPr wrap="square" rtlCol="0">
            <a:spAutoFit/>
          </a:bodyPr>
          <a:lstStyle/>
          <a:p>
            <a:r>
              <a:rPr lang="en-US" dirty="0">
                <a:solidFill>
                  <a:schemeClr val="bg1"/>
                </a:solidFill>
              </a:rPr>
              <a:t>I think that given the y predicted values were coming out within a reasonable range, but still getting a “</a:t>
            </a:r>
            <a:r>
              <a:rPr lang="en-US" dirty="0" err="1">
                <a:solidFill>
                  <a:schemeClr val="bg1"/>
                </a:solidFill>
              </a:rPr>
              <a:t>precison</a:t>
            </a:r>
            <a:r>
              <a:rPr lang="en-US" dirty="0">
                <a:solidFill>
                  <a:schemeClr val="bg1"/>
                </a:solidFill>
              </a:rPr>
              <a:t> and F-score” ill defined, I made a mistake with my labels? Or my implementation of the data </a:t>
            </a:r>
            <a:r>
              <a:rPr lang="en-US" dirty="0" err="1">
                <a:solidFill>
                  <a:schemeClr val="bg1"/>
                </a:solidFill>
              </a:rPr>
              <a:t>minmaxs</a:t>
            </a:r>
            <a:r>
              <a:rPr lang="en-US" dirty="0">
                <a:solidFill>
                  <a:schemeClr val="bg1"/>
                </a:solidFill>
              </a:rPr>
              <a:t> </a:t>
            </a:r>
            <a:r>
              <a:rPr lang="en-US" dirty="0" err="1">
                <a:solidFill>
                  <a:schemeClr val="bg1"/>
                </a:solidFill>
              </a:rPr>
              <a:t>caling</a:t>
            </a:r>
            <a:r>
              <a:rPr lang="en-US" dirty="0">
                <a:solidFill>
                  <a:schemeClr val="bg1"/>
                </a:solidFill>
              </a:rPr>
              <a:t>??</a:t>
            </a:r>
          </a:p>
        </p:txBody>
      </p:sp>
    </p:spTree>
    <p:extLst>
      <p:ext uri="{BB962C8B-B14F-4D97-AF65-F5344CB8AC3E}">
        <p14:creationId xmlns:p14="http://schemas.microsoft.com/office/powerpoint/2010/main" val="3851818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82</TotalTime>
  <Words>1174</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Mesh</vt:lpstr>
      <vt:lpstr>Machine Learning Fundamentals: Capstone Project  (Operation Epic Failure)</vt:lpstr>
      <vt:lpstr>Table of Contents</vt:lpstr>
      <vt:lpstr>Data exploration</vt:lpstr>
      <vt:lpstr>Data exploration Continued</vt:lpstr>
      <vt:lpstr>PowerPoint Presentation</vt:lpstr>
      <vt:lpstr>Data exploration Continued</vt:lpstr>
      <vt:lpstr>PowerPoint Presentation</vt:lpstr>
      <vt:lpstr>Questions</vt:lpstr>
      <vt:lpstr>Classification Techniques - SVM</vt:lpstr>
      <vt:lpstr>Classification Techniques - KNearest</vt:lpstr>
      <vt:lpstr>Regression Techniques – Linear and KNEarest</vt:lpstr>
      <vt:lpstr>Conclusions – You CANNOT PREDICT WITH MY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Fundamentals: Capstone Project  (Operation Epic Failure)</dc:title>
  <dc:creator>Richard Boulet</dc:creator>
  <cp:lastModifiedBy>Richard Boulet</cp:lastModifiedBy>
  <cp:revision>12</cp:revision>
  <dcterms:created xsi:type="dcterms:W3CDTF">2019-06-16T18:34:42Z</dcterms:created>
  <dcterms:modified xsi:type="dcterms:W3CDTF">2019-06-16T19:57:36Z</dcterms:modified>
</cp:coreProperties>
</file>