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9" r:id="rId3"/>
    <p:sldId id="298" r:id="rId4"/>
    <p:sldId id="299" r:id="rId5"/>
    <p:sldId id="300" r:id="rId6"/>
    <p:sldId id="302" r:id="rId7"/>
    <p:sldId id="303" r:id="rId8"/>
    <p:sldId id="304" r:id="rId9"/>
    <p:sldId id="305" r:id="rId10"/>
    <p:sldId id="306" r:id="rId11"/>
    <p:sldId id="309" r:id="rId12"/>
    <p:sldId id="307" r:id="rId13"/>
    <p:sldId id="308" r:id="rId14"/>
    <p:sldId id="311" r:id="rId15"/>
    <p:sldId id="312" r:id="rId16"/>
    <p:sldId id="318" r:id="rId17"/>
    <p:sldId id="313" r:id="rId18"/>
    <p:sldId id="314" r:id="rId19"/>
    <p:sldId id="315" r:id="rId20"/>
    <p:sldId id="316" r:id="rId21"/>
    <p:sldId id="317" r:id="rId22"/>
    <p:sldId id="310" r:id="rId2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36FF"/>
    <a:srgbClr val="FF5050"/>
    <a:srgbClr val="CC3300"/>
    <a:srgbClr val="E77817"/>
    <a:srgbClr val="84C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69550" autoAdjust="0"/>
  </p:normalViewPr>
  <p:slideViewPr>
    <p:cSldViewPr>
      <p:cViewPr varScale="1">
        <p:scale>
          <a:sx n="51" d="100"/>
          <a:sy n="51" d="100"/>
        </p:scale>
        <p:origin x="1866"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C05DAC20-DAE6-4D59-8778-762DEEA0984D}" type="datetimeFigureOut">
              <a:rPr lang="zh-CN" altLang="en-US"/>
              <a:pPr>
                <a:defRPr/>
              </a:pPr>
              <a:t>2018/5/24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73431FA-8C12-4F83-8251-BCA12AA20C69}" type="slidenum">
              <a:rPr lang="zh-CN" altLang="en-US"/>
              <a:pPr/>
              <a:t>‹#›</a:t>
            </a:fld>
            <a:endParaRPr lang="zh-CN" altLang="en-US"/>
          </a:p>
        </p:txBody>
      </p:sp>
    </p:spTree>
    <p:extLst>
      <p:ext uri="{BB962C8B-B14F-4D97-AF65-F5344CB8AC3E}">
        <p14:creationId xmlns:p14="http://schemas.microsoft.com/office/powerpoint/2010/main" val="8852585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Hello everyone, today</a:t>
            </a:r>
            <a:r>
              <a:rPr lang="en-US" altLang="zh-CN" baseline="0" dirty="0" smtClean="0"/>
              <a:t> I am </a:t>
            </a:r>
            <a:r>
              <a:rPr lang="en-US" altLang="zh-CN" baseline="0" dirty="0" err="1" smtClean="0"/>
              <a:t>gona</a:t>
            </a:r>
            <a:r>
              <a:rPr lang="en-US" altLang="zh-CN" baseline="0" dirty="0" smtClean="0"/>
              <a:t> show you our work, the development of high order discontinuous </a:t>
            </a:r>
            <a:r>
              <a:rPr lang="en-US" altLang="zh-CN" baseline="0" dirty="0" err="1" smtClean="0"/>
              <a:t>galerkin</a:t>
            </a:r>
            <a:r>
              <a:rPr lang="en-US" altLang="zh-CN" baseline="0" dirty="0" smtClean="0"/>
              <a:t> method within </a:t>
            </a:r>
            <a:r>
              <a:rPr lang="en-US" altLang="zh-CN" baseline="0" dirty="0" err="1" smtClean="0"/>
              <a:t>openfoam</a:t>
            </a:r>
            <a:r>
              <a:rPr lang="en-US" altLang="zh-CN" baseline="0" dirty="0" smtClean="0"/>
              <a:t>.</a:t>
            </a:r>
            <a:endParaRPr lang="zh-CN" altLang="en-US" dirty="0"/>
          </a:p>
        </p:txBody>
      </p:sp>
      <p:sp>
        <p:nvSpPr>
          <p:cNvPr id="4" name="灯片编号占位符 3"/>
          <p:cNvSpPr>
            <a:spLocks noGrp="1"/>
          </p:cNvSpPr>
          <p:nvPr>
            <p:ph type="sldNum" sz="quarter" idx="10"/>
          </p:nvPr>
        </p:nvSpPr>
        <p:spPr/>
        <p:txBody>
          <a:bodyPr/>
          <a:lstStyle/>
          <a:p>
            <a:fld id="{B73431FA-8C12-4F83-8251-BCA12AA20C69}" type="slidenum">
              <a:rPr lang="zh-CN" altLang="en-US" smtClean="0"/>
              <a:pPr/>
              <a:t>1</a:t>
            </a:fld>
            <a:endParaRPr lang="zh-CN" altLang="en-US"/>
          </a:p>
        </p:txBody>
      </p:sp>
    </p:spTree>
    <p:extLst>
      <p:ext uri="{BB962C8B-B14F-4D97-AF65-F5344CB8AC3E}">
        <p14:creationId xmlns:p14="http://schemas.microsoft.com/office/powerpoint/2010/main" val="653277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Next</a:t>
            </a:r>
            <a:r>
              <a:rPr lang="en-US" altLang="zh-CN" baseline="0" dirty="0" smtClean="0"/>
              <a:t> I will talk about how we design the DG with OpenFOAM and out framework. </a:t>
            </a:r>
          </a:p>
          <a:p>
            <a:endParaRPr lang="en-US" altLang="zh-CN" baseline="0" dirty="0" smtClean="0"/>
          </a:p>
          <a:p>
            <a:r>
              <a:rPr lang="en-US" altLang="zh-CN" baseline="0" dirty="0" smtClean="0"/>
              <a:t>In my understanding, </a:t>
            </a:r>
            <a:r>
              <a:rPr lang="en-US" altLang="zh-CN" baseline="0" dirty="0" err="1" smtClean="0"/>
              <a:t>OpenOAM</a:t>
            </a:r>
            <a:r>
              <a:rPr lang="en-US" altLang="zh-CN" baseline="0" dirty="0" smtClean="0"/>
              <a:t> </a:t>
            </a:r>
            <a:r>
              <a:rPr lang="en-US" altLang="zh-CN" baseline="0" dirty="0" err="1" smtClean="0"/>
              <a:t>mayinly</a:t>
            </a:r>
            <a:r>
              <a:rPr lang="en-US" altLang="zh-CN" baseline="0" dirty="0" smtClean="0"/>
              <a:t> have 3 levels. The bottom is basic data structure.</a:t>
            </a:r>
          </a:p>
          <a:p>
            <a:endParaRPr lang="en-US" altLang="zh-CN" baseline="0" dirty="0" smtClean="0"/>
          </a:p>
          <a:p>
            <a:r>
              <a:rPr lang="en-US" altLang="zh-CN" baseline="0" dirty="0" smtClean="0"/>
              <a:t>The middle level is the finite Volume related data structure and methods.</a:t>
            </a:r>
          </a:p>
          <a:p>
            <a:endParaRPr lang="en-US" altLang="zh-CN" baseline="0" dirty="0" smtClean="0"/>
          </a:p>
          <a:p>
            <a:r>
              <a:rPr lang="en-US" altLang="zh-CN" baseline="0" dirty="0" smtClean="0"/>
              <a:t>The top level is user interfaces and other physical models. The user interface refers to DSL and control dictionary. </a:t>
            </a:r>
            <a:endParaRPr lang="zh-CN" altLang="en-US" dirty="0"/>
          </a:p>
        </p:txBody>
      </p:sp>
      <p:sp>
        <p:nvSpPr>
          <p:cNvPr id="4" name="灯片编号占位符 3"/>
          <p:cNvSpPr>
            <a:spLocks noGrp="1"/>
          </p:cNvSpPr>
          <p:nvPr>
            <p:ph type="sldNum" sz="quarter" idx="10"/>
          </p:nvPr>
        </p:nvSpPr>
        <p:spPr/>
        <p:txBody>
          <a:bodyPr/>
          <a:lstStyle/>
          <a:p>
            <a:fld id="{B73431FA-8C12-4F83-8251-BCA12AA20C69}" type="slidenum">
              <a:rPr lang="zh-CN" altLang="en-US" smtClean="0"/>
              <a:pPr/>
              <a:t>10</a:t>
            </a:fld>
            <a:endParaRPr lang="zh-CN" altLang="en-US"/>
          </a:p>
        </p:txBody>
      </p:sp>
    </p:spTree>
    <p:extLst>
      <p:ext uri="{BB962C8B-B14F-4D97-AF65-F5344CB8AC3E}">
        <p14:creationId xmlns:p14="http://schemas.microsoft.com/office/powerpoint/2010/main" val="3868103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431FA-8C12-4F83-8251-BCA12AA20C69}" type="slidenum">
              <a:rPr lang="zh-CN" altLang="en-US" smtClean="0"/>
              <a:pPr/>
              <a:t>11</a:t>
            </a:fld>
            <a:endParaRPr lang="zh-CN" altLang="en-US"/>
          </a:p>
        </p:txBody>
      </p:sp>
    </p:spTree>
    <p:extLst>
      <p:ext uri="{BB962C8B-B14F-4D97-AF65-F5344CB8AC3E}">
        <p14:creationId xmlns:p14="http://schemas.microsoft.com/office/powerpoint/2010/main" val="197820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add a separate</a:t>
            </a:r>
            <a:r>
              <a:rPr lang="en-US" altLang="zh-CN" baseline="0" dirty="0" smtClean="0"/>
              <a:t> level called DG discretization kernel. </a:t>
            </a:r>
          </a:p>
          <a:p>
            <a:endParaRPr lang="en-US" altLang="zh-CN" baseline="0" dirty="0" smtClean="0"/>
          </a:p>
          <a:p>
            <a:r>
              <a:rPr lang="en-US" altLang="zh-CN" baseline="0" dirty="0" smtClean="0"/>
              <a:t>We rewrite the DG related methods</a:t>
            </a:r>
            <a:endParaRPr lang="zh-CN" altLang="en-US" dirty="0"/>
          </a:p>
        </p:txBody>
      </p:sp>
      <p:sp>
        <p:nvSpPr>
          <p:cNvPr id="4" name="灯片编号占位符 3"/>
          <p:cNvSpPr>
            <a:spLocks noGrp="1"/>
          </p:cNvSpPr>
          <p:nvPr>
            <p:ph type="sldNum" sz="quarter" idx="10"/>
          </p:nvPr>
        </p:nvSpPr>
        <p:spPr/>
        <p:txBody>
          <a:bodyPr/>
          <a:lstStyle/>
          <a:p>
            <a:fld id="{B73431FA-8C12-4F83-8251-BCA12AA20C69}" type="slidenum">
              <a:rPr lang="zh-CN" altLang="en-US" smtClean="0"/>
              <a:pPr/>
              <a:t>12</a:t>
            </a:fld>
            <a:endParaRPr lang="zh-CN" altLang="en-US"/>
          </a:p>
        </p:txBody>
      </p:sp>
    </p:spTree>
    <p:extLst>
      <p:ext uri="{BB962C8B-B14F-4D97-AF65-F5344CB8AC3E}">
        <p14:creationId xmlns:p14="http://schemas.microsoft.com/office/powerpoint/2010/main" val="15656619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431FA-8C12-4F83-8251-BCA12AA20C69}" type="slidenum">
              <a:rPr lang="zh-CN" altLang="en-US" smtClean="0"/>
              <a:pPr/>
              <a:t>13</a:t>
            </a:fld>
            <a:endParaRPr lang="zh-CN" altLang="en-US"/>
          </a:p>
        </p:txBody>
      </p:sp>
    </p:spTree>
    <p:extLst>
      <p:ext uri="{BB962C8B-B14F-4D97-AF65-F5344CB8AC3E}">
        <p14:creationId xmlns:p14="http://schemas.microsoft.com/office/powerpoint/2010/main" val="1156553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Wo</a:t>
            </a:r>
            <a:r>
              <a:rPr lang="en-US" altLang="zh-CN" dirty="0" smtClean="0"/>
              <a:t> also provide support to curved mesh. </a:t>
            </a:r>
            <a:r>
              <a:rPr lang="en-US" altLang="zh-CN" dirty="0" err="1" smtClean="0"/>
              <a:t>Bassi</a:t>
            </a:r>
            <a:r>
              <a:rPr lang="en-US" altLang="zh-CN" dirty="0" smtClean="0"/>
              <a:t> Proved that</a:t>
            </a:r>
            <a:r>
              <a:rPr lang="en-US" altLang="zh-CN" baseline="0" dirty="0" smtClean="0"/>
              <a:t> curved mesh is critical to achieve high order convergence rate. For 2</a:t>
            </a:r>
            <a:r>
              <a:rPr lang="en-US" altLang="zh-CN" baseline="30000" dirty="0" smtClean="0"/>
              <a:t>nd</a:t>
            </a:r>
            <a:r>
              <a:rPr lang="en-US" altLang="zh-CN" baseline="0" dirty="0" smtClean="0"/>
              <a:t> order method this won’t be a problem. Here is a example of curved mesh and straight side mesh. </a:t>
            </a:r>
            <a:endParaRPr lang="zh-CN" altLang="en-US" dirty="0"/>
          </a:p>
        </p:txBody>
      </p:sp>
      <p:sp>
        <p:nvSpPr>
          <p:cNvPr id="4" name="灯片编号占位符 3"/>
          <p:cNvSpPr>
            <a:spLocks noGrp="1"/>
          </p:cNvSpPr>
          <p:nvPr>
            <p:ph type="sldNum" sz="quarter" idx="10"/>
          </p:nvPr>
        </p:nvSpPr>
        <p:spPr/>
        <p:txBody>
          <a:bodyPr/>
          <a:lstStyle/>
          <a:p>
            <a:fld id="{B73431FA-8C12-4F83-8251-BCA12AA20C69}" type="slidenum">
              <a:rPr lang="zh-CN" altLang="en-US" smtClean="0"/>
              <a:pPr/>
              <a:t>15</a:t>
            </a:fld>
            <a:endParaRPr lang="zh-CN" altLang="en-US"/>
          </a:p>
        </p:txBody>
      </p:sp>
    </p:spTree>
    <p:extLst>
      <p:ext uri="{BB962C8B-B14F-4D97-AF65-F5344CB8AC3E}">
        <p14:creationId xmlns:p14="http://schemas.microsoft.com/office/powerpoint/2010/main" val="1712398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431FA-8C12-4F83-8251-BCA12AA20C69}" type="slidenum">
              <a:rPr lang="zh-CN" altLang="en-US" smtClean="0"/>
              <a:pPr/>
              <a:t>16</a:t>
            </a:fld>
            <a:endParaRPr lang="zh-CN" altLang="en-US"/>
          </a:p>
        </p:txBody>
      </p:sp>
    </p:spTree>
    <p:extLst>
      <p:ext uri="{BB962C8B-B14F-4D97-AF65-F5344CB8AC3E}">
        <p14:creationId xmlns:p14="http://schemas.microsoft.com/office/powerpoint/2010/main" val="1305198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a:t>
            </a:r>
            <a:r>
              <a:rPr lang="en-US" altLang="zh-CN" baseline="0" dirty="0" smtClean="0"/>
              <a:t> is the convergence order test results. </a:t>
            </a:r>
          </a:p>
          <a:p>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A popular misunderstanding about</a:t>
            </a:r>
            <a:r>
              <a:rPr lang="en-US" altLang="zh-CN" baseline="0" dirty="0" smtClean="0"/>
              <a:t> high order method</a:t>
            </a:r>
            <a:r>
              <a:rPr lang="zh-CN" altLang="en-US" baseline="0" dirty="0" smtClean="0"/>
              <a:t> </a:t>
            </a:r>
            <a:r>
              <a:rPr lang="en-US" altLang="zh-CN" baseline="0" dirty="0" smtClean="0"/>
              <a:t>is that it is computational expensive. Maybe under the same mesh, the high order methods is slower. but this comparison is not fair, because the high order methods obtain more accurate results. So, here we </a:t>
            </a:r>
            <a:r>
              <a:rPr lang="en-US" altLang="zh-CN" baseline="0" dirty="0" err="1" smtClean="0"/>
              <a:t>gonna</a:t>
            </a:r>
            <a:r>
              <a:rPr lang="en-US" altLang="zh-CN" baseline="0" dirty="0" smtClean="0"/>
              <a:t> to see the computational cost under the same error limit.</a:t>
            </a:r>
            <a:endParaRPr lang="zh-CN" altLang="en-US" dirty="0" smtClean="0"/>
          </a:p>
        </p:txBody>
      </p:sp>
      <p:sp>
        <p:nvSpPr>
          <p:cNvPr id="4" name="灯片编号占位符 3"/>
          <p:cNvSpPr>
            <a:spLocks noGrp="1"/>
          </p:cNvSpPr>
          <p:nvPr>
            <p:ph type="sldNum" sz="quarter" idx="10"/>
          </p:nvPr>
        </p:nvSpPr>
        <p:spPr/>
        <p:txBody>
          <a:bodyPr/>
          <a:lstStyle/>
          <a:p>
            <a:fld id="{B73431FA-8C12-4F83-8251-BCA12AA20C69}" type="slidenum">
              <a:rPr lang="zh-CN" altLang="en-US" smtClean="0"/>
              <a:pPr/>
              <a:t>18</a:t>
            </a:fld>
            <a:endParaRPr lang="zh-CN" altLang="en-US"/>
          </a:p>
        </p:txBody>
      </p:sp>
    </p:spTree>
    <p:extLst>
      <p:ext uri="{BB962C8B-B14F-4D97-AF65-F5344CB8AC3E}">
        <p14:creationId xmlns:p14="http://schemas.microsoft.com/office/powerpoint/2010/main" val="1535078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Compare OFM and DG N=1</a:t>
            </a:r>
          </a:p>
          <a:p>
            <a:r>
              <a:rPr lang="en-US" altLang="zh-CN" dirty="0" smtClean="0"/>
              <a:t>Compare</a:t>
            </a:r>
            <a:r>
              <a:rPr lang="en-US" altLang="zh-CN" baseline="0" dirty="0" smtClean="0"/>
              <a:t> the slop factor with different N</a:t>
            </a:r>
          </a:p>
          <a:p>
            <a:r>
              <a:rPr lang="en-US" altLang="zh-CN" baseline="0" dirty="0" smtClean="0"/>
              <a:t>Extend the line of FVM, when high accuracy is need, the FVM costs much more computation. </a:t>
            </a:r>
            <a:endParaRPr lang="zh-CN" altLang="en-US" dirty="0"/>
          </a:p>
        </p:txBody>
      </p:sp>
      <p:sp>
        <p:nvSpPr>
          <p:cNvPr id="4" name="灯片编号占位符 3"/>
          <p:cNvSpPr>
            <a:spLocks noGrp="1"/>
          </p:cNvSpPr>
          <p:nvPr>
            <p:ph type="sldNum" sz="quarter" idx="10"/>
          </p:nvPr>
        </p:nvSpPr>
        <p:spPr/>
        <p:txBody>
          <a:bodyPr/>
          <a:lstStyle/>
          <a:p>
            <a:fld id="{B73431FA-8C12-4F83-8251-BCA12AA20C69}" type="slidenum">
              <a:rPr lang="zh-CN" altLang="en-US" smtClean="0"/>
              <a:pPr/>
              <a:t>19</a:t>
            </a:fld>
            <a:endParaRPr lang="zh-CN" altLang="en-US"/>
          </a:p>
        </p:txBody>
      </p:sp>
    </p:spTree>
    <p:extLst>
      <p:ext uri="{BB962C8B-B14F-4D97-AF65-F5344CB8AC3E}">
        <p14:creationId xmlns:p14="http://schemas.microsoft.com/office/powerpoint/2010/main" val="4010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To tes</a:t>
            </a:r>
            <a:r>
              <a:rPr lang="en-US" altLang="zh-CN" baseline="0" dirty="0" smtClean="0"/>
              <a:t>t the ability of Dg to handle complicate problem. </a:t>
            </a:r>
            <a:endParaRPr lang="zh-CN" altLang="en-US" dirty="0"/>
          </a:p>
        </p:txBody>
      </p:sp>
      <p:sp>
        <p:nvSpPr>
          <p:cNvPr id="4" name="灯片编号占位符 3"/>
          <p:cNvSpPr>
            <a:spLocks noGrp="1"/>
          </p:cNvSpPr>
          <p:nvPr>
            <p:ph type="sldNum" sz="quarter" idx="10"/>
          </p:nvPr>
        </p:nvSpPr>
        <p:spPr/>
        <p:txBody>
          <a:bodyPr/>
          <a:lstStyle/>
          <a:p>
            <a:fld id="{B73431FA-8C12-4F83-8251-BCA12AA20C69}" type="slidenum">
              <a:rPr lang="zh-CN" altLang="en-US" smtClean="0"/>
              <a:pPr/>
              <a:t>20</a:t>
            </a:fld>
            <a:endParaRPr lang="zh-CN" altLang="en-US"/>
          </a:p>
        </p:txBody>
      </p:sp>
    </p:spTree>
    <p:extLst>
      <p:ext uri="{BB962C8B-B14F-4D97-AF65-F5344CB8AC3E}">
        <p14:creationId xmlns:p14="http://schemas.microsoft.com/office/powerpoint/2010/main" val="3916183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431FA-8C12-4F83-8251-BCA12AA20C69}" type="slidenum">
              <a:rPr lang="zh-CN" altLang="en-US" smtClean="0"/>
              <a:pPr/>
              <a:t>22</a:t>
            </a:fld>
            <a:endParaRPr lang="zh-CN" altLang="en-US"/>
          </a:p>
        </p:txBody>
      </p:sp>
    </p:spTree>
    <p:extLst>
      <p:ext uri="{BB962C8B-B14F-4D97-AF65-F5344CB8AC3E}">
        <p14:creationId xmlns:p14="http://schemas.microsoft.com/office/powerpoint/2010/main" val="309885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report mainly contains</a:t>
            </a:r>
            <a:r>
              <a:rPr lang="en-US" altLang="zh-CN" baseline="0" dirty="0" smtClean="0"/>
              <a:t> five part. Firstly, gets look at the motivation for high order schemes</a:t>
            </a:r>
            <a:endParaRPr lang="zh-CN" altLang="en-US" dirty="0"/>
          </a:p>
        </p:txBody>
      </p:sp>
      <p:sp>
        <p:nvSpPr>
          <p:cNvPr id="4" name="灯片编号占位符 3"/>
          <p:cNvSpPr>
            <a:spLocks noGrp="1"/>
          </p:cNvSpPr>
          <p:nvPr>
            <p:ph type="sldNum" sz="quarter" idx="10"/>
          </p:nvPr>
        </p:nvSpPr>
        <p:spPr/>
        <p:txBody>
          <a:bodyPr/>
          <a:lstStyle/>
          <a:p>
            <a:fld id="{B73431FA-8C12-4F83-8251-BCA12AA20C69}" type="slidenum">
              <a:rPr lang="zh-CN" altLang="en-US" smtClean="0"/>
              <a:pPr/>
              <a:t>2</a:t>
            </a:fld>
            <a:endParaRPr lang="zh-CN" altLang="en-US"/>
          </a:p>
        </p:txBody>
      </p:sp>
    </p:spTree>
    <p:extLst>
      <p:ext uri="{BB962C8B-B14F-4D97-AF65-F5344CB8AC3E}">
        <p14:creationId xmlns:p14="http://schemas.microsoft.com/office/powerpoint/2010/main" val="4205850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For realistic problems, the industrial applications</a:t>
            </a:r>
            <a:r>
              <a:rPr lang="en-US" altLang="zh-CN" baseline="0" dirty="0" smtClean="0"/>
              <a:t> especially, is very complicate and hard mainly caused by turbulence. Here are images of airfoil and delta wing. Wake and vortex flow will generate from the surface when flow past the geometries. To simulate these problem, we need LES or DNS method. Other challenges such as complex geometries, multi physics and many scales. </a:t>
            </a:r>
          </a:p>
          <a:p>
            <a:endParaRPr lang="en-US" altLang="zh-CN" baseline="0" dirty="0" smtClean="0"/>
          </a:p>
          <a:p>
            <a:r>
              <a:rPr lang="en-US" altLang="zh-CN" baseline="0" dirty="0" smtClean="0"/>
              <a:t>In the simulation of these problems, the mesh need to be very dense to obtain satisfied results. However, the computational cost will increase dramatically.</a:t>
            </a:r>
            <a:endParaRPr lang="zh-CN" altLang="en-US" dirty="0"/>
          </a:p>
        </p:txBody>
      </p:sp>
      <p:sp>
        <p:nvSpPr>
          <p:cNvPr id="4" name="灯片编号占位符 3"/>
          <p:cNvSpPr>
            <a:spLocks noGrp="1"/>
          </p:cNvSpPr>
          <p:nvPr>
            <p:ph type="sldNum" sz="quarter" idx="10"/>
          </p:nvPr>
        </p:nvSpPr>
        <p:spPr/>
        <p:txBody>
          <a:bodyPr/>
          <a:lstStyle/>
          <a:p>
            <a:fld id="{B73431FA-8C12-4F83-8251-BCA12AA20C69}" type="slidenum">
              <a:rPr lang="zh-CN" altLang="en-US" smtClean="0"/>
              <a:pPr/>
              <a:t>3</a:t>
            </a:fld>
            <a:endParaRPr lang="zh-CN" altLang="en-US"/>
          </a:p>
        </p:txBody>
      </p:sp>
    </p:spTree>
    <p:extLst>
      <p:ext uri="{BB962C8B-B14F-4D97-AF65-F5344CB8AC3E}">
        <p14:creationId xmlns:p14="http://schemas.microsoft.com/office/powerpoint/2010/main" val="2634313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Nowadays, finite volume is the most popular</a:t>
            </a:r>
            <a:r>
              <a:rPr lang="en-US" altLang="zh-CN" baseline="0" dirty="0" smtClean="0"/>
              <a:t> method in Computational fluid dynamics. But</a:t>
            </a:r>
            <a:r>
              <a:rPr lang="en-US" altLang="zh-CN" dirty="0" smtClean="0"/>
              <a:t> in some circumstances,</a:t>
            </a:r>
            <a:r>
              <a:rPr lang="en-US" altLang="zh-CN" baseline="0" dirty="0" smtClean="0"/>
              <a:t> </a:t>
            </a:r>
            <a:r>
              <a:rPr lang="en-US" altLang="zh-CN" dirty="0" smtClean="0"/>
              <a:t>the 2</a:t>
            </a:r>
            <a:r>
              <a:rPr lang="en-US" altLang="zh-CN" baseline="30000" dirty="0" smtClean="0"/>
              <a:t>nd</a:t>
            </a:r>
            <a:r>
              <a:rPr lang="en-US" altLang="zh-CN" dirty="0" smtClean="0"/>
              <a:t> order accuracy</a:t>
            </a:r>
            <a:r>
              <a:rPr lang="en-US" altLang="zh-CN" baseline="0" dirty="0" smtClean="0"/>
              <a:t> may not be enough. In complex problems, we need much more points to achieve given accuracy comparing to high order methods. At the edge of Moore's law about to come to its end, we tend to use multi-core and parallel program to get higher computation ability. But this is very hard. For larger problem, we need more processors. Due to the limitation of scalability, it is not practical to get idea parallel efficiency. It may even be slower with more processors because the communication overhead.</a:t>
            </a:r>
            <a:endParaRPr lang="en-US" altLang="zh-CN" dirty="0" smtClean="0"/>
          </a:p>
          <a:p>
            <a:endParaRPr lang="en-US" altLang="zh-CN" dirty="0" smtClean="0"/>
          </a:p>
          <a:p>
            <a:r>
              <a:rPr lang="en-US" altLang="zh-CN" dirty="0" smtClean="0"/>
              <a:t>So,</a:t>
            </a:r>
            <a:r>
              <a:rPr lang="en-US" altLang="zh-CN" baseline="0" dirty="0" smtClean="0"/>
              <a:t> we are looking for advanced numerical methods, which are high performance, high scalability and high order accuracy especially.</a:t>
            </a:r>
            <a:endParaRPr lang="zh-CN" altLang="en-US" dirty="0"/>
          </a:p>
        </p:txBody>
      </p:sp>
      <p:sp>
        <p:nvSpPr>
          <p:cNvPr id="4" name="灯片编号占位符 3"/>
          <p:cNvSpPr>
            <a:spLocks noGrp="1"/>
          </p:cNvSpPr>
          <p:nvPr>
            <p:ph type="sldNum" sz="quarter" idx="10"/>
          </p:nvPr>
        </p:nvSpPr>
        <p:spPr/>
        <p:txBody>
          <a:bodyPr/>
          <a:lstStyle/>
          <a:p>
            <a:fld id="{B73431FA-8C12-4F83-8251-BCA12AA20C69}" type="slidenum">
              <a:rPr lang="zh-CN" altLang="en-US" smtClean="0"/>
              <a:pPr/>
              <a:t>4</a:t>
            </a:fld>
            <a:endParaRPr lang="zh-CN" altLang="en-US"/>
          </a:p>
        </p:txBody>
      </p:sp>
    </p:spTree>
    <p:extLst>
      <p:ext uri="{BB962C8B-B14F-4D97-AF65-F5344CB8AC3E}">
        <p14:creationId xmlns:p14="http://schemas.microsoft.com/office/powerpoint/2010/main" val="613493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define</a:t>
            </a:r>
            <a:r>
              <a:rPr lang="en-US" altLang="zh-CN" baseline="0" dirty="0" smtClean="0"/>
              <a:t> the high order methods are those with truncation order higher than 2rd order.</a:t>
            </a:r>
          </a:p>
          <a:p>
            <a:endParaRPr lang="en-US" altLang="zh-CN" baseline="0" dirty="0" smtClean="0"/>
          </a:p>
          <a:p>
            <a:r>
              <a:rPr lang="en-US" altLang="zh-CN" baseline="0" dirty="0" smtClean="0"/>
              <a:t>Here are the approximate cost evaluation equation illustrates relation between memory and </a:t>
            </a:r>
            <a:r>
              <a:rPr lang="en-US" altLang="zh-CN" baseline="0" dirty="0" err="1" smtClean="0"/>
              <a:t>cpu</a:t>
            </a:r>
            <a:r>
              <a:rPr lang="en-US" altLang="zh-CN" baseline="0" dirty="0" smtClean="0"/>
              <a:t> cost with order, dimension and given error limit.</a:t>
            </a:r>
          </a:p>
          <a:p>
            <a:endParaRPr lang="en-US" altLang="zh-CN" baseline="0" dirty="0" smtClean="0"/>
          </a:p>
          <a:p>
            <a:r>
              <a:rPr lang="en-US" altLang="zh-CN" dirty="0" smtClean="0"/>
              <a:t>For</a:t>
            </a:r>
            <a:r>
              <a:rPr lang="en-US" altLang="zh-CN" baseline="0" dirty="0" smtClean="0"/>
              <a:t> a critical case ,and the error limit, dimension, and accuracy order set. Let us analysis the </a:t>
            </a:r>
            <a:r>
              <a:rPr lang="en-US" altLang="zh-CN" baseline="0" dirty="0" err="1" smtClean="0"/>
              <a:t>cpu</a:t>
            </a:r>
            <a:r>
              <a:rPr lang="en-US" altLang="zh-CN" baseline="0" dirty="0" smtClean="0"/>
              <a:t> costs. For cases with high accuracy required, the second term is much larger than the first term and will the majority.  With the order in the denominator</a:t>
            </a:r>
            <a:r>
              <a:rPr lang="zh-CN" altLang="en-US" baseline="0" dirty="0" smtClean="0"/>
              <a:t>分母 </a:t>
            </a:r>
            <a:r>
              <a:rPr lang="en-US" altLang="zh-CN" baseline="0" dirty="0" smtClean="0"/>
              <a:t>of exponent</a:t>
            </a:r>
            <a:r>
              <a:rPr lang="zh-CN" altLang="en-US" baseline="0" dirty="0" smtClean="0"/>
              <a:t>指数</a:t>
            </a:r>
            <a:r>
              <a:rPr lang="en-US" altLang="zh-CN" baseline="0" dirty="0" smtClean="0"/>
              <a:t>. </a:t>
            </a:r>
          </a:p>
          <a:p>
            <a:r>
              <a:rPr lang="en-US" altLang="zh-CN" baseline="0" dirty="0" smtClean="0"/>
              <a:t>So, the overall overhead will drop dramatically when using high order.</a:t>
            </a:r>
            <a:endParaRPr lang="zh-CN" altLang="en-US" dirty="0"/>
          </a:p>
        </p:txBody>
      </p:sp>
      <p:sp>
        <p:nvSpPr>
          <p:cNvPr id="4" name="灯片编号占位符 3"/>
          <p:cNvSpPr>
            <a:spLocks noGrp="1"/>
          </p:cNvSpPr>
          <p:nvPr>
            <p:ph type="sldNum" sz="quarter" idx="10"/>
          </p:nvPr>
        </p:nvSpPr>
        <p:spPr/>
        <p:txBody>
          <a:bodyPr/>
          <a:lstStyle/>
          <a:p>
            <a:fld id="{B73431FA-8C12-4F83-8251-BCA12AA20C69}" type="slidenum">
              <a:rPr lang="zh-CN" altLang="en-US" smtClean="0"/>
              <a:pPr/>
              <a:t>5</a:t>
            </a:fld>
            <a:endParaRPr lang="zh-CN" altLang="en-US"/>
          </a:p>
        </p:txBody>
      </p:sp>
    </p:spTree>
    <p:extLst>
      <p:ext uri="{BB962C8B-B14F-4D97-AF65-F5344CB8AC3E}">
        <p14:creationId xmlns:p14="http://schemas.microsoft.com/office/powerpoint/2010/main" val="3923036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Here</a:t>
            </a:r>
            <a:r>
              <a:rPr lang="en-US" altLang="zh-CN" baseline="0" dirty="0" smtClean="0"/>
              <a:t> are the comparison of common differencing methods taken from </a:t>
            </a:r>
            <a:r>
              <a:rPr lang="en-US" altLang="zh-CN" baseline="0" dirty="0" err="1" smtClean="0"/>
              <a:t>Heathevan</a:t>
            </a:r>
            <a:r>
              <a:rPr lang="en-US" altLang="zh-CN" baseline="0" dirty="0" smtClean="0"/>
              <a:t> and </a:t>
            </a:r>
            <a:r>
              <a:rPr lang="en-US" altLang="zh-CN" baseline="0" dirty="0" err="1" smtClean="0"/>
              <a:t>Warboton’s</a:t>
            </a:r>
            <a:r>
              <a:rPr lang="en-US" altLang="zh-CN" baseline="0" dirty="0" smtClean="0"/>
              <a:t> book, including FDM, FVM, FEM and DG. The tick means suited while a cross means not suited. Here we have 5 criterion, including complex geometries, high order accuracy and </a:t>
            </a:r>
            <a:r>
              <a:rPr lang="en-US" altLang="zh-CN" baseline="0" dirty="0" err="1" smtClean="0"/>
              <a:t>hp-adaptivity</a:t>
            </a:r>
            <a:r>
              <a:rPr lang="en-US" altLang="zh-CN" baseline="0" dirty="0" smtClean="0"/>
              <a:t>, Explicit semi-</a:t>
            </a:r>
            <a:r>
              <a:rPr lang="en-US" altLang="zh-CN" baseline="0" dirty="0" err="1" smtClean="0"/>
              <a:t>discrdte</a:t>
            </a:r>
            <a:r>
              <a:rPr lang="en-US" altLang="zh-CN" baseline="0" dirty="0" smtClean="0"/>
              <a:t> form, conservation laws and elliptic problems.  FDM , we can see, not suits for complex geometries but good at other 4 criterion. The FVM is hard to achieve high order accuracy, while FEM fail in explicit semi-discrete form. DG is a combination of FVM and FEM, and inherits their advantages in discretization. For this reason, we choose DG as the ideal approach.</a:t>
            </a:r>
            <a:endParaRPr lang="zh-CN" altLang="en-US" dirty="0"/>
          </a:p>
        </p:txBody>
      </p:sp>
      <p:sp>
        <p:nvSpPr>
          <p:cNvPr id="4" name="灯片编号占位符 3"/>
          <p:cNvSpPr>
            <a:spLocks noGrp="1"/>
          </p:cNvSpPr>
          <p:nvPr>
            <p:ph type="sldNum" sz="quarter" idx="10"/>
          </p:nvPr>
        </p:nvSpPr>
        <p:spPr/>
        <p:txBody>
          <a:bodyPr/>
          <a:lstStyle/>
          <a:p>
            <a:fld id="{B73431FA-8C12-4F83-8251-BCA12AA20C69}" type="slidenum">
              <a:rPr lang="zh-CN" altLang="en-US" smtClean="0"/>
              <a:pPr/>
              <a:t>6</a:t>
            </a:fld>
            <a:endParaRPr lang="zh-CN" altLang="en-US"/>
          </a:p>
        </p:txBody>
      </p:sp>
    </p:spTree>
    <p:extLst>
      <p:ext uri="{BB962C8B-B14F-4D97-AF65-F5344CB8AC3E}">
        <p14:creationId xmlns:p14="http://schemas.microsoft.com/office/powerpoint/2010/main" val="3602977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431FA-8C12-4F83-8251-BCA12AA20C69}" type="slidenum">
              <a:rPr lang="zh-CN" altLang="en-US" smtClean="0"/>
              <a:pPr/>
              <a:t>7</a:t>
            </a:fld>
            <a:endParaRPr lang="zh-CN" altLang="en-US"/>
          </a:p>
        </p:txBody>
      </p:sp>
    </p:spTree>
    <p:extLst>
      <p:ext uri="{BB962C8B-B14F-4D97-AF65-F5344CB8AC3E}">
        <p14:creationId xmlns:p14="http://schemas.microsoft.com/office/powerpoint/2010/main" val="2477048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Continuous</a:t>
            </a:r>
            <a:r>
              <a:rPr lang="en-US" altLang="zh-CN" baseline="0" dirty="0" smtClean="0"/>
              <a:t> function represented by piece-wise polynomials. Each cell is represented separately. </a:t>
            </a:r>
          </a:p>
          <a:p>
            <a:endParaRPr lang="en-US" altLang="zh-CN" baseline="0" dirty="0" smtClean="0"/>
          </a:p>
          <a:p>
            <a:r>
              <a:rPr lang="en-US" altLang="zh-CN" baseline="0" dirty="0" smtClean="0"/>
              <a:t>The neighboring cells are not indeed separate, they are combined by flux. </a:t>
            </a:r>
            <a:endParaRPr lang="zh-CN" altLang="en-US" dirty="0"/>
          </a:p>
        </p:txBody>
      </p:sp>
      <p:sp>
        <p:nvSpPr>
          <p:cNvPr id="4" name="灯片编号占位符 3"/>
          <p:cNvSpPr>
            <a:spLocks noGrp="1"/>
          </p:cNvSpPr>
          <p:nvPr>
            <p:ph type="sldNum" sz="quarter" idx="10"/>
          </p:nvPr>
        </p:nvSpPr>
        <p:spPr/>
        <p:txBody>
          <a:bodyPr/>
          <a:lstStyle/>
          <a:p>
            <a:fld id="{B73431FA-8C12-4F83-8251-BCA12AA20C69}" type="slidenum">
              <a:rPr lang="zh-CN" altLang="en-US" smtClean="0"/>
              <a:pPr/>
              <a:t>8</a:t>
            </a:fld>
            <a:endParaRPr lang="zh-CN" altLang="en-US"/>
          </a:p>
        </p:txBody>
      </p:sp>
    </p:spTree>
    <p:extLst>
      <p:ext uri="{BB962C8B-B14F-4D97-AF65-F5344CB8AC3E}">
        <p14:creationId xmlns:p14="http://schemas.microsoft.com/office/powerpoint/2010/main" val="4203135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Let’s consider a PDE system. </a:t>
            </a:r>
          </a:p>
          <a:p>
            <a:r>
              <a:rPr lang="en-US" altLang="zh-CN" sz="1200" b="0" i="0" u="none" strike="noStrike" kern="1200" baseline="0" dirty="0" smtClean="0">
                <a:solidFill>
                  <a:schemeClr val="tx1"/>
                </a:solidFill>
                <a:latin typeface="+mn-lt"/>
                <a:ea typeface="+mn-ea"/>
                <a:cs typeface="+mn-cs"/>
              </a:rPr>
              <a:t>Solution at the interfaces is multiply defined and discontinuous </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With this constraints, the whole computational domain forms a linear system.</a:t>
            </a:r>
            <a:endParaRPr lang="zh-CN" altLang="en-US" dirty="0"/>
          </a:p>
        </p:txBody>
      </p:sp>
      <p:sp>
        <p:nvSpPr>
          <p:cNvPr id="4" name="灯片编号占位符 3"/>
          <p:cNvSpPr>
            <a:spLocks noGrp="1"/>
          </p:cNvSpPr>
          <p:nvPr>
            <p:ph type="sldNum" sz="quarter" idx="10"/>
          </p:nvPr>
        </p:nvSpPr>
        <p:spPr/>
        <p:txBody>
          <a:bodyPr/>
          <a:lstStyle/>
          <a:p>
            <a:fld id="{B73431FA-8C12-4F83-8251-BCA12AA20C69}" type="slidenum">
              <a:rPr lang="zh-CN" altLang="en-US" smtClean="0"/>
              <a:pPr/>
              <a:t>9</a:t>
            </a:fld>
            <a:endParaRPr lang="zh-CN" altLang="en-US"/>
          </a:p>
        </p:txBody>
      </p:sp>
    </p:spTree>
    <p:extLst>
      <p:ext uri="{BB962C8B-B14F-4D97-AF65-F5344CB8AC3E}">
        <p14:creationId xmlns:p14="http://schemas.microsoft.com/office/powerpoint/2010/main" val="14160300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E:\8.2 hpcl\图片\shoyu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标志组合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57750" y="642938"/>
            <a:ext cx="3500438"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5"/>
            <a:ext cx="7772400" cy="1470025"/>
          </a:xfrm>
        </p:spPr>
        <p:txBody>
          <a:bodyPr/>
          <a:lstStyle>
            <a:lvl1pPr algn="ctr" rtl="0" eaLnBrk="1" fontAlgn="base" hangingPunct="1">
              <a:spcBef>
                <a:spcPct val="0"/>
              </a:spcBef>
              <a:spcAft>
                <a:spcPct val="0"/>
              </a:spcAft>
              <a:defRPr lang="zh-CN" altLang="en-US" sz="4200" b="1" kern="1200" dirty="0">
                <a:solidFill>
                  <a:srgbClr val="002060"/>
                </a:solidFill>
                <a:latin typeface="Arial" charset="0"/>
                <a:ea typeface="黑体" pitchFamily="49" charset="-122"/>
                <a:cs typeface="+mn-cs"/>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rtl="0" eaLnBrk="1" fontAlgn="base" hangingPunct="1">
              <a:spcBef>
                <a:spcPct val="0"/>
              </a:spcBef>
              <a:spcAft>
                <a:spcPct val="0"/>
              </a:spcAft>
              <a:buNone/>
              <a:defRPr lang="zh-CN" altLang="en-US" sz="2800" b="1" kern="1200" dirty="0">
                <a:solidFill>
                  <a:srgbClr val="002060"/>
                </a:solidFill>
                <a:latin typeface="Arial" charset="0"/>
                <a:ea typeface="黑体" pitchFamily="49" charset="-122"/>
                <a:cs typeface="+mn-c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dirty="0"/>
          </a:p>
        </p:txBody>
      </p:sp>
    </p:spTree>
    <p:extLst>
      <p:ext uri="{BB962C8B-B14F-4D97-AF65-F5344CB8AC3E}">
        <p14:creationId xmlns:p14="http://schemas.microsoft.com/office/powerpoint/2010/main" val="880132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标志组合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313" y="6340475"/>
            <a:ext cx="1643062"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fld id="{552A44F7-AE16-4B86-B78A-CA077EECED7B}" type="slidenum">
              <a:rPr lang="en-US" altLang="zh-CN"/>
              <a:pPr/>
              <a:t>‹#›</a:t>
            </a:fld>
            <a:endParaRPr lang="en-US" altLang="zh-CN"/>
          </a:p>
        </p:txBody>
      </p:sp>
    </p:spTree>
    <p:extLst>
      <p:ext uri="{BB962C8B-B14F-4D97-AF65-F5344CB8AC3E}">
        <p14:creationId xmlns:p14="http://schemas.microsoft.com/office/powerpoint/2010/main" val="3071766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0838" y="0"/>
            <a:ext cx="117316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标志组合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313" y="6340475"/>
            <a:ext cx="1643062"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竖排标题 1"/>
          <p:cNvSpPr>
            <a:spLocks noGrp="1"/>
          </p:cNvSpPr>
          <p:nvPr>
            <p:ph type="title" orient="vert"/>
          </p:nvPr>
        </p:nvSpPr>
        <p:spPr>
          <a:xfrm>
            <a:off x="7970955" y="620688"/>
            <a:ext cx="1162472" cy="5851525"/>
          </a:xfrm>
        </p:spPr>
        <p:txBody>
          <a:bodyPr vert="eaVert"/>
          <a:lstStyle/>
          <a:p>
            <a:r>
              <a:rPr lang="zh-CN" altLang="en-US" smtClean="0"/>
              <a:t>单击此处编辑母版标题样式</a:t>
            </a:r>
            <a:endParaRPr lang="zh-CN" altLang="en-US" dirty="0"/>
          </a:p>
        </p:txBody>
      </p:sp>
      <p:sp>
        <p:nvSpPr>
          <p:cNvPr id="3" name="竖排文字占位符 2"/>
          <p:cNvSpPr>
            <a:spLocks noGrp="1"/>
          </p:cNvSpPr>
          <p:nvPr>
            <p:ph type="body" orient="vert" idx="1"/>
          </p:nvPr>
        </p:nvSpPr>
        <p:spPr>
          <a:xfrm>
            <a:off x="457200" y="274638"/>
            <a:ext cx="7067128"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fld id="{C149A7F3-8690-47E3-B5F0-80C34CB15A29}" type="slidenum">
              <a:rPr lang="en-US" altLang="zh-CN"/>
              <a:pPr/>
              <a:t>‹#›</a:t>
            </a:fld>
            <a:endParaRPr lang="en-US" altLang="zh-CN"/>
          </a:p>
        </p:txBody>
      </p:sp>
    </p:spTree>
    <p:extLst>
      <p:ext uri="{BB962C8B-B14F-4D97-AF65-F5344CB8AC3E}">
        <p14:creationId xmlns:p14="http://schemas.microsoft.com/office/powerpoint/2010/main" val="2326785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标志组合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313" y="6340475"/>
            <a:ext cx="1643062"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idx="1"/>
          </p:nvPr>
        </p:nvSpPr>
        <p:spPr>
          <a:xfrm>
            <a:off x="323528" y="1260491"/>
            <a:ext cx="8352928" cy="4883153"/>
          </a:xfrm>
        </p:spPr>
        <p:txBody>
          <a:bodyPr/>
          <a:lstStyle>
            <a:lvl1pPr marL="342900" indent="-342900">
              <a:buClr>
                <a:srgbClr val="002060"/>
              </a:buClr>
              <a:buFont typeface="Arial" panose="020B0604020202020204" pitchFamily="34" charset="0"/>
              <a:buChar char="•"/>
              <a:defRPr b="0">
                <a:solidFill>
                  <a:srgbClr val="002060"/>
                </a:solidFill>
                <a:latin typeface="+mj-lt"/>
                <a:ea typeface="黑体" pitchFamily="49" charset="-122"/>
                <a:cs typeface="Times New Roman" panose="02020603050405020304" pitchFamily="18" charset="0"/>
              </a:defRPr>
            </a:lvl1pPr>
            <a:lvl2pPr marL="742950" indent="-285750">
              <a:buClr>
                <a:srgbClr val="002060"/>
              </a:buClr>
              <a:buFont typeface="Arial" panose="020B0604020202020204" pitchFamily="34" charset="0"/>
              <a:buChar char="•"/>
              <a:defRPr b="0">
                <a:solidFill>
                  <a:srgbClr val="002060"/>
                </a:solidFill>
                <a:latin typeface="+mj-lt"/>
                <a:ea typeface="华文新魏" pitchFamily="2" charset="-122"/>
                <a:cs typeface="Times New Roman" panose="02020603050405020304" pitchFamily="18" charset="0"/>
              </a:defRPr>
            </a:lvl2pPr>
            <a:lvl3pPr marL="1143000" indent="-228600">
              <a:buClr>
                <a:srgbClr val="002060"/>
              </a:buClr>
              <a:buFont typeface="Arial" panose="020B0604020202020204" pitchFamily="34" charset="0"/>
              <a:buChar char="•"/>
              <a:defRPr b="0">
                <a:solidFill>
                  <a:srgbClr val="002060"/>
                </a:solidFill>
                <a:latin typeface="+mj-lt"/>
                <a:ea typeface="华文新魏" pitchFamily="2" charset="-122"/>
                <a:cs typeface="Times New Roman" panose="02020603050405020304" pitchFamily="18" charset="0"/>
              </a:defRPr>
            </a:lvl3pPr>
            <a:lvl4pPr>
              <a:buClr>
                <a:srgbClr val="002060"/>
              </a:buClr>
              <a:buFont typeface="Wingdings" pitchFamily="2" charset="2"/>
              <a:buChar char="l"/>
              <a:defRPr b="0">
                <a:solidFill>
                  <a:srgbClr val="002060"/>
                </a:solidFill>
                <a:latin typeface="+mj-lt"/>
                <a:ea typeface="华文新魏" pitchFamily="2" charset="-122"/>
                <a:cs typeface="Times New Roman" panose="02020603050405020304" pitchFamily="18" charset="0"/>
              </a:defRPr>
            </a:lvl4pPr>
            <a:lvl5pPr>
              <a:buClr>
                <a:srgbClr val="002060"/>
              </a:buClr>
              <a:buFont typeface="Wingdings" pitchFamily="2" charset="2"/>
              <a:buChar char="ü"/>
              <a:defRPr b="0">
                <a:solidFill>
                  <a:srgbClr val="002060"/>
                </a:solidFill>
                <a:latin typeface="+mj-lt"/>
                <a:ea typeface="华文新魏" pitchFamily="2" charset="-122"/>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2" name="标题 1"/>
          <p:cNvSpPr>
            <a:spLocks noGrp="1"/>
          </p:cNvSpPr>
          <p:nvPr>
            <p:ph type="title"/>
          </p:nvPr>
        </p:nvSpPr>
        <p:spPr>
          <a:xfrm>
            <a:off x="214313" y="142852"/>
            <a:ext cx="7598047" cy="785818"/>
          </a:xfrm>
        </p:spPr>
        <p:txBody>
          <a:bodyPr/>
          <a:lstStyle>
            <a:lvl1pPr algn="l">
              <a:defRPr sz="4800" b="1">
                <a:solidFill>
                  <a:schemeClr val="bg1"/>
                </a:solidFill>
                <a:latin typeface="+mj-lt"/>
                <a:ea typeface="隶书" pitchFamily="49" charset="-122"/>
                <a:cs typeface="Times New Roman" panose="02020603050405020304" pitchFamily="18" charset="0"/>
              </a:defRPr>
            </a:lvl1pPr>
          </a:lstStyle>
          <a:p>
            <a:r>
              <a:rPr lang="zh-CN" altLang="en-US" dirty="0" smtClean="0"/>
              <a:t>单击此处编辑母版标题样式</a:t>
            </a:r>
            <a:endParaRPr lang="zh-CN" altLang="en-US" dirty="0"/>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xfrm>
            <a:off x="7858125" y="6429375"/>
            <a:ext cx="1071563" cy="357188"/>
          </a:xfrm>
        </p:spPr>
        <p:txBody>
          <a:bodyPr/>
          <a:lstStyle>
            <a:lvl1pPr>
              <a:defRPr/>
            </a:lvl1pPr>
          </a:lstStyle>
          <a:p>
            <a:fld id="{F4BBAA67-0902-491C-823F-A4EBA7B0E99D}" type="slidenum">
              <a:rPr lang="en-US" altLang="zh-CN"/>
              <a:pPr/>
              <a:t>‹#›</a:t>
            </a:fld>
            <a:endParaRPr lang="en-US" altLang="zh-CN"/>
          </a:p>
        </p:txBody>
      </p:sp>
    </p:spTree>
    <p:extLst>
      <p:ext uri="{BB962C8B-B14F-4D97-AF65-F5344CB8AC3E}">
        <p14:creationId xmlns:p14="http://schemas.microsoft.com/office/powerpoint/2010/main" val="47323717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标志组合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313" y="6340475"/>
            <a:ext cx="1643062"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fld id="{4DCA2E3B-2406-4451-8DD3-8CE8CCE35432}" type="slidenum">
              <a:rPr lang="en-US" altLang="zh-CN"/>
              <a:pPr/>
              <a:t>‹#›</a:t>
            </a:fld>
            <a:endParaRPr lang="en-US" altLang="zh-CN"/>
          </a:p>
        </p:txBody>
      </p:sp>
    </p:spTree>
    <p:extLst>
      <p:ext uri="{BB962C8B-B14F-4D97-AF65-F5344CB8AC3E}">
        <p14:creationId xmlns:p14="http://schemas.microsoft.com/office/powerpoint/2010/main" val="494559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标志组合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313" y="6340475"/>
            <a:ext cx="1643062"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fld id="{36B113A9-C2D7-40C1-A5BD-8F8FE885592B}" type="slidenum">
              <a:rPr lang="en-US" altLang="zh-CN"/>
              <a:pPr/>
              <a:t>‹#›</a:t>
            </a:fld>
            <a:endParaRPr lang="en-US" altLang="zh-CN"/>
          </a:p>
        </p:txBody>
      </p:sp>
    </p:spTree>
    <p:extLst>
      <p:ext uri="{BB962C8B-B14F-4D97-AF65-F5344CB8AC3E}">
        <p14:creationId xmlns:p14="http://schemas.microsoft.com/office/powerpoint/2010/main" val="36036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标志组合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313" y="6340475"/>
            <a:ext cx="1643062"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9" name="Rectangle 4"/>
          <p:cNvSpPr>
            <a:spLocks noGrp="1" noChangeArrowheads="1"/>
          </p:cNvSpPr>
          <p:nvPr>
            <p:ph type="dt" sz="half" idx="10"/>
          </p:nvPr>
        </p:nvSpPr>
        <p:spPr/>
        <p:txBody>
          <a:bodyPr/>
          <a:lstStyle>
            <a:lvl1pPr>
              <a:defRPr/>
            </a:lvl1pPr>
          </a:lstStyle>
          <a:p>
            <a:pPr>
              <a:defRPr/>
            </a:pPr>
            <a:endParaRPr lang="en-US" altLang="zh-CN"/>
          </a:p>
        </p:txBody>
      </p:sp>
      <p:sp>
        <p:nvSpPr>
          <p:cNvPr id="10" name="Rectangle 5"/>
          <p:cNvSpPr>
            <a:spLocks noGrp="1" noChangeArrowheads="1"/>
          </p:cNvSpPr>
          <p:nvPr>
            <p:ph type="ftr" sz="quarter" idx="11"/>
          </p:nvPr>
        </p:nvSpPr>
        <p:spPr/>
        <p:txBody>
          <a:bodyPr/>
          <a:lstStyle>
            <a:lvl1pPr>
              <a:defRPr/>
            </a:lvl1pPr>
          </a:lstStyle>
          <a:p>
            <a:pPr>
              <a:defRPr/>
            </a:pPr>
            <a:endParaRPr lang="en-US" altLang="zh-CN"/>
          </a:p>
        </p:txBody>
      </p:sp>
      <p:sp>
        <p:nvSpPr>
          <p:cNvPr id="11" name="Rectangle 6"/>
          <p:cNvSpPr>
            <a:spLocks noGrp="1" noChangeArrowheads="1"/>
          </p:cNvSpPr>
          <p:nvPr>
            <p:ph type="sldNum" sz="quarter" idx="12"/>
          </p:nvPr>
        </p:nvSpPr>
        <p:spPr/>
        <p:txBody>
          <a:bodyPr/>
          <a:lstStyle>
            <a:lvl1pPr>
              <a:defRPr/>
            </a:lvl1pPr>
          </a:lstStyle>
          <a:p>
            <a:fld id="{1233E5B4-C0EE-47D0-B6EA-04A9A2E7F5CE}" type="slidenum">
              <a:rPr lang="en-US" altLang="zh-CN"/>
              <a:pPr/>
              <a:t>‹#›</a:t>
            </a:fld>
            <a:endParaRPr lang="en-US" altLang="zh-CN"/>
          </a:p>
        </p:txBody>
      </p:sp>
    </p:spTree>
    <p:extLst>
      <p:ext uri="{BB962C8B-B14F-4D97-AF65-F5344CB8AC3E}">
        <p14:creationId xmlns:p14="http://schemas.microsoft.com/office/powerpoint/2010/main" val="1181520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5" descr="标志组合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313" y="6340475"/>
            <a:ext cx="1643062"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57200" y="-18256"/>
            <a:ext cx="8229600" cy="1143000"/>
          </a:xfrm>
        </p:spPr>
        <p:txBody>
          <a:bodyPr/>
          <a:lstStyle/>
          <a:p>
            <a:r>
              <a:rPr lang="zh-CN" altLang="en-US" smtClean="0"/>
              <a:t>单击此处编辑母版标题样式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C3373915-B409-4CEC-9C7F-8A67B48BC709}" type="slidenum">
              <a:rPr lang="en-US" altLang="zh-CN"/>
              <a:pPr/>
              <a:t>‹#›</a:t>
            </a:fld>
            <a:endParaRPr lang="en-US" altLang="zh-CN"/>
          </a:p>
        </p:txBody>
      </p:sp>
    </p:spTree>
    <p:extLst>
      <p:ext uri="{BB962C8B-B14F-4D97-AF65-F5344CB8AC3E}">
        <p14:creationId xmlns:p14="http://schemas.microsoft.com/office/powerpoint/2010/main" val="4137372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5" descr="标志组合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313" y="6340475"/>
            <a:ext cx="1643062"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31B217E7-B958-4F22-8F62-7D38E60FBF57}" type="slidenum">
              <a:rPr lang="en-US" altLang="zh-CN"/>
              <a:pPr/>
              <a:t>‹#›</a:t>
            </a:fld>
            <a:endParaRPr lang="en-US" altLang="zh-CN"/>
          </a:p>
        </p:txBody>
      </p:sp>
    </p:spTree>
    <p:extLst>
      <p:ext uri="{BB962C8B-B14F-4D97-AF65-F5344CB8AC3E}">
        <p14:creationId xmlns:p14="http://schemas.microsoft.com/office/powerpoint/2010/main" val="2924148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5" descr="标志组合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3" y="6340475"/>
            <a:ext cx="1643062"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fld id="{F8E053B8-2FEA-471C-8A1D-9267852CEBCD}" type="slidenum">
              <a:rPr lang="en-US" altLang="zh-CN"/>
              <a:pPr/>
              <a:t>‹#›</a:t>
            </a:fld>
            <a:endParaRPr lang="en-US" altLang="zh-CN"/>
          </a:p>
        </p:txBody>
      </p:sp>
    </p:spTree>
    <p:extLst>
      <p:ext uri="{BB962C8B-B14F-4D97-AF65-F5344CB8AC3E}">
        <p14:creationId xmlns:p14="http://schemas.microsoft.com/office/powerpoint/2010/main" val="2742139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5" descr="标志组合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3" y="6340475"/>
            <a:ext cx="1643062"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fld id="{4FBD2836-9E14-4344-A7DB-005050886A00}" type="slidenum">
              <a:rPr lang="en-US" altLang="zh-CN"/>
              <a:pPr/>
              <a:t>‹#›</a:t>
            </a:fld>
            <a:endParaRPr lang="en-US" altLang="zh-CN"/>
          </a:p>
        </p:txBody>
      </p:sp>
    </p:spTree>
    <p:extLst>
      <p:ext uri="{BB962C8B-B14F-4D97-AF65-F5344CB8AC3E}">
        <p14:creationId xmlns:p14="http://schemas.microsoft.com/office/powerpoint/2010/main" val="3665560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30175"/>
            <a:ext cx="82296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341438"/>
            <a:ext cx="822960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a:p>
            <a:pPr lvl="0"/>
            <a:endParaRPr lang="zh-CN" altLang="en-US"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12F1486-B3AC-401D-AE2A-471C81D7E019}"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hf hdr="0" ftr="0" dt="0"/>
  <p:txStyles>
    <p:titleStyle>
      <a:lvl1pPr algn="l" rtl="0" eaLnBrk="1" fontAlgn="base" hangingPunct="1">
        <a:spcBef>
          <a:spcPct val="0"/>
        </a:spcBef>
        <a:spcAft>
          <a:spcPct val="0"/>
        </a:spcAft>
        <a:defRPr lang="zh-CN" altLang="en-US" sz="4800" b="1" dirty="0">
          <a:solidFill>
            <a:schemeClr val="bg1"/>
          </a:solidFill>
          <a:latin typeface="隶书" pitchFamily="49" charset="-122"/>
          <a:ea typeface="隶书" pitchFamily="49" charset="-122"/>
          <a:cs typeface="+mj-cs"/>
        </a:defRPr>
      </a:lvl1pPr>
      <a:lvl2pPr algn="l" rtl="0" eaLnBrk="1" fontAlgn="base" hangingPunct="1">
        <a:spcBef>
          <a:spcPct val="0"/>
        </a:spcBef>
        <a:spcAft>
          <a:spcPct val="0"/>
        </a:spcAft>
        <a:defRPr sz="4800" b="1">
          <a:solidFill>
            <a:schemeClr val="bg1"/>
          </a:solidFill>
          <a:latin typeface="隶书" pitchFamily="49" charset="-122"/>
          <a:ea typeface="隶书" pitchFamily="49" charset="-122"/>
        </a:defRPr>
      </a:lvl2pPr>
      <a:lvl3pPr algn="l" rtl="0" eaLnBrk="1" fontAlgn="base" hangingPunct="1">
        <a:spcBef>
          <a:spcPct val="0"/>
        </a:spcBef>
        <a:spcAft>
          <a:spcPct val="0"/>
        </a:spcAft>
        <a:defRPr sz="4800" b="1">
          <a:solidFill>
            <a:schemeClr val="bg1"/>
          </a:solidFill>
          <a:latin typeface="隶书" pitchFamily="49" charset="-122"/>
          <a:ea typeface="隶书" pitchFamily="49" charset="-122"/>
        </a:defRPr>
      </a:lvl3pPr>
      <a:lvl4pPr algn="l" rtl="0" eaLnBrk="1" fontAlgn="base" hangingPunct="1">
        <a:spcBef>
          <a:spcPct val="0"/>
        </a:spcBef>
        <a:spcAft>
          <a:spcPct val="0"/>
        </a:spcAft>
        <a:defRPr sz="4800" b="1">
          <a:solidFill>
            <a:schemeClr val="bg1"/>
          </a:solidFill>
          <a:latin typeface="隶书" pitchFamily="49" charset="-122"/>
          <a:ea typeface="隶书" pitchFamily="49" charset="-122"/>
        </a:defRPr>
      </a:lvl4pPr>
      <a:lvl5pPr algn="l" rtl="0" eaLnBrk="1" fontAlgn="base" hangingPunct="1">
        <a:spcBef>
          <a:spcPct val="0"/>
        </a:spcBef>
        <a:spcAft>
          <a:spcPct val="0"/>
        </a:spcAft>
        <a:defRPr sz="4800" b="1">
          <a:solidFill>
            <a:schemeClr val="bg1"/>
          </a:solidFill>
          <a:latin typeface="隶书" pitchFamily="49" charset="-122"/>
          <a:ea typeface="隶书" pitchFamily="49"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lang="zh-CN" altLang="en-US" sz="3200" dirty="0">
          <a:solidFill>
            <a:srgbClr val="002060"/>
          </a:solidFill>
          <a:latin typeface="黑体" pitchFamily="49" charset="-122"/>
          <a:ea typeface="黑体" pitchFamily="49" charset="-122"/>
          <a:cs typeface="+mn-cs"/>
        </a:defRPr>
      </a:lvl1pPr>
      <a:lvl2pPr marL="742950" indent="-285750" algn="l" rtl="0" eaLnBrk="1" fontAlgn="base" hangingPunct="1">
        <a:spcBef>
          <a:spcPct val="20000"/>
        </a:spcBef>
        <a:spcAft>
          <a:spcPct val="0"/>
        </a:spcAft>
        <a:buChar char="–"/>
        <a:defRPr lang="zh-CN" altLang="en-US" sz="2800" b="1" dirty="0">
          <a:solidFill>
            <a:srgbClr val="002060"/>
          </a:solidFill>
          <a:latin typeface="华文新魏" pitchFamily="2" charset="-122"/>
          <a:ea typeface="华文新魏" pitchFamily="2" charset="-122"/>
        </a:defRPr>
      </a:lvl2pPr>
      <a:lvl3pPr marL="1143000" indent="-228600" algn="l" rtl="0" eaLnBrk="1" fontAlgn="base" hangingPunct="1">
        <a:spcBef>
          <a:spcPct val="20000"/>
        </a:spcBef>
        <a:spcAft>
          <a:spcPct val="0"/>
        </a:spcAft>
        <a:buChar char="•"/>
        <a:defRPr lang="zh-CN" altLang="en-US" sz="2400" b="1" dirty="0">
          <a:solidFill>
            <a:srgbClr val="002060"/>
          </a:solidFill>
          <a:latin typeface="华文新魏" pitchFamily="2" charset="-122"/>
          <a:ea typeface="华文新魏" pitchFamily="2" charset="-122"/>
        </a:defRPr>
      </a:lvl3pPr>
      <a:lvl4pPr marL="1600200" indent="-228600" algn="l" rtl="0" eaLnBrk="1" fontAlgn="base" hangingPunct="1">
        <a:spcBef>
          <a:spcPct val="20000"/>
        </a:spcBef>
        <a:spcAft>
          <a:spcPct val="0"/>
        </a:spcAft>
        <a:buChar char="–"/>
        <a:defRPr lang="zh-CN" altLang="en-US" sz="2000" b="1" dirty="0">
          <a:solidFill>
            <a:srgbClr val="002060"/>
          </a:solidFill>
          <a:latin typeface="华文新魏" pitchFamily="2" charset="-122"/>
          <a:ea typeface="华文新魏" pitchFamily="2" charset="-122"/>
        </a:defRPr>
      </a:lvl4pPr>
      <a:lvl5pPr marL="2057400" indent="-228600" algn="l" rtl="0" eaLnBrk="1" fontAlgn="base" hangingPunct="1">
        <a:spcBef>
          <a:spcPct val="20000"/>
        </a:spcBef>
        <a:spcAft>
          <a:spcPct val="0"/>
        </a:spcAft>
        <a:buChar char="»"/>
        <a:defRPr lang="zh-CN" altLang="en-US" sz="2000" b="1" dirty="0">
          <a:solidFill>
            <a:srgbClr val="002060"/>
          </a:solidFill>
          <a:latin typeface="华文新魏" pitchFamily="2" charset="-122"/>
          <a:ea typeface="华文新魏" pitchFamily="2"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1.tmp"/></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5.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6.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1.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3" Type="http://schemas.openxmlformats.org/officeDocument/2006/relationships/image" Target="../media/image68.png"/><Relationship Id="rId18" Type="http://schemas.openxmlformats.org/officeDocument/2006/relationships/image" Target="../media/image17.png"/><Relationship Id="rId21" Type="http://schemas.openxmlformats.org/officeDocument/2006/relationships/image" Target="../media/image20.png"/><Relationship Id="rId17" Type="http://schemas.openxmlformats.org/officeDocument/2006/relationships/image" Target="../media/image16.png"/><Relationship Id="rId2" Type="http://schemas.openxmlformats.org/officeDocument/2006/relationships/notesSlide" Target="../notesSlides/notesSlide8.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24" Type="http://schemas.openxmlformats.org/officeDocument/2006/relationships/image" Target="../media/image69.png"/><Relationship Id="rId15" Type="http://schemas.openxmlformats.org/officeDocument/2006/relationships/image" Target="../media/image14.png"/><Relationship Id="rId23" Type="http://schemas.openxmlformats.org/officeDocument/2006/relationships/image" Target="../media/image22.jpeg"/><Relationship Id="rId19" Type="http://schemas.openxmlformats.org/officeDocument/2006/relationships/image" Target="../media/image18.png"/><Relationship Id="rId14" Type="http://schemas.openxmlformats.org/officeDocument/2006/relationships/image" Target="../media/image13.png"/><Relationship Id="rId22"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70.png"/><Relationship Id="rId7" Type="http://schemas.openxmlformats.org/officeDocument/2006/relationships/image" Target="../media/image43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95536" y="2463031"/>
            <a:ext cx="8424936" cy="1470025"/>
          </a:xfrm>
        </p:spPr>
        <p:txBody>
          <a:bodyPr/>
          <a:lstStyle/>
          <a:p>
            <a:pPr>
              <a:defRPr/>
            </a:pPr>
            <a:r>
              <a:rPr lang="en-US" altLang="zh-CN" sz="4000" dirty="0" smtClean="0"/>
              <a:t>Development of High-Order Discontinuous </a:t>
            </a:r>
            <a:r>
              <a:rPr lang="en-US" altLang="zh-CN" sz="4000" dirty="0" err="1" smtClean="0"/>
              <a:t>Galerkin</a:t>
            </a:r>
            <a:r>
              <a:rPr lang="en-US" altLang="zh-CN" sz="4000" dirty="0" smtClean="0"/>
              <a:t> Method Within OpenFOAM</a:t>
            </a:r>
            <a:endParaRPr sz="4000" dirty="0"/>
          </a:p>
        </p:txBody>
      </p:sp>
      <p:sp>
        <p:nvSpPr>
          <p:cNvPr id="3" name="副标题 2"/>
          <p:cNvSpPr>
            <a:spLocks noGrp="1"/>
          </p:cNvSpPr>
          <p:nvPr>
            <p:ph type="subTitle" idx="1"/>
          </p:nvPr>
        </p:nvSpPr>
        <p:spPr>
          <a:xfrm>
            <a:off x="721804" y="4365104"/>
            <a:ext cx="7772400" cy="1173200"/>
          </a:xfrm>
        </p:spPr>
        <p:txBody>
          <a:bodyPr/>
          <a:lstStyle/>
          <a:p>
            <a:pPr>
              <a:defRPr/>
            </a:pPr>
            <a:r>
              <a:rPr lang="en-US" altLang="zh-CN" sz="1800" b="0" dirty="0" err="1">
                <a:solidFill>
                  <a:schemeClr val="tx1"/>
                </a:solidFill>
              </a:rPr>
              <a:t>Liyang</a:t>
            </a:r>
            <a:r>
              <a:rPr lang="en-US" altLang="zh-CN" sz="1800" b="0" dirty="0">
                <a:solidFill>
                  <a:schemeClr val="tx1"/>
                </a:solidFill>
              </a:rPr>
              <a:t> </a:t>
            </a:r>
            <a:r>
              <a:rPr lang="en-US" altLang="zh-CN" sz="1800" b="0" dirty="0" smtClean="0">
                <a:solidFill>
                  <a:schemeClr val="tx1"/>
                </a:solidFill>
              </a:rPr>
              <a:t>Xu</a:t>
            </a:r>
            <a:r>
              <a:rPr lang="en-US" altLang="zh-CN" sz="1800" b="0" baseline="30000" dirty="0" smtClean="0">
                <a:solidFill>
                  <a:schemeClr val="tx1"/>
                </a:solidFill>
              </a:rPr>
              <a:t>1</a:t>
            </a:r>
            <a:r>
              <a:rPr lang="en-US" altLang="zh-CN" sz="1800" b="0" dirty="0" smtClean="0">
                <a:solidFill>
                  <a:schemeClr val="tx1"/>
                </a:solidFill>
              </a:rPr>
              <a:t>, </a:t>
            </a:r>
            <a:r>
              <a:rPr lang="en-US" altLang="zh-CN" sz="1800" b="0" dirty="0" err="1" smtClean="0">
                <a:solidFill>
                  <a:schemeClr val="tx1"/>
                </a:solidFill>
              </a:rPr>
              <a:t>Xinhai</a:t>
            </a:r>
            <a:r>
              <a:rPr lang="en-US" altLang="zh-CN" sz="1800" b="0" dirty="0" smtClean="0">
                <a:solidFill>
                  <a:schemeClr val="tx1"/>
                </a:solidFill>
              </a:rPr>
              <a:t> </a:t>
            </a:r>
            <a:r>
              <a:rPr lang="en-US" altLang="zh-CN" sz="1800" b="0" dirty="0" smtClean="0">
                <a:solidFill>
                  <a:schemeClr val="tx1"/>
                </a:solidFill>
              </a:rPr>
              <a:t>Xu</a:t>
            </a:r>
            <a:r>
              <a:rPr lang="en-US" altLang="zh-CN" sz="1800" b="0" baseline="30000" dirty="0" smtClean="0">
                <a:solidFill>
                  <a:schemeClr val="tx1"/>
                </a:solidFill>
              </a:rPr>
              <a:t>2</a:t>
            </a:r>
            <a:r>
              <a:rPr lang="en-US" altLang="zh-CN" sz="1800" b="0" dirty="0" smtClean="0">
                <a:solidFill>
                  <a:schemeClr val="tx1"/>
                </a:solidFill>
              </a:rPr>
              <a:t>, </a:t>
            </a:r>
            <a:r>
              <a:rPr lang="en-US" altLang="zh-CN" sz="1800" b="0" dirty="0" err="1">
                <a:solidFill>
                  <a:schemeClr val="tx1"/>
                </a:solidFill>
              </a:rPr>
              <a:t>Xuefeng</a:t>
            </a:r>
            <a:r>
              <a:rPr lang="en-US" altLang="zh-CN" sz="1800" b="0" dirty="0">
                <a:solidFill>
                  <a:schemeClr val="tx1"/>
                </a:solidFill>
              </a:rPr>
              <a:t> </a:t>
            </a:r>
            <a:r>
              <a:rPr lang="en-US" altLang="zh-CN" sz="1800" b="0" dirty="0" smtClean="0">
                <a:solidFill>
                  <a:schemeClr val="tx1"/>
                </a:solidFill>
              </a:rPr>
              <a:t>Yuan</a:t>
            </a:r>
            <a:r>
              <a:rPr lang="en-US" altLang="zh-CN" sz="1800" b="0" baseline="30000" dirty="0">
                <a:solidFill>
                  <a:schemeClr val="tx1"/>
                </a:solidFill>
              </a:rPr>
              <a:t>3</a:t>
            </a:r>
            <a:r>
              <a:rPr lang="en-US" altLang="zh-CN" sz="1800" b="0" dirty="0" smtClean="0">
                <a:solidFill>
                  <a:schemeClr val="tx1"/>
                </a:solidFill>
              </a:rPr>
              <a:t>, </a:t>
            </a:r>
            <a:r>
              <a:rPr lang="en-US" altLang="zh-CN" sz="1800" b="0" dirty="0" err="1">
                <a:solidFill>
                  <a:schemeClr val="tx1"/>
                </a:solidFill>
              </a:rPr>
              <a:t>Xiaoguang</a:t>
            </a:r>
            <a:r>
              <a:rPr lang="en-US" altLang="zh-CN" sz="1800" b="0" dirty="0">
                <a:solidFill>
                  <a:schemeClr val="tx1"/>
                </a:solidFill>
              </a:rPr>
              <a:t> </a:t>
            </a:r>
            <a:r>
              <a:rPr lang="en-US" altLang="zh-CN" sz="1800" b="0" dirty="0" smtClean="0">
                <a:solidFill>
                  <a:schemeClr val="tx1"/>
                </a:solidFill>
              </a:rPr>
              <a:t>Ren</a:t>
            </a:r>
            <a:r>
              <a:rPr lang="en-US" altLang="zh-CN" sz="1800" b="0" baseline="30000" dirty="0" smtClean="0">
                <a:solidFill>
                  <a:schemeClr val="tx1"/>
                </a:solidFill>
              </a:rPr>
              <a:t>2</a:t>
            </a:r>
            <a:r>
              <a:rPr lang="en-US" altLang="zh-CN" sz="1800" b="0" dirty="0" smtClean="0">
                <a:solidFill>
                  <a:schemeClr val="tx1"/>
                </a:solidFill>
              </a:rPr>
              <a:t>, </a:t>
            </a:r>
            <a:r>
              <a:rPr lang="en-US" altLang="zh-CN" sz="1800" b="0" dirty="0" err="1">
                <a:solidFill>
                  <a:schemeClr val="tx1"/>
                </a:solidFill>
              </a:rPr>
              <a:t>Shuai</a:t>
            </a:r>
            <a:r>
              <a:rPr lang="en-US" altLang="zh-CN" sz="1800" b="0" dirty="0">
                <a:solidFill>
                  <a:schemeClr val="tx1"/>
                </a:solidFill>
              </a:rPr>
              <a:t> Ye</a:t>
            </a:r>
            <a:r>
              <a:rPr lang="en-US" altLang="zh-CN" sz="1800" b="0" baseline="30000" dirty="0">
                <a:solidFill>
                  <a:schemeClr val="tx1"/>
                </a:solidFill>
              </a:rPr>
              <a:t>1</a:t>
            </a:r>
          </a:p>
          <a:p>
            <a:pPr>
              <a:defRPr/>
            </a:pPr>
            <a:r>
              <a:rPr lang="en-US" altLang="zh-CN" sz="1800" b="0" baseline="30000" dirty="0">
                <a:solidFill>
                  <a:schemeClr val="tx1"/>
                </a:solidFill>
              </a:rPr>
              <a:t>1</a:t>
            </a:r>
            <a:r>
              <a:rPr lang="en-US" altLang="zh-CN" sz="1800" b="0" dirty="0">
                <a:solidFill>
                  <a:schemeClr val="tx1"/>
                </a:solidFill>
              </a:rPr>
              <a:t>State key Laboratory of High Performance Computing, </a:t>
            </a:r>
            <a:endParaRPr lang="en-US" altLang="zh-CN" sz="1800" b="0" dirty="0" smtClean="0">
              <a:solidFill>
                <a:schemeClr val="tx1"/>
              </a:solidFill>
            </a:endParaRPr>
          </a:p>
          <a:p>
            <a:pPr>
              <a:defRPr/>
            </a:pPr>
            <a:r>
              <a:rPr lang="en-US" altLang="zh-CN" sz="1800" b="0" dirty="0" smtClean="0">
                <a:solidFill>
                  <a:schemeClr val="tx1"/>
                </a:solidFill>
              </a:rPr>
              <a:t>NUDT</a:t>
            </a:r>
            <a:r>
              <a:rPr lang="en-US" altLang="zh-CN" sz="1800" b="0" dirty="0">
                <a:solidFill>
                  <a:schemeClr val="tx1"/>
                </a:solidFill>
              </a:rPr>
              <a:t>, Changsha, </a:t>
            </a:r>
            <a:r>
              <a:rPr lang="en-US" altLang="zh-CN" sz="1800" b="0" dirty="0" smtClean="0">
                <a:solidFill>
                  <a:schemeClr val="tx1"/>
                </a:solidFill>
              </a:rPr>
              <a:t>China</a:t>
            </a:r>
          </a:p>
          <a:p>
            <a:pPr>
              <a:defRPr/>
            </a:pPr>
            <a:r>
              <a:rPr lang="en-US" altLang="zh-CN" sz="1800" b="0" baseline="30000" dirty="0">
                <a:solidFill>
                  <a:schemeClr val="tx1"/>
                </a:solidFill>
              </a:rPr>
              <a:t>2</a:t>
            </a:r>
            <a:r>
              <a:rPr lang="en-US" altLang="zh-CN" sz="1800" b="0" dirty="0" smtClean="0">
                <a:solidFill>
                  <a:schemeClr val="tx1"/>
                </a:solidFill>
              </a:rPr>
              <a:t>Innovation </a:t>
            </a:r>
            <a:r>
              <a:rPr lang="en-US" altLang="zh-CN" sz="1800" b="0" dirty="0">
                <a:solidFill>
                  <a:schemeClr val="tx1"/>
                </a:solidFill>
              </a:rPr>
              <a:t>Institute for </a:t>
            </a:r>
            <a:r>
              <a:rPr lang="en-US" altLang="zh-CN" sz="1800" b="0" dirty="0" err="1">
                <a:solidFill>
                  <a:schemeClr val="tx1"/>
                </a:solidFill>
              </a:rPr>
              <a:t>Defence</a:t>
            </a:r>
            <a:r>
              <a:rPr lang="en-US" altLang="zh-CN" sz="1800" b="0" dirty="0">
                <a:solidFill>
                  <a:schemeClr val="tx1"/>
                </a:solidFill>
              </a:rPr>
              <a:t> Science and Technology, the Academy of Military Science (AMS), China</a:t>
            </a:r>
            <a:endParaRPr lang="en-US" altLang="zh-CN" sz="1800" b="0" dirty="0">
              <a:solidFill>
                <a:schemeClr val="tx1"/>
              </a:solidFill>
            </a:endParaRPr>
          </a:p>
          <a:p>
            <a:pPr>
              <a:defRPr/>
            </a:pPr>
            <a:r>
              <a:rPr lang="en-US" altLang="zh-CN" sz="1800" b="0" baseline="30000" dirty="0" smtClean="0">
                <a:solidFill>
                  <a:schemeClr val="tx1"/>
                </a:solidFill>
              </a:rPr>
              <a:t>3</a:t>
            </a:r>
            <a:r>
              <a:rPr lang="en-US" altLang="zh-CN" sz="1800" b="0" dirty="0" smtClean="0">
                <a:solidFill>
                  <a:schemeClr val="tx1"/>
                </a:solidFill>
              </a:rPr>
              <a:t>Advanced </a:t>
            </a:r>
            <a:r>
              <a:rPr lang="en-US" altLang="zh-CN" sz="1800" b="0" dirty="0">
                <a:solidFill>
                  <a:schemeClr val="tx1"/>
                </a:solidFill>
              </a:rPr>
              <a:t>Institute of Engineering Science for Intelligent Manufacturing, Guangzhou University, </a:t>
            </a:r>
            <a:r>
              <a:rPr lang="en-US" altLang="zh-CN" sz="1800" b="0" dirty="0" smtClean="0">
                <a:solidFill>
                  <a:schemeClr val="tx1"/>
                </a:solidFill>
              </a:rPr>
              <a:t>China</a:t>
            </a:r>
          </a:p>
          <a:p>
            <a:pPr>
              <a:defRPr/>
            </a:pPr>
            <a:r>
              <a:rPr lang="en-US" sz="1800" dirty="0" smtClean="0">
                <a:solidFill>
                  <a:schemeClr val="tx1"/>
                </a:solidFill>
              </a:rPr>
              <a:t>Email: </a:t>
            </a:r>
            <a:r>
              <a:rPr lang="en-US" altLang="zh-CN" sz="1800" dirty="0" smtClean="0">
                <a:solidFill>
                  <a:schemeClr val="tx1"/>
                </a:solidFill>
              </a:rPr>
              <a:t>Hope</a:t>
            </a:r>
            <a:r>
              <a:rPr lang="en-US" sz="1800" dirty="0" smtClean="0">
                <a:solidFill>
                  <a:schemeClr val="tx1"/>
                </a:solidFill>
              </a:rPr>
              <a:t>FOAM@163.com</a:t>
            </a:r>
            <a:endParaRPr sz="1800" dirty="0">
              <a:solidFill>
                <a:schemeClr val="tx1"/>
              </a:solidFill>
            </a:endParaRPr>
          </a:p>
        </p:txBody>
      </p:sp>
      <p:sp>
        <p:nvSpPr>
          <p:cNvPr id="4" name="文本框 3"/>
          <p:cNvSpPr txBox="1"/>
          <p:nvPr/>
        </p:nvSpPr>
        <p:spPr>
          <a:xfrm>
            <a:off x="7668344" y="6309320"/>
            <a:ext cx="1338828" cy="369332"/>
          </a:xfrm>
          <a:prstGeom prst="rect">
            <a:avLst/>
          </a:prstGeom>
          <a:noFill/>
        </p:spPr>
        <p:txBody>
          <a:bodyPr wrap="none" rtlCol="0">
            <a:spAutoFit/>
          </a:bodyPr>
          <a:lstStyle/>
          <a:p>
            <a:r>
              <a:rPr lang="en-US" altLang="zh-CN" b="1" dirty="0" smtClean="0"/>
              <a:t>2017/07/24</a:t>
            </a:r>
            <a:endParaRPr lang="zh-CN" alt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14313" y="142852"/>
            <a:ext cx="8534151" cy="785818"/>
          </a:xfrm>
        </p:spPr>
        <p:txBody>
          <a:bodyPr/>
          <a:lstStyle/>
          <a:p>
            <a:r>
              <a:rPr lang="en-US" altLang="zh-CN" sz="4000" dirty="0" smtClean="0"/>
              <a:t>Design </a:t>
            </a:r>
            <a:r>
              <a:rPr lang="en-US" altLang="zh-CN" sz="4000" dirty="0"/>
              <a:t>principle and framework</a:t>
            </a:r>
          </a:p>
        </p:txBody>
      </p:sp>
      <p:sp>
        <p:nvSpPr>
          <p:cNvPr id="4" name="灯片编号占位符 3"/>
          <p:cNvSpPr>
            <a:spLocks noGrp="1"/>
          </p:cNvSpPr>
          <p:nvPr>
            <p:ph type="sldNum" sz="quarter" idx="12"/>
          </p:nvPr>
        </p:nvSpPr>
        <p:spPr/>
        <p:txBody>
          <a:bodyPr/>
          <a:lstStyle/>
          <a:p>
            <a:fld id="{F4BBAA67-0902-491C-823F-A4EBA7B0E99D}" type="slidenum">
              <a:rPr lang="en-US" altLang="zh-CN" smtClean="0"/>
              <a:pPr/>
              <a:t>10</a:t>
            </a:fld>
            <a:endParaRPr lang="en-US" altLang="zh-CN"/>
          </a:p>
        </p:txBody>
      </p:sp>
      <p:sp>
        <p:nvSpPr>
          <p:cNvPr id="5" name="圆角矩形 4"/>
          <p:cNvSpPr/>
          <p:nvPr/>
        </p:nvSpPr>
        <p:spPr>
          <a:xfrm>
            <a:off x="2195513" y="1941513"/>
            <a:ext cx="6337300" cy="2181225"/>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dirty="0"/>
          </a:p>
        </p:txBody>
      </p:sp>
      <p:sp>
        <p:nvSpPr>
          <p:cNvPr id="6" name="圆角矩形 5"/>
          <p:cNvSpPr/>
          <p:nvPr/>
        </p:nvSpPr>
        <p:spPr>
          <a:xfrm>
            <a:off x="2195513" y="4449763"/>
            <a:ext cx="6337300" cy="2074862"/>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p>
        </p:txBody>
      </p:sp>
      <p:sp>
        <p:nvSpPr>
          <p:cNvPr id="7" name="文本框 11"/>
          <p:cNvSpPr txBox="1">
            <a:spLocks noChangeArrowheads="1"/>
          </p:cNvSpPr>
          <p:nvPr/>
        </p:nvSpPr>
        <p:spPr bwMode="auto">
          <a:xfrm>
            <a:off x="118695" y="5043758"/>
            <a:ext cx="204414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dirty="0" smtClean="0">
                <a:latin typeface="+mj-lt"/>
                <a:ea typeface="黑体" panose="02010609060101010101" pitchFamily="49" charset="-122"/>
              </a:rPr>
              <a:t>OpenFOAM Basic</a:t>
            </a:r>
          </a:p>
          <a:p>
            <a:pPr algn="ctr">
              <a:spcBef>
                <a:spcPct val="0"/>
              </a:spcBef>
              <a:buFontTx/>
              <a:buNone/>
            </a:pPr>
            <a:r>
              <a:rPr lang="en-US" altLang="zh-CN" sz="1800" dirty="0" smtClean="0">
                <a:latin typeface="+mj-lt"/>
                <a:ea typeface="黑体" panose="02010609060101010101" pitchFamily="49" charset="-122"/>
              </a:rPr>
              <a:t>Data Structure</a:t>
            </a:r>
            <a:endParaRPr lang="zh-CN" altLang="en-US" sz="1800" dirty="0">
              <a:latin typeface="+mj-lt"/>
              <a:ea typeface="黑体" panose="02010609060101010101" pitchFamily="49" charset="-122"/>
            </a:endParaRPr>
          </a:p>
        </p:txBody>
      </p:sp>
      <p:sp>
        <p:nvSpPr>
          <p:cNvPr id="8" name="圆角矩形 7"/>
          <p:cNvSpPr/>
          <p:nvPr/>
        </p:nvSpPr>
        <p:spPr>
          <a:xfrm>
            <a:off x="4044950" y="5564188"/>
            <a:ext cx="1166813" cy="831850"/>
          </a:xfrm>
          <a:prstGeom prst="roundRect">
            <a:avLst/>
          </a:prstGeom>
          <a:solidFill>
            <a:schemeClr val="tx1">
              <a:lumMod val="65000"/>
              <a:lumOff val="35000"/>
            </a:schemeClr>
          </a:solidFill>
          <a:ln>
            <a:solidFill>
              <a:schemeClr val="tx1">
                <a:lumMod val="65000"/>
                <a:lumOff val="3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altLang="zh-CN" b="1" dirty="0">
                <a:solidFill>
                  <a:schemeClr val="bg1"/>
                </a:solidFill>
              </a:rPr>
              <a:t>Scalar</a:t>
            </a:r>
          </a:p>
          <a:p>
            <a:pPr algn="ctr">
              <a:defRPr/>
            </a:pPr>
            <a:r>
              <a:rPr lang="en-US" altLang="zh-CN" b="1" dirty="0">
                <a:solidFill>
                  <a:schemeClr val="bg1"/>
                </a:solidFill>
              </a:rPr>
              <a:t>Vector</a:t>
            </a:r>
          </a:p>
          <a:p>
            <a:pPr algn="ctr">
              <a:defRPr/>
            </a:pPr>
            <a:r>
              <a:rPr lang="en-US" altLang="zh-CN" b="1" dirty="0">
                <a:solidFill>
                  <a:schemeClr val="bg1"/>
                </a:solidFill>
              </a:rPr>
              <a:t>Tensor</a:t>
            </a:r>
            <a:endParaRPr lang="zh-CN" altLang="en-US" b="1" dirty="0">
              <a:solidFill>
                <a:schemeClr val="bg1"/>
              </a:solidFill>
            </a:endParaRPr>
          </a:p>
        </p:txBody>
      </p:sp>
      <p:sp>
        <p:nvSpPr>
          <p:cNvPr id="9" name="圆角矩形 8"/>
          <p:cNvSpPr/>
          <p:nvPr/>
        </p:nvSpPr>
        <p:spPr>
          <a:xfrm>
            <a:off x="4044950" y="4708525"/>
            <a:ext cx="2249488" cy="730250"/>
          </a:xfrm>
          <a:prstGeom prst="roundRect">
            <a:avLst/>
          </a:prstGeom>
          <a:solidFill>
            <a:schemeClr val="tx1">
              <a:lumMod val="65000"/>
              <a:lumOff val="35000"/>
            </a:schemeClr>
          </a:solidFill>
          <a:ln>
            <a:solidFill>
              <a:schemeClr val="tx1">
                <a:lumMod val="65000"/>
                <a:lumOff val="3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altLang="zh-CN" b="1" dirty="0" err="1">
                <a:solidFill>
                  <a:schemeClr val="bg1"/>
                </a:solidFill>
              </a:rPr>
              <a:t>GeometricField</a:t>
            </a:r>
            <a:endParaRPr lang="en-US" altLang="zh-CN" b="1" dirty="0">
              <a:solidFill>
                <a:schemeClr val="bg1"/>
              </a:solidFill>
            </a:endParaRPr>
          </a:p>
          <a:p>
            <a:pPr algn="ctr">
              <a:defRPr/>
            </a:pPr>
            <a:r>
              <a:rPr lang="en-US" altLang="zh-CN" b="1" dirty="0" err="1">
                <a:solidFill>
                  <a:schemeClr val="bg1"/>
                </a:solidFill>
              </a:rPr>
              <a:t>dimensionedField</a:t>
            </a:r>
            <a:endParaRPr lang="en-US" altLang="zh-CN" b="1" dirty="0">
              <a:solidFill>
                <a:schemeClr val="bg1"/>
              </a:solidFill>
            </a:endParaRPr>
          </a:p>
        </p:txBody>
      </p:sp>
      <p:sp>
        <p:nvSpPr>
          <p:cNvPr id="10" name="圆角矩形 9"/>
          <p:cNvSpPr/>
          <p:nvPr/>
        </p:nvSpPr>
        <p:spPr>
          <a:xfrm>
            <a:off x="2401888" y="4686300"/>
            <a:ext cx="1374775" cy="757238"/>
          </a:xfrm>
          <a:prstGeom prst="roundRect">
            <a:avLst/>
          </a:prstGeom>
          <a:solidFill>
            <a:schemeClr val="tx1">
              <a:lumMod val="65000"/>
              <a:lumOff val="35000"/>
            </a:schemeClr>
          </a:solidFill>
          <a:ln>
            <a:solidFill>
              <a:schemeClr val="tx1">
                <a:lumMod val="65000"/>
                <a:lumOff val="3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altLang="zh-CN" b="1" dirty="0" err="1">
                <a:solidFill>
                  <a:schemeClr val="bg1"/>
                </a:solidFill>
              </a:rPr>
              <a:t>polyMesh</a:t>
            </a:r>
            <a:endParaRPr lang="en-US" altLang="zh-CN" b="1" dirty="0">
              <a:solidFill>
                <a:schemeClr val="bg1"/>
              </a:solidFill>
            </a:endParaRPr>
          </a:p>
          <a:p>
            <a:pPr algn="ctr">
              <a:defRPr/>
            </a:pPr>
            <a:r>
              <a:rPr lang="en-US" altLang="zh-CN" b="1" dirty="0" err="1">
                <a:solidFill>
                  <a:schemeClr val="bg1"/>
                </a:solidFill>
              </a:rPr>
              <a:t>polyPatch</a:t>
            </a:r>
            <a:endParaRPr lang="en-US" altLang="zh-CN" b="1" dirty="0">
              <a:solidFill>
                <a:schemeClr val="bg1"/>
              </a:solidFill>
            </a:endParaRPr>
          </a:p>
        </p:txBody>
      </p:sp>
      <p:sp>
        <p:nvSpPr>
          <p:cNvPr id="11" name="圆角矩形 10"/>
          <p:cNvSpPr/>
          <p:nvPr/>
        </p:nvSpPr>
        <p:spPr>
          <a:xfrm>
            <a:off x="2401888" y="2082800"/>
            <a:ext cx="1374775" cy="790575"/>
          </a:xfrm>
          <a:prstGeom prst="roundRect">
            <a:avLst/>
          </a:prstGeom>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altLang="zh-CN" b="1" dirty="0" err="1"/>
              <a:t>fvMesh</a:t>
            </a:r>
            <a:endParaRPr lang="en-US" altLang="zh-CN" b="1" dirty="0"/>
          </a:p>
          <a:p>
            <a:pPr algn="ctr">
              <a:defRPr/>
            </a:pPr>
            <a:r>
              <a:rPr lang="en-US" altLang="zh-CN" b="1" dirty="0" err="1"/>
              <a:t>fvPatch</a:t>
            </a:r>
            <a:endParaRPr lang="zh-CN" altLang="en-US" b="1" dirty="0"/>
          </a:p>
        </p:txBody>
      </p:sp>
      <p:sp>
        <p:nvSpPr>
          <p:cNvPr id="12" name="圆角矩形 11"/>
          <p:cNvSpPr/>
          <p:nvPr/>
        </p:nvSpPr>
        <p:spPr>
          <a:xfrm>
            <a:off x="4140200" y="2060575"/>
            <a:ext cx="1938338" cy="1303338"/>
          </a:xfrm>
          <a:prstGeom prst="roundRect">
            <a:avLst/>
          </a:prstGeom>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altLang="zh-CN" b="1" dirty="0" err="1"/>
              <a:t>volScalarField</a:t>
            </a:r>
            <a:endParaRPr lang="en-US" altLang="zh-CN" b="1" dirty="0"/>
          </a:p>
          <a:p>
            <a:pPr algn="ctr">
              <a:defRPr/>
            </a:pPr>
            <a:r>
              <a:rPr lang="en-US" altLang="zh-CN" b="1" dirty="0" err="1"/>
              <a:t>volVectorField</a:t>
            </a:r>
            <a:endParaRPr lang="en-US" altLang="zh-CN" b="1" dirty="0"/>
          </a:p>
          <a:p>
            <a:pPr algn="ctr">
              <a:defRPr/>
            </a:pPr>
            <a:r>
              <a:rPr lang="en-US" altLang="zh-CN" b="1" dirty="0"/>
              <a:t>……</a:t>
            </a:r>
          </a:p>
          <a:p>
            <a:pPr algn="ctr">
              <a:defRPr/>
            </a:pPr>
            <a:r>
              <a:rPr lang="en-US" altLang="zh-CN" b="1" dirty="0" err="1"/>
              <a:t>fvPatchField</a:t>
            </a:r>
            <a:endParaRPr lang="zh-CN" altLang="en-US" b="1" dirty="0"/>
          </a:p>
        </p:txBody>
      </p:sp>
      <p:sp>
        <p:nvSpPr>
          <p:cNvPr id="13" name="圆角矩形 12"/>
          <p:cNvSpPr/>
          <p:nvPr/>
        </p:nvSpPr>
        <p:spPr>
          <a:xfrm>
            <a:off x="2401888" y="5576888"/>
            <a:ext cx="1152525" cy="858837"/>
          </a:xfrm>
          <a:prstGeom prst="roundRect">
            <a:avLst/>
          </a:prstGeom>
          <a:solidFill>
            <a:schemeClr val="tx1">
              <a:lumMod val="65000"/>
              <a:lumOff val="35000"/>
            </a:schemeClr>
          </a:solidFill>
          <a:ln>
            <a:solidFill>
              <a:schemeClr val="tx1">
                <a:lumMod val="65000"/>
                <a:lumOff val="3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altLang="zh-CN" b="1" dirty="0">
                <a:solidFill>
                  <a:schemeClr val="bg1"/>
                </a:solidFill>
              </a:rPr>
              <a:t>Point</a:t>
            </a:r>
          </a:p>
          <a:p>
            <a:pPr algn="ctr">
              <a:defRPr/>
            </a:pPr>
            <a:r>
              <a:rPr lang="en-US" altLang="zh-CN" b="1" dirty="0">
                <a:solidFill>
                  <a:schemeClr val="bg1"/>
                </a:solidFill>
              </a:rPr>
              <a:t>Face</a:t>
            </a:r>
          </a:p>
          <a:p>
            <a:pPr algn="ctr">
              <a:defRPr/>
            </a:pPr>
            <a:r>
              <a:rPr lang="en-US" altLang="zh-CN" b="1" dirty="0">
                <a:solidFill>
                  <a:schemeClr val="bg1"/>
                </a:solidFill>
              </a:rPr>
              <a:t>Cell</a:t>
            </a:r>
          </a:p>
        </p:txBody>
      </p:sp>
      <p:sp>
        <p:nvSpPr>
          <p:cNvPr id="14" name="圆角矩形 13"/>
          <p:cNvSpPr/>
          <p:nvPr/>
        </p:nvSpPr>
        <p:spPr>
          <a:xfrm>
            <a:off x="6562725" y="4686300"/>
            <a:ext cx="1768475" cy="730250"/>
          </a:xfrm>
          <a:prstGeom prst="roundRect">
            <a:avLst/>
          </a:prstGeom>
          <a:solidFill>
            <a:schemeClr val="tx1">
              <a:lumMod val="65000"/>
              <a:lumOff val="35000"/>
            </a:schemeClr>
          </a:solidFill>
          <a:ln>
            <a:solidFill>
              <a:schemeClr val="tx1">
                <a:lumMod val="65000"/>
                <a:lumOff val="3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altLang="zh-CN" b="1" dirty="0" err="1">
                <a:solidFill>
                  <a:schemeClr val="bg1"/>
                </a:solidFill>
              </a:rPr>
              <a:t>lduMatrix</a:t>
            </a:r>
            <a:endParaRPr lang="en-US" altLang="zh-CN" b="1" dirty="0">
              <a:solidFill>
                <a:schemeClr val="bg1"/>
              </a:solidFill>
            </a:endParaRPr>
          </a:p>
        </p:txBody>
      </p:sp>
      <p:sp>
        <p:nvSpPr>
          <p:cNvPr id="15" name="圆角矩形 14"/>
          <p:cNvSpPr/>
          <p:nvPr/>
        </p:nvSpPr>
        <p:spPr>
          <a:xfrm>
            <a:off x="6638925" y="2060575"/>
            <a:ext cx="1533525" cy="790575"/>
          </a:xfrm>
          <a:prstGeom prst="roundRect">
            <a:avLst/>
          </a:prstGeom>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altLang="zh-CN" b="1" dirty="0" err="1"/>
              <a:t>fvMatrix</a:t>
            </a:r>
            <a:endParaRPr lang="en-US" altLang="zh-CN" b="1" dirty="0"/>
          </a:p>
        </p:txBody>
      </p:sp>
      <p:sp>
        <p:nvSpPr>
          <p:cNvPr id="16" name="文本框 24"/>
          <p:cNvSpPr txBox="1">
            <a:spLocks noChangeArrowheads="1"/>
          </p:cNvSpPr>
          <p:nvPr/>
        </p:nvSpPr>
        <p:spPr bwMode="auto">
          <a:xfrm>
            <a:off x="-131090" y="2596984"/>
            <a:ext cx="237604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dirty="0" smtClean="0">
                <a:latin typeface="+mj-lt"/>
                <a:ea typeface="黑体" panose="02010609060101010101" pitchFamily="49" charset="-122"/>
              </a:rPr>
              <a:t>FVM Related</a:t>
            </a:r>
          </a:p>
          <a:p>
            <a:pPr algn="ctr">
              <a:spcBef>
                <a:spcPct val="0"/>
              </a:spcBef>
              <a:buFontTx/>
              <a:buNone/>
            </a:pPr>
            <a:r>
              <a:rPr lang="en-US" altLang="zh-CN" sz="1800" dirty="0" smtClean="0">
                <a:latin typeface="+mj-lt"/>
                <a:ea typeface="黑体" panose="02010609060101010101" pitchFamily="49" charset="-122"/>
              </a:rPr>
              <a:t>Data and Methods</a:t>
            </a:r>
            <a:endParaRPr lang="zh-CN" altLang="en-US" sz="1800" dirty="0">
              <a:latin typeface="+mj-lt"/>
              <a:ea typeface="黑体" panose="02010609060101010101" pitchFamily="49" charset="-122"/>
            </a:endParaRPr>
          </a:p>
        </p:txBody>
      </p:sp>
      <p:cxnSp>
        <p:nvCxnSpPr>
          <p:cNvPr id="17" name="直接连接符 16"/>
          <p:cNvCxnSpPr>
            <a:stCxn id="11" idx="2"/>
            <a:endCxn id="10" idx="0"/>
          </p:cNvCxnSpPr>
          <p:nvPr/>
        </p:nvCxnSpPr>
        <p:spPr>
          <a:xfrm>
            <a:off x="3089275" y="2873375"/>
            <a:ext cx="0" cy="1812925"/>
          </a:xfrm>
          <a:prstGeom prst="line">
            <a:avLst/>
          </a:prstGeom>
        </p:spPr>
        <p:style>
          <a:lnRef idx="2">
            <a:schemeClr val="dk1"/>
          </a:lnRef>
          <a:fillRef idx="0">
            <a:schemeClr val="dk1"/>
          </a:fillRef>
          <a:effectRef idx="1">
            <a:schemeClr val="dk1"/>
          </a:effectRef>
          <a:fontRef idx="minor">
            <a:schemeClr val="tx1"/>
          </a:fontRef>
        </p:style>
      </p:cxnSp>
      <p:sp>
        <p:nvSpPr>
          <p:cNvPr id="18" name="等腰三角形 17"/>
          <p:cNvSpPr/>
          <p:nvPr/>
        </p:nvSpPr>
        <p:spPr>
          <a:xfrm rot="10800000">
            <a:off x="2938463" y="4232275"/>
            <a:ext cx="300037" cy="133350"/>
          </a:xfrm>
          <a:prstGeom prst="triangl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cxnSp>
        <p:nvCxnSpPr>
          <p:cNvPr id="19" name="直接连接符 18"/>
          <p:cNvCxnSpPr/>
          <p:nvPr/>
        </p:nvCxnSpPr>
        <p:spPr>
          <a:xfrm>
            <a:off x="5091113" y="3363913"/>
            <a:ext cx="23812" cy="1322387"/>
          </a:xfrm>
          <a:prstGeom prst="line">
            <a:avLst/>
          </a:prstGeom>
        </p:spPr>
        <p:style>
          <a:lnRef idx="2">
            <a:schemeClr val="dk1"/>
          </a:lnRef>
          <a:fillRef idx="0">
            <a:schemeClr val="dk1"/>
          </a:fillRef>
          <a:effectRef idx="1">
            <a:schemeClr val="dk1"/>
          </a:effectRef>
          <a:fontRef idx="minor">
            <a:schemeClr val="tx1"/>
          </a:fontRef>
        </p:style>
      </p:cxnSp>
      <p:cxnSp>
        <p:nvCxnSpPr>
          <p:cNvPr id="20" name="直接连接符 19"/>
          <p:cNvCxnSpPr/>
          <p:nvPr/>
        </p:nvCxnSpPr>
        <p:spPr>
          <a:xfrm>
            <a:off x="7412038" y="2873375"/>
            <a:ext cx="0" cy="1812925"/>
          </a:xfrm>
          <a:prstGeom prst="line">
            <a:avLst/>
          </a:prstGeom>
        </p:spPr>
        <p:style>
          <a:lnRef idx="2">
            <a:schemeClr val="dk1"/>
          </a:lnRef>
          <a:fillRef idx="0">
            <a:schemeClr val="dk1"/>
          </a:fillRef>
          <a:effectRef idx="1">
            <a:schemeClr val="dk1"/>
          </a:effectRef>
          <a:fontRef idx="minor">
            <a:schemeClr val="tx1"/>
          </a:fontRef>
        </p:style>
      </p:cxnSp>
      <p:sp>
        <p:nvSpPr>
          <p:cNvPr id="21" name="等腰三角形 20"/>
          <p:cNvSpPr/>
          <p:nvPr/>
        </p:nvSpPr>
        <p:spPr>
          <a:xfrm rot="10800000">
            <a:off x="4959350" y="4232275"/>
            <a:ext cx="300038" cy="133350"/>
          </a:xfrm>
          <a:prstGeom prst="triangl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22" name="等腰三角形 21"/>
          <p:cNvSpPr/>
          <p:nvPr/>
        </p:nvSpPr>
        <p:spPr>
          <a:xfrm rot="10800000">
            <a:off x="7261225" y="4232275"/>
            <a:ext cx="300038" cy="133350"/>
          </a:xfrm>
          <a:prstGeom prst="triangl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23" name="圆角矩形 22"/>
          <p:cNvSpPr/>
          <p:nvPr/>
        </p:nvSpPr>
        <p:spPr>
          <a:xfrm>
            <a:off x="4114800" y="3487738"/>
            <a:ext cx="1989138" cy="557212"/>
          </a:xfrm>
          <a:prstGeom prst="roundRect">
            <a:avLst/>
          </a:prstGeom>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altLang="zh-CN" b="1" dirty="0" err="1"/>
              <a:t>Fvc</a:t>
            </a:r>
            <a:r>
              <a:rPr lang="en-US" altLang="zh-CN" b="1" dirty="0"/>
              <a:t>::div</a:t>
            </a:r>
          </a:p>
          <a:p>
            <a:pPr algn="ctr">
              <a:defRPr/>
            </a:pPr>
            <a:r>
              <a:rPr lang="en-US" altLang="zh-CN" b="1" dirty="0" err="1"/>
              <a:t>Fvc</a:t>
            </a:r>
            <a:r>
              <a:rPr lang="en-US" altLang="zh-CN" b="1" dirty="0"/>
              <a:t>::grad</a:t>
            </a:r>
            <a:endParaRPr lang="zh-CN" altLang="en-US" b="1" dirty="0"/>
          </a:p>
        </p:txBody>
      </p:sp>
      <p:cxnSp>
        <p:nvCxnSpPr>
          <p:cNvPr id="24" name="曲线连接符 23"/>
          <p:cNvCxnSpPr>
            <a:stCxn id="12" idx="1"/>
            <a:endCxn id="23" idx="1"/>
          </p:cNvCxnSpPr>
          <p:nvPr/>
        </p:nvCxnSpPr>
        <p:spPr>
          <a:xfrm rot="10800000" flipV="1">
            <a:off x="4114800" y="2711450"/>
            <a:ext cx="25400" cy="1054100"/>
          </a:xfrm>
          <a:prstGeom prst="curvedConnector3">
            <a:avLst>
              <a:gd name="adj1" fmla="val 991784"/>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5" name="曲线连接符 24"/>
          <p:cNvCxnSpPr>
            <a:stCxn id="23" idx="3"/>
            <a:endCxn id="12" idx="3"/>
          </p:cNvCxnSpPr>
          <p:nvPr/>
        </p:nvCxnSpPr>
        <p:spPr>
          <a:xfrm flipH="1" flipV="1">
            <a:off x="6078538" y="2711450"/>
            <a:ext cx="25400" cy="1054100"/>
          </a:xfrm>
          <a:prstGeom prst="curvedConnector3">
            <a:avLst>
              <a:gd name="adj1" fmla="val -891854"/>
            </a:avLst>
          </a:prstGeom>
          <a:ln>
            <a:tailEnd type="triangle"/>
          </a:ln>
        </p:spPr>
        <p:style>
          <a:lnRef idx="3">
            <a:schemeClr val="accent2"/>
          </a:lnRef>
          <a:fillRef idx="0">
            <a:schemeClr val="accent2"/>
          </a:fillRef>
          <a:effectRef idx="2">
            <a:schemeClr val="accent2"/>
          </a:effectRef>
          <a:fontRef idx="minor">
            <a:schemeClr val="tx1"/>
          </a:fontRef>
        </p:style>
      </p:cxnSp>
      <p:sp>
        <p:nvSpPr>
          <p:cNvPr id="26" name="圆角矩形 25"/>
          <p:cNvSpPr/>
          <p:nvPr/>
        </p:nvSpPr>
        <p:spPr>
          <a:xfrm>
            <a:off x="6400800" y="3087688"/>
            <a:ext cx="1989138" cy="942975"/>
          </a:xfrm>
          <a:prstGeom prst="roundRect">
            <a:avLst/>
          </a:prstGeom>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altLang="zh-CN" b="1" dirty="0" err="1"/>
              <a:t>Fvm</a:t>
            </a:r>
            <a:r>
              <a:rPr lang="en-US" altLang="zh-CN" b="1" dirty="0"/>
              <a:t>::div</a:t>
            </a:r>
          </a:p>
          <a:p>
            <a:pPr algn="ctr">
              <a:defRPr/>
            </a:pPr>
            <a:r>
              <a:rPr lang="en-US" altLang="zh-CN" b="1" dirty="0" err="1"/>
              <a:t>Fvm</a:t>
            </a:r>
            <a:r>
              <a:rPr lang="en-US" altLang="zh-CN" b="1" dirty="0"/>
              <a:t>::grad</a:t>
            </a:r>
          </a:p>
          <a:p>
            <a:pPr algn="ctr">
              <a:defRPr/>
            </a:pPr>
            <a:r>
              <a:rPr lang="en-US" altLang="zh-CN" b="1" dirty="0" err="1"/>
              <a:t>Fvm</a:t>
            </a:r>
            <a:r>
              <a:rPr lang="en-US" altLang="zh-CN" b="1" dirty="0"/>
              <a:t>::</a:t>
            </a:r>
            <a:r>
              <a:rPr lang="en-US" altLang="zh-CN" b="1" dirty="0" err="1"/>
              <a:t>laplacian</a:t>
            </a:r>
            <a:endParaRPr lang="zh-CN" altLang="en-US" b="1" dirty="0"/>
          </a:p>
        </p:txBody>
      </p:sp>
      <p:cxnSp>
        <p:nvCxnSpPr>
          <p:cNvPr id="27" name="曲线连接符 26"/>
          <p:cNvCxnSpPr>
            <a:endCxn id="26" idx="1"/>
          </p:cNvCxnSpPr>
          <p:nvPr/>
        </p:nvCxnSpPr>
        <p:spPr>
          <a:xfrm rot="16200000" flipH="1">
            <a:off x="6072981" y="3231357"/>
            <a:ext cx="333375" cy="322262"/>
          </a:xfrm>
          <a:prstGeom prst="curvedConnector2">
            <a:avLst/>
          </a:prstGeom>
          <a:ln>
            <a:solidFill>
              <a:schemeClr val="accent2"/>
            </a:solidFill>
            <a:tailEnd type="triangle"/>
          </a:ln>
        </p:spPr>
        <p:style>
          <a:lnRef idx="3">
            <a:schemeClr val="accent2"/>
          </a:lnRef>
          <a:fillRef idx="0">
            <a:schemeClr val="accent2"/>
          </a:fillRef>
          <a:effectRef idx="2">
            <a:schemeClr val="accent2"/>
          </a:effectRef>
          <a:fontRef idx="minor">
            <a:schemeClr val="tx1"/>
          </a:fontRef>
        </p:style>
      </p:cxnSp>
      <p:cxnSp>
        <p:nvCxnSpPr>
          <p:cNvPr id="28" name="曲线连接符 27"/>
          <p:cNvCxnSpPr>
            <a:stCxn id="26" idx="3"/>
            <a:endCxn id="15" idx="3"/>
          </p:cNvCxnSpPr>
          <p:nvPr/>
        </p:nvCxnSpPr>
        <p:spPr>
          <a:xfrm flipH="1" flipV="1">
            <a:off x="8172450" y="2455863"/>
            <a:ext cx="217488" cy="1103312"/>
          </a:xfrm>
          <a:prstGeom prst="curvedConnector3">
            <a:avLst>
              <a:gd name="adj1" fmla="val -104946"/>
            </a:avLst>
          </a:prstGeom>
          <a:ln>
            <a:solidFill>
              <a:schemeClr val="accent2"/>
            </a:solidFill>
            <a:tailEnd type="triangle"/>
          </a:ln>
        </p:spPr>
        <p:style>
          <a:lnRef idx="3">
            <a:schemeClr val="accent2"/>
          </a:lnRef>
          <a:fillRef idx="0">
            <a:schemeClr val="accent2"/>
          </a:fillRef>
          <a:effectRef idx="2">
            <a:schemeClr val="accent2"/>
          </a:effectRef>
          <a:fontRef idx="minor">
            <a:schemeClr val="tx1"/>
          </a:fontRef>
        </p:style>
      </p:cxnSp>
      <p:sp>
        <p:nvSpPr>
          <p:cNvPr id="29" name="圆角矩形 28"/>
          <p:cNvSpPr/>
          <p:nvPr/>
        </p:nvSpPr>
        <p:spPr>
          <a:xfrm>
            <a:off x="2195513" y="1193800"/>
            <a:ext cx="6337300" cy="606425"/>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dirty="0"/>
          </a:p>
        </p:txBody>
      </p:sp>
      <p:sp>
        <p:nvSpPr>
          <p:cNvPr id="30" name="文本框 62"/>
          <p:cNvSpPr txBox="1">
            <a:spLocks noChangeArrowheads="1"/>
          </p:cNvSpPr>
          <p:nvPr/>
        </p:nvSpPr>
        <p:spPr bwMode="auto">
          <a:xfrm>
            <a:off x="85725" y="1247775"/>
            <a:ext cx="18811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dirty="0" smtClean="0">
                <a:latin typeface="+mj-lt"/>
                <a:ea typeface="黑体" panose="02010609060101010101" pitchFamily="49" charset="-122"/>
              </a:rPr>
              <a:t>User Interface</a:t>
            </a:r>
            <a:endParaRPr lang="zh-CN" altLang="en-US" sz="1800" dirty="0">
              <a:latin typeface="+mj-lt"/>
              <a:ea typeface="黑体" panose="02010609060101010101" pitchFamily="49" charset="-122"/>
            </a:endParaRPr>
          </a:p>
        </p:txBody>
      </p:sp>
      <p:sp>
        <p:nvSpPr>
          <p:cNvPr id="31" name="圆角矩形 30"/>
          <p:cNvSpPr/>
          <p:nvPr/>
        </p:nvSpPr>
        <p:spPr>
          <a:xfrm>
            <a:off x="2338388" y="1301750"/>
            <a:ext cx="3097708" cy="384175"/>
          </a:xfrm>
          <a:prstGeom prst="roundRect">
            <a:avLst/>
          </a:prstGeom>
          <a:solidFill>
            <a:schemeClr val="tx1">
              <a:lumMod val="65000"/>
              <a:lumOff val="35000"/>
            </a:schemeClr>
          </a:solidFill>
          <a:ln>
            <a:solidFill>
              <a:schemeClr val="tx1">
                <a:lumMod val="65000"/>
                <a:lumOff val="3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altLang="zh-CN" b="1" dirty="0" smtClean="0">
                <a:solidFill>
                  <a:schemeClr val="bg1"/>
                </a:solidFill>
              </a:rPr>
              <a:t>DSL(</a:t>
            </a:r>
            <a:r>
              <a:rPr lang="en-US" altLang="zh-CN" b="1" dirty="0" err="1" smtClean="0">
                <a:solidFill>
                  <a:schemeClr val="bg1"/>
                </a:solidFill>
              </a:rPr>
              <a:t>fvm</a:t>
            </a:r>
            <a:r>
              <a:rPr lang="en-US" altLang="zh-CN" b="1" dirty="0" smtClean="0">
                <a:solidFill>
                  <a:schemeClr val="bg1"/>
                </a:solidFill>
              </a:rPr>
              <a:t>::div(phi, u)==0)</a:t>
            </a:r>
            <a:endParaRPr lang="en-US" altLang="zh-CN" b="1" dirty="0">
              <a:solidFill>
                <a:schemeClr val="bg1"/>
              </a:solidFill>
            </a:endParaRPr>
          </a:p>
        </p:txBody>
      </p:sp>
      <p:sp>
        <p:nvSpPr>
          <p:cNvPr id="32" name="圆角矩形 31"/>
          <p:cNvSpPr/>
          <p:nvPr/>
        </p:nvSpPr>
        <p:spPr>
          <a:xfrm>
            <a:off x="5796136" y="1293813"/>
            <a:ext cx="2485852" cy="384175"/>
          </a:xfrm>
          <a:prstGeom prst="roundRect">
            <a:avLst/>
          </a:prstGeom>
          <a:solidFill>
            <a:schemeClr val="tx1">
              <a:lumMod val="65000"/>
              <a:lumOff val="35000"/>
            </a:schemeClr>
          </a:solidFill>
          <a:ln>
            <a:solidFill>
              <a:schemeClr val="tx1">
                <a:lumMod val="65000"/>
                <a:lumOff val="3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altLang="zh-CN" b="1" dirty="0" smtClean="0">
                <a:solidFill>
                  <a:schemeClr val="bg1"/>
                </a:solidFill>
              </a:rPr>
              <a:t>Control Dictionary</a:t>
            </a:r>
            <a:endParaRPr lang="en-US" altLang="zh-CN" b="1" dirty="0">
              <a:solidFill>
                <a:schemeClr val="bg1"/>
              </a:solidFill>
            </a:endParaRPr>
          </a:p>
        </p:txBody>
      </p:sp>
      <p:cxnSp>
        <p:nvCxnSpPr>
          <p:cNvPr id="33" name="直接箭头连接符 32"/>
          <p:cNvCxnSpPr/>
          <p:nvPr/>
        </p:nvCxnSpPr>
        <p:spPr>
          <a:xfrm>
            <a:off x="3773488" y="2433638"/>
            <a:ext cx="366712" cy="22225"/>
          </a:xfrm>
          <a:prstGeom prst="straightConnector1">
            <a:avLst/>
          </a:prstGeom>
          <a:ln>
            <a:prstDash val="sysDot"/>
            <a:tailEnd type="triangle"/>
          </a:ln>
        </p:spPr>
        <p:style>
          <a:lnRef idx="2">
            <a:schemeClr val="dk1"/>
          </a:lnRef>
          <a:fillRef idx="0">
            <a:schemeClr val="dk1"/>
          </a:fillRef>
          <a:effectRef idx="1">
            <a:schemeClr val="dk1"/>
          </a:effectRef>
          <a:fontRef idx="minor">
            <a:schemeClr val="tx1"/>
          </a:fontRef>
        </p:style>
      </p:cxnSp>
      <p:cxnSp>
        <p:nvCxnSpPr>
          <p:cNvPr id="34" name="直接箭头连接符 33"/>
          <p:cNvCxnSpPr>
            <a:endCxn id="15" idx="1"/>
          </p:cNvCxnSpPr>
          <p:nvPr/>
        </p:nvCxnSpPr>
        <p:spPr>
          <a:xfrm>
            <a:off x="6078538" y="2455863"/>
            <a:ext cx="560387" cy="0"/>
          </a:xfrm>
          <a:prstGeom prst="straightConnector1">
            <a:avLst/>
          </a:prstGeom>
          <a:ln>
            <a:prstDash val="sysDot"/>
            <a:tailEnd type="triangle"/>
          </a:ln>
        </p:spPr>
        <p:style>
          <a:lnRef idx="2">
            <a:schemeClr val="dk1"/>
          </a:lnRef>
          <a:fillRef idx="0">
            <a:schemeClr val="dk1"/>
          </a:fillRef>
          <a:effectRef idx="1">
            <a:schemeClr val="dk1"/>
          </a:effectRef>
          <a:fontRef idx="minor">
            <a:schemeClr val="tx1"/>
          </a:fontRef>
        </p:style>
      </p:cxnSp>
      <p:sp>
        <p:nvSpPr>
          <p:cNvPr id="35" name="圆角矩形 34"/>
          <p:cNvSpPr/>
          <p:nvPr/>
        </p:nvSpPr>
        <p:spPr>
          <a:xfrm>
            <a:off x="6562725" y="5579935"/>
            <a:ext cx="1166813" cy="831850"/>
          </a:xfrm>
          <a:prstGeom prst="roundRect">
            <a:avLst/>
          </a:prstGeom>
          <a:solidFill>
            <a:schemeClr val="tx1">
              <a:lumMod val="65000"/>
              <a:lumOff val="35000"/>
            </a:schemeClr>
          </a:solidFill>
          <a:ln>
            <a:solidFill>
              <a:schemeClr val="tx1">
                <a:lumMod val="65000"/>
                <a:lumOff val="3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altLang="zh-CN" b="1" dirty="0">
                <a:solidFill>
                  <a:schemeClr val="bg1"/>
                </a:solidFill>
              </a:rPr>
              <a:t>Scalar</a:t>
            </a:r>
          </a:p>
          <a:p>
            <a:pPr algn="ctr">
              <a:defRPr/>
            </a:pPr>
            <a:r>
              <a:rPr lang="en-US" altLang="zh-CN" b="1" dirty="0">
                <a:solidFill>
                  <a:schemeClr val="bg1"/>
                </a:solidFill>
              </a:rPr>
              <a:t>Vector</a:t>
            </a:r>
          </a:p>
          <a:p>
            <a:pPr algn="ctr">
              <a:defRPr/>
            </a:pPr>
            <a:r>
              <a:rPr lang="en-US" altLang="zh-CN" b="1" dirty="0">
                <a:solidFill>
                  <a:schemeClr val="bg1"/>
                </a:solidFill>
              </a:rPr>
              <a:t>Tensor</a:t>
            </a:r>
            <a:endParaRPr lang="zh-CN" altLang="en-US" b="1" dirty="0">
              <a:solidFill>
                <a:schemeClr val="bg1"/>
              </a:solidFill>
            </a:endParaRPr>
          </a:p>
        </p:txBody>
      </p:sp>
    </p:spTree>
    <p:extLst>
      <p:ext uri="{BB962C8B-B14F-4D97-AF65-F5344CB8AC3E}">
        <p14:creationId xmlns:p14="http://schemas.microsoft.com/office/powerpoint/2010/main" val="14043686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Design </a:t>
            </a:r>
            <a:r>
              <a:rPr lang="en-US" altLang="zh-CN" dirty="0"/>
              <a:t>philosophy </a:t>
            </a:r>
            <a:endParaRPr lang="en-US" altLang="zh-CN" dirty="0" smtClean="0"/>
          </a:p>
          <a:p>
            <a:pPr lvl="1"/>
            <a:r>
              <a:rPr lang="en-US" altLang="zh-CN" dirty="0" smtClean="0"/>
              <a:t>Reuse the framework and data structure</a:t>
            </a:r>
          </a:p>
          <a:p>
            <a:pPr lvl="1"/>
            <a:r>
              <a:rPr lang="en-US" altLang="zh-CN" dirty="0" smtClean="0"/>
              <a:t>Keep consistent with the user interface</a:t>
            </a:r>
          </a:p>
          <a:p>
            <a:pPr lvl="1"/>
            <a:r>
              <a:rPr lang="en-US" altLang="zh-CN" dirty="0" smtClean="0"/>
              <a:t>Inherit the pre and post processing tools</a:t>
            </a:r>
          </a:p>
          <a:p>
            <a:pPr lvl="1"/>
            <a:r>
              <a:rPr lang="en-US" altLang="zh-CN" dirty="0" smtClean="0"/>
              <a:t>Add a separate DG source package</a:t>
            </a:r>
          </a:p>
          <a:p>
            <a:pPr lvl="2"/>
            <a:r>
              <a:rPr lang="en-US" altLang="zh-CN" dirty="0" smtClean="0"/>
              <a:t>High order DG discretization</a:t>
            </a:r>
          </a:p>
          <a:p>
            <a:pPr lvl="2"/>
            <a:r>
              <a:rPr lang="en-US" altLang="zh-CN" dirty="0" smtClean="0"/>
              <a:t>High performance</a:t>
            </a:r>
          </a:p>
          <a:p>
            <a:pPr lvl="2"/>
            <a:r>
              <a:rPr lang="en-US" altLang="zh-CN" dirty="0" smtClean="0"/>
              <a:t>High extensibility, runtime selection</a:t>
            </a:r>
          </a:p>
          <a:p>
            <a:pPr lvl="2"/>
            <a:endParaRPr lang="zh-CN" altLang="en-US" dirty="0"/>
          </a:p>
        </p:txBody>
      </p:sp>
      <p:sp>
        <p:nvSpPr>
          <p:cNvPr id="4" name="灯片编号占位符 3"/>
          <p:cNvSpPr>
            <a:spLocks noGrp="1"/>
          </p:cNvSpPr>
          <p:nvPr>
            <p:ph type="sldNum" sz="quarter" idx="12"/>
          </p:nvPr>
        </p:nvSpPr>
        <p:spPr/>
        <p:txBody>
          <a:bodyPr/>
          <a:lstStyle/>
          <a:p>
            <a:fld id="{F4BBAA67-0902-491C-823F-A4EBA7B0E99D}" type="slidenum">
              <a:rPr lang="en-US" altLang="zh-CN" smtClean="0"/>
              <a:pPr/>
              <a:t>11</a:t>
            </a:fld>
            <a:endParaRPr lang="en-US" altLang="zh-CN"/>
          </a:p>
        </p:txBody>
      </p:sp>
      <p:sp>
        <p:nvSpPr>
          <p:cNvPr id="5" name="标题 2"/>
          <p:cNvSpPr>
            <a:spLocks noGrp="1"/>
          </p:cNvSpPr>
          <p:nvPr>
            <p:ph type="title"/>
          </p:nvPr>
        </p:nvSpPr>
        <p:spPr>
          <a:xfrm>
            <a:off x="214313" y="142852"/>
            <a:ext cx="8534151" cy="785818"/>
          </a:xfrm>
        </p:spPr>
        <p:txBody>
          <a:bodyPr/>
          <a:lstStyle/>
          <a:p>
            <a:r>
              <a:rPr lang="en-US" altLang="zh-CN" sz="4000" dirty="0"/>
              <a:t>Design </a:t>
            </a:r>
            <a:r>
              <a:rPr lang="en-US" altLang="zh-CN" sz="4000" dirty="0" smtClean="0"/>
              <a:t>philosophy and </a:t>
            </a:r>
            <a:r>
              <a:rPr lang="en-US" altLang="zh-CN" sz="4000" dirty="0"/>
              <a:t>framework</a:t>
            </a:r>
            <a:endParaRPr lang="zh-CN" altLang="en-US" dirty="0"/>
          </a:p>
        </p:txBody>
      </p:sp>
    </p:spTree>
    <p:extLst>
      <p:ext uri="{BB962C8B-B14F-4D97-AF65-F5344CB8AC3E}">
        <p14:creationId xmlns:p14="http://schemas.microsoft.com/office/powerpoint/2010/main" val="11372767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F4BBAA67-0902-491C-823F-A4EBA7B0E99D}" type="slidenum">
              <a:rPr lang="en-US" altLang="zh-CN" smtClean="0"/>
              <a:pPr/>
              <a:t>12</a:t>
            </a:fld>
            <a:endParaRPr lang="en-US" altLang="zh-CN"/>
          </a:p>
        </p:txBody>
      </p:sp>
      <p:sp>
        <p:nvSpPr>
          <p:cNvPr id="5" name="标题 2"/>
          <p:cNvSpPr>
            <a:spLocks noGrp="1"/>
          </p:cNvSpPr>
          <p:nvPr>
            <p:ph type="title"/>
          </p:nvPr>
        </p:nvSpPr>
        <p:spPr>
          <a:xfrm>
            <a:off x="214313" y="142852"/>
            <a:ext cx="8534151" cy="785818"/>
          </a:xfrm>
        </p:spPr>
        <p:txBody>
          <a:bodyPr/>
          <a:lstStyle/>
          <a:p>
            <a:r>
              <a:rPr lang="en-US" altLang="zh-CN" sz="4000" dirty="0"/>
              <a:t>Design principle and framework</a:t>
            </a:r>
            <a:endParaRPr lang="zh-CN" altLang="en-US" dirty="0"/>
          </a:p>
        </p:txBody>
      </p:sp>
      <p:cxnSp>
        <p:nvCxnSpPr>
          <p:cNvPr id="6" name="直接连接符 5"/>
          <p:cNvCxnSpPr/>
          <p:nvPr/>
        </p:nvCxnSpPr>
        <p:spPr>
          <a:xfrm>
            <a:off x="1993291" y="5661248"/>
            <a:ext cx="6416350" cy="0"/>
          </a:xfrm>
          <a:prstGeom prst="line">
            <a:avLst/>
          </a:prstGeom>
          <a:ln>
            <a:solidFill>
              <a:schemeClr val="tx1">
                <a:lumMod val="50000"/>
                <a:lumOff val="50000"/>
              </a:schemeClr>
            </a:solidFill>
            <a:prstDash val="sysDash"/>
          </a:ln>
        </p:spPr>
        <p:style>
          <a:lnRef idx="2">
            <a:schemeClr val="dk1"/>
          </a:lnRef>
          <a:fillRef idx="0">
            <a:schemeClr val="dk1"/>
          </a:fillRef>
          <a:effectRef idx="1">
            <a:schemeClr val="dk1"/>
          </a:effectRef>
          <a:fontRef idx="minor">
            <a:schemeClr val="tx1"/>
          </a:fontRef>
        </p:style>
      </p:cxnSp>
      <p:sp>
        <p:nvSpPr>
          <p:cNvPr id="7" name="文本框 6"/>
          <p:cNvSpPr txBox="1"/>
          <p:nvPr/>
        </p:nvSpPr>
        <p:spPr>
          <a:xfrm>
            <a:off x="251520" y="5763831"/>
            <a:ext cx="1518364" cy="369332"/>
          </a:xfrm>
          <a:prstGeom prst="rect">
            <a:avLst/>
          </a:prstGeom>
          <a:noFill/>
        </p:spPr>
        <p:txBody>
          <a:bodyPr wrap="none" rtlCol="0">
            <a:spAutoFit/>
          </a:bodyPr>
          <a:lstStyle/>
          <a:p>
            <a:r>
              <a:rPr lang="en-US" altLang="zh-CN" dirty="0" smtClean="0"/>
              <a:t>External Libs</a:t>
            </a:r>
            <a:endParaRPr lang="zh-CN" altLang="en-US" dirty="0"/>
          </a:p>
        </p:txBody>
      </p:sp>
      <p:sp>
        <p:nvSpPr>
          <p:cNvPr id="8" name="圆角矩形 7"/>
          <p:cNvSpPr/>
          <p:nvPr/>
        </p:nvSpPr>
        <p:spPr>
          <a:xfrm>
            <a:off x="1979713" y="5763831"/>
            <a:ext cx="1008112" cy="400438"/>
          </a:xfrm>
          <a:prstGeom prst="roundRect">
            <a:avLst/>
          </a:prstGeom>
          <a:solidFill>
            <a:schemeClr val="tx1">
              <a:lumMod val="65000"/>
              <a:lumOff val="35000"/>
            </a:schemeClr>
          </a:solidFill>
          <a:ln>
            <a:solidFill>
              <a:schemeClr val="tx1">
                <a:lumMod val="65000"/>
                <a:lumOff val="3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altLang="zh-CN" b="1" dirty="0" err="1" smtClean="0">
                <a:solidFill>
                  <a:schemeClr val="bg1"/>
                </a:solidFill>
              </a:rPr>
              <a:t>PETSc</a:t>
            </a:r>
            <a:endParaRPr lang="zh-CN" altLang="en-US" b="1" dirty="0">
              <a:solidFill>
                <a:schemeClr val="bg1"/>
              </a:solidFill>
            </a:endParaRPr>
          </a:p>
        </p:txBody>
      </p:sp>
      <p:sp>
        <p:nvSpPr>
          <p:cNvPr id="9" name="圆角矩形 8"/>
          <p:cNvSpPr/>
          <p:nvPr/>
        </p:nvSpPr>
        <p:spPr>
          <a:xfrm>
            <a:off x="3189164" y="5779100"/>
            <a:ext cx="864096" cy="400438"/>
          </a:xfrm>
          <a:prstGeom prst="roundRect">
            <a:avLst/>
          </a:prstGeom>
          <a:solidFill>
            <a:schemeClr val="tx1">
              <a:lumMod val="65000"/>
              <a:lumOff val="35000"/>
            </a:schemeClr>
          </a:solidFill>
          <a:ln>
            <a:solidFill>
              <a:schemeClr val="tx1">
                <a:lumMod val="65000"/>
                <a:lumOff val="3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altLang="zh-CN" b="1" dirty="0" smtClean="0">
                <a:solidFill>
                  <a:schemeClr val="bg1"/>
                </a:solidFill>
              </a:rPr>
              <a:t>BLAS</a:t>
            </a:r>
            <a:endParaRPr lang="zh-CN" altLang="en-US" b="1" dirty="0">
              <a:solidFill>
                <a:schemeClr val="bg1"/>
              </a:solidFill>
            </a:endParaRPr>
          </a:p>
        </p:txBody>
      </p:sp>
      <p:sp>
        <p:nvSpPr>
          <p:cNvPr id="10" name="圆角矩形 9"/>
          <p:cNvSpPr/>
          <p:nvPr/>
        </p:nvSpPr>
        <p:spPr>
          <a:xfrm>
            <a:off x="5472540" y="5763831"/>
            <a:ext cx="871940" cy="400438"/>
          </a:xfrm>
          <a:prstGeom prst="roundRect">
            <a:avLst/>
          </a:prstGeom>
          <a:solidFill>
            <a:schemeClr val="tx1">
              <a:lumMod val="65000"/>
              <a:lumOff val="35000"/>
            </a:schemeClr>
          </a:solidFill>
          <a:ln>
            <a:solidFill>
              <a:schemeClr val="tx1">
                <a:lumMod val="65000"/>
                <a:lumOff val="3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altLang="zh-CN" b="1" dirty="0" smtClean="0">
                <a:solidFill>
                  <a:schemeClr val="bg1"/>
                </a:solidFill>
              </a:rPr>
              <a:t>Metis</a:t>
            </a:r>
            <a:endParaRPr lang="zh-CN" altLang="en-US" b="1" dirty="0">
              <a:solidFill>
                <a:schemeClr val="bg1"/>
              </a:solidFill>
            </a:endParaRPr>
          </a:p>
        </p:txBody>
      </p:sp>
      <p:sp>
        <p:nvSpPr>
          <p:cNvPr id="11" name="圆角矩形 10"/>
          <p:cNvSpPr/>
          <p:nvPr/>
        </p:nvSpPr>
        <p:spPr>
          <a:xfrm>
            <a:off x="6545819" y="5763831"/>
            <a:ext cx="1002478" cy="400438"/>
          </a:xfrm>
          <a:prstGeom prst="roundRect">
            <a:avLst/>
          </a:prstGeom>
          <a:solidFill>
            <a:schemeClr val="tx1">
              <a:lumMod val="65000"/>
              <a:lumOff val="35000"/>
            </a:schemeClr>
          </a:solidFill>
          <a:ln>
            <a:solidFill>
              <a:schemeClr val="tx1">
                <a:lumMod val="65000"/>
                <a:lumOff val="3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altLang="zh-CN" b="1" dirty="0" smtClean="0">
                <a:solidFill>
                  <a:schemeClr val="bg1"/>
                </a:solidFill>
              </a:rPr>
              <a:t>Scotch</a:t>
            </a:r>
            <a:endParaRPr lang="zh-CN" altLang="en-US" b="1" dirty="0">
              <a:solidFill>
                <a:schemeClr val="bg1"/>
              </a:solidFill>
            </a:endParaRPr>
          </a:p>
        </p:txBody>
      </p:sp>
      <p:sp>
        <p:nvSpPr>
          <p:cNvPr id="12" name="圆角矩形 11"/>
          <p:cNvSpPr/>
          <p:nvPr/>
        </p:nvSpPr>
        <p:spPr>
          <a:xfrm>
            <a:off x="7749636" y="5779384"/>
            <a:ext cx="722643" cy="400438"/>
          </a:xfrm>
          <a:prstGeom prst="roundRect">
            <a:avLst/>
          </a:prstGeom>
          <a:solidFill>
            <a:schemeClr val="tx1">
              <a:lumMod val="65000"/>
              <a:lumOff val="35000"/>
            </a:schemeClr>
          </a:solidFill>
          <a:ln>
            <a:solidFill>
              <a:schemeClr val="tx1">
                <a:lumMod val="65000"/>
                <a:lumOff val="3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altLang="zh-CN" b="1" dirty="0" smtClean="0">
                <a:solidFill>
                  <a:schemeClr val="bg1"/>
                </a:solidFill>
              </a:rPr>
              <a:t>VTK</a:t>
            </a:r>
            <a:endParaRPr lang="zh-CN" altLang="en-US" b="1" dirty="0">
              <a:solidFill>
                <a:schemeClr val="bg1"/>
              </a:solidFill>
            </a:endParaRPr>
          </a:p>
        </p:txBody>
      </p:sp>
      <p:sp>
        <p:nvSpPr>
          <p:cNvPr id="13" name="圆角矩形 12"/>
          <p:cNvSpPr/>
          <p:nvPr/>
        </p:nvSpPr>
        <p:spPr>
          <a:xfrm>
            <a:off x="4254599" y="5763831"/>
            <a:ext cx="1031363" cy="415991"/>
          </a:xfrm>
          <a:prstGeom prst="roundRect">
            <a:avLst/>
          </a:prstGeom>
          <a:solidFill>
            <a:schemeClr val="tx1">
              <a:lumMod val="65000"/>
              <a:lumOff val="35000"/>
            </a:schemeClr>
          </a:solidFill>
          <a:ln>
            <a:solidFill>
              <a:schemeClr val="tx1">
                <a:lumMod val="65000"/>
                <a:lumOff val="3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altLang="zh-CN" b="1" dirty="0" smtClean="0">
                <a:solidFill>
                  <a:schemeClr val="bg1"/>
                </a:solidFill>
              </a:rPr>
              <a:t>SLEPC</a:t>
            </a:r>
            <a:endParaRPr lang="zh-CN" altLang="en-US" b="1" dirty="0">
              <a:solidFill>
                <a:schemeClr val="bg1"/>
              </a:solidFill>
            </a:endParaRPr>
          </a:p>
        </p:txBody>
      </p:sp>
      <p:sp>
        <p:nvSpPr>
          <p:cNvPr id="14" name="圆角矩形 13"/>
          <p:cNvSpPr/>
          <p:nvPr/>
        </p:nvSpPr>
        <p:spPr>
          <a:xfrm>
            <a:off x="1979712" y="3829684"/>
            <a:ext cx="6480719" cy="682207"/>
          </a:xfrm>
          <a:prstGeom prst="round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p>
        </p:txBody>
      </p:sp>
      <p:sp>
        <p:nvSpPr>
          <p:cNvPr id="15" name="圆角矩形 14"/>
          <p:cNvSpPr/>
          <p:nvPr/>
        </p:nvSpPr>
        <p:spPr>
          <a:xfrm>
            <a:off x="1982997" y="1144587"/>
            <a:ext cx="6477434" cy="606425"/>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dirty="0"/>
          </a:p>
        </p:txBody>
      </p:sp>
      <p:sp>
        <p:nvSpPr>
          <p:cNvPr id="17" name="圆角矩形 16"/>
          <p:cNvSpPr/>
          <p:nvPr/>
        </p:nvSpPr>
        <p:spPr>
          <a:xfrm>
            <a:off x="2125873" y="1252537"/>
            <a:ext cx="2734159" cy="384175"/>
          </a:xfrm>
          <a:prstGeom prst="roundRect">
            <a:avLst/>
          </a:prstGeom>
          <a:solidFill>
            <a:schemeClr val="tx1">
              <a:lumMod val="65000"/>
              <a:lumOff val="35000"/>
            </a:schemeClr>
          </a:solidFill>
          <a:ln>
            <a:solidFill>
              <a:schemeClr val="tx1">
                <a:lumMod val="65000"/>
                <a:lumOff val="3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altLang="zh-CN" b="1" dirty="0" smtClean="0">
                <a:solidFill>
                  <a:schemeClr val="bg1"/>
                </a:solidFill>
              </a:rPr>
              <a:t>DSL(</a:t>
            </a:r>
            <a:r>
              <a:rPr lang="en-US" altLang="zh-CN" b="1" dirty="0" err="1" smtClean="0">
                <a:solidFill>
                  <a:schemeClr val="bg1"/>
                </a:solidFill>
              </a:rPr>
              <a:t>dgm</a:t>
            </a:r>
            <a:r>
              <a:rPr lang="en-US" altLang="zh-CN" b="1" dirty="0" smtClean="0">
                <a:solidFill>
                  <a:schemeClr val="bg1"/>
                </a:solidFill>
              </a:rPr>
              <a:t>::div(u, u</a:t>
            </a:r>
            <a:r>
              <a:rPr lang="en-US" altLang="zh-CN" b="1" dirty="0">
                <a:solidFill>
                  <a:schemeClr val="bg1"/>
                </a:solidFill>
              </a:rPr>
              <a:t>)=</a:t>
            </a:r>
            <a:r>
              <a:rPr lang="en-US" altLang="zh-CN" b="1" dirty="0" smtClean="0">
                <a:solidFill>
                  <a:schemeClr val="bg1"/>
                </a:solidFill>
              </a:rPr>
              <a:t>0</a:t>
            </a:r>
            <a:r>
              <a:rPr lang="en-US" altLang="zh-CN" b="1" dirty="0">
                <a:solidFill>
                  <a:schemeClr val="bg1"/>
                </a:solidFill>
              </a:rPr>
              <a:t>)</a:t>
            </a:r>
          </a:p>
        </p:txBody>
      </p:sp>
      <p:sp>
        <p:nvSpPr>
          <p:cNvPr id="18" name="圆角矩形 17"/>
          <p:cNvSpPr/>
          <p:nvPr/>
        </p:nvSpPr>
        <p:spPr>
          <a:xfrm>
            <a:off x="5148064" y="1240494"/>
            <a:ext cx="1670944" cy="384175"/>
          </a:xfrm>
          <a:prstGeom prst="roundRect">
            <a:avLst/>
          </a:prstGeom>
          <a:solidFill>
            <a:schemeClr val="tx1">
              <a:lumMod val="65000"/>
              <a:lumOff val="35000"/>
            </a:schemeClr>
          </a:solidFill>
          <a:ln>
            <a:solidFill>
              <a:schemeClr val="tx1">
                <a:lumMod val="65000"/>
                <a:lumOff val="3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altLang="zh-CN" b="1" dirty="0" smtClean="0">
                <a:solidFill>
                  <a:schemeClr val="bg1"/>
                </a:solidFill>
              </a:rPr>
              <a:t>Control </a:t>
            </a:r>
            <a:r>
              <a:rPr lang="en-US" altLang="zh-CN" b="1" dirty="0" err="1" smtClean="0">
                <a:solidFill>
                  <a:schemeClr val="bg1"/>
                </a:solidFill>
              </a:rPr>
              <a:t>Dict</a:t>
            </a:r>
            <a:endParaRPr lang="en-US" altLang="zh-CN" b="1" dirty="0">
              <a:solidFill>
                <a:schemeClr val="bg1"/>
              </a:solidFill>
            </a:endParaRPr>
          </a:p>
        </p:txBody>
      </p:sp>
      <p:sp>
        <p:nvSpPr>
          <p:cNvPr id="19" name="圆角矩形 18"/>
          <p:cNvSpPr/>
          <p:nvPr/>
        </p:nvSpPr>
        <p:spPr>
          <a:xfrm>
            <a:off x="1979711" y="1844825"/>
            <a:ext cx="6480719" cy="1599174"/>
          </a:xfrm>
          <a:prstGeom prst="roundRect">
            <a:avLst/>
          </a:prstGeom>
          <a:ln>
            <a:solidFill>
              <a:srgbClr val="002060"/>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dirty="0"/>
          </a:p>
        </p:txBody>
      </p:sp>
      <p:sp>
        <p:nvSpPr>
          <p:cNvPr id="20" name="文本框 19"/>
          <p:cNvSpPr txBox="1"/>
          <p:nvPr/>
        </p:nvSpPr>
        <p:spPr>
          <a:xfrm>
            <a:off x="20686" y="3968142"/>
            <a:ext cx="1980030" cy="646331"/>
          </a:xfrm>
          <a:prstGeom prst="rect">
            <a:avLst/>
          </a:prstGeom>
          <a:noFill/>
        </p:spPr>
        <p:txBody>
          <a:bodyPr wrap="none" rtlCol="0">
            <a:spAutoFit/>
          </a:bodyPr>
          <a:lstStyle/>
          <a:p>
            <a:pPr algn="ctr"/>
            <a:r>
              <a:rPr lang="en-US" altLang="zh-CN" dirty="0" smtClean="0"/>
              <a:t>DG</a:t>
            </a:r>
            <a:r>
              <a:rPr lang="zh-CN" altLang="en-US" dirty="0" smtClean="0"/>
              <a:t> </a:t>
            </a:r>
            <a:r>
              <a:rPr lang="en-US" altLang="zh-CN" dirty="0" smtClean="0"/>
              <a:t>Discretization</a:t>
            </a:r>
          </a:p>
          <a:p>
            <a:pPr algn="ctr"/>
            <a:r>
              <a:rPr lang="en-US" altLang="zh-CN" dirty="0" smtClean="0"/>
              <a:t> Kernel</a:t>
            </a:r>
            <a:endParaRPr lang="zh-CN" altLang="en-US" dirty="0"/>
          </a:p>
        </p:txBody>
      </p:sp>
      <p:sp>
        <p:nvSpPr>
          <p:cNvPr id="21" name="文本框 20"/>
          <p:cNvSpPr txBox="1"/>
          <p:nvPr/>
        </p:nvSpPr>
        <p:spPr>
          <a:xfrm>
            <a:off x="249650" y="2377364"/>
            <a:ext cx="1454244" cy="646331"/>
          </a:xfrm>
          <a:prstGeom prst="rect">
            <a:avLst/>
          </a:prstGeom>
          <a:noFill/>
        </p:spPr>
        <p:txBody>
          <a:bodyPr wrap="none" rtlCol="0">
            <a:spAutoFit/>
          </a:bodyPr>
          <a:lstStyle/>
          <a:p>
            <a:pPr algn="ctr"/>
            <a:r>
              <a:rPr lang="en-US" altLang="zh-CN" dirty="0" smtClean="0"/>
              <a:t>DG Related </a:t>
            </a:r>
          </a:p>
          <a:p>
            <a:pPr algn="ctr"/>
            <a:r>
              <a:rPr lang="en-US" altLang="zh-CN" dirty="0" smtClean="0"/>
              <a:t>Methods</a:t>
            </a:r>
            <a:endParaRPr lang="zh-CN" altLang="en-US" dirty="0"/>
          </a:p>
        </p:txBody>
      </p:sp>
      <p:sp>
        <p:nvSpPr>
          <p:cNvPr id="22" name="圆角矩形 21"/>
          <p:cNvSpPr/>
          <p:nvPr/>
        </p:nvSpPr>
        <p:spPr>
          <a:xfrm>
            <a:off x="1993291" y="4641003"/>
            <a:ext cx="6478988" cy="881667"/>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en-US" altLang="zh-CN" b="1" dirty="0">
              <a:solidFill>
                <a:schemeClr val="bg1"/>
              </a:solidFill>
              <a:latin typeface="+mn-ea"/>
            </a:endParaRPr>
          </a:p>
        </p:txBody>
      </p:sp>
      <p:sp>
        <p:nvSpPr>
          <p:cNvPr id="23" name="圆角矩形 22"/>
          <p:cNvSpPr/>
          <p:nvPr/>
        </p:nvSpPr>
        <p:spPr>
          <a:xfrm>
            <a:off x="2197881" y="3925338"/>
            <a:ext cx="1495339" cy="511449"/>
          </a:xfrm>
          <a:prstGeom prst="roundRect">
            <a:avLst/>
          </a:prstGeom>
          <a:solidFill>
            <a:srgbClr val="FF0000"/>
          </a:solidFill>
          <a:ln>
            <a:noFill/>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altLang="zh-CN" b="1" dirty="0" smtClean="0">
                <a:solidFill>
                  <a:schemeClr val="bg1"/>
                </a:solidFill>
              </a:rPr>
              <a:t>Nodal Base</a:t>
            </a:r>
            <a:endParaRPr lang="zh-CN" altLang="en-US" b="1" dirty="0">
              <a:solidFill>
                <a:schemeClr val="bg1"/>
              </a:solidFill>
            </a:endParaRPr>
          </a:p>
        </p:txBody>
      </p:sp>
      <p:sp>
        <p:nvSpPr>
          <p:cNvPr id="24" name="圆角矩形 23"/>
          <p:cNvSpPr/>
          <p:nvPr/>
        </p:nvSpPr>
        <p:spPr>
          <a:xfrm>
            <a:off x="3982860" y="3925337"/>
            <a:ext cx="1239891" cy="511449"/>
          </a:xfrm>
          <a:prstGeom prst="roundRect">
            <a:avLst/>
          </a:prstGeom>
          <a:solidFill>
            <a:srgbClr val="FF0000"/>
          </a:solidFill>
          <a:ln>
            <a:noFill/>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altLang="zh-CN" b="1" dirty="0" err="1" smtClean="0">
                <a:solidFill>
                  <a:schemeClr val="bg1"/>
                </a:solidFill>
              </a:rPr>
              <a:t>dgMesh</a:t>
            </a:r>
            <a:endParaRPr lang="zh-CN" altLang="en-US" b="1" dirty="0">
              <a:solidFill>
                <a:schemeClr val="bg1"/>
              </a:solidFill>
            </a:endParaRPr>
          </a:p>
        </p:txBody>
      </p:sp>
      <p:sp>
        <p:nvSpPr>
          <p:cNvPr id="25" name="圆角矩形 24"/>
          <p:cNvSpPr/>
          <p:nvPr/>
        </p:nvSpPr>
        <p:spPr>
          <a:xfrm>
            <a:off x="5479862" y="3925336"/>
            <a:ext cx="1088109" cy="511449"/>
          </a:xfrm>
          <a:prstGeom prst="roundRect">
            <a:avLst/>
          </a:prstGeom>
          <a:solidFill>
            <a:srgbClr val="FF0000"/>
          </a:solidFill>
          <a:ln>
            <a:noFill/>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altLang="zh-CN" b="1" dirty="0" err="1" smtClean="0">
                <a:solidFill>
                  <a:schemeClr val="bg1"/>
                </a:solidFill>
              </a:rPr>
              <a:t>dgField</a:t>
            </a:r>
            <a:endParaRPr lang="zh-CN" altLang="en-US" b="1" dirty="0">
              <a:solidFill>
                <a:schemeClr val="bg1"/>
              </a:solidFill>
            </a:endParaRPr>
          </a:p>
        </p:txBody>
      </p:sp>
      <p:sp>
        <p:nvSpPr>
          <p:cNvPr id="26" name="圆角矩形 25"/>
          <p:cNvSpPr/>
          <p:nvPr/>
        </p:nvSpPr>
        <p:spPr>
          <a:xfrm>
            <a:off x="6923234" y="3925336"/>
            <a:ext cx="1249166" cy="511449"/>
          </a:xfrm>
          <a:prstGeom prst="roundRect">
            <a:avLst/>
          </a:prstGeom>
          <a:solidFill>
            <a:srgbClr val="FF0000"/>
          </a:solidFill>
          <a:ln>
            <a:noFill/>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altLang="zh-CN" b="1" dirty="0" err="1" smtClean="0">
                <a:solidFill>
                  <a:schemeClr val="bg1"/>
                </a:solidFill>
              </a:rPr>
              <a:t>dgMatrix</a:t>
            </a:r>
            <a:endParaRPr lang="zh-CN" altLang="en-US" b="1" dirty="0">
              <a:solidFill>
                <a:schemeClr val="bg1"/>
              </a:solidFill>
            </a:endParaRPr>
          </a:p>
        </p:txBody>
      </p:sp>
      <p:sp>
        <p:nvSpPr>
          <p:cNvPr id="27" name="圆角矩形 26"/>
          <p:cNvSpPr/>
          <p:nvPr/>
        </p:nvSpPr>
        <p:spPr>
          <a:xfrm>
            <a:off x="7028874" y="1252536"/>
            <a:ext cx="1239207" cy="384175"/>
          </a:xfrm>
          <a:prstGeom prst="roundRect">
            <a:avLst/>
          </a:prstGeom>
          <a:solidFill>
            <a:schemeClr val="tx1">
              <a:lumMod val="65000"/>
              <a:lumOff val="35000"/>
            </a:schemeClr>
          </a:solidFill>
          <a:ln>
            <a:solidFill>
              <a:schemeClr val="tx1">
                <a:lumMod val="65000"/>
                <a:lumOff val="3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altLang="zh-CN" b="1" dirty="0" smtClean="0">
                <a:solidFill>
                  <a:schemeClr val="bg1"/>
                </a:solidFill>
              </a:rPr>
              <a:t>DG tools</a:t>
            </a:r>
            <a:endParaRPr lang="en-US" altLang="zh-CN" b="1" dirty="0">
              <a:solidFill>
                <a:schemeClr val="bg1"/>
              </a:solidFill>
            </a:endParaRPr>
          </a:p>
        </p:txBody>
      </p:sp>
      <p:sp>
        <p:nvSpPr>
          <p:cNvPr id="28" name="圆角矩形 27"/>
          <p:cNvSpPr/>
          <p:nvPr/>
        </p:nvSpPr>
        <p:spPr>
          <a:xfrm>
            <a:off x="2378677" y="2676442"/>
            <a:ext cx="1487760" cy="690779"/>
          </a:xfrm>
          <a:prstGeom prst="roundRect">
            <a:avLst/>
          </a:prstGeom>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altLang="zh-CN" b="1" dirty="0" smtClean="0">
                <a:solidFill>
                  <a:schemeClr val="bg1"/>
                </a:solidFill>
              </a:rPr>
              <a:t>Boundary Conditions</a:t>
            </a:r>
            <a:endParaRPr lang="zh-CN" altLang="en-US" b="1" dirty="0">
              <a:solidFill>
                <a:schemeClr val="bg1"/>
              </a:solidFill>
            </a:endParaRPr>
          </a:p>
        </p:txBody>
      </p:sp>
      <p:sp>
        <p:nvSpPr>
          <p:cNvPr id="29" name="圆角矩形 28"/>
          <p:cNvSpPr/>
          <p:nvPr/>
        </p:nvSpPr>
        <p:spPr>
          <a:xfrm>
            <a:off x="2378677" y="2017402"/>
            <a:ext cx="1487760" cy="467008"/>
          </a:xfrm>
          <a:prstGeom prst="roundRect">
            <a:avLst/>
          </a:prstGeom>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altLang="zh-CN" b="1" dirty="0" smtClean="0">
                <a:solidFill>
                  <a:schemeClr val="bg1"/>
                </a:solidFill>
              </a:rPr>
              <a:t>Limiters</a:t>
            </a:r>
            <a:endParaRPr lang="zh-CN" altLang="en-US" b="1" dirty="0">
              <a:solidFill>
                <a:schemeClr val="bg1"/>
              </a:solidFill>
            </a:endParaRPr>
          </a:p>
        </p:txBody>
      </p:sp>
      <p:sp>
        <p:nvSpPr>
          <p:cNvPr id="30" name="圆角矩形 29"/>
          <p:cNvSpPr/>
          <p:nvPr/>
        </p:nvSpPr>
        <p:spPr>
          <a:xfrm>
            <a:off x="4202780" y="1895640"/>
            <a:ext cx="1644979" cy="666692"/>
          </a:xfrm>
          <a:prstGeom prst="roundRect">
            <a:avLst/>
          </a:prstGeom>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altLang="zh-CN" b="1" dirty="0" smtClean="0">
                <a:solidFill>
                  <a:schemeClr val="bg1"/>
                </a:solidFill>
              </a:rPr>
              <a:t>Flux </a:t>
            </a:r>
            <a:r>
              <a:rPr lang="en-US" altLang="zh-CN" b="1" dirty="0" err="1" smtClean="0">
                <a:solidFill>
                  <a:schemeClr val="bg1"/>
                </a:solidFill>
              </a:rPr>
              <a:t>Calc</a:t>
            </a:r>
            <a:r>
              <a:rPr lang="en-US" altLang="zh-CN" b="1" dirty="0" smtClean="0">
                <a:solidFill>
                  <a:schemeClr val="bg1"/>
                </a:solidFill>
              </a:rPr>
              <a:t> Schemes</a:t>
            </a:r>
            <a:endParaRPr lang="zh-CN" altLang="en-US" b="1" dirty="0">
              <a:solidFill>
                <a:schemeClr val="bg1"/>
              </a:solidFill>
            </a:endParaRPr>
          </a:p>
        </p:txBody>
      </p:sp>
      <p:sp>
        <p:nvSpPr>
          <p:cNvPr id="31" name="圆角矩形 30"/>
          <p:cNvSpPr/>
          <p:nvPr/>
        </p:nvSpPr>
        <p:spPr>
          <a:xfrm>
            <a:off x="4202780" y="2700530"/>
            <a:ext cx="1644979" cy="666692"/>
          </a:xfrm>
          <a:prstGeom prst="roundRect">
            <a:avLst/>
          </a:prstGeom>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altLang="zh-CN" b="1" dirty="0" err="1" smtClean="0">
                <a:solidFill>
                  <a:schemeClr val="bg1"/>
                </a:solidFill>
              </a:rPr>
              <a:t>dgc</a:t>
            </a:r>
            <a:r>
              <a:rPr lang="en-US" altLang="zh-CN" b="1" dirty="0" smtClean="0">
                <a:solidFill>
                  <a:schemeClr val="bg1"/>
                </a:solidFill>
              </a:rPr>
              <a:t>/</a:t>
            </a:r>
            <a:r>
              <a:rPr lang="en-US" altLang="zh-CN" b="1" dirty="0" err="1" smtClean="0">
                <a:solidFill>
                  <a:schemeClr val="bg1"/>
                </a:solidFill>
              </a:rPr>
              <a:t>dgm</a:t>
            </a:r>
            <a:endParaRPr lang="en-US" altLang="zh-CN" b="1" dirty="0" smtClean="0">
              <a:solidFill>
                <a:schemeClr val="bg1"/>
              </a:solidFill>
            </a:endParaRPr>
          </a:p>
          <a:p>
            <a:pPr algn="ctr">
              <a:defRPr/>
            </a:pPr>
            <a:r>
              <a:rPr lang="en-US" altLang="zh-CN" b="1" dirty="0" smtClean="0">
                <a:solidFill>
                  <a:schemeClr val="bg1"/>
                </a:solidFill>
              </a:rPr>
              <a:t>Schemes</a:t>
            </a:r>
            <a:endParaRPr lang="zh-CN" altLang="en-US" b="1" dirty="0">
              <a:solidFill>
                <a:schemeClr val="bg1"/>
              </a:solidFill>
            </a:endParaRPr>
          </a:p>
        </p:txBody>
      </p:sp>
      <p:sp>
        <p:nvSpPr>
          <p:cNvPr id="32" name="圆角矩形 31"/>
          <p:cNvSpPr/>
          <p:nvPr/>
        </p:nvSpPr>
        <p:spPr>
          <a:xfrm>
            <a:off x="6086640" y="2017402"/>
            <a:ext cx="1797728" cy="498402"/>
          </a:xfrm>
          <a:prstGeom prst="roundRect">
            <a:avLst/>
          </a:prstGeom>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altLang="zh-CN" b="1" i="1" dirty="0" err="1" smtClean="0">
                <a:solidFill>
                  <a:schemeClr val="bg1"/>
                </a:solidFill>
              </a:rPr>
              <a:t>hp</a:t>
            </a:r>
            <a:r>
              <a:rPr lang="en-US" altLang="zh-CN" b="1" dirty="0" smtClean="0">
                <a:solidFill>
                  <a:schemeClr val="bg1"/>
                </a:solidFill>
              </a:rPr>
              <a:t> </a:t>
            </a:r>
            <a:r>
              <a:rPr lang="en-US" altLang="zh-CN" b="1" dirty="0" err="1" smtClean="0">
                <a:solidFill>
                  <a:schemeClr val="bg1"/>
                </a:solidFill>
              </a:rPr>
              <a:t>Controlers</a:t>
            </a:r>
            <a:endParaRPr lang="zh-CN" altLang="en-US" b="1" dirty="0">
              <a:solidFill>
                <a:schemeClr val="bg1"/>
              </a:solidFill>
            </a:endParaRPr>
          </a:p>
        </p:txBody>
      </p:sp>
      <p:sp>
        <p:nvSpPr>
          <p:cNvPr id="33" name="圆角矩形 32"/>
          <p:cNvSpPr/>
          <p:nvPr/>
        </p:nvSpPr>
        <p:spPr>
          <a:xfrm>
            <a:off x="6163468" y="2674596"/>
            <a:ext cx="1644979" cy="692626"/>
          </a:xfrm>
          <a:prstGeom prst="roundRect">
            <a:avLst/>
          </a:prstGeom>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altLang="zh-CN" b="1" dirty="0" smtClean="0">
                <a:solidFill>
                  <a:schemeClr val="bg1"/>
                </a:solidFill>
              </a:rPr>
              <a:t>Matrix</a:t>
            </a:r>
          </a:p>
          <a:p>
            <a:pPr algn="ctr">
              <a:defRPr/>
            </a:pPr>
            <a:r>
              <a:rPr lang="en-US" altLang="zh-CN" b="1" dirty="0" smtClean="0">
                <a:solidFill>
                  <a:schemeClr val="bg1"/>
                </a:solidFill>
              </a:rPr>
              <a:t>Solvers</a:t>
            </a:r>
            <a:endParaRPr lang="zh-CN" altLang="en-US" b="1" dirty="0">
              <a:solidFill>
                <a:schemeClr val="bg1"/>
              </a:solidFill>
            </a:endParaRPr>
          </a:p>
        </p:txBody>
      </p:sp>
      <p:sp>
        <p:nvSpPr>
          <p:cNvPr id="34" name="圆角矩形 33"/>
          <p:cNvSpPr/>
          <p:nvPr/>
        </p:nvSpPr>
        <p:spPr>
          <a:xfrm>
            <a:off x="4294312" y="3424123"/>
            <a:ext cx="1495339" cy="415289"/>
          </a:xfrm>
          <a:prstGeom prst="roundRect">
            <a:avLst/>
          </a:prstGeom>
          <a:solidFill>
            <a:srgbClr val="FFC000"/>
          </a:solidFill>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altLang="zh-CN" b="1" dirty="0" smtClean="0">
                <a:solidFill>
                  <a:schemeClr val="tx1"/>
                </a:solidFill>
              </a:rPr>
              <a:t>Interfaces</a:t>
            </a:r>
            <a:endParaRPr lang="zh-CN" altLang="en-US" b="1" dirty="0">
              <a:solidFill>
                <a:schemeClr val="tx1"/>
              </a:solidFill>
            </a:endParaRPr>
          </a:p>
        </p:txBody>
      </p:sp>
      <p:sp>
        <p:nvSpPr>
          <p:cNvPr id="36" name="圆角矩形 35"/>
          <p:cNvSpPr/>
          <p:nvPr/>
        </p:nvSpPr>
        <p:spPr>
          <a:xfrm>
            <a:off x="4651944" y="4751469"/>
            <a:ext cx="1374775" cy="688398"/>
          </a:xfrm>
          <a:prstGeom prst="roundRect">
            <a:avLst/>
          </a:prstGeom>
          <a:solidFill>
            <a:schemeClr val="tx1">
              <a:lumMod val="65000"/>
              <a:lumOff val="35000"/>
            </a:schemeClr>
          </a:solidFill>
          <a:ln>
            <a:solidFill>
              <a:schemeClr val="tx1">
                <a:lumMod val="65000"/>
                <a:lumOff val="3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altLang="zh-CN" b="1" dirty="0" err="1">
                <a:solidFill>
                  <a:schemeClr val="bg1"/>
                </a:solidFill>
              </a:rPr>
              <a:t>polyMesh</a:t>
            </a:r>
            <a:endParaRPr lang="en-US" altLang="zh-CN" b="1" dirty="0">
              <a:solidFill>
                <a:schemeClr val="bg1"/>
              </a:solidFill>
            </a:endParaRPr>
          </a:p>
          <a:p>
            <a:pPr algn="ctr">
              <a:defRPr/>
            </a:pPr>
            <a:r>
              <a:rPr lang="en-US" altLang="zh-CN" b="1" dirty="0" err="1">
                <a:solidFill>
                  <a:schemeClr val="bg1"/>
                </a:solidFill>
              </a:rPr>
              <a:t>polyPatch</a:t>
            </a:r>
            <a:endParaRPr lang="en-US" altLang="zh-CN" b="1" dirty="0">
              <a:solidFill>
                <a:schemeClr val="bg1"/>
              </a:solidFill>
            </a:endParaRPr>
          </a:p>
        </p:txBody>
      </p:sp>
      <p:sp>
        <p:nvSpPr>
          <p:cNvPr id="37" name="圆角矩形 36"/>
          <p:cNvSpPr/>
          <p:nvPr/>
        </p:nvSpPr>
        <p:spPr>
          <a:xfrm>
            <a:off x="2106396" y="4683652"/>
            <a:ext cx="1166813" cy="787240"/>
          </a:xfrm>
          <a:prstGeom prst="roundRect">
            <a:avLst/>
          </a:prstGeom>
          <a:solidFill>
            <a:schemeClr val="tx1">
              <a:lumMod val="65000"/>
              <a:lumOff val="35000"/>
            </a:schemeClr>
          </a:solidFill>
          <a:ln>
            <a:solidFill>
              <a:schemeClr val="tx1">
                <a:lumMod val="65000"/>
                <a:lumOff val="3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altLang="zh-CN" b="1" dirty="0">
                <a:solidFill>
                  <a:schemeClr val="bg1"/>
                </a:solidFill>
              </a:rPr>
              <a:t>Scalar</a:t>
            </a:r>
          </a:p>
          <a:p>
            <a:pPr algn="ctr">
              <a:defRPr/>
            </a:pPr>
            <a:r>
              <a:rPr lang="en-US" altLang="zh-CN" b="1" dirty="0">
                <a:solidFill>
                  <a:schemeClr val="bg1"/>
                </a:solidFill>
              </a:rPr>
              <a:t>Vector</a:t>
            </a:r>
          </a:p>
          <a:p>
            <a:pPr algn="ctr">
              <a:defRPr/>
            </a:pPr>
            <a:r>
              <a:rPr lang="en-US" altLang="zh-CN" b="1" dirty="0">
                <a:solidFill>
                  <a:schemeClr val="bg1"/>
                </a:solidFill>
              </a:rPr>
              <a:t>Tensor</a:t>
            </a:r>
            <a:endParaRPr lang="zh-CN" altLang="en-US" b="1" dirty="0">
              <a:solidFill>
                <a:schemeClr val="bg1"/>
              </a:solidFill>
            </a:endParaRPr>
          </a:p>
        </p:txBody>
      </p:sp>
      <p:sp>
        <p:nvSpPr>
          <p:cNvPr id="38" name="圆角矩形 37"/>
          <p:cNvSpPr/>
          <p:nvPr/>
        </p:nvSpPr>
        <p:spPr>
          <a:xfrm>
            <a:off x="3386314" y="4700837"/>
            <a:ext cx="1152525" cy="780761"/>
          </a:xfrm>
          <a:prstGeom prst="roundRect">
            <a:avLst/>
          </a:prstGeom>
          <a:solidFill>
            <a:schemeClr val="tx1">
              <a:lumMod val="65000"/>
              <a:lumOff val="35000"/>
            </a:schemeClr>
          </a:solidFill>
          <a:ln>
            <a:solidFill>
              <a:schemeClr val="tx1">
                <a:lumMod val="65000"/>
                <a:lumOff val="3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altLang="zh-CN" b="1" dirty="0">
                <a:solidFill>
                  <a:schemeClr val="bg1"/>
                </a:solidFill>
              </a:rPr>
              <a:t>Point</a:t>
            </a:r>
          </a:p>
          <a:p>
            <a:pPr algn="ctr">
              <a:defRPr/>
            </a:pPr>
            <a:r>
              <a:rPr lang="en-US" altLang="zh-CN" b="1" dirty="0">
                <a:solidFill>
                  <a:schemeClr val="bg1"/>
                </a:solidFill>
              </a:rPr>
              <a:t>Face</a:t>
            </a:r>
          </a:p>
          <a:p>
            <a:pPr algn="ctr">
              <a:defRPr/>
            </a:pPr>
            <a:r>
              <a:rPr lang="en-US" altLang="zh-CN" b="1" dirty="0">
                <a:solidFill>
                  <a:schemeClr val="bg1"/>
                </a:solidFill>
              </a:rPr>
              <a:t>Cell</a:t>
            </a:r>
          </a:p>
        </p:txBody>
      </p:sp>
      <p:sp>
        <p:nvSpPr>
          <p:cNvPr id="39" name="圆角矩形 38"/>
          <p:cNvSpPr/>
          <p:nvPr/>
        </p:nvSpPr>
        <p:spPr>
          <a:xfrm>
            <a:off x="6124755" y="4755246"/>
            <a:ext cx="2249488" cy="670503"/>
          </a:xfrm>
          <a:prstGeom prst="roundRect">
            <a:avLst/>
          </a:prstGeom>
          <a:solidFill>
            <a:schemeClr val="tx1">
              <a:lumMod val="65000"/>
              <a:lumOff val="35000"/>
            </a:schemeClr>
          </a:solidFill>
          <a:ln>
            <a:solidFill>
              <a:schemeClr val="tx1">
                <a:lumMod val="65000"/>
                <a:lumOff val="3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altLang="zh-CN" b="1" dirty="0" err="1">
                <a:solidFill>
                  <a:schemeClr val="bg1"/>
                </a:solidFill>
              </a:rPr>
              <a:t>GeometricField</a:t>
            </a:r>
            <a:endParaRPr lang="en-US" altLang="zh-CN" b="1" dirty="0">
              <a:solidFill>
                <a:schemeClr val="bg1"/>
              </a:solidFill>
            </a:endParaRPr>
          </a:p>
          <a:p>
            <a:pPr algn="ctr">
              <a:defRPr/>
            </a:pPr>
            <a:r>
              <a:rPr lang="en-US" altLang="zh-CN" b="1" dirty="0" err="1">
                <a:solidFill>
                  <a:schemeClr val="bg1"/>
                </a:solidFill>
              </a:rPr>
              <a:t>dimensionedField</a:t>
            </a:r>
            <a:endParaRPr lang="en-US" altLang="zh-CN" b="1" dirty="0">
              <a:solidFill>
                <a:schemeClr val="bg1"/>
              </a:solidFill>
            </a:endParaRPr>
          </a:p>
        </p:txBody>
      </p:sp>
      <p:sp>
        <p:nvSpPr>
          <p:cNvPr id="40" name="文本框 62"/>
          <p:cNvSpPr txBox="1">
            <a:spLocks noChangeArrowheads="1"/>
          </p:cNvSpPr>
          <p:nvPr/>
        </p:nvSpPr>
        <p:spPr bwMode="auto">
          <a:xfrm>
            <a:off x="85725" y="1247775"/>
            <a:ext cx="18811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dirty="0" smtClean="0">
                <a:latin typeface="+mj-lt"/>
                <a:ea typeface="黑体" panose="02010609060101010101" pitchFamily="49" charset="-122"/>
              </a:rPr>
              <a:t>User Interface</a:t>
            </a:r>
            <a:endParaRPr lang="zh-CN" altLang="en-US" sz="1800" dirty="0">
              <a:latin typeface="+mj-lt"/>
              <a:ea typeface="黑体" panose="02010609060101010101" pitchFamily="49" charset="-122"/>
            </a:endParaRPr>
          </a:p>
        </p:txBody>
      </p:sp>
      <p:sp>
        <p:nvSpPr>
          <p:cNvPr id="41" name="文本框 11"/>
          <p:cNvSpPr txBox="1">
            <a:spLocks noChangeArrowheads="1"/>
          </p:cNvSpPr>
          <p:nvPr/>
        </p:nvSpPr>
        <p:spPr bwMode="auto">
          <a:xfrm>
            <a:off x="-63662" y="4784673"/>
            <a:ext cx="20441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dirty="0" smtClean="0">
                <a:latin typeface="+mj-lt"/>
                <a:ea typeface="黑体" panose="02010609060101010101" pitchFamily="49" charset="-122"/>
              </a:rPr>
              <a:t>OpenFOAM Basic</a:t>
            </a:r>
          </a:p>
          <a:p>
            <a:pPr algn="ctr">
              <a:spcBef>
                <a:spcPct val="0"/>
              </a:spcBef>
              <a:buFontTx/>
              <a:buNone/>
            </a:pPr>
            <a:r>
              <a:rPr lang="en-US" altLang="zh-CN" sz="1800" dirty="0" smtClean="0">
                <a:latin typeface="+mj-lt"/>
                <a:ea typeface="黑体" panose="02010609060101010101" pitchFamily="49" charset="-122"/>
              </a:rPr>
              <a:t>Data Structure</a:t>
            </a:r>
            <a:endParaRPr lang="zh-CN" altLang="en-US" sz="1800" dirty="0">
              <a:latin typeface="+mj-lt"/>
              <a:ea typeface="黑体" panose="02010609060101010101" pitchFamily="49" charset="-122"/>
            </a:endParaRPr>
          </a:p>
        </p:txBody>
      </p:sp>
    </p:spTree>
    <p:extLst>
      <p:ext uri="{BB962C8B-B14F-4D97-AF65-F5344CB8AC3E}">
        <p14:creationId xmlns:p14="http://schemas.microsoft.com/office/powerpoint/2010/main" val="6065237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DSL in DG (Euler equation) </a:t>
            </a:r>
            <a:endParaRPr lang="zh-CN" altLang="en-US" dirty="0"/>
          </a:p>
        </p:txBody>
      </p:sp>
      <p:sp>
        <p:nvSpPr>
          <p:cNvPr id="3" name="标题 2"/>
          <p:cNvSpPr>
            <a:spLocks noGrp="1"/>
          </p:cNvSpPr>
          <p:nvPr>
            <p:ph type="title"/>
          </p:nvPr>
        </p:nvSpPr>
        <p:spPr>
          <a:xfrm>
            <a:off x="214313" y="142852"/>
            <a:ext cx="8462143" cy="785818"/>
          </a:xfrm>
        </p:spPr>
        <p:txBody>
          <a:bodyPr/>
          <a:lstStyle/>
          <a:p>
            <a:r>
              <a:rPr lang="en-US" altLang="zh-CN" sz="4000" dirty="0" smtClean="0"/>
              <a:t>User interfaces</a:t>
            </a:r>
            <a:endParaRPr lang="zh-CN" altLang="en-US" sz="4000" dirty="0"/>
          </a:p>
        </p:txBody>
      </p:sp>
      <p:sp>
        <p:nvSpPr>
          <p:cNvPr id="4" name="灯片编号占位符 3"/>
          <p:cNvSpPr>
            <a:spLocks noGrp="1"/>
          </p:cNvSpPr>
          <p:nvPr>
            <p:ph type="sldNum" sz="quarter" idx="12"/>
          </p:nvPr>
        </p:nvSpPr>
        <p:spPr/>
        <p:txBody>
          <a:bodyPr/>
          <a:lstStyle/>
          <a:p>
            <a:fld id="{F4BBAA67-0902-491C-823F-A4EBA7B0E99D}" type="slidenum">
              <a:rPr lang="en-US" altLang="zh-CN" smtClean="0"/>
              <a:pPr/>
              <a:t>13</a:t>
            </a:fld>
            <a:endParaRPr lang="en-US" altLang="zh-CN"/>
          </a:p>
        </p:txBody>
      </p:sp>
      <p:pic>
        <p:nvPicPr>
          <p:cNvPr id="5" name="图片 4"/>
          <p:cNvPicPr>
            <a:picLocks noChangeAspect="1"/>
          </p:cNvPicPr>
          <p:nvPr/>
        </p:nvPicPr>
        <p:blipFill>
          <a:blip r:embed="rId3"/>
          <a:stretch>
            <a:fillRect/>
          </a:stretch>
        </p:blipFill>
        <p:spPr>
          <a:xfrm>
            <a:off x="1115616" y="2060848"/>
            <a:ext cx="5884143" cy="1935742"/>
          </a:xfrm>
          <a:prstGeom prst="rect">
            <a:avLst/>
          </a:prstGeom>
        </p:spPr>
      </p:pic>
      <p:sp>
        <p:nvSpPr>
          <p:cNvPr id="8" name="下箭头 7"/>
          <p:cNvSpPr/>
          <p:nvPr/>
        </p:nvSpPr>
        <p:spPr>
          <a:xfrm>
            <a:off x="3851920" y="4133761"/>
            <a:ext cx="918704" cy="302997"/>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9" name="图片 8"/>
          <p:cNvPicPr>
            <a:picLocks noChangeAspect="1"/>
          </p:cNvPicPr>
          <p:nvPr/>
        </p:nvPicPr>
        <p:blipFill>
          <a:blip r:embed="rId4"/>
          <a:stretch>
            <a:fillRect/>
          </a:stretch>
        </p:blipFill>
        <p:spPr>
          <a:xfrm>
            <a:off x="186311" y="4573929"/>
            <a:ext cx="8820472" cy="987555"/>
          </a:xfrm>
          <a:prstGeom prst="rect">
            <a:avLst/>
          </a:prstGeom>
          <a:ln>
            <a:solidFill>
              <a:schemeClr val="tx1"/>
            </a:solidFill>
          </a:ln>
        </p:spPr>
      </p:pic>
    </p:spTree>
    <p:extLst>
      <p:ext uri="{BB962C8B-B14F-4D97-AF65-F5344CB8AC3E}">
        <p14:creationId xmlns:p14="http://schemas.microsoft.com/office/powerpoint/2010/main" val="3288833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Control dictionary</a:t>
            </a:r>
          </a:p>
          <a:p>
            <a:pPr lvl="1"/>
            <a:r>
              <a:rPr lang="en-US" altLang="zh-CN" dirty="0" smtClean="0"/>
              <a:t>system/</a:t>
            </a:r>
            <a:r>
              <a:rPr lang="en-US" altLang="zh-CN" dirty="0" err="1" smtClean="0"/>
              <a:t>controlDict</a:t>
            </a:r>
            <a:r>
              <a:rPr lang="en-US" altLang="zh-CN" dirty="0" smtClean="0"/>
              <a:t>, system/</a:t>
            </a:r>
            <a:r>
              <a:rPr lang="en-US" altLang="zh-CN" dirty="0" err="1" smtClean="0"/>
              <a:t>decomposeParDict</a:t>
            </a:r>
            <a:endParaRPr lang="en-US" altLang="zh-CN" dirty="0" smtClean="0"/>
          </a:p>
          <a:p>
            <a:pPr lvl="2"/>
            <a:r>
              <a:rPr lang="en-US" altLang="zh-CN" dirty="0" smtClean="0"/>
              <a:t>nearly the same with original OFM</a:t>
            </a:r>
          </a:p>
          <a:p>
            <a:pPr lvl="1"/>
            <a:r>
              <a:rPr lang="en-US" altLang="zh-CN" dirty="0" smtClean="0"/>
              <a:t>system/</a:t>
            </a:r>
            <a:r>
              <a:rPr lang="en-US" altLang="zh-CN" dirty="0" err="1" smtClean="0"/>
              <a:t>dgSolution</a:t>
            </a:r>
            <a:endParaRPr lang="en-US" altLang="zh-CN" dirty="0" smtClean="0"/>
          </a:p>
          <a:p>
            <a:pPr lvl="1"/>
            <a:endParaRPr lang="en-US" altLang="zh-CN" dirty="0"/>
          </a:p>
          <a:p>
            <a:pPr lvl="1"/>
            <a:endParaRPr lang="en-US" altLang="zh-CN" dirty="0" smtClean="0"/>
          </a:p>
          <a:p>
            <a:pPr lvl="1"/>
            <a:r>
              <a:rPr lang="en-US" altLang="zh-CN" dirty="0" smtClean="0"/>
              <a:t>system/</a:t>
            </a:r>
            <a:r>
              <a:rPr lang="en-US" altLang="zh-CN" dirty="0" err="1" smtClean="0"/>
              <a:t>dgSchemes</a:t>
            </a:r>
            <a:endParaRPr lang="en-US" altLang="zh-CN" dirty="0" smtClean="0"/>
          </a:p>
          <a:p>
            <a:pPr lvl="2"/>
            <a:endParaRPr lang="zh-CN" altLang="en-US" dirty="0"/>
          </a:p>
        </p:txBody>
      </p:sp>
      <p:sp>
        <p:nvSpPr>
          <p:cNvPr id="3" name="标题 2"/>
          <p:cNvSpPr>
            <a:spLocks noGrp="1"/>
          </p:cNvSpPr>
          <p:nvPr>
            <p:ph type="title"/>
          </p:nvPr>
        </p:nvSpPr>
        <p:spPr/>
        <p:txBody>
          <a:bodyPr/>
          <a:lstStyle/>
          <a:p>
            <a:r>
              <a:rPr lang="en-US" altLang="zh-CN" dirty="0"/>
              <a:t>User interfaces</a:t>
            </a:r>
            <a:endParaRPr lang="zh-CN" altLang="en-US" dirty="0"/>
          </a:p>
        </p:txBody>
      </p:sp>
      <p:sp>
        <p:nvSpPr>
          <p:cNvPr id="4" name="灯片编号占位符 3"/>
          <p:cNvSpPr>
            <a:spLocks noGrp="1"/>
          </p:cNvSpPr>
          <p:nvPr>
            <p:ph type="sldNum" sz="quarter" idx="12"/>
          </p:nvPr>
        </p:nvSpPr>
        <p:spPr/>
        <p:txBody>
          <a:bodyPr/>
          <a:lstStyle/>
          <a:p>
            <a:fld id="{F4BBAA67-0902-491C-823F-A4EBA7B0E99D}" type="slidenum">
              <a:rPr lang="en-US" altLang="zh-CN" smtClean="0"/>
              <a:pPr/>
              <a:t>14</a:t>
            </a:fld>
            <a:endParaRPr lang="en-US" altLang="zh-CN"/>
          </a:p>
        </p:txBody>
      </p:sp>
      <p:pic>
        <p:nvPicPr>
          <p:cNvPr id="10" name="图片 9"/>
          <p:cNvPicPr>
            <a:picLocks noChangeAspect="1"/>
          </p:cNvPicPr>
          <p:nvPr/>
        </p:nvPicPr>
        <p:blipFill>
          <a:blip r:embed="rId2"/>
          <a:stretch>
            <a:fillRect/>
          </a:stretch>
        </p:blipFill>
        <p:spPr>
          <a:xfrm>
            <a:off x="1146311" y="4886344"/>
            <a:ext cx="2867025" cy="1257300"/>
          </a:xfrm>
          <a:prstGeom prst="rect">
            <a:avLst/>
          </a:prstGeom>
          <a:ln>
            <a:solidFill>
              <a:schemeClr val="tx1"/>
            </a:solidFill>
          </a:ln>
        </p:spPr>
      </p:pic>
      <p:pic>
        <p:nvPicPr>
          <p:cNvPr id="11" name="图片 10"/>
          <p:cNvPicPr>
            <a:picLocks noChangeAspect="1"/>
          </p:cNvPicPr>
          <p:nvPr/>
        </p:nvPicPr>
        <p:blipFill>
          <a:blip r:embed="rId3"/>
          <a:stretch>
            <a:fillRect/>
          </a:stretch>
        </p:blipFill>
        <p:spPr>
          <a:xfrm>
            <a:off x="1174886" y="3356992"/>
            <a:ext cx="2838450" cy="1066800"/>
          </a:xfrm>
          <a:prstGeom prst="rect">
            <a:avLst/>
          </a:prstGeom>
          <a:ln>
            <a:solidFill>
              <a:schemeClr val="tx1"/>
            </a:solidFill>
          </a:ln>
        </p:spPr>
      </p:pic>
      <p:pic>
        <p:nvPicPr>
          <p:cNvPr id="12" name="图片 11"/>
          <p:cNvPicPr>
            <a:picLocks noChangeAspect="1"/>
          </p:cNvPicPr>
          <p:nvPr/>
        </p:nvPicPr>
        <p:blipFill>
          <a:blip r:embed="rId4"/>
          <a:stretch>
            <a:fillRect/>
          </a:stretch>
        </p:blipFill>
        <p:spPr>
          <a:xfrm>
            <a:off x="4644008" y="3147442"/>
            <a:ext cx="3924300" cy="1485900"/>
          </a:xfrm>
          <a:prstGeom prst="rect">
            <a:avLst/>
          </a:prstGeom>
          <a:ln>
            <a:solidFill>
              <a:schemeClr val="tx1"/>
            </a:solidFill>
          </a:ln>
        </p:spPr>
      </p:pic>
    </p:spTree>
    <p:extLst>
      <p:ext uri="{BB962C8B-B14F-4D97-AF65-F5344CB8AC3E}">
        <p14:creationId xmlns:p14="http://schemas.microsoft.com/office/powerpoint/2010/main" val="10693879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C</a:t>
            </a:r>
            <a:r>
              <a:rPr lang="en-US" altLang="zh-CN" dirty="0" smtClean="0"/>
              <a:t>urved mesh is critical to achieve high order convergence rate</a:t>
            </a:r>
          </a:p>
          <a:p>
            <a:pPr lvl="1"/>
            <a:r>
              <a:rPr lang="en-US" altLang="zh-CN" dirty="0" smtClean="0"/>
              <a:t>6 cells cavity with 6</a:t>
            </a:r>
            <a:r>
              <a:rPr lang="en-US" altLang="zh-CN" baseline="30000" dirty="0" smtClean="0"/>
              <a:t>th</a:t>
            </a:r>
            <a:r>
              <a:rPr lang="en-US" altLang="zh-CN" dirty="0" smtClean="0"/>
              <a:t> basis</a:t>
            </a:r>
            <a:endParaRPr lang="zh-CN" altLang="en-US" dirty="0"/>
          </a:p>
        </p:txBody>
      </p:sp>
      <p:sp>
        <p:nvSpPr>
          <p:cNvPr id="3" name="标题 2"/>
          <p:cNvSpPr>
            <a:spLocks noGrp="1"/>
          </p:cNvSpPr>
          <p:nvPr>
            <p:ph type="title"/>
          </p:nvPr>
        </p:nvSpPr>
        <p:spPr/>
        <p:txBody>
          <a:bodyPr/>
          <a:lstStyle/>
          <a:p>
            <a:r>
              <a:rPr lang="en-US" altLang="zh-CN" dirty="0" smtClean="0"/>
              <a:t>Support </a:t>
            </a:r>
            <a:r>
              <a:rPr lang="en-US" altLang="zh-CN" dirty="0"/>
              <a:t>of curved </a:t>
            </a:r>
            <a:r>
              <a:rPr lang="en-US" altLang="zh-CN" dirty="0" smtClean="0"/>
              <a:t>mesh</a:t>
            </a:r>
            <a:endParaRPr lang="zh-CN" altLang="en-US" dirty="0"/>
          </a:p>
        </p:txBody>
      </p:sp>
      <p:sp>
        <p:nvSpPr>
          <p:cNvPr id="4" name="灯片编号占位符 3"/>
          <p:cNvSpPr>
            <a:spLocks noGrp="1"/>
          </p:cNvSpPr>
          <p:nvPr>
            <p:ph type="sldNum" sz="quarter" idx="12"/>
          </p:nvPr>
        </p:nvSpPr>
        <p:spPr/>
        <p:txBody>
          <a:bodyPr/>
          <a:lstStyle/>
          <a:p>
            <a:fld id="{F4BBAA67-0902-491C-823F-A4EBA7B0E99D}" type="slidenum">
              <a:rPr lang="en-US" altLang="zh-CN" smtClean="0"/>
              <a:pPr/>
              <a:t>15</a:t>
            </a:fld>
            <a:endParaRPr lang="en-US" altLang="zh-CN"/>
          </a:p>
        </p:txBody>
      </p:sp>
      <p:pic>
        <p:nvPicPr>
          <p:cNvPr id="5" name="图片 4" descr="屏幕剪辑"/>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5736" y="3068167"/>
            <a:ext cx="3096344" cy="2953121"/>
          </a:xfrm>
          <a:prstGeom prst="rect">
            <a:avLst/>
          </a:prstGeom>
        </p:spPr>
      </p:pic>
      <p:pic>
        <p:nvPicPr>
          <p:cNvPr id="6" name="图片 5" descr="屏幕剪辑"/>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83460" y="3068167"/>
            <a:ext cx="3099924" cy="2953121"/>
          </a:xfrm>
          <a:prstGeom prst="rect">
            <a:avLst/>
          </a:prstGeom>
        </p:spPr>
      </p:pic>
      <p:cxnSp>
        <p:nvCxnSpPr>
          <p:cNvPr id="8" name="直接连接符 7"/>
          <p:cNvCxnSpPr/>
          <p:nvPr/>
        </p:nvCxnSpPr>
        <p:spPr>
          <a:xfrm>
            <a:off x="2028431" y="3204884"/>
            <a:ext cx="1542563" cy="0"/>
          </a:xfrm>
          <a:prstGeom prst="line">
            <a:avLst/>
          </a:prstGeom>
          <a:ln>
            <a:solidFill>
              <a:srgbClr val="3636FF"/>
            </a:solidFill>
            <a:headEnd type="oval" w="med" len="med"/>
            <a:tailEnd type="oval" w="med" len="med"/>
          </a:ln>
        </p:spPr>
        <p:style>
          <a:lnRef idx="2">
            <a:schemeClr val="dk1"/>
          </a:lnRef>
          <a:fillRef idx="0">
            <a:schemeClr val="dk1"/>
          </a:fillRef>
          <a:effectRef idx="1">
            <a:schemeClr val="dk1"/>
          </a:effectRef>
          <a:fontRef idx="minor">
            <a:schemeClr val="tx1"/>
          </a:fontRef>
        </p:style>
      </p:cxnSp>
      <p:cxnSp>
        <p:nvCxnSpPr>
          <p:cNvPr id="9" name="直接连接符 8"/>
          <p:cNvCxnSpPr/>
          <p:nvPr/>
        </p:nvCxnSpPr>
        <p:spPr>
          <a:xfrm>
            <a:off x="2020979" y="3200628"/>
            <a:ext cx="754557" cy="1308492"/>
          </a:xfrm>
          <a:prstGeom prst="line">
            <a:avLst/>
          </a:prstGeom>
          <a:ln>
            <a:solidFill>
              <a:srgbClr val="3636FF"/>
            </a:solidFill>
            <a:headEnd type="oval" w="med" len="med"/>
            <a:tailEnd type="oval" w="med" len="med"/>
          </a:ln>
        </p:spPr>
        <p:style>
          <a:lnRef idx="2">
            <a:schemeClr val="dk1"/>
          </a:lnRef>
          <a:fillRef idx="0">
            <a:schemeClr val="dk1"/>
          </a:fillRef>
          <a:effectRef idx="1">
            <a:schemeClr val="dk1"/>
          </a:effectRef>
          <a:fontRef idx="minor">
            <a:schemeClr val="tx1"/>
          </a:fontRef>
        </p:style>
      </p:cxnSp>
      <p:cxnSp>
        <p:nvCxnSpPr>
          <p:cNvPr id="12" name="直接连接符 11"/>
          <p:cNvCxnSpPr/>
          <p:nvPr/>
        </p:nvCxnSpPr>
        <p:spPr>
          <a:xfrm flipV="1">
            <a:off x="2797931" y="3200628"/>
            <a:ext cx="793439" cy="1308492"/>
          </a:xfrm>
          <a:prstGeom prst="line">
            <a:avLst/>
          </a:prstGeom>
          <a:ln>
            <a:solidFill>
              <a:srgbClr val="3636FF"/>
            </a:solidFill>
            <a:headEnd type="oval" w="med" len="med"/>
            <a:tailEnd type="oval" w="med" len="med"/>
          </a:ln>
        </p:spPr>
        <p:style>
          <a:lnRef idx="2">
            <a:schemeClr val="dk1"/>
          </a:lnRef>
          <a:fillRef idx="0">
            <a:schemeClr val="dk1"/>
          </a:fillRef>
          <a:effectRef idx="1">
            <a:schemeClr val="dk1"/>
          </a:effectRef>
          <a:fontRef idx="minor">
            <a:schemeClr val="tx1"/>
          </a:fontRef>
        </p:style>
      </p:cxnSp>
      <p:cxnSp>
        <p:nvCxnSpPr>
          <p:cNvPr id="18" name="直接连接符 17"/>
          <p:cNvCxnSpPr/>
          <p:nvPr/>
        </p:nvCxnSpPr>
        <p:spPr>
          <a:xfrm>
            <a:off x="5508104" y="3284984"/>
            <a:ext cx="705777" cy="1240320"/>
          </a:xfrm>
          <a:prstGeom prst="line">
            <a:avLst/>
          </a:prstGeom>
          <a:ln>
            <a:solidFill>
              <a:srgbClr val="3636FF"/>
            </a:solidFill>
            <a:headEnd type="oval" w="med" len="med"/>
            <a:tailEnd type="oval" w="med" len="med"/>
          </a:ln>
        </p:spPr>
        <p:style>
          <a:lnRef idx="2">
            <a:schemeClr val="dk1"/>
          </a:lnRef>
          <a:fillRef idx="0">
            <a:schemeClr val="dk1"/>
          </a:fillRef>
          <a:effectRef idx="1">
            <a:schemeClr val="dk1"/>
          </a:effectRef>
          <a:fontRef idx="minor">
            <a:schemeClr val="tx1"/>
          </a:fontRef>
        </p:style>
      </p:cxnSp>
      <p:cxnSp>
        <p:nvCxnSpPr>
          <p:cNvPr id="19" name="直接连接符 18"/>
          <p:cNvCxnSpPr/>
          <p:nvPr/>
        </p:nvCxnSpPr>
        <p:spPr>
          <a:xfrm flipV="1">
            <a:off x="6228184" y="3284984"/>
            <a:ext cx="720080" cy="1224136"/>
          </a:xfrm>
          <a:prstGeom prst="line">
            <a:avLst/>
          </a:prstGeom>
          <a:ln>
            <a:solidFill>
              <a:srgbClr val="3636FF"/>
            </a:solidFill>
            <a:headEnd type="oval" w="med" len="med"/>
            <a:tailEnd type="oval" w="med" len="med"/>
          </a:ln>
        </p:spPr>
        <p:style>
          <a:lnRef idx="2">
            <a:schemeClr val="dk1"/>
          </a:lnRef>
          <a:fillRef idx="0">
            <a:schemeClr val="dk1"/>
          </a:fillRef>
          <a:effectRef idx="1">
            <a:schemeClr val="dk1"/>
          </a:effectRef>
          <a:fontRef idx="minor">
            <a:schemeClr val="tx1"/>
          </a:fontRef>
        </p:style>
      </p:cxnSp>
      <p:sp>
        <p:nvSpPr>
          <p:cNvPr id="22" name="弧形 21"/>
          <p:cNvSpPr/>
          <p:nvPr/>
        </p:nvSpPr>
        <p:spPr>
          <a:xfrm rot="18631737">
            <a:off x="4921843" y="3055824"/>
            <a:ext cx="2758262" cy="2906589"/>
          </a:xfrm>
          <a:prstGeom prst="arc">
            <a:avLst>
              <a:gd name="adj1" fmla="val 17239046"/>
              <a:gd name="adj2" fmla="val 20886695"/>
            </a:avLst>
          </a:prstGeom>
          <a:ln>
            <a:solidFill>
              <a:srgbClr val="3636FF"/>
            </a:solidFill>
            <a:headEnd type="oval" w="med" len="med"/>
            <a:tailEnd type="oval"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8475991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Implementation and configuration</a:t>
            </a:r>
            <a:endParaRPr lang="zh-CN" altLang="en-US" dirty="0"/>
          </a:p>
        </p:txBody>
      </p:sp>
      <p:sp>
        <p:nvSpPr>
          <p:cNvPr id="3" name="标题 2"/>
          <p:cNvSpPr>
            <a:spLocks noGrp="1"/>
          </p:cNvSpPr>
          <p:nvPr>
            <p:ph type="title"/>
          </p:nvPr>
        </p:nvSpPr>
        <p:spPr/>
        <p:txBody>
          <a:bodyPr/>
          <a:lstStyle/>
          <a:p>
            <a:r>
              <a:rPr lang="en-US" altLang="zh-CN" dirty="0"/>
              <a:t>Support of curved mesh</a:t>
            </a:r>
            <a:endParaRPr lang="zh-CN" altLang="en-US" dirty="0"/>
          </a:p>
        </p:txBody>
      </p:sp>
      <p:sp>
        <p:nvSpPr>
          <p:cNvPr id="4" name="灯片编号占位符 3"/>
          <p:cNvSpPr>
            <a:spLocks noGrp="1"/>
          </p:cNvSpPr>
          <p:nvPr>
            <p:ph type="sldNum" sz="quarter" idx="12"/>
          </p:nvPr>
        </p:nvSpPr>
        <p:spPr/>
        <p:txBody>
          <a:bodyPr/>
          <a:lstStyle/>
          <a:p>
            <a:fld id="{F4BBAA67-0902-491C-823F-A4EBA7B0E99D}" type="slidenum">
              <a:rPr lang="en-US" altLang="zh-CN" smtClean="0"/>
              <a:pPr/>
              <a:t>16</a:t>
            </a:fld>
            <a:endParaRPr lang="en-US" altLang="zh-CN"/>
          </a:p>
        </p:txBody>
      </p:sp>
      <p:sp>
        <p:nvSpPr>
          <p:cNvPr id="5" name="文本框 4"/>
          <p:cNvSpPr txBox="1"/>
          <p:nvPr/>
        </p:nvSpPr>
        <p:spPr>
          <a:xfrm>
            <a:off x="6176521" y="3413251"/>
            <a:ext cx="2146742" cy="369332"/>
          </a:xfrm>
          <a:prstGeom prst="rect">
            <a:avLst/>
          </a:prstGeom>
          <a:solidFill>
            <a:srgbClr val="FF0000"/>
          </a:solidFill>
        </p:spPr>
        <p:txBody>
          <a:bodyPr wrap="none" rtlCol="0">
            <a:spAutoFit/>
          </a:bodyPr>
          <a:lstStyle/>
          <a:p>
            <a:r>
              <a:rPr lang="en-US" altLang="zh-CN" dirty="0" smtClean="0">
                <a:solidFill>
                  <a:srgbClr val="FFFF00"/>
                </a:solidFill>
                <a:latin typeface="Times New Roman" panose="02020603050405020304" pitchFamily="18" charset="0"/>
                <a:ea typeface="+mj-ea"/>
                <a:cs typeface="Times New Roman" panose="02020603050405020304" pitchFamily="18" charset="0"/>
              </a:rPr>
              <a:t>based on </a:t>
            </a:r>
            <a:r>
              <a:rPr lang="en-US" altLang="zh-CN" dirty="0" err="1" smtClean="0">
                <a:solidFill>
                  <a:srgbClr val="FFFF00"/>
                </a:solidFill>
                <a:latin typeface="Times New Roman" panose="02020603050405020304" pitchFamily="18" charset="0"/>
                <a:ea typeface="+mj-ea"/>
                <a:cs typeface="Times New Roman" panose="02020603050405020304" pitchFamily="18" charset="0"/>
              </a:rPr>
              <a:t>codeStream</a:t>
            </a:r>
            <a:endParaRPr lang="zh-CN" altLang="en-US" dirty="0">
              <a:solidFill>
                <a:srgbClr val="FFFF00"/>
              </a:solidFill>
              <a:latin typeface="Times New Roman" panose="02020603050405020304" pitchFamily="18" charset="0"/>
              <a:ea typeface="+mj-ea"/>
              <a:cs typeface="Times New Roman" panose="02020603050405020304" pitchFamily="18" charset="0"/>
            </a:endParaRPr>
          </a:p>
        </p:txBody>
      </p:sp>
      <p:cxnSp>
        <p:nvCxnSpPr>
          <p:cNvPr id="6" name="直接箭头连接符 5"/>
          <p:cNvCxnSpPr>
            <a:stCxn id="5" idx="1"/>
            <a:endCxn id="13" idx="3"/>
          </p:cNvCxnSpPr>
          <p:nvPr/>
        </p:nvCxnSpPr>
        <p:spPr>
          <a:xfrm flipH="1" flipV="1">
            <a:off x="5457237" y="2980180"/>
            <a:ext cx="719284" cy="6177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1183" y="4318902"/>
            <a:ext cx="4709049" cy="2327812"/>
          </a:xfrm>
          <a:prstGeom prst="rect">
            <a:avLst/>
          </a:prstGeom>
          <a:noFill/>
          <a:ln>
            <a:solidFill>
              <a:schemeClr val="tx1"/>
            </a:solidFill>
          </a:ln>
        </p:spPr>
      </p:pic>
      <p:sp>
        <p:nvSpPr>
          <p:cNvPr id="8" name="矩形 7"/>
          <p:cNvSpPr/>
          <p:nvPr/>
        </p:nvSpPr>
        <p:spPr>
          <a:xfrm>
            <a:off x="2741236" y="4607852"/>
            <a:ext cx="2016224" cy="1297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743271" y="4737618"/>
            <a:ext cx="2016224" cy="4195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743270" y="5301208"/>
            <a:ext cx="2169647" cy="3252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743271" y="5626443"/>
            <a:ext cx="3880281" cy="8490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肘形连接符 11"/>
          <p:cNvCxnSpPr>
            <a:stCxn id="11" idx="3"/>
            <a:endCxn id="5" idx="2"/>
          </p:cNvCxnSpPr>
          <p:nvPr/>
        </p:nvCxnSpPr>
        <p:spPr>
          <a:xfrm flipV="1">
            <a:off x="6623552" y="3782583"/>
            <a:ext cx="626340" cy="2268371"/>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13" name="图片 12"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570" y="1883288"/>
            <a:ext cx="4783667" cy="2193784"/>
          </a:xfrm>
          <a:prstGeom prst="rect">
            <a:avLst/>
          </a:prstGeom>
        </p:spPr>
      </p:pic>
    </p:spTree>
    <p:extLst>
      <p:ext uri="{BB962C8B-B14F-4D97-AF65-F5344CB8AC3E}">
        <p14:creationId xmlns:p14="http://schemas.microsoft.com/office/powerpoint/2010/main" val="231568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childTnLst>
                          </p:cTn>
                        </p:par>
                        <p:par>
                          <p:cTn id="37" fill="hold">
                            <p:stCondLst>
                              <p:cond delay="1000"/>
                            </p:stCondLst>
                            <p:childTnLst>
                              <p:par>
                                <p:cTn id="38" presetID="2" presetClass="entr" presetSubtype="4" fill="hold" nodeType="after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ppt_x"/>
                                          </p:val>
                                        </p:tav>
                                        <p:tav tm="100000">
                                          <p:val>
                                            <p:strVal val="#ppt_x"/>
                                          </p:val>
                                        </p:tav>
                                      </p:tavLst>
                                    </p:anim>
                                    <p:anim calcmode="lin" valueType="num">
                                      <p:cBhvr additive="base">
                                        <p:cTn id="4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Isentropic vortex problem, inviscid</a:t>
            </a:r>
            <a:endParaRPr lang="zh-CN" altLang="en-US" dirty="0"/>
          </a:p>
        </p:txBody>
      </p:sp>
      <p:sp>
        <p:nvSpPr>
          <p:cNvPr id="3" name="标题 2"/>
          <p:cNvSpPr>
            <a:spLocks noGrp="1"/>
          </p:cNvSpPr>
          <p:nvPr>
            <p:ph type="title"/>
          </p:nvPr>
        </p:nvSpPr>
        <p:spPr/>
        <p:txBody>
          <a:bodyPr/>
          <a:lstStyle/>
          <a:p>
            <a:r>
              <a:rPr lang="en-US" altLang="zh-CN" dirty="0"/>
              <a:t>Preliminary </a:t>
            </a:r>
            <a:r>
              <a:rPr lang="en-US" altLang="zh-CN" dirty="0" smtClean="0"/>
              <a:t>results</a:t>
            </a:r>
            <a:endParaRPr lang="zh-CN" altLang="en-US" dirty="0"/>
          </a:p>
        </p:txBody>
      </p:sp>
      <p:sp>
        <p:nvSpPr>
          <p:cNvPr id="4" name="灯片编号占位符 3"/>
          <p:cNvSpPr>
            <a:spLocks noGrp="1"/>
          </p:cNvSpPr>
          <p:nvPr>
            <p:ph type="sldNum" sz="quarter" idx="12"/>
          </p:nvPr>
        </p:nvSpPr>
        <p:spPr/>
        <p:txBody>
          <a:bodyPr/>
          <a:lstStyle/>
          <a:p>
            <a:fld id="{F4BBAA67-0902-491C-823F-A4EBA7B0E99D}" type="slidenum">
              <a:rPr lang="en-US" altLang="zh-CN" smtClean="0"/>
              <a:pPr/>
              <a:t>17</a:t>
            </a:fld>
            <a:endParaRPr lang="en-US" altLang="zh-CN"/>
          </a:p>
        </p:txBody>
      </p:sp>
      <p:pic>
        <p:nvPicPr>
          <p:cNvPr id="5" name="图片 4"/>
          <p:cNvPicPr>
            <a:picLocks noChangeAspect="1"/>
          </p:cNvPicPr>
          <p:nvPr/>
        </p:nvPicPr>
        <p:blipFill rotWithShape="1">
          <a:blip r:embed="rId4">
            <a:extLst>
              <a:ext uri="{28A0092B-C50C-407E-A947-70E740481C1C}">
                <a14:useLocalDpi xmlns:a14="http://schemas.microsoft.com/office/drawing/2010/main" val="0"/>
              </a:ext>
            </a:extLst>
          </a:blip>
          <a:srcRect l="26375" t="13568" r="26375" b="13568"/>
          <a:stretch/>
        </p:blipFill>
        <p:spPr>
          <a:xfrm>
            <a:off x="755576" y="1844824"/>
            <a:ext cx="2160240" cy="2160240"/>
          </a:xfrm>
          <a:prstGeom prst="rect">
            <a:avLst/>
          </a:prstGeom>
        </p:spPr>
      </p:pic>
      <p:pic>
        <p:nvPicPr>
          <p:cNvPr id="6" name="图片 5"/>
          <p:cNvPicPr>
            <a:picLocks noChangeAspect="1"/>
          </p:cNvPicPr>
          <p:nvPr/>
        </p:nvPicPr>
        <p:blipFill rotWithShape="1">
          <a:blip r:embed="rId5">
            <a:extLst>
              <a:ext uri="{28A0092B-C50C-407E-A947-70E740481C1C}">
                <a14:useLocalDpi xmlns:a14="http://schemas.microsoft.com/office/drawing/2010/main" val="0"/>
              </a:ext>
            </a:extLst>
          </a:blip>
          <a:srcRect l="26376" t="13568" r="26375" b="13568"/>
          <a:stretch/>
        </p:blipFill>
        <p:spPr>
          <a:xfrm>
            <a:off x="3547961" y="1844824"/>
            <a:ext cx="2160240" cy="2160240"/>
          </a:xfrm>
          <a:prstGeom prst="rect">
            <a:avLst/>
          </a:prstGeom>
        </p:spPr>
      </p:pic>
      <p:pic>
        <p:nvPicPr>
          <p:cNvPr id="7" name="图片 6"/>
          <p:cNvPicPr>
            <a:picLocks noChangeAspect="1"/>
          </p:cNvPicPr>
          <p:nvPr/>
        </p:nvPicPr>
        <p:blipFill rotWithShape="1">
          <a:blip r:embed="rId6">
            <a:extLst>
              <a:ext uri="{28A0092B-C50C-407E-A947-70E740481C1C}">
                <a14:useLocalDpi xmlns:a14="http://schemas.microsoft.com/office/drawing/2010/main" val="0"/>
              </a:ext>
            </a:extLst>
          </a:blip>
          <a:srcRect l="26375" t="13568" r="26375" b="13568"/>
          <a:stretch/>
        </p:blipFill>
        <p:spPr>
          <a:xfrm>
            <a:off x="6344823" y="1844824"/>
            <a:ext cx="2160240" cy="2160240"/>
          </a:xfrm>
          <a:prstGeom prst="rect">
            <a:avLst/>
          </a:prstGeom>
        </p:spPr>
      </p:pic>
      <p:sp>
        <p:nvSpPr>
          <p:cNvPr id="8" name="文本框 7"/>
          <p:cNvSpPr txBox="1"/>
          <p:nvPr/>
        </p:nvSpPr>
        <p:spPr>
          <a:xfrm>
            <a:off x="1259632" y="3987344"/>
            <a:ext cx="7138493" cy="523220"/>
          </a:xfrm>
          <a:prstGeom prst="rect">
            <a:avLst/>
          </a:prstGeom>
          <a:noFill/>
        </p:spPr>
        <p:txBody>
          <a:bodyPr wrap="none" rtlCol="0">
            <a:spAutoFit/>
          </a:bodyPr>
          <a:lstStyle/>
          <a:p>
            <a:r>
              <a:rPr lang="en-US" altLang="zh-CN" sz="2800" dirty="0" smtClean="0"/>
              <a:t>h (256)	</a:t>
            </a:r>
            <a:r>
              <a:rPr lang="en-US" altLang="zh-CN" sz="2800" dirty="0"/>
              <a:t> </a:t>
            </a:r>
            <a:r>
              <a:rPr lang="en-US" altLang="zh-CN" sz="2800" dirty="0" smtClean="0"/>
              <a:t>     h/2 (1024)	</a:t>
            </a:r>
            <a:r>
              <a:rPr lang="en-US" altLang="zh-CN" sz="2800" dirty="0"/>
              <a:t> </a:t>
            </a:r>
            <a:r>
              <a:rPr lang="en-US" altLang="zh-CN" sz="2800" dirty="0" smtClean="0"/>
              <a:t>      h/4 (2028)</a:t>
            </a:r>
            <a:endParaRPr lang="zh-CN" altLang="en-US" sz="2800" dirty="0"/>
          </a:p>
        </p:txBody>
      </p:sp>
      <p:pic>
        <p:nvPicPr>
          <p:cNvPr id="9" name="256_3">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rotWithShape="1">
          <a:blip r:embed="rId7"/>
          <a:srcRect l="15346" t="7538" r="10631" b="6924"/>
          <a:stretch/>
        </p:blipFill>
        <p:spPr>
          <a:xfrm>
            <a:off x="724102" y="4595132"/>
            <a:ext cx="2821843" cy="2191431"/>
          </a:xfrm>
          <a:prstGeom prst="rect">
            <a:avLst/>
          </a:prstGeom>
        </p:spPr>
      </p:pic>
      <p:sp>
        <p:nvSpPr>
          <p:cNvPr id="10" name="文本框 9"/>
          <p:cNvSpPr txBox="1"/>
          <p:nvPr/>
        </p:nvSpPr>
        <p:spPr>
          <a:xfrm>
            <a:off x="3833676" y="5292021"/>
            <a:ext cx="3783408" cy="646331"/>
          </a:xfrm>
          <a:prstGeom prst="rect">
            <a:avLst/>
          </a:prstGeom>
          <a:noFill/>
        </p:spPr>
        <p:txBody>
          <a:bodyPr wrap="none" rtlCol="0">
            <a:spAutoFit/>
          </a:bodyPr>
          <a:lstStyle/>
          <a:p>
            <a:r>
              <a:rPr lang="en-US" altLang="zh-CN" dirty="0" smtClean="0"/>
              <a:t>Results with 256 cells and 3</a:t>
            </a:r>
            <a:r>
              <a:rPr lang="en-US" altLang="zh-CN" baseline="30000" dirty="0" smtClean="0"/>
              <a:t>rd</a:t>
            </a:r>
            <a:r>
              <a:rPr lang="en-US" altLang="zh-CN" dirty="0" smtClean="0"/>
              <a:t> basis</a:t>
            </a:r>
          </a:p>
          <a:p>
            <a:r>
              <a:rPr lang="en-US" altLang="zh-CN" dirty="0" smtClean="0"/>
              <a:t>High order post processing</a:t>
            </a:r>
            <a:endParaRPr lang="zh-CN" altLang="en-US" dirty="0"/>
          </a:p>
        </p:txBody>
      </p:sp>
    </p:spTree>
    <p:extLst>
      <p:ext uri="{BB962C8B-B14F-4D97-AF65-F5344CB8AC3E}">
        <p14:creationId xmlns:p14="http://schemas.microsoft.com/office/powerpoint/2010/main" val="1836769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000"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remove" display="0">
                  <p:stCondLst>
                    <p:cond delay="indefinite"/>
                  </p:stCondLst>
                </p:cTn>
                <p:tgtEl>
                  <p:spTgt spid="9"/>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Convergence order test</a:t>
            </a:r>
          </a:p>
          <a:p>
            <a:pPr lvl="1"/>
            <a:r>
              <a:rPr lang="en-US" altLang="zh-CN" dirty="0" smtClean="0"/>
              <a:t>Euler solver with Roe flux</a:t>
            </a:r>
            <a:endParaRPr lang="zh-CN" altLang="en-US" dirty="0"/>
          </a:p>
        </p:txBody>
      </p:sp>
      <p:sp>
        <p:nvSpPr>
          <p:cNvPr id="3" name="标题 2"/>
          <p:cNvSpPr>
            <a:spLocks noGrp="1"/>
          </p:cNvSpPr>
          <p:nvPr>
            <p:ph type="title"/>
          </p:nvPr>
        </p:nvSpPr>
        <p:spPr/>
        <p:txBody>
          <a:bodyPr/>
          <a:lstStyle/>
          <a:p>
            <a:r>
              <a:rPr lang="en-US" altLang="zh-CN" dirty="0"/>
              <a:t>Preliminary results</a:t>
            </a:r>
            <a:endParaRPr lang="zh-CN" altLang="en-US" dirty="0"/>
          </a:p>
        </p:txBody>
      </p:sp>
      <p:sp>
        <p:nvSpPr>
          <p:cNvPr id="4" name="灯片编号占位符 3"/>
          <p:cNvSpPr>
            <a:spLocks noGrp="1"/>
          </p:cNvSpPr>
          <p:nvPr>
            <p:ph type="sldNum" sz="quarter" idx="12"/>
          </p:nvPr>
        </p:nvSpPr>
        <p:spPr/>
        <p:txBody>
          <a:bodyPr/>
          <a:lstStyle/>
          <a:p>
            <a:fld id="{F4BBAA67-0902-491C-823F-A4EBA7B0E99D}" type="slidenum">
              <a:rPr lang="en-US" altLang="zh-CN" smtClean="0"/>
              <a:pPr/>
              <a:t>18</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3190881093"/>
              </p:ext>
            </p:extLst>
          </p:nvPr>
        </p:nvGraphicFramePr>
        <p:xfrm>
          <a:off x="467544" y="2713899"/>
          <a:ext cx="8244003" cy="2515301"/>
        </p:xfrm>
        <a:graphic>
          <a:graphicData uri="http://schemas.openxmlformats.org/drawingml/2006/table">
            <a:tbl>
              <a:tblPr>
                <a:tableStyleId>{6E25E649-3F16-4E02-A733-19D2CDBF48F0}</a:tableStyleId>
              </a:tblPr>
              <a:tblGrid>
                <a:gridCol w="860247">
                  <a:extLst>
                    <a:ext uri="{9D8B030D-6E8A-4147-A177-3AD203B41FA5}">
                      <a16:colId xmlns="" xmlns:a16="http://schemas.microsoft.com/office/drawing/2014/main" val="3187189146"/>
                    </a:ext>
                  </a:extLst>
                </a:gridCol>
                <a:gridCol w="943877">
                  <a:extLst>
                    <a:ext uri="{9D8B030D-6E8A-4147-A177-3AD203B41FA5}">
                      <a16:colId xmlns="" xmlns:a16="http://schemas.microsoft.com/office/drawing/2014/main" val="670072140"/>
                    </a:ext>
                  </a:extLst>
                </a:gridCol>
                <a:gridCol w="943877">
                  <a:extLst>
                    <a:ext uri="{9D8B030D-6E8A-4147-A177-3AD203B41FA5}">
                      <a16:colId xmlns="" xmlns:a16="http://schemas.microsoft.com/office/drawing/2014/main" val="580981986"/>
                    </a:ext>
                  </a:extLst>
                </a:gridCol>
                <a:gridCol w="943877">
                  <a:extLst>
                    <a:ext uri="{9D8B030D-6E8A-4147-A177-3AD203B41FA5}">
                      <a16:colId xmlns="" xmlns:a16="http://schemas.microsoft.com/office/drawing/2014/main" val="2456671695"/>
                    </a:ext>
                  </a:extLst>
                </a:gridCol>
                <a:gridCol w="860247">
                  <a:extLst>
                    <a:ext uri="{9D8B030D-6E8A-4147-A177-3AD203B41FA5}">
                      <a16:colId xmlns="" xmlns:a16="http://schemas.microsoft.com/office/drawing/2014/main" val="1946869041"/>
                    </a:ext>
                  </a:extLst>
                </a:gridCol>
                <a:gridCol w="943877">
                  <a:extLst>
                    <a:ext uri="{9D8B030D-6E8A-4147-A177-3AD203B41FA5}">
                      <a16:colId xmlns="" xmlns:a16="http://schemas.microsoft.com/office/drawing/2014/main" val="2535956804"/>
                    </a:ext>
                  </a:extLst>
                </a:gridCol>
                <a:gridCol w="943877">
                  <a:extLst>
                    <a:ext uri="{9D8B030D-6E8A-4147-A177-3AD203B41FA5}">
                      <a16:colId xmlns="" xmlns:a16="http://schemas.microsoft.com/office/drawing/2014/main" val="320047323"/>
                    </a:ext>
                  </a:extLst>
                </a:gridCol>
                <a:gridCol w="943877">
                  <a:extLst>
                    <a:ext uri="{9D8B030D-6E8A-4147-A177-3AD203B41FA5}">
                      <a16:colId xmlns="" xmlns:a16="http://schemas.microsoft.com/office/drawing/2014/main" val="2793719999"/>
                    </a:ext>
                  </a:extLst>
                </a:gridCol>
                <a:gridCol w="860247">
                  <a:extLst>
                    <a:ext uri="{9D8B030D-6E8A-4147-A177-3AD203B41FA5}">
                      <a16:colId xmlns="" xmlns:a16="http://schemas.microsoft.com/office/drawing/2014/main" val="1536853203"/>
                    </a:ext>
                  </a:extLst>
                </a:gridCol>
              </a:tblGrid>
              <a:tr h="70529">
                <a:tc rowSpan="2">
                  <a:txBody>
                    <a:bodyPr/>
                    <a:lstStyle/>
                    <a:p>
                      <a:pPr algn="ctr" fontAlgn="ctr"/>
                      <a:r>
                        <a:rPr lang="en-US" sz="1400" u="none" strike="noStrike" dirty="0" smtClean="0">
                          <a:effectLst/>
                        </a:rPr>
                        <a:t>N</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4">
                  <a:txBody>
                    <a:bodyPr/>
                    <a:lstStyle/>
                    <a:p>
                      <a:pPr algn="ctr" fontAlgn="ctr"/>
                      <a:r>
                        <a:rPr lang="en-US" sz="1400" u="none" strike="noStrike" dirty="0" smtClean="0">
                          <a:effectLst/>
                        </a:rPr>
                        <a:t>Error in </a:t>
                      </a:r>
                      <a:r>
                        <a:rPr lang="el-GR" sz="1400" u="none" strike="noStrike" dirty="0" smtClean="0">
                          <a:effectLst/>
                        </a:rPr>
                        <a:t>ρ</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algn="ctr" fontAlgn="ctr"/>
                      <a:r>
                        <a:rPr lang="en-US" sz="1400" u="none" strike="noStrike" dirty="0" smtClean="0">
                          <a:effectLst/>
                        </a:rPr>
                        <a:t>Error in </a:t>
                      </a:r>
                      <a:r>
                        <a:rPr lang="el-GR" sz="1400" u="none" strike="noStrike" dirty="0" smtClean="0">
                          <a:effectLst/>
                        </a:rPr>
                        <a:t>ρ</a:t>
                      </a:r>
                      <a:r>
                        <a:rPr lang="en-US" sz="1400" u="none" strike="noStrike" dirty="0" smtClean="0">
                          <a:effectLst/>
                        </a:rPr>
                        <a:t>u</a:t>
                      </a:r>
                      <a:endParaRPr lang="zh-CN" alt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99591521"/>
                  </a:ext>
                </a:extLst>
              </a:tr>
              <a:tr h="286552">
                <a:tc vMerge="1">
                  <a:txBody>
                    <a:bodyPr/>
                    <a:lstStyle/>
                    <a:p>
                      <a:endParaRPr lang="zh-CN" altLang="en-US"/>
                    </a:p>
                  </a:txBody>
                  <a:tcPr/>
                </a:tc>
                <a:tc>
                  <a:txBody>
                    <a:bodyPr/>
                    <a:lstStyle/>
                    <a:p>
                      <a:pPr algn="ctr" fontAlgn="ctr"/>
                      <a:r>
                        <a:rPr lang="en-US" sz="1400" u="none" strike="noStrike" dirty="0">
                          <a:effectLst/>
                        </a:rPr>
                        <a:t>h</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h/2</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h/4</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400" b="1" u="none" strike="noStrike" dirty="0" smtClean="0">
                          <a:solidFill>
                            <a:srgbClr val="FF0000"/>
                          </a:solidFill>
                          <a:effectLst/>
                        </a:rPr>
                        <a:t>Rate</a:t>
                      </a:r>
                      <a:endParaRPr lang="zh-CN" altLang="en-US" sz="1400" b="1" i="0" u="none" strike="noStrike" dirty="0">
                        <a:solidFill>
                          <a:srgbClr val="FF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h</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h/2</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h/4</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400" b="1" u="none" strike="noStrike" dirty="0" smtClean="0">
                          <a:solidFill>
                            <a:srgbClr val="FF0000"/>
                          </a:solidFill>
                          <a:effectLst/>
                        </a:rPr>
                        <a:t>Rate</a:t>
                      </a:r>
                      <a:endParaRPr lang="zh-CN" altLang="en-US" sz="1400" b="1" i="0" u="none" strike="noStrike" dirty="0">
                        <a:solidFill>
                          <a:srgbClr val="FF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99913598"/>
                  </a:ext>
                </a:extLst>
              </a:tr>
              <a:tr h="286552">
                <a:tc>
                  <a:txBody>
                    <a:bodyPr/>
                    <a:lstStyle/>
                    <a:p>
                      <a:pPr algn="ctr" fontAlgn="ctr"/>
                      <a:r>
                        <a:rPr lang="en-US" altLang="zh-CN" sz="1400" u="none" strike="noStrike">
                          <a:effectLst/>
                        </a:rPr>
                        <a:t>1</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ctr"/>
                      <a:r>
                        <a:rPr lang="en-US" sz="1400" u="none" strike="noStrike" dirty="0">
                          <a:effectLst/>
                        </a:rPr>
                        <a:t>1.101E-02</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ctr"/>
                      <a:r>
                        <a:rPr lang="en-US" sz="1400" u="none" strike="noStrike" dirty="0">
                          <a:effectLst/>
                        </a:rPr>
                        <a:t>3.344E-03</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ctr"/>
                      <a:r>
                        <a:rPr lang="en-US" sz="1400" u="none" strike="noStrike" dirty="0">
                          <a:effectLst/>
                        </a:rPr>
                        <a:t>8.759E-04</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en-US" altLang="zh-CN" sz="1400" b="1" u="none" strike="noStrike" dirty="0">
                          <a:solidFill>
                            <a:srgbClr val="FF0000"/>
                          </a:solidFill>
                          <a:effectLst/>
                        </a:rPr>
                        <a:t>1.83 </a:t>
                      </a:r>
                      <a:endParaRPr lang="en-US" altLang="zh-CN" sz="1400" b="1" i="0" u="none" strike="noStrike" dirty="0">
                        <a:solidFill>
                          <a:srgbClr val="FF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ctr"/>
                      <a:r>
                        <a:rPr lang="en-US" sz="1400" u="none" strike="noStrike" dirty="0">
                          <a:effectLst/>
                        </a:rPr>
                        <a:t>2.361E-02</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ctr"/>
                      <a:r>
                        <a:rPr lang="en-US" sz="1400" u="none" strike="noStrike" dirty="0">
                          <a:effectLst/>
                        </a:rPr>
                        <a:t>7.182E-03</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ctr"/>
                      <a:r>
                        <a:rPr lang="en-US" sz="1400" u="none" strike="noStrike">
                          <a:effectLst/>
                        </a:rPr>
                        <a:t>1.793E-03</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en-US" altLang="zh-CN" sz="1400" b="1" u="none" strike="noStrike" dirty="0">
                          <a:solidFill>
                            <a:srgbClr val="FF0000"/>
                          </a:solidFill>
                          <a:effectLst/>
                        </a:rPr>
                        <a:t>1.86 </a:t>
                      </a:r>
                      <a:endParaRPr lang="en-US" altLang="zh-CN" sz="1400" b="1" i="0" u="none" strike="noStrike" dirty="0">
                        <a:solidFill>
                          <a:srgbClr val="FF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1030409743"/>
                  </a:ext>
                </a:extLst>
              </a:tr>
              <a:tr h="286552">
                <a:tc>
                  <a:txBody>
                    <a:bodyPr/>
                    <a:lstStyle/>
                    <a:p>
                      <a:pPr algn="ctr" fontAlgn="ctr"/>
                      <a:r>
                        <a:rPr lang="en-US" altLang="zh-CN" sz="1400" u="none" strike="noStrike">
                          <a:effectLst/>
                        </a:rPr>
                        <a:t>2</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fontAlgn="ctr"/>
                      <a:r>
                        <a:rPr lang="en-US" sz="1400" u="none" strike="noStrike" dirty="0">
                          <a:effectLst/>
                        </a:rPr>
                        <a:t>3.481E-03</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fontAlgn="ctr"/>
                      <a:r>
                        <a:rPr lang="en-US" sz="1400" u="none" strike="noStrike" dirty="0">
                          <a:effectLst/>
                        </a:rPr>
                        <a:t>3.621E-04</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fontAlgn="ctr"/>
                      <a:r>
                        <a:rPr lang="en-US" sz="1400" u="none" strike="noStrike" dirty="0">
                          <a:effectLst/>
                        </a:rPr>
                        <a:t>3.972E-05</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altLang="zh-CN" sz="1400" b="1" u="none" strike="noStrike" dirty="0">
                          <a:solidFill>
                            <a:srgbClr val="FF0000"/>
                          </a:solidFill>
                          <a:effectLst/>
                        </a:rPr>
                        <a:t>3.23 </a:t>
                      </a:r>
                      <a:endParaRPr lang="en-US" altLang="zh-CN" sz="1400" b="1" i="0" u="none" strike="noStrike" dirty="0">
                        <a:solidFill>
                          <a:srgbClr val="FF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fontAlgn="ctr"/>
                      <a:r>
                        <a:rPr lang="en-US" sz="1400" u="none" strike="noStrike">
                          <a:effectLst/>
                        </a:rPr>
                        <a:t>6.384E-03</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fontAlgn="ctr"/>
                      <a:r>
                        <a:rPr lang="en-US" sz="1400" u="none" strike="noStrike" dirty="0">
                          <a:effectLst/>
                        </a:rPr>
                        <a:t>8.060E-04</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fontAlgn="ctr"/>
                      <a:r>
                        <a:rPr lang="en-US" sz="1400" u="none" strike="noStrike" dirty="0">
                          <a:effectLst/>
                        </a:rPr>
                        <a:t>9.689E-05</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altLang="zh-CN" sz="1400" b="1" u="none" strike="noStrike" dirty="0">
                          <a:solidFill>
                            <a:srgbClr val="FF0000"/>
                          </a:solidFill>
                          <a:effectLst/>
                        </a:rPr>
                        <a:t>3.02 </a:t>
                      </a:r>
                      <a:endParaRPr lang="en-US" altLang="zh-CN" sz="1400" b="1" i="0" u="none" strike="noStrike" dirty="0">
                        <a:solidFill>
                          <a:srgbClr val="FF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 xmlns:a16="http://schemas.microsoft.com/office/drawing/2014/main" val="3453411370"/>
                  </a:ext>
                </a:extLst>
              </a:tr>
              <a:tr h="286552">
                <a:tc>
                  <a:txBody>
                    <a:bodyPr/>
                    <a:lstStyle/>
                    <a:p>
                      <a:pPr algn="ctr" fontAlgn="ctr"/>
                      <a:r>
                        <a:rPr lang="en-US" altLang="zh-CN" sz="1400" u="none" strike="noStrike">
                          <a:effectLst/>
                        </a:rPr>
                        <a:t>3</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fontAlgn="ctr"/>
                      <a:r>
                        <a:rPr lang="en-US" sz="1400" u="none" strike="noStrike">
                          <a:effectLst/>
                        </a:rPr>
                        <a:t>6.523E-04</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fontAlgn="ctr"/>
                      <a:r>
                        <a:rPr lang="en-US" sz="1400" u="none" strike="noStrike" dirty="0">
                          <a:effectLst/>
                        </a:rPr>
                        <a:t>5.471E-05</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fontAlgn="ctr"/>
                      <a:r>
                        <a:rPr lang="en-US" sz="1400" u="none" strike="noStrike" dirty="0">
                          <a:effectLst/>
                        </a:rPr>
                        <a:t>3.173E-06</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altLang="zh-CN" sz="1400" b="1" u="none" strike="noStrike" dirty="0">
                          <a:solidFill>
                            <a:srgbClr val="FF0000"/>
                          </a:solidFill>
                          <a:effectLst/>
                        </a:rPr>
                        <a:t>3.84 </a:t>
                      </a:r>
                      <a:endParaRPr lang="en-US" altLang="zh-CN" sz="1400" b="1" i="0" u="none" strike="noStrike" dirty="0">
                        <a:solidFill>
                          <a:srgbClr val="FF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fontAlgn="ctr"/>
                      <a:r>
                        <a:rPr lang="en-US" sz="1400" u="none" strike="noStrike" dirty="0">
                          <a:effectLst/>
                        </a:rPr>
                        <a:t>1.610E-03</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fontAlgn="ctr"/>
                      <a:r>
                        <a:rPr lang="en-US" sz="1400" u="none" strike="noStrike" dirty="0">
                          <a:effectLst/>
                        </a:rPr>
                        <a:t>1.226E-04</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fontAlgn="ctr"/>
                      <a:r>
                        <a:rPr lang="en-US" sz="1400" u="none" strike="noStrike" dirty="0">
                          <a:effectLst/>
                        </a:rPr>
                        <a:t>7.141E-06</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altLang="zh-CN" sz="1400" b="1" u="none" strike="noStrike" dirty="0">
                          <a:solidFill>
                            <a:srgbClr val="FF0000"/>
                          </a:solidFill>
                          <a:effectLst/>
                        </a:rPr>
                        <a:t>3.91 </a:t>
                      </a:r>
                      <a:endParaRPr lang="en-US" altLang="zh-CN" sz="1400" b="1" i="0" u="none" strike="noStrike" dirty="0">
                        <a:solidFill>
                          <a:srgbClr val="FF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 xmlns:a16="http://schemas.microsoft.com/office/drawing/2014/main" val="3342960763"/>
                  </a:ext>
                </a:extLst>
              </a:tr>
              <a:tr h="286552">
                <a:tc>
                  <a:txBody>
                    <a:bodyPr/>
                    <a:lstStyle/>
                    <a:p>
                      <a:pPr algn="ctr" fontAlgn="ctr"/>
                      <a:r>
                        <a:rPr lang="en-US" altLang="zh-CN" sz="1400" u="none" strike="noStrike">
                          <a:effectLst/>
                        </a:rPr>
                        <a:t>4</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fontAlgn="ctr"/>
                      <a:r>
                        <a:rPr lang="en-US" sz="1400" u="none" strike="noStrike">
                          <a:effectLst/>
                        </a:rPr>
                        <a:t>2.352E-04</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fontAlgn="ctr"/>
                      <a:r>
                        <a:rPr lang="en-US" sz="1400" u="none" strike="noStrike" dirty="0">
                          <a:effectLst/>
                        </a:rPr>
                        <a:t>8.808E-06</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fontAlgn="ctr"/>
                      <a:r>
                        <a:rPr lang="en-US" sz="1400" u="none" strike="noStrike" dirty="0">
                          <a:effectLst/>
                        </a:rPr>
                        <a:t>3.690E-07</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altLang="zh-CN" sz="1400" b="1" u="none" strike="noStrike" dirty="0">
                          <a:solidFill>
                            <a:srgbClr val="FF0000"/>
                          </a:solidFill>
                          <a:effectLst/>
                        </a:rPr>
                        <a:t>4.66 </a:t>
                      </a:r>
                      <a:endParaRPr lang="en-US" altLang="zh-CN" sz="1400" b="1" i="0" u="none" strike="noStrike" dirty="0">
                        <a:solidFill>
                          <a:srgbClr val="FF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fontAlgn="ctr"/>
                      <a:r>
                        <a:rPr lang="en-US" sz="1400" u="none" strike="noStrike" dirty="0">
                          <a:effectLst/>
                        </a:rPr>
                        <a:t>5.187E-04</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fontAlgn="ctr"/>
                      <a:r>
                        <a:rPr lang="en-US" sz="1400" u="none" strike="noStrike" dirty="0">
                          <a:effectLst/>
                        </a:rPr>
                        <a:t>1.866E-05</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fontAlgn="ctr"/>
                      <a:r>
                        <a:rPr lang="en-US" sz="1400" u="none" strike="noStrike" dirty="0">
                          <a:effectLst/>
                        </a:rPr>
                        <a:t>8.533E-07</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altLang="zh-CN" sz="1400" b="1" u="none" strike="noStrike" dirty="0">
                          <a:solidFill>
                            <a:srgbClr val="FF0000"/>
                          </a:solidFill>
                          <a:effectLst/>
                        </a:rPr>
                        <a:t>4.62 </a:t>
                      </a:r>
                      <a:endParaRPr lang="en-US" altLang="zh-CN" sz="1400" b="1" i="0" u="none" strike="noStrike" dirty="0">
                        <a:solidFill>
                          <a:srgbClr val="FF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 xmlns:a16="http://schemas.microsoft.com/office/drawing/2014/main" val="2562250155"/>
                  </a:ext>
                </a:extLst>
              </a:tr>
              <a:tr h="286552">
                <a:tc>
                  <a:txBody>
                    <a:bodyPr/>
                    <a:lstStyle/>
                    <a:p>
                      <a:pPr algn="ctr" fontAlgn="ctr"/>
                      <a:r>
                        <a:rPr lang="en-US" altLang="zh-CN" sz="1400" u="none" strike="noStrike">
                          <a:effectLst/>
                        </a:rPr>
                        <a:t>5</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fontAlgn="ctr"/>
                      <a:r>
                        <a:rPr lang="en-US" sz="1400" u="none" strike="noStrike">
                          <a:effectLst/>
                        </a:rPr>
                        <a:t>6.597E-05</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fontAlgn="ctr"/>
                      <a:r>
                        <a:rPr lang="en-US" sz="1400" u="none" strike="noStrike">
                          <a:effectLst/>
                        </a:rPr>
                        <a:t>1.477E-06</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fontAlgn="ctr"/>
                      <a:r>
                        <a:rPr lang="en-US" sz="1400" u="none" strike="noStrike" dirty="0">
                          <a:effectLst/>
                        </a:rPr>
                        <a:t>5.505E-08</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altLang="zh-CN" sz="1400" b="1" u="none" strike="noStrike" dirty="0">
                          <a:solidFill>
                            <a:srgbClr val="FF0000"/>
                          </a:solidFill>
                          <a:effectLst/>
                        </a:rPr>
                        <a:t>5.11 </a:t>
                      </a:r>
                      <a:endParaRPr lang="en-US" altLang="zh-CN" sz="1400" b="1" i="0" u="none" strike="noStrike" dirty="0">
                        <a:solidFill>
                          <a:srgbClr val="FF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fontAlgn="ctr"/>
                      <a:r>
                        <a:rPr lang="en-US" sz="1400" u="none" strike="noStrike">
                          <a:effectLst/>
                        </a:rPr>
                        <a:t>1.388E-04</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fontAlgn="ctr"/>
                      <a:r>
                        <a:rPr lang="en-US" sz="1400" u="none" strike="noStrike">
                          <a:effectLst/>
                        </a:rPr>
                        <a:t>2.695E-06</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fontAlgn="ctr"/>
                      <a:r>
                        <a:rPr lang="en-US" sz="1400" u="none" strike="noStrike" dirty="0">
                          <a:effectLst/>
                        </a:rPr>
                        <a:t>1.591E-07</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altLang="zh-CN" sz="1400" b="1" u="none" strike="noStrike" dirty="0">
                          <a:solidFill>
                            <a:srgbClr val="FF0000"/>
                          </a:solidFill>
                          <a:effectLst/>
                        </a:rPr>
                        <a:t>4.88 </a:t>
                      </a:r>
                      <a:endParaRPr lang="en-US" altLang="zh-CN" sz="1400" b="1" i="0" u="none" strike="noStrike" dirty="0">
                        <a:solidFill>
                          <a:srgbClr val="FF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 xmlns:a16="http://schemas.microsoft.com/office/drawing/2014/main" val="3784033267"/>
                  </a:ext>
                </a:extLst>
              </a:tr>
              <a:tr h="286552">
                <a:tc>
                  <a:txBody>
                    <a:bodyPr/>
                    <a:lstStyle/>
                    <a:p>
                      <a:pPr algn="ctr" fontAlgn="ctr"/>
                      <a:r>
                        <a:rPr lang="en-US" altLang="zh-CN" sz="1400" u="none" strike="noStrike">
                          <a:effectLst/>
                        </a:rPr>
                        <a:t>6</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ctr"/>
                      <a:r>
                        <a:rPr lang="en-US" sz="1400" u="none" strike="noStrike" dirty="0">
                          <a:effectLst/>
                        </a:rPr>
                        <a:t>2.530E-05</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ctr"/>
                      <a:r>
                        <a:rPr lang="en-US" sz="1400" u="none" strike="noStrike" dirty="0">
                          <a:effectLst/>
                        </a:rPr>
                        <a:t>2.675E-07</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ctr"/>
                      <a:r>
                        <a:rPr lang="en-US" sz="1400" u="none" strike="noStrike" dirty="0">
                          <a:effectLst/>
                        </a:rPr>
                        <a:t>1.232E-08</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en-US" altLang="zh-CN" sz="1400" b="1" u="none" strike="noStrike" dirty="0">
                          <a:solidFill>
                            <a:srgbClr val="FF0000"/>
                          </a:solidFill>
                          <a:effectLst/>
                        </a:rPr>
                        <a:t>5.50 </a:t>
                      </a:r>
                      <a:endParaRPr lang="en-US" altLang="zh-CN" sz="1400" b="1" i="0" u="none" strike="noStrike" dirty="0">
                        <a:solidFill>
                          <a:srgbClr val="FF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ctr"/>
                      <a:r>
                        <a:rPr lang="en-US" sz="1400" u="none" strike="noStrike">
                          <a:effectLst/>
                        </a:rPr>
                        <a:t>4.675E-05</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ctr"/>
                      <a:r>
                        <a:rPr lang="en-US" sz="1400" u="none" strike="noStrike">
                          <a:effectLst/>
                        </a:rPr>
                        <a:t>4.760E-07</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ctr"/>
                      <a:r>
                        <a:rPr lang="en-US" sz="1400" u="none" strike="noStrike" dirty="0">
                          <a:effectLst/>
                        </a:rPr>
                        <a:t>3.837E-08</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en-US" altLang="zh-CN" sz="1400" b="1" u="none" strike="noStrike" dirty="0">
                          <a:solidFill>
                            <a:srgbClr val="FF0000"/>
                          </a:solidFill>
                          <a:effectLst/>
                        </a:rPr>
                        <a:t>5.13 </a:t>
                      </a:r>
                      <a:endParaRPr lang="en-US" altLang="zh-CN" sz="1400" b="1" i="0" u="none" strike="noStrike" dirty="0">
                        <a:solidFill>
                          <a:srgbClr val="FF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245643701"/>
                  </a:ext>
                </a:extLst>
              </a:tr>
              <a:tr h="286552">
                <a:tc>
                  <a:txBody>
                    <a:bodyPr/>
                    <a:lstStyle/>
                    <a:p>
                      <a:pPr algn="ctr" fontAlgn="ctr"/>
                      <a:r>
                        <a:rPr lang="en-US" sz="1400" u="none" strike="noStrike" dirty="0" smtClean="0">
                          <a:effectLst/>
                        </a:rPr>
                        <a:t>OFM-FVM</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ctr"/>
                      <a:r>
                        <a:rPr lang="en-US" sz="1400" u="none" strike="noStrike" dirty="0">
                          <a:effectLst/>
                        </a:rPr>
                        <a:t>1.340E-02</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ctr"/>
                      <a:r>
                        <a:rPr lang="en-US" sz="1400" u="none" strike="noStrike" dirty="0">
                          <a:effectLst/>
                        </a:rPr>
                        <a:t>7.209E-03</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ctr"/>
                      <a:r>
                        <a:rPr lang="en-US" sz="1400" u="none" strike="noStrike" dirty="0">
                          <a:effectLst/>
                        </a:rPr>
                        <a:t>3.039E-03</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en-US" altLang="zh-CN" sz="1400" b="1" u="none" strike="noStrike" dirty="0">
                          <a:solidFill>
                            <a:srgbClr val="FF0000"/>
                          </a:solidFill>
                          <a:effectLst/>
                        </a:rPr>
                        <a:t>1.07 </a:t>
                      </a:r>
                      <a:endParaRPr lang="en-US" altLang="zh-CN" sz="1400" b="1" i="0" u="none" strike="noStrike" dirty="0">
                        <a:solidFill>
                          <a:srgbClr val="FF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ctr"/>
                      <a:r>
                        <a:rPr lang="en-US" sz="1400" u="none" strike="noStrike" dirty="0">
                          <a:effectLst/>
                        </a:rPr>
                        <a:t>3.466E-02</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ctr"/>
                      <a:r>
                        <a:rPr lang="en-US" sz="1400" u="none" strike="noStrike" dirty="0">
                          <a:effectLst/>
                        </a:rPr>
                        <a:t>1.733E-02</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ctr"/>
                      <a:r>
                        <a:rPr lang="en-US" sz="1400" u="none" strike="noStrike" dirty="0">
                          <a:effectLst/>
                        </a:rPr>
                        <a:t>6.945E-03</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en-US" altLang="zh-CN" sz="1400" b="1" u="none" strike="noStrike" dirty="0">
                          <a:solidFill>
                            <a:srgbClr val="FF0000"/>
                          </a:solidFill>
                          <a:effectLst/>
                        </a:rPr>
                        <a:t>1.16 </a:t>
                      </a:r>
                      <a:endParaRPr lang="en-US" altLang="zh-CN" sz="1400" b="1" i="0" u="none" strike="noStrike" dirty="0">
                        <a:solidFill>
                          <a:srgbClr val="FF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3676628003"/>
                  </a:ext>
                </a:extLst>
              </a:tr>
            </a:tbl>
          </a:graphicData>
        </a:graphic>
      </p:graphicFrame>
    </p:spTree>
    <p:extLst>
      <p:ext uri="{BB962C8B-B14F-4D97-AF65-F5344CB8AC3E}">
        <p14:creationId xmlns:p14="http://schemas.microsoft.com/office/powerpoint/2010/main" val="22684614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Error-Cost test</a:t>
            </a:r>
            <a:endParaRPr lang="zh-CN" altLang="en-US" dirty="0"/>
          </a:p>
        </p:txBody>
      </p:sp>
      <p:sp>
        <p:nvSpPr>
          <p:cNvPr id="3" name="标题 2"/>
          <p:cNvSpPr>
            <a:spLocks noGrp="1"/>
          </p:cNvSpPr>
          <p:nvPr>
            <p:ph type="title"/>
          </p:nvPr>
        </p:nvSpPr>
        <p:spPr/>
        <p:txBody>
          <a:bodyPr/>
          <a:lstStyle/>
          <a:p>
            <a:r>
              <a:rPr lang="en-US" altLang="zh-CN" dirty="0"/>
              <a:t>Preliminary results</a:t>
            </a:r>
            <a:endParaRPr lang="zh-CN" altLang="en-US" dirty="0"/>
          </a:p>
        </p:txBody>
      </p:sp>
      <p:sp>
        <p:nvSpPr>
          <p:cNvPr id="4" name="灯片编号占位符 3"/>
          <p:cNvSpPr>
            <a:spLocks noGrp="1"/>
          </p:cNvSpPr>
          <p:nvPr>
            <p:ph type="sldNum" sz="quarter" idx="12"/>
          </p:nvPr>
        </p:nvSpPr>
        <p:spPr/>
        <p:txBody>
          <a:bodyPr/>
          <a:lstStyle/>
          <a:p>
            <a:fld id="{F4BBAA67-0902-491C-823F-A4EBA7B0E99D}" type="slidenum">
              <a:rPr lang="en-US" altLang="zh-CN" smtClean="0"/>
              <a:pPr/>
              <a:t>19</a:t>
            </a:fld>
            <a:endParaRPr lang="en-US" altLang="zh-CN"/>
          </a:p>
        </p:txBody>
      </p:sp>
      <p:graphicFrame>
        <p:nvGraphicFramePr>
          <p:cNvPr id="5" name="对象 4"/>
          <p:cNvGraphicFramePr>
            <a:graphicFrameLocks noChangeAspect="1"/>
          </p:cNvGraphicFramePr>
          <p:nvPr>
            <p:extLst>
              <p:ext uri="{D42A27DB-BD31-4B8C-83A1-F6EECF244321}">
                <p14:modId xmlns:p14="http://schemas.microsoft.com/office/powerpoint/2010/main" val="2438197017"/>
              </p:ext>
            </p:extLst>
          </p:nvPr>
        </p:nvGraphicFramePr>
        <p:xfrm>
          <a:off x="827584" y="1916832"/>
          <a:ext cx="7429811" cy="4176464"/>
        </p:xfrm>
        <a:graphic>
          <a:graphicData uri="http://schemas.openxmlformats.org/presentationml/2006/ole">
            <mc:AlternateContent xmlns:mc="http://schemas.openxmlformats.org/markup-compatibility/2006">
              <mc:Choice xmlns:v="urn:schemas-microsoft-com:vml" Requires="v">
                <p:oleObj spid="_x0000_s1066" name="Graph" r:id="rId4" imgW="4996080" imgH="2808720" progId="Origin50.Graph">
                  <p:embed/>
                </p:oleObj>
              </mc:Choice>
              <mc:Fallback>
                <p:oleObj name="Graph" r:id="rId4" imgW="4996080" imgH="2808720" progId="Origin50.Graph">
                  <p:embed/>
                  <p:pic>
                    <p:nvPicPr>
                      <p:cNvPr id="0" name=""/>
                      <p:cNvPicPr/>
                      <p:nvPr/>
                    </p:nvPicPr>
                    <p:blipFill>
                      <a:blip r:embed="rId5"/>
                      <a:stretch>
                        <a:fillRect/>
                      </a:stretch>
                    </p:blipFill>
                    <p:spPr>
                      <a:xfrm>
                        <a:off x="827584" y="1916832"/>
                        <a:ext cx="7429811" cy="4176464"/>
                      </a:xfrm>
                      <a:prstGeom prst="rect">
                        <a:avLst/>
                      </a:prstGeom>
                    </p:spPr>
                  </p:pic>
                </p:oleObj>
              </mc:Fallback>
            </mc:AlternateContent>
          </a:graphicData>
        </a:graphic>
      </p:graphicFrame>
      <p:cxnSp>
        <p:nvCxnSpPr>
          <p:cNvPr id="7" name="直接连接符 6"/>
          <p:cNvCxnSpPr/>
          <p:nvPr/>
        </p:nvCxnSpPr>
        <p:spPr>
          <a:xfrm flipV="1">
            <a:off x="2195736" y="2060848"/>
            <a:ext cx="2304256" cy="2592288"/>
          </a:xfrm>
          <a:prstGeom prst="line">
            <a:avLst/>
          </a:prstGeom>
          <a:ln w="19050">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9885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Motivation for high order schemes</a:t>
            </a:r>
          </a:p>
          <a:p>
            <a:r>
              <a:rPr lang="en-US" altLang="zh-CN" dirty="0" smtClean="0"/>
              <a:t>Basic principles of DG-FEM</a:t>
            </a:r>
          </a:p>
          <a:p>
            <a:r>
              <a:rPr lang="en-US" altLang="zh-CN" dirty="0" smtClean="0"/>
              <a:t>Implementation within OpenFOAM</a:t>
            </a:r>
          </a:p>
          <a:p>
            <a:pPr lvl="1"/>
            <a:r>
              <a:rPr lang="en-US" altLang="zh-CN" dirty="0" smtClean="0"/>
              <a:t>design </a:t>
            </a:r>
            <a:r>
              <a:rPr lang="en-US" altLang="zh-CN" dirty="0"/>
              <a:t>philosophy and </a:t>
            </a:r>
            <a:r>
              <a:rPr lang="en-US" altLang="zh-CN" dirty="0" smtClean="0"/>
              <a:t>framework</a:t>
            </a:r>
          </a:p>
          <a:p>
            <a:pPr lvl="1"/>
            <a:r>
              <a:rPr lang="en-US" altLang="zh-CN" dirty="0" smtClean="0"/>
              <a:t>user interfaces</a:t>
            </a:r>
          </a:p>
          <a:p>
            <a:pPr lvl="1"/>
            <a:r>
              <a:rPr lang="en-US" altLang="zh-CN" dirty="0" smtClean="0"/>
              <a:t>support of curved mesh</a:t>
            </a:r>
          </a:p>
          <a:p>
            <a:r>
              <a:rPr lang="en-US" altLang="zh-CN" dirty="0" smtClean="0"/>
              <a:t>Preliminary results</a:t>
            </a:r>
          </a:p>
          <a:p>
            <a:r>
              <a:rPr lang="en-US" altLang="zh-CN" dirty="0" smtClean="0"/>
              <a:t>Future work</a:t>
            </a:r>
            <a:endParaRPr lang="en-US" altLang="zh-CN" dirty="0"/>
          </a:p>
        </p:txBody>
      </p:sp>
      <p:sp>
        <p:nvSpPr>
          <p:cNvPr id="3" name="标题 2"/>
          <p:cNvSpPr>
            <a:spLocks noGrp="1"/>
          </p:cNvSpPr>
          <p:nvPr>
            <p:ph type="title"/>
          </p:nvPr>
        </p:nvSpPr>
        <p:spPr/>
        <p:txBody>
          <a:bodyPr/>
          <a:lstStyle/>
          <a:p>
            <a:r>
              <a:rPr lang="en-US" altLang="zh-CN" dirty="0" smtClean="0"/>
              <a:t>Outline</a:t>
            </a:r>
            <a:endParaRPr lang="zh-CN" altLang="en-US" dirty="0"/>
          </a:p>
        </p:txBody>
      </p:sp>
      <p:sp>
        <p:nvSpPr>
          <p:cNvPr id="4" name="灯片编号占位符 3"/>
          <p:cNvSpPr>
            <a:spLocks noGrp="1"/>
          </p:cNvSpPr>
          <p:nvPr>
            <p:ph type="sldNum" sz="quarter" idx="12"/>
          </p:nvPr>
        </p:nvSpPr>
        <p:spPr/>
        <p:txBody>
          <a:bodyPr/>
          <a:lstStyle/>
          <a:p>
            <a:fld id="{F4BBAA67-0902-491C-823F-A4EBA7B0E99D}" type="slidenum">
              <a:rPr lang="en-US" altLang="zh-CN" smtClean="0"/>
              <a:pPr/>
              <a:t>2</a:t>
            </a:fld>
            <a:endParaRPr lang="en-US" altLang="zh-CN"/>
          </a:p>
        </p:txBody>
      </p:sp>
    </p:spTree>
    <p:extLst>
      <p:ext uri="{BB962C8B-B14F-4D97-AF65-F5344CB8AC3E}">
        <p14:creationId xmlns:p14="http://schemas.microsoft.com/office/powerpoint/2010/main" val="41131078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Double Mach Problem, inviscid, 10 Ma</a:t>
            </a:r>
          </a:p>
          <a:p>
            <a:pPr lvl="1"/>
            <a:r>
              <a:rPr lang="en-US" altLang="zh-CN" dirty="0" smtClean="0"/>
              <a:t>Euler solver with 1</a:t>
            </a:r>
            <a:r>
              <a:rPr lang="en-US" altLang="zh-CN" baseline="30000" dirty="0" smtClean="0"/>
              <a:t>st</a:t>
            </a:r>
            <a:r>
              <a:rPr lang="en-US" altLang="zh-CN" dirty="0" smtClean="0"/>
              <a:t> order basis, LF flux and gradient limiter</a:t>
            </a:r>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r>
              <a:rPr lang="en-US" altLang="zh-CN" dirty="0" smtClean="0"/>
              <a:t>To utilize high order basis, need high order limiter</a:t>
            </a:r>
            <a:endParaRPr lang="zh-CN" altLang="en-US" dirty="0"/>
          </a:p>
        </p:txBody>
      </p:sp>
      <p:sp>
        <p:nvSpPr>
          <p:cNvPr id="3" name="标题 2"/>
          <p:cNvSpPr>
            <a:spLocks noGrp="1"/>
          </p:cNvSpPr>
          <p:nvPr>
            <p:ph type="title"/>
          </p:nvPr>
        </p:nvSpPr>
        <p:spPr/>
        <p:txBody>
          <a:bodyPr/>
          <a:lstStyle/>
          <a:p>
            <a:r>
              <a:rPr lang="en-US" altLang="zh-CN" dirty="0"/>
              <a:t>Preliminary results</a:t>
            </a:r>
            <a:endParaRPr lang="zh-CN" altLang="en-US" dirty="0"/>
          </a:p>
        </p:txBody>
      </p:sp>
      <p:sp>
        <p:nvSpPr>
          <p:cNvPr id="4" name="灯片编号占位符 3"/>
          <p:cNvSpPr>
            <a:spLocks noGrp="1"/>
          </p:cNvSpPr>
          <p:nvPr>
            <p:ph type="sldNum" sz="quarter" idx="12"/>
          </p:nvPr>
        </p:nvSpPr>
        <p:spPr/>
        <p:txBody>
          <a:bodyPr/>
          <a:lstStyle/>
          <a:p>
            <a:fld id="{F4BBAA67-0902-491C-823F-A4EBA7B0E99D}" type="slidenum">
              <a:rPr lang="en-US" altLang="zh-CN" smtClean="0"/>
              <a:pPr/>
              <a:t>20</a:t>
            </a:fld>
            <a:endParaRPr lang="en-US" altLang="zh-CN"/>
          </a:p>
        </p:txBody>
      </p:sp>
      <p:pic>
        <p:nvPicPr>
          <p:cNvPr id="5" name="内容占位符 12">
            <a:extLst>
              <a:ext uri="{FF2B5EF4-FFF2-40B4-BE49-F238E27FC236}">
                <a16:creationId xmlns="" xmlns:a16="http://schemas.microsoft.com/office/drawing/2014/main" id="{93833683-A692-44F3-8362-9E08538D04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15616" y="2708920"/>
            <a:ext cx="6903736" cy="2520280"/>
          </a:xfrm>
          <a:prstGeom prst="rect">
            <a:avLst/>
          </a:prstGeom>
          <a:noFill/>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17793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823" y="3715834"/>
            <a:ext cx="7710338" cy="1513366"/>
          </a:xfrm>
          <a:prstGeom prst="rect">
            <a:avLst/>
          </a:prstGeom>
        </p:spPr>
      </p:pic>
      <p:sp>
        <p:nvSpPr>
          <p:cNvPr id="2" name="内容占位符 1"/>
          <p:cNvSpPr>
            <a:spLocks noGrp="1"/>
          </p:cNvSpPr>
          <p:nvPr>
            <p:ph idx="1"/>
          </p:nvPr>
        </p:nvSpPr>
        <p:spPr/>
        <p:txBody>
          <a:bodyPr/>
          <a:lstStyle/>
          <a:p>
            <a:r>
              <a:rPr lang="en-US" altLang="zh-CN" dirty="0" smtClean="0"/>
              <a:t>Flow past cylinder, Re=100</a:t>
            </a:r>
          </a:p>
          <a:p>
            <a:pPr lvl="1"/>
            <a:r>
              <a:rPr lang="en-US" altLang="zh-CN" dirty="0" smtClean="0"/>
              <a:t>INS solver with pressure projection method</a:t>
            </a:r>
          </a:p>
          <a:p>
            <a:pPr lvl="1"/>
            <a:r>
              <a:rPr lang="en-US" altLang="zh-CN" dirty="0" smtClean="0"/>
              <a:t>1840 cells with 3</a:t>
            </a:r>
            <a:r>
              <a:rPr lang="en-US" altLang="zh-CN" baseline="30000" dirty="0" smtClean="0"/>
              <a:t>rd</a:t>
            </a:r>
            <a:r>
              <a:rPr lang="en-US" altLang="zh-CN" dirty="0" smtClean="0"/>
              <a:t> basis</a:t>
            </a:r>
          </a:p>
          <a:p>
            <a:pPr lvl="1"/>
            <a:r>
              <a:rPr lang="en-US" altLang="zh-CN" dirty="0" smtClean="0"/>
              <a:t>Curved mesh in cylinder patch</a:t>
            </a:r>
            <a:endParaRPr lang="zh-CN" altLang="en-US" dirty="0"/>
          </a:p>
        </p:txBody>
      </p:sp>
      <p:sp>
        <p:nvSpPr>
          <p:cNvPr id="3" name="标题 2"/>
          <p:cNvSpPr>
            <a:spLocks noGrp="1"/>
          </p:cNvSpPr>
          <p:nvPr>
            <p:ph type="title"/>
          </p:nvPr>
        </p:nvSpPr>
        <p:spPr/>
        <p:txBody>
          <a:bodyPr/>
          <a:lstStyle/>
          <a:p>
            <a:r>
              <a:rPr lang="en-US" altLang="zh-CN" dirty="0"/>
              <a:t>Preliminary results</a:t>
            </a:r>
            <a:endParaRPr lang="zh-CN" altLang="en-US" dirty="0"/>
          </a:p>
        </p:txBody>
      </p:sp>
      <p:sp>
        <p:nvSpPr>
          <p:cNvPr id="4" name="灯片编号占位符 3"/>
          <p:cNvSpPr>
            <a:spLocks noGrp="1"/>
          </p:cNvSpPr>
          <p:nvPr>
            <p:ph type="sldNum" sz="quarter" idx="12"/>
          </p:nvPr>
        </p:nvSpPr>
        <p:spPr/>
        <p:txBody>
          <a:bodyPr/>
          <a:lstStyle/>
          <a:p>
            <a:fld id="{F4BBAA67-0902-491C-823F-A4EBA7B0E99D}" type="slidenum">
              <a:rPr lang="en-US" altLang="zh-CN" smtClean="0"/>
              <a:pPr/>
              <a:t>21</a:t>
            </a:fld>
            <a:endParaRPr lang="en-US" altLang="zh-CN"/>
          </a:p>
        </p:txBody>
      </p:sp>
      <p:pic>
        <p:nvPicPr>
          <p:cNvPr id="5" name="cylinder1840_3">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rotWithShape="1">
          <a:blip r:embed="rId5"/>
          <a:srcRect l="3572" t="17045" r="1764" b="18186"/>
          <a:stretch/>
        </p:blipFill>
        <p:spPr>
          <a:xfrm>
            <a:off x="677080" y="3788441"/>
            <a:ext cx="7632848" cy="1368151"/>
          </a:xfrm>
          <a:prstGeom prst="rect">
            <a:avLst/>
          </a:prstGeom>
        </p:spPr>
      </p:pic>
    </p:spTree>
    <p:extLst>
      <p:ext uri="{BB962C8B-B14F-4D97-AF65-F5344CB8AC3E}">
        <p14:creationId xmlns:p14="http://schemas.microsoft.com/office/powerpoint/2010/main" val="2698753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mediacall" presetSubtype="0" fill="hold" nodeType="withEffect">
                                  <p:stCondLst>
                                    <p:cond delay="0"/>
                                  </p:stCondLst>
                                  <p:childTnLst>
                                    <p:cmd type="call" cmd="playFrom(0.0)">
                                      <p:cBhvr>
                                        <p:cTn id="10" dur="25799"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repeatCount="indefinite" fill="remove" display="0">
                  <p:stCondLst>
                    <p:cond delay="indefinite"/>
                  </p:stCondLst>
                </p:cTn>
                <p:tgtEl>
                  <p:spTgt spid="5"/>
                </p:tgtEl>
              </p:cMediaNode>
            </p:vide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2800" dirty="0" smtClean="0"/>
              <a:t>What already support</a:t>
            </a:r>
          </a:p>
          <a:p>
            <a:pPr lvl="1"/>
            <a:r>
              <a:rPr lang="en-US" altLang="zh-CN" sz="2400" dirty="0" smtClean="0"/>
              <a:t>High order DG space discretization (up to 8)</a:t>
            </a:r>
          </a:p>
          <a:p>
            <a:pPr lvl="1"/>
            <a:r>
              <a:rPr lang="en-US" altLang="zh-CN" sz="2400" dirty="0" smtClean="0"/>
              <a:t>OFM compatible user interface</a:t>
            </a:r>
          </a:p>
          <a:p>
            <a:pPr lvl="1"/>
            <a:r>
              <a:rPr lang="en-US" altLang="zh-CN" sz="2400" dirty="0" smtClean="0"/>
              <a:t>Inviscid Euler &amp; INS solver</a:t>
            </a:r>
          </a:p>
          <a:p>
            <a:pPr lvl="1"/>
            <a:r>
              <a:rPr lang="en-US" altLang="zh-CN" sz="2400" dirty="0" smtClean="0"/>
              <a:t>High order curved mesh</a:t>
            </a:r>
            <a:endParaRPr lang="en-US" altLang="zh-CN" sz="2400" dirty="0"/>
          </a:p>
          <a:p>
            <a:r>
              <a:rPr lang="en-US" altLang="zh-CN" sz="2800" dirty="0" smtClean="0"/>
              <a:t>To be developed</a:t>
            </a:r>
          </a:p>
          <a:p>
            <a:pPr lvl="1"/>
            <a:r>
              <a:rPr lang="en-US" altLang="zh-CN" sz="2400" dirty="0" smtClean="0"/>
              <a:t>3D basis extension</a:t>
            </a:r>
          </a:p>
          <a:p>
            <a:pPr lvl="1"/>
            <a:r>
              <a:rPr lang="en-US" altLang="zh-CN" sz="2400" dirty="0" err="1" smtClean="0"/>
              <a:t>hp</a:t>
            </a:r>
            <a:r>
              <a:rPr lang="en-US" altLang="zh-CN" sz="2400" dirty="0" smtClean="0"/>
              <a:t> adaption</a:t>
            </a:r>
          </a:p>
          <a:p>
            <a:pPr lvl="1"/>
            <a:r>
              <a:rPr lang="en-US" altLang="zh-CN" sz="2400" dirty="0" smtClean="0"/>
              <a:t>High order limiter, shock capturing</a:t>
            </a:r>
          </a:p>
          <a:p>
            <a:pPr lvl="1"/>
            <a:r>
              <a:rPr lang="en-US" altLang="zh-CN" sz="2400" dirty="0" smtClean="0"/>
              <a:t>LES models</a:t>
            </a:r>
          </a:p>
          <a:p>
            <a:pPr lvl="1"/>
            <a:r>
              <a:rPr lang="en-US" altLang="zh-CN" sz="2400" dirty="0" smtClean="0"/>
              <a:t>Performance optimization</a:t>
            </a:r>
            <a:endParaRPr lang="zh-CN" altLang="en-US" sz="2400" dirty="0"/>
          </a:p>
        </p:txBody>
      </p:sp>
      <p:sp>
        <p:nvSpPr>
          <p:cNvPr id="3" name="标题 2"/>
          <p:cNvSpPr>
            <a:spLocks noGrp="1"/>
          </p:cNvSpPr>
          <p:nvPr>
            <p:ph type="title"/>
          </p:nvPr>
        </p:nvSpPr>
        <p:spPr/>
        <p:txBody>
          <a:bodyPr/>
          <a:lstStyle/>
          <a:p>
            <a:r>
              <a:rPr lang="en-US" altLang="zh-CN" dirty="0" smtClean="0"/>
              <a:t>Future work</a:t>
            </a:r>
            <a:endParaRPr lang="zh-CN" altLang="en-US" dirty="0"/>
          </a:p>
        </p:txBody>
      </p:sp>
      <p:sp>
        <p:nvSpPr>
          <p:cNvPr id="4" name="灯片编号占位符 3"/>
          <p:cNvSpPr>
            <a:spLocks noGrp="1"/>
          </p:cNvSpPr>
          <p:nvPr>
            <p:ph type="sldNum" sz="quarter" idx="12"/>
          </p:nvPr>
        </p:nvSpPr>
        <p:spPr/>
        <p:txBody>
          <a:bodyPr/>
          <a:lstStyle/>
          <a:p>
            <a:fld id="{F4BBAA67-0902-491C-823F-A4EBA7B0E99D}" type="slidenum">
              <a:rPr lang="en-US" altLang="zh-CN" smtClean="0"/>
              <a:pPr/>
              <a:t>22</a:t>
            </a:fld>
            <a:endParaRPr lang="en-US" altLang="zh-CN"/>
          </a:p>
        </p:txBody>
      </p:sp>
    </p:spTree>
    <p:extLst>
      <p:ext uri="{BB962C8B-B14F-4D97-AF65-F5344CB8AC3E}">
        <p14:creationId xmlns:p14="http://schemas.microsoft.com/office/powerpoint/2010/main" val="1634846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2800" dirty="0" smtClean="0"/>
              <a:t>Complex realistic problem simulation</a:t>
            </a:r>
          </a:p>
          <a:p>
            <a:pPr lvl="1"/>
            <a:r>
              <a:rPr lang="en-US" altLang="zh-CN" sz="2400" dirty="0" smtClean="0"/>
              <a:t>Wake and vortex flows</a:t>
            </a:r>
          </a:p>
          <a:p>
            <a:pPr lvl="1"/>
            <a:r>
              <a:rPr lang="en-US" altLang="zh-CN" sz="2400" dirty="0" smtClean="0"/>
              <a:t>LES/DNS</a:t>
            </a:r>
          </a:p>
          <a:p>
            <a:pPr lvl="1"/>
            <a:endParaRPr lang="en-US" altLang="zh-CN" sz="2400" dirty="0"/>
          </a:p>
          <a:p>
            <a:pPr lvl="1"/>
            <a:endParaRPr lang="en-US" altLang="zh-CN" sz="2400" dirty="0" smtClean="0"/>
          </a:p>
          <a:p>
            <a:pPr lvl="1"/>
            <a:endParaRPr lang="en-US" altLang="zh-CN" sz="2400" dirty="0"/>
          </a:p>
          <a:p>
            <a:pPr lvl="1"/>
            <a:endParaRPr lang="en-US" altLang="zh-CN" sz="2400" dirty="0" smtClean="0"/>
          </a:p>
          <a:p>
            <a:pPr lvl="1"/>
            <a:endParaRPr lang="en-US" altLang="zh-CN" sz="2400" dirty="0"/>
          </a:p>
          <a:p>
            <a:r>
              <a:rPr lang="en-US" altLang="zh-CN" sz="2800" dirty="0" smtClean="0"/>
              <a:t>Other Challenges</a:t>
            </a:r>
          </a:p>
          <a:p>
            <a:pPr lvl="1"/>
            <a:r>
              <a:rPr lang="en-US" altLang="zh-CN" sz="2400" dirty="0" smtClean="0"/>
              <a:t>Complex geometries</a:t>
            </a:r>
          </a:p>
          <a:p>
            <a:pPr lvl="1"/>
            <a:r>
              <a:rPr lang="en-US" altLang="zh-CN" sz="2400" dirty="0" smtClean="0"/>
              <a:t>Multi physics and many scales</a:t>
            </a:r>
          </a:p>
        </p:txBody>
      </p:sp>
      <p:sp>
        <p:nvSpPr>
          <p:cNvPr id="3" name="标题 2"/>
          <p:cNvSpPr>
            <a:spLocks noGrp="1"/>
          </p:cNvSpPr>
          <p:nvPr>
            <p:ph type="title"/>
          </p:nvPr>
        </p:nvSpPr>
        <p:spPr/>
        <p:txBody>
          <a:bodyPr/>
          <a:lstStyle/>
          <a:p>
            <a:r>
              <a:rPr lang="en-US" altLang="zh-CN" dirty="0" smtClean="0"/>
              <a:t>Motivation</a:t>
            </a:r>
            <a:endParaRPr lang="zh-CN" altLang="en-US" dirty="0"/>
          </a:p>
        </p:txBody>
      </p:sp>
      <p:sp>
        <p:nvSpPr>
          <p:cNvPr id="4" name="灯片编号占位符 3"/>
          <p:cNvSpPr>
            <a:spLocks noGrp="1"/>
          </p:cNvSpPr>
          <p:nvPr>
            <p:ph type="sldNum" sz="quarter" idx="12"/>
          </p:nvPr>
        </p:nvSpPr>
        <p:spPr/>
        <p:txBody>
          <a:bodyPr/>
          <a:lstStyle/>
          <a:p>
            <a:fld id="{F4BBAA67-0902-491C-823F-A4EBA7B0E99D}" type="slidenum">
              <a:rPr lang="en-US" altLang="zh-CN" smtClean="0"/>
              <a:pPr/>
              <a:t>3</a:t>
            </a:fld>
            <a:endParaRPr lang="en-US" altLang="zh-CN"/>
          </a:p>
        </p:txBody>
      </p:sp>
      <p:pic>
        <p:nvPicPr>
          <p:cNvPr id="5" name="图片 4"/>
          <p:cNvPicPr>
            <a:picLocks noChangeAspect="1"/>
          </p:cNvPicPr>
          <p:nvPr/>
        </p:nvPicPr>
        <p:blipFill rotWithShape="1">
          <a:blip r:embed="rId3"/>
          <a:srcRect l="4864" t="21816" r="3948" b="17076"/>
          <a:stretch/>
        </p:blipFill>
        <p:spPr>
          <a:xfrm>
            <a:off x="971600" y="2692533"/>
            <a:ext cx="3414060" cy="2019068"/>
          </a:xfrm>
          <a:prstGeom prst="rect">
            <a:avLst/>
          </a:prstGeom>
        </p:spPr>
      </p:pic>
      <p:pic>
        <p:nvPicPr>
          <p:cNvPr id="1026" name="Picture 2" descr="“delta wing flow”的图片搜索结果"/>
          <p:cNvPicPr>
            <a:picLocks noChangeAspect="1" noChangeArrowheads="1"/>
          </p:cNvPicPr>
          <p:nvPr/>
        </p:nvPicPr>
        <p:blipFill rotWithShape="1">
          <a:blip r:embed="rId4">
            <a:extLst>
              <a:ext uri="{28A0092B-C50C-407E-A947-70E740481C1C}">
                <a14:useLocalDpi xmlns:a14="http://schemas.microsoft.com/office/drawing/2010/main" val="0"/>
              </a:ext>
            </a:extLst>
          </a:blip>
          <a:srcRect l="12568" t="6239" r="12030" b="19203"/>
          <a:stretch/>
        </p:blipFill>
        <p:spPr bwMode="auto">
          <a:xfrm>
            <a:off x="5033732" y="2348880"/>
            <a:ext cx="3705602" cy="2470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8195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2800" dirty="0" smtClean="0"/>
              <a:t>2</a:t>
            </a:r>
            <a:r>
              <a:rPr lang="en-US" altLang="zh-CN" sz="2800" baseline="30000" dirty="0" smtClean="0"/>
              <a:t>nd</a:t>
            </a:r>
            <a:r>
              <a:rPr lang="en-US" altLang="zh-CN" sz="2800" dirty="0" smtClean="0"/>
              <a:t> order accuracy may not be enough</a:t>
            </a:r>
          </a:p>
          <a:p>
            <a:pPr lvl="1"/>
            <a:r>
              <a:rPr lang="en-US" altLang="zh-CN" sz="2400" dirty="0" smtClean="0"/>
              <a:t>much more points to achieve given accuracy</a:t>
            </a:r>
          </a:p>
          <a:p>
            <a:pPr lvl="1"/>
            <a:r>
              <a:rPr lang="en-US" altLang="zh-CN" sz="2400" dirty="0" smtClean="0"/>
              <a:t>limitation of computation cost and scalability</a:t>
            </a:r>
          </a:p>
          <a:p>
            <a:pPr lvl="1"/>
            <a:endParaRPr lang="en-US" altLang="zh-CN" sz="2400" dirty="0"/>
          </a:p>
          <a:p>
            <a:pPr lvl="1"/>
            <a:endParaRPr lang="en-US" altLang="zh-CN" sz="2400" dirty="0" smtClean="0"/>
          </a:p>
          <a:p>
            <a:pPr lvl="1"/>
            <a:endParaRPr lang="en-US" altLang="zh-CN" sz="2400" dirty="0"/>
          </a:p>
          <a:p>
            <a:pPr lvl="1"/>
            <a:endParaRPr lang="en-US" altLang="zh-CN" sz="2400" dirty="0" smtClean="0"/>
          </a:p>
          <a:p>
            <a:pPr lvl="1"/>
            <a:endParaRPr lang="en-US" altLang="zh-CN" sz="2400" dirty="0" smtClean="0"/>
          </a:p>
          <a:p>
            <a:r>
              <a:rPr lang="en-US" altLang="zh-CN" sz="2800" dirty="0" smtClean="0"/>
              <a:t>Require advanced numerical methods</a:t>
            </a:r>
          </a:p>
          <a:p>
            <a:pPr lvl="1"/>
            <a:r>
              <a:rPr lang="en-US" altLang="zh-CN" sz="2400" dirty="0" smtClean="0"/>
              <a:t>high performance, high </a:t>
            </a:r>
            <a:r>
              <a:rPr lang="en-US" altLang="zh-CN" sz="2400" dirty="0"/>
              <a:t>scalability and </a:t>
            </a:r>
            <a:r>
              <a:rPr lang="en-US" altLang="zh-CN" sz="2400" dirty="0" smtClean="0"/>
              <a:t>high-order accuracy</a:t>
            </a:r>
            <a:endParaRPr lang="zh-CN" altLang="en-US" sz="2400" dirty="0"/>
          </a:p>
        </p:txBody>
      </p:sp>
      <p:sp>
        <p:nvSpPr>
          <p:cNvPr id="3" name="标题 2"/>
          <p:cNvSpPr>
            <a:spLocks noGrp="1"/>
          </p:cNvSpPr>
          <p:nvPr>
            <p:ph type="title"/>
          </p:nvPr>
        </p:nvSpPr>
        <p:spPr/>
        <p:txBody>
          <a:bodyPr/>
          <a:lstStyle/>
          <a:p>
            <a:r>
              <a:rPr lang="en-US" altLang="zh-CN" dirty="0"/>
              <a:t>Motivation</a:t>
            </a:r>
            <a:endParaRPr lang="zh-CN" altLang="en-US" dirty="0"/>
          </a:p>
        </p:txBody>
      </p:sp>
      <p:sp>
        <p:nvSpPr>
          <p:cNvPr id="4" name="灯片编号占位符 3"/>
          <p:cNvSpPr>
            <a:spLocks noGrp="1"/>
          </p:cNvSpPr>
          <p:nvPr>
            <p:ph type="sldNum" sz="quarter" idx="12"/>
          </p:nvPr>
        </p:nvSpPr>
        <p:spPr/>
        <p:txBody>
          <a:bodyPr/>
          <a:lstStyle/>
          <a:p>
            <a:fld id="{F4BBAA67-0902-491C-823F-A4EBA7B0E99D}" type="slidenum">
              <a:rPr lang="en-US" altLang="zh-CN" smtClean="0"/>
              <a:pPr/>
              <a:t>4</a:t>
            </a:fld>
            <a:endParaRPr lang="en-US" altLang="zh-CN"/>
          </a:p>
        </p:txBody>
      </p:sp>
      <p:pic>
        <p:nvPicPr>
          <p:cNvPr id="6" name="图片 5"/>
          <p:cNvPicPr>
            <a:picLocks noChangeAspect="1"/>
          </p:cNvPicPr>
          <p:nvPr/>
        </p:nvPicPr>
        <p:blipFill>
          <a:blip r:embed="rId3"/>
          <a:stretch>
            <a:fillRect/>
          </a:stretch>
        </p:blipFill>
        <p:spPr>
          <a:xfrm>
            <a:off x="2339752" y="2708920"/>
            <a:ext cx="3811050" cy="2160240"/>
          </a:xfrm>
          <a:prstGeom prst="rect">
            <a:avLst/>
          </a:prstGeom>
        </p:spPr>
      </p:pic>
    </p:spTree>
    <p:extLst>
      <p:ext uri="{BB962C8B-B14F-4D97-AF65-F5344CB8AC3E}">
        <p14:creationId xmlns:p14="http://schemas.microsoft.com/office/powerpoint/2010/main" val="17573035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en-US" altLang="zh-CN" sz="2800" dirty="0" smtClean="0"/>
                  <a:t>Definition of high-order method</a:t>
                </a:r>
              </a:p>
              <a:p>
                <a:endParaRPr lang="en-US" altLang="zh-CN" sz="2800" dirty="0"/>
              </a:p>
              <a:p>
                <a:r>
                  <a:rPr lang="en-US" altLang="zh-CN" sz="2800" dirty="0" smtClean="0"/>
                  <a:t>Cost evaluation</a:t>
                </a:r>
              </a:p>
              <a:p>
                <a:pPr lvl="1"/>
                <a:r>
                  <a:rPr lang="en-US" altLang="zh-CN" sz="2400" dirty="0" smtClean="0"/>
                  <a:t>given accuracy </a:t>
                </a:r>
                <a14:m>
                  <m:oMath xmlns:m="http://schemas.openxmlformats.org/officeDocument/2006/math">
                    <m:sSub>
                      <m:sSubPr>
                        <m:ctrlPr>
                          <a:rPr lang="en-US" altLang="zh-CN" sz="2400" b="0" i="1" smtClean="0">
                            <a:latin typeface="Cambria Math" panose="02040503050406030204" pitchFamily="18" charset="0"/>
                          </a:rPr>
                        </m:ctrlPr>
                      </m:sSubPr>
                      <m:e>
                        <m:r>
                          <a:rPr lang="zh-CN" altLang="en-US" sz="2400" i="1" smtClean="0">
                            <a:latin typeface="Cambria Math" panose="02040503050406030204" pitchFamily="18" charset="0"/>
                          </a:rPr>
                          <m:t>𝜀</m:t>
                        </m:r>
                      </m:e>
                      <m:sub>
                        <m:r>
                          <a:rPr lang="en-US" altLang="zh-CN" sz="2400" b="0" i="1" smtClean="0">
                            <a:latin typeface="Cambria Math" panose="02040503050406030204" pitchFamily="18" charset="0"/>
                          </a:rPr>
                          <m:t>𝑝</m:t>
                        </m:r>
                      </m:sub>
                    </m:sSub>
                  </m:oMath>
                </a14:m>
                <a:r>
                  <a:rPr lang="zh-CN" altLang="en-US" sz="2400" dirty="0" smtClean="0"/>
                  <a:t> </a:t>
                </a:r>
                <a:r>
                  <a:rPr lang="en-US" altLang="zh-CN" sz="2400" dirty="0" smtClean="0"/>
                  <a:t>and specific period of time </a:t>
                </a:r>
                <a14:m>
                  <m:oMath xmlns:m="http://schemas.openxmlformats.org/officeDocument/2006/math">
                    <m:r>
                      <a:rPr lang="zh-CN" altLang="en-US" sz="2400" i="1" smtClean="0">
                        <a:latin typeface="Cambria Math" panose="02040503050406030204" pitchFamily="18" charset="0"/>
                      </a:rPr>
                      <m:t>𝜈</m:t>
                    </m:r>
                  </m:oMath>
                </a14:m>
                <a:endParaRPr lang="en-US" altLang="zh-CN" sz="2400" dirty="0" smtClean="0"/>
              </a:p>
              <a:p>
                <a:pPr lvl="1"/>
                <a:endParaRPr lang="en-US" altLang="zh-CN" sz="2400" dirty="0"/>
              </a:p>
              <a:p>
                <a:pPr lvl="1"/>
                <a:endParaRPr lang="en-US" altLang="zh-CN" sz="2400" dirty="0" smtClean="0"/>
              </a:p>
              <a:p>
                <a:pPr lvl="1"/>
                <a:endParaRPr lang="en-US" altLang="zh-CN" sz="2400" dirty="0"/>
              </a:p>
              <a:p>
                <a:pPr lvl="1"/>
                <a:endParaRPr lang="en-US" altLang="zh-CN" sz="2400" dirty="0" smtClean="0"/>
              </a:p>
              <a:p>
                <a:pPr lvl="2"/>
                <a:r>
                  <a:rPr lang="en-US" altLang="zh-CN" sz="2000" dirty="0" smtClean="0"/>
                  <a:t>2m = order of the scheme</a:t>
                </a:r>
              </a:p>
              <a:p>
                <a:pPr lvl="2"/>
                <a:r>
                  <a:rPr lang="en-US" altLang="zh-CN" sz="2000" dirty="0" smtClean="0"/>
                  <a:t>d = dimension of the problem</a:t>
                </a: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0">
                <a:blip r:embed="rId6"/>
                <a:stretch>
                  <a:fillRect l="-1314" t="-1373"/>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en-US" altLang="zh-CN" dirty="0"/>
              <a:t>Motivation</a:t>
            </a:r>
            <a:endParaRPr lang="zh-CN" altLang="en-US" dirty="0"/>
          </a:p>
        </p:txBody>
      </p:sp>
      <p:sp>
        <p:nvSpPr>
          <p:cNvPr id="4" name="灯片编号占位符 3"/>
          <p:cNvSpPr>
            <a:spLocks noGrp="1"/>
          </p:cNvSpPr>
          <p:nvPr>
            <p:ph type="sldNum" sz="quarter" idx="12"/>
          </p:nvPr>
        </p:nvSpPr>
        <p:spPr/>
        <p:txBody>
          <a:bodyPr/>
          <a:lstStyle/>
          <a:p>
            <a:fld id="{F4BBAA67-0902-491C-823F-A4EBA7B0E99D}" type="slidenum">
              <a:rPr lang="en-US" altLang="zh-CN" smtClean="0"/>
              <a:pPr/>
              <a:t>5</a:t>
            </a:fld>
            <a:endParaRPr lang="en-US" altLang="zh-CN"/>
          </a:p>
        </p:txBody>
      </p:sp>
      <p:sp>
        <p:nvSpPr>
          <p:cNvPr id="5" name="文本框 4"/>
          <p:cNvSpPr txBox="1"/>
          <p:nvPr/>
        </p:nvSpPr>
        <p:spPr>
          <a:xfrm>
            <a:off x="2699792" y="1772816"/>
            <a:ext cx="3315331" cy="523220"/>
          </a:xfrm>
          <a:prstGeom prst="rect">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altLang="zh-CN" sz="2800" dirty="0" smtClean="0">
                <a:solidFill>
                  <a:schemeClr val="bg1"/>
                </a:solidFill>
              </a:rPr>
              <a:t>truncation order &gt; 2</a:t>
            </a:r>
            <a:endParaRPr lang="zh-CN" altLang="en-US" sz="2800" dirty="0">
              <a:solidFill>
                <a:schemeClr val="bg1"/>
              </a:solidFill>
            </a:endParaRPr>
          </a:p>
        </p:txBody>
      </p:sp>
      <p:grpSp>
        <p:nvGrpSpPr>
          <p:cNvPr id="6" name="组合 5"/>
          <p:cNvGrpSpPr/>
          <p:nvPr/>
        </p:nvGrpSpPr>
        <p:grpSpPr>
          <a:xfrm>
            <a:off x="2258767" y="3324745"/>
            <a:ext cx="3897409" cy="1472407"/>
            <a:chOff x="4067943" y="3324745"/>
            <a:chExt cx="3897409" cy="1472407"/>
          </a:xfrm>
        </p:grpSpPr>
        <p:pic>
          <p:nvPicPr>
            <p:cNvPr id="10" name="图片 9"/>
            <p:cNvPicPr>
              <a:picLocks noChangeAspect="1"/>
            </p:cNvPicPr>
            <p:nvPr/>
          </p:nvPicPr>
          <p:blipFill rotWithShape="1">
            <a:blip r:embed="rId7"/>
            <a:srcRect l="47922"/>
            <a:stretch/>
          </p:blipFill>
          <p:spPr>
            <a:xfrm>
              <a:off x="4355975" y="3324745"/>
              <a:ext cx="3609377" cy="1472407"/>
            </a:xfrm>
            <a:prstGeom prst="rect">
              <a:avLst/>
            </a:prstGeom>
          </p:spPr>
        </p:pic>
        <p:pic>
          <p:nvPicPr>
            <p:cNvPr id="7" name="图片 6"/>
            <p:cNvPicPr>
              <a:picLocks noChangeAspect="1"/>
            </p:cNvPicPr>
            <p:nvPr/>
          </p:nvPicPr>
          <p:blipFill rotWithShape="1">
            <a:blip r:embed="rId7"/>
            <a:srcRect r="95844"/>
            <a:stretch/>
          </p:blipFill>
          <p:spPr>
            <a:xfrm>
              <a:off x="4067943" y="3324745"/>
              <a:ext cx="288032" cy="1472407"/>
            </a:xfrm>
            <a:prstGeom prst="rect">
              <a:avLst/>
            </a:prstGeom>
          </p:spPr>
        </p:pic>
      </p:grpSp>
    </p:spTree>
    <p:extLst>
      <p:ext uri="{BB962C8B-B14F-4D97-AF65-F5344CB8AC3E}">
        <p14:creationId xmlns:p14="http://schemas.microsoft.com/office/powerpoint/2010/main" val="20244313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Comparison of common methods</a:t>
            </a: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smtClean="0"/>
              <a:t>DG-FEM = FVM + FEM</a:t>
            </a:r>
          </a:p>
          <a:p>
            <a:endParaRPr lang="en-US" altLang="zh-CN" dirty="0"/>
          </a:p>
          <a:p>
            <a:endParaRPr lang="en-US" altLang="zh-CN" dirty="0" smtClean="0"/>
          </a:p>
          <a:p>
            <a:endParaRPr lang="en-US" altLang="zh-CN" dirty="0"/>
          </a:p>
          <a:p>
            <a:endParaRPr lang="en-US" altLang="zh-CN" dirty="0" smtClean="0"/>
          </a:p>
          <a:p>
            <a:pPr lvl="1"/>
            <a:endParaRPr lang="zh-CN" altLang="en-US" dirty="0"/>
          </a:p>
        </p:txBody>
      </p:sp>
      <p:sp>
        <p:nvSpPr>
          <p:cNvPr id="3" name="标题 2"/>
          <p:cNvSpPr>
            <a:spLocks noGrp="1"/>
          </p:cNvSpPr>
          <p:nvPr>
            <p:ph type="title"/>
          </p:nvPr>
        </p:nvSpPr>
        <p:spPr/>
        <p:txBody>
          <a:bodyPr/>
          <a:lstStyle/>
          <a:p>
            <a:r>
              <a:rPr lang="en-US" altLang="zh-CN" dirty="0" smtClean="0"/>
              <a:t>Motivation</a:t>
            </a:r>
            <a:endParaRPr lang="zh-CN" altLang="en-US" dirty="0"/>
          </a:p>
        </p:txBody>
      </p:sp>
      <p:sp>
        <p:nvSpPr>
          <p:cNvPr id="4" name="灯片编号占位符 3"/>
          <p:cNvSpPr>
            <a:spLocks noGrp="1"/>
          </p:cNvSpPr>
          <p:nvPr>
            <p:ph type="sldNum" sz="quarter" idx="12"/>
          </p:nvPr>
        </p:nvSpPr>
        <p:spPr/>
        <p:txBody>
          <a:bodyPr/>
          <a:lstStyle/>
          <a:p>
            <a:fld id="{F4BBAA67-0902-491C-823F-A4EBA7B0E99D}" type="slidenum">
              <a:rPr lang="en-US" altLang="zh-CN" smtClean="0"/>
              <a:pPr/>
              <a:t>6</a:t>
            </a:fld>
            <a:endParaRPr lang="en-US" altLang="zh-CN"/>
          </a:p>
        </p:txBody>
      </p:sp>
      <p:pic>
        <p:nvPicPr>
          <p:cNvPr id="5" name="图片 4"/>
          <p:cNvPicPr>
            <a:picLocks noChangeAspect="1"/>
          </p:cNvPicPr>
          <p:nvPr/>
        </p:nvPicPr>
        <p:blipFill>
          <a:blip r:embed="rId3"/>
          <a:stretch>
            <a:fillRect/>
          </a:stretch>
        </p:blipFill>
        <p:spPr>
          <a:xfrm>
            <a:off x="395536" y="1884853"/>
            <a:ext cx="8372475" cy="2209800"/>
          </a:xfrm>
          <a:prstGeom prst="rect">
            <a:avLst/>
          </a:prstGeom>
        </p:spPr>
      </p:pic>
      <p:pic>
        <p:nvPicPr>
          <p:cNvPr id="6" name="图片 5"/>
          <p:cNvPicPr>
            <a:picLocks noChangeAspect="1"/>
          </p:cNvPicPr>
          <p:nvPr/>
        </p:nvPicPr>
        <p:blipFill>
          <a:blip r:embed="rId4"/>
          <a:stretch>
            <a:fillRect/>
          </a:stretch>
        </p:blipFill>
        <p:spPr>
          <a:xfrm>
            <a:off x="683568" y="4017568"/>
            <a:ext cx="7388349" cy="1244445"/>
          </a:xfrm>
          <a:prstGeom prst="rect">
            <a:avLst/>
          </a:prstGeom>
        </p:spPr>
      </p:pic>
    </p:spTree>
    <p:extLst>
      <p:ext uri="{BB962C8B-B14F-4D97-AF65-F5344CB8AC3E}">
        <p14:creationId xmlns:p14="http://schemas.microsoft.com/office/powerpoint/2010/main" val="2488553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2800" dirty="0" smtClean="0"/>
              <a:t>High-order methods are hard to implement and use</a:t>
            </a:r>
          </a:p>
          <a:p>
            <a:pPr lvl="1"/>
            <a:r>
              <a:rPr lang="en-US" altLang="zh-CN" sz="2400" dirty="0" smtClean="0"/>
              <a:t>DG is flexible (unstructured grid)</a:t>
            </a:r>
          </a:p>
          <a:p>
            <a:pPr lvl="1"/>
            <a:r>
              <a:rPr lang="en-US" altLang="zh-CN" sz="2400" dirty="0" smtClean="0"/>
              <a:t>Organization of DG is similar to FVM</a:t>
            </a:r>
          </a:p>
          <a:p>
            <a:r>
              <a:rPr lang="en-US" altLang="zh-CN" sz="2800" dirty="0" smtClean="0"/>
              <a:t>OpenFOAM</a:t>
            </a:r>
          </a:p>
          <a:p>
            <a:pPr lvl="1"/>
            <a:r>
              <a:rPr lang="en-US" altLang="zh-CN" sz="2400" dirty="0" smtClean="0"/>
              <a:t>2</a:t>
            </a:r>
            <a:r>
              <a:rPr lang="en-US" altLang="zh-CN" sz="2400" baseline="30000" dirty="0" smtClean="0"/>
              <a:t>nd</a:t>
            </a:r>
            <a:r>
              <a:rPr lang="en-US" altLang="zh-CN" sz="2400" dirty="0" smtClean="0"/>
              <a:t> FVM</a:t>
            </a:r>
          </a:p>
          <a:p>
            <a:pPr lvl="1"/>
            <a:r>
              <a:rPr lang="en-US" altLang="zh-CN" sz="2400" dirty="0" smtClean="0"/>
              <a:t>well designed framework and user interface</a:t>
            </a:r>
          </a:p>
          <a:p>
            <a:pPr lvl="1"/>
            <a:r>
              <a:rPr lang="en-US" altLang="zh-CN" sz="2400" dirty="0" smtClean="0"/>
              <a:t>excellent tool chain</a:t>
            </a:r>
            <a:endParaRPr lang="zh-CN" altLang="en-US" sz="2400" dirty="0"/>
          </a:p>
        </p:txBody>
      </p:sp>
      <p:sp>
        <p:nvSpPr>
          <p:cNvPr id="3" name="标题 2"/>
          <p:cNvSpPr>
            <a:spLocks noGrp="1"/>
          </p:cNvSpPr>
          <p:nvPr>
            <p:ph type="title"/>
          </p:nvPr>
        </p:nvSpPr>
        <p:spPr/>
        <p:txBody>
          <a:bodyPr/>
          <a:lstStyle/>
          <a:p>
            <a:r>
              <a:rPr lang="en-US" altLang="zh-CN" dirty="0" smtClean="0"/>
              <a:t>Motivation</a:t>
            </a:r>
            <a:endParaRPr lang="zh-CN" altLang="en-US" dirty="0"/>
          </a:p>
        </p:txBody>
      </p:sp>
      <p:sp>
        <p:nvSpPr>
          <p:cNvPr id="4" name="灯片编号占位符 3"/>
          <p:cNvSpPr>
            <a:spLocks noGrp="1"/>
          </p:cNvSpPr>
          <p:nvPr>
            <p:ph type="sldNum" sz="quarter" idx="12"/>
          </p:nvPr>
        </p:nvSpPr>
        <p:spPr/>
        <p:txBody>
          <a:bodyPr/>
          <a:lstStyle/>
          <a:p>
            <a:fld id="{F4BBAA67-0902-491C-823F-A4EBA7B0E99D}" type="slidenum">
              <a:rPr lang="en-US" altLang="zh-CN" smtClean="0"/>
              <a:pPr/>
              <a:t>7</a:t>
            </a:fld>
            <a:endParaRPr lang="en-US" altLang="zh-CN"/>
          </a:p>
        </p:txBody>
      </p:sp>
      <p:sp>
        <p:nvSpPr>
          <p:cNvPr id="6" name="文本框 5"/>
          <p:cNvSpPr txBox="1"/>
          <p:nvPr/>
        </p:nvSpPr>
        <p:spPr>
          <a:xfrm>
            <a:off x="1619672" y="5317013"/>
            <a:ext cx="2595582" cy="646331"/>
          </a:xfrm>
          <a:prstGeom prst="rect">
            <a:avLst/>
          </a:prstGeom>
          <a:noFill/>
        </p:spPr>
        <p:txBody>
          <a:bodyPr wrap="none" rtlCol="0">
            <a:spAutoFit/>
          </a:bodyPr>
          <a:lstStyle/>
          <a:p>
            <a:r>
              <a:rPr lang="en-US" altLang="zh-CN" sz="3600" dirty="0" smtClean="0"/>
              <a:t>Bring</a:t>
            </a:r>
            <a:r>
              <a:rPr lang="en-US" altLang="zh-CN" sz="3600" b="1" dirty="0" smtClean="0">
                <a:solidFill>
                  <a:srgbClr val="0070C0"/>
                </a:solidFill>
              </a:rPr>
              <a:t> </a:t>
            </a:r>
            <a:r>
              <a:rPr lang="en-US" altLang="zh-CN" sz="3600" dirty="0" smtClean="0">
                <a:solidFill>
                  <a:srgbClr val="3636FF"/>
                </a:solidFill>
              </a:rPr>
              <a:t>DG</a:t>
            </a:r>
            <a:r>
              <a:rPr lang="en-US" altLang="zh-CN" sz="3600" b="1" dirty="0" smtClean="0">
                <a:solidFill>
                  <a:srgbClr val="0070C0"/>
                </a:solidFill>
              </a:rPr>
              <a:t> </a:t>
            </a:r>
            <a:r>
              <a:rPr lang="en-US" altLang="zh-CN" sz="3600" dirty="0" smtClean="0"/>
              <a:t>to</a:t>
            </a:r>
            <a:endParaRPr lang="zh-CN" altLang="en-US" sz="3600" dirty="0"/>
          </a:p>
        </p:txBody>
      </p:sp>
      <p:pic>
        <p:nvPicPr>
          <p:cNvPr id="2050" name="Picture 2" descr="“openfoam”的图片搜索结果"/>
          <p:cNvPicPr>
            <a:picLocks noChangeAspect="1" noChangeArrowheads="1"/>
          </p:cNvPicPr>
          <p:nvPr/>
        </p:nvPicPr>
        <p:blipFill rotWithShape="1">
          <a:blip r:embed="rId3">
            <a:extLst>
              <a:ext uri="{28A0092B-C50C-407E-A947-70E740481C1C}">
                <a14:useLocalDpi xmlns:a14="http://schemas.microsoft.com/office/drawing/2010/main" val="0"/>
              </a:ext>
            </a:extLst>
          </a:blip>
          <a:srcRect b="32042"/>
          <a:stretch/>
        </p:blipFill>
        <p:spPr bwMode="auto">
          <a:xfrm>
            <a:off x="4016484" y="5312013"/>
            <a:ext cx="3286125" cy="789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7466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en-US" altLang="zh-CN" dirty="0" smtClean="0"/>
                  <a:t>Nodal DG-FEM</a:t>
                </a:r>
              </a:p>
              <a:p>
                <a:pPr lvl="1"/>
                <a:r>
                  <a:rPr lang="en-US" altLang="zh-CN" dirty="0" smtClean="0"/>
                  <a:t>Piece-wise polynomial</a:t>
                </a:r>
                <a:endParaRPr lang="en-US" altLang="zh-CN" dirty="0"/>
              </a:p>
              <a:p>
                <a:pPr lvl="1"/>
                <a:r>
                  <a:rPr lang="en-US" altLang="zh-CN" dirty="0" smtClean="0"/>
                  <a:t>Element k:</a:t>
                </a:r>
              </a:p>
              <a:p>
                <a:pPr lvl="2"/>
                <a:endParaRPr lang="en-US" altLang="zh-CN" dirty="0" smtClean="0"/>
              </a:p>
              <a:p>
                <a:pPr lvl="2"/>
                <a:endParaRPr lang="en-US" altLang="zh-CN" dirty="0"/>
              </a:p>
              <a:p>
                <a:pPr lvl="2"/>
                <a14:m>
                  <m:oMath xmlns:m="http://schemas.openxmlformats.org/officeDocument/2006/math">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𝜑</m:t>
                        </m:r>
                      </m:e>
                      <m:sub>
                        <m:r>
                          <a:rPr lang="en-US" altLang="zh-CN" i="1">
                            <a:latin typeface="Cambria Math" panose="02040503050406030204" pitchFamily="18" charset="0"/>
                          </a:rPr>
                          <m:t>𝑗</m:t>
                        </m:r>
                      </m:sub>
                      <m:sup>
                        <m:r>
                          <a:rPr lang="en-US" altLang="zh-CN" i="1">
                            <a:latin typeface="Cambria Math" panose="02040503050406030204" pitchFamily="18" charset="0"/>
                          </a:rPr>
                          <m:t>𝑘</m:t>
                        </m:r>
                      </m:sup>
                    </m:sSub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oMath>
                </a14:m>
                <a:r>
                  <a:rPr lang="en-US" altLang="zh-CN" dirty="0" smtClean="0"/>
                  <a:t>—basis function</a:t>
                </a:r>
              </a:p>
              <a:p>
                <a:pPr lvl="2"/>
                <a14:m>
                  <m:oMath xmlns:m="http://schemas.openxmlformats.org/officeDocument/2006/math">
                    <m:sSubSup>
                      <m:sSubSupPr>
                        <m:ctrlPr>
                          <a:rPr lang="en-US" altLang="zh-CN" i="1">
                            <a:latin typeface="Cambria Math" panose="02040503050406030204" pitchFamily="18" charset="0"/>
                          </a:rPr>
                        </m:ctrlPr>
                      </m:sSub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e>
                      <m:sub>
                        <m:r>
                          <a:rPr lang="en-US" altLang="zh-CN" i="1">
                            <a:latin typeface="Cambria Math" panose="02040503050406030204" pitchFamily="18" charset="0"/>
                          </a:rPr>
                          <m:t>𝑗</m:t>
                        </m:r>
                      </m:sub>
                      <m:sup>
                        <m:r>
                          <a:rPr lang="en-US" altLang="zh-CN" i="1">
                            <a:latin typeface="Cambria Math" panose="02040503050406030204" pitchFamily="18" charset="0"/>
                          </a:rPr>
                          <m:t>𝑘</m:t>
                        </m:r>
                      </m:sup>
                    </m:sSubSup>
                  </m:oMath>
                </a14:m>
                <a:r>
                  <a:rPr lang="en-US" altLang="zh-CN" dirty="0" smtClean="0"/>
                  <a:t> -- nodal value of field </a:t>
                </a:r>
                <a14:m>
                  <m:oMath xmlns:m="http://schemas.openxmlformats.org/officeDocument/2006/math">
                    <m:r>
                      <a:rPr lang="en-US" altLang="zh-CN" b="0" i="1" smtClean="0">
                        <a:latin typeface="Cambria Math" panose="02040503050406030204" pitchFamily="18" charset="0"/>
                      </a:rPr>
                      <m:t>𝑢</m:t>
                    </m:r>
                  </m:oMath>
                </a14:m>
                <a:endParaRPr lang="en-US" altLang="zh-CN" dirty="0" smtClean="0"/>
              </a:p>
              <a:p>
                <a:pPr lvl="2"/>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𝑝</m:t>
                        </m:r>
                      </m:sub>
                    </m:sSub>
                  </m:oMath>
                </a14:m>
                <a:r>
                  <a:rPr lang="en-US" altLang="zh-CN" dirty="0" smtClean="0"/>
                  <a:t> -- number of basis points</a:t>
                </a:r>
                <a:endParaRPr lang="en-US" altLang="zh-CN" dirty="0"/>
              </a:p>
              <a:p>
                <a:pPr lvl="1"/>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0">
                <a:blip r:embed="rId13"/>
                <a:stretch>
                  <a:fillRect l="-1679" t="-1623"/>
                </a:stretch>
              </a:blipFill>
            </p:spPr>
            <p:txBody>
              <a:bodyPr/>
              <a:lstStyle/>
              <a:p>
                <a:r>
                  <a:rPr lang="zh-CN" altLang="en-US">
                    <a:noFill/>
                  </a:rPr>
                  <a:t> </a:t>
                </a:r>
              </a:p>
            </p:txBody>
          </p:sp>
        </mc:Fallback>
      </mc:AlternateContent>
      <p:sp>
        <p:nvSpPr>
          <p:cNvPr id="3" name="标题 2"/>
          <p:cNvSpPr>
            <a:spLocks noGrp="1"/>
          </p:cNvSpPr>
          <p:nvPr>
            <p:ph type="title"/>
          </p:nvPr>
        </p:nvSpPr>
        <p:spPr>
          <a:xfrm>
            <a:off x="214313" y="142852"/>
            <a:ext cx="8318127" cy="785818"/>
          </a:xfrm>
        </p:spPr>
        <p:txBody>
          <a:bodyPr/>
          <a:lstStyle/>
          <a:p>
            <a:r>
              <a:rPr lang="en-US" altLang="zh-CN" dirty="0"/>
              <a:t>Basic principles of </a:t>
            </a:r>
            <a:r>
              <a:rPr lang="en-US" altLang="zh-CN" dirty="0" smtClean="0"/>
              <a:t>DG-FEM</a:t>
            </a:r>
            <a:endParaRPr lang="zh-CN" altLang="en-US" dirty="0"/>
          </a:p>
        </p:txBody>
      </p:sp>
      <p:sp>
        <p:nvSpPr>
          <p:cNvPr id="4" name="灯片编号占位符 3"/>
          <p:cNvSpPr>
            <a:spLocks noGrp="1"/>
          </p:cNvSpPr>
          <p:nvPr>
            <p:ph type="sldNum" sz="quarter" idx="12"/>
          </p:nvPr>
        </p:nvSpPr>
        <p:spPr/>
        <p:txBody>
          <a:bodyPr/>
          <a:lstStyle/>
          <a:p>
            <a:fld id="{F4BBAA67-0902-491C-823F-A4EBA7B0E99D}" type="slidenum">
              <a:rPr lang="en-US" altLang="zh-CN" smtClean="0"/>
              <a:pPr/>
              <a:t>8</a:t>
            </a:fld>
            <a:endParaRPr lang="en-US" altLang="zh-CN"/>
          </a:p>
        </p:txBody>
      </p:sp>
      <p:grpSp>
        <p:nvGrpSpPr>
          <p:cNvPr id="5" name="组合 4"/>
          <p:cNvGrpSpPr/>
          <p:nvPr/>
        </p:nvGrpSpPr>
        <p:grpSpPr>
          <a:xfrm>
            <a:off x="5331541" y="1412776"/>
            <a:ext cx="3680716" cy="1108666"/>
            <a:chOff x="5331541" y="1412776"/>
            <a:chExt cx="3680716" cy="1108666"/>
          </a:xfrm>
        </p:grpSpPr>
        <p:cxnSp>
          <p:nvCxnSpPr>
            <p:cNvPr id="6" name="直接连接符 5"/>
            <p:cNvCxnSpPr/>
            <p:nvPr/>
          </p:nvCxnSpPr>
          <p:spPr>
            <a:xfrm flipV="1">
              <a:off x="5672138" y="2368550"/>
              <a:ext cx="2952750" cy="0"/>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sp>
          <p:nvSpPr>
            <p:cNvPr id="7" name="矩形 6"/>
            <p:cNvSpPr>
              <a:spLocks noRot="1" noChangeAspect="1" noMove="1" noResize="1" noEditPoints="1" noAdjustHandles="1" noChangeArrowheads="1" noChangeShapeType="1" noTextEdit="1"/>
            </p:cNvSpPr>
            <p:nvPr/>
          </p:nvSpPr>
          <p:spPr>
            <a:xfrm>
              <a:off x="5331541" y="2152110"/>
              <a:ext cx="376963" cy="369332"/>
            </a:xfrm>
            <a:prstGeom prst="rect">
              <a:avLst/>
            </a:prstGeom>
            <a:blipFill rotWithShape="0">
              <a:blip r:embed="rId14"/>
              <a:stretch>
                <a:fillRect/>
              </a:stretch>
            </a:blipFill>
          </p:spPr>
          <p:txBody>
            <a:bodyPr/>
            <a:lstStyle/>
            <a:p>
              <a:pPr>
                <a:defRPr/>
              </a:pPr>
              <a:r>
                <a:rPr lang="zh-CN" altLang="en-US">
                  <a:noFill/>
                </a:rPr>
                <a:t> </a:t>
              </a:r>
            </a:p>
          </p:txBody>
        </p:sp>
        <p:sp>
          <p:nvSpPr>
            <p:cNvPr id="8" name="矩形 7"/>
            <p:cNvSpPr>
              <a:spLocks noRot="1" noChangeAspect="1" noMove="1" noResize="1" noEditPoints="1" noAdjustHandles="1" noChangeArrowheads="1" noChangeShapeType="1" noTextEdit="1"/>
            </p:cNvSpPr>
            <p:nvPr/>
          </p:nvSpPr>
          <p:spPr>
            <a:xfrm>
              <a:off x="8609263" y="2152110"/>
              <a:ext cx="402994" cy="369332"/>
            </a:xfrm>
            <a:prstGeom prst="rect">
              <a:avLst/>
            </a:prstGeom>
            <a:blipFill rotWithShape="0">
              <a:blip r:embed="rId15"/>
              <a:stretch>
                <a:fillRect/>
              </a:stretch>
            </a:blipFill>
          </p:spPr>
          <p:txBody>
            <a:bodyPr/>
            <a:lstStyle/>
            <a:p>
              <a:pPr>
                <a:defRPr/>
              </a:pPr>
              <a:r>
                <a:rPr lang="zh-CN" altLang="en-US">
                  <a:noFill/>
                </a:rPr>
                <a:t> </a:t>
              </a:r>
            </a:p>
          </p:txBody>
        </p:sp>
        <p:sp>
          <p:nvSpPr>
            <p:cNvPr id="9" name="任意多边形 8"/>
            <p:cNvSpPr/>
            <p:nvPr/>
          </p:nvSpPr>
          <p:spPr>
            <a:xfrm>
              <a:off x="5670550" y="1514475"/>
              <a:ext cx="2954338" cy="550863"/>
            </a:xfrm>
            <a:custGeom>
              <a:avLst/>
              <a:gdLst>
                <a:gd name="connsiteX0" fmla="*/ 0 w 2977661"/>
                <a:gd name="connsiteY0" fmla="*/ 0 h 550985"/>
                <a:gd name="connsiteX1" fmla="*/ 762000 w 2977661"/>
                <a:gd name="connsiteY1" fmla="*/ 504093 h 550985"/>
                <a:gd name="connsiteX2" fmla="*/ 2051538 w 2977661"/>
                <a:gd name="connsiteY2" fmla="*/ 246185 h 550985"/>
                <a:gd name="connsiteX3" fmla="*/ 2977661 w 2977661"/>
                <a:gd name="connsiteY3" fmla="*/ 550985 h 550985"/>
              </a:gdLst>
              <a:ahLst/>
              <a:cxnLst>
                <a:cxn ang="0">
                  <a:pos x="connsiteX0" y="connsiteY0"/>
                </a:cxn>
                <a:cxn ang="0">
                  <a:pos x="connsiteX1" y="connsiteY1"/>
                </a:cxn>
                <a:cxn ang="0">
                  <a:pos x="connsiteX2" y="connsiteY2"/>
                </a:cxn>
                <a:cxn ang="0">
                  <a:pos x="connsiteX3" y="connsiteY3"/>
                </a:cxn>
              </a:cxnLst>
              <a:rect l="l" t="t" r="r" b="b"/>
              <a:pathLst>
                <a:path w="2977661" h="550985">
                  <a:moveTo>
                    <a:pt x="0" y="0"/>
                  </a:moveTo>
                  <a:cubicBezTo>
                    <a:pt x="210038" y="231531"/>
                    <a:pt x="420077" y="463062"/>
                    <a:pt x="762000" y="504093"/>
                  </a:cubicBezTo>
                  <a:cubicBezTo>
                    <a:pt x="1103923" y="545124"/>
                    <a:pt x="1682261" y="238370"/>
                    <a:pt x="2051538" y="246185"/>
                  </a:cubicBezTo>
                  <a:cubicBezTo>
                    <a:pt x="2420815" y="254000"/>
                    <a:pt x="2699238" y="402492"/>
                    <a:pt x="2977661" y="550985"/>
                  </a:cubicBezTo>
                </a:path>
              </a:pathLst>
            </a:custGeom>
            <a:ln>
              <a:solidFill>
                <a:srgbClr val="015198"/>
              </a:solidFill>
            </a:ln>
          </p:spPr>
          <p:style>
            <a:lnRef idx="3">
              <a:schemeClr val="dk1"/>
            </a:lnRef>
            <a:fillRef idx="0">
              <a:schemeClr val="dk1"/>
            </a:fillRef>
            <a:effectRef idx="2">
              <a:schemeClr val="dk1"/>
            </a:effectRef>
            <a:fontRef idx="minor">
              <a:schemeClr val="tx1"/>
            </a:fontRef>
          </p:style>
          <p:txBody>
            <a:bodyPr anchor="ctr"/>
            <a:lstStyle/>
            <a:p>
              <a:pPr algn="ctr">
                <a:defRPr/>
              </a:pPr>
              <a:endParaRPr lang="zh-CN" altLang="en-US"/>
            </a:p>
          </p:txBody>
        </p:sp>
        <p:cxnSp>
          <p:nvCxnSpPr>
            <p:cNvPr id="10" name="直接连接符 9"/>
            <p:cNvCxnSpPr/>
            <p:nvPr/>
          </p:nvCxnSpPr>
          <p:spPr>
            <a:xfrm>
              <a:off x="5670550" y="1501775"/>
              <a:ext cx="0" cy="852488"/>
            </a:xfrm>
            <a:prstGeom prst="line">
              <a:avLst/>
            </a:prstGeom>
            <a:ln w="19050">
              <a:prstDash val="dash"/>
            </a:ln>
          </p:spPr>
          <p:style>
            <a:lnRef idx="2">
              <a:schemeClr val="dk1"/>
            </a:lnRef>
            <a:fillRef idx="0">
              <a:schemeClr val="dk1"/>
            </a:fillRef>
            <a:effectRef idx="1">
              <a:schemeClr val="dk1"/>
            </a:effectRef>
            <a:fontRef idx="minor">
              <a:schemeClr val="tx1"/>
            </a:fontRef>
          </p:style>
        </p:cxnSp>
        <p:cxnSp>
          <p:nvCxnSpPr>
            <p:cNvPr id="11" name="直接连接符 10"/>
            <p:cNvCxnSpPr>
              <a:stCxn id="9" idx="3"/>
            </p:cNvCxnSpPr>
            <p:nvPr/>
          </p:nvCxnSpPr>
          <p:spPr>
            <a:xfrm>
              <a:off x="8624888" y="2065338"/>
              <a:ext cx="12700" cy="288925"/>
            </a:xfrm>
            <a:prstGeom prst="line">
              <a:avLst/>
            </a:prstGeom>
            <a:ln w="19050">
              <a:prstDash val="dash"/>
            </a:ln>
          </p:spPr>
          <p:style>
            <a:lnRef idx="2">
              <a:schemeClr val="dk1"/>
            </a:lnRef>
            <a:fillRef idx="0">
              <a:schemeClr val="dk1"/>
            </a:fillRef>
            <a:effectRef idx="1">
              <a:schemeClr val="dk1"/>
            </a:effectRef>
            <a:fontRef idx="minor">
              <a:schemeClr val="tx1"/>
            </a:fontRef>
          </p:style>
        </p:cxnSp>
        <p:sp>
          <p:nvSpPr>
            <p:cNvPr id="12" name="矩形 11"/>
            <p:cNvSpPr>
              <a:spLocks noRot="1" noChangeAspect="1" noMove="1" noResize="1" noEditPoints="1" noAdjustHandles="1" noChangeArrowheads="1" noChangeShapeType="1" noTextEdit="1"/>
            </p:cNvSpPr>
            <p:nvPr/>
          </p:nvSpPr>
          <p:spPr>
            <a:xfrm>
              <a:off x="6851373" y="1412776"/>
              <a:ext cx="453778" cy="461665"/>
            </a:xfrm>
            <a:prstGeom prst="rect">
              <a:avLst/>
            </a:prstGeom>
            <a:blipFill rotWithShape="0">
              <a:blip r:embed="rId16"/>
              <a:stretch>
                <a:fillRect/>
              </a:stretch>
            </a:blipFill>
          </p:spPr>
          <p:txBody>
            <a:bodyPr/>
            <a:lstStyle/>
            <a:p>
              <a:pPr>
                <a:defRPr/>
              </a:pPr>
              <a:r>
                <a:rPr lang="zh-CN" altLang="en-US">
                  <a:noFill/>
                </a:rPr>
                <a:t> </a:t>
              </a:r>
            </a:p>
          </p:txBody>
        </p:sp>
      </p:grpSp>
      <p:grpSp>
        <p:nvGrpSpPr>
          <p:cNvPr id="13" name="组合 12"/>
          <p:cNvGrpSpPr/>
          <p:nvPr/>
        </p:nvGrpSpPr>
        <p:grpSpPr>
          <a:xfrm>
            <a:off x="5258123" y="2754901"/>
            <a:ext cx="3778373" cy="1434339"/>
            <a:chOff x="5258123" y="2754901"/>
            <a:chExt cx="3778373" cy="1434339"/>
          </a:xfrm>
        </p:grpSpPr>
        <p:cxnSp>
          <p:nvCxnSpPr>
            <p:cNvPr id="14" name="直接连接符 13"/>
            <p:cNvCxnSpPr/>
            <p:nvPr/>
          </p:nvCxnSpPr>
          <p:spPr>
            <a:xfrm flipV="1">
              <a:off x="5645150" y="3717925"/>
              <a:ext cx="2952750" cy="0"/>
            </a:xfrm>
            <a:prstGeom prst="line">
              <a:avLst/>
            </a:prstGeom>
            <a:ln>
              <a:headEnd type="oval" w="med" len="med"/>
              <a:tailEnd type="oval" w="med" len="med"/>
            </a:ln>
          </p:spPr>
          <p:style>
            <a:lnRef idx="3">
              <a:schemeClr val="dk1"/>
            </a:lnRef>
            <a:fillRef idx="0">
              <a:schemeClr val="dk1"/>
            </a:fillRef>
            <a:effectRef idx="2">
              <a:schemeClr val="dk1"/>
            </a:effectRef>
            <a:fontRef idx="minor">
              <a:schemeClr val="tx1"/>
            </a:fontRef>
          </p:style>
        </p:cxnSp>
        <p:sp>
          <p:nvSpPr>
            <p:cNvPr id="15" name="矩形 14"/>
            <p:cNvSpPr>
              <a:spLocks noRot="1" noChangeAspect="1" noMove="1" noResize="1" noEditPoints="1" noAdjustHandles="1" noChangeArrowheads="1" noChangeShapeType="1" noTextEdit="1"/>
            </p:cNvSpPr>
            <p:nvPr/>
          </p:nvSpPr>
          <p:spPr>
            <a:xfrm>
              <a:off x="5258123" y="3501016"/>
              <a:ext cx="376963" cy="369332"/>
            </a:xfrm>
            <a:prstGeom prst="rect">
              <a:avLst/>
            </a:prstGeom>
            <a:blipFill rotWithShape="0">
              <a:blip r:embed="rId17"/>
              <a:stretch>
                <a:fillRect/>
              </a:stretch>
            </a:blipFill>
          </p:spPr>
          <p:txBody>
            <a:bodyPr/>
            <a:lstStyle/>
            <a:p>
              <a:pPr>
                <a:defRPr/>
              </a:pPr>
              <a:r>
                <a:rPr lang="zh-CN" altLang="en-US">
                  <a:noFill/>
                </a:rPr>
                <a:t> </a:t>
              </a:r>
            </a:p>
          </p:txBody>
        </p:sp>
        <p:sp>
          <p:nvSpPr>
            <p:cNvPr id="16" name="矩形 15"/>
            <p:cNvSpPr>
              <a:spLocks noRot="1" noChangeAspect="1" noMove="1" noResize="1" noEditPoints="1" noAdjustHandles="1" noChangeArrowheads="1" noChangeShapeType="1" noTextEdit="1"/>
            </p:cNvSpPr>
            <p:nvPr/>
          </p:nvSpPr>
          <p:spPr>
            <a:xfrm>
              <a:off x="8633502" y="3501016"/>
              <a:ext cx="402994" cy="369332"/>
            </a:xfrm>
            <a:prstGeom prst="rect">
              <a:avLst/>
            </a:prstGeom>
            <a:blipFill rotWithShape="0">
              <a:blip r:embed="rId18"/>
              <a:stretch>
                <a:fillRect/>
              </a:stretch>
            </a:blipFill>
          </p:spPr>
          <p:txBody>
            <a:bodyPr/>
            <a:lstStyle/>
            <a:p>
              <a:pPr>
                <a:defRPr/>
              </a:pPr>
              <a:r>
                <a:rPr lang="zh-CN" altLang="en-US">
                  <a:noFill/>
                </a:rPr>
                <a:t> </a:t>
              </a:r>
            </a:p>
          </p:txBody>
        </p:sp>
        <p:cxnSp>
          <p:nvCxnSpPr>
            <p:cNvPr id="17" name="直接连接符 16"/>
            <p:cNvCxnSpPr/>
            <p:nvPr/>
          </p:nvCxnSpPr>
          <p:spPr>
            <a:xfrm>
              <a:off x="5643563" y="2851150"/>
              <a:ext cx="0" cy="850900"/>
            </a:xfrm>
            <a:prstGeom prst="line">
              <a:avLst/>
            </a:prstGeom>
            <a:ln w="19050">
              <a:prstDash val="dash"/>
            </a:ln>
          </p:spPr>
          <p:style>
            <a:lnRef idx="2">
              <a:schemeClr val="dk1"/>
            </a:lnRef>
            <a:fillRef idx="0">
              <a:schemeClr val="dk1"/>
            </a:fillRef>
            <a:effectRef idx="1">
              <a:schemeClr val="dk1"/>
            </a:effectRef>
            <a:fontRef idx="minor">
              <a:schemeClr val="tx1"/>
            </a:fontRef>
          </p:style>
        </p:cxnSp>
        <p:cxnSp>
          <p:nvCxnSpPr>
            <p:cNvPr id="18" name="直接连接符 17"/>
            <p:cNvCxnSpPr/>
            <p:nvPr/>
          </p:nvCxnSpPr>
          <p:spPr>
            <a:xfrm>
              <a:off x="8597900" y="3414713"/>
              <a:ext cx="11113" cy="287337"/>
            </a:xfrm>
            <a:prstGeom prst="line">
              <a:avLst/>
            </a:prstGeom>
            <a:ln w="19050">
              <a:prstDash val="dash"/>
            </a:ln>
          </p:spPr>
          <p:style>
            <a:lnRef idx="2">
              <a:schemeClr val="dk1"/>
            </a:lnRef>
            <a:fillRef idx="0">
              <a:schemeClr val="dk1"/>
            </a:fillRef>
            <a:effectRef idx="1">
              <a:schemeClr val="dk1"/>
            </a:effectRef>
            <a:fontRef idx="minor">
              <a:schemeClr val="tx1"/>
            </a:fontRef>
          </p:style>
        </p:cxnSp>
        <p:cxnSp>
          <p:nvCxnSpPr>
            <p:cNvPr id="19" name="直接连接符 18"/>
            <p:cNvCxnSpPr>
              <a:stCxn id="24" idx="0"/>
            </p:cNvCxnSpPr>
            <p:nvPr/>
          </p:nvCxnSpPr>
          <p:spPr>
            <a:xfrm>
              <a:off x="6175375" y="3163888"/>
              <a:ext cx="1588" cy="563562"/>
            </a:xfrm>
            <a:prstGeom prst="line">
              <a:avLst/>
            </a:prstGeom>
            <a:ln w="19050">
              <a:prstDash val="dash"/>
            </a:ln>
          </p:spPr>
          <p:style>
            <a:lnRef idx="2">
              <a:schemeClr val="dk1"/>
            </a:lnRef>
            <a:fillRef idx="0">
              <a:schemeClr val="dk1"/>
            </a:fillRef>
            <a:effectRef idx="1">
              <a:schemeClr val="dk1"/>
            </a:effectRef>
            <a:fontRef idx="minor">
              <a:schemeClr val="tx1"/>
            </a:fontRef>
          </p:style>
        </p:cxnSp>
        <p:cxnSp>
          <p:nvCxnSpPr>
            <p:cNvPr id="20" name="直接连接符 19"/>
            <p:cNvCxnSpPr>
              <a:stCxn id="25" idx="0"/>
            </p:cNvCxnSpPr>
            <p:nvPr/>
          </p:nvCxnSpPr>
          <p:spPr>
            <a:xfrm>
              <a:off x="6737350" y="3306763"/>
              <a:ext cx="15875" cy="395287"/>
            </a:xfrm>
            <a:prstGeom prst="line">
              <a:avLst/>
            </a:prstGeom>
            <a:ln w="19050">
              <a:prstDash val="dash"/>
            </a:ln>
          </p:spPr>
          <p:style>
            <a:lnRef idx="2">
              <a:schemeClr val="dk1"/>
            </a:lnRef>
            <a:fillRef idx="0">
              <a:schemeClr val="dk1"/>
            </a:fillRef>
            <a:effectRef idx="1">
              <a:schemeClr val="dk1"/>
            </a:effectRef>
            <a:fontRef idx="minor">
              <a:schemeClr val="tx1"/>
            </a:fontRef>
          </p:style>
        </p:cxnSp>
        <p:cxnSp>
          <p:nvCxnSpPr>
            <p:cNvPr id="21" name="直接连接符 20"/>
            <p:cNvCxnSpPr>
              <a:stCxn id="25" idx="2"/>
            </p:cNvCxnSpPr>
            <p:nvPr/>
          </p:nvCxnSpPr>
          <p:spPr>
            <a:xfrm flipH="1">
              <a:off x="7329488" y="3049588"/>
              <a:ext cx="17462" cy="647700"/>
            </a:xfrm>
            <a:prstGeom prst="line">
              <a:avLst/>
            </a:prstGeom>
            <a:ln w="19050">
              <a:prstDash val="dash"/>
            </a:ln>
          </p:spPr>
          <p:style>
            <a:lnRef idx="2">
              <a:schemeClr val="dk1"/>
            </a:lnRef>
            <a:fillRef idx="0">
              <a:schemeClr val="dk1"/>
            </a:fillRef>
            <a:effectRef idx="1">
              <a:schemeClr val="dk1"/>
            </a:effectRef>
            <a:fontRef idx="minor">
              <a:schemeClr val="tx1"/>
            </a:fontRef>
          </p:style>
        </p:cxnSp>
        <p:cxnSp>
          <p:nvCxnSpPr>
            <p:cNvPr id="22" name="直接连接符 21"/>
            <p:cNvCxnSpPr>
              <a:stCxn id="27" idx="0"/>
            </p:cNvCxnSpPr>
            <p:nvPr/>
          </p:nvCxnSpPr>
          <p:spPr>
            <a:xfrm flipH="1">
              <a:off x="7977188" y="3060700"/>
              <a:ext cx="26987" cy="625475"/>
            </a:xfrm>
            <a:prstGeom prst="line">
              <a:avLst/>
            </a:prstGeom>
            <a:ln w="19050">
              <a:prstDash val="dash"/>
            </a:ln>
          </p:spPr>
          <p:style>
            <a:lnRef idx="2">
              <a:schemeClr val="dk1"/>
            </a:lnRef>
            <a:fillRef idx="0">
              <a:schemeClr val="dk1"/>
            </a:fillRef>
            <a:effectRef idx="1">
              <a:schemeClr val="dk1"/>
            </a:effectRef>
            <a:fontRef idx="minor">
              <a:schemeClr val="tx1"/>
            </a:fontRef>
          </p:style>
        </p:cxnSp>
        <p:sp>
          <p:nvSpPr>
            <p:cNvPr id="23" name="任意多边形 22"/>
            <p:cNvSpPr/>
            <p:nvPr/>
          </p:nvSpPr>
          <p:spPr>
            <a:xfrm>
              <a:off x="5648325" y="2873375"/>
              <a:ext cx="515938" cy="573088"/>
            </a:xfrm>
            <a:custGeom>
              <a:avLst/>
              <a:gdLst>
                <a:gd name="connsiteX0" fmla="*/ 0 w 515815"/>
                <a:gd name="connsiteY0" fmla="*/ 0 h 504092"/>
                <a:gd name="connsiteX1" fmla="*/ 199292 w 515815"/>
                <a:gd name="connsiteY1" fmla="*/ 316523 h 504092"/>
                <a:gd name="connsiteX2" fmla="*/ 515815 w 515815"/>
                <a:gd name="connsiteY2" fmla="*/ 504092 h 504092"/>
              </a:gdLst>
              <a:ahLst/>
              <a:cxnLst>
                <a:cxn ang="0">
                  <a:pos x="connsiteX0" y="connsiteY0"/>
                </a:cxn>
                <a:cxn ang="0">
                  <a:pos x="connsiteX1" y="connsiteY1"/>
                </a:cxn>
                <a:cxn ang="0">
                  <a:pos x="connsiteX2" y="connsiteY2"/>
                </a:cxn>
              </a:cxnLst>
              <a:rect l="l" t="t" r="r" b="b"/>
              <a:pathLst>
                <a:path w="515815" h="504092">
                  <a:moveTo>
                    <a:pt x="0" y="0"/>
                  </a:moveTo>
                  <a:cubicBezTo>
                    <a:pt x="56661" y="116254"/>
                    <a:pt x="113323" y="232508"/>
                    <a:pt x="199292" y="316523"/>
                  </a:cubicBezTo>
                  <a:cubicBezTo>
                    <a:pt x="285261" y="400538"/>
                    <a:pt x="465015" y="459154"/>
                    <a:pt x="515815" y="504092"/>
                  </a:cubicBezTo>
                </a:path>
              </a:pathLst>
            </a:custGeom>
            <a:ln>
              <a:solidFill>
                <a:srgbClr val="FF0000"/>
              </a:solidFill>
            </a:ln>
          </p:spPr>
          <p:style>
            <a:lnRef idx="3">
              <a:schemeClr val="dk1"/>
            </a:lnRef>
            <a:fillRef idx="0">
              <a:schemeClr val="dk1"/>
            </a:fillRef>
            <a:effectRef idx="2">
              <a:schemeClr val="dk1"/>
            </a:effectRef>
            <a:fontRef idx="minor">
              <a:schemeClr val="tx1"/>
            </a:fontRef>
          </p:style>
          <p:txBody>
            <a:bodyPr anchor="ctr"/>
            <a:lstStyle/>
            <a:p>
              <a:pPr algn="ctr">
                <a:defRPr/>
              </a:pPr>
              <a:endParaRPr lang="zh-CN" altLang="en-US"/>
            </a:p>
          </p:txBody>
        </p:sp>
        <p:sp>
          <p:nvSpPr>
            <p:cNvPr id="24" name="任意多边形 23"/>
            <p:cNvSpPr/>
            <p:nvPr/>
          </p:nvSpPr>
          <p:spPr>
            <a:xfrm>
              <a:off x="6175375" y="3163888"/>
              <a:ext cx="585788" cy="211137"/>
            </a:xfrm>
            <a:custGeom>
              <a:avLst/>
              <a:gdLst>
                <a:gd name="connsiteX0" fmla="*/ 0 w 586154"/>
                <a:gd name="connsiteY0" fmla="*/ 0 h 143459"/>
                <a:gd name="connsiteX1" fmla="*/ 328247 w 586154"/>
                <a:gd name="connsiteY1" fmla="*/ 140677 h 143459"/>
                <a:gd name="connsiteX2" fmla="*/ 586154 w 586154"/>
                <a:gd name="connsiteY2" fmla="*/ 105507 h 143459"/>
              </a:gdLst>
              <a:ahLst/>
              <a:cxnLst>
                <a:cxn ang="0">
                  <a:pos x="connsiteX0" y="connsiteY0"/>
                </a:cxn>
                <a:cxn ang="0">
                  <a:pos x="connsiteX1" y="connsiteY1"/>
                </a:cxn>
                <a:cxn ang="0">
                  <a:pos x="connsiteX2" y="connsiteY2"/>
                </a:cxn>
              </a:cxnLst>
              <a:rect l="l" t="t" r="r" b="b"/>
              <a:pathLst>
                <a:path w="586154" h="143459">
                  <a:moveTo>
                    <a:pt x="0" y="0"/>
                  </a:moveTo>
                  <a:cubicBezTo>
                    <a:pt x="115277" y="61546"/>
                    <a:pt x="230555" y="123093"/>
                    <a:pt x="328247" y="140677"/>
                  </a:cubicBezTo>
                  <a:cubicBezTo>
                    <a:pt x="425939" y="158261"/>
                    <a:pt x="535354" y="85969"/>
                    <a:pt x="586154" y="105507"/>
                  </a:cubicBezTo>
                </a:path>
              </a:pathLst>
            </a:custGeom>
            <a:ln>
              <a:solidFill>
                <a:srgbClr val="FF0000"/>
              </a:solidFill>
            </a:ln>
          </p:spPr>
          <p:style>
            <a:lnRef idx="3">
              <a:schemeClr val="dk1"/>
            </a:lnRef>
            <a:fillRef idx="0">
              <a:schemeClr val="dk1"/>
            </a:fillRef>
            <a:effectRef idx="2">
              <a:schemeClr val="dk1"/>
            </a:effectRef>
            <a:fontRef idx="minor">
              <a:schemeClr val="tx1"/>
            </a:fontRef>
          </p:style>
          <p:txBody>
            <a:bodyPr anchor="ctr"/>
            <a:lstStyle/>
            <a:p>
              <a:pPr algn="ctr">
                <a:defRPr/>
              </a:pPr>
              <a:endParaRPr lang="zh-CN" altLang="en-US"/>
            </a:p>
          </p:txBody>
        </p:sp>
        <p:sp>
          <p:nvSpPr>
            <p:cNvPr id="25" name="任意多边形 24"/>
            <p:cNvSpPr/>
            <p:nvPr/>
          </p:nvSpPr>
          <p:spPr>
            <a:xfrm>
              <a:off x="6737350" y="3049588"/>
              <a:ext cx="609600" cy="258762"/>
            </a:xfrm>
            <a:custGeom>
              <a:avLst/>
              <a:gdLst>
                <a:gd name="connsiteX0" fmla="*/ 0 w 609600"/>
                <a:gd name="connsiteY0" fmla="*/ 257908 h 260163"/>
                <a:gd name="connsiteX1" fmla="*/ 375139 w 609600"/>
                <a:gd name="connsiteY1" fmla="*/ 222738 h 260163"/>
                <a:gd name="connsiteX2" fmla="*/ 609600 w 609600"/>
                <a:gd name="connsiteY2" fmla="*/ 0 h 260163"/>
              </a:gdLst>
              <a:ahLst/>
              <a:cxnLst>
                <a:cxn ang="0">
                  <a:pos x="connsiteX0" y="connsiteY0"/>
                </a:cxn>
                <a:cxn ang="0">
                  <a:pos x="connsiteX1" y="connsiteY1"/>
                </a:cxn>
                <a:cxn ang="0">
                  <a:pos x="connsiteX2" y="connsiteY2"/>
                </a:cxn>
              </a:cxnLst>
              <a:rect l="l" t="t" r="r" b="b"/>
              <a:pathLst>
                <a:path w="609600" h="260163">
                  <a:moveTo>
                    <a:pt x="0" y="257908"/>
                  </a:moveTo>
                  <a:cubicBezTo>
                    <a:pt x="136769" y="261815"/>
                    <a:pt x="273539" y="265723"/>
                    <a:pt x="375139" y="222738"/>
                  </a:cubicBezTo>
                  <a:cubicBezTo>
                    <a:pt x="476739" y="179753"/>
                    <a:pt x="543169" y="89876"/>
                    <a:pt x="609600" y="0"/>
                  </a:cubicBezTo>
                </a:path>
              </a:pathLst>
            </a:custGeom>
            <a:ln>
              <a:solidFill>
                <a:srgbClr val="FF0000"/>
              </a:solidFill>
            </a:ln>
          </p:spPr>
          <p:style>
            <a:lnRef idx="3">
              <a:schemeClr val="dk1"/>
            </a:lnRef>
            <a:fillRef idx="0">
              <a:schemeClr val="dk1"/>
            </a:fillRef>
            <a:effectRef idx="2">
              <a:schemeClr val="dk1"/>
            </a:effectRef>
            <a:fontRef idx="minor">
              <a:schemeClr val="tx1"/>
            </a:fontRef>
          </p:style>
          <p:txBody>
            <a:bodyPr anchor="ctr"/>
            <a:lstStyle/>
            <a:p>
              <a:pPr algn="ctr">
                <a:defRPr/>
              </a:pPr>
              <a:endParaRPr lang="zh-CN" altLang="en-US"/>
            </a:p>
          </p:txBody>
        </p:sp>
        <p:sp>
          <p:nvSpPr>
            <p:cNvPr id="26" name="任意多边形 25"/>
            <p:cNvSpPr/>
            <p:nvPr/>
          </p:nvSpPr>
          <p:spPr>
            <a:xfrm>
              <a:off x="7341977" y="3060700"/>
              <a:ext cx="631825" cy="187325"/>
            </a:xfrm>
            <a:custGeom>
              <a:avLst/>
              <a:gdLst>
                <a:gd name="connsiteX0" fmla="*/ 0 w 633046"/>
                <a:gd name="connsiteY0" fmla="*/ 187727 h 187727"/>
                <a:gd name="connsiteX1" fmla="*/ 351692 w 633046"/>
                <a:gd name="connsiteY1" fmla="*/ 158 h 187727"/>
                <a:gd name="connsiteX2" fmla="*/ 633046 w 633046"/>
                <a:gd name="connsiteY2" fmla="*/ 152558 h 187727"/>
              </a:gdLst>
              <a:ahLst/>
              <a:cxnLst>
                <a:cxn ang="0">
                  <a:pos x="connsiteX0" y="connsiteY0"/>
                </a:cxn>
                <a:cxn ang="0">
                  <a:pos x="connsiteX1" y="connsiteY1"/>
                </a:cxn>
                <a:cxn ang="0">
                  <a:pos x="connsiteX2" y="connsiteY2"/>
                </a:cxn>
              </a:cxnLst>
              <a:rect l="l" t="t" r="r" b="b"/>
              <a:pathLst>
                <a:path w="633046" h="187727">
                  <a:moveTo>
                    <a:pt x="0" y="187727"/>
                  </a:moveTo>
                  <a:cubicBezTo>
                    <a:pt x="123092" y="96873"/>
                    <a:pt x="246184" y="6019"/>
                    <a:pt x="351692" y="158"/>
                  </a:cubicBezTo>
                  <a:cubicBezTo>
                    <a:pt x="457200" y="-5703"/>
                    <a:pt x="633046" y="152558"/>
                    <a:pt x="633046" y="152558"/>
                  </a:cubicBezTo>
                </a:path>
              </a:pathLst>
            </a:custGeom>
            <a:ln>
              <a:solidFill>
                <a:srgbClr val="FF0000"/>
              </a:solidFill>
            </a:ln>
          </p:spPr>
          <p:style>
            <a:lnRef idx="3">
              <a:schemeClr val="dk1"/>
            </a:lnRef>
            <a:fillRef idx="0">
              <a:schemeClr val="dk1"/>
            </a:fillRef>
            <a:effectRef idx="2">
              <a:schemeClr val="dk1"/>
            </a:effectRef>
            <a:fontRef idx="minor">
              <a:schemeClr val="tx1"/>
            </a:fontRef>
          </p:style>
          <p:txBody>
            <a:bodyPr anchor="ctr"/>
            <a:lstStyle/>
            <a:p>
              <a:pPr algn="ctr">
                <a:defRPr/>
              </a:pPr>
              <a:endParaRPr lang="zh-CN" altLang="en-US"/>
            </a:p>
          </p:txBody>
        </p:sp>
        <p:sp>
          <p:nvSpPr>
            <p:cNvPr id="27" name="任意多边形 26"/>
            <p:cNvSpPr/>
            <p:nvPr/>
          </p:nvSpPr>
          <p:spPr>
            <a:xfrm>
              <a:off x="8004175" y="3060700"/>
              <a:ext cx="609600" cy="398463"/>
            </a:xfrm>
            <a:custGeom>
              <a:avLst/>
              <a:gdLst>
                <a:gd name="connsiteX0" fmla="*/ 0 w 609600"/>
                <a:gd name="connsiteY0" fmla="*/ 0 h 398585"/>
                <a:gd name="connsiteX1" fmla="*/ 339970 w 609600"/>
                <a:gd name="connsiteY1" fmla="*/ 152400 h 398585"/>
                <a:gd name="connsiteX2" fmla="*/ 609600 w 609600"/>
                <a:gd name="connsiteY2" fmla="*/ 398585 h 398585"/>
              </a:gdLst>
              <a:ahLst/>
              <a:cxnLst>
                <a:cxn ang="0">
                  <a:pos x="connsiteX0" y="connsiteY0"/>
                </a:cxn>
                <a:cxn ang="0">
                  <a:pos x="connsiteX1" y="connsiteY1"/>
                </a:cxn>
                <a:cxn ang="0">
                  <a:pos x="connsiteX2" y="connsiteY2"/>
                </a:cxn>
              </a:cxnLst>
              <a:rect l="l" t="t" r="r" b="b"/>
              <a:pathLst>
                <a:path w="609600" h="398585">
                  <a:moveTo>
                    <a:pt x="0" y="0"/>
                  </a:moveTo>
                  <a:cubicBezTo>
                    <a:pt x="119185" y="42984"/>
                    <a:pt x="238370" y="85969"/>
                    <a:pt x="339970" y="152400"/>
                  </a:cubicBezTo>
                  <a:cubicBezTo>
                    <a:pt x="441570" y="218831"/>
                    <a:pt x="570523" y="347785"/>
                    <a:pt x="609600" y="398585"/>
                  </a:cubicBezTo>
                </a:path>
              </a:pathLst>
            </a:custGeom>
            <a:ln>
              <a:solidFill>
                <a:srgbClr val="FF0000"/>
              </a:solidFill>
            </a:ln>
          </p:spPr>
          <p:style>
            <a:lnRef idx="3">
              <a:schemeClr val="dk1"/>
            </a:lnRef>
            <a:fillRef idx="0">
              <a:schemeClr val="dk1"/>
            </a:fillRef>
            <a:effectRef idx="2">
              <a:schemeClr val="dk1"/>
            </a:effectRef>
            <a:fontRef idx="minor">
              <a:schemeClr val="tx1"/>
            </a:fontRef>
          </p:style>
          <p:txBody>
            <a:bodyPr anchor="ctr"/>
            <a:lstStyle/>
            <a:p>
              <a:pPr algn="ctr">
                <a:defRPr/>
              </a:pPr>
              <a:endParaRPr lang="zh-CN" altLang="en-US"/>
            </a:p>
          </p:txBody>
        </p:sp>
        <p:sp>
          <p:nvSpPr>
            <p:cNvPr id="28" name="矩形 27"/>
            <p:cNvSpPr>
              <a:spLocks noRot="1" noChangeAspect="1" noMove="1" noResize="1" noEditPoints="1" noAdjustHandles="1" noChangeArrowheads="1" noChangeShapeType="1" noTextEdit="1"/>
            </p:cNvSpPr>
            <p:nvPr/>
          </p:nvSpPr>
          <p:spPr>
            <a:xfrm>
              <a:off x="6718667" y="2754901"/>
              <a:ext cx="603883" cy="461665"/>
            </a:xfrm>
            <a:prstGeom prst="rect">
              <a:avLst/>
            </a:prstGeom>
            <a:blipFill rotWithShape="0">
              <a:blip r:embed="rId19"/>
              <a:stretch>
                <a:fillRect b="-3947"/>
              </a:stretch>
            </a:blipFill>
          </p:spPr>
          <p:txBody>
            <a:bodyPr/>
            <a:lstStyle/>
            <a:p>
              <a:pPr>
                <a:defRPr/>
              </a:pPr>
              <a:r>
                <a:rPr lang="zh-CN" altLang="en-US">
                  <a:noFill/>
                </a:rPr>
                <a:t> </a:t>
              </a:r>
            </a:p>
          </p:txBody>
        </p:sp>
        <p:sp>
          <p:nvSpPr>
            <p:cNvPr id="29" name="矩形 28"/>
            <p:cNvSpPr>
              <a:spLocks noRot="1" noChangeAspect="1" noMove="1" noResize="1" noEditPoints="1" noAdjustHandles="1" noChangeArrowheads="1" noChangeShapeType="1" noTextEdit="1"/>
            </p:cNvSpPr>
            <p:nvPr/>
          </p:nvSpPr>
          <p:spPr>
            <a:xfrm>
              <a:off x="5645001" y="3795731"/>
              <a:ext cx="532903" cy="374270"/>
            </a:xfrm>
            <a:prstGeom prst="rect">
              <a:avLst/>
            </a:prstGeom>
            <a:blipFill rotWithShape="0">
              <a:blip r:embed="rId20"/>
              <a:stretch>
                <a:fillRect/>
              </a:stretch>
            </a:blipFill>
          </p:spPr>
          <p:txBody>
            <a:bodyPr/>
            <a:lstStyle/>
            <a:p>
              <a:pPr>
                <a:defRPr/>
              </a:pPr>
              <a:r>
                <a:rPr lang="zh-CN" altLang="en-US">
                  <a:noFill/>
                </a:rPr>
                <a:t> </a:t>
              </a:r>
            </a:p>
          </p:txBody>
        </p:sp>
        <p:sp>
          <p:nvSpPr>
            <p:cNvPr id="30" name="矩形 29"/>
            <p:cNvSpPr>
              <a:spLocks noRot="1" noChangeAspect="1" noMove="1" noResize="1" noEditPoints="1" noAdjustHandles="1" noChangeArrowheads="1" noChangeShapeType="1" noTextEdit="1"/>
            </p:cNvSpPr>
            <p:nvPr/>
          </p:nvSpPr>
          <p:spPr>
            <a:xfrm>
              <a:off x="6801272" y="3793161"/>
              <a:ext cx="532903" cy="374270"/>
            </a:xfrm>
            <a:prstGeom prst="rect">
              <a:avLst/>
            </a:prstGeom>
            <a:blipFill rotWithShape="0">
              <a:blip r:embed="rId21"/>
              <a:stretch>
                <a:fillRect/>
              </a:stretch>
            </a:blipFill>
          </p:spPr>
          <p:txBody>
            <a:bodyPr/>
            <a:lstStyle/>
            <a:p>
              <a:pPr>
                <a:defRPr/>
              </a:pPr>
              <a:r>
                <a:rPr lang="zh-CN" altLang="en-US">
                  <a:noFill/>
                </a:rPr>
                <a:t> </a:t>
              </a:r>
            </a:p>
          </p:txBody>
        </p:sp>
        <p:sp>
          <p:nvSpPr>
            <p:cNvPr id="31" name="矩形 30"/>
            <p:cNvSpPr>
              <a:spLocks noRot="1" noChangeAspect="1" noMove="1" noResize="1" noEditPoints="1" noAdjustHandles="1" noChangeArrowheads="1" noChangeShapeType="1" noTextEdit="1"/>
            </p:cNvSpPr>
            <p:nvPr/>
          </p:nvSpPr>
          <p:spPr>
            <a:xfrm>
              <a:off x="7905002" y="3819908"/>
              <a:ext cx="771878" cy="369332"/>
            </a:xfrm>
            <a:prstGeom prst="rect">
              <a:avLst/>
            </a:prstGeom>
            <a:blipFill rotWithShape="0">
              <a:blip r:embed="rId22"/>
              <a:stretch>
                <a:fillRect/>
              </a:stretch>
            </a:blipFill>
          </p:spPr>
          <p:txBody>
            <a:bodyPr/>
            <a:lstStyle/>
            <a:p>
              <a:pPr>
                <a:defRPr/>
              </a:pPr>
              <a:r>
                <a:rPr lang="zh-CN" altLang="en-US">
                  <a:noFill/>
                </a:rPr>
                <a:t> </a:t>
              </a:r>
            </a:p>
          </p:txBody>
        </p:sp>
        <p:sp>
          <p:nvSpPr>
            <p:cNvPr id="32" name="文本框 50"/>
            <p:cNvSpPr txBox="1">
              <a:spLocks noChangeArrowheads="1"/>
            </p:cNvSpPr>
            <p:nvPr/>
          </p:nvSpPr>
          <p:spPr bwMode="auto">
            <a:xfrm>
              <a:off x="6154738" y="3733800"/>
              <a:ext cx="6461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a:t>……</a:t>
              </a:r>
              <a:endParaRPr lang="zh-CN" altLang="en-US" sz="1800"/>
            </a:p>
          </p:txBody>
        </p:sp>
        <p:sp>
          <p:nvSpPr>
            <p:cNvPr id="33" name="文本框 54"/>
            <p:cNvSpPr txBox="1">
              <a:spLocks noChangeArrowheads="1"/>
            </p:cNvSpPr>
            <p:nvPr/>
          </p:nvSpPr>
          <p:spPr bwMode="auto">
            <a:xfrm>
              <a:off x="7351713" y="3733800"/>
              <a:ext cx="647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a:t>……</a:t>
              </a:r>
              <a:endParaRPr lang="zh-CN" altLang="en-US" sz="1800"/>
            </a:p>
          </p:txBody>
        </p:sp>
      </p:grpSp>
      <p:grpSp>
        <p:nvGrpSpPr>
          <p:cNvPr id="34" name="组合 33"/>
          <p:cNvGrpSpPr/>
          <p:nvPr/>
        </p:nvGrpSpPr>
        <p:grpSpPr>
          <a:xfrm>
            <a:off x="5591175" y="3706813"/>
            <a:ext cx="3178175" cy="2387600"/>
            <a:chOff x="5591175" y="3706813"/>
            <a:chExt cx="3178175" cy="2387600"/>
          </a:xfrm>
        </p:grpSpPr>
        <p:cxnSp>
          <p:nvCxnSpPr>
            <p:cNvPr id="35" name="直接连接符 34"/>
            <p:cNvCxnSpPr/>
            <p:nvPr/>
          </p:nvCxnSpPr>
          <p:spPr>
            <a:xfrm flipH="1">
              <a:off x="5905500" y="3706813"/>
              <a:ext cx="828675" cy="854075"/>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36" name="直接连接符 35"/>
            <p:cNvCxnSpPr/>
            <p:nvPr/>
          </p:nvCxnSpPr>
          <p:spPr>
            <a:xfrm>
              <a:off x="7321550" y="3727450"/>
              <a:ext cx="946150" cy="869950"/>
            </a:xfrm>
            <a:prstGeom prst="line">
              <a:avLst/>
            </a:prstGeom>
            <a:ln>
              <a:prstDash val="dash"/>
            </a:ln>
          </p:spPr>
          <p:style>
            <a:lnRef idx="2">
              <a:schemeClr val="dk1"/>
            </a:lnRef>
            <a:fillRef idx="0">
              <a:schemeClr val="dk1"/>
            </a:fillRef>
            <a:effectRef idx="1">
              <a:schemeClr val="dk1"/>
            </a:effectRef>
            <a:fontRef idx="minor">
              <a:schemeClr val="tx1"/>
            </a:fontRef>
          </p:style>
        </p:cxnSp>
        <p:pic>
          <p:nvPicPr>
            <p:cNvPr id="37" name="Picture 4" descr="http://femwiki.wdfiles.com/local--files/elements%3Alagrange-elements/1DP2Lagrange.jpg"/>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5591175" y="4702175"/>
              <a:ext cx="3178175" cy="139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任意多边形 37"/>
            <p:cNvSpPr/>
            <p:nvPr/>
          </p:nvSpPr>
          <p:spPr>
            <a:xfrm>
              <a:off x="5846763" y="4940300"/>
              <a:ext cx="2679700" cy="627063"/>
            </a:xfrm>
            <a:custGeom>
              <a:avLst/>
              <a:gdLst>
                <a:gd name="connsiteX0" fmla="*/ 0 w 609600"/>
                <a:gd name="connsiteY0" fmla="*/ 257908 h 260163"/>
                <a:gd name="connsiteX1" fmla="*/ 375139 w 609600"/>
                <a:gd name="connsiteY1" fmla="*/ 222738 h 260163"/>
                <a:gd name="connsiteX2" fmla="*/ 609600 w 609600"/>
                <a:gd name="connsiteY2" fmla="*/ 0 h 260163"/>
              </a:gdLst>
              <a:ahLst/>
              <a:cxnLst>
                <a:cxn ang="0">
                  <a:pos x="connsiteX0" y="connsiteY0"/>
                </a:cxn>
                <a:cxn ang="0">
                  <a:pos x="connsiteX1" y="connsiteY1"/>
                </a:cxn>
                <a:cxn ang="0">
                  <a:pos x="connsiteX2" y="connsiteY2"/>
                </a:cxn>
              </a:cxnLst>
              <a:rect l="l" t="t" r="r" b="b"/>
              <a:pathLst>
                <a:path w="609600" h="260163">
                  <a:moveTo>
                    <a:pt x="0" y="257908"/>
                  </a:moveTo>
                  <a:cubicBezTo>
                    <a:pt x="136769" y="261815"/>
                    <a:pt x="273539" y="265723"/>
                    <a:pt x="375139" y="222738"/>
                  </a:cubicBezTo>
                  <a:cubicBezTo>
                    <a:pt x="476739" y="179753"/>
                    <a:pt x="543169" y="89876"/>
                    <a:pt x="609600" y="0"/>
                  </a:cubicBezTo>
                </a:path>
              </a:pathLst>
            </a:custGeom>
            <a:ln>
              <a:solidFill>
                <a:srgbClr val="FF0000"/>
              </a:solidFill>
            </a:ln>
          </p:spPr>
          <p:style>
            <a:lnRef idx="3">
              <a:schemeClr val="dk1"/>
            </a:lnRef>
            <a:fillRef idx="0">
              <a:schemeClr val="dk1"/>
            </a:fillRef>
            <a:effectRef idx="2">
              <a:schemeClr val="dk1"/>
            </a:effectRef>
            <a:fontRef idx="minor">
              <a:schemeClr val="tx1"/>
            </a:fontRef>
          </p:style>
          <p:txBody>
            <a:bodyPr anchor="ctr"/>
            <a:lstStyle/>
            <a:p>
              <a:pPr algn="ctr">
                <a:defRPr/>
              </a:pPr>
              <a:endParaRPr lang="zh-CN" altLang="en-US"/>
            </a:p>
          </p:txBody>
        </p:sp>
        <p:sp>
          <p:nvSpPr>
            <p:cNvPr id="39" name="流程图: 联系 38"/>
            <p:cNvSpPr/>
            <p:nvPr/>
          </p:nvSpPr>
          <p:spPr>
            <a:xfrm>
              <a:off x="5756413" y="5737915"/>
              <a:ext cx="153790" cy="181058"/>
            </a:xfrm>
            <a:prstGeom prst="flowChartConnector">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p>
          </p:txBody>
        </p:sp>
        <p:sp>
          <p:nvSpPr>
            <p:cNvPr id="40" name="流程图: 联系 39"/>
            <p:cNvSpPr/>
            <p:nvPr/>
          </p:nvSpPr>
          <p:spPr>
            <a:xfrm>
              <a:off x="7103551" y="5747863"/>
              <a:ext cx="153790" cy="181058"/>
            </a:xfrm>
            <a:prstGeom prst="flowChartConnector">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p>
          </p:txBody>
        </p:sp>
        <p:sp>
          <p:nvSpPr>
            <p:cNvPr id="41" name="流程图: 联系 40"/>
            <p:cNvSpPr/>
            <p:nvPr/>
          </p:nvSpPr>
          <p:spPr>
            <a:xfrm>
              <a:off x="8433213" y="5760492"/>
              <a:ext cx="153790" cy="181058"/>
            </a:xfrm>
            <a:prstGeom prst="flowChartConnector">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p>
          </p:txBody>
        </p:sp>
      </p:grpSp>
      <p:sp>
        <p:nvSpPr>
          <p:cNvPr id="42" name="文本框 41"/>
          <p:cNvSpPr txBox="1"/>
          <p:nvPr/>
        </p:nvSpPr>
        <p:spPr>
          <a:xfrm>
            <a:off x="6560463" y="4067002"/>
            <a:ext cx="1139847" cy="338554"/>
          </a:xfrm>
          <a:prstGeom prst="rect">
            <a:avLst/>
          </a:prstGeom>
          <a:noFill/>
          <a:ln w="19050">
            <a:noFill/>
          </a:ln>
        </p:spPr>
        <p:txBody>
          <a:bodyPr wrap="square" rtlCol="0">
            <a:spAutoFit/>
          </a:bodyPr>
          <a:lstStyle/>
          <a:p>
            <a:r>
              <a:rPr lang="en-US" altLang="zh-CN" sz="1600" dirty="0" smtClean="0"/>
              <a:t>Element</a:t>
            </a:r>
            <a:endParaRPr lang="zh-CN" altLang="en-US" sz="1600" dirty="0"/>
          </a:p>
        </p:txBody>
      </p:sp>
      <p:sp>
        <p:nvSpPr>
          <p:cNvPr id="43" name="左大括号 42"/>
          <p:cNvSpPr/>
          <p:nvPr/>
        </p:nvSpPr>
        <p:spPr>
          <a:xfrm rot="5400000">
            <a:off x="6959094" y="3362513"/>
            <a:ext cx="140712" cy="568325"/>
          </a:xfrm>
          <a:prstGeom prst="leftBrace">
            <a:avLst>
              <a:gd name="adj1" fmla="val 8333"/>
              <a:gd name="adj2" fmla="val 48751"/>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4" name="文本框 43"/>
          <p:cNvSpPr txBox="1"/>
          <p:nvPr/>
        </p:nvSpPr>
        <p:spPr>
          <a:xfrm>
            <a:off x="7531761" y="2684177"/>
            <a:ext cx="901451" cy="338554"/>
          </a:xfrm>
          <a:prstGeom prst="rect">
            <a:avLst/>
          </a:prstGeom>
          <a:noFill/>
          <a:ln w="19050">
            <a:noFill/>
          </a:ln>
        </p:spPr>
        <p:txBody>
          <a:bodyPr wrap="square" rtlCol="0">
            <a:spAutoFit/>
          </a:bodyPr>
          <a:lstStyle/>
          <a:p>
            <a:r>
              <a:rPr lang="en-US" altLang="zh-CN" sz="1600" dirty="0" smtClean="0"/>
              <a:t>Face</a:t>
            </a:r>
            <a:endParaRPr lang="zh-CN" altLang="en-US" sz="1600" dirty="0"/>
          </a:p>
        </p:txBody>
      </p:sp>
      <p:cxnSp>
        <p:nvCxnSpPr>
          <p:cNvPr id="45" name="直接箭头连接符 44"/>
          <p:cNvCxnSpPr/>
          <p:nvPr/>
        </p:nvCxnSpPr>
        <p:spPr>
          <a:xfrm flipH="1">
            <a:off x="7389158" y="2869976"/>
            <a:ext cx="186109" cy="2103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46" name="矩形 45"/>
              <p:cNvSpPr/>
              <p:nvPr/>
            </p:nvSpPr>
            <p:spPr>
              <a:xfrm>
                <a:off x="1183372" y="2754484"/>
                <a:ext cx="3357266" cy="1016753"/>
              </a:xfrm>
              <a:prstGeom prst="rect">
                <a:avLst/>
              </a:prstGeom>
            </p:spPr>
            <p:txBody>
              <a:bodyPr wrap="none">
                <a:spAutoFit/>
              </a:bodyPr>
              <a:lstStyle/>
              <a:p>
                <a:pPr lvl="1"/>
                <a14:m>
                  <m:oMathPara xmlns:m="http://schemas.openxmlformats.org/officeDocument/2006/math">
                    <m:oMathParaPr>
                      <m:jc m:val="centerGroup"/>
                    </m:oMathParaPr>
                    <m:oMath xmlns:m="http://schemas.openxmlformats.org/officeDocument/2006/math">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𝑢</m:t>
                          </m:r>
                        </m:e>
                        <m:sub>
                          <m:r>
                            <a:rPr lang="en-US" altLang="zh-CN" sz="2000" i="1">
                              <a:latin typeface="Cambria Math" panose="02040503050406030204" pitchFamily="18" charset="0"/>
                            </a:rPr>
                            <m:t>h</m:t>
                          </m:r>
                        </m:sub>
                        <m:sup>
                          <m:r>
                            <a:rPr lang="en-US" altLang="zh-CN" sz="2000" i="1">
                              <a:latin typeface="Cambria Math" panose="02040503050406030204" pitchFamily="18" charset="0"/>
                            </a:rPr>
                            <m:t>𝑘</m:t>
                          </m:r>
                        </m:sup>
                      </m:sSubSup>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e>
                      </m:d>
                      <m:r>
                        <a:rPr lang="en-US" altLang="zh-CN" sz="2000" i="1">
                          <a:latin typeface="Cambria Math" panose="02040503050406030204" pitchFamily="18" charset="0"/>
                        </a:rPr>
                        <m:t>=</m:t>
                      </m:r>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𝑗</m:t>
                          </m:r>
                          <m:r>
                            <a:rPr lang="en-US" altLang="zh-CN" sz="2000" i="1">
                              <a:latin typeface="Cambria Math" panose="02040503050406030204" pitchFamily="18" charset="0"/>
                            </a:rPr>
                            <m:t>=1</m:t>
                          </m:r>
                        </m:sub>
                        <m:sup>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𝑁</m:t>
                              </m:r>
                            </m:e>
                            <m:sub>
                              <m:r>
                                <a:rPr lang="en-US" altLang="zh-CN" sz="2000" i="1">
                                  <a:latin typeface="Cambria Math" panose="02040503050406030204" pitchFamily="18" charset="0"/>
                                </a:rPr>
                                <m:t>𝑝</m:t>
                              </m:r>
                            </m:sub>
                          </m:sSub>
                        </m:sup>
                        <m:e>
                          <m:sSubSup>
                            <m:sSubSupPr>
                              <m:ctrlPr>
                                <a:rPr lang="en-US" altLang="zh-CN" sz="2000" i="1">
                                  <a:latin typeface="Cambria Math" panose="02040503050406030204" pitchFamily="18" charset="0"/>
                                </a:rPr>
                              </m:ctrlPr>
                            </m:sSubSup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𝑢</m:t>
                                  </m:r>
                                </m:e>
                              </m:acc>
                            </m:e>
                            <m:sub>
                              <m:r>
                                <a:rPr lang="en-US" altLang="zh-CN" sz="2000" i="1">
                                  <a:latin typeface="Cambria Math" panose="02040503050406030204" pitchFamily="18" charset="0"/>
                                </a:rPr>
                                <m:t>𝑗</m:t>
                              </m:r>
                            </m:sub>
                            <m:sup>
                              <m:r>
                                <a:rPr lang="en-US" altLang="zh-CN" sz="2000" i="1">
                                  <a:latin typeface="Cambria Math" panose="02040503050406030204" pitchFamily="18" charset="0"/>
                                </a:rPr>
                                <m:t>𝑘</m:t>
                              </m:r>
                            </m:sup>
                          </m:sSubSup>
                          <m:r>
                            <a:rPr lang="en-US" altLang="zh-CN" sz="2000" i="1">
                              <a:latin typeface="Cambria Math" panose="02040503050406030204" pitchFamily="18" charset="0"/>
                            </a:rPr>
                            <m:t>⋅</m:t>
                          </m:r>
                          <m:sSubSup>
                            <m:sSubSupPr>
                              <m:ctrlPr>
                                <a:rPr lang="en-US" altLang="zh-CN" sz="2000" i="1">
                                  <a:latin typeface="Cambria Math" panose="02040503050406030204" pitchFamily="18" charset="0"/>
                                </a:rPr>
                              </m:ctrlPr>
                            </m:sSubSupPr>
                            <m:e>
                              <m:r>
                                <a:rPr lang="zh-CN" altLang="en-US" sz="2000" i="1">
                                  <a:latin typeface="Cambria Math" panose="02040503050406030204" pitchFamily="18" charset="0"/>
                                </a:rPr>
                                <m:t>𝜑</m:t>
                              </m:r>
                            </m:e>
                            <m:sub>
                              <m:r>
                                <a:rPr lang="en-US" altLang="zh-CN" sz="2000" i="1">
                                  <a:latin typeface="Cambria Math" panose="02040503050406030204" pitchFamily="18" charset="0"/>
                                </a:rPr>
                                <m:t>𝑗</m:t>
                              </m:r>
                            </m:sub>
                            <m:sup>
                              <m:r>
                                <a:rPr lang="en-US" altLang="zh-CN" sz="2000" i="1">
                                  <a:latin typeface="Cambria Math" panose="02040503050406030204" pitchFamily="18" charset="0"/>
                                </a:rPr>
                                <m:t>𝑘</m:t>
                              </m:r>
                            </m:sup>
                          </m:sSubSup>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e>
                      </m:nary>
                    </m:oMath>
                  </m:oMathPara>
                </a14:m>
                <a:endParaRPr lang="zh-CN" altLang="en-US" sz="2000" dirty="0"/>
              </a:p>
            </p:txBody>
          </p:sp>
        </mc:Choice>
        <mc:Fallback xmlns="">
          <p:sp>
            <p:nvSpPr>
              <p:cNvPr id="46" name="矩形 45"/>
              <p:cNvSpPr>
                <a:spLocks noRot="1" noChangeAspect="1" noMove="1" noResize="1" noEditPoints="1" noAdjustHandles="1" noChangeArrowheads="1" noChangeShapeType="1" noTextEdit="1"/>
              </p:cNvSpPr>
              <p:nvPr/>
            </p:nvSpPr>
            <p:spPr>
              <a:xfrm>
                <a:off x="1183372" y="2754484"/>
                <a:ext cx="3357266" cy="1016753"/>
              </a:xfrm>
              <a:prstGeom prst="rect">
                <a:avLst/>
              </a:prstGeom>
              <a:blipFill rotWithShape="0">
                <a:blip r:embed="rId2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9918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up)">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par>
                                <p:cTn id="23" presetID="10" presetClass="entr" presetSubtype="0" fill="hold" nodeType="with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fade">
                                      <p:cBhvr>
                                        <p:cTn id="25" dur="500"/>
                                        <p:tgtEl>
                                          <p:spTgt spid="4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500"/>
                                        <p:tgtEl>
                                          <p:spTgt spid="4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animBg="1"/>
      <p:bldP spid="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en-US" altLang="zh-CN" dirty="0" smtClean="0"/>
                  <a:t>Consider PDE system</a:t>
                </a:r>
              </a:p>
              <a:p>
                <a:endParaRPr lang="en-US" altLang="zh-CN" dirty="0"/>
              </a:p>
              <a:p>
                <a:endParaRPr lang="en-US" altLang="zh-CN" dirty="0" smtClean="0"/>
              </a:p>
              <a:p>
                <a:endParaRPr lang="en-US" altLang="zh-CN" dirty="0"/>
              </a:p>
              <a:p>
                <a:r>
                  <a:rPr lang="en-US" altLang="zh-CN" dirty="0" smtClean="0"/>
                  <a:t>Flux calculation</a:t>
                </a:r>
              </a:p>
              <a:p>
                <a:pPr lvl="1"/>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h</m:t>
                        </m:r>
                      </m:sub>
                      <m:sup>
                        <m:r>
                          <a:rPr lang="en-US" altLang="zh-CN" i="1">
                            <a:latin typeface="Cambria Math" panose="02040503050406030204" pitchFamily="18" charset="0"/>
                          </a:rPr>
                          <m:t>∗</m:t>
                        </m:r>
                      </m:sup>
                    </m:sSubSup>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𝑢</m:t>
                        </m:r>
                      </m:e>
                      <m:sup>
                        <m:r>
                          <a:rPr lang="en-US" altLang="zh-CN" i="1">
                            <a:latin typeface="Cambria Math" panose="02040503050406030204" pitchFamily="18" charset="0"/>
                          </a:rPr>
                          <m:t>−</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𝑢</m:t>
                        </m:r>
                      </m:e>
                      <m:sup>
                        <m:r>
                          <a:rPr lang="en-US" altLang="zh-CN" i="1">
                            <a:latin typeface="Cambria Math" panose="02040503050406030204" pitchFamily="18" charset="0"/>
                          </a:rPr>
                          <m:t>+</m:t>
                        </m:r>
                      </m:sup>
                    </m:sSup>
                    <m:r>
                      <a:rPr lang="en-US" altLang="zh-CN" i="1">
                        <a:latin typeface="Cambria Math" panose="02040503050406030204" pitchFamily="18" charset="0"/>
                      </a:rPr>
                      <m:t>)</m:t>
                    </m:r>
                  </m:oMath>
                </a14:m>
                <a:endParaRPr lang="zh-CN" altLang="en-US" dirty="0"/>
              </a:p>
              <a:p>
                <a:pPr lvl="1"/>
                <a:r>
                  <a:rPr lang="en-US" altLang="zh-CN" dirty="0" smtClean="0"/>
                  <a:t>Riemann solver to stabilized the discretization</a:t>
                </a:r>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0">
                <a:blip r:embed="rId3"/>
                <a:stretch>
                  <a:fillRect l="-1679" t="-1623"/>
                </a:stretch>
              </a:blipFill>
            </p:spPr>
            <p:txBody>
              <a:bodyPr/>
              <a:lstStyle/>
              <a:p>
                <a:r>
                  <a:rPr lang="zh-CN" altLang="en-US">
                    <a:noFill/>
                  </a:rPr>
                  <a:t> </a:t>
                </a:r>
              </a:p>
            </p:txBody>
          </p:sp>
        </mc:Fallback>
      </mc:AlternateContent>
      <p:sp>
        <p:nvSpPr>
          <p:cNvPr id="3" name="标题 2"/>
          <p:cNvSpPr>
            <a:spLocks noGrp="1"/>
          </p:cNvSpPr>
          <p:nvPr>
            <p:ph type="title"/>
          </p:nvPr>
        </p:nvSpPr>
        <p:spPr>
          <a:xfrm>
            <a:off x="214313" y="142852"/>
            <a:ext cx="8606159" cy="785818"/>
          </a:xfrm>
        </p:spPr>
        <p:txBody>
          <a:bodyPr/>
          <a:lstStyle/>
          <a:p>
            <a:r>
              <a:rPr lang="en-US" altLang="zh-CN" dirty="0"/>
              <a:t>Basic principles of DG-FEM</a:t>
            </a:r>
            <a:endParaRPr lang="zh-CN" altLang="en-US" dirty="0"/>
          </a:p>
        </p:txBody>
      </p:sp>
      <p:sp>
        <p:nvSpPr>
          <p:cNvPr id="4" name="灯片编号占位符 3"/>
          <p:cNvSpPr>
            <a:spLocks noGrp="1"/>
          </p:cNvSpPr>
          <p:nvPr>
            <p:ph type="sldNum" sz="quarter" idx="12"/>
          </p:nvPr>
        </p:nvSpPr>
        <p:spPr/>
        <p:txBody>
          <a:bodyPr/>
          <a:lstStyle/>
          <a:p>
            <a:fld id="{F4BBAA67-0902-491C-823F-A4EBA7B0E99D}" type="slidenum">
              <a:rPr lang="en-US" altLang="zh-CN" smtClean="0"/>
              <a:pPr/>
              <a:t>9</a:t>
            </a:fld>
            <a:endParaRPr lang="en-US" altLang="zh-CN"/>
          </a:p>
        </p:txBody>
      </p:sp>
      <mc:AlternateContent xmlns:mc="http://schemas.openxmlformats.org/markup-compatibility/2006" xmlns:a14="http://schemas.microsoft.com/office/drawing/2010/main">
        <mc:Choice Requires="a14">
          <p:sp>
            <p:nvSpPr>
              <p:cNvPr id="5" name="矩形 4"/>
              <p:cNvSpPr/>
              <p:nvPr/>
            </p:nvSpPr>
            <p:spPr>
              <a:xfrm>
                <a:off x="513003" y="2018377"/>
                <a:ext cx="2929086" cy="80970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rPr>
                        <m:t>0=</m:t>
                      </m:r>
                      <m:nary>
                        <m:naryPr>
                          <m:ctrlPr>
                            <a:rPr lang="zh-CN" altLang="en-US" sz="2000" i="1">
                              <a:latin typeface="Cambria Math" panose="02040503050406030204" pitchFamily="18" charset="0"/>
                            </a:rPr>
                          </m:ctrlPr>
                        </m:naryPr>
                        <m:sub>
                          <m:sSup>
                            <m:sSupPr>
                              <m:ctrlPr>
                                <a:rPr lang="en-US" altLang="zh-CN" sz="2000" i="1">
                                  <a:latin typeface="Cambria Math" panose="02040503050406030204" pitchFamily="18" charset="0"/>
                                </a:rPr>
                              </m:ctrlPr>
                            </m:sSupPr>
                            <m:e>
                              <m:r>
                                <m:rPr>
                                  <m:sty m:val="p"/>
                                  <m:brk m:alnAt="23"/>
                                </m:rPr>
                                <a:rPr lang="en-US" altLang="zh-CN" sz="2000" i="1">
                                  <a:latin typeface="Cambria Math" panose="02040503050406030204" pitchFamily="18" charset="0"/>
                                </a:rPr>
                                <m:t>D</m:t>
                              </m:r>
                            </m:e>
                            <m:sup>
                              <m:r>
                                <m:rPr>
                                  <m:brk m:alnAt="23"/>
                                </m:rPr>
                                <a:rPr lang="en-US" altLang="zh-CN" sz="2000" i="1">
                                  <a:latin typeface="Cambria Math" panose="02040503050406030204" pitchFamily="18" charset="0"/>
                                </a:rPr>
                                <m:t>𝑘</m:t>
                              </m:r>
                            </m:sup>
                          </m:sSup>
                        </m:sub>
                        <m:sup/>
                        <m:e>
                          <m:f>
                            <m:fPr>
                              <m:ctrlPr>
                                <a:rPr lang="en-US" altLang="zh-CN" sz="2000" i="1">
                                  <a:latin typeface="Cambria Math" panose="02040503050406030204" pitchFamily="18" charset="0"/>
                                </a:rPr>
                              </m:ctrlPr>
                            </m:fPr>
                            <m:num>
                              <m:sSubSup>
                                <m:sSubSupPr>
                                  <m:ctrlPr>
                                    <a:rPr lang="en-US" altLang="zh-CN" sz="2000" i="1">
                                      <a:latin typeface="Cambria Math" panose="02040503050406030204" pitchFamily="18" charset="0"/>
                                    </a:rPr>
                                  </m:ctrlPr>
                                </m:sSubSupPr>
                                <m:e>
                                  <m:r>
                                    <a:rPr lang="zh-CN" altLang="en-US" sz="2000" i="1">
                                      <a:latin typeface="Cambria Math" panose="02040503050406030204" pitchFamily="18" charset="0"/>
                                    </a:rPr>
                                    <m:t>𝜕</m:t>
                                  </m:r>
                                  <m:r>
                                    <a:rPr lang="en-US" altLang="zh-CN" sz="2000" i="1">
                                      <a:latin typeface="Cambria Math" panose="02040503050406030204" pitchFamily="18" charset="0"/>
                                    </a:rPr>
                                    <m:t>𝑢</m:t>
                                  </m:r>
                                </m:e>
                                <m:sub>
                                  <m:r>
                                    <a:rPr lang="en-US" altLang="zh-CN" sz="2000" i="1">
                                      <a:latin typeface="Cambria Math" panose="02040503050406030204" pitchFamily="18" charset="0"/>
                                    </a:rPr>
                                    <m:t>h</m:t>
                                  </m:r>
                                </m:sub>
                                <m:sup>
                                  <m:r>
                                    <a:rPr lang="en-US" altLang="zh-CN" sz="2000" i="1">
                                      <a:latin typeface="Cambria Math" panose="02040503050406030204" pitchFamily="18" charset="0"/>
                                    </a:rPr>
                                    <m:t>𝑘</m:t>
                                  </m:r>
                                </m:sup>
                              </m:sSubSup>
                            </m:num>
                            <m:den>
                              <m:r>
                                <a:rPr lang="zh-CN" altLang="en-US" sz="2000" i="1">
                                  <a:latin typeface="Cambria Math" panose="02040503050406030204" pitchFamily="18" charset="0"/>
                                </a:rPr>
                                <m:t>𝜕</m:t>
                              </m:r>
                              <m:r>
                                <a:rPr lang="en-US" altLang="zh-CN" sz="2000" i="1">
                                  <a:latin typeface="Cambria Math" panose="02040503050406030204" pitchFamily="18" charset="0"/>
                                </a:rPr>
                                <m:t>𝑥</m:t>
                              </m:r>
                            </m:den>
                          </m:f>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𝜑</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𝑑𝑥</m:t>
                          </m:r>
                        </m:e>
                      </m:nary>
                    </m:oMath>
                  </m:oMathPara>
                </a14:m>
                <a:endParaRPr lang="zh-CN" altLang="en-US" sz="2000" dirty="0"/>
              </a:p>
            </p:txBody>
          </p:sp>
        </mc:Choice>
        <mc:Fallback xmlns="">
          <p:sp>
            <p:nvSpPr>
              <p:cNvPr id="5" name="矩形 4"/>
              <p:cNvSpPr>
                <a:spLocks noRot="1" noChangeAspect="1" noMove="1" noResize="1" noEditPoints="1" noAdjustHandles="1" noChangeArrowheads="1" noChangeShapeType="1" noTextEdit="1"/>
              </p:cNvSpPr>
              <p:nvPr/>
            </p:nvSpPr>
            <p:spPr>
              <a:xfrm>
                <a:off x="513003" y="2018377"/>
                <a:ext cx="2929086" cy="809709"/>
              </a:xfrm>
              <a:prstGeom prst="rect">
                <a:avLst/>
              </a:prstGeom>
              <a:blipFill rotWithShape="0">
                <a:blip r:embed="rId4"/>
                <a:stretch>
                  <a:fillRect/>
                </a:stretch>
              </a:blipFill>
            </p:spPr>
            <p:txBody>
              <a:bodyPr/>
              <a:lstStyle/>
              <a:p>
                <a:r>
                  <a:rPr lang="zh-CN" altLang="en-US">
                    <a:noFill/>
                  </a:rPr>
                  <a:t> </a:t>
                </a:r>
              </a:p>
            </p:txBody>
          </p:sp>
        </mc:Fallback>
      </mc:AlternateContent>
      <p:cxnSp>
        <p:nvCxnSpPr>
          <p:cNvPr id="6" name="直接连接符 5"/>
          <p:cNvCxnSpPr/>
          <p:nvPr/>
        </p:nvCxnSpPr>
        <p:spPr>
          <a:xfrm>
            <a:off x="3442089" y="2885173"/>
            <a:ext cx="1823442"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7" name="直接连接符 6"/>
          <p:cNvCxnSpPr/>
          <p:nvPr/>
        </p:nvCxnSpPr>
        <p:spPr>
          <a:xfrm>
            <a:off x="5455312" y="2902826"/>
            <a:ext cx="1970459"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8" name="线形标注 1 7"/>
          <p:cNvSpPr/>
          <p:nvPr/>
        </p:nvSpPr>
        <p:spPr>
          <a:xfrm>
            <a:off x="3275856" y="3179035"/>
            <a:ext cx="1872208" cy="447346"/>
          </a:xfrm>
          <a:prstGeom prst="borderCallout1">
            <a:avLst>
              <a:gd name="adj1" fmla="val 435"/>
              <a:gd name="adj2" fmla="val 39617"/>
              <a:gd name="adj3" fmla="val -65583"/>
              <a:gd name="adj4" fmla="val 68965"/>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smtClean="0"/>
              <a:t>Cell Integration</a:t>
            </a:r>
            <a:endParaRPr lang="zh-CN" altLang="en-US" b="1" dirty="0"/>
          </a:p>
        </p:txBody>
      </p:sp>
      <p:sp>
        <p:nvSpPr>
          <p:cNvPr id="9" name="线形标注 1 8"/>
          <p:cNvSpPr/>
          <p:nvPr/>
        </p:nvSpPr>
        <p:spPr>
          <a:xfrm>
            <a:off x="5843127" y="3234648"/>
            <a:ext cx="2014997" cy="447346"/>
          </a:xfrm>
          <a:prstGeom prst="borderCallout1">
            <a:avLst>
              <a:gd name="adj1" fmla="val -3823"/>
              <a:gd name="adj2" fmla="val 57313"/>
              <a:gd name="adj3" fmla="val -74100"/>
              <a:gd name="adj4" fmla="val 33573"/>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smtClean="0"/>
              <a:t>Face Integration</a:t>
            </a:r>
            <a:endParaRPr lang="zh-CN" altLang="en-US" b="1" dirty="0"/>
          </a:p>
        </p:txBody>
      </p:sp>
      <mc:AlternateContent xmlns:mc="http://schemas.openxmlformats.org/markup-compatibility/2006" xmlns:a14="http://schemas.microsoft.com/office/drawing/2010/main">
        <mc:Choice Requires="a14">
          <p:sp>
            <p:nvSpPr>
              <p:cNvPr id="10" name="矩形 9"/>
              <p:cNvSpPr/>
              <p:nvPr/>
            </p:nvSpPr>
            <p:spPr>
              <a:xfrm>
                <a:off x="2987824" y="2036030"/>
                <a:ext cx="4726870" cy="8111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m:t>
                      </m:r>
                      <m:r>
                        <a:rPr lang="en-US" altLang="zh-CN" sz="2000" i="1">
                          <a:latin typeface="Cambria Math" panose="02040503050406030204" pitchFamily="18" charset="0"/>
                        </a:rPr>
                        <m:t>−</m:t>
                      </m:r>
                      <m:nary>
                        <m:naryPr>
                          <m:ctrlPr>
                            <a:rPr lang="zh-CN" altLang="en-US" sz="2000" i="1">
                              <a:latin typeface="Cambria Math" panose="02040503050406030204" pitchFamily="18" charset="0"/>
                            </a:rPr>
                          </m:ctrlPr>
                        </m:naryPr>
                        <m:sub>
                          <m:sSup>
                            <m:sSupPr>
                              <m:ctrlPr>
                                <a:rPr lang="en-US" altLang="zh-CN" sz="2000" b="1" i="1">
                                  <a:solidFill>
                                    <a:srgbClr val="FF0000"/>
                                  </a:solidFill>
                                  <a:latin typeface="Cambria Math" panose="02040503050406030204" pitchFamily="18" charset="0"/>
                                </a:rPr>
                              </m:ctrlPr>
                            </m:sSupPr>
                            <m:e>
                              <m:r>
                                <m:rPr>
                                  <m:brk m:alnAt="23"/>
                                </m:rPr>
                                <a:rPr lang="en-US" altLang="zh-CN" sz="2000" b="1" i="1">
                                  <a:solidFill>
                                    <a:srgbClr val="FF0000"/>
                                  </a:solidFill>
                                  <a:latin typeface="Cambria Math" panose="02040503050406030204" pitchFamily="18" charset="0"/>
                                </a:rPr>
                                <m:t>𝑫</m:t>
                              </m:r>
                            </m:e>
                            <m:sup>
                              <m:r>
                                <m:rPr>
                                  <m:brk m:alnAt="23"/>
                                </m:rPr>
                                <a:rPr lang="en-US" altLang="zh-CN" sz="2000" b="1" i="1">
                                  <a:solidFill>
                                    <a:srgbClr val="FF0000"/>
                                  </a:solidFill>
                                  <a:latin typeface="Cambria Math" panose="02040503050406030204" pitchFamily="18" charset="0"/>
                                </a:rPr>
                                <m:t>𝒌</m:t>
                              </m:r>
                            </m:sup>
                          </m:sSup>
                        </m:sub>
                        <m:sup/>
                        <m:e>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𝑢</m:t>
                              </m:r>
                            </m:e>
                            <m:sub>
                              <m:r>
                                <a:rPr lang="en-US" altLang="zh-CN" sz="2000" i="1">
                                  <a:latin typeface="Cambria Math" panose="02040503050406030204" pitchFamily="18" charset="0"/>
                                </a:rPr>
                                <m:t>h</m:t>
                              </m:r>
                            </m:sub>
                            <m:sup>
                              <m:r>
                                <a:rPr lang="en-US" altLang="zh-CN" sz="2000" i="1">
                                  <a:latin typeface="Cambria Math" panose="02040503050406030204" pitchFamily="18" charset="0"/>
                                </a:rPr>
                                <m:t>𝑘</m:t>
                              </m:r>
                            </m:sup>
                          </m:sSubSup>
                          <m:r>
                            <a:rPr lang="en-US" altLang="zh-CN" sz="2000" i="1">
                              <a:latin typeface="Cambria Math" panose="02040503050406030204" pitchFamily="18" charset="0"/>
                            </a:rPr>
                            <m:t>⋅</m:t>
                          </m:r>
                          <m:r>
                            <a:rPr lang="zh-CN" altLang="en-US"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𝜑</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𝑑𝑥</m:t>
                          </m:r>
                        </m:e>
                      </m:nary>
                      <m:r>
                        <a:rPr lang="en-US" altLang="zh-CN" sz="2000" i="1">
                          <a:latin typeface="Cambria Math" panose="02040503050406030204" pitchFamily="18" charset="0"/>
                        </a:rPr>
                        <m:t>+</m:t>
                      </m:r>
                      <m:nary>
                        <m:naryPr>
                          <m:chr m:val="∮"/>
                          <m:ctrlPr>
                            <a:rPr lang="zh-CN" altLang="en-US" sz="2000" i="1">
                              <a:latin typeface="Cambria Math" panose="02040503050406030204" pitchFamily="18" charset="0"/>
                            </a:rPr>
                          </m:ctrlPr>
                        </m:naryPr>
                        <m:sub>
                          <m:r>
                            <m:rPr>
                              <m:brk m:alnAt="23"/>
                            </m:rPr>
                            <a:rPr lang="zh-CN" altLang="en-US" sz="2000" b="1" i="1">
                              <a:solidFill>
                                <a:srgbClr val="FF0000"/>
                              </a:solidFill>
                              <a:latin typeface="Cambria Math" panose="02040503050406030204" pitchFamily="18" charset="0"/>
                            </a:rPr>
                            <m:t>𝝏</m:t>
                          </m:r>
                          <m:sSup>
                            <m:sSupPr>
                              <m:ctrlPr>
                                <a:rPr lang="en-US" altLang="zh-CN" sz="2000" b="1" i="1" smtClean="0">
                                  <a:solidFill>
                                    <a:srgbClr val="FF0000"/>
                                  </a:solidFill>
                                  <a:latin typeface="Cambria Math" panose="02040503050406030204" pitchFamily="18" charset="0"/>
                                </a:rPr>
                              </m:ctrlPr>
                            </m:sSupPr>
                            <m:e>
                              <m:r>
                                <m:rPr>
                                  <m:sty m:val="p"/>
                                  <m:brk m:alnAt="23"/>
                                </m:rPr>
                                <a:rPr lang="en-US" altLang="zh-CN" sz="2000" b="1" i="1">
                                  <a:solidFill>
                                    <a:srgbClr val="FF0000"/>
                                  </a:solidFill>
                                  <a:latin typeface="Cambria Math" panose="02040503050406030204" pitchFamily="18" charset="0"/>
                                </a:rPr>
                                <m:t>D</m:t>
                              </m:r>
                            </m:e>
                            <m:sup>
                              <m:r>
                                <m:rPr>
                                  <m:brk m:alnAt="23"/>
                                </m:rPr>
                                <a:rPr lang="en-US" altLang="zh-CN" sz="2000" b="1" i="1" smtClean="0">
                                  <a:solidFill>
                                    <a:srgbClr val="FF0000"/>
                                  </a:solidFill>
                                  <a:latin typeface="Cambria Math" panose="02040503050406030204" pitchFamily="18" charset="0"/>
                                </a:rPr>
                                <m:t>𝒌</m:t>
                              </m:r>
                            </m:sup>
                          </m:sSup>
                        </m:sub>
                        <m:sup/>
                        <m:e>
                          <m:acc>
                            <m:accPr>
                              <m:chr m:val="⃗"/>
                              <m:ctrlPr>
                                <a:rPr lang="en-US" altLang="zh-CN" sz="2000" b="1" i="1">
                                  <a:latin typeface="Cambria Math" panose="02040503050406030204" pitchFamily="18" charset="0"/>
                                </a:rPr>
                              </m:ctrlPr>
                            </m:accPr>
                            <m:e>
                              <m:r>
                                <a:rPr lang="en-US" altLang="zh-CN" sz="2000" b="1" i="1">
                                  <a:latin typeface="Cambria Math" panose="02040503050406030204" pitchFamily="18" charset="0"/>
                                </a:rPr>
                                <m:t>𝒏</m:t>
                              </m:r>
                            </m:e>
                          </m:acc>
                          <m:r>
                            <a:rPr lang="en-US" altLang="zh-CN" sz="2000" b="1" i="1">
                              <a:latin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𝑢</m:t>
                              </m:r>
                            </m:e>
                            <m:sub>
                              <m:r>
                                <a:rPr lang="en-US" altLang="zh-CN" sz="2000" i="1">
                                  <a:latin typeface="Cambria Math" panose="02040503050406030204" pitchFamily="18" charset="0"/>
                                </a:rPr>
                                <m:t>h</m:t>
                              </m:r>
                            </m:sub>
                            <m:sup>
                              <m:r>
                                <a:rPr lang="en-US" altLang="zh-CN" sz="2000" i="1">
                                  <a:latin typeface="Cambria Math" panose="02040503050406030204" pitchFamily="18" charset="0"/>
                                </a:rPr>
                                <m:t>𝑘</m:t>
                              </m:r>
                              <m:r>
                                <a:rPr lang="en-US" altLang="zh-CN" sz="2000" i="1">
                                  <a:latin typeface="Cambria Math" panose="02040503050406030204" pitchFamily="18" charset="0"/>
                                </a:rPr>
                                <m:t>∗</m:t>
                              </m:r>
                            </m:sup>
                          </m:sSubSup>
                          <m:r>
                            <a:rPr lang="en-US" altLang="zh-CN" sz="2000" i="1">
                              <a:latin typeface="Cambria Math" panose="02040503050406030204" pitchFamily="18" charset="0"/>
                            </a:rPr>
                            <m:t>⋅</m:t>
                          </m:r>
                          <m:sSub>
                            <m:sSubPr>
                              <m:ctrlPr>
                                <a:rPr lang="en-US" altLang="zh-CN" sz="2000" b="1" i="1">
                                  <a:latin typeface="Cambria Math" panose="02040503050406030204" pitchFamily="18" charset="0"/>
                                </a:rPr>
                              </m:ctrlPr>
                            </m:sSubPr>
                            <m:e>
                              <m:r>
                                <a:rPr lang="zh-CN" altLang="en-US" sz="2000" b="1" i="1">
                                  <a:latin typeface="Cambria Math" panose="02040503050406030204" pitchFamily="18" charset="0"/>
                                </a:rPr>
                                <m:t>𝝋</m:t>
                              </m:r>
                            </m:e>
                            <m:sub>
                              <m:r>
                                <a:rPr lang="en-US" altLang="zh-CN" sz="2000" b="1" i="1">
                                  <a:latin typeface="Cambria Math" panose="02040503050406030204" pitchFamily="18" charset="0"/>
                                </a:rPr>
                                <m:t>𝒋</m:t>
                              </m:r>
                            </m:sub>
                          </m:sSub>
                          <m:r>
                            <a:rPr lang="en-US" altLang="zh-CN" sz="2000" i="1">
                              <a:latin typeface="Cambria Math" panose="02040503050406030204" pitchFamily="18" charset="0"/>
                            </a:rPr>
                            <m:t>𝑑𝑥</m:t>
                          </m:r>
                        </m:e>
                      </m:nary>
                    </m:oMath>
                  </m:oMathPara>
                </a14:m>
                <a:endParaRPr lang="zh-CN" altLang="en-US" sz="2000" dirty="0"/>
              </a:p>
            </p:txBody>
          </p:sp>
        </mc:Choice>
        <mc:Fallback xmlns="">
          <p:sp>
            <p:nvSpPr>
              <p:cNvPr id="10" name="矩形 9"/>
              <p:cNvSpPr>
                <a:spLocks noRot="1" noChangeAspect="1" noMove="1" noResize="1" noEditPoints="1" noAdjustHandles="1" noChangeArrowheads="1" noChangeShapeType="1" noTextEdit="1"/>
              </p:cNvSpPr>
              <p:nvPr/>
            </p:nvSpPr>
            <p:spPr>
              <a:xfrm>
                <a:off x="2987824" y="2036030"/>
                <a:ext cx="4726870" cy="811184"/>
              </a:xfrm>
              <a:prstGeom prst="rect">
                <a:avLst/>
              </a:prstGeom>
              <a:blipFill rotWithShape="0">
                <a:blip r:embed="rId5"/>
                <a:stretch>
                  <a:fillRect/>
                </a:stretch>
              </a:blipFill>
            </p:spPr>
            <p:txBody>
              <a:bodyPr/>
              <a:lstStyle/>
              <a:p>
                <a:r>
                  <a:rPr lang="zh-CN" altLang="en-US">
                    <a:noFill/>
                  </a:rPr>
                  <a:t> </a:t>
                </a:r>
              </a:p>
            </p:txBody>
          </p:sp>
        </mc:Fallback>
      </mc:AlternateContent>
      <p:grpSp>
        <p:nvGrpSpPr>
          <p:cNvPr id="11" name="组合 10"/>
          <p:cNvGrpSpPr/>
          <p:nvPr/>
        </p:nvGrpSpPr>
        <p:grpSpPr>
          <a:xfrm>
            <a:off x="3275856" y="5191546"/>
            <a:ext cx="3352955" cy="1468438"/>
            <a:chOff x="4215197" y="4619194"/>
            <a:chExt cx="3352955" cy="1468438"/>
          </a:xfrm>
        </p:grpSpPr>
        <p:grpSp>
          <p:nvGrpSpPr>
            <p:cNvPr id="12" name="组合 11"/>
            <p:cNvGrpSpPr/>
            <p:nvPr/>
          </p:nvGrpSpPr>
          <p:grpSpPr>
            <a:xfrm>
              <a:off x="4776090" y="4619194"/>
              <a:ext cx="1916334" cy="1468438"/>
              <a:chOff x="5995096" y="4517797"/>
              <a:chExt cx="1916334" cy="1468438"/>
            </a:xfrm>
          </p:grpSpPr>
          <p:grpSp>
            <p:nvGrpSpPr>
              <p:cNvPr id="16" name="组合 15"/>
              <p:cNvGrpSpPr/>
              <p:nvPr/>
            </p:nvGrpSpPr>
            <p:grpSpPr>
              <a:xfrm>
                <a:off x="5995096" y="4517797"/>
                <a:ext cx="1916334" cy="1468438"/>
                <a:chOff x="5707064" y="4419316"/>
                <a:chExt cx="1916334" cy="1468438"/>
              </a:xfrm>
            </p:grpSpPr>
            <p:sp>
              <p:nvSpPr>
                <p:cNvPr id="19" name="椭圆 18"/>
                <p:cNvSpPr/>
                <p:nvPr/>
              </p:nvSpPr>
              <p:spPr>
                <a:xfrm>
                  <a:off x="6869190" y="4809865"/>
                  <a:ext cx="754208" cy="743902"/>
                </a:xfrm>
                <a:prstGeom prst="ellipse">
                  <a:avLst/>
                </a:prstGeom>
                <a:solidFill>
                  <a:srgbClr val="E77817">
                    <a:alpha val="60000"/>
                  </a:srgb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0" name="椭圆 19"/>
                <p:cNvSpPr/>
                <p:nvPr/>
              </p:nvSpPr>
              <p:spPr>
                <a:xfrm>
                  <a:off x="5707064" y="4797152"/>
                  <a:ext cx="754208" cy="743902"/>
                </a:xfrm>
                <a:prstGeom prst="ellipse">
                  <a:avLst/>
                </a:prstGeom>
                <a:solidFill>
                  <a:srgbClr val="E77817">
                    <a:alpha val="60000"/>
                  </a:srgb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1" name="流程图: 联系 20"/>
                <p:cNvSpPr/>
                <p:nvPr/>
              </p:nvSpPr>
              <p:spPr>
                <a:xfrm>
                  <a:off x="6028710" y="4867924"/>
                  <a:ext cx="144016" cy="144016"/>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2" name="流程图: 联系 21"/>
                <p:cNvSpPr/>
                <p:nvPr/>
              </p:nvSpPr>
              <p:spPr>
                <a:xfrm>
                  <a:off x="6028710" y="5301208"/>
                  <a:ext cx="144016" cy="144016"/>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3" name="矩形 22"/>
                    <p:cNvSpPr/>
                    <p:nvPr/>
                  </p:nvSpPr>
                  <p:spPr>
                    <a:xfrm>
                      <a:off x="5830662" y="5500212"/>
                      <a:ext cx="626582" cy="3875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e>
                              <m:sub>
                                <m:r>
                                  <a:rPr lang="en-US" altLang="zh-CN" i="1">
                                    <a:latin typeface="Cambria Math" panose="02040503050406030204" pitchFamily="18" charset="0"/>
                                  </a:rPr>
                                  <m:t>h</m:t>
                                </m:r>
                              </m:sub>
                              <m:sup>
                                <m:r>
                                  <a:rPr lang="en-US" altLang="zh-CN" i="1">
                                    <a:latin typeface="Cambria Math" panose="02040503050406030204" pitchFamily="18" charset="0"/>
                                  </a:rPr>
                                  <m:t>𝑘</m:t>
                                </m:r>
                                <m:r>
                                  <a:rPr lang="en-US" altLang="zh-CN" i="1">
                                    <a:latin typeface="Cambria Math" panose="02040503050406030204" pitchFamily="18" charset="0"/>
                                  </a:rPr>
                                  <m:t>−</m:t>
                                </m:r>
                              </m:sup>
                            </m:sSubSup>
                          </m:oMath>
                        </m:oMathPara>
                      </a14:m>
                      <a:endParaRPr lang="zh-CN" altLang="en-US" dirty="0"/>
                    </a:p>
                  </p:txBody>
                </p:sp>
              </mc:Choice>
              <mc:Fallback xmlns="">
                <p:sp>
                  <p:nvSpPr>
                    <p:cNvPr id="24" name="矩形 23"/>
                    <p:cNvSpPr>
                      <a:spLocks noRot="1" noChangeAspect="1" noMove="1" noResize="1" noEditPoints="1" noAdjustHandles="1" noChangeArrowheads="1" noChangeShapeType="1" noTextEdit="1"/>
                    </p:cNvSpPr>
                    <p:nvPr/>
                  </p:nvSpPr>
                  <p:spPr>
                    <a:xfrm>
                      <a:off x="5830662" y="5500212"/>
                      <a:ext cx="626582" cy="387542"/>
                    </a:xfrm>
                    <a:prstGeom prst="rect">
                      <a:avLst/>
                    </a:prstGeom>
                    <a:blipFill rotWithShape="0">
                      <a:blip r:embed="rId7"/>
                      <a:stretch>
                        <a:fillRect r="-971" b="-31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p:cNvSpPr/>
                    <p:nvPr/>
                  </p:nvSpPr>
                  <p:spPr>
                    <a:xfrm>
                      <a:off x="5834176" y="4419316"/>
                      <a:ext cx="626582" cy="3875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e>
                              <m:sub>
                                <m:r>
                                  <a:rPr lang="en-US" altLang="zh-CN" i="1">
                                    <a:latin typeface="Cambria Math" panose="02040503050406030204" pitchFamily="18" charset="0"/>
                                  </a:rPr>
                                  <m:t>h</m:t>
                                </m:r>
                              </m:sub>
                              <m:sup>
                                <m:r>
                                  <a:rPr lang="en-US" altLang="zh-CN" i="1">
                                    <a:latin typeface="Cambria Math" panose="02040503050406030204" pitchFamily="18" charset="0"/>
                                  </a:rPr>
                                  <m:t>𝑘</m:t>
                                </m:r>
                                <m:r>
                                  <a:rPr lang="en-US" altLang="zh-CN" i="1">
                                    <a:latin typeface="Cambria Math" panose="02040503050406030204" pitchFamily="18" charset="0"/>
                                  </a:rPr>
                                  <m:t>+</m:t>
                                </m:r>
                              </m:sup>
                            </m:sSubSup>
                          </m:oMath>
                        </m:oMathPara>
                      </a14:m>
                      <a:endParaRPr lang="zh-CN" altLang="en-US" dirty="0"/>
                    </a:p>
                  </p:txBody>
                </p:sp>
              </mc:Choice>
              <mc:Fallback xmlns="">
                <p:sp>
                  <p:nvSpPr>
                    <p:cNvPr id="25" name="矩形 24"/>
                    <p:cNvSpPr>
                      <a:spLocks noRot="1" noChangeAspect="1" noMove="1" noResize="1" noEditPoints="1" noAdjustHandles="1" noChangeArrowheads="1" noChangeShapeType="1" noTextEdit="1"/>
                    </p:cNvSpPr>
                    <p:nvPr/>
                  </p:nvSpPr>
                  <p:spPr>
                    <a:xfrm>
                      <a:off x="5834176" y="4419316"/>
                      <a:ext cx="626582" cy="387542"/>
                    </a:xfrm>
                    <a:prstGeom prst="rect">
                      <a:avLst/>
                    </a:prstGeom>
                    <a:blipFill rotWithShape="0">
                      <a:blip r:embed="rId8"/>
                      <a:stretch>
                        <a:fillRect r="-1942" b="-3175"/>
                      </a:stretch>
                    </a:blipFill>
                  </p:spPr>
                  <p:txBody>
                    <a:bodyPr/>
                    <a:lstStyle/>
                    <a:p>
                      <a:r>
                        <a:rPr lang="zh-CN" altLang="en-US">
                          <a:noFill/>
                        </a:rPr>
                        <a:t> </a:t>
                      </a:r>
                    </a:p>
                  </p:txBody>
                </p:sp>
              </mc:Fallback>
            </mc:AlternateContent>
          </p:grpSp>
          <p:sp>
            <p:nvSpPr>
              <p:cNvPr id="17" name="流程图: 联系 16"/>
              <p:cNvSpPr/>
              <p:nvPr/>
            </p:nvSpPr>
            <p:spPr>
              <a:xfrm>
                <a:off x="7490893" y="5424193"/>
                <a:ext cx="144016" cy="144016"/>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8" name="流程图: 联系 17"/>
              <p:cNvSpPr/>
              <p:nvPr/>
            </p:nvSpPr>
            <p:spPr>
              <a:xfrm>
                <a:off x="7506785" y="4996550"/>
                <a:ext cx="144016" cy="144016"/>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
          <p:nvSpPr>
            <p:cNvPr id="13" name="任意多边形 12"/>
            <p:cNvSpPr/>
            <p:nvPr/>
          </p:nvSpPr>
          <p:spPr>
            <a:xfrm>
              <a:off x="4215197" y="4861065"/>
              <a:ext cx="954547" cy="355703"/>
            </a:xfrm>
            <a:custGeom>
              <a:avLst/>
              <a:gdLst>
                <a:gd name="connsiteX0" fmla="*/ 0 w 586154"/>
                <a:gd name="connsiteY0" fmla="*/ 0 h 143459"/>
                <a:gd name="connsiteX1" fmla="*/ 328247 w 586154"/>
                <a:gd name="connsiteY1" fmla="*/ 140677 h 143459"/>
                <a:gd name="connsiteX2" fmla="*/ 586154 w 586154"/>
                <a:gd name="connsiteY2" fmla="*/ 105507 h 143459"/>
              </a:gdLst>
              <a:ahLst/>
              <a:cxnLst>
                <a:cxn ang="0">
                  <a:pos x="connsiteX0" y="connsiteY0"/>
                </a:cxn>
                <a:cxn ang="0">
                  <a:pos x="connsiteX1" y="connsiteY1"/>
                </a:cxn>
                <a:cxn ang="0">
                  <a:pos x="connsiteX2" y="connsiteY2"/>
                </a:cxn>
              </a:cxnLst>
              <a:rect l="l" t="t" r="r" b="b"/>
              <a:pathLst>
                <a:path w="586154" h="143459">
                  <a:moveTo>
                    <a:pt x="0" y="0"/>
                  </a:moveTo>
                  <a:cubicBezTo>
                    <a:pt x="115277" y="61546"/>
                    <a:pt x="230555" y="123093"/>
                    <a:pt x="328247" y="140677"/>
                  </a:cubicBezTo>
                  <a:cubicBezTo>
                    <a:pt x="425939" y="158261"/>
                    <a:pt x="535354" y="85969"/>
                    <a:pt x="586154" y="105507"/>
                  </a:cubicBezTo>
                </a:path>
              </a:pathLst>
            </a:custGeom>
            <a:ln>
              <a:solidFill>
                <a:srgbClr val="FF0000"/>
              </a:solidFill>
            </a:ln>
          </p:spPr>
          <p:style>
            <a:lnRef idx="3">
              <a:schemeClr val="dk1"/>
            </a:lnRef>
            <a:fillRef idx="0">
              <a:schemeClr val="dk1"/>
            </a:fillRef>
            <a:effectRef idx="2">
              <a:schemeClr val="dk1"/>
            </a:effectRef>
            <a:fontRef idx="minor">
              <a:schemeClr val="tx1"/>
            </a:fontRef>
          </p:style>
          <p:txBody>
            <a:bodyPr anchor="ctr"/>
            <a:lstStyle/>
            <a:p>
              <a:pPr algn="ctr">
                <a:defRPr/>
              </a:pPr>
              <a:endParaRPr lang="zh-CN" altLang="en-US"/>
            </a:p>
          </p:txBody>
        </p:sp>
        <p:sp>
          <p:nvSpPr>
            <p:cNvPr id="14" name="任意多边形 13"/>
            <p:cNvSpPr/>
            <p:nvPr/>
          </p:nvSpPr>
          <p:spPr>
            <a:xfrm>
              <a:off x="5148262" y="5148533"/>
              <a:ext cx="1224004" cy="440441"/>
            </a:xfrm>
            <a:custGeom>
              <a:avLst/>
              <a:gdLst>
                <a:gd name="connsiteX0" fmla="*/ 0 w 609600"/>
                <a:gd name="connsiteY0" fmla="*/ 257908 h 260163"/>
                <a:gd name="connsiteX1" fmla="*/ 375139 w 609600"/>
                <a:gd name="connsiteY1" fmla="*/ 222738 h 260163"/>
                <a:gd name="connsiteX2" fmla="*/ 609600 w 609600"/>
                <a:gd name="connsiteY2" fmla="*/ 0 h 260163"/>
              </a:gdLst>
              <a:ahLst/>
              <a:cxnLst>
                <a:cxn ang="0">
                  <a:pos x="connsiteX0" y="connsiteY0"/>
                </a:cxn>
                <a:cxn ang="0">
                  <a:pos x="connsiteX1" y="connsiteY1"/>
                </a:cxn>
                <a:cxn ang="0">
                  <a:pos x="connsiteX2" y="connsiteY2"/>
                </a:cxn>
              </a:cxnLst>
              <a:rect l="l" t="t" r="r" b="b"/>
              <a:pathLst>
                <a:path w="609600" h="260163">
                  <a:moveTo>
                    <a:pt x="0" y="257908"/>
                  </a:moveTo>
                  <a:cubicBezTo>
                    <a:pt x="136769" y="261815"/>
                    <a:pt x="273539" y="265723"/>
                    <a:pt x="375139" y="222738"/>
                  </a:cubicBezTo>
                  <a:cubicBezTo>
                    <a:pt x="476739" y="179753"/>
                    <a:pt x="543169" y="89876"/>
                    <a:pt x="609600" y="0"/>
                  </a:cubicBezTo>
                </a:path>
              </a:pathLst>
            </a:custGeom>
            <a:ln>
              <a:solidFill>
                <a:srgbClr val="FF0000"/>
              </a:solidFill>
            </a:ln>
          </p:spPr>
          <p:style>
            <a:lnRef idx="3">
              <a:schemeClr val="dk1"/>
            </a:lnRef>
            <a:fillRef idx="0">
              <a:schemeClr val="dk1"/>
            </a:fillRef>
            <a:effectRef idx="2">
              <a:schemeClr val="dk1"/>
            </a:effectRef>
            <a:fontRef idx="minor">
              <a:schemeClr val="tx1"/>
            </a:fontRef>
          </p:style>
          <p:txBody>
            <a:bodyPr anchor="ctr"/>
            <a:lstStyle/>
            <a:p>
              <a:pPr algn="ctr">
                <a:defRPr/>
              </a:pPr>
              <a:endParaRPr lang="zh-CN" altLang="en-US"/>
            </a:p>
          </p:txBody>
        </p:sp>
        <p:sp>
          <p:nvSpPr>
            <p:cNvPr id="15" name="任意多边形 14"/>
            <p:cNvSpPr/>
            <p:nvPr/>
          </p:nvSpPr>
          <p:spPr>
            <a:xfrm>
              <a:off x="6340665" y="5168774"/>
              <a:ext cx="1227487" cy="426953"/>
            </a:xfrm>
            <a:custGeom>
              <a:avLst/>
              <a:gdLst>
                <a:gd name="connsiteX0" fmla="*/ 0 w 633046"/>
                <a:gd name="connsiteY0" fmla="*/ 187727 h 187727"/>
                <a:gd name="connsiteX1" fmla="*/ 351692 w 633046"/>
                <a:gd name="connsiteY1" fmla="*/ 158 h 187727"/>
                <a:gd name="connsiteX2" fmla="*/ 633046 w 633046"/>
                <a:gd name="connsiteY2" fmla="*/ 152558 h 187727"/>
              </a:gdLst>
              <a:ahLst/>
              <a:cxnLst>
                <a:cxn ang="0">
                  <a:pos x="connsiteX0" y="connsiteY0"/>
                </a:cxn>
                <a:cxn ang="0">
                  <a:pos x="connsiteX1" y="connsiteY1"/>
                </a:cxn>
                <a:cxn ang="0">
                  <a:pos x="connsiteX2" y="connsiteY2"/>
                </a:cxn>
              </a:cxnLst>
              <a:rect l="l" t="t" r="r" b="b"/>
              <a:pathLst>
                <a:path w="633046" h="187727">
                  <a:moveTo>
                    <a:pt x="0" y="187727"/>
                  </a:moveTo>
                  <a:cubicBezTo>
                    <a:pt x="123092" y="96873"/>
                    <a:pt x="246184" y="6019"/>
                    <a:pt x="351692" y="158"/>
                  </a:cubicBezTo>
                  <a:cubicBezTo>
                    <a:pt x="457200" y="-5703"/>
                    <a:pt x="633046" y="152558"/>
                    <a:pt x="633046" y="152558"/>
                  </a:cubicBezTo>
                </a:path>
              </a:pathLst>
            </a:custGeom>
            <a:ln>
              <a:solidFill>
                <a:srgbClr val="FF0000"/>
              </a:solidFill>
            </a:ln>
          </p:spPr>
          <p:style>
            <a:lnRef idx="3">
              <a:schemeClr val="dk1"/>
            </a:lnRef>
            <a:fillRef idx="0">
              <a:schemeClr val="dk1"/>
            </a:fillRef>
            <a:effectRef idx="2">
              <a:schemeClr val="dk1"/>
            </a:effectRef>
            <a:fontRef idx="minor">
              <a:schemeClr val="tx1"/>
            </a:fontRef>
          </p:style>
          <p:txBody>
            <a:bodyPr anchor="ctr"/>
            <a:lstStyle/>
            <a:p>
              <a:pPr algn="ctr">
                <a:defRPr/>
              </a:pPr>
              <a:endParaRPr lang="zh-CN" altLang="en-US"/>
            </a:p>
          </p:txBody>
        </p:sp>
      </p:grpSp>
    </p:spTree>
    <p:extLst>
      <p:ext uri="{BB962C8B-B14F-4D97-AF65-F5344CB8AC3E}">
        <p14:creationId xmlns:p14="http://schemas.microsoft.com/office/powerpoint/2010/main" val="538031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PCL PPT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HPCL PPT模板</Template>
  <TotalTime>23163</TotalTime>
  <Words>1528</Words>
  <Application>Microsoft Office PowerPoint</Application>
  <PresentationFormat>全屏显示(4:3)</PresentationFormat>
  <Paragraphs>400</Paragraphs>
  <Slides>22</Slides>
  <Notes>19</Notes>
  <HiddenSlides>0</HiddenSlides>
  <MMClips>2</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34" baseType="lpstr">
      <vt:lpstr>等线</vt:lpstr>
      <vt:lpstr>黑体</vt:lpstr>
      <vt:lpstr>华文新魏</vt:lpstr>
      <vt:lpstr>隶书</vt:lpstr>
      <vt:lpstr>宋体</vt:lpstr>
      <vt:lpstr>Arial</vt:lpstr>
      <vt:lpstr>Calibri</vt:lpstr>
      <vt:lpstr>Cambria Math</vt:lpstr>
      <vt:lpstr>Times New Roman</vt:lpstr>
      <vt:lpstr>Wingdings</vt:lpstr>
      <vt:lpstr>HPCL PPT模板</vt:lpstr>
      <vt:lpstr>Graph</vt:lpstr>
      <vt:lpstr>Development of High-Order Discontinuous Galerkin Method Within OpenFOAM</vt:lpstr>
      <vt:lpstr>Outline</vt:lpstr>
      <vt:lpstr>Motivation</vt:lpstr>
      <vt:lpstr>Motivation</vt:lpstr>
      <vt:lpstr>Motivation</vt:lpstr>
      <vt:lpstr>Motivation</vt:lpstr>
      <vt:lpstr>Motivation</vt:lpstr>
      <vt:lpstr>Basic principles of DG-FEM</vt:lpstr>
      <vt:lpstr>Basic principles of DG-FEM</vt:lpstr>
      <vt:lpstr>Design principle and framework</vt:lpstr>
      <vt:lpstr>Design philosophy and framework</vt:lpstr>
      <vt:lpstr>Design principle and framework</vt:lpstr>
      <vt:lpstr>User interfaces</vt:lpstr>
      <vt:lpstr>User interfaces</vt:lpstr>
      <vt:lpstr>Support of curved mesh</vt:lpstr>
      <vt:lpstr>Support of curved mesh</vt:lpstr>
      <vt:lpstr>Preliminary results</vt:lpstr>
      <vt:lpstr>Preliminary results</vt:lpstr>
      <vt:lpstr>Preliminary results</vt:lpstr>
      <vt:lpstr>Preliminary results</vt:lpstr>
      <vt:lpstr>Preliminary results</vt:lpstr>
      <vt:lpstr>Future work</vt:lpstr>
    </vt:vector>
  </TitlesOfParts>
  <Company>fox</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课题组工作学期总结</dc:title>
  <dc:creator>易湖</dc:creator>
  <cp:lastModifiedBy>shadow</cp:lastModifiedBy>
  <cp:revision>841</cp:revision>
  <dcterms:created xsi:type="dcterms:W3CDTF">2013-07-12T12:55:56Z</dcterms:created>
  <dcterms:modified xsi:type="dcterms:W3CDTF">2018-05-24T01:43:20Z</dcterms:modified>
</cp:coreProperties>
</file>