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3" r:id="rId6"/>
    <p:sldId id="264" r:id="rId7"/>
    <p:sldId id="265"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4" d="100"/>
          <a:sy n="64" d="100"/>
        </p:scale>
        <p:origin x="10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16DF2-F952-72E2-125E-BD93152F6023}"/>
              </a:ext>
            </a:extLst>
          </p:cNvPr>
          <p:cNvSpPr>
            <a:spLocks noGrp="1"/>
          </p:cNvSpPr>
          <p:nvPr>
            <p:ph type="ctrTitle"/>
          </p:nvPr>
        </p:nvSpPr>
        <p:spPr>
          <a:xfrm>
            <a:off x="1893202" y="1122363"/>
            <a:ext cx="8791575" cy="2387600"/>
          </a:xfrm>
        </p:spPr>
        <p:txBody>
          <a:bodyPr/>
          <a:lstStyle/>
          <a:p>
            <a:r>
              <a:rPr lang="en-US" b="0" i="0" dirty="0">
                <a:solidFill>
                  <a:srgbClr val="025064"/>
                </a:solidFill>
                <a:effectLst/>
                <a:latin typeface="source_serif_pro_semibold"/>
              </a:rPr>
              <a:t>Industrial Internet of Things</a:t>
            </a:r>
            <a:br>
              <a:rPr lang="en-US" b="0" i="0" dirty="0">
                <a:solidFill>
                  <a:srgbClr val="025064"/>
                </a:solidFill>
                <a:effectLst/>
                <a:latin typeface="source_serif_pro_semibold"/>
              </a:rPr>
            </a:br>
            <a:endParaRPr lang="en-US" dirty="0"/>
          </a:p>
        </p:txBody>
      </p:sp>
      <p:sp>
        <p:nvSpPr>
          <p:cNvPr id="3" name="Subtitle 2">
            <a:extLst>
              <a:ext uri="{FF2B5EF4-FFF2-40B4-BE49-F238E27FC236}">
                <a16:creationId xmlns:a16="http://schemas.microsoft.com/office/drawing/2014/main" id="{D9B824E9-4460-1BBF-C43C-17076D3A582B}"/>
              </a:ext>
            </a:extLst>
          </p:cNvPr>
          <p:cNvSpPr>
            <a:spLocks noGrp="1"/>
          </p:cNvSpPr>
          <p:nvPr>
            <p:ph type="subTitle" idx="1"/>
          </p:nvPr>
        </p:nvSpPr>
        <p:spPr>
          <a:xfrm>
            <a:off x="1893202" y="3987048"/>
            <a:ext cx="8791575" cy="1114341"/>
          </a:xfrm>
        </p:spPr>
        <p:txBody>
          <a:bodyPr>
            <a:normAutofit/>
          </a:bodyPr>
          <a:lstStyle/>
          <a:p>
            <a:pPr algn="ctr"/>
            <a:r>
              <a:rPr lang="en-US" sz="2200" dirty="0" err="1">
                <a:solidFill>
                  <a:schemeClr val="bg2"/>
                </a:solidFill>
              </a:rPr>
              <a:t>Hoàng</a:t>
            </a:r>
            <a:r>
              <a:rPr lang="en-US" sz="2200" dirty="0">
                <a:solidFill>
                  <a:schemeClr val="bg2"/>
                </a:solidFill>
              </a:rPr>
              <a:t> </a:t>
            </a:r>
            <a:r>
              <a:rPr lang="en-US" sz="2200" dirty="0" err="1">
                <a:solidFill>
                  <a:schemeClr val="bg2"/>
                </a:solidFill>
              </a:rPr>
              <a:t>Huỳnh</a:t>
            </a:r>
            <a:r>
              <a:rPr lang="en-US" sz="2200" dirty="0">
                <a:solidFill>
                  <a:schemeClr val="bg2"/>
                </a:solidFill>
              </a:rPr>
              <a:t> </a:t>
            </a:r>
            <a:r>
              <a:rPr lang="en-US" sz="2200" dirty="0" err="1">
                <a:solidFill>
                  <a:schemeClr val="bg2"/>
                </a:solidFill>
              </a:rPr>
              <a:t>Đức</a:t>
            </a:r>
            <a:endParaRPr lang="en-US" sz="2200" dirty="0">
              <a:solidFill>
                <a:schemeClr val="bg2"/>
              </a:solidFill>
            </a:endParaRPr>
          </a:p>
          <a:p>
            <a:pPr algn="ctr"/>
            <a:r>
              <a:rPr lang="en-US" sz="2200" dirty="0" err="1">
                <a:solidFill>
                  <a:schemeClr val="bg2"/>
                </a:solidFill>
              </a:rPr>
              <a:t>Lớp</a:t>
            </a:r>
            <a:r>
              <a:rPr lang="en-US" sz="2200" dirty="0">
                <a:solidFill>
                  <a:schemeClr val="bg2"/>
                </a:solidFill>
              </a:rPr>
              <a:t> C0223g1</a:t>
            </a:r>
          </a:p>
        </p:txBody>
      </p:sp>
    </p:spTree>
    <p:extLst>
      <p:ext uri="{BB962C8B-B14F-4D97-AF65-F5344CB8AC3E}">
        <p14:creationId xmlns:p14="http://schemas.microsoft.com/office/powerpoint/2010/main" val="4015097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C1308F-ED54-7D34-18C6-8B65D5EEA322}"/>
              </a:ext>
            </a:extLst>
          </p:cNvPr>
          <p:cNvPicPr>
            <a:picLocks noChangeAspect="1"/>
          </p:cNvPicPr>
          <p:nvPr/>
        </p:nvPicPr>
        <p:blipFill>
          <a:blip r:embed="rId2"/>
          <a:stretch>
            <a:fillRect/>
          </a:stretch>
        </p:blipFill>
        <p:spPr>
          <a:xfrm>
            <a:off x="1106906" y="820713"/>
            <a:ext cx="10202778" cy="5216573"/>
          </a:xfrm>
          <a:prstGeom prst="rect">
            <a:avLst/>
          </a:prstGeom>
        </p:spPr>
      </p:pic>
    </p:spTree>
    <p:extLst>
      <p:ext uri="{BB962C8B-B14F-4D97-AF65-F5344CB8AC3E}">
        <p14:creationId xmlns:p14="http://schemas.microsoft.com/office/powerpoint/2010/main" val="2088886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DE755A-566F-537C-8D73-BEF1ECDA8960}"/>
              </a:ext>
            </a:extLst>
          </p:cNvPr>
          <p:cNvSpPr txBox="1"/>
          <p:nvPr/>
        </p:nvSpPr>
        <p:spPr>
          <a:xfrm>
            <a:off x="902369" y="665565"/>
            <a:ext cx="6104020" cy="477054"/>
          </a:xfrm>
          <a:prstGeom prst="rect">
            <a:avLst/>
          </a:prstGeom>
          <a:noFill/>
        </p:spPr>
        <p:txBody>
          <a:bodyPr wrap="square">
            <a:spAutoFit/>
          </a:bodyPr>
          <a:lstStyle/>
          <a:p>
            <a:r>
              <a:rPr lang="en-US" sz="2500" dirty="0">
                <a:solidFill>
                  <a:schemeClr val="tx2">
                    <a:lumMod val="20000"/>
                    <a:lumOff val="80000"/>
                  </a:schemeClr>
                </a:solidFill>
                <a:latin typeface="Times New Roman" panose="02020603050405020304" pitchFamily="18" charset="0"/>
                <a:cs typeface="Times New Roman" panose="02020603050405020304" pitchFamily="18" charset="0"/>
              </a:rPr>
              <a:t>2.Cuộc </a:t>
            </a:r>
            <a:r>
              <a:rPr lang="en-US" sz="2500" dirty="0" err="1">
                <a:solidFill>
                  <a:schemeClr val="tx2">
                    <a:lumMod val="20000"/>
                    <a:lumOff val="80000"/>
                  </a:schemeClr>
                </a:solidFill>
                <a:latin typeface="Times New Roman" panose="02020603050405020304" pitchFamily="18" charset="0"/>
                <a:cs typeface="Times New Roman" panose="02020603050405020304" pitchFamily="18" charset="0"/>
              </a:rPr>
              <a:t>cách</a:t>
            </a:r>
            <a:r>
              <a:rPr lang="en-US" sz="25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US" sz="2500" dirty="0" err="1">
                <a:solidFill>
                  <a:schemeClr val="tx2">
                    <a:lumMod val="20000"/>
                    <a:lumOff val="80000"/>
                  </a:schemeClr>
                </a:solidFill>
                <a:latin typeface="Times New Roman" panose="02020603050405020304" pitchFamily="18" charset="0"/>
                <a:cs typeface="Times New Roman" panose="02020603050405020304" pitchFamily="18" charset="0"/>
              </a:rPr>
              <a:t>mạng</a:t>
            </a:r>
            <a:r>
              <a:rPr lang="en-US" sz="25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US" sz="2500" dirty="0" err="1">
                <a:solidFill>
                  <a:schemeClr val="tx2">
                    <a:lumMod val="20000"/>
                    <a:lumOff val="80000"/>
                  </a:schemeClr>
                </a:solidFill>
                <a:latin typeface="Times New Roman" panose="02020603050405020304" pitchFamily="18" charset="0"/>
                <a:cs typeface="Times New Roman" panose="02020603050405020304" pitchFamily="18" charset="0"/>
              </a:rPr>
              <a:t>công</a:t>
            </a:r>
            <a:r>
              <a:rPr lang="en-US" sz="25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US" sz="2500" dirty="0" err="1">
                <a:solidFill>
                  <a:schemeClr val="tx2">
                    <a:lumMod val="20000"/>
                    <a:lumOff val="80000"/>
                  </a:schemeClr>
                </a:solidFill>
                <a:latin typeface="Times New Roman" panose="02020603050405020304" pitchFamily="18" charset="0"/>
                <a:cs typeface="Times New Roman" panose="02020603050405020304" pitchFamily="18" charset="0"/>
              </a:rPr>
              <a:t>nghiệp</a:t>
            </a:r>
            <a:r>
              <a:rPr lang="en-US" sz="25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US" sz="2500" dirty="0" err="1">
                <a:solidFill>
                  <a:schemeClr val="tx2">
                    <a:lumMod val="20000"/>
                    <a:lumOff val="80000"/>
                  </a:schemeClr>
                </a:solidFill>
                <a:latin typeface="Times New Roman" panose="02020603050405020304" pitchFamily="18" charset="0"/>
                <a:cs typeface="Times New Roman" panose="02020603050405020304" pitchFamily="18" charset="0"/>
              </a:rPr>
              <a:t>thứ</a:t>
            </a:r>
            <a:r>
              <a:rPr lang="en-US" sz="2500" dirty="0">
                <a:solidFill>
                  <a:schemeClr val="tx2">
                    <a:lumMod val="20000"/>
                    <a:lumOff val="80000"/>
                  </a:schemeClr>
                </a:solidFill>
                <a:latin typeface="Times New Roman" panose="02020603050405020304" pitchFamily="18" charset="0"/>
                <a:cs typeface="Times New Roman" panose="02020603050405020304" pitchFamily="18" charset="0"/>
              </a:rPr>
              <a:t> </a:t>
            </a:r>
            <a:r>
              <a:rPr lang="en-US" sz="2500" dirty="0" err="1">
                <a:solidFill>
                  <a:schemeClr val="tx2">
                    <a:lumMod val="20000"/>
                    <a:lumOff val="80000"/>
                  </a:schemeClr>
                </a:solidFill>
                <a:latin typeface="Times New Roman" panose="02020603050405020304" pitchFamily="18" charset="0"/>
                <a:cs typeface="Times New Roman" panose="02020603050405020304" pitchFamily="18" charset="0"/>
              </a:rPr>
              <a:t>hai</a:t>
            </a:r>
            <a:endParaRPr lang="en-US" sz="2500" dirty="0">
              <a:solidFill>
                <a:schemeClr val="tx2">
                  <a:lumMod val="20000"/>
                  <a:lumOff val="8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1CFA017-AA0C-2688-4C96-33BA6871AE16}"/>
              </a:ext>
            </a:extLst>
          </p:cNvPr>
          <p:cNvSpPr txBox="1"/>
          <p:nvPr/>
        </p:nvSpPr>
        <p:spPr>
          <a:xfrm>
            <a:off x="902369" y="1695453"/>
            <a:ext cx="6104020" cy="2462213"/>
          </a:xfrm>
          <a:prstGeom prst="rect">
            <a:avLst/>
          </a:prstGeom>
          <a:noFill/>
        </p:spPr>
        <p:txBody>
          <a:bodyPr wrap="square">
            <a:spAutoFit/>
          </a:bodyPr>
          <a:lstStyle/>
          <a:p>
            <a:r>
              <a:rPr lang="vi-VN" sz="2200" dirty="0">
                <a:latin typeface="+mj-lt"/>
              </a:rPr>
              <a:t>Vào đầu thế kỷ 20, thể giới bước sang cuộc cách mạng công nghiệp thứ hai với việc giới thiệu thép và sử dụng điện trong nhà máy. Việc giới thiệu điện đã cho phép các nhà sản xuất tăng hiệu quả và giúp máy móc nhà máy di động hơn. Trong giai đoạn này, khái niệm sản xuất hàng loạt như dây chuyền lắp ráp được giới thiệu như là một cách để tăng năng suất.</a:t>
            </a:r>
            <a:endParaRPr lang="en-US" sz="2200" dirty="0">
              <a:latin typeface="+mj-lt"/>
            </a:endParaRPr>
          </a:p>
        </p:txBody>
      </p:sp>
      <p:pic>
        <p:nvPicPr>
          <p:cNvPr id="9" name="Picture 8">
            <a:extLst>
              <a:ext uri="{FF2B5EF4-FFF2-40B4-BE49-F238E27FC236}">
                <a16:creationId xmlns:a16="http://schemas.microsoft.com/office/drawing/2014/main" id="{4106450B-5B42-2134-9225-23E63F49E5E0}"/>
              </a:ext>
            </a:extLst>
          </p:cNvPr>
          <p:cNvPicPr>
            <a:picLocks noChangeAspect="1"/>
          </p:cNvPicPr>
          <p:nvPr/>
        </p:nvPicPr>
        <p:blipFill>
          <a:blip r:embed="rId2"/>
          <a:stretch>
            <a:fillRect/>
          </a:stretch>
        </p:blipFill>
        <p:spPr>
          <a:xfrm>
            <a:off x="7688178" y="977403"/>
            <a:ext cx="2326107" cy="3940369"/>
          </a:xfrm>
          <a:prstGeom prst="rect">
            <a:avLst/>
          </a:prstGeom>
        </p:spPr>
      </p:pic>
      <p:sp>
        <p:nvSpPr>
          <p:cNvPr id="11" name="TextBox 10">
            <a:extLst>
              <a:ext uri="{FF2B5EF4-FFF2-40B4-BE49-F238E27FC236}">
                <a16:creationId xmlns:a16="http://schemas.microsoft.com/office/drawing/2014/main" id="{682CBBAA-FB35-D999-2DEE-8D972C9ED1C3}"/>
              </a:ext>
            </a:extLst>
          </p:cNvPr>
          <p:cNvSpPr txBox="1"/>
          <p:nvPr/>
        </p:nvSpPr>
        <p:spPr>
          <a:xfrm>
            <a:off x="8101264" y="5318825"/>
            <a:ext cx="1913021" cy="373111"/>
          </a:xfrm>
          <a:prstGeom prst="rect">
            <a:avLst/>
          </a:prstGeom>
          <a:noFill/>
        </p:spPr>
        <p:txBody>
          <a:bodyPr wrap="square">
            <a:spAutoFit/>
          </a:bodyPr>
          <a:lstStyle/>
          <a:p>
            <a:r>
              <a:rPr lang="en-US" dirty="0"/>
              <a:t> Thomas Edison</a:t>
            </a:r>
          </a:p>
        </p:txBody>
      </p:sp>
    </p:spTree>
    <p:extLst>
      <p:ext uri="{BB962C8B-B14F-4D97-AF65-F5344CB8AC3E}">
        <p14:creationId xmlns:p14="http://schemas.microsoft.com/office/powerpoint/2010/main" val="2186640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321F7B-D215-F401-5FD5-31DF2455EE56}"/>
              </a:ext>
            </a:extLst>
          </p:cNvPr>
          <p:cNvPicPr>
            <a:picLocks noChangeAspect="1"/>
          </p:cNvPicPr>
          <p:nvPr/>
        </p:nvPicPr>
        <p:blipFill>
          <a:blip r:embed="rId2"/>
          <a:stretch>
            <a:fillRect/>
          </a:stretch>
        </p:blipFill>
        <p:spPr>
          <a:xfrm>
            <a:off x="1366534" y="1386390"/>
            <a:ext cx="3197867" cy="1822784"/>
          </a:xfrm>
          <a:prstGeom prst="rect">
            <a:avLst/>
          </a:prstGeom>
        </p:spPr>
      </p:pic>
      <p:pic>
        <p:nvPicPr>
          <p:cNvPr id="5" name="Picture 4">
            <a:extLst>
              <a:ext uri="{FF2B5EF4-FFF2-40B4-BE49-F238E27FC236}">
                <a16:creationId xmlns:a16="http://schemas.microsoft.com/office/drawing/2014/main" id="{3BBB5675-069D-C839-09CA-A0EAF99D05AF}"/>
              </a:ext>
            </a:extLst>
          </p:cNvPr>
          <p:cNvPicPr>
            <a:picLocks noChangeAspect="1"/>
          </p:cNvPicPr>
          <p:nvPr/>
        </p:nvPicPr>
        <p:blipFill>
          <a:blip r:embed="rId3"/>
          <a:stretch>
            <a:fillRect/>
          </a:stretch>
        </p:blipFill>
        <p:spPr>
          <a:xfrm>
            <a:off x="4564401" y="1381127"/>
            <a:ext cx="3197867" cy="1828047"/>
          </a:xfrm>
          <a:prstGeom prst="rect">
            <a:avLst/>
          </a:prstGeom>
        </p:spPr>
      </p:pic>
      <p:pic>
        <p:nvPicPr>
          <p:cNvPr id="7" name="Picture 6">
            <a:extLst>
              <a:ext uri="{FF2B5EF4-FFF2-40B4-BE49-F238E27FC236}">
                <a16:creationId xmlns:a16="http://schemas.microsoft.com/office/drawing/2014/main" id="{00207BC4-B3E1-F3DF-BC0D-EC808A1BD7B0}"/>
              </a:ext>
            </a:extLst>
          </p:cNvPr>
          <p:cNvPicPr>
            <a:picLocks noChangeAspect="1"/>
          </p:cNvPicPr>
          <p:nvPr/>
        </p:nvPicPr>
        <p:blipFill>
          <a:blip r:embed="rId4"/>
          <a:stretch>
            <a:fillRect/>
          </a:stretch>
        </p:blipFill>
        <p:spPr>
          <a:xfrm>
            <a:off x="1366534" y="3209174"/>
            <a:ext cx="3197867" cy="1828047"/>
          </a:xfrm>
          <a:prstGeom prst="rect">
            <a:avLst/>
          </a:prstGeom>
        </p:spPr>
      </p:pic>
      <p:pic>
        <p:nvPicPr>
          <p:cNvPr id="11" name="Picture 10">
            <a:extLst>
              <a:ext uri="{FF2B5EF4-FFF2-40B4-BE49-F238E27FC236}">
                <a16:creationId xmlns:a16="http://schemas.microsoft.com/office/drawing/2014/main" id="{664C759B-F8EC-6EDB-631F-B518B4AFEFB5}"/>
              </a:ext>
            </a:extLst>
          </p:cNvPr>
          <p:cNvPicPr>
            <a:picLocks noChangeAspect="1"/>
          </p:cNvPicPr>
          <p:nvPr/>
        </p:nvPicPr>
        <p:blipFill>
          <a:blip r:embed="rId5"/>
          <a:stretch>
            <a:fillRect/>
          </a:stretch>
        </p:blipFill>
        <p:spPr>
          <a:xfrm>
            <a:off x="7762269" y="1381127"/>
            <a:ext cx="3197866" cy="3656094"/>
          </a:xfrm>
          <a:prstGeom prst="rect">
            <a:avLst/>
          </a:prstGeom>
        </p:spPr>
      </p:pic>
      <p:pic>
        <p:nvPicPr>
          <p:cNvPr id="13" name="Picture 12">
            <a:extLst>
              <a:ext uri="{FF2B5EF4-FFF2-40B4-BE49-F238E27FC236}">
                <a16:creationId xmlns:a16="http://schemas.microsoft.com/office/drawing/2014/main" id="{822298B0-ECF5-52AA-7F74-EB127FFF6805}"/>
              </a:ext>
            </a:extLst>
          </p:cNvPr>
          <p:cNvPicPr>
            <a:picLocks noChangeAspect="1"/>
          </p:cNvPicPr>
          <p:nvPr/>
        </p:nvPicPr>
        <p:blipFill>
          <a:blip r:embed="rId6"/>
          <a:stretch>
            <a:fillRect/>
          </a:stretch>
        </p:blipFill>
        <p:spPr>
          <a:xfrm>
            <a:off x="4564401" y="3209174"/>
            <a:ext cx="3225071" cy="1833310"/>
          </a:xfrm>
          <a:prstGeom prst="rect">
            <a:avLst/>
          </a:prstGeom>
        </p:spPr>
      </p:pic>
    </p:spTree>
    <p:extLst>
      <p:ext uri="{BB962C8B-B14F-4D97-AF65-F5344CB8AC3E}">
        <p14:creationId xmlns:p14="http://schemas.microsoft.com/office/powerpoint/2010/main" val="373335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719E96-B505-CDC7-0DE4-DE10A2CE4140}"/>
              </a:ext>
            </a:extLst>
          </p:cNvPr>
          <p:cNvPicPr>
            <a:picLocks noChangeAspect="1"/>
          </p:cNvPicPr>
          <p:nvPr/>
        </p:nvPicPr>
        <p:blipFill>
          <a:blip r:embed="rId2"/>
          <a:stretch>
            <a:fillRect/>
          </a:stretch>
        </p:blipFill>
        <p:spPr>
          <a:xfrm>
            <a:off x="5518487" y="906578"/>
            <a:ext cx="3297545" cy="2022611"/>
          </a:xfrm>
          <a:prstGeom prst="rect">
            <a:avLst/>
          </a:prstGeom>
        </p:spPr>
      </p:pic>
      <p:pic>
        <p:nvPicPr>
          <p:cNvPr id="11" name="Picture 10">
            <a:extLst>
              <a:ext uri="{FF2B5EF4-FFF2-40B4-BE49-F238E27FC236}">
                <a16:creationId xmlns:a16="http://schemas.microsoft.com/office/drawing/2014/main" id="{A6759F52-7EDB-4EF8-CE66-B893C79766DD}"/>
              </a:ext>
            </a:extLst>
          </p:cNvPr>
          <p:cNvPicPr>
            <a:picLocks noChangeAspect="1"/>
          </p:cNvPicPr>
          <p:nvPr/>
        </p:nvPicPr>
        <p:blipFill>
          <a:blip r:embed="rId3"/>
          <a:stretch>
            <a:fillRect/>
          </a:stretch>
        </p:blipFill>
        <p:spPr>
          <a:xfrm>
            <a:off x="2919662" y="906578"/>
            <a:ext cx="2598823" cy="2022611"/>
          </a:xfrm>
          <a:prstGeom prst="rect">
            <a:avLst/>
          </a:prstGeom>
        </p:spPr>
      </p:pic>
      <p:pic>
        <p:nvPicPr>
          <p:cNvPr id="13" name="Picture 12">
            <a:extLst>
              <a:ext uri="{FF2B5EF4-FFF2-40B4-BE49-F238E27FC236}">
                <a16:creationId xmlns:a16="http://schemas.microsoft.com/office/drawing/2014/main" id="{37FE0A63-49E7-48AC-F058-F58289CECAF0}"/>
              </a:ext>
            </a:extLst>
          </p:cNvPr>
          <p:cNvPicPr>
            <a:picLocks noChangeAspect="1"/>
          </p:cNvPicPr>
          <p:nvPr/>
        </p:nvPicPr>
        <p:blipFill>
          <a:blip r:embed="rId4"/>
          <a:stretch>
            <a:fillRect/>
          </a:stretch>
        </p:blipFill>
        <p:spPr>
          <a:xfrm>
            <a:off x="5518486" y="2929189"/>
            <a:ext cx="3297545" cy="2787464"/>
          </a:xfrm>
          <a:prstGeom prst="rect">
            <a:avLst/>
          </a:prstGeom>
        </p:spPr>
      </p:pic>
      <p:pic>
        <p:nvPicPr>
          <p:cNvPr id="15" name="Picture 14">
            <a:extLst>
              <a:ext uri="{FF2B5EF4-FFF2-40B4-BE49-F238E27FC236}">
                <a16:creationId xmlns:a16="http://schemas.microsoft.com/office/drawing/2014/main" id="{46C34141-5EDB-8F4F-60D3-4E69EE852199}"/>
              </a:ext>
            </a:extLst>
          </p:cNvPr>
          <p:cNvPicPr>
            <a:picLocks noChangeAspect="1"/>
          </p:cNvPicPr>
          <p:nvPr/>
        </p:nvPicPr>
        <p:blipFill>
          <a:blip r:embed="rId5"/>
          <a:stretch>
            <a:fillRect/>
          </a:stretch>
        </p:blipFill>
        <p:spPr>
          <a:xfrm>
            <a:off x="2919663" y="2929189"/>
            <a:ext cx="2598822" cy="2787464"/>
          </a:xfrm>
          <a:prstGeom prst="rect">
            <a:avLst/>
          </a:prstGeom>
        </p:spPr>
      </p:pic>
    </p:spTree>
    <p:extLst>
      <p:ext uri="{BB962C8B-B14F-4D97-AF65-F5344CB8AC3E}">
        <p14:creationId xmlns:p14="http://schemas.microsoft.com/office/powerpoint/2010/main" val="330183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3D90D3-3D24-2BEA-616C-FEBEB71B849F}"/>
              </a:ext>
            </a:extLst>
          </p:cNvPr>
          <p:cNvSpPr txBox="1"/>
          <p:nvPr/>
        </p:nvSpPr>
        <p:spPr>
          <a:xfrm>
            <a:off x="982579" y="842028"/>
            <a:ext cx="6104020" cy="477054"/>
          </a:xfrm>
          <a:prstGeom prst="rect">
            <a:avLst/>
          </a:prstGeom>
          <a:noFill/>
        </p:spPr>
        <p:txBody>
          <a:bodyPr wrap="square">
            <a:spAutoFit/>
          </a:bodyPr>
          <a:lstStyle/>
          <a:p>
            <a:r>
              <a:rPr lang="en-US" sz="2500" dirty="0">
                <a:latin typeface="Times New Roman" panose="02020603050405020304" pitchFamily="18" charset="0"/>
                <a:cs typeface="Times New Roman" panose="02020603050405020304" pitchFamily="18" charset="0"/>
              </a:rPr>
              <a:t>4. </a:t>
            </a:r>
            <a:r>
              <a:rPr lang="en-US" sz="2500" dirty="0" err="1">
                <a:latin typeface="Times New Roman" panose="02020603050405020304" pitchFamily="18" charset="0"/>
                <a:cs typeface="Times New Roman" panose="02020603050405020304" pitchFamily="18" charset="0"/>
              </a:rPr>
              <a:t>Cách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nghiệp</a:t>
            </a:r>
            <a:r>
              <a:rPr lang="en-US" sz="2500" dirty="0">
                <a:latin typeface="Times New Roman" panose="02020603050405020304" pitchFamily="18" charset="0"/>
                <a:cs typeface="Times New Roman" panose="02020603050405020304" pitchFamily="18" charset="0"/>
              </a:rPr>
              <a:t> 4.0</a:t>
            </a:r>
          </a:p>
        </p:txBody>
      </p:sp>
      <p:sp>
        <p:nvSpPr>
          <p:cNvPr id="5" name="TextBox 4">
            <a:extLst>
              <a:ext uri="{FF2B5EF4-FFF2-40B4-BE49-F238E27FC236}">
                <a16:creationId xmlns:a16="http://schemas.microsoft.com/office/drawing/2014/main" id="{E8D127AE-4889-0D3C-5F07-E5D0605A4E91}"/>
              </a:ext>
            </a:extLst>
          </p:cNvPr>
          <p:cNvSpPr txBox="1"/>
          <p:nvPr/>
        </p:nvSpPr>
        <p:spPr>
          <a:xfrm>
            <a:off x="982579" y="1727537"/>
            <a:ext cx="6104020" cy="2800767"/>
          </a:xfrm>
          <a:prstGeom prst="rect">
            <a:avLst/>
          </a:prstGeom>
          <a:noFill/>
        </p:spPr>
        <p:txBody>
          <a:bodyPr wrap="square">
            <a:spAutoFit/>
          </a:bodyPr>
          <a:lstStyle/>
          <a:p>
            <a:r>
              <a:rPr lang="vi-VN" sz="2200" dirty="0">
                <a:latin typeface="+mj-lt"/>
              </a:rPr>
              <a:t>Mô tả về một môi trường mà máy tính, tự động hóa và con người nói chung sẽ cùng nhau làm việc theo một cách hoàn toàn mới. Những con robot, hay máy móc nói chung, sẽ được kết nối vào những hệ thống máy tính. Các hệ thống này sử dụng thuật toán machine learning để học hỏi và điều khiển máy móc, cần rất ít hoặc thậm chí là không cần sự can thiệp nào từ con người cả.</a:t>
            </a:r>
            <a:endParaRPr lang="en-US" sz="2200" dirty="0">
              <a:latin typeface="+mj-lt"/>
            </a:endParaRPr>
          </a:p>
        </p:txBody>
      </p:sp>
      <p:pic>
        <p:nvPicPr>
          <p:cNvPr id="7" name="Picture 6">
            <a:extLst>
              <a:ext uri="{FF2B5EF4-FFF2-40B4-BE49-F238E27FC236}">
                <a16:creationId xmlns:a16="http://schemas.microsoft.com/office/drawing/2014/main" id="{46226465-A335-3688-2BC3-7711C3C87B87}"/>
              </a:ext>
            </a:extLst>
          </p:cNvPr>
          <p:cNvPicPr>
            <a:picLocks noChangeAspect="1"/>
          </p:cNvPicPr>
          <p:nvPr/>
        </p:nvPicPr>
        <p:blipFill>
          <a:blip r:embed="rId2"/>
          <a:stretch>
            <a:fillRect/>
          </a:stretch>
        </p:blipFill>
        <p:spPr>
          <a:xfrm>
            <a:off x="7427495" y="1080554"/>
            <a:ext cx="3781926" cy="4373761"/>
          </a:xfrm>
          <a:prstGeom prst="rect">
            <a:avLst/>
          </a:prstGeom>
        </p:spPr>
      </p:pic>
    </p:spTree>
    <p:extLst>
      <p:ext uri="{BB962C8B-B14F-4D97-AF65-F5344CB8AC3E}">
        <p14:creationId xmlns:p14="http://schemas.microsoft.com/office/powerpoint/2010/main" val="91262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42307B-8124-1EB8-69F4-0268C53A3B4B}"/>
              </a:ext>
            </a:extLst>
          </p:cNvPr>
          <p:cNvPicPr>
            <a:picLocks noChangeAspect="1"/>
          </p:cNvPicPr>
          <p:nvPr/>
        </p:nvPicPr>
        <p:blipFill>
          <a:blip r:embed="rId2"/>
          <a:stretch>
            <a:fillRect/>
          </a:stretch>
        </p:blipFill>
        <p:spPr>
          <a:xfrm>
            <a:off x="1821028" y="2021305"/>
            <a:ext cx="3535029" cy="2586038"/>
          </a:xfrm>
          <a:prstGeom prst="rect">
            <a:avLst/>
          </a:prstGeom>
        </p:spPr>
      </p:pic>
      <p:pic>
        <p:nvPicPr>
          <p:cNvPr id="5" name="Picture 4">
            <a:extLst>
              <a:ext uri="{FF2B5EF4-FFF2-40B4-BE49-F238E27FC236}">
                <a16:creationId xmlns:a16="http://schemas.microsoft.com/office/drawing/2014/main" id="{43F593C7-9E5D-CEC3-D605-4001539413E6}"/>
              </a:ext>
            </a:extLst>
          </p:cNvPr>
          <p:cNvPicPr>
            <a:picLocks noChangeAspect="1"/>
          </p:cNvPicPr>
          <p:nvPr/>
        </p:nvPicPr>
        <p:blipFill>
          <a:blip r:embed="rId3"/>
          <a:stretch>
            <a:fillRect/>
          </a:stretch>
        </p:blipFill>
        <p:spPr>
          <a:xfrm>
            <a:off x="6835945" y="2021305"/>
            <a:ext cx="4189664" cy="2586038"/>
          </a:xfrm>
          <a:prstGeom prst="rect">
            <a:avLst/>
          </a:prstGeom>
        </p:spPr>
      </p:pic>
    </p:spTree>
    <p:extLst>
      <p:ext uri="{BB962C8B-B14F-4D97-AF65-F5344CB8AC3E}">
        <p14:creationId xmlns:p14="http://schemas.microsoft.com/office/powerpoint/2010/main" val="276708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0B61-E765-D049-AF66-AD4F6B15918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Thanks for watching.</a:t>
            </a:r>
          </a:p>
        </p:txBody>
      </p:sp>
      <p:sp>
        <p:nvSpPr>
          <p:cNvPr id="3" name="Text Placeholder 2">
            <a:extLst>
              <a:ext uri="{FF2B5EF4-FFF2-40B4-BE49-F238E27FC236}">
                <a16:creationId xmlns:a16="http://schemas.microsoft.com/office/drawing/2014/main" id="{0491275F-B0BD-77C8-34B1-09BD53ED74D8}"/>
              </a:ext>
            </a:extLst>
          </p:cNvPr>
          <p:cNvSpPr>
            <a:spLocks noGrp="1"/>
          </p:cNvSpPr>
          <p:nvPr>
            <p:ph type="body" sz="half" idx="2"/>
          </p:nvPr>
        </p:nvSpPr>
        <p:spPr/>
        <p:txBody>
          <a:bodyPr>
            <a:normAutofit/>
          </a:bodyPr>
          <a:lstStyle/>
          <a:p>
            <a:pPr algn="ctr"/>
            <a:r>
              <a:rPr lang="en-US" sz="2700" dirty="0">
                <a:latin typeface="Times New Roman" panose="02020603050405020304" pitchFamily="18" charset="0"/>
                <a:cs typeface="Times New Roman" panose="02020603050405020304" pitchFamily="18" charset="0"/>
              </a:rPr>
              <a:t>The end.</a:t>
            </a:r>
          </a:p>
        </p:txBody>
      </p:sp>
    </p:spTree>
    <p:extLst>
      <p:ext uri="{BB962C8B-B14F-4D97-AF65-F5344CB8AC3E}">
        <p14:creationId xmlns:p14="http://schemas.microsoft.com/office/powerpoint/2010/main" val="3309457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57</TotalTime>
  <Words>206</Words>
  <Application>Microsoft Office PowerPoint</Application>
  <PresentationFormat>Widescreen</PresentationFormat>
  <Paragraphs>10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source_serif_pro_semibold</vt:lpstr>
      <vt:lpstr>Times New Roman</vt:lpstr>
      <vt:lpstr>Tw Cen MT</vt:lpstr>
      <vt:lpstr>Circuit</vt:lpstr>
      <vt:lpstr>Industrial Internet of Things </vt:lpstr>
      <vt:lpstr>PowerPoint Presentation</vt:lpstr>
      <vt:lpstr>PowerPoint Presentation</vt:lpstr>
      <vt:lpstr>PowerPoint Presentation</vt:lpstr>
      <vt:lpstr>PowerPoint Presentation</vt:lpstr>
      <vt:lpstr>PowerPoint Presentation</vt:lpstr>
      <vt:lpstr>PowerPoint Presentation</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Internet of Things </dc:title>
  <dc:creator>Americano C</dc:creator>
  <cp:lastModifiedBy>Americano C</cp:lastModifiedBy>
  <cp:revision>2</cp:revision>
  <dcterms:created xsi:type="dcterms:W3CDTF">2023-02-20T11:53:34Z</dcterms:created>
  <dcterms:modified xsi:type="dcterms:W3CDTF">2023-06-02T05:19:58Z</dcterms:modified>
</cp:coreProperties>
</file>