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229" r:id="rId2"/>
  </p:sldMasterIdLst>
  <p:notesMasterIdLst>
    <p:notesMasterId r:id="rId30"/>
  </p:notesMasterIdLst>
  <p:handoutMasterIdLst>
    <p:handoutMasterId r:id="rId31"/>
  </p:handoutMasterIdLst>
  <p:sldIdLst>
    <p:sldId id="1339" r:id="rId3"/>
    <p:sldId id="1340" r:id="rId4"/>
    <p:sldId id="1352" r:id="rId5"/>
    <p:sldId id="1344" r:id="rId6"/>
    <p:sldId id="1345" r:id="rId7"/>
    <p:sldId id="1346" r:id="rId8"/>
    <p:sldId id="1347" r:id="rId9"/>
    <p:sldId id="1353" r:id="rId10"/>
    <p:sldId id="1354" r:id="rId11"/>
    <p:sldId id="1355" r:id="rId12"/>
    <p:sldId id="1356" r:id="rId13"/>
    <p:sldId id="1343" r:id="rId14"/>
    <p:sldId id="1348" r:id="rId15"/>
    <p:sldId id="1349" r:id="rId16"/>
    <p:sldId id="1350" r:id="rId17"/>
    <p:sldId id="1351" r:id="rId18"/>
    <p:sldId id="1248" r:id="rId19"/>
    <p:sldId id="1366" r:id="rId20"/>
    <p:sldId id="1364" r:id="rId21"/>
    <p:sldId id="1357" r:id="rId22"/>
    <p:sldId id="1358" r:id="rId23"/>
    <p:sldId id="1359" r:id="rId24"/>
    <p:sldId id="1360" r:id="rId25"/>
    <p:sldId id="1361" r:id="rId26"/>
    <p:sldId id="1363" r:id="rId27"/>
    <p:sldId id="1365" r:id="rId28"/>
    <p:sldId id="1362"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0C8682EF-709C-4DD2-B11B-19E2D910C2A9}">
          <p14:sldIdLst>
            <p14:sldId id="1339"/>
          </p14:sldIdLst>
        </p14:section>
        <p14:section name="Sucess Stories" id="{5CD47C7B-7832-4649-B83F-7D7B68CFDC4C}">
          <p14:sldIdLst>
            <p14:sldId id="1340"/>
            <p14:sldId id="1352"/>
            <p14:sldId id="1344"/>
            <p14:sldId id="1345"/>
            <p14:sldId id="1346"/>
            <p14:sldId id="1347"/>
            <p14:sldId id="1353"/>
            <p14:sldId id="1354"/>
            <p14:sldId id="1355"/>
            <p14:sldId id="1356"/>
            <p14:sldId id="1343"/>
            <p14:sldId id="1348"/>
            <p14:sldId id="1349"/>
            <p14:sldId id="1350"/>
            <p14:sldId id="1351"/>
            <p14:sldId id="1248"/>
            <p14:sldId id="1366"/>
          </p14:sldIdLst>
        </p14:section>
        <p14:section name="Appendix" id="{E981C93A-B072-4A9E-AB2B-BC5623B60852}">
          <p14:sldIdLst>
            <p14:sldId id="1364"/>
            <p14:sldId id="1357"/>
            <p14:sldId id="1358"/>
            <p14:sldId id="1359"/>
            <p14:sldId id="1360"/>
            <p14:sldId id="1361"/>
            <p14:sldId id="1363"/>
            <p14:sldId id="1365"/>
            <p14:sldId id="13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32" autoAdjust="0"/>
    <p:restoredTop sz="55333" autoAdjust="0"/>
  </p:normalViewPr>
  <p:slideViewPr>
    <p:cSldViewPr>
      <p:cViewPr varScale="1">
        <p:scale>
          <a:sx n="28" d="100"/>
          <a:sy n="28" d="100"/>
        </p:scale>
        <p:origin x="1168" y="2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11-Oct-16 8:54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11-Oct-16 8:53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96023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11-Oct-16 8:53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093999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819EC-0734-4243-936A-32507629FBE5}"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080500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11-Oct-16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189676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Visual Studio 2012</a:t>
            </a:r>
          </a:p>
        </p:txBody>
      </p:sp>
      <p:sp>
        <p:nvSpPr>
          <p:cNvPr id="5" name="Footer Placeholder 4"/>
          <p:cNvSpPr>
            <a:spLocks noGrp="1"/>
          </p:cNvSpPr>
          <p:nvPr>
            <p:ph type="ftr" sz="quarter" idx="11"/>
          </p:nvPr>
        </p:nvSpPr>
        <p:spPr/>
        <p:txBody>
          <a:bodyPr/>
          <a:lstStyle/>
          <a:p>
            <a:pPr defTabSz="913991" eaLnBrk="0" hangingPunct="0"/>
            <a:r>
              <a:rPr lang="en-US" sz="400" dirty="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3991" eaLnBrk="0" hangingPunct="0"/>
            <a:r>
              <a:rPr lang="en-US" sz="400" dirty="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1D4EBB61-238A-4C01-B23A-B3793AE7E351}" type="datetime1">
              <a:rPr lang="en-US" smtClean="0">
                <a:solidFill>
                  <a:prstClr val="black"/>
                </a:solidFill>
              </a:rPr>
              <a:pPr/>
              <a:t>11-Oct-16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347497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047899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1C1187D-DEC5-4C18-B319-657DC0E3C535}" type="datetime1">
              <a:rPr lang="en-US" smtClean="0">
                <a:solidFill>
                  <a:prstClr val="black"/>
                </a:solidFill>
              </a:rPr>
              <a:pPr/>
              <a:t>11-Oct-16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3780890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819EC-0734-4243-936A-32507629FBE5}"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761459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2164" rtl="0" eaLnBrk="1" fontAlgn="auto" latinLnBrk="0" hangingPunct="1">
              <a:lnSpc>
                <a:spcPct val="90000"/>
              </a:lnSpc>
              <a:spcBef>
                <a:spcPts val="0"/>
              </a:spcBef>
              <a:spcAft>
                <a:spcPts val="340"/>
              </a:spcAft>
              <a:buClrTx/>
              <a:buSzTx/>
              <a:buFontTx/>
              <a:buNone/>
              <a:tabLst/>
              <a:defRPr/>
            </a:pPr>
            <a:endParaRPr lang="pt-BR" dirty="0"/>
          </a:p>
        </p:txBody>
      </p:sp>
      <p:sp>
        <p:nvSpPr>
          <p:cNvPr id="4" name="Slide Number Placeholder 3"/>
          <p:cNvSpPr>
            <a:spLocks noGrp="1"/>
          </p:cNvSpPr>
          <p:nvPr>
            <p:ph type="sldNum" sz="quarter" idx="10"/>
          </p:nvPr>
        </p:nvSpPr>
        <p:spPr/>
        <p:txBody>
          <a:bodyPr/>
          <a:lstStyle/>
          <a:p>
            <a:fld id="{001646EB-0C67-4A20-97EE-4BA2BB8239AC}" type="slidenum">
              <a:rPr lang="en-US" smtClean="0"/>
              <a:t>26</a:t>
            </a:fld>
            <a:endParaRPr lang="en-US"/>
          </a:p>
        </p:txBody>
      </p:sp>
    </p:spTree>
    <p:extLst>
      <p:ext uri="{BB962C8B-B14F-4D97-AF65-F5344CB8AC3E}">
        <p14:creationId xmlns:p14="http://schemas.microsoft.com/office/powerpoint/2010/main" val="1693107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13D14D70-CE49-4023-89E9-C56641E7C276}" type="datetime1">
              <a:rPr lang="en-US" smtClean="0"/>
              <a:t>11-Oct-16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13211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13D14D70-CE49-4023-89E9-C56641E7C276}" type="datetime1">
              <a:rPr lang="en-US" smtClean="0"/>
              <a:t>11-Oct-16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29228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3D6C52A0-07A1-4E2D-AEE5-10FA5E8C384F}" type="datetime1">
              <a:rPr lang="en-US" smtClean="0"/>
              <a:t>11-Oct-16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785073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EF1A4D3C-76A1-466F-B5E3-1080A4509612}" type="datetime1">
              <a:rPr lang="en-US" smtClean="0"/>
              <a:t>11-Oct-16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68270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5041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90142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94294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634194-65CC-47EB-B66E-BE9C153B76F0}" type="slidenum">
              <a:rPr lang="en-US" smtClean="0"/>
              <a:t>16</a:t>
            </a:fld>
            <a:endParaRPr lang="en-US"/>
          </a:p>
        </p:txBody>
      </p:sp>
    </p:spTree>
    <p:extLst>
      <p:ext uri="{BB962C8B-B14F-4D97-AF65-F5344CB8AC3E}">
        <p14:creationId xmlns:p14="http://schemas.microsoft.com/office/powerpoint/2010/main" val="40401937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150855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ection divider with color bg">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4974590" cy="2486942"/>
          </a:xfrm>
          <a:solidFill>
            <a:schemeClr val="accent1">
              <a:alpha val="90000"/>
            </a:schemeClr>
          </a:solidFill>
        </p:spPr>
        <p:txBody>
          <a:bodyPr>
            <a:normAutofit/>
          </a:bodyPr>
          <a:lstStyle>
            <a:lvl1pPr>
              <a:lnSpc>
                <a:spcPct val="100000"/>
              </a:lnSpc>
              <a:defRPr sz="4080">
                <a:latin typeface="Segoe UI Light" pitchFamily="34" charset="0"/>
              </a:defRPr>
            </a:lvl1pPr>
          </a:lstStyle>
          <a:p>
            <a:pPr lvl="0"/>
            <a:r>
              <a:rPr lang="en-US" dirty="0"/>
              <a:t>Click to edit slide content</a:t>
            </a:r>
          </a:p>
        </p:txBody>
      </p:sp>
      <p:sp>
        <p:nvSpPr>
          <p:cNvPr id="3" name="Date Placeholder 2"/>
          <p:cNvSpPr>
            <a:spLocks noGrp="1"/>
          </p:cNvSpPr>
          <p:nvPr>
            <p:ph type="dt" sz="half" idx="10"/>
          </p:nvPr>
        </p:nvSpPr>
        <p:spPr/>
        <p:txBody>
          <a:bodyPr/>
          <a:lstStyle>
            <a:lvl1pPr>
              <a:defRPr>
                <a:solidFill>
                  <a:schemeClr val="tx1"/>
                </a:solidFill>
              </a:defRPr>
            </a:lvl1pPr>
          </a:lstStyle>
          <a:p>
            <a:fld id="{EA7FCA74-5C69-784C-88D8-83EE75392F8C}" type="datetime1">
              <a:rPr lang="en-US" smtClean="0"/>
              <a:pPr/>
              <a:t>11-Oct-16</a:t>
            </a:fld>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pPr/>
              <a:t>‹#›</a:t>
            </a:fld>
            <a:endParaRPr lang="en-US" dirty="0"/>
          </a:p>
        </p:txBody>
      </p:sp>
    </p:spTree>
    <p:extLst>
      <p:ext uri="{BB962C8B-B14F-4D97-AF65-F5344CB8AC3E}">
        <p14:creationId xmlns:p14="http://schemas.microsoft.com/office/powerpoint/2010/main" val="9211545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image" Target="../media/image1.png"/><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 id="2147484267" r:id="rId24"/>
    <p:sldLayoutId id="2147484268"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aka.ms/ALMVMs" TargetMode="External"/><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hyperlink" Target="http://www.visualstudio.com/en-us/products/how-to-buy-release-management-vs" TargetMode="Externa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www.visualstudio.com/"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hyperlink" Target="http://msdn.microsoft.com/vstudio" TargetMode="External"/><Relationship Id="rId4" Type="http://schemas.openxmlformats.org/officeDocument/2006/relationships/hyperlink" Target="http://blogs.msdn.com/b/developer-tool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7.WMF"/><Relationship Id="rId5" Type="http://schemas.microsoft.com/office/2007/relationships/hdphoto" Target="../media/hdphoto2.wdp"/><Relationship Id="rId4" Type="http://schemas.openxmlformats.org/officeDocument/2006/relationships/image" Target="../media/image26.png"/><Relationship Id="rId9"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latin typeface="Calibri"/>
              </a:rPr>
              <a:t>Technical Deep Dive: Creating Apps for the Intelligent Cloud</a:t>
            </a:r>
            <a:r>
              <a:rPr lang="EN-US" dirty="0">
                <a:latin typeface="Segoe UI Light"/>
              </a:rPr>
              <a:t> </a:t>
            </a:r>
            <a:br>
              <a:rPr lang="en-US" dirty="0">
                <a:solidFill>
                  <a:schemeClr val="tx1"/>
                </a:solidFill>
                <a:latin typeface="Calibri"/>
              </a:rPr>
            </a:br>
            <a:r>
              <a:rPr lang="EN-US" sz="4400" dirty="0"/>
              <a:t>Day 4 – DevOps and ALM</a:t>
            </a:r>
            <a:endParaRPr lang="EN-US">
              <a:solidFill>
                <a:schemeClr val="tx1"/>
              </a:solidFill>
            </a:endParaRPr>
          </a:p>
        </p:txBody>
      </p:sp>
      <p:sp>
        <p:nvSpPr>
          <p:cNvPr id="5" name="Text Placeholder 4"/>
          <p:cNvSpPr>
            <a:spLocks noGrp="1"/>
          </p:cNvSpPr>
          <p:nvPr>
            <p:ph type="body" sz="quarter" idx="14"/>
          </p:nvPr>
        </p:nvSpPr>
        <p:spPr/>
        <p:txBody>
          <a:bodyPr vert="horz" wrap="square" lIns="146304" tIns="109728" rIns="146304" bIns="109728" rtlCol="0" anchor="t">
            <a:noAutofit/>
          </a:bodyPr>
          <a:lstStyle/>
          <a:p>
            <a:endParaRPr lang="en-US" dirty="0"/>
          </a:p>
          <a:p>
            <a:endParaRPr lang="en-US" dirty="0"/>
          </a:p>
          <a:p>
            <a:r>
              <a:rPr lang="EN-US" dirty="0"/>
              <a:t>PTC Name:</a:t>
            </a:r>
          </a:p>
          <a:p>
            <a:r>
              <a:rPr lang="EN-US" dirty="0"/>
              <a:t>PTC E-mail:</a:t>
            </a:r>
          </a:p>
        </p:txBody>
      </p:sp>
    </p:spTree>
    <p:extLst>
      <p:ext uri="{BB962C8B-B14F-4D97-AF65-F5344CB8AC3E}">
        <p14:creationId xmlns:p14="http://schemas.microsoft.com/office/powerpoint/2010/main" val="84027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Azure Practice Jump Starts BOM</a:t>
            </a:r>
          </a:p>
        </p:txBody>
      </p:sp>
      <p:sp>
        <p:nvSpPr>
          <p:cNvPr id="4" name="Slide Number Placeholder 3"/>
          <p:cNvSpPr>
            <a:spLocks noGrp="1"/>
          </p:cNvSpPr>
          <p:nvPr>
            <p:ph type="sldNum" sz="quarter" idx="4294967295"/>
          </p:nvPr>
        </p:nvSpPr>
        <p:spPr>
          <a:xfrm>
            <a:off x="881" y="6515271"/>
            <a:ext cx="494367" cy="153276"/>
          </a:xfrm>
          <a:prstGeom prst="rect">
            <a:avLst/>
          </a:prstGeom>
        </p:spPr>
        <p:txBody>
          <a:bodyPr/>
          <a:lstStyle/>
          <a:p>
            <a:pPr defTabSz="1243442"/>
            <a:fld id="{F777EB7E-3C84-4DC8-BC65-B9675A7009BB}" type="slidenum">
              <a:rPr lang="en-US" smtClean="0">
                <a:gradFill>
                  <a:gsLst>
                    <a:gs pos="0">
                      <a:srgbClr val="FFFFFF"/>
                    </a:gs>
                    <a:gs pos="100000">
                      <a:srgbClr val="FFFFFF"/>
                    </a:gs>
                  </a:gsLst>
                  <a:lin ang="5400000" scaled="0"/>
                </a:gradFill>
              </a:rPr>
              <a:pPr defTabSz="1243442"/>
              <a:t>10</a:t>
            </a:fld>
            <a:endParaRPr lang="en-US" dirty="0">
              <a:gradFill>
                <a:gsLst>
                  <a:gs pos="0">
                    <a:srgbClr val="FFFFFF"/>
                  </a:gs>
                  <a:gs pos="100000">
                    <a:srgbClr val="FFFFFF"/>
                  </a:gs>
                </a:gsLst>
                <a:lin ang="5400000" scaled="0"/>
              </a:gradFill>
            </a:endParaRPr>
          </a:p>
        </p:txBody>
      </p:sp>
      <p:pic>
        <p:nvPicPr>
          <p:cNvPr id="6" name="Picture 5"/>
          <p:cNvPicPr>
            <a:picLocks noChangeAspect="1"/>
          </p:cNvPicPr>
          <p:nvPr/>
        </p:nvPicPr>
        <p:blipFill rotWithShape="1">
          <a:blip r:embed="rId3"/>
          <a:srcRect b="6068"/>
          <a:stretch/>
        </p:blipFill>
        <p:spPr>
          <a:xfrm>
            <a:off x="622618" y="1191659"/>
            <a:ext cx="6093543" cy="5802865"/>
          </a:xfrm>
          <a:prstGeom prst="rect">
            <a:avLst/>
          </a:prstGeom>
        </p:spPr>
      </p:pic>
      <p:pic>
        <p:nvPicPr>
          <p:cNvPr id="7" name="Picture 6"/>
          <p:cNvPicPr>
            <a:picLocks noChangeAspect="1"/>
          </p:cNvPicPr>
          <p:nvPr/>
        </p:nvPicPr>
        <p:blipFill>
          <a:blip r:embed="rId4"/>
          <a:stretch>
            <a:fillRect/>
          </a:stretch>
        </p:blipFill>
        <p:spPr>
          <a:xfrm>
            <a:off x="7150840" y="2253791"/>
            <a:ext cx="4874834" cy="3543449"/>
          </a:xfrm>
          <a:prstGeom prst="rect">
            <a:avLst/>
          </a:prstGeom>
        </p:spPr>
      </p:pic>
    </p:spTree>
    <p:extLst>
      <p:ext uri="{BB962C8B-B14F-4D97-AF65-F5344CB8AC3E}">
        <p14:creationId xmlns:p14="http://schemas.microsoft.com/office/powerpoint/2010/main" val="16021044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BOM</a:t>
            </a:r>
          </a:p>
        </p:txBody>
      </p:sp>
      <p:pic>
        <p:nvPicPr>
          <p:cNvPr id="3" name="Picture 2"/>
          <p:cNvPicPr>
            <a:picLocks noChangeAspect="1"/>
          </p:cNvPicPr>
          <p:nvPr/>
        </p:nvPicPr>
        <p:blipFill>
          <a:blip r:embed="rId3"/>
          <a:stretch>
            <a:fillRect/>
          </a:stretch>
        </p:blipFill>
        <p:spPr>
          <a:xfrm>
            <a:off x="438928" y="1524092"/>
            <a:ext cx="6327943" cy="1889168"/>
          </a:xfrm>
          <a:prstGeom prst="rect">
            <a:avLst/>
          </a:prstGeom>
        </p:spPr>
      </p:pic>
      <p:pic>
        <p:nvPicPr>
          <p:cNvPr id="4" name="Picture 3"/>
          <p:cNvPicPr>
            <a:picLocks noChangeAspect="1"/>
          </p:cNvPicPr>
          <p:nvPr/>
        </p:nvPicPr>
        <p:blipFill rotWithShape="1">
          <a:blip r:embed="rId4"/>
          <a:srcRect r="29834"/>
          <a:stretch/>
        </p:blipFill>
        <p:spPr>
          <a:xfrm>
            <a:off x="438929" y="4411653"/>
            <a:ext cx="6236504" cy="1407966"/>
          </a:xfrm>
          <a:prstGeom prst="rect">
            <a:avLst/>
          </a:prstGeom>
        </p:spPr>
      </p:pic>
      <p:pic>
        <p:nvPicPr>
          <p:cNvPr id="5" name="Picture 4"/>
          <p:cNvPicPr>
            <a:picLocks noChangeAspect="1"/>
          </p:cNvPicPr>
          <p:nvPr/>
        </p:nvPicPr>
        <p:blipFill>
          <a:blip r:embed="rId5"/>
          <a:stretch>
            <a:fillRect/>
          </a:stretch>
        </p:blipFill>
        <p:spPr>
          <a:xfrm>
            <a:off x="7315505" y="974105"/>
            <a:ext cx="4124325" cy="6000750"/>
          </a:xfrm>
          <a:prstGeom prst="rect">
            <a:avLst/>
          </a:prstGeom>
        </p:spPr>
      </p:pic>
    </p:spTree>
    <p:extLst>
      <p:ext uri="{BB962C8B-B14F-4D97-AF65-F5344CB8AC3E}">
        <p14:creationId xmlns:p14="http://schemas.microsoft.com/office/powerpoint/2010/main" val="15416623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39584190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ALM Hands On</a:t>
            </a:r>
          </a:p>
        </p:txBody>
      </p:sp>
      <p:sp>
        <p:nvSpPr>
          <p:cNvPr id="3" name="Rectangle 2"/>
          <p:cNvSpPr/>
          <p:nvPr/>
        </p:nvSpPr>
        <p:spPr>
          <a:xfrm>
            <a:off x="427037" y="1696770"/>
            <a:ext cx="11430000" cy="646331"/>
          </a:xfrm>
          <a:prstGeom prst="rect">
            <a:avLst/>
          </a:prstGeom>
        </p:spPr>
        <p:txBody>
          <a:bodyPr wrap="square">
            <a:spAutoFit/>
          </a:bodyPr>
          <a:lstStyle/>
          <a:p>
            <a:r>
              <a:rPr lang="en-US" dirty="0"/>
              <a:t>The Visual Studio 2013 Update 3 ALM Virtual Machine is available for download along with </a:t>
            </a:r>
            <a:r>
              <a:rPr lang="en-US" b="1" dirty="0"/>
              <a:t>25</a:t>
            </a:r>
            <a:r>
              <a:rPr lang="en-US" dirty="0"/>
              <a:t> hands-on-labs / demo scripts which introduce you to many of the ALM capabilities which have been included in this release.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637" y="3268662"/>
            <a:ext cx="1771897" cy="2086266"/>
          </a:xfrm>
          <a:prstGeom prst="rect">
            <a:avLst/>
          </a:prstGeom>
        </p:spPr>
      </p:pic>
      <p:sp>
        <p:nvSpPr>
          <p:cNvPr id="7" name="Rectangle 6"/>
          <p:cNvSpPr/>
          <p:nvPr/>
        </p:nvSpPr>
        <p:spPr>
          <a:xfrm>
            <a:off x="4008437" y="3774262"/>
            <a:ext cx="7239482" cy="923330"/>
          </a:xfrm>
          <a:prstGeom prst="rect">
            <a:avLst/>
          </a:prstGeom>
        </p:spPr>
        <p:txBody>
          <a:bodyPr wrap="none">
            <a:spAutoFit/>
          </a:bodyPr>
          <a:lstStyle/>
          <a:p>
            <a:r>
              <a:rPr lang="en-US" sz="5400" dirty="0">
                <a:hlinkClick r:id="rId3"/>
              </a:rPr>
              <a:t>http://aka.ms/ALMVMs</a:t>
            </a:r>
            <a:endParaRPr lang="en-US" sz="5400" dirty="0"/>
          </a:p>
        </p:txBody>
      </p:sp>
    </p:spTree>
    <p:extLst>
      <p:ext uri="{BB962C8B-B14F-4D97-AF65-F5344CB8AC3E}">
        <p14:creationId xmlns:p14="http://schemas.microsoft.com/office/powerpoint/2010/main" val="226337310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Licensing</a:t>
            </a:r>
          </a:p>
        </p:txBody>
      </p:sp>
      <p:sp>
        <p:nvSpPr>
          <p:cNvPr id="3" name="Rectangle 2"/>
          <p:cNvSpPr/>
          <p:nvPr/>
        </p:nvSpPr>
        <p:spPr>
          <a:xfrm>
            <a:off x="369887" y="5164748"/>
            <a:ext cx="11277600" cy="1077218"/>
          </a:xfrm>
          <a:prstGeom prst="rect">
            <a:avLst/>
          </a:prstGeom>
        </p:spPr>
        <p:txBody>
          <a:bodyPr wrap="square">
            <a:spAutoFit/>
          </a:bodyPr>
          <a:lstStyle/>
          <a:p>
            <a:r>
              <a:rPr lang="en-US" sz="3200">
                <a:hlinkClick r:id="rId2"/>
              </a:rPr>
              <a:t>http://www.visualstudio.com/en-us/products/how-to-buy-release-management-vs</a:t>
            </a:r>
            <a:endParaRPr lang="en-US" sz="3200" dirty="0"/>
          </a:p>
        </p:txBody>
      </p:sp>
      <p:sp>
        <p:nvSpPr>
          <p:cNvPr id="4" name="Rectangle 3"/>
          <p:cNvSpPr/>
          <p:nvPr/>
        </p:nvSpPr>
        <p:spPr>
          <a:xfrm>
            <a:off x="503237" y="1460445"/>
            <a:ext cx="11506200" cy="923330"/>
          </a:xfrm>
          <a:prstGeom prst="rect">
            <a:avLst/>
          </a:prstGeom>
        </p:spPr>
        <p:txBody>
          <a:bodyPr wrap="square">
            <a:spAutoFit/>
          </a:bodyPr>
          <a:lstStyle/>
          <a:p>
            <a:r>
              <a:rPr lang="en-US" dirty="0"/>
              <a:t>Release Management for Visual Studio uses the Management Servers licensing model (similar to System Center). Learn what licenses to purchase and how to enable a continuous delivery release process from Visual Studio Team Foundation Server with Release Management for Visual Studio.</a:t>
            </a:r>
          </a:p>
        </p:txBody>
      </p:sp>
      <p:sp>
        <p:nvSpPr>
          <p:cNvPr id="5" name="Rectangle 4"/>
          <p:cNvSpPr/>
          <p:nvPr/>
        </p:nvSpPr>
        <p:spPr>
          <a:xfrm>
            <a:off x="503237" y="2758599"/>
            <a:ext cx="10782300" cy="2031325"/>
          </a:xfrm>
          <a:prstGeom prst="rect">
            <a:avLst/>
          </a:prstGeom>
        </p:spPr>
        <p:txBody>
          <a:bodyPr wrap="square">
            <a:spAutoFit/>
          </a:bodyPr>
          <a:lstStyle/>
          <a:p>
            <a:r>
              <a:rPr lang="en-US" dirty="0"/>
              <a:t>Different pieces of software work together across multiple computers to enable Release Management for Visual Studio 2013.</a:t>
            </a:r>
          </a:p>
          <a:p>
            <a:r>
              <a:rPr lang="en-US" dirty="0"/>
              <a:t>Required software:</a:t>
            </a:r>
          </a:p>
          <a:p>
            <a:pPr>
              <a:buFont typeface="+mj-lt"/>
              <a:buAutoNum type="arabicPeriod"/>
            </a:pPr>
            <a:endParaRPr lang="en-US" dirty="0"/>
          </a:p>
          <a:p>
            <a:pPr>
              <a:buFont typeface="+mj-lt"/>
              <a:buAutoNum type="arabicPeriod"/>
            </a:pPr>
            <a:r>
              <a:rPr lang="en-US" dirty="0"/>
              <a:t>Release Management Client for Visual Studio 2013</a:t>
            </a:r>
          </a:p>
          <a:p>
            <a:pPr>
              <a:buFont typeface="+mj-lt"/>
              <a:buAutoNum type="arabicPeriod"/>
            </a:pPr>
            <a:r>
              <a:rPr lang="en-US" dirty="0"/>
              <a:t>Release Management Server for Team Foundation Server 2013</a:t>
            </a:r>
          </a:p>
          <a:p>
            <a:pPr>
              <a:buFont typeface="+mj-lt"/>
              <a:buAutoNum type="arabicPeriod"/>
            </a:pPr>
            <a:r>
              <a:rPr lang="en-US" dirty="0"/>
              <a:t>Microsoft Deployment Agent (licensed separately for each target server)</a:t>
            </a:r>
          </a:p>
        </p:txBody>
      </p:sp>
    </p:spTree>
    <p:extLst>
      <p:ext uri="{BB962C8B-B14F-4D97-AF65-F5344CB8AC3E}">
        <p14:creationId xmlns:p14="http://schemas.microsoft.com/office/powerpoint/2010/main" val="367418252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Management on </a:t>
            </a:r>
            <a:r>
              <a:rPr lang="en-US" dirty="0" err="1"/>
              <a:t>VSOnline</a:t>
            </a:r>
            <a:endParaRPr lang="en-US" dirty="0"/>
          </a:p>
        </p:txBody>
      </p:sp>
      <p:sp>
        <p:nvSpPr>
          <p:cNvPr id="3" name="Rectangle 2"/>
          <p:cNvSpPr/>
          <p:nvPr/>
        </p:nvSpPr>
        <p:spPr>
          <a:xfrm>
            <a:off x="503237" y="1363662"/>
            <a:ext cx="2028119" cy="369332"/>
          </a:xfrm>
          <a:prstGeom prst="rect">
            <a:avLst/>
          </a:prstGeom>
        </p:spPr>
        <p:txBody>
          <a:bodyPr wrap="none">
            <a:spAutoFit/>
          </a:bodyPr>
          <a:lstStyle/>
          <a:p>
            <a:r>
              <a:rPr lang="en-US" dirty="0"/>
              <a:t>12 Nov 2014 7:30 </a:t>
            </a:r>
          </a:p>
        </p:txBody>
      </p:sp>
      <p:sp>
        <p:nvSpPr>
          <p:cNvPr id="4" name="Rectangle 3"/>
          <p:cNvSpPr/>
          <p:nvPr/>
        </p:nvSpPr>
        <p:spPr>
          <a:xfrm>
            <a:off x="503237" y="1893141"/>
            <a:ext cx="11353800" cy="1754326"/>
          </a:xfrm>
          <a:prstGeom prst="rect">
            <a:avLst/>
          </a:prstGeom>
        </p:spPr>
        <p:txBody>
          <a:bodyPr wrap="square">
            <a:spAutoFit/>
          </a:bodyPr>
          <a:lstStyle/>
          <a:p>
            <a:r>
              <a:rPr lang="en-US" dirty="0"/>
              <a:t>As of today, </a:t>
            </a:r>
            <a:r>
              <a:rPr lang="en-US" b="1" dirty="0"/>
              <a:t>release management is available on VS Online</a:t>
            </a:r>
            <a:r>
              <a:rPr lang="en-US" dirty="0"/>
              <a:t>.  You just need Visual Studio 2013 Update 4 or later (Premium, Ultimate or Test Professional) for the release management client UI to configure your release pipelines.</a:t>
            </a:r>
          </a:p>
          <a:p>
            <a:endParaRPr lang="en-US" dirty="0"/>
          </a:p>
          <a:p>
            <a:r>
              <a:rPr lang="en-US" dirty="0"/>
              <a:t>The current preview only supports releases targeting Azure environments.  In the next few months we’ll add support for releasing to other environments (like on-</a:t>
            </a:r>
            <a:r>
              <a:rPr lang="en-US" dirty="0" err="1"/>
              <a:t>prem</a:t>
            </a:r>
            <a:r>
              <a:rPr lang="en-US" dirty="0"/>
              <a:t>).</a:t>
            </a:r>
          </a:p>
        </p:txBody>
      </p:sp>
    </p:spTree>
    <p:extLst>
      <p:ext uri="{BB962C8B-B14F-4D97-AF65-F5344CB8AC3E}">
        <p14:creationId xmlns:p14="http://schemas.microsoft.com/office/powerpoint/2010/main" val="27099047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74638" y="1545485"/>
            <a:ext cx="11887200" cy="2521716"/>
          </a:xfrm>
        </p:spPr>
        <p:txBody>
          <a:bodyPr lIns="182880" tIns="146304" rIns="182880" bIns="146304"/>
          <a:lstStyle/>
          <a:p>
            <a:pPr marL="457200" indent="-457200">
              <a:spcBef>
                <a:spcPts val="2200"/>
              </a:spcBef>
              <a:buClr>
                <a:schemeClr val="tx2"/>
              </a:buClr>
            </a:pPr>
            <a:r>
              <a:rPr lang="en-US" dirty="0">
                <a:gradFill>
                  <a:gsLst>
                    <a:gs pos="0">
                      <a:schemeClr val="tx1"/>
                    </a:gs>
                    <a:gs pos="100000">
                      <a:schemeClr val="tx1"/>
                    </a:gs>
                  </a:gsLst>
                  <a:lin ang="5400000" scaled="0"/>
                </a:gradFill>
                <a:hlinkClick r:id="rId3"/>
              </a:rPr>
              <a:t>http://www.visualstudio.com</a:t>
            </a:r>
            <a:endParaRPr lang="en-US" dirty="0">
              <a:gradFill>
                <a:gsLst>
                  <a:gs pos="0">
                    <a:schemeClr val="tx1"/>
                  </a:gs>
                  <a:gs pos="100000">
                    <a:schemeClr val="tx1"/>
                  </a:gs>
                </a:gsLst>
                <a:lin ang="5400000" scaled="0"/>
              </a:gradFill>
            </a:endParaRPr>
          </a:p>
          <a:p>
            <a:pPr marL="457200" indent="-457200">
              <a:spcBef>
                <a:spcPts val="2200"/>
              </a:spcBef>
              <a:buClr>
                <a:schemeClr val="tx2"/>
              </a:buClr>
            </a:pPr>
            <a:r>
              <a:rPr lang="en-US" dirty="0">
                <a:gradFill>
                  <a:gsLst>
                    <a:gs pos="0">
                      <a:schemeClr val="tx1"/>
                    </a:gs>
                    <a:gs pos="100000">
                      <a:schemeClr val="tx1"/>
                    </a:gs>
                  </a:gsLst>
                  <a:lin ang="5400000" scaled="0"/>
                </a:gradFill>
                <a:hlinkClick r:id="rId4"/>
              </a:rPr>
              <a:t>http://blogs.msdn.com/b/developer-tools/</a:t>
            </a:r>
            <a:endParaRPr lang="en-US" dirty="0">
              <a:gradFill>
                <a:gsLst>
                  <a:gs pos="0">
                    <a:schemeClr val="tx1"/>
                  </a:gs>
                  <a:gs pos="100000">
                    <a:schemeClr val="tx1"/>
                  </a:gs>
                </a:gsLst>
                <a:lin ang="5400000" scaled="0"/>
              </a:gradFill>
            </a:endParaRPr>
          </a:p>
          <a:p>
            <a:pPr marL="457200" indent="-457200">
              <a:spcBef>
                <a:spcPts val="2200"/>
              </a:spcBef>
              <a:buClr>
                <a:schemeClr val="tx2"/>
              </a:buClr>
            </a:pPr>
            <a:r>
              <a:rPr lang="en-US" dirty="0">
                <a:gradFill>
                  <a:gsLst>
                    <a:gs pos="0">
                      <a:schemeClr val="tx1"/>
                    </a:gs>
                    <a:gs pos="100000">
                      <a:schemeClr val="tx1"/>
                    </a:gs>
                  </a:gsLst>
                  <a:lin ang="5400000" scaled="0"/>
                </a:gradFill>
                <a:hlinkClick r:id="rId5"/>
              </a:rPr>
              <a:t>http://msdn.microsoft.com/vstudio</a:t>
            </a:r>
            <a:r>
              <a:rPr lang="en-US" dirty="0">
                <a:gradFill>
                  <a:gsLst>
                    <a:gs pos="0">
                      <a:schemeClr val="tx1"/>
                    </a:gs>
                    <a:gs pos="100000">
                      <a:schemeClr val="tx1"/>
                    </a:gs>
                  </a:gsLst>
                  <a:lin ang="5400000" scaled="0"/>
                </a:gradFill>
              </a:rPr>
              <a:t> </a:t>
            </a:r>
          </a:p>
        </p:txBody>
      </p:sp>
      <p:sp>
        <p:nvSpPr>
          <p:cNvPr id="4" name="Title 3"/>
          <p:cNvSpPr>
            <a:spLocks noGrp="1"/>
          </p:cNvSpPr>
          <p:nvPr>
            <p:ph type="title"/>
          </p:nvPr>
        </p:nvSpPr>
        <p:spPr/>
        <p:txBody>
          <a:bodyPr/>
          <a:lstStyle/>
          <a:p>
            <a:r>
              <a:rPr lang="en-US" dirty="0"/>
              <a:t>DEV Track Resources</a:t>
            </a:r>
          </a:p>
        </p:txBody>
      </p:sp>
      <p:grpSp>
        <p:nvGrpSpPr>
          <p:cNvPr id="3" name="Group 2"/>
          <p:cNvGrpSpPr/>
          <p:nvPr/>
        </p:nvGrpSpPr>
        <p:grpSpPr>
          <a:xfrm>
            <a:off x="8504238" y="4838317"/>
            <a:ext cx="3076577" cy="683264"/>
            <a:chOff x="8297184" y="4389321"/>
            <a:chExt cx="3076577" cy="683264"/>
          </a:xfrm>
        </p:grpSpPr>
        <p:sp>
          <p:nvSpPr>
            <p:cNvPr id="24" name="Oval 23"/>
            <p:cNvSpPr/>
            <p:nvPr/>
          </p:nvSpPr>
          <p:spPr bwMode="auto">
            <a:xfrm>
              <a:off x="8297184" y="4449964"/>
              <a:ext cx="561978" cy="561978"/>
            </a:xfrm>
            <a:prstGeom prst="ellipse">
              <a:avLst/>
            </a:prstGeom>
            <a:solidFill>
              <a:srgbClr val="FFFFFF"/>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Content Placeholder 4"/>
            <p:cNvSpPr txBox="1">
              <a:spLocks/>
            </p:cNvSpPr>
            <p:nvPr/>
          </p:nvSpPr>
          <p:spPr>
            <a:xfrm>
              <a:off x="8859162" y="4389321"/>
              <a:ext cx="2514599"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6"/>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6"/>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6"/>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6"/>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6"/>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3600" dirty="0" err="1"/>
                <a:t>visualstudio</a:t>
              </a:r>
              <a:endParaRPr lang="en-US" sz="3600" dirty="0"/>
            </a:p>
          </p:txBody>
        </p:sp>
        <p:sp useBgFill="1">
          <p:nvSpPr>
            <p:cNvPr id="21" name="Freeform 6"/>
            <p:cNvSpPr>
              <a:spLocks noChangeAspect="1" noEditPoints="1"/>
            </p:cNvSpPr>
            <p:nvPr/>
          </p:nvSpPr>
          <p:spPr bwMode="auto">
            <a:xfrm>
              <a:off x="8428635" y="4624936"/>
              <a:ext cx="299076" cy="212035"/>
            </a:xfrm>
            <a:custGeom>
              <a:avLst/>
              <a:gdLst>
                <a:gd name="T0" fmla="*/ 1856 w 1885"/>
                <a:gd name="T1" fmla="*/ 243 h 1336"/>
                <a:gd name="T2" fmla="*/ 1629 w 1885"/>
                <a:gd name="T3" fmla="*/ 24 h 1336"/>
                <a:gd name="T4" fmla="*/ 942 w 1885"/>
                <a:gd name="T5" fmla="*/ 0 h 1336"/>
                <a:gd name="T6" fmla="*/ 943 w 1885"/>
                <a:gd name="T7" fmla="*/ 0 h 1336"/>
                <a:gd name="T8" fmla="*/ 256 w 1885"/>
                <a:gd name="T9" fmla="*/ 24 h 1336"/>
                <a:gd name="T10" fmla="*/ 29 w 1885"/>
                <a:gd name="T11" fmla="*/ 243 h 1336"/>
                <a:gd name="T12" fmla="*/ 0 w 1885"/>
                <a:gd name="T13" fmla="*/ 657 h 1336"/>
                <a:gd name="T14" fmla="*/ 0 w 1885"/>
                <a:gd name="T15" fmla="*/ 679 h 1336"/>
                <a:gd name="T16" fmla="*/ 29 w 1885"/>
                <a:gd name="T17" fmla="*/ 1093 h 1336"/>
                <a:gd name="T18" fmla="*/ 256 w 1885"/>
                <a:gd name="T19" fmla="*/ 1312 h 1336"/>
                <a:gd name="T20" fmla="*/ 943 w 1885"/>
                <a:gd name="T21" fmla="*/ 1336 h 1336"/>
                <a:gd name="T22" fmla="*/ 942 w 1885"/>
                <a:gd name="T23" fmla="*/ 1336 h 1336"/>
                <a:gd name="T24" fmla="*/ 1629 w 1885"/>
                <a:gd name="T25" fmla="*/ 1312 h 1336"/>
                <a:gd name="T26" fmla="*/ 1856 w 1885"/>
                <a:gd name="T27" fmla="*/ 1093 h 1336"/>
                <a:gd name="T28" fmla="*/ 1885 w 1885"/>
                <a:gd name="T29" fmla="*/ 679 h 1336"/>
                <a:gd name="T30" fmla="*/ 1885 w 1885"/>
                <a:gd name="T31" fmla="*/ 657 h 1336"/>
                <a:gd name="T32" fmla="*/ 1856 w 1885"/>
                <a:gd name="T33" fmla="*/ 243 h 1336"/>
                <a:gd name="T34" fmla="*/ 747 w 1885"/>
                <a:gd name="T35" fmla="*/ 933 h 1336"/>
                <a:gd name="T36" fmla="*/ 747 w 1885"/>
                <a:gd name="T37" fmla="*/ 397 h 1336"/>
                <a:gd name="T38" fmla="*/ 1247 w 1885"/>
                <a:gd name="T39" fmla="*/ 659 h 1336"/>
                <a:gd name="T40" fmla="*/ 747 w 1885"/>
                <a:gd name="T41" fmla="*/ 933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85" h="1336">
                  <a:moveTo>
                    <a:pt x="1856" y="243"/>
                  </a:moveTo>
                  <a:cubicBezTo>
                    <a:pt x="1820" y="99"/>
                    <a:pt x="1753" y="44"/>
                    <a:pt x="1629" y="24"/>
                  </a:cubicBezTo>
                  <a:cubicBezTo>
                    <a:pt x="1557" y="13"/>
                    <a:pt x="1214" y="0"/>
                    <a:pt x="942" y="0"/>
                  </a:cubicBezTo>
                  <a:cubicBezTo>
                    <a:pt x="943" y="0"/>
                    <a:pt x="943" y="0"/>
                    <a:pt x="943" y="0"/>
                  </a:cubicBezTo>
                  <a:cubicBezTo>
                    <a:pt x="671" y="0"/>
                    <a:pt x="328" y="14"/>
                    <a:pt x="256" y="24"/>
                  </a:cubicBezTo>
                  <a:cubicBezTo>
                    <a:pt x="132" y="44"/>
                    <a:pt x="65" y="99"/>
                    <a:pt x="29" y="243"/>
                  </a:cubicBezTo>
                  <a:cubicBezTo>
                    <a:pt x="17" y="291"/>
                    <a:pt x="0" y="556"/>
                    <a:pt x="0" y="657"/>
                  </a:cubicBezTo>
                  <a:cubicBezTo>
                    <a:pt x="0" y="679"/>
                    <a:pt x="0" y="679"/>
                    <a:pt x="0" y="679"/>
                  </a:cubicBezTo>
                  <a:cubicBezTo>
                    <a:pt x="0" y="780"/>
                    <a:pt x="17" y="1045"/>
                    <a:pt x="29" y="1093"/>
                  </a:cubicBezTo>
                  <a:cubicBezTo>
                    <a:pt x="65" y="1237"/>
                    <a:pt x="132" y="1292"/>
                    <a:pt x="256" y="1312"/>
                  </a:cubicBezTo>
                  <a:cubicBezTo>
                    <a:pt x="328" y="1323"/>
                    <a:pt x="671" y="1336"/>
                    <a:pt x="943" y="1336"/>
                  </a:cubicBezTo>
                  <a:cubicBezTo>
                    <a:pt x="942" y="1336"/>
                    <a:pt x="942" y="1336"/>
                    <a:pt x="942" y="1336"/>
                  </a:cubicBezTo>
                  <a:cubicBezTo>
                    <a:pt x="1214" y="1336"/>
                    <a:pt x="1557" y="1323"/>
                    <a:pt x="1629" y="1312"/>
                  </a:cubicBezTo>
                  <a:cubicBezTo>
                    <a:pt x="1753" y="1292"/>
                    <a:pt x="1820" y="1237"/>
                    <a:pt x="1856" y="1093"/>
                  </a:cubicBezTo>
                  <a:cubicBezTo>
                    <a:pt x="1868" y="1045"/>
                    <a:pt x="1885" y="780"/>
                    <a:pt x="1885" y="679"/>
                  </a:cubicBezTo>
                  <a:cubicBezTo>
                    <a:pt x="1885" y="657"/>
                    <a:pt x="1885" y="657"/>
                    <a:pt x="1885" y="657"/>
                  </a:cubicBezTo>
                  <a:cubicBezTo>
                    <a:pt x="1885" y="556"/>
                    <a:pt x="1868" y="291"/>
                    <a:pt x="1856" y="243"/>
                  </a:cubicBezTo>
                  <a:close/>
                  <a:moveTo>
                    <a:pt x="747" y="933"/>
                  </a:moveTo>
                  <a:cubicBezTo>
                    <a:pt x="747" y="397"/>
                    <a:pt x="747" y="397"/>
                    <a:pt x="747" y="397"/>
                  </a:cubicBezTo>
                  <a:cubicBezTo>
                    <a:pt x="1247" y="659"/>
                    <a:pt x="1247" y="659"/>
                    <a:pt x="1247" y="659"/>
                  </a:cubicBezTo>
                  <a:lnTo>
                    <a:pt x="747" y="933"/>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13"/>
          <p:cNvGrpSpPr/>
          <p:nvPr/>
        </p:nvGrpSpPr>
        <p:grpSpPr>
          <a:xfrm>
            <a:off x="4292682" y="4838317"/>
            <a:ext cx="3503651" cy="683264"/>
            <a:chOff x="4085628" y="4215696"/>
            <a:chExt cx="3503651" cy="683264"/>
          </a:xfrm>
        </p:grpSpPr>
        <p:sp>
          <p:nvSpPr>
            <p:cNvPr id="23" name="Oval 22"/>
            <p:cNvSpPr/>
            <p:nvPr/>
          </p:nvSpPr>
          <p:spPr bwMode="auto">
            <a:xfrm>
              <a:off x="4085628" y="4276339"/>
              <a:ext cx="561978" cy="561978"/>
            </a:xfrm>
            <a:prstGeom prst="ellipse">
              <a:avLst/>
            </a:prstGeom>
            <a:solidFill>
              <a:srgbClr val="FFFFFF"/>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Content Placeholder 4"/>
            <p:cNvSpPr txBox="1">
              <a:spLocks/>
            </p:cNvSpPr>
            <p:nvPr/>
          </p:nvSpPr>
          <p:spPr>
            <a:xfrm>
              <a:off x="4647606" y="4215696"/>
              <a:ext cx="2941673"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6"/>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6"/>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6"/>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6"/>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6"/>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3600" dirty="0"/>
                <a:t>@</a:t>
              </a:r>
              <a:r>
                <a:rPr lang="en-US" sz="3600" dirty="0" err="1"/>
                <a:t>visualstudio</a:t>
              </a:r>
              <a:endParaRPr lang="en-US" sz="3600" dirty="0"/>
            </a:p>
          </p:txBody>
        </p:sp>
        <p:sp useBgFill="1">
          <p:nvSpPr>
            <p:cNvPr id="12" name="Freeform 38"/>
            <p:cNvSpPr>
              <a:spLocks noChangeAspect="1"/>
            </p:cNvSpPr>
            <p:nvPr/>
          </p:nvSpPr>
          <p:spPr bwMode="auto">
            <a:xfrm>
              <a:off x="4187808" y="4422273"/>
              <a:ext cx="357619" cy="270110"/>
            </a:xfrm>
            <a:custGeom>
              <a:avLst/>
              <a:gdLst>
                <a:gd name="T0" fmla="*/ 544 w 1126"/>
                <a:gd name="T1" fmla="*/ 300 h 849"/>
                <a:gd name="T2" fmla="*/ 674 w 1126"/>
                <a:gd name="T3" fmla="*/ 61 h 849"/>
                <a:gd name="T4" fmla="*/ 710 w 1126"/>
                <a:gd name="T5" fmla="*/ 53 h 849"/>
                <a:gd name="T6" fmla="*/ 744 w 1126"/>
                <a:gd name="T7" fmla="*/ 29 h 849"/>
                <a:gd name="T8" fmla="*/ 759 w 1126"/>
                <a:gd name="T9" fmla="*/ 50 h 849"/>
                <a:gd name="T10" fmla="*/ 748 w 1126"/>
                <a:gd name="T11" fmla="*/ 88 h 849"/>
                <a:gd name="T12" fmla="*/ 985 w 1126"/>
                <a:gd name="T13" fmla="*/ 288 h 849"/>
                <a:gd name="T14" fmla="*/ 1003 w 1126"/>
                <a:gd name="T15" fmla="*/ 308 h 849"/>
                <a:gd name="T16" fmla="*/ 1121 w 1126"/>
                <a:gd name="T17" fmla="*/ 303 h 849"/>
                <a:gd name="T18" fmla="*/ 1023 w 1126"/>
                <a:gd name="T19" fmla="*/ 361 h 849"/>
                <a:gd name="T20" fmla="*/ 1022 w 1126"/>
                <a:gd name="T21" fmla="*/ 370 h 849"/>
                <a:gd name="T22" fmla="*/ 1126 w 1126"/>
                <a:gd name="T23" fmla="*/ 377 h 849"/>
                <a:gd name="T24" fmla="*/ 994 w 1126"/>
                <a:gd name="T25" fmla="*/ 429 h 849"/>
                <a:gd name="T26" fmla="*/ 773 w 1126"/>
                <a:gd name="T27" fmla="*/ 711 h 849"/>
                <a:gd name="T28" fmla="*/ 0 w 1126"/>
                <a:gd name="T29" fmla="*/ 579 h 849"/>
                <a:gd name="T30" fmla="*/ 416 w 1126"/>
                <a:gd name="T31" fmla="*/ 563 h 849"/>
                <a:gd name="T32" fmla="*/ 377 w 1126"/>
                <a:gd name="T33" fmla="*/ 466 h 849"/>
                <a:gd name="T34" fmla="*/ 251 w 1126"/>
                <a:gd name="T35" fmla="*/ 410 h 849"/>
                <a:gd name="T36" fmla="*/ 256 w 1126"/>
                <a:gd name="T37" fmla="*/ 384 h 849"/>
                <a:gd name="T38" fmla="*/ 316 w 1126"/>
                <a:gd name="T39" fmla="*/ 366 h 849"/>
                <a:gd name="T40" fmla="*/ 198 w 1126"/>
                <a:gd name="T41" fmla="*/ 268 h 849"/>
                <a:gd name="T42" fmla="*/ 208 w 1126"/>
                <a:gd name="T43" fmla="*/ 249 h 849"/>
                <a:gd name="T44" fmla="*/ 259 w 1126"/>
                <a:gd name="T45" fmla="*/ 243 h 849"/>
                <a:gd name="T46" fmla="*/ 170 w 1126"/>
                <a:gd name="T47" fmla="*/ 132 h 849"/>
                <a:gd name="T48" fmla="*/ 200 w 1126"/>
                <a:gd name="T49" fmla="*/ 113 h 849"/>
                <a:gd name="T50" fmla="*/ 544 w 1126"/>
                <a:gd name="T51" fmla="*/ 300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26" h="849">
                  <a:moveTo>
                    <a:pt x="544" y="300"/>
                  </a:moveTo>
                  <a:cubicBezTo>
                    <a:pt x="580" y="187"/>
                    <a:pt x="624" y="114"/>
                    <a:pt x="674" y="61"/>
                  </a:cubicBezTo>
                  <a:cubicBezTo>
                    <a:pt x="712" y="22"/>
                    <a:pt x="732" y="9"/>
                    <a:pt x="710" y="53"/>
                  </a:cubicBezTo>
                  <a:cubicBezTo>
                    <a:pt x="719" y="45"/>
                    <a:pt x="733" y="34"/>
                    <a:pt x="744" y="29"/>
                  </a:cubicBezTo>
                  <a:cubicBezTo>
                    <a:pt x="806" y="0"/>
                    <a:pt x="801" y="24"/>
                    <a:pt x="759" y="50"/>
                  </a:cubicBezTo>
                  <a:cubicBezTo>
                    <a:pt x="874" y="9"/>
                    <a:pt x="870" y="61"/>
                    <a:pt x="748" y="88"/>
                  </a:cubicBezTo>
                  <a:cubicBezTo>
                    <a:pt x="848" y="90"/>
                    <a:pt x="954" y="153"/>
                    <a:pt x="985" y="288"/>
                  </a:cubicBezTo>
                  <a:cubicBezTo>
                    <a:pt x="989" y="307"/>
                    <a:pt x="984" y="305"/>
                    <a:pt x="1003" y="308"/>
                  </a:cubicBezTo>
                  <a:cubicBezTo>
                    <a:pt x="1044" y="316"/>
                    <a:pt x="1083" y="315"/>
                    <a:pt x="1121" y="303"/>
                  </a:cubicBezTo>
                  <a:cubicBezTo>
                    <a:pt x="1117" y="331"/>
                    <a:pt x="1080" y="349"/>
                    <a:pt x="1023" y="361"/>
                  </a:cubicBezTo>
                  <a:cubicBezTo>
                    <a:pt x="1001" y="366"/>
                    <a:pt x="997" y="364"/>
                    <a:pt x="1022" y="370"/>
                  </a:cubicBezTo>
                  <a:cubicBezTo>
                    <a:pt x="1054" y="377"/>
                    <a:pt x="1089" y="379"/>
                    <a:pt x="1126" y="377"/>
                  </a:cubicBezTo>
                  <a:cubicBezTo>
                    <a:pt x="1097" y="411"/>
                    <a:pt x="1051" y="428"/>
                    <a:pt x="994" y="429"/>
                  </a:cubicBezTo>
                  <a:cubicBezTo>
                    <a:pt x="958" y="559"/>
                    <a:pt x="877" y="653"/>
                    <a:pt x="773" y="711"/>
                  </a:cubicBezTo>
                  <a:cubicBezTo>
                    <a:pt x="530" y="849"/>
                    <a:pt x="177" y="829"/>
                    <a:pt x="0" y="579"/>
                  </a:cubicBezTo>
                  <a:cubicBezTo>
                    <a:pt x="116" y="670"/>
                    <a:pt x="288" y="690"/>
                    <a:pt x="416" y="563"/>
                  </a:cubicBezTo>
                  <a:cubicBezTo>
                    <a:pt x="332" y="563"/>
                    <a:pt x="311" y="500"/>
                    <a:pt x="377" y="466"/>
                  </a:cubicBezTo>
                  <a:cubicBezTo>
                    <a:pt x="314" y="465"/>
                    <a:pt x="274" y="446"/>
                    <a:pt x="251" y="410"/>
                  </a:cubicBezTo>
                  <a:cubicBezTo>
                    <a:pt x="242" y="396"/>
                    <a:pt x="242" y="395"/>
                    <a:pt x="256" y="384"/>
                  </a:cubicBezTo>
                  <a:cubicBezTo>
                    <a:pt x="272" y="373"/>
                    <a:pt x="294" y="368"/>
                    <a:pt x="316" y="366"/>
                  </a:cubicBezTo>
                  <a:cubicBezTo>
                    <a:pt x="251" y="347"/>
                    <a:pt x="212" y="313"/>
                    <a:pt x="198" y="268"/>
                  </a:cubicBezTo>
                  <a:cubicBezTo>
                    <a:pt x="193" y="252"/>
                    <a:pt x="192" y="253"/>
                    <a:pt x="208" y="249"/>
                  </a:cubicBezTo>
                  <a:cubicBezTo>
                    <a:pt x="223" y="246"/>
                    <a:pt x="242" y="243"/>
                    <a:pt x="259" y="243"/>
                  </a:cubicBezTo>
                  <a:cubicBezTo>
                    <a:pt x="208" y="212"/>
                    <a:pt x="178" y="174"/>
                    <a:pt x="170" y="132"/>
                  </a:cubicBezTo>
                  <a:cubicBezTo>
                    <a:pt x="163" y="92"/>
                    <a:pt x="170" y="102"/>
                    <a:pt x="200" y="113"/>
                  </a:cubicBezTo>
                  <a:cubicBezTo>
                    <a:pt x="333" y="164"/>
                    <a:pt x="465" y="219"/>
                    <a:pt x="544" y="300"/>
                  </a:cubicBezTo>
                  <a:close/>
                </a:path>
              </a:pathLst>
            </a:custGeom>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15"/>
          <p:cNvGrpSpPr/>
          <p:nvPr/>
        </p:nvGrpSpPr>
        <p:grpSpPr>
          <a:xfrm>
            <a:off x="473162" y="4838317"/>
            <a:ext cx="3111615" cy="683264"/>
            <a:chOff x="266108" y="4215696"/>
            <a:chExt cx="3111615" cy="683264"/>
          </a:xfrm>
        </p:grpSpPr>
        <p:sp>
          <p:nvSpPr>
            <p:cNvPr id="10" name="Content Placeholder 4"/>
            <p:cNvSpPr txBox="1">
              <a:spLocks/>
            </p:cNvSpPr>
            <p:nvPr/>
          </p:nvSpPr>
          <p:spPr>
            <a:xfrm>
              <a:off x="863124" y="4215696"/>
              <a:ext cx="2514599"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6"/>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6"/>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6"/>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6"/>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6"/>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3600" dirty="0" err="1"/>
                <a:t>visualstudio</a:t>
              </a:r>
              <a:endParaRPr lang="en-US" sz="3600" dirty="0"/>
            </a:p>
          </p:txBody>
        </p:sp>
        <p:grpSp>
          <p:nvGrpSpPr>
            <p:cNvPr id="13" name="Group 12"/>
            <p:cNvGrpSpPr/>
            <p:nvPr/>
          </p:nvGrpSpPr>
          <p:grpSpPr>
            <a:xfrm>
              <a:off x="266108" y="4276339"/>
              <a:ext cx="561978" cy="561978"/>
              <a:chOff x="266108" y="4276339"/>
              <a:chExt cx="561978" cy="561978"/>
            </a:xfrm>
          </p:grpSpPr>
          <p:sp>
            <p:nvSpPr>
              <p:cNvPr id="19" name="Oval 18"/>
              <p:cNvSpPr/>
              <p:nvPr/>
            </p:nvSpPr>
            <p:spPr bwMode="auto">
              <a:xfrm>
                <a:off x="266108" y="4276339"/>
                <a:ext cx="561978" cy="561978"/>
              </a:xfrm>
              <a:prstGeom prst="ellipse">
                <a:avLst/>
              </a:prstGeom>
              <a:solidFill>
                <a:srgbClr val="FFFFFF"/>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9" name="Freeform 5"/>
              <p:cNvSpPr>
                <a:spLocks/>
              </p:cNvSpPr>
              <p:nvPr/>
            </p:nvSpPr>
            <p:spPr bwMode="auto">
              <a:xfrm>
                <a:off x="535461" y="4395075"/>
                <a:ext cx="174625" cy="352425"/>
              </a:xfrm>
              <a:custGeom>
                <a:avLst/>
                <a:gdLst>
                  <a:gd name="T0" fmla="*/ 43 w 44"/>
                  <a:gd name="T1" fmla="*/ 49 h 91"/>
                  <a:gd name="T2" fmla="*/ 27 w 44"/>
                  <a:gd name="T3" fmla="*/ 49 h 91"/>
                  <a:gd name="T4" fmla="*/ 27 w 44"/>
                  <a:gd name="T5" fmla="*/ 91 h 91"/>
                  <a:gd name="T6" fmla="*/ 11 w 44"/>
                  <a:gd name="T7" fmla="*/ 91 h 91"/>
                  <a:gd name="T8" fmla="*/ 11 w 44"/>
                  <a:gd name="T9" fmla="*/ 49 h 91"/>
                  <a:gd name="T10" fmla="*/ 0 w 44"/>
                  <a:gd name="T11" fmla="*/ 49 h 91"/>
                  <a:gd name="T12" fmla="*/ 0 w 44"/>
                  <a:gd name="T13" fmla="*/ 33 h 91"/>
                  <a:gd name="T14" fmla="*/ 11 w 44"/>
                  <a:gd name="T15" fmla="*/ 33 h 91"/>
                  <a:gd name="T16" fmla="*/ 11 w 44"/>
                  <a:gd name="T17" fmla="*/ 20 h 91"/>
                  <a:gd name="T18" fmla="*/ 33 w 44"/>
                  <a:gd name="T19" fmla="*/ 0 h 91"/>
                  <a:gd name="T20" fmla="*/ 44 w 44"/>
                  <a:gd name="T21" fmla="*/ 1 h 91"/>
                  <a:gd name="T22" fmla="*/ 43 w 44"/>
                  <a:gd name="T23" fmla="*/ 15 h 91"/>
                  <a:gd name="T24" fmla="*/ 33 w 44"/>
                  <a:gd name="T25" fmla="*/ 15 h 91"/>
                  <a:gd name="T26" fmla="*/ 27 w 44"/>
                  <a:gd name="T27" fmla="*/ 22 h 91"/>
                  <a:gd name="T28" fmla="*/ 27 w 44"/>
                  <a:gd name="T29" fmla="*/ 23 h 91"/>
                  <a:gd name="T30" fmla="*/ 27 w 44"/>
                  <a:gd name="T31" fmla="*/ 33 h 91"/>
                  <a:gd name="T32" fmla="*/ 44 w 44"/>
                  <a:gd name="T33" fmla="*/ 33 h 91"/>
                  <a:gd name="T34" fmla="*/ 43 w 44"/>
                  <a:gd name="T35" fmla="*/ 49 h 91"/>
                  <a:gd name="T36" fmla="*/ 43 w 44"/>
                  <a:gd name="T37" fmla="*/ 4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91">
                    <a:moveTo>
                      <a:pt x="43" y="49"/>
                    </a:moveTo>
                    <a:cubicBezTo>
                      <a:pt x="27" y="49"/>
                      <a:pt x="27" y="49"/>
                      <a:pt x="27" y="49"/>
                    </a:cubicBezTo>
                    <a:cubicBezTo>
                      <a:pt x="27" y="91"/>
                      <a:pt x="27" y="91"/>
                      <a:pt x="27" y="91"/>
                    </a:cubicBezTo>
                    <a:cubicBezTo>
                      <a:pt x="11" y="91"/>
                      <a:pt x="11" y="91"/>
                      <a:pt x="11" y="91"/>
                    </a:cubicBezTo>
                    <a:cubicBezTo>
                      <a:pt x="11" y="49"/>
                      <a:pt x="11" y="49"/>
                      <a:pt x="11" y="49"/>
                    </a:cubicBezTo>
                    <a:cubicBezTo>
                      <a:pt x="0" y="49"/>
                      <a:pt x="0" y="49"/>
                      <a:pt x="0" y="49"/>
                    </a:cubicBezTo>
                    <a:cubicBezTo>
                      <a:pt x="0" y="33"/>
                      <a:pt x="0" y="33"/>
                      <a:pt x="0" y="33"/>
                    </a:cubicBezTo>
                    <a:cubicBezTo>
                      <a:pt x="11" y="33"/>
                      <a:pt x="11" y="33"/>
                      <a:pt x="11" y="33"/>
                    </a:cubicBezTo>
                    <a:cubicBezTo>
                      <a:pt x="11" y="33"/>
                      <a:pt x="11" y="27"/>
                      <a:pt x="11" y="20"/>
                    </a:cubicBezTo>
                    <a:cubicBezTo>
                      <a:pt x="11" y="10"/>
                      <a:pt x="18" y="0"/>
                      <a:pt x="33" y="0"/>
                    </a:cubicBezTo>
                    <a:cubicBezTo>
                      <a:pt x="39" y="0"/>
                      <a:pt x="44" y="1"/>
                      <a:pt x="44" y="1"/>
                    </a:cubicBezTo>
                    <a:cubicBezTo>
                      <a:pt x="43" y="15"/>
                      <a:pt x="43" y="15"/>
                      <a:pt x="43" y="15"/>
                    </a:cubicBezTo>
                    <a:cubicBezTo>
                      <a:pt x="43" y="15"/>
                      <a:pt x="39" y="15"/>
                      <a:pt x="33" y="15"/>
                    </a:cubicBezTo>
                    <a:cubicBezTo>
                      <a:pt x="28" y="15"/>
                      <a:pt x="27" y="18"/>
                      <a:pt x="27" y="22"/>
                    </a:cubicBezTo>
                    <a:cubicBezTo>
                      <a:pt x="27" y="22"/>
                      <a:pt x="27" y="23"/>
                      <a:pt x="27" y="23"/>
                    </a:cubicBezTo>
                    <a:cubicBezTo>
                      <a:pt x="27" y="24"/>
                      <a:pt x="27" y="27"/>
                      <a:pt x="27" y="33"/>
                    </a:cubicBezTo>
                    <a:cubicBezTo>
                      <a:pt x="44" y="33"/>
                      <a:pt x="44" y="33"/>
                      <a:pt x="44" y="33"/>
                    </a:cubicBezTo>
                    <a:cubicBezTo>
                      <a:pt x="43" y="49"/>
                      <a:pt x="43" y="49"/>
                      <a:pt x="43" y="49"/>
                    </a:cubicBezTo>
                    <a:cubicBezTo>
                      <a:pt x="43" y="49"/>
                      <a:pt x="43" y="49"/>
                      <a:pt x="43" y="49"/>
                    </a:cubicBezTo>
                    <a:close/>
                  </a:path>
                </a:pathLst>
              </a:custGeom>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5277288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63" presetClass="path" presetSubtype="0" decel="100000" fill="hold" grpId="1" nodeType="withEffect">
                                  <p:stCondLst>
                                    <p:cond delay="0"/>
                                  </p:stCondLst>
                                  <p:childTnLst>
                                    <p:animMotion origin="layout" path="M -0.02413 -9.94099E-7 L 0 -9.94099E-7 " pathEditMode="relative" rAng="0" ptsTypes="AA">
                                      <p:cBhvr>
                                        <p:cTn id="9" dur="1000" fill="hold"/>
                                        <p:tgtEl>
                                          <p:spTgt spid="5"/>
                                        </p:tgtEl>
                                        <p:attrNameLst>
                                          <p:attrName>ppt_x</p:attrName>
                                          <p:attrName>ppt_y</p:attrName>
                                        </p:attrNameLst>
                                      </p:cBhvr>
                                      <p:rCtr x="1200" y="0"/>
                                    </p:animMotion>
                                  </p:childTnLst>
                                </p:cTn>
                              </p:par>
                              <p:par>
                                <p:cTn id="10" presetID="10" presetClass="entr" presetSubtype="0" fill="hold" nodeType="withEffect">
                                  <p:stCondLst>
                                    <p:cond delay="1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600"/>
                                        <p:tgtEl>
                                          <p:spTgt spid="16"/>
                                        </p:tgtEl>
                                      </p:cBhvr>
                                    </p:animEffect>
                                  </p:childTnLst>
                                </p:cTn>
                              </p:par>
                              <p:par>
                                <p:cTn id="13" presetID="63" presetClass="path" presetSubtype="0" decel="100000" fill="hold" nodeType="withEffect">
                                  <p:stCondLst>
                                    <p:cond delay="100"/>
                                  </p:stCondLst>
                                  <p:childTnLst>
                                    <p:animMotion origin="layout" path="M -0.02413 -1.02587E-6 L 4.94766E-6 -1.02587E-6 " pathEditMode="relative" rAng="0" ptsTypes="AA">
                                      <p:cBhvr>
                                        <p:cTn id="14" dur="1000" fill="hold"/>
                                        <p:tgtEl>
                                          <p:spTgt spid="16"/>
                                        </p:tgtEl>
                                        <p:attrNameLst>
                                          <p:attrName>ppt_x</p:attrName>
                                          <p:attrName>ppt_y</p:attrName>
                                        </p:attrNameLst>
                                      </p:cBhvr>
                                      <p:rCtr x="1200" y="0"/>
                                    </p:animMotion>
                                  </p:childTnLst>
                                </p:cTn>
                              </p:par>
                              <p:par>
                                <p:cTn id="15" presetID="10" presetClass="entr" presetSubtype="0" fill="hold" nodeType="withEffect">
                                  <p:stCondLst>
                                    <p:cond delay="2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600"/>
                                        <p:tgtEl>
                                          <p:spTgt spid="14"/>
                                        </p:tgtEl>
                                      </p:cBhvr>
                                    </p:animEffect>
                                  </p:childTnLst>
                                </p:cTn>
                              </p:par>
                              <p:par>
                                <p:cTn id="18" presetID="63" presetClass="path" presetSubtype="0" decel="100000" fill="hold" nodeType="withEffect">
                                  <p:stCondLst>
                                    <p:cond delay="200"/>
                                  </p:stCondLst>
                                  <p:childTnLst>
                                    <p:animMotion origin="layout" path="M -0.02413 -1.02587E-6 L 1.35818E-6 -1.02587E-6 " pathEditMode="relative" rAng="0" ptsTypes="AA">
                                      <p:cBhvr>
                                        <p:cTn id="19" dur="1000" fill="hold"/>
                                        <p:tgtEl>
                                          <p:spTgt spid="14"/>
                                        </p:tgtEl>
                                        <p:attrNameLst>
                                          <p:attrName>ppt_x</p:attrName>
                                          <p:attrName>ppt_y</p:attrName>
                                        </p:attrNameLst>
                                      </p:cBhvr>
                                      <p:rCtr x="1200" y="0"/>
                                    </p:animMotion>
                                  </p:childTnLst>
                                </p:cTn>
                              </p:par>
                              <p:par>
                                <p:cTn id="20" presetID="10" presetClass="entr" presetSubtype="0" fill="hold" nodeType="withEffect">
                                  <p:stCondLst>
                                    <p:cond delay="30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600"/>
                                        <p:tgtEl>
                                          <p:spTgt spid="3"/>
                                        </p:tgtEl>
                                      </p:cBhvr>
                                    </p:animEffect>
                                  </p:childTnLst>
                                </p:cTn>
                              </p:par>
                              <p:par>
                                <p:cTn id="23" presetID="63" presetClass="path" presetSubtype="0" decel="100000" fill="hold" nodeType="withEffect">
                                  <p:stCondLst>
                                    <p:cond delay="300"/>
                                  </p:stCondLst>
                                  <p:childTnLst>
                                    <p:animMotion origin="layout" path="M -0.02413 -1.02587E-6 L 4.25581E-6 -1.02587E-6 " pathEditMode="relative" rAng="0" ptsTypes="AA">
                                      <p:cBhvr>
                                        <p:cTn id="24" dur="1000" fill="hold"/>
                                        <p:tgtEl>
                                          <p:spTgt spid="3"/>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Us</a:t>
            </a:r>
            <a:br>
              <a:rPr lang="en-US" dirty="0"/>
            </a:br>
            <a:r>
              <a:rPr lang="en-US" sz="2400" dirty="0"/>
              <a:t>Technical services to help you win more deals, accelerate deployment and increase consumption</a:t>
            </a:r>
            <a:endParaRPr lang="en-US" sz="2800" dirty="0"/>
          </a:p>
        </p:txBody>
      </p:sp>
      <p:grpSp>
        <p:nvGrpSpPr>
          <p:cNvPr id="5" name="Group 4"/>
          <p:cNvGrpSpPr>
            <a:grpSpLocks noChangeAspect="1"/>
          </p:cNvGrpSpPr>
          <p:nvPr/>
        </p:nvGrpSpPr>
        <p:grpSpPr bwMode="auto">
          <a:xfrm>
            <a:off x="-238124" y="650240"/>
            <a:ext cx="6344284" cy="6344285"/>
            <a:chOff x="2493" y="976"/>
            <a:chExt cx="2849" cy="2849"/>
          </a:xfrm>
        </p:grpSpPr>
        <p:sp>
          <p:nvSpPr>
            <p:cNvPr id="6" name="AutoShape 3"/>
            <p:cNvSpPr>
              <a:spLocks noChangeAspect="1" noChangeArrowheads="1" noTextEdit="1"/>
            </p:cNvSpPr>
            <p:nvPr/>
          </p:nvSpPr>
          <p:spPr bwMode="auto">
            <a:xfrm>
              <a:off x="2493" y="976"/>
              <a:ext cx="2849" cy="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4734" y="2932"/>
              <a:ext cx="247" cy="121"/>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278" y="2935"/>
              <a:ext cx="527" cy="6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7"/>
            <p:cNvSpPr>
              <a:spLocks noChangeArrowheads="1"/>
            </p:cNvSpPr>
            <p:nvPr/>
          </p:nvSpPr>
          <p:spPr bwMode="auto">
            <a:xfrm>
              <a:off x="3391" y="2742"/>
              <a:ext cx="549" cy="116"/>
            </a:xfrm>
            <a:prstGeom prst="ellipse">
              <a:avLst/>
            </a:pr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2990" y="1879"/>
              <a:ext cx="1328" cy="9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3032" y="1921"/>
              <a:ext cx="1244" cy="70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2842" y="2989"/>
              <a:ext cx="1644" cy="62"/>
            </a:xfrm>
            <a:prstGeom prst="rect">
              <a:avLst/>
            </a:prstGeom>
            <a:solidFill>
              <a:srgbClr val="004B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2842" y="2915"/>
              <a:ext cx="1644" cy="74"/>
            </a:xfrm>
            <a:custGeom>
              <a:avLst/>
              <a:gdLst>
                <a:gd name="T0" fmla="*/ 1644 w 1644"/>
                <a:gd name="T1" fmla="*/ 74 h 74"/>
                <a:gd name="T2" fmla="*/ 0 w 1644"/>
                <a:gd name="T3" fmla="*/ 74 h 74"/>
                <a:gd name="T4" fmla="*/ 103 w 1644"/>
                <a:gd name="T5" fmla="*/ 0 h 74"/>
                <a:gd name="T6" fmla="*/ 1543 w 1644"/>
                <a:gd name="T7" fmla="*/ 0 h 74"/>
                <a:gd name="T8" fmla="*/ 1644 w 1644"/>
                <a:gd name="T9" fmla="*/ 74 h 74"/>
              </a:gdLst>
              <a:ahLst/>
              <a:cxnLst>
                <a:cxn ang="0">
                  <a:pos x="T0" y="T1"/>
                </a:cxn>
                <a:cxn ang="0">
                  <a:pos x="T2" y="T3"/>
                </a:cxn>
                <a:cxn ang="0">
                  <a:pos x="T4" y="T5"/>
                </a:cxn>
                <a:cxn ang="0">
                  <a:pos x="T6" y="T7"/>
                </a:cxn>
                <a:cxn ang="0">
                  <a:pos x="T8" y="T9"/>
                </a:cxn>
              </a:cxnLst>
              <a:rect l="0" t="0" r="r" b="b"/>
              <a:pathLst>
                <a:path w="1644" h="74">
                  <a:moveTo>
                    <a:pt x="1644" y="74"/>
                  </a:moveTo>
                  <a:lnTo>
                    <a:pt x="0" y="74"/>
                  </a:lnTo>
                  <a:lnTo>
                    <a:pt x="103" y="0"/>
                  </a:lnTo>
                  <a:lnTo>
                    <a:pt x="1543" y="0"/>
                  </a:lnTo>
                  <a:lnTo>
                    <a:pt x="1644" y="7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12"/>
            <p:cNvSpPr>
              <a:spLocks noChangeArrowheads="1"/>
            </p:cNvSpPr>
            <p:nvPr/>
          </p:nvSpPr>
          <p:spPr bwMode="auto">
            <a:xfrm>
              <a:off x="3349" y="1750"/>
              <a:ext cx="653" cy="653"/>
            </a:xfrm>
            <a:prstGeom prst="ellipse">
              <a:avLst/>
            </a:pr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3512" y="1938"/>
              <a:ext cx="326" cy="277"/>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Text Placeholder 1"/>
          <p:cNvSpPr txBox="1">
            <a:spLocks/>
          </p:cNvSpPr>
          <p:nvPr>
            <p:custDataLst>
              <p:tags r:id="rId1"/>
            </p:custDataLst>
          </p:nvPr>
        </p:nvSpPr>
        <p:spPr>
          <a:xfrm>
            <a:off x="6311913" y="1831982"/>
            <a:ext cx="5522647" cy="4714111"/>
          </a:xfrm>
          <a:prstGeom prst="rect">
            <a:avLst/>
          </a:prstGeom>
          <a:noFill/>
          <a:ln w="3175">
            <a:noFill/>
          </a:ln>
        </p:spPr>
        <p:style>
          <a:lnRef idx="1">
            <a:schemeClr val="accent1"/>
          </a:lnRef>
          <a:fillRef idx="3">
            <a:schemeClr val="accent1"/>
          </a:fillRef>
          <a:effectRef idx="2">
            <a:schemeClr val="accent1"/>
          </a:effectRef>
          <a:fontRef idx="minor">
            <a:schemeClr val="lt1"/>
          </a:fontRef>
        </p:style>
        <p:txBody>
          <a:bodyPr wrap="square" lIns="0" tIns="0" rIns="0" bIns="0" anchor="t">
            <a:spAutoFit/>
          </a:bodyPr>
          <a:lstStyle>
            <a:lvl1pPr marL="285750" indent="-285750" algn="l" defTabSz="914400" rtl="0" eaLnBrk="1" latinLnBrk="0" hangingPunct="1">
              <a:lnSpc>
                <a:spcPct val="100000"/>
              </a:lnSpc>
              <a:spcBef>
                <a:spcPts val="1200"/>
              </a:spcBef>
              <a:buFont typeface="Arial" panose="020B0604020202020204" pitchFamily="34" charset="0"/>
              <a:buChar char="•"/>
              <a:defRPr sz="2800" kern="1200">
                <a:ln>
                  <a:noFill/>
                </a:ln>
                <a:solidFill>
                  <a:schemeClr val="tx1"/>
                </a:solidFill>
                <a:latin typeface="+mj-lt"/>
                <a:ea typeface="+mn-ea"/>
                <a:cs typeface="+mn-cs"/>
              </a:defRPr>
            </a:lvl1pPr>
            <a:lvl2pPr marL="742950" indent="-285750" algn="l" defTabSz="914400" rtl="0" eaLnBrk="1" latinLnBrk="0" hangingPunct="1">
              <a:lnSpc>
                <a:spcPct val="100000"/>
              </a:lnSpc>
              <a:spcBef>
                <a:spcPts val="300"/>
              </a:spcBef>
              <a:spcAft>
                <a:spcPts val="600"/>
              </a:spcAft>
              <a:buFont typeface="Segoe UI" panose="020B0502040204020203" pitchFamily="34" charset="0"/>
              <a:buChar char="–"/>
              <a:defRPr sz="2400" kern="1200">
                <a:ln>
                  <a:noFill/>
                </a:ln>
                <a:solidFill>
                  <a:schemeClr val="tx1"/>
                </a:solidFill>
                <a:latin typeface="+mj-lt"/>
                <a:ea typeface="+mn-ea"/>
                <a:cs typeface="+mn-cs"/>
              </a:defRPr>
            </a:lvl2pPr>
            <a:lvl3pPr marL="1143000" indent="-228600" algn="l" defTabSz="914400" rtl="0" eaLnBrk="1" latinLnBrk="0" hangingPunct="1">
              <a:lnSpc>
                <a:spcPct val="100000"/>
              </a:lnSpc>
              <a:spcBef>
                <a:spcPts val="200"/>
              </a:spcBef>
              <a:spcAft>
                <a:spcPts val="400"/>
              </a:spcAft>
              <a:buFont typeface="Arial" panose="020B0604020202020204" pitchFamily="34" charset="0"/>
              <a:buChar char="•"/>
              <a:defRPr sz="2000" kern="1200">
                <a:ln>
                  <a:noFill/>
                </a:ln>
                <a:solidFill>
                  <a:schemeClr val="tx1"/>
                </a:solidFill>
                <a:latin typeface="+mn-lt"/>
                <a:ea typeface="+mn-ea"/>
                <a:cs typeface="+mn-cs"/>
              </a:defRPr>
            </a:lvl3pPr>
            <a:lvl4pPr marL="1657350" indent="-285750" algn="l" defTabSz="914400" rtl="0" eaLnBrk="1" latinLnBrk="0" hangingPunct="1">
              <a:lnSpc>
                <a:spcPct val="100000"/>
              </a:lnSpc>
              <a:spcBef>
                <a:spcPts val="200"/>
              </a:spcBef>
              <a:spcAft>
                <a:spcPts val="200"/>
              </a:spcAft>
              <a:buFont typeface="Segoe UI" panose="020B0502040204020203" pitchFamily="34" charset="0"/>
              <a:buChar char="–"/>
              <a:defRPr sz="1800" kern="1200">
                <a:ln>
                  <a:noFill/>
                </a:ln>
                <a:solidFill>
                  <a:schemeClr val="tx1"/>
                </a:solidFill>
                <a:latin typeface="+mn-lt"/>
                <a:ea typeface="+mn-ea"/>
                <a:cs typeface="+mn-cs"/>
              </a:defRPr>
            </a:lvl4pPr>
            <a:lvl5pPr marL="2057400" indent="-228600" algn="l" defTabSz="914400" rtl="0" eaLnBrk="1" latinLnBrk="0" hangingPunct="1">
              <a:lnSpc>
                <a:spcPct val="100000"/>
              </a:lnSpc>
              <a:spcBef>
                <a:spcPts val="200"/>
              </a:spcBef>
              <a:spcAft>
                <a:spcPts val="200"/>
              </a:spcAft>
              <a:buFont typeface="Arial" panose="020B0604020202020204" pitchFamily="34" charset="0"/>
              <a:buChar char="•"/>
              <a:defRPr sz="1800" kern="1200">
                <a:ln>
                  <a:noFill/>
                </a:ln>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kern="0" dirty="0">
                <a:solidFill>
                  <a:srgbClr val="00188F"/>
                </a:solidFill>
                <a:cs typeface="Segoe UI Semibold" panose="020B0702040204020203" pitchFamily="34" charset="0"/>
              </a:rPr>
              <a:t>Microsoft Azure</a:t>
            </a:r>
          </a:p>
          <a:p>
            <a:pPr marL="0" indent="0">
              <a:spcBef>
                <a:spcPts val="400"/>
              </a:spcBef>
              <a:buNone/>
            </a:pPr>
            <a:r>
              <a:rPr lang="en-US" sz="1800" kern="0" dirty="0">
                <a:solidFill>
                  <a:srgbClr val="505050"/>
                </a:solidFill>
                <a:latin typeface="Segoe UI Semibold" panose="020B0702040204020203" pitchFamily="34" charset="0"/>
                <a:cs typeface="Segoe UI Semibold" panose="020B0702040204020203" pitchFamily="34" charset="0"/>
              </a:rPr>
              <a:t>http://aka.ms/PartnerTechnicalServices</a:t>
            </a:r>
            <a:r>
              <a:rPr lang="en-US" sz="1800" b="1" kern="0" dirty="0">
                <a:solidFill>
                  <a:srgbClr val="D83B01"/>
                </a:solidFill>
                <a:latin typeface="Segoe UI Semibold" panose="020B0702040204020203" pitchFamily="34" charset="0"/>
                <a:cs typeface="Segoe UI Semibold" panose="020B0702040204020203" pitchFamily="34" charset="0"/>
              </a:rPr>
              <a:t>Azure</a:t>
            </a:r>
          </a:p>
          <a:p>
            <a:pPr marL="0" indent="0">
              <a:spcBef>
                <a:spcPts val="400"/>
              </a:spcBef>
              <a:buNone/>
            </a:pPr>
            <a:endParaRPr lang="en-US" sz="1800" kern="0" dirty="0">
              <a:solidFill>
                <a:srgbClr val="505050"/>
              </a:solidFill>
              <a:latin typeface="Segoe UI Semibold" panose="020B0702040204020203" pitchFamily="34" charset="0"/>
              <a:cs typeface="Segoe UI Semibold" panose="020B0702040204020203" pitchFamily="34" charset="0"/>
            </a:endParaRPr>
          </a:p>
          <a:p>
            <a:pPr marL="0" indent="0">
              <a:spcBef>
                <a:spcPts val="400"/>
              </a:spcBef>
              <a:buNone/>
            </a:pPr>
            <a:r>
              <a:rPr lang="en-IN" kern="0" dirty="0">
                <a:solidFill>
                  <a:srgbClr val="00188F"/>
                </a:solidFill>
                <a:cs typeface="Segoe UI Semibold" panose="020B0702040204020203" pitchFamily="34" charset="0"/>
              </a:rPr>
              <a:t>Microsoft CRM Online</a:t>
            </a:r>
          </a:p>
          <a:p>
            <a:pPr marL="0" indent="0">
              <a:spcBef>
                <a:spcPts val="400"/>
              </a:spcBef>
              <a:buNone/>
            </a:pPr>
            <a:r>
              <a:rPr lang="en-IN" sz="1800" kern="0" dirty="0">
                <a:solidFill>
                  <a:srgbClr val="505050"/>
                </a:solidFill>
                <a:latin typeface="Segoe UI Semibold" panose="020B0702040204020203" pitchFamily="34" charset="0"/>
                <a:cs typeface="Segoe UI Semibold" panose="020B0702040204020203" pitchFamily="34" charset="0"/>
              </a:rPr>
              <a:t>http://aka.ms/PartnerTechnicalServices</a:t>
            </a:r>
            <a:r>
              <a:rPr lang="en-IN" sz="1800" b="1" kern="0" dirty="0">
                <a:solidFill>
                  <a:srgbClr val="D83B01"/>
                </a:solidFill>
                <a:latin typeface="Segoe UI Semibold" panose="020B0702040204020203" pitchFamily="34" charset="0"/>
                <a:cs typeface="Segoe UI Semibold" panose="020B0702040204020203" pitchFamily="34" charset="0"/>
              </a:rPr>
              <a:t>CRMOnline</a:t>
            </a:r>
            <a:endParaRPr lang="en-US" sz="1800" b="1" kern="0" dirty="0">
              <a:solidFill>
                <a:srgbClr val="D83B01"/>
              </a:solidFill>
              <a:latin typeface="Segoe UI Semibold" panose="020B0702040204020203" pitchFamily="34" charset="0"/>
              <a:cs typeface="Segoe UI Semibold" panose="020B0702040204020203" pitchFamily="34" charset="0"/>
            </a:endParaRPr>
          </a:p>
          <a:p>
            <a:pPr marL="0" indent="0">
              <a:spcBef>
                <a:spcPts val="400"/>
              </a:spcBef>
              <a:buNone/>
            </a:pPr>
            <a:endParaRPr lang="en-US" sz="1800" kern="0" dirty="0">
              <a:solidFill>
                <a:srgbClr val="505050"/>
              </a:solidFill>
              <a:latin typeface="Segoe UI Semibold" panose="020B0702040204020203" pitchFamily="34" charset="0"/>
              <a:cs typeface="Segoe UI Semibold" panose="020B0702040204020203" pitchFamily="34" charset="0"/>
            </a:endParaRPr>
          </a:p>
          <a:p>
            <a:pPr marL="0" indent="0">
              <a:spcBef>
                <a:spcPts val="400"/>
              </a:spcBef>
              <a:buNone/>
            </a:pPr>
            <a:r>
              <a:rPr lang="en-IN" kern="0" dirty="0">
                <a:solidFill>
                  <a:srgbClr val="00188F"/>
                </a:solidFill>
                <a:cs typeface="Segoe UI Semibold" panose="020B0702040204020203" pitchFamily="34" charset="0"/>
              </a:rPr>
              <a:t>Microsoft Office 365</a:t>
            </a:r>
          </a:p>
          <a:p>
            <a:pPr marL="0" lvl="1" indent="0">
              <a:spcBef>
                <a:spcPts val="400"/>
              </a:spcBef>
              <a:buNone/>
            </a:pPr>
            <a:r>
              <a:rPr lang="en-IN" sz="1800" kern="0" dirty="0">
                <a:solidFill>
                  <a:srgbClr val="505050"/>
                </a:solidFill>
                <a:latin typeface="Segoe UI Semibold" panose="020B0702040204020203" pitchFamily="34" charset="0"/>
                <a:cs typeface="Segoe UI Semibold" panose="020B0702040204020203" pitchFamily="34" charset="0"/>
              </a:rPr>
              <a:t>http://aka.ms/PartnerTechnicalServices</a:t>
            </a:r>
            <a:r>
              <a:rPr lang="en-IN" sz="1800" b="1" kern="0" dirty="0">
                <a:solidFill>
                  <a:srgbClr val="D83B01"/>
                </a:solidFill>
                <a:latin typeface="Segoe UI Semibold" panose="020B0702040204020203" pitchFamily="34" charset="0"/>
                <a:cs typeface="Segoe UI Semibold" panose="020B0702040204020203" pitchFamily="34" charset="0"/>
              </a:rPr>
              <a:t>O365</a:t>
            </a:r>
          </a:p>
          <a:p>
            <a:pPr marL="0" indent="0">
              <a:spcBef>
                <a:spcPts val="400"/>
              </a:spcBef>
              <a:buNone/>
            </a:pPr>
            <a:endParaRPr lang="en-US" sz="1800" kern="0" dirty="0">
              <a:solidFill>
                <a:srgbClr val="505050"/>
              </a:solidFill>
              <a:latin typeface="Segoe UI Semibold" panose="020B0702040204020203" pitchFamily="34" charset="0"/>
              <a:cs typeface="Segoe UI Semibold" panose="020B0702040204020203" pitchFamily="34" charset="0"/>
            </a:endParaRPr>
          </a:p>
          <a:p>
            <a:pPr marL="0" indent="0">
              <a:spcBef>
                <a:spcPts val="400"/>
              </a:spcBef>
              <a:buNone/>
            </a:pPr>
            <a:r>
              <a:rPr lang="en-IN" kern="0" dirty="0">
                <a:solidFill>
                  <a:srgbClr val="00188F"/>
                </a:solidFill>
                <a:cs typeface="Segoe UI Semibold" panose="020B0702040204020203" pitchFamily="34" charset="0"/>
              </a:rPr>
              <a:t>Microsoft Windows 10 and </a:t>
            </a:r>
            <a:br>
              <a:rPr lang="en-IN" kern="0" dirty="0">
                <a:solidFill>
                  <a:srgbClr val="00188F"/>
                </a:solidFill>
                <a:cs typeface="Segoe UI Semibold" panose="020B0702040204020203" pitchFamily="34" charset="0"/>
              </a:rPr>
            </a:br>
            <a:r>
              <a:rPr lang="en-IN" kern="0" dirty="0">
                <a:solidFill>
                  <a:srgbClr val="00188F"/>
                </a:solidFill>
                <a:cs typeface="Segoe UI Semibold" panose="020B0702040204020203" pitchFamily="34" charset="0"/>
              </a:rPr>
              <a:t>Enterprise Mobility Suite</a:t>
            </a:r>
          </a:p>
          <a:p>
            <a:pPr marL="0" lvl="1" indent="0">
              <a:spcBef>
                <a:spcPts val="400"/>
              </a:spcBef>
              <a:buNone/>
            </a:pPr>
            <a:r>
              <a:rPr lang="en-IN" sz="1800" kern="0" dirty="0">
                <a:solidFill>
                  <a:srgbClr val="505050"/>
                </a:solidFill>
                <a:latin typeface="Segoe UI Semibold" panose="020B0702040204020203" pitchFamily="34" charset="0"/>
                <a:cs typeface="Segoe UI Semibold" panose="020B0702040204020203" pitchFamily="34" charset="0"/>
              </a:rPr>
              <a:t>http://aka.ms/PartnerTechnicalServices</a:t>
            </a:r>
            <a:r>
              <a:rPr lang="en-IN" sz="1800" b="1" kern="0" dirty="0">
                <a:solidFill>
                  <a:srgbClr val="D83B01"/>
                </a:solidFill>
                <a:latin typeface="Segoe UI Semibold" panose="020B0702040204020203" pitchFamily="34" charset="0"/>
                <a:cs typeface="Segoe UI Semibold" panose="020B0702040204020203" pitchFamily="34" charset="0"/>
              </a:rPr>
              <a:t>Win10EMS</a:t>
            </a:r>
          </a:p>
        </p:txBody>
      </p:sp>
      <p:cxnSp>
        <p:nvCxnSpPr>
          <p:cNvPr id="28" name="Straight Connector 27"/>
          <p:cNvCxnSpPr/>
          <p:nvPr/>
        </p:nvCxnSpPr>
        <p:spPr>
          <a:xfrm flipH="1">
            <a:off x="6311913" y="2834640"/>
            <a:ext cx="521208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6311913" y="3931920"/>
            <a:ext cx="521208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311913" y="5114555"/>
            <a:ext cx="521208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1"/>
          <p:cNvSpPr txBox="1">
            <a:spLocks/>
          </p:cNvSpPr>
          <p:nvPr>
            <p:custDataLst>
              <p:tags r:id="rId2"/>
            </p:custDataLst>
          </p:nvPr>
        </p:nvSpPr>
        <p:spPr>
          <a:xfrm>
            <a:off x="528319" y="5473048"/>
            <a:ext cx="4754881" cy="605294"/>
          </a:xfrm>
          <a:prstGeom prst="rect">
            <a:avLst/>
          </a:prstGeom>
          <a:noFill/>
          <a:ln w="3175">
            <a:noFill/>
          </a:ln>
        </p:spPr>
        <p:style>
          <a:lnRef idx="1">
            <a:schemeClr val="accent1"/>
          </a:lnRef>
          <a:fillRef idx="3">
            <a:schemeClr val="accent1"/>
          </a:fillRef>
          <a:effectRef idx="2">
            <a:schemeClr val="accent1"/>
          </a:effectRef>
          <a:fontRef idx="minor">
            <a:schemeClr val="lt1"/>
          </a:fontRef>
        </p:style>
        <p:txBody>
          <a:bodyPr wrap="square" lIns="0" tIns="0" rIns="0" bIns="0" anchor="t">
            <a:spAutoFit/>
          </a:bodyPr>
          <a:lstStyle>
            <a:lvl1pPr marL="285750" indent="-285750" algn="l" defTabSz="914400" rtl="0" eaLnBrk="1" latinLnBrk="0" hangingPunct="1">
              <a:lnSpc>
                <a:spcPct val="100000"/>
              </a:lnSpc>
              <a:spcBef>
                <a:spcPts val="1200"/>
              </a:spcBef>
              <a:buFont typeface="Arial" panose="020B0604020202020204" pitchFamily="34" charset="0"/>
              <a:buChar char="•"/>
              <a:defRPr sz="2800" kern="1200">
                <a:ln>
                  <a:noFill/>
                </a:ln>
                <a:solidFill>
                  <a:schemeClr val="tx1"/>
                </a:solidFill>
                <a:latin typeface="+mj-lt"/>
                <a:ea typeface="+mn-ea"/>
                <a:cs typeface="+mn-cs"/>
              </a:defRPr>
            </a:lvl1pPr>
            <a:lvl2pPr marL="742950" indent="-285750" algn="l" defTabSz="914400" rtl="0" eaLnBrk="1" latinLnBrk="0" hangingPunct="1">
              <a:lnSpc>
                <a:spcPct val="100000"/>
              </a:lnSpc>
              <a:spcBef>
                <a:spcPts val="300"/>
              </a:spcBef>
              <a:spcAft>
                <a:spcPts val="600"/>
              </a:spcAft>
              <a:buFont typeface="Segoe UI" panose="020B0502040204020203" pitchFamily="34" charset="0"/>
              <a:buChar char="–"/>
              <a:defRPr sz="2400" kern="1200">
                <a:ln>
                  <a:noFill/>
                </a:ln>
                <a:solidFill>
                  <a:schemeClr val="tx1"/>
                </a:solidFill>
                <a:latin typeface="+mj-lt"/>
                <a:ea typeface="+mn-ea"/>
                <a:cs typeface="+mn-cs"/>
              </a:defRPr>
            </a:lvl2pPr>
            <a:lvl3pPr marL="1143000" indent="-228600" algn="l" defTabSz="914400" rtl="0" eaLnBrk="1" latinLnBrk="0" hangingPunct="1">
              <a:lnSpc>
                <a:spcPct val="100000"/>
              </a:lnSpc>
              <a:spcBef>
                <a:spcPts val="200"/>
              </a:spcBef>
              <a:spcAft>
                <a:spcPts val="400"/>
              </a:spcAft>
              <a:buFont typeface="Arial" panose="020B0604020202020204" pitchFamily="34" charset="0"/>
              <a:buChar char="•"/>
              <a:defRPr sz="2000" kern="1200">
                <a:ln>
                  <a:noFill/>
                </a:ln>
                <a:solidFill>
                  <a:schemeClr val="tx1"/>
                </a:solidFill>
                <a:latin typeface="+mn-lt"/>
                <a:ea typeface="+mn-ea"/>
                <a:cs typeface="+mn-cs"/>
              </a:defRPr>
            </a:lvl3pPr>
            <a:lvl4pPr marL="1657350" indent="-285750" algn="l" defTabSz="914400" rtl="0" eaLnBrk="1" latinLnBrk="0" hangingPunct="1">
              <a:lnSpc>
                <a:spcPct val="100000"/>
              </a:lnSpc>
              <a:spcBef>
                <a:spcPts val="200"/>
              </a:spcBef>
              <a:spcAft>
                <a:spcPts val="200"/>
              </a:spcAft>
              <a:buFont typeface="Segoe UI" panose="020B0502040204020203" pitchFamily="34" charset="0"/>
              <a:buChar char="–"/>
              <a:defRPr sz="1800" kern="1200">
                <a:ln>
                  <a:noFill/>
                </a:ln>
                <a:solidFill>
                  <a:schemeClr val="tx1"/>
                </a:solidFill>
                <a:latin typeface="+mn-lt"/>
                <a:ea typeface="+mn-ea"/>
                <a:cs typeface="+mn-cs"/>
              </a:defRPr>
            </a:lvl4pPr>
            <a:lvl5pPr marL="2057400" indent="-228600" algn="l" defTabSz="914400" rtl="0" eaLnBrk="1" latinLnBrk="0" hangingPunct="1">
              <a:lnSpc>
                <a:spcPct val="100000"/>
              </a:lnSpc>
              <a:spcBef>
                <a:spcPts val="200"/>
              </a:spcBef>
              <a:spcAft>
                <a:spcPts val="200"/>
              </a:spcAft>
              <a:buFont typeface="Arial" panose="020B0604020202020204" pitchFamily="34" charset="0"/>
              <a:buChar char="•"/>
              <a:defRPr sz="1800" kern="1200">
                <a:ln>
                  <a:noFill/>
                </a:ln>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buNone/>
            </a:pPr>
            <a:r>
              <a:rPr lang="en-IN" sz="1800" kern="0" dirty="0">
                <a:solidFill>
                  <a:srgbClr val="00188F"/>
                </a:solidFill>
                <a:cs typeface="Segoe UI Semibold" panose="020B0702040204020203" pitchFamily="34" charset="0"/>
              </a:rPr>
              <a:t>Learn more about your technical support benefits</a:t>
            </a:r>
          </a:p>
          <a:p>
            <a:pPr marL="0" indent="0">
              <a:spcBef>
                <a:spcPts val="400"/>
              </a:spcBef>
              <a:buNone/>
            </a:pPr>
            <a:r>
              <a:rPr lang="en-US" sz="1800" kern="0" dirty="0">
                <a:solidFill>
                  <a:srgbClr val="505050"/>
                </a:solidFill>
                <a:latin typeface="Segoe UI Semibold" panose="020B0702040204020203" pitchFamily="34" charset="0"/>
                <a:cs typeface="Segoe UI Semibold" panose="020B0702040204020203" pitchFamily="34" charset="0"/>
              </a:rPr>
              <a:t>http://aka.ms/MySupport</a:t>
            </a:r>
            <a:endParaRPr lang="en-US" sz="1800" b="1" kern="0" dirty="0">
              <a:solidFill>
                <a:srgbClr val="008272"/>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79850979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Appendix</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751110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Success Stories</a:t>
            </a:r>
          </a:p>
        </p:txBody>
      </p:sp>
    </p:spTree>
    <p:extLst>
      <p:ext uri="{BB962C8B-B14F-4D97-AF65-F5344CB8AC3E}">
        <p14:creationId xmlns:p14="http://schemas.microsoft.com/office/powerpoint/2010/main" val="161191874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74638" y="1679673"/>
            <a:ext cx="3782713" cy="4103590"/>
            <a:chOff x="274638" y="1679673"/>
            <a:chExt cx="3782713" cy="4103590"/>
          </a:xfrm>
        </p:grpSpPr>
        <p:sp>
          <p:nvSpPr>
            <p:cNvPr id="19" name="Rectangle 18"/>
            <p:cNvSpPr/>
            <p:nvPr/>
          </p:nvSpPr>
          <p:spPr bwMode="auto">
            <a:xfrm>
              <a:off x="274638" y="1679673"/>
              <a:ext cx="3782713" cy="4103590"/>
            </a:xfrm>
            <a:prstGeom prst="rect">
              <a:avLst/>
            </a:prstGeom>
            <a:solidFill>
              <a:srgbClr val="541868"/>
            </a:solidFill>
            <a:ln w="2540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931065" fontAlgn="base">
                <a:spcBef>
                  <a:spcPct val="0"/>
                </a:spcBef>
                <a:spcAft>
                  <a:spcPct val="0"/>
                </a:spcAft>
                <a:defRPr/>
              </a:pPr>
              <a:r>
                <a:rPr lang="en-US" sz="3200" kern="0" dirty="0" err="1">
                  <a:gradFill>
                    <a:gsLst>
                      <a:gs pos="0">
                        <a:srgbClr val="FFFFFF"/>
                      </a:gs>
                      <a:gs pos="100000">
                        <a:srgbClr val="FFFFFF"/>
                      </a:gs>
                    </a:gsLst>
                    <a:lin ang="5400000" scaled="1"/>
                  </a:gradFill>
                  <a:latin typeface="Segoe UI Light"/>
                  <a:ea typeface="Segoe UI" pitchFamily="34" charset="0"/>
                  <a:cs typeface="Segoe UI" pitchFamily="34" charset="0"/>
                </a:rPr>
                <a:t>WebOps</a:t>
              </a:r>
              <a:endParaRPr lang="en-US" sz="3200" kern="0" dirty="0">
                <a:gradFill>
                  <a:gsLst>
                    <a:gs pos="0">
                      <a:srgbClr val="FFFFFF"/>
                    </a:gs>
                    <a:gs pos="100000">
                      <a:srgbClr val="FFFFFF"/>
                    </a:gs>
                  </a:gsLst>
                  <a:lin ang="5400000" scaled="1"/>
                </a:gradFill>
                <a:latin typeface="Segoe UI Light"/>
                <a:ea typeface="Segoe UI" pitchFamily="34" charset="0"/>
                <a:cs typeface="Segoe UI" pitchFamily="34" charset="0"/>
              </a:endParaRPr>
            </a:p>
            <a:p>
              <a:pPr defTabSz="931065" fontAlgn="base">
                <a:spcBef>
                  <a:spcPct val="0"/>
                </a:spcBef>
                <a:spcAft>
                  <a:spcPct val="0"/>
                </a:spcAft>
                <a:defRPr/>
              </a:pPr>
              <a:r>
                <a:rPr lang="en-US" kern="0" dirty="0">
                  <a:gradFill>
                    <a:gsLst>
                      <a:gs pos="0">
                        <a:srgbClr val="FFFFFF"/>
                      </a:gs>
                      <a:gs pos="100000">
                        <a:srgbClr val="FFFFFF"/>
                      </a:gs>
                    </a:gsLst>
                    <a:lin ang="5400000" scaled="1"/>
                  </a:gradFill>
                  <a:ea typeface="Segoe UI" pitchFamily="34" charset="0"/>
                  <a:cs typeface="Segoe UI" pitchFamily="34" charset="0"/>
                </a:rPr>
                <a:t>Google, Amazon, Twitter, Facebook, Xbox Live, etc.</a:t>
              </a:r>
            </a:p>
            <a:p>
              <a:pPr defTabSz="931065" fontAlgn="base">
                <a:spcBef>
                  <a:spcPct val="0"/>
                </a:spcBef>
                <a:spcAft>
                  <a:spcPct val="0"/>
                </a:spcAft>
                <a:defRPr/>
              </a:pPr>
              <a:endParaRPr lang="en-US" kern="0" dirty="0">
                <a:gradFill>
                  <a:gsLst>
                    <a:gs pos="0">
                      <a:srgbClr val="FFFFFF"/>
                    </a:gs>
                    <a:gs pos="100000">
                      <a:srgbClr val="FFFFFF"/>
                    </a:gs>
                  </a:gsLst>
                  <a:lin ang="5400000" scaled="1"/>
                </a:gradFill>
                <a:latin typeface="Segoe UI Light"/>
                <a:ea typeface="Segoe UI" pitchFamily="34" charset="0"/>
                <a:cs typeface="Segoe UI" pitchFamily="34" charset="0"/>
              </a:endParaRPr>
            </a:p>
          </p:txBody>
        </p:sp>
        <p:grpSp>
          <p:nvGrpSpPr>
            <p:cNvPr id="99" name="Group 98"/>
            <p:cNvGrpSpPr/>
            <p:nvPr/>
          </p:nvGrpSpPr>
          <p:grpSpPr>
            <a:xfrm>
              <a:off x="1225503" y="3465094"/>
              <a:ext cx="1880982" cy="1704520"/>
              <a:chOff x="6897688" y="2274888"/>
              <a:chExt cx="795338" cy="720725"/>
            </a:xfrm>
            <a:solidFill>
              <a:schemeClr val="tx1"/>
            </a:solidFill>
          </p:grpSpPr>
          <p:sp>
            <p:nvSpPr>
              <p:cNvPr id="100" name="Freeform 105"/>
              <p:cNvSpPr>
                <a:spLocks noEditPoints="1"/>
              </p:cNvSpPr>
              <p:nvPr/>
            </p:nvSpPr>
            <p:spPr bwMode="auto">
              <a:xfrm>
                <a:off x="6897688" y="2274888"/>
                <a:ext cx="795338" cy="598488"/>
              </a:xfrm>
              <a:custGeom>
                <a:avLst/>
                <a:gdLst>
                  <a:gd name="T0" fmla="*/ 358 w 378"/>
                  <a:gd name="T1" fmla="*/ 0 h 285"/>
                  <a:gd name="T2" fmla="*/ 20 w 378"/>
                  <a:gd name="T3" fmla="*/ 0 h 285"/>
                  <a:gd name="T4" fmla="*/ 0 w 378"/>
                  <a:gd name="T5" fmla="*/ 20 h 285"/>
                  <a:gd name="T6" fmla="*/ 0 w 378"/>
                  <a:gd name="T7" fmla="*/ 265 h 285"/>
                  <a:gd name="T8" fmla="*/ 20 w 378"/>
                  <a:gd name="T9" fmla="*/ 285 h 285"/>
                  <a:gd name="T10" fmla="*/ 358 w 378"/>
                  <a:gd name="T11" fmla="*/ 285 h 285"/>
                  <a:gd name="T12" fmla="*/ 378 w 378"/>
                  <a:gd name="T13" fmla="*/ 265 h 285"/>
                  <a:gd name="T14" fmla="*/ 378 w 378"/>
                  <a:gd name="T15" fmla="*/ 20 h 285"/>
                  <a:gd name="T16" fmla="*/ 358 w 378"/>
                  <a:gd name="T17" fmla="*/ 0 h 285"/>
                  <a:gd name="T18" fmla="*/ 189 w 378"/>
                  <a:gd name="T19" fmla="*/ 273 h 285"/>
                  <a:gd name="T20" fmla="*/ 177 w 378"/>
                  <a:gd name="T21" fmla="*/ 261 h 285"/>
                  <a:gd name="T22" fmla="*/ 189 w 378"/>
                  <a:gd name="T23" fmla="*/ 249 h 285"/>
                  <a:gd name="T24" fmla="*/ 201 w 378"/>
                  <a:gd name="T25" fmla="*/ 261 h 285"/>
                  <a:gd name="T26" fmla="*/ 189 w 378"/>
                  <a:gd name="T27" fmla="*/ 273 h 285"/>
                  <a:gd name="T28" fmla="*/ 348 w 378"/>
                  <a:gd name="T29" fmla="*/ 234 h 285"/>
                  <a:gd name="T30" fmla="*/ 344 w 378"/>
                  <a:gd name="T31" fmla="*/ 238 h 285"/>
                  <a:gd name="T32" fmla="*/ 34 w 378"/>
                  <a:gd name="T33" fmla="*/ 238 h 285"/>
                  <a:gd name="T34" fmla="*/ 30 w 378"/>
                  <a:gd name="T35" fmla="*/ 234 h 285"/>
                  <a:gd name="T36" fmla="*/ 30 w 378"/>
                  <a:gd name="T37" fmla="*/ 34 h 285"/>
                  <a:gd name="T38" fmla="*/ 34 w 378"/>
                  <a:gd name="T39" fmla="*/ 30 h 285"/>
                  <a:gd name="T40" fmla="*/ 344 w 378"/>
                  <a:gd name="T41" fmla="*/ 30 h 285"/>
                  <a:gd name="T42" fmla="*/ 348 w 378"/>
                  <a:gd name="T43" fmla="*/ 34 h 285"/>
                  <a:gd name="T44" fmla="*/ 348 w 378"/>
                  <a:gd name="T45" fmla="*/ 23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8" h="285">
                    <a:moveTo>
                      <a:pt x="358" y="0"/>
                    </a:moveTo>
                    <a:cubicBezTo>
                      <a:pt x="20" y="0"/>
                      <a:pt x="20" y="0"/>
                      <a:pt x="20" y="0"/>
                    </a:cubicBezTo>
                    <a:cubicBezTo>
                      <a:pt x="9" y="0"/>
                      <a:pt x="0" y="9"/>
                      <a:pt x="0" y="20"/>
                    </a:cubicBezTo>
                    <a:cubicBezTo>
                      <a:pt x="0" y="265"/>
                      <a:pt x="0" y="265"/>
                      <a:pt x="0" y="265"/>
                    </a:cubicBezTo>
                    <a:cubicBezTo>
                      <a:pt x="0" y="276"/>
                      <a:pt x="9" y="285"/>
                      <a:pt x="20" y="285"/>
                    </a:cubicBezTo>
                    <a:cubicBezTo>
                      <a:pt x="358" y="285"/>
                      <a:pt x="358" y="285"/>
                      <a:pt x="358" y="285"/>
                    </a:cubicBezTo>
                    <a:cubicBezTo>
                      <a:pt x="369" y="285"/>
                      <a:pt x="378" y="276"/>
                      <a:pt x="378" y="265"/>
                    </a:cubicBezTo>
                    <a:cubicBezTo>
                      <a:pt x="378" y="20"/>
                      <a:pt x="378" y="20"/>
                      <a:pt x="378" y="20"/>
                    </a:cubicBezTo>
                    <a:cubicBezTo>
                      <a:pt x="378" y="9"/>
                      <a:pt x="369" y="0"/>
                      <a:pt x="358" y="0"/>
                    </a:cubicBezTo>
                    <a:close/>
                    <a:moveTo>
                      <a:pt x="189" y="273"/>
                    </a:moveTo>
                    <a:cubicBezTo>
                      <a:pt x="183" y="273"/>
                      <a:pt x="177" y="268"/>
                      <a:pt x="177" y="261"/>
                    </a:cubicBezTo>
                    <a:cubicBezTo>
                      <a:pt x="177" y="255"/>
                      <a:pt x="183" y="249"/>
                      <a:pt x="189" y="249"/>
                    </a:cubicBezTo>
                    <a:cubicBezTo>
                      <a:pt x="196" y="249"/>
                      <a:pt x="201" y="255"/>
                      <a:pt x="201" y="261"/>
                    </a:cubicBezTo>
                    <a:cubicBezTo>
                      <a:pt x="201" y="268"/>
                      <a:pt x="196" y="273"/>
                      <a:pt x="189" y="273"/>
                    </a:cubicBezTo>
                    <a:close/>
                    <a:moveTo>
                      <a:pt x="348" y="234"/>
                    </a:moveTo>
                    <a:cubicBezTo>
                      <a:pt x="348" y="236"/>
                      <a:pt x="347" y="238"/>
                      <a:pt x="344" y="238"/>
                    </a:cubicBezTo>
                    <a:cubicBezTo>
                      <a:pt x="34" y="238"/>
                      <a:pt x="34" y="238"/>
                      <a:pt x="34" y="238"/>
                    </a:cubicBezTo>
                    <a:cubicBezTo>
                      <a:pt x="32" y="238"/>
                      <a:pt x="30" y="236"/>
                      <a:pt x="30" y="234"/>
                    </a:cubicBezTo>
                    <a:cubicBezTo>
                      <a:pt x="30" y="34"/>
                      <a:pt x="30" y="34"/>
                      <a:pt x="30" y="34"/>
                    </a:cubicBezTo>
                    <a:cubicBezTo>
                      <a:pt x="30" y="32"/>
                      <a:pt x="32" y="30"/>
                      <a:pt x="34" y="30"/>
                    </a:cubicBezTo>
                    <a:cubicBezTo>
                      <a:pt x="344" y="30"/>
                      <a:pt x="344" y="30"/>
                      <a:pt x="344" y="30"/>
                    </a:cubicBezTo>
                    <a:cubicBezTo>
                      <a:pt x="347" y="30"/>
                      <a:pt x="348" y="32"/>
                      <a:pt x="348" y="34"/>
                    </a:cubicBezTo>
                    <a:lnTo>
                      <a:pt x="348"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106"/>
              <p:cNvSpPr>
                <a:spLocks/>
              </p:cNvSpPr>
              <p:nvPr/>
            </p:nvSpPr>
            <p:spPr bwMode="auto">
              <a:xfrm>
                <a:off x="7137400" y="2898775"/>
                <a:ext cx="317500" cy="96838"/>
              </a:xfrm>
              <a:custGeom>
                <a:avLst/>
                <a:gdLst>
                  <a:gd name="T0" fmla="*/ 130 w 151"/>
                  <a:gd name="T1" fmla="*/ 0 h 46"/>
                  <a:gd name="T2" fmla="*/ 20 w 151"/>
                  <a:gd name="T3" fmla="*/ 0 h 46"/>
                  <a:gd name="T4" fmla="*/ 0 w 151"/>
                  <a:gd name="T5" fmla="*/ 34 h 46"/>
                  <a:gd name="T6" fmla="*/ 0 w 151"/>
                  <a:gd name="T7" fmla="*/ 46 h 46"/>
                  <a:gd name="T8" fmla="*/ 151 w 151"/>
                  <a:gd name="T9" fmla="*/ 46 h 46"/>
                  <a:gd name="T10" fmla="*/ 151 w 151"/>
                  <a:gd name="T11" fmla="*/ 34 h 46"/>
                  <a:gd name="T12" fmla="*/ 130 w 151"/>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151" h="46">
                    <a:moveTo>
                      <a:pt x="130" y="0"/>
                    </a:moveTo>
                    <a:cubicBezTo>
                      <a:pt x="20" y="0"/>
                      <a:pt x="20" y="0"/>
                      <a:pt x="20" y="0"/>
                    </a:cubicBezTo>
                    <a:cubicBezTo>
                      <a:pt x="29" y="10"/>
                      <a:pt x="24" y="28"/>
                      <a:pt x="0" y="34"/>
                    </a:cubicBezTo>
                    <a:cubicBezTo>
                      <a:pt x="0" y="46"/>
                      <a:pt x="0" y="46"/>
                      <a:pt x="0" y="46"/>
                    </a:cubicBezTo>
                    <a:cubicBezTo>
                      <a:pt x="151" y="46"/>
                      <a:pt x="151" y="46"/>
                      <a:pt x="151" y="46"/>
                    </a:cubicBezTo>
                    <a:cubicBezTo>
                      <a:pt x="151" y="34"/>
                      <a:pt x="151" y="34"/>
                      <a:pt x="151" y="34"/>
                    </a:cubicBezTo>
                    <a:cubicBezTo>
                      <a:pt x="127" y="28"/>
                      <a:pt x="121" y="10"/>
                      <a:pt x="1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Freeform 107"/>
              <p:cNvSpPr>
                <a:spLocks/>
              </p:cNvSpPr>
              <p:nvPr/>
            </p:nvSpPr>
            <p:spPr bwMode="auto">
              <a:xfrm>
                <a:off x="7037388" y="2416175"/>
                <a:ext cx="112713" cy="203200"/>
              </a:xfrm>
              <a:custGeom>
                <a:avLst/>
                <a:gdLst>
                  <a:gd name="T0" fmla="*/ 0 w 71"/>
                  <a:gd name="T1" fmla="*/ 0 h 128"/>
                  <a:gd name="T2" fmla="*/ 0 w 71"/>
                  <a:gd name="T3" fmla="*/ 102 h 128"/>
                  <a:gd name="T4" fmla="*/ 22 w 71"/>
                  <a:gd name="T5" fmla="*/ 83 h 128"/>
                  <a:gd name="T6" fmla="*/ 41 w 71"/>
                  <a:gd name="T7" fmla="*/ 128 h 128"/>
                  <a:gd name="T8" fmla="*/ 59 w 71"/>
                  <a:gd name="T9" fmla="*/ 120 h 128"/>
                  <a:gd name="T10" fmla="*/ 42 w 71"/>
                  <a:gd name="T11" fmla="*/ 75 h 128"/>
                  <a:gd name="T12" fmla="*/ 71 w 71"/>
                  <a:gd name="T13" fmla="*/ 74 h 128"/>
                  <a:gd name="T14" fmla="*/ 0 w 71"/>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28">
                    <a:moveTo>
                      <a:pt x="0" y="0"/>
                    </a:moveTo>
                    <a:lnTo>
                      <a:pt x="0" y="102"/>
                    </a:lnTo>
                    <a:lnTo>
                      <a:pt x="22" y="83"/>
                    </a:lnTo>
                    <a:lnTo>
                      <a:pt x="41" y="128"/>
                    </a:lnTo>
                    <a:lnTo>
                      <a:pt x="59" y="120"/>
                    </a:lnTo>
                    <a:lnTo>
                      <a:pt x="42" y="75"/>
                    </a:lnTo>
                    <a:lnTo>
                      <a:pt x="71" y="7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nvGrpSpPr>
          <p:cNvPr id="114" name="Group 113"/>
          <p:cNvGrpSpPr/>
          <p:nvPr/>
        </p:nvGrpSpPr>
        <p:grpSpPr>
          <a:xfrm>
            <a:off x="8237217" y="1679673"/>
            <a:ext cx="3903983" cy="4103590"/>
            <a:chOff x="8237217" y="1679673"/>
            <a:chExt cx="3903983" cy="4103590"/>
          </a:xfrm>
        </p:grpSpPr>
        <p:sp>
          <p:nvSpPr>
            <p:cNvPr id="13" name="Rectangle 12"/>
            <p:cNvSpPr/>
            <p:nvPr/>
          </p:nvSpPr>
          <p:spPr bwMode="auto">
            <a:xfrm>
              <a:off x="8237217" y="1679673"/>
              <a:ext cx="3903983" cy="4103590"/>
            </a:xfrm>
            <a:prstGeom prst="rect">
              <a:avLst/>
            </a:prstGeom>
            <a:solidFill>
              <a:srgbClr val="F17719"/>
            </a:solidFill>
            <a:ln w="2540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931065" fontAlgn="base">
                <a:spcBef>
                  <a:spcPct val="0"/>
                </a:spcBef>
                <a:spcAft>
                  <a:spcPct val="0"/>
                </a:spcAft>
                <a:defRPr/>
              </a:pPr>
              <a:r>
                <a:rPr lang="en-US" sz="3200" kern="0" dirty="0">
                  <a:gradFill>
                    <a:gsLst>
                      <a:gs pos="0">
                        <a:srgbClr val="FFFFFF"/>
                      </a:gs>
                      <a:gs pos="100000">
                        <a:srgbClr val="FFFFFF"/>
                      </a:gs>
                    </a:gsLst>
                    <a:lin ang="5400000" scaled="1"/>
                  </a:gradFill>
                  <a:latin typeface="Segoe UI Light"/>
                  <a:ea typeface="Segoe UI" pitchFamily="34" charset="0"/>
                  <a:cs typeface="Segoe UI" pitchFamily="34" charset="0"/>
                </a:rPr>
                <a:t>Enterprise </a:t>
              </a:r>
              <a:r>
                <a:rPr lang="en-US" sz="3200" kern="0" dirty="0" err="1">
                  <a:gradFill>
                    <a:gsLst>
                      <a:gs pos="0">
                        <a:srgbClr val="FFFFFF"/>
                      </a:gs>
                      <a:gs pos="100000">
                        <a:srgbClr val="FFFFFF"/>
                      </a:gs>
                    </a:gsLst>
                    <a:lin ang="5400000" scaled="1"/>
                  </a:gradFill>
                  <a:latin typeface="Segoe UI Light"/>
                  <a:ea typeface="Segoe UI" pitchFamily="34" charset="0"/>
                  <a:cs typeface="Segoe UI" pitchFamily="34" charset="0"/>
                </a:rPr>
                <a:t>DevOps</a:t>
              </a:r>
              <a:endParaRPr lang="en-US" sz="3200" kern="0" dirty="0">
                <a:gradFill>
                  <a:gsLst>
                    <a:gs pos="0">
                      <a:srgbClr val="FFFFFF"/>
                    </a:gs>
                    <a:gs pos="100000">
                      <a:srgbClr val="FFFFFF"/>
                    </a:gs>
                  </a:gsLst>
                  <a:lin ang="5400000" scaled="1"/>
                </a:gradFill>
                <a:latin typeface="Segoe UI Light"/>
                <a:ea typeface="Segoe UI" pitchFamily="34" charset="0"/>
                <a:cs typeface="Segoe UI" pitchFamily="34" charset="0"/>
              </a:endParaRPr>
            </a:p>
            <a:p>
              <a:pPr defTabSz="931065" fontAlgn="base">
                <a:spcBef>
                  <a:spcPct val="0"/>
                </a:spcBef>
                <a:spcAft>
                  <a:spcPct val="0"/>
                </a:spcAft>
                <a:defRPr/>
              </a:pPr>
              <a:r>
                <a:rPr lang="en-US" kern="0" dirty="0">
                  <a:gradFill>
                    <a:gsLst>
                      <a:gs pos="0">
                        <a:srgbClr val="FFFFFF"/>
                      </a:gs>
                      <a:gs pos="100000">
                        <a:srgbClr val="FFFFFF"/>
                      </a:gs>
                    </a:gsLst>
                    <a:lin ang="5400000" scaled="1"/>
                  </a:gradFill>
                  <a:ea typeface="Segoe UI" pitchFamily="34" charset="0"/>
                  <a:cs typeface="Segoe UI" pitchFamily="34" charset="0"/>
                </a:rPr>
                <a:t>Cross-functional</a:t>
              </a:r>
              <a:br>
                <a:rPr lang="en-US" kern="0" dirty="0">
                  <a:gradFill>
                    <a:gsLst>
                      <a:gs pos="0">
                        <a:srgbClr val="FFFFFF"/>
                      </a:gs>
                      <a:gs pos="100000">
                        <a:srgbClr val="FFFFFF"/>
                      </a:gs>
                    </a:gsLst>
                    <a:lin ang="5400000" scaled="1"/>
                  </a:gradFill>
                  <a:ea typeface="Segoe UI" pitchFamily="34" charset="0"/>
                  <a:cs typeface="Segoe UI" pitchFamily="34" charset="0"/>
                </a:rPr>
              </a:br>
              <a:r>
                <a:rPr lang="en-US" kern="0" dirty="0">
                  <a:gradFill>
                    <a:gsLst>
                      <a:gs pos="0">
                        <a:srgbClr val="FFFFFF"/>
                      </a:gs>
                      <a:gs pos="100000">
                        <a:srgbClr val="FFFFFF"/>
                      </a:gs>
                    </a:gsLst>
                    <a:lin ang="5400000" scaled="1"/>
                  </a:gradFill>
                  <a:ea typeface="Segoe UI" pitchFamily="34" charset="0"/>
                  <a:cs typeface="Segoe UI" pitchFamily="34" charset="0"/>
                </a:rPr>
                <a:t>organizations</a:t>
              </a:r>
            </a:p>
            <a:p>
              <a:pPr defTabSz="931065" fontAlgn="base">
                <a:spcBef>
                  <a:spcPct val="0"/>
                </a:spcBef>
                <a:spcAft>
                  <a:spcPct val="0"/>
                </a:spcAft>
                <a:defRPr/>
              </a:pPr>
              <a:endParaRPr lang="en-US" sz="3600" kern="0" dirty="0">
                <a:gradFill>
                  <a:gsLst>
                    <a:gs pos="0">
                      <a:srgbClr val="FFFFFF"/>
                    </a:gs>
                    <a:gs pos="100000">
                      <a:srgbClr val="FFFFFF"/>
                    </a:gs>
                  </a:gsLst>
                  <a:lin ang="5400000" scaled="1"/>
                </a:gradFill>
                <a:latin typeface="Segoe UI Light"/>
                <a:ea typeface="Segoe UI" pitchFamily="34" charset="0"/>
                <a:cs typeface="Segoe UI" pitchFamily="34" charset="0"/>
              </a:endParaRPr>
            </a:p>
          </p:txBody>
        </p:sp>
        <p:grpSp>
          <p:nvGrpSpPr>
            <p:cNvPr id="103" name="Group 450"/>
            <p:cNvGrpSpPr>
              <a:grpSpLocks noChangeAspect="1"/>
            </p:cNvGrpSpPr>
            <p:nvPr/>
          </p:nvGrpSpPr>
          <p:grpSpPr bwMode="auto">
            <a:xfrm>
              <a:off x="9248717" y="3593369"/>
              <a:ext cx="1880982" cy="1372879"/>
              <a:chOff x="-4187" y="3116"/>
              <a:chExt cx="944" cy="689"/>
            </a:xfrm>
            <a:solidFill>
              <a:schemeClr val="tx1"/>
            </a:solidFill>
          </p:grpSpPr>
          <p:sp>
            <p:nvSpPr>
              <p:cNvPr id="104" name="Freeform 451"/>
              <p:cNvSpPr>
                <a:spLocks/>
              </p:cNvSpPr>
              <p:nvPr/>
            </p:nvSpPr>
            <p:spPr bwMode="auto">
              <a:xfrm>
                <a:off x="-4187" y="3116"/>
                <a:ext cx="944" cy="635"/>
              </a:xfrm>
              <a:custGeom>
                <a:avLst/>
                <a:gdLst>
                  <a:gd name="T0" fmla="*/ 400 w 400"/>
                  <a:gd name="T1" fmla="*/ 44 h 269"/>
                  <a:gd name="T2" fmla="*/ 352 w 400"/>
                  <a:gd name="T3" fmla="*/ 0 h 269"/>
                  <a:gd name="T4" fmla="*/ 352 w 400"/>
                  <a:gd name="T5" fmla="*/ 23 h 269"/>
                  <a:gd name="T6" fmla="*/ 341 w 400"/>
                  <a:gd name="T7" fmla="*/ 23 h 269"/>
                  <a:gd name="T8" fmla="*/ 261 w 400"/>
                  <a:gd name="T9" fmla="*/ 54 h 269"/>
                  <a:gd name="T10" fmla="*/ 185 w 400"/>
                  <a:gd name="T11" fmla="*/ 131 h 269"/>
                  <a:gd name="T12" fmla="*/ 108 w 400"/>
                  <a:gd name="T13" fmla="*/ 207 h 269"/>
                  <a:gd name="T14" fmla="*/ 108 w 400"/>
                  <a:gd name="T15" fmla="*/ 207 h 269"/>
                  <a:gd name="T16" fmla="*/ 59 w 400"/>
                  <a:gd name="T17" fmla="*/ 227 h 269"/>
                  <a:gd name="T18" fmla="*/ 0 w 400"/>
                  <a:gd name="T19" fmla="*/ 227 h 269"/>
                  <a:gd name="T20" fmla="*/ 0 w 400"/>
                  <a:gd name="T21" fmla="*/ 269 h 269"/>
                  <a:gd name="T22" fmla="*/ 59 w 400"/>
                  <a:gd name="T23" fmla="*/ 269 h 269"/>
                  <a:gd name="T24" fmla="*/ 139 w 400"/>
                  <a:gd name="T25" fmla="*/ 238 h 269"/>
                  <a:gd name="T26" fmla="*/ 215 w 400"/>
                  <a:gd name="T27" fmla="*/ 161 h 269"/>
                  <a:gd name="T28" fmla="*/ 292 w 400"/>
                  <a:gd name="T29" fmla="*/ 85 h 269"/>
                  <a:gd name="T30" fmla="*/ 292 w 400"/>
                  <a:gd name="T31" fmla="*/ 85 h 269"/>
                  <a:gd name="T32" fmla="*/ 341 w 400"/>
                  <a:gd name="T33" fmla="*/ 65 h 269"/>
                  <a:gd name="T34" fmla="*/ 352 w 400"/>
                  <a:gd name="T35" fmla="*/ 65 h 269"/>
                  <a:gd name="T36" fmla="*/ 352 w 400"/>
                  <a:gd name="T37" fmla="*/ 89 h 269"/>
                  <a:gd name="T38" fmla="*/ 400 w 400"/>
                  <a:gd name="T39" fmla="*/ 4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0" h="269">
                    <a:moveTo>
                      <a:pt x="400" y="44"/>
                    </a:moveTo>
                    <a:cubicBezTo>
                      <a:pt x="352" y="0"/>
                      <a:pt x="352" y="0"/>
                      <a:pt x="352" y="0"/>
                    </a:cubicBezTo>
                    <a:cubicBezTo>
                      <a:pt x="352" y="23"/>
                      <a:pt x="352" y="23"/>
                      <a:pt x="352" y="23"/>
                    </a:cubicBezTo>
                    <a:cubicBezTo>
                      <a:pt x="341" y="23"/>
                      <a:pt x="341" y="23"/>
                      <a:pt x="341" y="23"/>
                    </a:cubicBezTo>
                    <a:cubicBezTo>
                      <a:pt x="310" y="23"/>
                      <a:pt x="282" y="35"/>
                      <a:pt x="261" y="54"/>
                    </a:cubicBezTo>
                    <a:cubicBezTo>
                      <a:pt x="185" y="131"/>
                      <a:pt x="185" y="131"/>
                      <a:pt x="185" y="131"/>
                    </a:cubicBezTo>
                    <a:cubicBezTo>
                      <a:pt x="108" y="207"/>
                      <a:pt x="108" y="207"/>
                      <a:pt x="108" y="207"/>
                    </a:cubicBezTo>
                    <a:cubicBezTo>
                      <a:pt x="108" y="207"/>
                      <a:pt x="108" y="207"/>
                      <a:pt x="108" y="207"/>
                    </a:cubicBezTo>
                    <a:cubicBezTo>
                      <a:pt x="96" y="219"/>
                      <a:pt x="78" y="227"/>
                      <a:pt x="59" y="227"/>
                    </a:cubicBezTo>
                    <a:cubicBezTo>
                      <a:pt x="0" y="227"/>
                      <a:pt x="0" y="227"/>
                      <a:pt x="0" y="227"/>
                    </a:cubicBezTo>
                    <a:cubicBezTo>
                      <a:pt x="0" y="269"/>
                      <a:pt x="0" y="269"/>
                      <a:pt x="0" y="269"/>
                    </a:cubicBezTo>
                    <a:cubicBezTo>
                      <a:pt x="59" y="269"/>
                      <a:pt x="59" y="269"/>
                      <a:pt x="59" y="269"/>
                    </a:cubicBezTo>
                    <a:cubicBezTo>
                      <a:pt x="90" y="269"/>
                      <a:pt x="118" y="257"/>
                      <a:pt x="139" y="238"/>
                    </a:cubicBezTo>
                    <a:cubicBezTo>
                      <a:pt x="215" y="161"/>
                      <a:pt x="215" y="161"/>
                      <a:pt x="215" y="161"/>
                    </a:cubicBezTo>
                    <a:cubicBezTo>
                      <a:pt x="292" y="85"/>
                      <a:pt x="292" y="85"/>
                      <a:pt x="292" y="85"/>
                    </a:cubicBezTo>
                    <a:cubicBezTo>
                      <a:pt x="292" y="85"/>
                      <a:pt x="292" y="85"/>
                      <a:pt x="292" y="85"/>
                    </a:cubicBezTo>
                    <a:cubicBezTo>
                      <a:pt x="304" y="73"/>
                      <a:pt x="322" y="65"/>
                      <a:pt x="341" y="65"/>
                    </a:cubicBezTo>
                    <a:cubicBezTo>
                      <a:pt x="352" y="65"/>
                      <a:pt x="352" y="65"/>
                      <a:pt x="352" y="65"/>
                    </a:cubicBezTo>
                    <a:cubicBezTo>
                      <a:pt x="352" y="89"/>
                      <a:pt x="352" y="89"/>
                      <a:pt x="352" y="89"/>
                    </a:cubicBezTo>
                    <a:lnTo>
                      <a:pt x="400"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05" name="Freeform 452"/>
              <p:cNvSpPr>
                <a:spLocks/>
              </p:cNvSpPr>
              <p:nvPr/>
            </p:nvSpPr>
            <p:spPr bwMode="auto">
              <a:xfrm>
                <a:off x="-4187" y="3170"/>
                <a:ext cx="460" cy="279"/>
              </a:xfrm>
              <a:custGeom>
                <a:avLst/>
                <a:gdLst>
                  <a:gd name="T0" fmla="*/ 165 w 195"/>
                  <a:gd name="T1" fmla="*/ 118 h 118"/>
                  <a:gd name="T2" fmla="*/ 195 w 195"/>
                  <a:gd name="T3" fmla="*/ 88 h 118"/>
                  <a:gd name="T4" fmla="*/ 139 w 195"/>
                  <a:gd name="T5" fmla="*/ 31 h 118"/>
                  <a:gd name="T6" fmla="*/ 59 w 195"/>
                  <a:gd name="T7" fmla="*/ 0 h 118"/>
                  <a:gd name="T8" fmla="*/ 59 w 195"/>
                  <a:gd name="T9" fmla="*/ 0 h 118"/>
                  <a:gd name="T10" fmla="*/ 0 w 195"/>
                  <a:gd name="T11" fmla="*/ 0 h 118"/>
                  <a:gd name="T12" fmla="*/ 0 w 195"/>
                  <a:gd name="T13" fmla="*/ 42 h 118"/>
                  <a:gd name="T14" fmla="*/ 59 w 195"/>
                  <a:gd name="T15" fmla="*/ 42 h 118"/>
                  <a:gd name="T16" fmla="*/ 59 w 195"/>
                  <a:gd name="T17" fmla="*/ 42 h 118"/>
                  <a:gd name="T18" fmla="*/ 108 w 195"/>
                  <a:gd name="T19" fmla="*/ 61 h 118"/>
                  <a:gd name="T20" fmla="*/ 108 w 195"/>
                  <a:gd name="T21" fmla="*/ 61 h 118"/>
                  <a:gd name="T22" fmla="*/ 165 w 195"/>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5" h="118">
                    <a:moveTo>
                      <a:pt x="165" y="118"/>
                    </a:moveTo>
                    <a:cubicBezTo>
                      <a:pt x="195" y="88"/>
                      <a:pt x="195" y="88"/>
                      <a:pt x="195" y="88"/>
                    </a:cubicBezTo>
                    <a:cubicBezTo>
                      <a:pt x="139" y="31"/>
                      <a:pt x="139" y="31"/>
                      <a:pt x="139" y="31"/>
                    </a:cubicBezTo>
                    <a:cubicBezTo>
                      <a:pt x="118" y="12"/>
                      <a:pt x="90" y="0"/>
                      <a:pt x="59" y="0"/>
                    </a:cubicBezTo>
                    <a:cubicBezTo>
                      <a:pt x="59" y="0"/>
                      <a:pt x="59" y="0"/>
                      <a:pt x="59" y="0"/>
                    </a:cubicBezTo>
                    <a:cubicBezTo>
                      <a:pt x="0" y="0"/>
                      <a:pt x="0" y="0"/>
                      <a:pt x="0" y="0"/>
                    </a:cubicBezTo>
                    <a:cubicBezTo>
                      <a:pt x="0" y="42"/>
                      <a:pt x="0" y="42"/>
                      <a:pt x="0" y="42"/>
                    </a:cubicBezTo>
                    <a:cubicBezTo>
                      <a:pt x="59" y="42"/>
                      <a:pt x="59" y="42"/>
                      <a:pt x="59" y="42"/>
                    </a:cubicBezTo>
                    <a:cubicBezTo>
                      <a:pt x="59" y="42"/>
                      <a:pt x="59" y="42"/>
                      <a:pt x="59" y="42"/>
                    </a:cubicBezTo>
                    <a:cubicBezTo>
                      <a:pt x="78" y="42"/>
                      <a:pt x="96" y="50"/>
                      <a:pt x="108" y="61"/>
                    </a:cubicBezTo>
                    <a:cubicBezTo>
                      <a:pt x="108" y="61"/>
                      <a:pt x="108" y="61"/>
                      <a:pt x="108" y="61"/>
                    </a:cubicBezTo>
                    <a:lnTo>
                      <a:pt x="165"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06" name="Freeform 453"/>
              <p:cNvSpPr>
                <a:spLocks/>
              </p:cNvSpPr>
              <p:nvPr/>
            </p:nvSpPr>
            <p:spPr bwMode="auto">
              <a:xfrm>
                <a:off x="-3703" y="3472"/>
                <a:ext cx="460" cy="333"/>
              </a:xfrm>
              <a:custGeom>
                <a:avLst/>
                <a:gdLst>
                  <a:gd name="T0" fmla="*/ 195 w 195"/>
                  <a:gd name="T1" fmla="*/ 97 h 141"/>
                  <a:gd name="T2" fmla="*/ 147 w 195"/>
                  <a:gd name="T3" fmla="*/ 52 h 141"/>
                  <a:gd name="T4" fmla="*/ 147 w 195"/>
                  <a:gd name="T5" fmla="*/ 76 h 141"/>
                  <a:gd name="T6" fmla="*/ 136 w 195"/>
                  <a:gd name="T7" fmla="*/ 76 h 141"/>
                  <a:gd name="T8" fmla="*/ 136 w 195"/>
                  <a:gd name="T9" fmla="*/ 76 h 141"/>
                  <a:gd name="T10" fmla="*/ 87 w 195"/>
                  <a:gd name="T11" fmla="*/ 56 h 141"/>
                  <a:gd name="T12" fmla="*/ 87 w 195"/>
                  <a:gd name="T13" fmla="*/ 56 h 141"/>
                  <a:gd name="T14" fmla="*/ 30 w 195"/>
                  <a:gd name="T15" fmla="*/ 0 h 141"/>
                  <a:gd name="T16" fmla="*/ 0 w 195"/>
                  <a:gd name="T17" fmla="*/ 30 h 141"/>
                  <a:gd name="T18" fmla="*/ 56 w 195"/>
                  <a:gd name="T19" fmla="*/ 87 h 141"/>
                  <a:gd name="T20" fmla="*/ 136 w 195"/>
                  <a:gd name="T21" fmla="*/ 118 h 141"/>
                  <a:gd name="T22" fmla="*/ 136 w 195"/>
                  <a:gd name="T23" fmla="*/ 118 h 141"/>
                  <a:gd name="T24" fmla="*/ 147 w 195"/>
                  <a:gd name="T25" fmla="*/ 118 h 141"/>
                  <a:gd name="T26" fmla="*/ 147 w 195"/>
                  <a:gd name="T27" fmla="*/ 141 h 141"/>
                  <a:gd name="T28" fmla="*/ 195 w 195"/>
                  <a:gd name="T29" fmla="*/ 9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41">
                    <a:moveTo>
                      <a:pt x="195" y="97"/>
                    </a:moveTo>
                    <a:cubicBezTo>
                      <a:pt x="147" y="52"/>
                      <a:pt x="147" y="52"/>
                      <a:pt x="147" y="52"/>
                    </a:cubicBezTo>
                    <a:cubicBezTo>
                      <a:pt x="147" y="76"/>
                      <a:pt x="147" y="76"/>
                      <a:pt x="147" y="76"/>
                    </a:cubicBezTo>
                    <a:cubicBezTo>
                      <a:pt x="136" y="76"/>
                      <a:pt x="136" y="76"/>
                      <a:pt x="136" y="76"/>
                    </a:cubicBezTo>
                    <a:cubicBezTo>
                      <a:pt x="136" y="76"/>
                      <a:pt x="136" y="76"/>
                      <a:pt x="136" y="76"/>
                    </a:cubicBezTo>
                    <a:cubicBezTo>
                      <a:pt x="117" y="76"/>
                      <a:pt x="99" y="68"/>
                      <a:pt x="87" y="56"/>
                    </a:cubicBezTo>
                    <a:cubicBezTo>
                      <a:pt x="87" y="56"/>
                      <a:pt x="87" y="56"/>
                      <a:pt x="87" y="56"/>
                    </a:cubicBezTo>
                    <a:cubicBezTo>
                      <a:pt x="30" y="0"/>
                      <a:pt x="30" y="0"/>
                      <a:pt x="30" y="0"/>
                    </a:cubicBezTo>
                    <a:cubicBezTo>
                      <a:pt x="0" y="30"/>
                      <a:pt x="0" y="30"/>
                      <a:pt x="0" y="30"/>
                    </a:cubicBezTo>
                    <a:cubicBezTo>
                      <a:pt x="56" y="87"/>
                      <a:pt x="56" y="87"/>
                      <a:pt x="56" y="87"/>
                    </a:cubicBezTo>
                    <a:cubicBezTo>
                      <a:pt x="77" y="106"/>
                      <a:pt x="105" y="118"/>
                      <a:pt x="136" y="118"/>
                    </a:cubicBezTo>
                    <a:cubicBezTo>
                      <a:pt x="136" y="118"/>
                      <a:pt x="136" y="118"/>
                      <a:pt x="136" y="118"/>
                    </a:cubicBezTo>
                    <a:cubicBezTo>
                      <a:pt x="147" y="118"/>
                      <a:pt x="147" y="118"/>
                      <a:pt x="147" y="118"/>
                    </a:cubicBezTo>
                    <a:cubicBezTo>
                      <a:pt x="147" y="141"/>
                      <a:pt x="147" y="141"/>
                      <a:pt x="147" y="141"/>
                    </a:cubicBezTo>
                    <a:lnTo>
                      <a:pt x="195"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grpSp>
      <p:grpSp>
        <p:nvGrpSpPr>
          <p:cNvPr id="11" name="Group 10"/>
          <p:cNvGrpSpPr/>
          <p:nvPr/>
        </p:nvGrpSpPr>
        <p:grpSpPr>
          <a:xfrm>
            <a:off x="4193302" y="1679673"/>
            <a:ext cx="3907965" cy="4103590"/>
            <a:chOff x="4193302" y="1679673"/>
            <a:chExt cx="3907965" cy="4103590"/>
          </a:xfrm>
        </p:grpSpPr>
        <p:sp>
          <p:nvSpPr>
            <p:cNvPr id="22" name="Rectangle 21"/>
            <p:cNvSpPr/>
            <p:nvPr/>
          </p:nvSpPr>
          <p:spPr bwMode="auto">
            <a:xfrm>
              <a:off x="4193302" y="1679673"/>
              <a:ext cx="3907965" cy="4103590"/>
            </a:xfrm>
            <a:prstGeom prst="rect">
              <a:avLst/>
            </a:prstGeom>
            <a:solidFill>
              <a:srgbClr val="2FAFE9"/>
            </a:solidFill>
            <a:ln w="9525" cap="flat" cmpd="sng" algn="ctr">
              <a:noFill/>
              <a:prstDash val="solid"/>
              <a:headEnd type="none" w="med" len="med"/>
              <a:tailEnd type="none" w="med" len="med"/>
            </a:ln>
            <a:effectLst/>
          </p:spPr>
          <p:txBody>
            <a:bodyPr vert="horz" wrap="square" lIns="182880" tIns="146304" rIns="182880" bIns="146304" numCol="1" spcCol="0" rtlCol="0" anchor="t" anchorCtr="0" compatLnSpc="1">
              <a:prstTxWarp prst="textNoShape">
                <a:avLst/>
              </a:prstTxWarp>
            </a:bodyPr>
            <a:lstStyle/>
            <a:p>
              <a:pPr defTabSz="931065" fontAlgn="base">
                <a:spcBef>
                  <a:spcPct val="0"/>
                </a:spcBef>
                <a:spcAft>
                  <a:spcPct val="0"/>
                </a:spcAft>
                <a:defRPr/>
              </a:pPr>
              <a:r>
                <a:rPr lang="en-US" sz="3200" kern="0" dirty="0" err="1">
                  <a:gradFill>
                    <a:gsLst>
                      <a:gs pos="0">
                        <a:srgbClr val="FFFFFF"/>
                      </a:gs>
                      <a:gs pos="100000">
                        <a:srgbClr val="FFFFFF"/>
                      </a:gs>
                    </a:gsLst>
                    <a:lin ang="5400000" scaled="1"/>
                  </a:gradFill>
                  <a:latin typeface="Segoe UI Light"/>
                  <a:ea typeface="Segoe UI" pitchFamily="34" charset="0"/>
                  <a:cs typeface="Segoe UI" pitchFamily="34" charset="0"/>
                </a:rPr>
                <a:t>NoOps</a:t>
              </a:r>
              <a:endParaRPr lang="en-US" sz="3200" kern="0" dirty="0">
                <a:gradFill>
                  <a:gsLst>
                    <a:gs pos="0">
                      <a:srgbClr val="FFFFFF"/>
                    </a:gs>
                    <a:gs pos="100000">
                      <a:srgbClr val="FFFFFF"/>
                    </a:gs>
                  </a:gsLst>
                  <a:lin ang="5400000" scaled="1"/>
                </a:gradFill>
                <a:latin typeface="Segoe UI Light"/>
                <a:ea typeface="Segoe UI" pitchFamily="34" charset="0"/>
                <a:cs typeface="Segoe UI" pitchFamily="34" charset="0"/>
              </a:endParaRPr>
            </a:p>
            <a:p>
              <a:pPr defTabSz="931065" fontAlgn="base">
                <a:spcBef>
                  <a:spcPct val="0"/>
                </a:spcBef>
                <a:spcAft>
                  <a:spcPct val="0"/>
                </a:spcAft>
                <a:defRPr/>
              </a:pPr>
              <a:r>
                <a:rPr lang="en-US" kern="0" dirty="0">
                  <a:gradFill>
                    <a:gsLst>
                      <a:gs pos="0">
                        <a:srgbClr val="FFFFFF"/>
                      </a:gs>
                      <a:gs pos="100000">
                        <a:srgbClr val="FFFFFF"/>
                      </a:gs>
                    </a:gsLst>
                    <a:lin ang="5400000" scaled="1"/>
                  </a:gradFill>
                  <a:ea typeface="Segoe UI" pitchFamily="34" charset="0"/>
                  <a:cs typeface="Segoe UI" pitchFamily="34" charset="0"/>
                </a:rPr>
                <a:t>Small web teams,  </a:t>
              </a:r>
            </a:p>
            <a:p>
              <a:pPr defTabSz="931065" fontAlgn="base">
                <a:spcBef>
                  <a:spcPct val="0"/>
                </a:spcBef>
                <a:spcAft>
                  <a:spcPct val="0"/>
                </a:spcAft>
                <a:defRPr/>
              </a:pPr>
              <a:r>
                <a:rPr lang="en-US" kern="0" dirty="0">
                  <a:gradFill>
                    <a:gsLst>
                      <a:gs pos="0">
                        <a:srgbClr val="FFFFFF"/>
                      </a:gs>
                      <a:gs pos="100000">
                        <a:srgbClr val="FFFFFF"/>
                      </a:gs>
                    </a:gsLst>
                    <a:lin ang="5400000" scaled="1"/>
                  </a:gradFill>
                  <a:ea typeface="Segoe UI" pitchFamily="34" charset="0"/>
                  <a:cs typeface="Segoe UI" pitchFamily="34" charset="0"/>
                </a:rPr>
                <a:t>start-ups</a:t>
              </a:r>
            </a:p>
            <a:p>
              <a:pPr defTabSz="931065" fontAlgn="base">
                <a:spcBef>
                  <a:spcPct val="0"/>
                </a:spcBef>
                <a:spcAft>
                  <a:spcPct val="0"/>
                </a:spcAft>
                <a:defRPr/>
              </a:pPr>
              <a:endParaRPr lang="en-US" sz="3600" kern="0" dirty="0">
                <a:gradFill>
                  <a:gsLst>
                    <a:gs pos="0">
                      <a:srgbClr val="FFFFFF"/>
                    </a:gs>
                    <a:gs pos="100000">
                      <a:srgbClr val="FFFFFF"/>
                    </a:gs>
                  </a:gsLst>
                  <a:lin ang="5400000" scaled="1"/>
                </a:gradFill>
                <a:latin typeface="Segoe UI Light"/>
                <a:ea typeface="Segoe UI" pitchFamily="34" charset="0"/>
                <a:cs typeface="Segoe UI" pitchFamily="34" charset="0"/>
              </a:endParaRPr>
            </a:p>
          </p:txBody>
        </p:sp>
        <p:grpSp>
          <p:nvGrpSpPr>
            <p:cNvPr id="107" name="Group 740"/>
            <p:cNvGrpSpPr>
              <a:grpSpLocks noChangeAspect="1"/>
            </p:cNvGrpSpPr>
            <p:nvPr/>
          </p:nvGrpSpPr>
          <p:grpSpPr bwMode="auto">
            <a:xfrm>
              <a:off x="5366771" y="3627216"/>
              <a:ext cx="1561026" cy="1339032"/>
              <a:chOff x="7349" y="-2816"/>
              <a:chExt cx="661" cy="567"/>
            </a:xfrm>
            <a:solidFill>
              <a:schemeClr val="tx1"/>
            </a:solidFill>
          </p:grpSpPr>
          <p:sp>
            <p:nvSpPr>
              <p:cNvPr id="108"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09"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10"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11"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12"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13"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grpSp>
      <p:sp>
        <p:nvSpPr>
          <p:cNvPr id="8" name="Title 1"/>
          <p:cNvSpPr>
            <a:spLocks noGrp="1"/>
          </p:cNvSpPr>
          <p:nvPr>
            <p:ph type="title"/>
          </p:nvPr>
        </p:nvSpPr>
        <p:spPr/>
        <p:txBody>
          <a:bodyPr/>
          <a:lstStyle/>
          <a:p>
            <a:r>
              <a:rPr lang="en-US"/>
              <a:t>DevOps flavors </a:t>
            </a:r>
            <a:endParaRPr lang="en-US" dirty="0"/>
          </a:p>
        </p:txBody>
      </p:sp>
    </p:spTree>
    <p:custDataLst>
      <p:tags r:id="rId1"/>
    </p:custDataLst>
    <p:extLst>
      <p:ext uri="{BB962C8B-B14F-4D97-AF65-F5344CB8AC3E}">
        <p14:creationId xmlns:p14="http://schemas.microsoft.com/office/powerpoint/2010/main" val="6365172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1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ppt_x"/>
                                          </p:val>
                                        </p:tav>
                                        <p:tav tm="100000">
                                          <p:val>
                                            <p:strVal val="#ppt_x"/>
                                          </p:val>
                                        </p:tav>
                                      </p:tavLst>
                                    </p:anim>
                                    <p:anim calcmode="lin" valueType="num">
                                      <p:cBhvr additive="base">
                                        <p:cTn id="12" dur="10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200"/>
                                  </p:stCondLst>
                                  <p:childTnLst>
                                    <p:set>
                                      <p:cBhvr>
                                        <p:cTn id="14" dur="1" fill="hold">
                                          <p:stCondLst>
                                            <p:cond delay="0"/>
                                          </p:stCondLst>
                                        </p:cTn>
                                        <p:tgtEl>
                                          <p:spTgt spid="114"/>
                                        </p:tgtEl>
                                        <p:attrNameLst>
                                          <p:attrName>style.visibility</p:attrName>
                                        </p:attrNameLst>
                                      </p:cBhvr>
                                      <p:to>
                                        <p:strVal val="visible"/>
                                      </p:to>
                                    </p:set>
                                    <p:anim calcmode="lin" valueType="num">
                                      <p:cBhvr additive="base">
                                        <p:cTn id="15" dur="1000" fill="hold"/>
                                        <p:tgtEl>
                                          <p:spTgt spid="114"/>
                                        </p:tgtEl>
                                        <p:attrNameLst>
                                          <p:attrName>ppt_x</p:attrName>
                                        </p:attrNameLst>
                                      </p:cBhvr>
                                      <p:tavLst>
                                        <p:tav tm="0">
                                          <p:val>
                                            <p:strVal val="#ppt_x"/>
                                          </p:val>
                                        </p:tav>
                                        <p:tav tm="100000">
                                          <p:val>
                                            <p:strVal val="#ppt_x"/>
                                          </p:val>
                                        </p:tav>
                                      </p:tavLst>
                                    </p:anim>
                                    <p:anim calcmode="lin" valueType="num">
                                      <p:cBhvr additive="base">
                                        <p:cTn id="16" dur="1000" fill="hold"/>
                                        <p:tgtEl>
                                          <p:spTgt spid="1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8852494" y="1490469"/>
            <a:ext cx="2073324"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chemeClr val="accent3">
                    <a:lumMod val="50000"/>
                  </a:schemeClr>
                </a:solidFill>
              </a:rPr>
              <a:t>OPS</a:t>
            </a:r>
          </a:p>
        </p:txBody>
      </p:sp>
      <p:sp>
        <p:nvSpPr>
          <p:cNvPr id="16" name="TextBox 15"/>
          <p:cNvSpPr txBox="1"/>
          <p:nvPr/>
        </p:nvSpPr>
        <p:spPr>
          <a:xfrm>
            <a:off x="1556068" y="1545986"/>
            <a:ext cx="2057294"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chemeClr val="accent3">
                    <a:lumMod val="50000"/>
                  </a:schemeClr>
                </a:solidFill>
              </a:rPr>
              <a:t>DEV</a:t>
            </a:r>
          </a:p>
        </p:txBody>
      </p:sp>
      <p:sp>
        <p:nvSpPr>
          <p:cNvPr id="2" name="Title 1"/>
          <p:cNvSpPr>
            <a:spLocks noGrp="1"/>
          </p:cNvSpPr>
          <p:nvPr>
            <p:ph type="title" idx="4294967295"/>
          </p:nvPr>
        </p:nvSpPr>
        <p:spPr>
          <a:xfrm>
            <a:off x="0" y="230188"/>
            <a:ext cx="11428413" cy="917575"/>
          </a:xfrm>
        </p:spPr>
        <p:txBody>
          <a:bodyPr/>
          <a:lstStyle/>
          <a:p>
            <a:r>
              <a:rPr lang="en-US" dirty="0">
                <a:solidFill>
                  <a:srgbClr val="000000"/>
                </a:solidFill>
              </a:rPr>
              <a:t>The three ways</a:t>
            </a:r>
          </a:p>
        </p:txBody>
      </p:sp>
      <p:grpSp>
        <p:nvGrpSpPr>
          <p:cNvPr id="15" name="Group 14"/>
          <p:cNvGrpSpPr/>
          <p:nvPr/>
        </p:nvGrpSpPr>
        <p:grpSpPr>
          <a:xfrm>
            <a:off x="1475040" y="2896532"/>
            <a:ext cx="2299318" cy="1972331"/>
            <a:chOff x="1845505" y="2896532"/>
            <a:chExt cx="2299318" cy="1972331"/>
          </a:xfrm>
          <a:solidFill>
            <a:schemeClr val="accent4"/>
          </a:solidFill>
        </p:grpSpPr>
        <p:grpSp>
          <p:nvGrpSpPr>
            <p:cNvPr id="13" name="Group 12"/>
            <p:cNvGrpSpPr/>
            <p:nvPr/>
          </p:nvGrpSpPr>
          <p:grpSpPr>
            <a:xfrm>
              <a:off x="2624699" y="2896532"/>
              <a:ext cx="740930" cy="1972331"/>
              <a:chOff x="1902902" y="3149888"/>
              <a:chExt cx="740930" cy="1972331"/>
            </a:xfrm>
            <a:grpFill/>
          </p:grpSpPr>
          <p:sp>
            <p:nvSpPr>
              <p:cNvPr id="7" name="Freeform 741"/>
              <p:cNvSpPr>
                <a:spLocks/>
              </p:cNvSpPr>
              <p:nvPr/>
            </p:nvSpPr>
            <p:spPr bwMode="auto">
              <a:xfrm>
                <a:off x="1902902" y="3636883"/>
                <a:ext cx="740930" cy="1485336"/>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000000"/>
                  </a:solidFill>
                </a:endParaRPr>
              </a:p>
            </p:txBody>
          </p:sp>
          <p:sp>
            <p:nvSpPr>
              <p:cNvPr id="8" name="Oval 742"/>
              <p:cNvSpPr>
                <a:spLocks noChangeArrowheads="1"/>
              </p:cNvSpPr>
              <p:nvPr/>
            </p:nvSpPr>
            <p:spPr bwMode="auto">
              <a:xfrm>
                <a:off x="2052479" y="3149888"/>
                <a:ext cx="441775" cy="445253"/>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000000"/>
                  </a:solidFill>
                </a:endParaRPr>
              </a:p>
            </p:txBody>
          </p:sp>
        </p:grpSp>
        <p:grpSp>
          <p:nvGrpSpPr>
            <p:cNvPr id="14" name="Group 13"/>
            <p:cNvGrpSpPr/>
            <p:nvPr/>
          </p:nvGrpSpPr>
          <p:grpSpPr>
            <a:xfrm>
              <a:off x="3522164" y="3021759"/>
              <a:ext cx="622659" cy="1683613"/>
              <a:chOff x="2800367" y="3275115"/>
              <a:chExt cx="622659" cy="1683613"/>
            </a:xfrm>
            <a:grpFill/>
          </p:grpSpPr>
          <p:sp>
            <p:nvSpPr>
              <p:cNvPr id="9" name="Freeform 743"/>
              <p:cNvSpPr>
                <a:spLocks/>
              </p:cNvSpPr>
              <p:nvPr/>
            </p:nvSpPr>
            <p:spPr bwMode="auto">
              <a:xfrm>
                <a:off x="2800367" y="3692540"/>
                <a:ext cx="622659" cy="126618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000000"/>
                  </a:solidFill>
                </a:endParaRPr>
              </a:p>
            </p:txBody>
          </p:sp>
          <p:sp>
            <p:nvSpPr>
              <p:cNvPr id="10" name="Oval 744"/>
              <p:cNvSpPr>
                <a:spLocks noChangeArrowheads="1"/>
              </p:cNvSpPr>
              <p:nvPr/>
            </p:nvSpPr>
            <p:spPr bwMode="auto">
              <a:xfrm>
                <a:off x="2922116" y="3275115"/>
                <a:ext cx="379161" cy="375682"/>
              </a:xfrm>
              <a:prstGeom prst="ellipse">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000000"/>
                  </a:solidFill>
                </a:endParaRPr>
              </a:p>
            </p:txBody>
          </p:sp>
        </p:grpSp>
        <p:grpSp>
          <p:nvGrpSpPr>
            <p:cNvPr id="3" name="Group 2"/>
            <p:cNvGrpSpPr/>
            <p:nvPr/>
          </p:nvGrpSpPr>
          <p:grpSpPr>
            <a:xfrm>
              <a:off x="1845505" y="3021759"/>
              <a:ext cx="622659" cy="1683613"/>
              <a:chOff x="1123708" y="3275115"/>
              <a:chExt cx="622659" cy="1683613"/>
            </a:xfrm>
            <a:grpFill/>
          </p:grpSpPr>
          <p:sp>
            <p:nvSpPr>
              <p:cNvPr id="11" name="Freeform 745"/>
              <p:cNvSpPr>
                <a:spLocks/>
              </p:cNvSpPr>
              <p:nvPr/>
            </p:nvSpPr>
            <p:spPr bwMode="auto">
              <a:xfrm>
                <a:off x="1123708" y="3692540"/>
                <a:ext cx="622659" cy="126618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000000"/>
                  </a:solidFill>
                </a:endParaRPr>
              </a:p>
            </p:txBody>
          </p:sp>
          <p:sp>
            <p:nvSpPr>
              <p:cNvPr id="12" name="Oval 746"/>
              <p:cNvSpPr>
                <a:spLocks noChangeArrowheads="1"/>
              </p:cNvSpPr>
              <p:nvPr/>
            </p:nvSpPr>
            <p:spPr bwMode="auto">
              <a:xfrm>
                <a:off x="1245457" y="3275115"/>
                <a:ext cx="379161" cy="375682"/>
              </a:xfrm>
              <a:prstGeom prst="ellipse">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000000"/>
                  </a:solidFill>
                </a:endParaRPr>
              </a:p>
            </p:txBody>
          </p:sp>
        </p:grpSp>
      </p:grpSp>
      <p:grpSp>
        <p:nvGrpSpPr>
          <p:cNvPr id="6" name="Group 5"/>
          <p:cNvGrpSpPr/>
          <p:nvPr/>
        </p:nvGrpSpPr>
        <p:grpSpPr>
          <a:xfrm>
            <a:off x="8739497" y="2896532"/>
            <a:ext cx="2299318" cy="1972331"/>
            <a:chOff x="7589838" y="2896532"/>
            <a:chExt cx="2299318" cy="1972331"/>
          </a:xfrm>
        </p:grpSpPr>
        <p:grpSp>
          <p:nvGrpSpPr>
            <p:cNvPr id="18" name="Group 17"/>
            <p:cNvGrpSpPr/>
            <p:nvPr/>
          </p:nvGrpSpPr>
          <p:grpSpPr>
            <a:xfrm>
              <a:off x="8369032" y="2896532"/>
              <a:ext cx="740930" cy="1972331"/>
              <a:chOff x="1902902" y="3149888"/>
              <a:chExt cx="740930" cy="1972331"/>
            </a:xfrm>
            <a:solidFill>
              <a:schemeClr val="accent6">
                <a:lumMod val="40000"/>
                <a:lumOff val="60000"/>
              </a:schemeClr>
            </a:solidFill>
          </p:grpSpPr>
          <p:sp>
            <p:nvSpPr>
              <p:cNvPr id="25" name="Freeform 741"/>
              <p:cNvSpPr>
                <a:spLocks/>
              </p:cNvSpPr>
              <p:nvPr/>
            </p:nvSpPr>
            <p:spPr bwMode="auto">
              <a:xfrm>
                <a:off x="1902902" y="3636883"/>
                <a:ext cx="740930" cy="1485336"/>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solidFill>
                <a:srgbClr val="11D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000000"/>
                  </a:solidFill>
                </a:endParaRPr>
              </a:p>
            </p:txBody>
          </p:sp>
          <p:sp>
            <p:nvSpPr>
              <p:cNvPr id="26" name="Oval 742"/>
              <p:cNvSpPr>
                <a:spLocks noChangeArrowheads="1"/>
              </p:cNvSpPr>
              <p:nvPr/>
            </p:nvSpPr>
            <p:spPr bwMode="auto">
              <a:xfrm>
                <a:off x="2052479" y="3149888"/>
                <a:ext cx="441775" cy="445253"/>
              </a:xfrm>
              <a:prstGeom prst="ellipse">
                <a:avLst/>
              </a:prstGeom>
              <a:solidFill>
                <a:srgbClr val="11D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000000"/>
                  </a:solidFill>
                </a:endParaRPr>
              </a:p>
            </p:txBody>
          </p:sp>
        </p:grpSp>
        <p:grpSp>
          <p:nvGrpSpPr>
            <p:cNvPr id="19" name="Group 18"/>
            <p:cNvGrpSpPr/>
            <p:nvPr/>
          </p:nvGrpSpPr>
          <p:grpSpPr>
            <a:xfrm>
              <a:off x="9266497" y="3021759"/>
              <a:ext cx="622659" cy="1683613"/>
              <a:chOff x="2800367" y="3275115"/>
              <a:chExt cx="622659" cy="1683613"/>
            </a:xfrm>
            <a:solidFill>
              <a:schemeClr val="accent6"/>
            </a:solidFill>
          </p:grpSpPr>
          <p:sp>
            <p:nvSpPr>
              <p:cNvPr id="23" name="Freeform 743"/>
              <p:cNvSpPr>
                <a:spLocks/>
              </p:cNvSpPr>
              <p:nvPr/>
            </p:nvSpPr>
            <p:spPr bwMode="auto">
              <a:xfrm>
                <a:off x="2800367" y="3692540"/>
                <a:ext cx="622659" cy="126618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solidFill>
                <a:srgbClr val="97E5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000000"/>
                  </a:solidFill>
                </a:endParaRPr>
              </a:p>
            </p:txBody>
          </p:sp>
          <p:sp>
            <p:nvSpPr>
              <p:cNvPr id="24" name="Oval 744"/>
              <p:cNvSpPr>
                <a:spLocks noChangeArrowheads="1"/>
              </p:cNvSpPr>
              <p:nvPr/>
            </p:nvSpPr>
            <p:spPr bwMode="auto">
              <a:xfrm>
                <a:off x="2922116" y="3275115"/>
                <a:ext cx="379161" cy="375682"/>
              </a:xfrm>
              <a:prstGeom prst="ellipse">
                <a:avLst/>
              </a:prstGeom>
              <a:solidFill>
                <a:srgbClr val="97E5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000000"/>
                  </a:solidFill>
                </a:endParaRPr>
              </a:p>
            </p:txBody>
          </p:sp>
        </p:grpSp>
        <p:grpSp>
          <p:nvGrpSpPr>
            <p:cNvPr id="20" name="Group 19"/>
            <p:cNvGrpSpPr/>
            <p:nvPr/>
          </p:nvGrpSpPr>
          <p:grpSpPr>
            <a:xfrm>
              <a:off x="7589838" y="3021759"/>
              <a:ext cx="622659" cy="1683613"/>
              <a:chOff x="1123708" y="3275115"/>
              <a:chExt cx="622659" cy="1683613"/>
            </a:xfrm>
            <a:solidFill>
              <a:schemeClr val="accent6"/>
            </a:solidFill>
          </p:grpSpPr>
          <p:sp>
            <p:nvSpPr>
              <p:cNvPr id="21" name="Freeform 745"/>
              <p:cNvSpPr>
                <a:spLocks/>
              </p:cNvSpPr>
              <p:nvPr/>
            </p:nvSpPr>
            <p:spPr bwMode="auto">
              <a:xfrm>
                <a:off x="1123708" y="3692540"/>
                <a:ext cx="622659" cy="1266188"/>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solidFill>
                <a:srgbClr val="97E5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000000"/>
                  </a:solidFill>
                </a:endParaRPr>
              </a:p>
            </p:txBody>
          </p:sp>
          <p:sp>
            <p:nvSpPr>
              <p:cNvPr id="22" name="Oval 746"/>
              <p:cNvSpPr>
                <a:spLocks noChangeArrowheads="1"/>
              </p:cNvSpPr>
              <p:nvPr/>
            </p:nvSpPr>
            <p:spPr bwMode="auto">
              <a:xfrm>
                <a:off x="1245457" y="3275115"/>
                <a:ext cx="379161" cy="375682"/>
              </a:xfrm>
              <a:prstGeom prst="ellipse">
                <a:avLst/>
              </a:prstGeom>
              <a:solidFill>
                <a:srgbClr val="97E5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000000"/>
                  </a:solidFill>
                </a:endParaRPr>
              </a:p>
            </p:txBody>
          </p:sp>
        </p:grpSp>
      </p:grpSp>
      <p:sp>
        <p:nvSpPr>
          <p:cNvPr id="43" name="Freeform 42"/>
          <p:cNvSpPr/>
          <p:nvPr/>
        </p:nvSpPr>
        <p:spPr bwMode="auto">
          <a:xfrm rot="13859307" flipH="1">
            <a:off x="3471402" y="2679796"/>
            <a:ext cx="660" cy="4896"/>
          </a:xfrm>
          <a:custGeom>
            <a:avLst/>
            <a:gdLst>
              <a:gd name="connsiteX0" fmla="*/ 0 w 660"/>
              <a:gd name="connsiteY0" fmla="*/ 4896 h 4896"/>
              <a:gd name="connsiteX1" fmla="*/ 660 w 660"/>
              <a:gd name="connsiteY1" fmla="*/ 0 h 4896"/>
              <a:gd name="connsiteX2" fmla="*/ 0 w 660"/>
              <a:gd name="connsiteY2" fmla="*/ 4896 h 4896"/>
              <a:gd name="connsiteX3" fmla="*/ 0 w 660"/>
              <a:gd name="connsiteY3" fmla="*/ 4896 h 4896"/>
            </a:gdLst>
            <a:ahLst/>
            <a:cxnLst>
              <a:cxn ang="0">
                <a:pos x="connsiteX0" y="connsiteY0"/>
              </a:cxn>
              <a:cxn ang="0">
                <a:pos x="connsiteX1" y="connsiteY1"/>
              </a:cxn>
              <a:cxn ang="0">
                <a:pos x="connsiteX2" y="connsiteY2"/>
              </a:cxn>
              <a:cxn ang="0">
                <a:pos x="connsiteX3" y="connsiteY3"/>
              </a:cxn>
            </a:cxnLst>
            <a:rect l="l" t="t" r="r" b="b"/>
            <a:pathLst>
              <a:path w="660" h="4896">
                <a:moveTo>
                  <a:pt x="0" y="4896"/>
                </a:moveTo>
                <a:lnTo>
                  <a:pt x="660" y="0"/>
                </a:lnTo>
                <a:lnTo>
                  <a:pt x="0" y="4896"/>
                </a:lnTo>
                <a:lnTo>
                  <a:pt x="0" y="4896"/>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accent3">
                  <a:lumMod val="50000"/>
                </a:schemeClr>
              </a:solidFill>
              <a:ea typeface="Segoe UI" pitchFamily="34" charset="0"/>
              <a:cs typeface="Segoe UI" pitchFamily="34" charset="0"/>
            </a:endParaRPr>
          </a:p>
        </p:txBody>
      </p:sp>
      <p:sp>
        <p:nvSpPr>
          <p:cNvPr id="78" name="Freeform 77"/>
          <p:cNvSpPr/>
          <p:nvPr/>
        </p:nvSpPr>
        <p:spPr bwMode="auto">
          <a:xfrm rot="13459195" flipH="1">
            <a:off x="4398151" y="427131"/>
            <a:ext cx="4038672" cy="4030066"/>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rgbClr val="000000"/>
              </a:solidFill>
              <a:ea typeface="Segoe UI" pitchFamily="34" charset="0"/>
              <a:cs typeface="Segoe UI" pitchFamily="34" charset="0"/>
            </a:endParaRPr>
          </a:p>
        </p:txBody>
      </p:sp>
      <p:sp>
        <p:nvSpPr>
          <p:cNvPr id="79" name="Freeform 78"/>
          <p:cNvSpPr/>
          <p:nvPr/>
        </p:nvSpPr>
        <p:spPr bwMode="auto">
          <a:xfrm rot="2700000" flipH="1">
            <a:off x="4153339" y="3238326"/>
            <a:ext cx="4038672" cy="4030066"/>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rgbClr val="000000"/>
              </a:solidFill>
              <a:ea typeface="Segoe UI" pitchFamily="34" charset="0"/>
              <a:cs typeface="Segoe UI" pitchFamily="34" charset="0"/>
            </a:endParaRPr>
          </a:p>
        </p:txBody>
      </p:sp>
      <p:sp>
        <p:nvSpPr>
          <p:cNvPr id="80" name="Freeform 79"/>
          <p:cNvSpPr/>
          <p:nvPr/>
        </p:nvSpPr>
        <p:spPr bwMode="auto">
          <a:xfrm rot="13459195" flipH="1">
            <a:off x="4427928" y="2944089"/>
            <a:ext cx="960054" cy="958009"/>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rgbClr val="000000"/>
              </a:solidFill>
              <a:ea typeface="Segoe UI" pitchFamily="34" charset="0"/>
              <a:cs typeface="Segoe UI" pitchFamily="34" charset="0"/>
            </a:endParaRPr>
          </a:p>
        </p:txBody>
      </p:sp>
      <p:sp>
        <p:nvSpPr>
          <p:cNvPr id="81" name="Freeform 80"/>
          <p:cNvSpPr/>
          <p:nvPr/>
        </p:nvSpPr>
        <p:spPr bwMode="auto">
          <a:xfrm rot="2700000" flipH="1">
            <a:off x="4369732" y="3459061"/>
            <a:ext cx="960054" cy="958009"/>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rgbClr val="000000"/>
              </a:solidFill>
              <a:ea typeface="Segoe UI" pitchFamily="34" charset="0"/>
              <a:cs typeface="Segoe UI" pitchFamily="34" charset="0"/>
            </a:endParaRPr>
          </a:p>
        </p:txBody>
      </p:sp>
      <p:sp>
        <p:nvSpPr>
          <p:cNvPr id="84" name="Freeform 83"/>
          <p:cNvSpPr/>
          <p:nvPr/>
        </p:nvSpPr>
        <p:spPr bwMode="auto">
          <a:xfrm rot="13459195" flipH="1">
            <a:off x="5855640" y="2944089"/>
            <a:ext cx="960054" cy="958009"/>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rgbClr val="000000"/>
              </a:solidFill>
              <a:ea typeface="Segoe UI" pitchFamily="34" charset="0"/>
              <a:cs typeface="Segoe UI" pitchFamily="34" charset="0"/>
            </a:endParaRPr>
          </a:p>
        </p:txBody>
      </p:sp>
      <p:sp>
        <p:nvSpPr>
          <p:cNvPr id="85" name="Freeform 84"/>
          <p:cNvSpPr/>
          <p:nvPr/>
        </p:nvSpPr>
        <p:spPr bwMode="auto">
          <a:xfrm rot="2700000" flipH="1">
            <a:off x="5797444" y="3459061"/>
            <a:ext cx="960054" cy="958009"/>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rgbClr val="000000"/>
              </a:solidFill>
              <a:ea typeface="Segoe UI" pitchFamily="34" charset="0"/>
              <a:cs typeface="Segoe UI" pitchFamily="34" charset="0"/>
            </a:endParaRPr>
          </a:p>
        </p:txBody>
      </p:sp>
      <p:sp>
        <p:nvSpPr>
          <p:cNvPr id="87" name="Freeform 86"/>
          <p:cNvSpPr/>
          <p:nvPr/>
        </p:nvSpPr>
        <p:spPr bwMode="auto">
          <a:xfrm rot="13459195" flipH="1">
            <a:off x="7283352" y="2944089"/>
            <a:ext cx="960054" cy="958009"/>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rgbClr val="000000"/>
              </a:solidFill>
              <a:ea typeface="Segoe UI" pitchFamily="34" charset="0"/>
              <a:cs typeface="Segoe UI" pitchFamily="34" charset="0"/>
            </a:endParaRPr>
          </a:p>
        </p:txBody>
      </p:sp>
      <p:sp>
        <p:nvSpPr>
          <p:cNvPr id="88" name="Freeform 87"/>
          <p:cNvSpPr/>
          <p:nvPr/>
        </p:nvSpPr>
        <p:spPr bwMode="auto">
          <a:xfrm rot="2700000" flipH="1">
            <a:off x="7225156" y="3459061"/>
            <a:ext cx="960054" cy="958009"/>
          </a:xfrm>
          <a:custGeom>
            <a:avLst/>
            <a:gdLst>
              <a:gd name="connsiteX0" fmla="*/ 1169940 w 4038672"/>
              <a:gd name="connsiteY0" fmla="*/ 2601345 h 4030066"/>
              <a:gd name="connsiteX1" fmla="*/ 3392920 w 4038672"/>
              <a:gd name="connsiteY1" fmla="*/ 3695526 h 4030066"/>
              <a:gd name="connsiteX2" fmla="*/ 3469461 w 4038672"/>
              <a:gd name="connsiteY2" fmla="*/ 3699984 h 4030066"/>
              <a:gd name="connsiteX3" fmla="*/ 3469460 w 4038672"/>
              <a:gd name="connsiteY3" fmla="*/ 3699985 h 4030066"/>
              <a:gd name="connsiteX4" fmla="*/ 3469461 w 4038672"/>
              <a:gd name="connsiteY4" fmla="*/ 3699985 h 4030066"/>
              <a:gd name="connsiteX5" fmla="*/ 3477299 w 4038672"/>
              <a:gd name="connsiteY5" fmla="*/ 4030066 h 4030066"/>
              <a:gd name="connsiteX6" fmla="*/ 3765760 w 4038672"/>
              <a:gd name="connsiteY6" fmla="*/ 3708616 h 4030066"/>
              <a:gd name="connsiteX7" fmla="*/ 3719216 w 4038672"/>
              <a:gd name="connsiteY7" fmla="*/ 3710439 h 4030066"/>
              <a:gd name="connsiteX8" fmla="*/ 3765759 w 4038672"/>
              <a:gd name="connsiteY8" fmla="*/ 3708616 h 4030066"/>
              <a:gd name="connsiteX9" fmla="*/ 4038672 w 4038672"/>
              <a:gd name="connsiteY9" fmla="*/ 3404496 h 4030066"/>
              <a:gd name="connsiteX10" fmla="*/ 3803934 w 4038672"/>
              <a:gd name="connsiteY10" fmla="*/ 3166661 h 4030066"/>
              <a:gd name="connsiteX11" fmla="*/ 3803934 w 4038672"/>
              <a:gd name="connsiteY11" fmla="*/ 3166661 h 4030066"/>
              <a:gd name="connsiteX12" fmla="*/ 3448241 w 4038672"/>
              <a:gd name="connsiteY12" fmla="*/ 2806275 h 4030066"/>
              <a:gd name="connsiteX13" fmla="*/ 3456930 w 4038672"/>
              <a:gd name="connsiteY13" fmla="*/ 3172228 h 4030066"/>
              <a:gd name="connsiteX14" fmla="*/ 3324118 w 4038672"/>
              <a:gd name="connsiteY14" fmla="*/ 3164493 h 4030066"/>
              <a:gd name="connsiteX15" fmla="*/ 1497836 w 4038672"/>
              <a:gd name="connsiteY15" fmla="*/ 2265572 h 4030066"/>
              <a:gd name="connsiteX16" fmla="*/ 536676 w 4038672"/>
              <a:gd name="connsiteY16" fmla="*/ 227994 h 4030066"/>
              <a:gd name="connsiteX17" fmla="*/ 540182 w 4038672"/>
              <a:gd name="connsiteY17" fmla="*/ 0 h 4030066"/>
              <a:gd name="connsiteX18" fmla="*/ 1863 w 4038672"/>
              <a:gd name="connsiteY18" fmla="*/ 0 h 4030066"/>
              <a:gd name="connsiteX19" fmla="*/ 0 w 4038672"/>
              <a:gd name="connsiteY19" fmla="*/ 121171 h 4030066"/>
              <a:gd name="connsiteX20" fmla="*/ 1169940 w 4038672"/>
              <a:gd name="connsiteY20" fmla="*/ 2601345 h 40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8672" h="4030066">
                <a:moveTo>
                  <a:pt x="1169940" y="2601345"/>
                </a:moveTo>
                <a:cubicBezTo>
                  <a:pt x="1827899" y="3243867"/>
                  <a:pt x="2629231" y="3614960"/>
                  <a:pt x="3392920" y="3695526"/>
                </a:cubicBezTo>
                <a:lnTo>
                  <a:pt x="3469461" y="3699984"/>
                </a:lnTo>
                <a:lnTo>
                  <a:pt x="3469460" y="3699985"/>
                </a:lnTo>
                <a:lnTo>
                  <a:pt x="3469461" y="3699985"/>
                </a:lnTo>
                <a:lnTo>
                  <a:pt x="3477299" y="4030066"/>
                </a:lnTo>
                <a:lnTo>
                  <a:pt x="3765760" y="3708616"/>
                </a:lnTo>
                <a:lnTo>
                  <a:pt x="3719216" y="3710439"/>
                </a:lnTo>
                <a:lnTo>
                  <a:pt x="3765759" y="3708616"/>
                </a:lnTo>
                <a:lnTo>
                  <a:pt x="4038672" y="3404496"/>
                </a:lnTo>
                <a:lnTo>
                  <a:pt x="3803934" y="3166661"/>
                </a:lnTo>
                <a:lnTo>
                  <a:pt x="3803934" y="3166661"/>
                </a:lnTo>
                <a:lnTo>
                  <a:pt x="3448241" y="2806275"/>
                </a:lnTo>
                <a:lnTo>
                  <a:pt x="3456930" y="3172228"/>
                </a:lnTo>
                <a:lnTo>
                  <a:pt x="3324118" y="3164493"/>
                </a:lnTo>
                <a:cubicBezTo>
                  <a:pt x="2696712" y="3098305"/>
                  <a:pt x="2038381" y="2793434"/>
                  <a:pt x="1497836" y="2265572"/>
                </a:cubicBezTo>
                <a:cubicBezTo>
                  <a:pt x="889724" y="1671728"/>
                  <a:pt x="560218" y="922151"/>
                  <a:pt x="536676" y="227994"/>
                </a:cubicBezTo>
                <a:lnTo>
                  <a:pt x="540182" y="0"/>
                </a:lnTo>
                <a:lnTo>
                  <a:pt x="1863" y="0"/>
                </a:lnTo>
                <a:lnTo>
                  <a:pt x="0" y="121171"/>
                </a:lnTo>
                <a:cubicBezTo>
                  <a:pt x="28656" y="966111"/>
                  <a:pt x="429736" y="1878507"/>
                  <a:pt x="1169940" y="2601345"/>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rgbClr val="000000"/>
              </a:solidFill>
              <a:ea typeface="Segoe UI" pitchFamily="34" charset="0"/>
              <a:cs typeface="Segoe UI" pitchFamily="34" charset="0"/>
            </a:endParaRPr>
          </a:p>
        </p:txBody>
      </p:sp>
      <p:sp>
        <p:nvSpPr>
          <p:cNvPr id="89" name="Title 1"/>
          <p:cNvSpPr txBox="1">
            <a:spLocks/>
          </p:cNvSpPr>
          <p:nvPr/>
        </p:nvSpPr>
        <p:spPr>
          <a:xfrm>
            <a:off x="247527" y="5053125"/>
            <a:ext cx="2570947"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600" b="1" dirty="0">
                <a:solidFill>
                  <a:srgbClr val="000000"/>
                </a:solidFill>
              </a:rPr>
              <a:t>THE</a:t>
            </a:r>
            <a:r>
              <a:rPr lang="en-US" sz="2600" b="1">
                <a:solidFill>
                  <a:srgbClr val="000000"/>
                </a:solidFill>
              </a:rPr>
              <a:t> FIRST WAY</a:t>
            </a:r>
            <a:endParaRPr sz="2800" b="1" dirty="0">
              <a:solidFill>
                <a:srgbClr val="000000"/>
              </a:solidFill>
            </a:endParaRPr>
          </a:p>
          <a:p>
            <a:br>
              <a:rPr sz="2800">
                <a:solidFill>
                  <a:srgbClr val="000000"/>
                </a:solidFill>
              </a:rPr>
            </a:br>
            <a:r>
              <a:rPr sz="2800">
                <a:solidFill>
                  <a:srgbClr val="000000"/>
                </a:solidFill>
              </a:rPr>
              <a:t>Flow/systems thinking</a:t>
            </a:r>
            <a:endParaRPr sz="2800" dirty="0">
              <a:solidFill>
                <a:srgbClr val="000000"/>
              </a:solidFill>
            </a:endParaRPr>
          </a:p>
        </p:txBody>
      </p:sp>
      <p:sp>
        <p:nvSpPr>
          <p:cNvPr id="91" name="Title 1"/>
          <p:cNvSpPr txBox="1">
            <a:spLocks/>
          </p:cNvSpPr>
          <p:nvPr/>
        </p:nvSpPr>
        <p:spPr>
          <a:xfrm>
            <a:off x="336356" y="5063762"/>
            <a:ext cx="301819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600" b="1" dirty="0">
                <a:solidFill>
                  <a:srgbClr val="000000"/>
                </a:solidFill>
              </a:rPr>
              <a:t>THE</a:t>
            </a:r>
            <a:r>
              <a:rPr lang="en-US" sz="2600" b="1">
                <a:solidFill>
                  <a:srgbClr val="000000"/>
                </a:solidFill>
              </a:rPr>
              <a:t> SECOND WAY</a:t>
            </a:r>
            <a:br>
              <a:rPr sz="2800" b="1">
                <a:solidFill>
                  <a:srgbClr val="000000"/>
                </a:solidFill>
              </a:rPr>
            </a:br>
            <a:endParaRPr sz="2800" b="1" dirty="0">
              <a:solidFill>
                <a:srgbClr val="000000"/>
              </a:solidFill>
            </a:endParaRPr>
          </a:p>
          <a:p>
            <a:r>
              <a:rPr sz="2800" dirty="0">
                <a:solidFill>
                  <a:srgbClr val="000000"/>
                </a:solidFill>
              </a:rPr>
              <a:t>Feedback/amplify</a:t>
            </a:r>
            <a:r>
              <a:rPr sz="2800">
                <a:solidFill>
                  <a:srgbClr val="000000"/>
                </a:solidFill>
              </a:rPr>
              <a:t> feedback loops</a:t>
            </a:r>
            <a:endParaRPr sz="2800" dirty="0">
              <a:solidFill>
                <a:srgbClr val="000000"/>
              </a:solidFill>
            </a:endParaRPr>
          </a:p>
        </p:txBody>
      </p:sp>
      <p:sp>
        <p:nvSpPr>
          <p:cNvPr id="92" name="Title 1"/>
          <p:cNvSpPr txBox="1">
            <a:spLocks/>
          </p:cNvSpPr>
          <p:nvPr/>
        </p:nvSpPr>
        <p:spPr>
          <a:xfrm>
            <a:off x="292834" y="5082685"/>
            <a:ext cx="4535323"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600" b="1" dirty="0">
                <a:solidFill>
                  <a:srgbClr val="000000"/>
                </a:solidFill>
              </a:rPr>
              <a:t>THE</a:t>
            </a:r>
            <a:r>
              <a:rPr lang="en-US" sz="2600" b="1">
                <a:solidFill>
                  <a:srgbClr val="000000"/>
                </a:solidFill>
              </a:rPr>
              <a:t> THIRD WAY</a:t>
            </a:r>
            <a:endParaRPr sz="2800" b="1" dirty="0">
              <a:solidFill>
                <a:srgbClr val="000000"/>
              </a:solidFill>
            </a:endParaRPr>
          </a:p>
          <a:p>
            <a:br>
              <a:rPr sz="2800" dirty="0">
                <a:solidFill>
                  <a:srgbClr val="000000"/>
                </a:solidFill>
              </a:rPr>
            </a:br>
            <a:r>
              <a:rPr sz="2800" dirty="0">
                <a:solidFill>
                  <a:srgbClr val="000000"/>
                </a:solidFill>
              </a:rPr>
              <a:t>Continual experimentation </a:t>
            </a:r>
            <a:br>
              <a:rPr sz="2800" dirty="0">
                <a:solidFill>
                  <a:srgbClr val="000000"/>
                </a:solidFill>
              </a:rPr>
            </a:br>
            <a:r>
              <a:rPr sz="2800" dirty="0">
                <a:solidFill>
                  <a:srgbClr val="000000"/>
                </a:solidFill>
              </a:rPr>
              <a:t>and learning</a:t>
            </a:r>
          </a:p>
        </p:txBody>
      </p:sp>
      <p:sp>
        <p:nvSpPr>
          <p:cNvPr id="39" name="Title 1"/>
          <p:cNvSpPr txBox="1">
            <a:spLocks/>
          </p:cNvSpPr>
          <p:nvPr/>
        </p:nvSpPr>
        <p:spPr>
          <a:xfrm>
            <a:off x="1816723" y="2439117"/>
            <a:ext cx="1772416" cy="566152"/>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400" dirty="0">
                <a:solidFill>
                  <a:schemeClr val="accent3">
                    <a:lumMod val="50000"/>
                  </a:schemeClr>
                </a:solidFill>
              </a:rPr>
              <a:t>(Business)</a:t>
            </a:r>
          </a:p>
        </p:txBody>
      </p:sp>
      <p:sp>
        <p:nvSpPr>
          <p:cNvPr id="40" name="Title 1"/>
          <p:cNvSpPr txBox="1">
            <a:spLocks/>
          </p:cNvSpPr>
          <p:nvPr/>
        </p:nvSpPr>
        <p:spPr>
          <a:xfrm>
            <a:off x="9116255" y="2413864"/>
            <a:ext cx="1855779" cy="566152"/>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2400" dirty="0">
                <a:solidFill>
                  <a:schemeClr val="accent3">
                    <a:lumMod val="50000"/>
                  </a:schemeClr>
                </a:solidFill>
              </a:rPr>
              <a:t>(Customer)</a:t>
            </a:r>
          </a:p>
        </p:txBody>
      </p:sp>
    </p:spTree>
    <p:extLst>
      <p:ext uri="{BB962C8B-B14F-4D97-AF65-F5344CB8AC3E}">
        <p14:creationId xmlns:p14="http://schemas.microsoft.com/office/powerpoint/2010/main" val="4047784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900"/>
                                        <p:tgtEl>
                                          <p:spTgt spid="89"/>
                                        </p:tgtEl>
                                      </p:cBhvr>
                                    </p:animEffect>
                                  </p:childTnLst>
                                </p:cTn>
                              </p:par>
                              <p:par>
                                <p:cTn id="8" presetID="63" presetClass="path" presetSubtype="0" decel="100000" fill="hold" grpId="1" nodeType="withEffect">
                                  <p:stCondLst>
                                    <p:cond delay="500"/>
                                  </p:stCondLst>
                                  <p:childTnLst>
                                    <p:animMotion origin="layout" path="M -0.02412 3.65865E-6 L -1.00587E-6 3.65865E-6 " pathEditMode="relative" rAng="0" ptsTypes="AA">
                                      <p:cBhvr>
                                        <p:cTn id="9" dur="900" fill="hold"/>
                                        <p:tgtEl>
                                          <p:spTgt spid="89"/>
                                        </p:tgtEl>
                                        <p:attrNameLst>
                                          <p:attrName>ppt_x</p:attrName>
                                          <p:attrName>ppt_y</p:attrName>
                                        </p:attrNameLst>
                                      </p:cBhvr>
                                      <p:rCtr x="1200" y="0"/>
                                    </p:animMotion>
                                  </p:childTnLst>
                                </p:cTn>
                              </p:par>
                              <p:par>
                                <p:cTn id="10" presetID="6" presetClass="emph" presetSubtype="0" accel="100000" autoRev="1" fill="hold" grpId="2" nodeType="withEffect">
                                  <p:stCondLst>
                                    <p:cond delay="0"/>
                                  </p:stCondLst>
                                  <p:childTnLst>
                                    <p:animScale>
                                      <p:cBhvr>
                                        <p:cTn id="11" dur="500" fill="hold"/>
                                        <p:tgtEl>
                                          <p:spTgt spid="89"/>
                                        </p:tgtEl>
                                      </p:cBhvr>
                                      <p:by x="80000" y="80000"/>
                                    </p:animScale>
                                  </p:childTnLst>
                                </p:cTn>
                              </p:par>
                            </p:childTnLst>
                          </p:cTn>
                        </p:par>
                        <p:par>
                          <p:cTn id="12" fill="hold">
                            <p:stCondLst>
                              <p:cond delay="1400"/>
                            </p:stCondLst>
                            <p:childTnLst>
                              <p:par>
                                <p:cTn id="13" presetID="22" presetClass="entr" presetSubtype="8"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wipe(left)">
                                      <p:cBhvr>
                                        <p:cTn id="15" dur="500"/>
                                        <p:tgtEl>
                                          <p:spTgt spid="7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3" nodeType="clickEffect">
                                  <p:stCondLst>
                                    <p:cond delay="0"/>
                                  </p:stCondLst>
                                  <p:childTnLst>
                                    <p:animEffect transition="out" filter="fade">
                                      <p:cBhvr>
                                        <p:cTn id="19" dur="500"/>
                                        <p:tgtEl>
                                          <p:spTgt spid="89"/>
                                        </p:tgtEl>
                                      </p:cBhvr>
                                    </p:animEffect>
                                    <p:set>
                                      <p:cBhvr>
                                        <p:cTn id="20" dur="1" fill="hold">
                                          <p:stCondLst>
                                            <p:cond delay="499"/>
                                          </p:stCondLst>
                                        </p:cTn>
                                        <p:tgtEl>
                                          <p:spTgt spid="89"/>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91"/>
                                        </p:tgtEl>
                                        <p:attrNameLst>
                                          <p:attrName>style.visibility</p:attrName>
                                        </p:attrNameLst>
                                      </p:cBhvr>
                                      <p:to>
                                        <p:strVal val="visible"/>
                                      </p:to>
                                    </p:set>
                                    <p:animEffect transition="in" filter="fade">
                                      <p:cBhvr>
                                        <p:cTn id="23" dur="900"/>
                                        <p:tgtEl>
                                          <p:spTgt spid="91"/>
                                        </p:tgtEl>
                                      </p:cBhvr>
                                    </p:animEffect>
                                  </p:childTnLst>
                                </p:cTn>
                              </p:par>
                              <p:par>
                                <p:cTn id="24" presetID="63" presetClass="path" presetSubtype="0" decel="100000" fill="hold" grpId="1" nodeType="withEffect">
                                  <p:stCondLst>
                                    <p:cond delay="500"/>
                                  </p:stCondLst>
                                  <p:childTnLst>
                                    <p:animMotion origin="layout" path="M -0.02413 4.91602E-6 L 2.19811E-6 4.91602E-6 " pathEditMode="relative" rAng="0" ptsTypes="AA">
                                      <p:cBhvr>
                                        <p:cTn id="25" dur="900" fill="hold"/>
                                        <p:tgtEl>
                                          <p:spTgt spid="91"/>
                                        </p:tgtEl>
                                        <p:attrNameLst>
                                          <p:attrName>ppt_x</p:attrName>
                                          <p:attrName>ppt_y</p:attrName>
                                        </p:attrNameLst>
                                      </p:cBhvr>
                                      <p:rCtr x="1200" y="0"/>
                                    </p:animMotion>
                                  </p:childTnLst>
                                </p:cTn>
                              </p:par>
                              <p:par>
                                <p:cTn id="26" presetID="6" presetClass="emph" presetSubtype="0" accel="100000" autoRev="1" fill="hold" grpId="2" nodeType="withEffect">
                                  <p:stCondLst>
                                    <p:cond delay="0"/>
                                  </p:stCondLst>
                                  <p:childTnLst>
                                    <p:animScale>
                                      <p:cBhvr>
                                        <p:cTn id="27" dur="500" fill="hold"/>
                                        <p:tgtEl>
                                          <p:spTgt spid="91"/>
                                        </p:tgtEl>
                                      </p:cBhvr>
                                      <p:by x="80000" y="80000"/>
                                    </p:animScale>
                                  </p:childTnLst>
                                </p:cTn>
                              </p:par>
                            </p:childTnLst>
                          </p:cTn>
                        </p:par>
                        <p:par>
                          <p:cTn id="28" fill="hold">
                            <p:stCondLst>
                              <p:cond delay="1400"/>
                            </p:stCondLst>
                            <p:childTnLst>
                              <p:par>
                                <p:cTn id="29" presetID="22" presetClass="entr" presetSubtype="2"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right)">
                                      <p:cBhvr>
                                        <p:cTn id="31" dur="500"/>
                                        <p:tgtEl>
                                          <p:spTgt spid="7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3" nodeType="clickEffect">
                                  <p:stCondLst>
                                    <p:cond delay="0"/>
                                  </p:stCondLst>
                                  <p:childTnLst>
                                    <p:animEffect transition="out" filter="fade">
                                      <p:cBhvr>
                                        <p:cTn id="35" dur="500"/>
                                        <p:tgtEl>
                                          <p:spTgt spid="91"/>
                                        </p:tgtEl>
                                      </p:cBhvr>
                                    </p:animEffect>
                                    <p:set>
                                      <p:cBhvr>
                                        <p:cTn id="36" dur="1" fill="hold">
                                          <p:stCondLst>
                                            <p:cond delay="499"/>
                                          </p:stCondLst>
                                        </p:cTn>
                                        <p:tgtEl>
                                          <p:spTgt spid="91"/>
                                        </p:tgtEl>
                                        <p:attrNameLst>
                                          <p:attrName>style.visibility</p:attrName>
                                        </p:attrNameLst>
                                      </p:cBhvr>
                                      <p:to>
                                        <p:strVal val="hidden"/>
                                      </p:to>
                                    </p:set>
                                  </p:childTnLst>
                                </p:cTn>
                              </p:par>
                              <p:par>
                                <p:cTn id="37" presetID="10" presetClass="entr" presetSubtype="0" fill="hold" grpId="0" nodeType="withEffect">
                                  <p:stCondLst>
                                    <p:cond delay="50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900"/>
                                        <p:tgtEl>
                                          <p:spTgt spid="92"/>
                                        </p:tgtEl>
                                      </p:cBhvr>
                                    </p:animEffect>
                                  </p:childTnLst>
                                </p:cTn>
                              </p:par>
                              <p:par>
                                <p:cTn id="40" presetID="63" presetClass="path" presetSubtype="0" decel="100000" fill="hold" grpId="1" nodeType="withEffect">
                                  <p:stCondLst>
                                    <p:cond delay="500"/>
                                  </p:stCondLst>
                                  <p:childTnLst>
                                    <p:animMotion origin="layout" path="M -0.02413 1.35724E-6 L 2.78274E-7 1.35724E-6 " pathEditMode="relative" rAng="0" ptsTypes="AA">
                                      <p:cBhvr>
                                        <p:cTn id="41" dur="900" fill="hold"/>
                                        <p:tgtEl>
                                          <p:spTgt spid="92"/>
                                        </p:tgtEl>
                                        <p:attrNameLst>
                                          <p:attrName>ppt_x</p:attrName>
                                          <p:attrName>ppt_y</p:attrName>
                                        </p:attrNameLst>
                                      </p:cBhvr>
                                      <p:rCtr x="1200" y="0"/>
                                    </p:animMotion>
                                  </p:childTnLst>
                                </p:cTn>
                              </p:par>
                              <p:par>
                                <p:cTn id="42" presetID="6" presetClass="emph" presetSubtype="0" accel="100000" autoRev="1" fill="hold" grpId="2" nodeType="withEffect">
                                  <p:stCondLst>
                                    <p:cond delay="0"/>
                                  </p:stCondLst>
                                  <p:childTnLst>
                                    <p:animScale>
                                      <p:cBhvr>
                                        <p:cTn id="43" dur="500" fill="hold"/>
                                        <p:tgtEl>
                                          <p:spTgt spid="92"/>
                                        </p:tgtEl>
                                      </p:cBhvr>
                                      <p:by x="80000" y="80000"/>
                                    </p:animScale>
                                  </p:childTnLst>
                                </p:cTn>
                              </p:par>
                            </p:childTnLst>
                          </p:cTn>
                        </p:par>
                        <p:par>
                          <p:cTn id="44" fill="hold">
                            <p:stCondLst>
                              <p:cond delay="1400"/>
                            </p:stCondLst>
                            <p:childTnLst>
                              <p:par>
                                <p:cTn id="45" presetID="22" presetClass="entr" presetSubtype="8" fill="hold" grpId="0" nodeType="after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wipe(left)">
                                      <p:cBhvr>
                                        <p:cTn id="47" dur="500"/>
                                        <p:tgtEl>
                                          <p:spTgt spid="80"/>
                                        </p:tgtEl>
                                      </p:cBhvr>
                                    </p:animEffect>
                                  </p:childTnLst>
                                </p:cTn>
                              </p:par>
                              <p:par>
                                <p:cTn id="48" presetID="22" presetClass="entr" presetSubtype="2" fill="hold" grpId="0" nodeType="withEffect">
                                  <p:stCondLst>
                                    <p:cond delay="500"/>
                                  </p:stCondLst>
                                  <p:childTnLst>
                                    <p:set>
                                      <p:cBhvr>
                                        <p:cTn id="49" dur="1" fill="hold">
                                          <p:stCondLst>
                                            <p:cond delay="0"/>
                                          </p:stCondLst>
                                        </p:cTn>
                                        <p:tgtEl>
                                          <p:spTgt spid="81"/>
                                        </p:tgtEl>
                                        <p:attrNameLst>
                                          <p:attrName>style.visibility</p:attrName>
                                        </p:attrNameLst>
                                      </p:cBhvr>
                                      <p:to>
                                        <p:strVal val="visible"/>
                                      </p:to>
                                    </p:set>
                                    <p:animEffect transition="in" filter="wipe(right)">
                                      <p:cBhvr>
                                        <p:cTn id="50" dur="500"/>
                                        <p:tgtEl>
                                          <p:spTgt spid="81"/>
                                        </p:tgtEl>
                                      </p:cBhvr>
                                    </p:animEffect>
                                  </p:childTnLst>
                                </p:cTn>
                              </p:par>
                            </p:childTnLst>
                          </p:cTn>
                        </p:par>
                        <p:par>
                          <p:cTn id="51" fill="hold">
                            <p:stCondLst>
                              <p:cond delay="2400"/>
                            </p:stCondLst>
                            <p:childTnLst>
                              <p:par>
                                <p:cTn id="52" presetID="22" presetClass="entr" presetSubtype="8" fill="hold" grpId="0" nodeType="after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wipe(left)">
                                      <p:cBhvr>
                                        <p:cTn id="54" dur="500"/>
                                        <p:tgtEl>
                                          <p:spTgt spid="84"/>
                                        </p:tgtEl>
                                      </p:cBhvr>
                                    </p:animEffect>
                                  </p:childTnLst>
                                </p:cTn>
                              </p:par>
                              <p:par>
                                <p:cTn id="55" presetID="22" presetClass="entr" presetSubtype="2" fill="hold" grpId="0" nodeType="withEffect">
                                  <p:stCondLst>
                                    <p:cond delay="500"/>
                                  </p:stCondLst>
                                  <p:childTnLst>
                                    <p:set>
                                      <p:cBhvr>
                                        <p:cTn id="56" dur="1" fill="hold">
                                          <p:stCondLst>
                                            <p:cond delay="0"/>
                                          </p:stCondLst>
                                        </p:cTn>
                                        <p:tgtEl>
                                          <p:spTgt spid="85"/>
                                        </p:tgtEl>
                                        <p:attrNameLst>
                                          <p:attrName>style.visibility</p:attrName>
                                        </p:attrNameLst>
                                      </p:cBhvr>
                                      <p:to>
                                        <p:strVal val="visible"/>
                                      </p:to>
                                    </p:set>
                                    <p:animEffect transition="in" filter="wipe(right)">
                                      <p:cBhvr>
                                        <p:cTn id="57" dur="500"/>
                                        <p:tgtEl>
                                          <p:spTgt spid="85"/>
                                        </p:tgtEl>
                                      </p:cBhvr>
                                    </p:animEffect>
                                  </p:childTnLst>
                                </p:cTn>
                              </p:par>
                            </p:childTnLst>
                          </p:cTn>
                        </p:par>
                        <p:par>
                          <p:cTn id="58" fill="hold">
                            <p:stCondLst>
                              <p:cond delay="3400"/>
                            </p:stCondLst>
                            <p:childTnLst>
                              <p:par>
                                <p:cTn id="59" presetID="22" presetClass="entr" presetSubtype="8" fill="hold" grpId="0" nodeType="after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left)">
                                      <p:cBhvr>
                                        <p:cTn id="61" dur="500"/>
                                        <p:tgtEl>
                                          <p:spTgt spid="87"/>
                                        </p:tgtEl>
                                      </p:cBhvr>
                                    </p:animEffect>
                                  </p:childTnLst>
                                </p:cTn>
                              </p:par>
                              <p:par>
                                <p:cTn id="62" presetID="22" presetClass="entr" presetSubtype="2" fill="hold" grpId="0" nodeType="withEffect">
                                  <p:stCondLst>
                                    <p:cond delay="500"/>
                                  </p:stCondLst>
                                  <p:childTnLst>
                                    <p:set>
                                      <p:cBhvr>
                                        <p:cTn id="63" dur="1" fill="hold">
                                          <p:stCondLst>
                                            <p:cond delay="0"/>
                                          </p:stCondLst>
                                        </p:cTn>
                                        <p:tgtEl>
                                          <p:spTgt spid="88"/>
                                        </p:tgtEl>
                                        <p:attrNameLst>
                                          <p:attrName>style.visibility</p:attrName>
                                        </p:attrNameLst>
                                      </p:cBhvr>
                                      <p:to>
                                        <p:strVal val="visible"/>
                                      </p:to>
                                    </p:set>
                                    <p:animEffect transition="in" filter="wipe(right)">
                                      <p:cBhvr>
                                        <p:cTn id="6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84" grpId="0" animBg="1"/>
      <p:bldP spid="85" grpId="0" animBg="1"/>
      <p:bldP spid="87" grpId="0" animBg="1"/>
      <p:bldP spid="88" grpId="0" animBg="1"/>
      <p:bldP spid="89" grpId="0"/>
      <p:bldP spid="89" grpId="1"/>
      <p:bldP spid="89" grpId="2"/>
      <p:bldP spid="89" grpId="3"/>
      <p:bldP spid="91" grpId="0"/>
      <p:bldP spid="91" grpId="1"/>
      <p:bldP spid="91" grpId="2"/>
      <p:bldP spid="91" grpId="3"/>
      <p:bldP spid="92" grpId="0"/>
      <p:bldP spid="92" grpId="1"/>
      <p:bldP spid="92" grpId="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264725" y="4979799"/>
            <a:ext cx="11866562" cy="680297"/>
          </a:xfrm>
          <a:prstGeom prst="rect">
            <a:avLst/>
          </a:prstGeom>
          <a:solidFill>
            <a:schemeClr val="bg2"/>
          </a:solidFill>
          <a:ln w="25400" cap="flat" cmpd="sng" algn="ctr">
            <a:solidFill>
              <a:schemeClr val="bg1"/>
            </a:solidFill>
            <a:prstDash val="solid"/>
            <a:headEnd type="none" w="med" len="med"/>
            <a:tailEnd type="none" w="med" len="med"/>
          </a:ln>
          <a:effectLst/>
        </p:spPr>
        <p:txBody>
          <a:bodyPr vert="horz" wrap="square" lIns="146304" tIns="91440" rIns="146304" bIns="91440" numCol="1" rtlCol="0" anchor="t" anchorCtr="0" compatLnSpc="1">
            <a:prstTxWarp prst="textNoShape">
              <a:avLst/>
            </a:prstTxWarp>
          </a:bodyPr>
          <a:lstStyle/>
          <a:p>
            <a:pPr defTabSz="914400"/>
            <a:r>
              <a:rPr lang="en-US" sz="3200" dirty="0">
                <a:gradFill>
                  <a:gsLst>
                    <a:gs pos="0">
                      <a:srgbClr val="3F3F3F"/>
                    </a:gs>
                    <a:gs pos="100000">
                      <a:srgbClr val="3F3F3F"/>
                    </a:gs>
                  </a:gsLst>
                  <a:lin ang="5400000" scaled="0"/>
                </a:gradFill>
                <a:latin typeface="Segoe UI Light"/>
              </a:rPr>
              <a:t>Increased flow of value</a:t>
            </a:r>
          </a:p>
        </p:txBody>
      </p:sp>
      <p:grpSp>
        <p:nvGrpSpPr>
          <p:cNvPr id="6" name="Group 5"/>
          <p:cNvGrpSpPr/>
          <p:nvPr/>
        </p:nvGrpSpPr>
        <p:grpSpPr>
          <a:xfrm>
            <a:off x="6282159" y="1679673"/>
            <a:ext cx="2877509" cy="3189190"/>
            <a:chOff x="6282159" y="1679673"/>
            <a:chExt cx="2877509" cy="3189190"/>
          </a:xfrm>
        </p:grpSpPr>
        <p:sp>
          <p:nvSpPr>
            <p:cNvPr id="50" name="Rectangle 49"/>
            <p:cNvSpPr/>
            <p:nvPr/>
          </p:nvSpPr>
          <p:spPr bwMode="auto">
            <a:xfrm>
              <a:off x="6282159" y="1679673"/>
              <a:ext cx="2877509" cy="3189190"/>
            </a:xfrm>
            <a:prstGeom prst="rect">
              <a:avLst/>
            </a:prstGeom>
            <a:solidFill>
              <a:srgbClr val="FF0000"/>
            </a:solid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512763" fontAlgn="base">
                <a:spcBef>
                  <a:spcPct val="0"/>
                </a:spcBef>
                <a:spcAft>
                  <a:spcPct val="0"/>
                </a:spcAft>
              </a:pPr>
              <a:r>
                <a:rPr lang="en-US" sz="3200" dirty="0">
                  <a:solidFill>
                    <a:schemeClr val="bg1"/>
                  </a:solidFill>
                  <a:latin typeface="+mj-lt"/>
                </a:rPr>
                <a:t>Higher quality</a:t>
              </a:r>
            </a:p>
          </p:txBody>
        </p:sp>
        <p:grpSp>
          <p:nvGrpSpPr>
            <p:cNvPr id="37" name="Group 36"/>
            <p:cNvGrpSpPr/>
            <p:nvPr/>
          </p:nvGrpSpPr>
          <p:grpSpPr>
            <a:xfrm>
              <a:off x="6974636" y="2944368"/>
              <a:ext cx="1565706" cy="1565706"/>
              <a:chOff x="4294229" y="4716799"/>
              <a:chExt cx="1146957" cy="1146957"/>
            </a:xfrm>
          </p:grpSpPr>
          <p:sp>
            <p:nvSpPr>
              <p:cNvPr id="38" name="Freeform 14"/>
              <p:cNvSpPr>
                <a:spLocks noEditPoints="1"/>
              </p:cNvSpPr>
              <p:nvPr/>
            </p:nvSpPr>
            <p:spPr bwMode="black">
              <a:xfrm>
                <a:off x="4622664" y="5047241"/>
                <a:ext cx="485941" cy="512865"/>
              </a:xfrm>
              <a:custGeom>
                <a:avLst/>
                <a:gdLst>
                  <a:gd name="T0" fmla="*/ 195 w 300"/>
                  <a:gd name="T1" fmla="*/ 217 h 266"/>
                  <a:gd name="T2" fmla="*/ 196 w 300"/>
                  <a:gd name="T3" fmla="*/ 227 h 266"/>
                  <a:gd name="T4" fmla="*/ 149 w 300"/>
                  <a:gd name="T5" fmla="*/ 266 h 266"/>
                  <a:gd name="T6" fmla="*/ 8 w 300"/>
                  <a:gd name="T7" fmla="*/ 116 h 266"/>
                  <a:gd name="T8" fmla="*/ 0 w 300"/>
                  <a:gd name="T9" fmla="*/ 78 h 266"/>
                  <a:gd name="T10" fmla="*/ 78 w 300"/>
                  <a:gd name="T11" fmla="*/ 0 h 266"/>
                  <a:gd name="T12" fmla="*/ 150 w 300"/>
                  <a:gd name="T13" fmla="*/ 48 h 266"/>
                  <a:gd name="T14" fmla="*/ 222 w 300"/>
                  <a:gd name="T15" fmla="*/ 0 h 266"/>
                  <a:gd name="T16" fmla="*/ 300 w 300"/>
                  <a:gd name="T17" fmla="*/ 78 h 266"/>
                  <a:gd name="T18" fmla="*/ 292 w 300"/>
                  <a:gd name="T19" fmla="*/ 116 h 266"/>
                  <a:gd name="T20" fmla="*/ 262 w 300"/>
                  <a:gd name="T21" fmla="*/ 162 h 266"/>
                  <a:gd name="T22" fmla="*/ 251 w 300"/>
                  <a:gd name="T23" fmla="*/ 161 h 266"/>
                  <a:gd name="T24" fmla="*/ 195 w 300"/>
                  <a:gd name="T25" fmla="*/ 217 h 266"/>
                  <a:gd name="T26" fmla="*/ 257 w 300"/>
                  <a:gd name="T27" fmla="*/ 211 h 266"/>
                  <a:gd name="T28" fmla="*/ 275 w 300"/>
                  <a:gd name="T29" fmla="*/ 211 h 266"/>
                  <a:gd name="T30" fmla="*/ 275 w 300"/>
                  <a:gd name="T31" fmla="*/ 223 h 266"/>
                  <a:gd name="T32" fmla="*/ 257 w 300"/>
                  <a:gd name="T33" fmla="*/ 223 h 266"/>
                  <a:gd name="T34" fmla="*/ 257 w 300"/>
                  <a:gd name="T35" fmla="*/ 241 h 266"/>
                  <a:gd name="T36" fmla="*/ 245 w 300"/>
                  <a:gd name="T37" fmla="*/ 241 h 266"/>
                  <a:gd name="T38" fmla="*/ 245 w 300"/>
                  <a:gd name="T39" fmla="*/ 223 h 266"/>
                  <a:gd name="T40" fmla="*/ 227 w 300"/>
                  <a:gd name="T41" fmla="*/ 223 h 266"/>
                  <a:gd name="T42" fmla="*/ 227 w 300"/>
                  <a:gd name="T43" fmla="*/ 211 h 266"/>
                  <a:gd name="T44" fmla="*/ 245 w 300"/>
                  <a:gd name="T45" fmla="*/ 211 h 266"/>
                  <a:gd name="T46" fmla="*/ 245 w 300"/>
                  <a:gd name="T47" fmla="*/ 193 h 266"/>
                  <a:gd name="T48" fmla="*/ 257 w 300"/>
                  <a:gd name="T49" fmla="*/ 193 h 266"/>
                  <a:gd name="T50" fmla="*/ 257 w 300"/>
                  <a:gd name="T51" fmla="*/ 211 h 266"/>
                  <a:gd name="T52" fmla="*/ 251 w 300"/>
                  <a:gd name="T53" fmla="*/ 258 h 266"/>
                  <a:gd name="T54" fmla="*/ 210 w 300"/>
                  <a:gd name="T55" fmla="*/ 217 h 266"/>
                  <a:gd name="T56" fmla="*/ 251 w 300"/>
                  <a:gd name="T57" fmla="*/ 176 h 266"/>
                  <a:gd name="T58" fmla="*/ 293 w 300"/>
                  <a:gd name="T59" fmla="*/ 217 h 266"/>
                  <a:gd name="T60" fmla="*/ 251 w 300"/>
                  <a:gd name="T61" fmla="*/ 258 h 266"/>
                  <a:gd name="T62" fmla="*/ 251 w 300"/>
                  <a:gd name="T63" fmla="*/ 168 h 266"/>
                  <a:gd name="T64" fmla="*/ 203 w 300"/>
                  <a:gd name="T65" fmla="*/ 217 h 266"/>
                  <a:gd name="T66" fmla="*/ 251 w 300"/>
                  <a:gd name="T67" fmla="*/ 266 h 266"/>
                  <a:gd name="T68" fmla="*/ 300 w 300"/>
                  <a:gd name="T69" fmla="*/ 217 h 266"/>
                  <a:gd name="T70" fmla="*/ 251 w 300"/>
                  <a:gd name="T71" fmla="*/ 1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rgbClr val="FFFFFF"/>
              </a:solidFill>
              <a:ln>
                <a:noFill/>
              </a:ln>
            </p:spPr>
            <p:txBody>
              <a:bodyPr vert="horz" wrap="square" lIns="83943" tIns="41972" rIns="83943" bIns="41972" numCol="1" anchor="t" anchorCtr="0" compatLnSpc="1">
                <a:prstTxWarp prst="textNoShape">
                  <a:avLst/>
                </a:prstTxWarp>
              </a:bodyPr>
              <a:lstStyle/>
              <a:p>
                <a:endParaRPr lang="en-US" sz="1632" dirty="0">
                  <a:solidFill>
                    <a:schemeClr val="bg1"/>
                  </a:solidFill>
                </a:endParaRPr>
              </a:p>
            </p:txBody>
          </p:sp>
          <p:pic>
            <p:nvPicPr>
              <p:cNvPr id="39" name="Picture 38" descr="\\MAGNUM\Projects\Microsoft\Cloud Power FY12\Design\Icons\PNGs\Optimized.png"/>
              <p:cNvPicPr>
                <a:picLocks noChangeAspect="1" noChangeArrowheads="1"/>
              </p:cNvPicPr>
              <p:nvPr/>
            </p:nvPicPr>
            <p:blipFill>
              <a:blip r:embed="rId3" cstate="print">
                <a:lum bright="100000"/>
                <a:extLst>
                  <a:ext uri="{BEBA8EAE-BF5A-486C-A8C5-ECC9F3942E4B}">
                    <a14:imgProps xmlns:a14="http://schemas.microsoft.com/office/drawing/2010/main">
                      <a14:imgLayer r:embed="rId4">
                        <a14:imgEffect>
                          <a14:backgroundRemoval t="10000" b="90000" l="10000" r="90000">
                            <a14:foregroundMark x1="65455" y1="14091" x2="65455" y2="14091"/>
                            <a14:foregroundMark x1="35227" y1="87045" x2="35227" y2="87045"/>
                            <a14:backgroundMark x1="58864" y1="44318" x2="50909" y2="52273"/>
                            <a14:backgroundMark x1="58182" y1="56364" x2="53409" y2="52273"/>
                          </a14:backgroundRemoval>
                        </a14:imgEffect>
                      </a14:imgLayer>
                    </a14:imgProps>
                  </a:ext>
                </a:extLst>
              </a:blip>
              <a:srcRect/>
              <a:stretch>
                <a:fillRect/>
              </a:stretch>
            </p:blipFill>
            <p:spPr bwMode="auto">
              <a:xfrm>
                <a:off x="4294229" y="4716799"/>
                <a:ext cx="1146957" cy="1146957"/>
              </a:xfrm>
              <a:prstGeom prst="rect">
                <a:avLst/>
              </a:prstGeom>
              <a:noFill/>
            </p:spPr>
          </p:pic>
        </p:grpSp>
      </p:grpSp>
      <p:grpSp>
        <p:nvGrpSpPr>
          <p:cNvPr id="5" name="Group 4"/>
          <p:cNvGrpSpPr/>
          <p:nvPr/>
        </p:nvGrpSpPr>
        <p:grpSpPr>
          <a:xfrm>
            <a:off x="3276811" y="1679673"/>
            <a:ext cx="2877509" cy="3189190"/>
            <a:chOff x="3276811" y="1679673"/>
            <a:chExt cx="2877509" cy="3189190"/>
          </a:xfrm>
        </p:grpSpPr>
        <p:sp>
          <p:nvSpPr>
            <p:cNvPr id="48" name="Rectangle 47"/>
            <p:cNvSpPr/>
            <p:nvPr/>
          </p:nvSpPr>
          <p:spPr bwMode="auto">
            <a:xfrm>
              <a:off x="3276811" y="1679673"/>
              <a:ext cx="2877509" cy="3189190"/>
            </a:xfrm>
            <a:prstGeom prst="rect">
              <a:avLst/>
            </a:prstGeom>
            <a:solidFill>
              <a:srgbClr val="20ABE9"/>
            </a:solid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512763" fontAlgn="base">
                <a:spcBef>
                  <a:spcPct val="0"/>
                </a:spcBef>
                <a:spcAft>
                  <a:spcPct val="0"/>
                </a:spcAft>
              </a:pPr>
              <a:r>
                <a:rPr lang="en-US" sz="3200" dirty="0">
                  <a:solidFill>
                    <a:schemeClr val="bg1"/>
                  </a:solidFill>
                  <a:latin typeface="+mj-lt"/>
                </a:rPr>
                <a:t>Lower cost</a:t>
              </a:r>
            </a:p>
          </p:txBody>
        </p:sp>
        <p:pic>
          <p:nvPicPr>
            <p:cNvPr id="45" name="Picture 7" descr="\\MAGNUM\Projects\Microsoft\Cloud Power FY12\Design\ICONS_PNG\Lower_Energy_Costs.png"/>
            <p:cNvPicPr>
              <a:picLocks noChangeAspect="1" noChangeArrowheads="1"/>
            </p:cNvPicPr>
            <p:nvPr/>
          </p:nvPicPr>
          <p:blipFill>
            <a:blip r:embed="rId5" cstate="print">
              <a:lum bright="100000"/>
            </a:blip>
            <a:srcRect/>
            <a:stretch>
              <a:fillRect/>
            </a:stretch>
          </p:blipFill>
          <p:spPr bwMode="auto">
            <a:xfrm>
              <a:off x="3750738" y="2725667"/>
              <a:ext cx="1932385" cy="1932385"/>
            </a:xfrm>
            <a:prstGeom prst="rect">
              <a:avLst/>
            </a:prstGeom>
            <a:noFill/>
          </p:spPr>
        </p:pic>
      </p:grpSp>
      <p:grpSp>
        <p:nvGrpSpPr>
          <p:cNvPr id="7" name="Group 6"/>
          <p:cNvGrpSpPr/>
          <p:nvPr/>
        </p:nvGrpSpPr>
        <p:grpSpPr>
          <a:xfrm>
            <a:off x="9287505" y="1679673"/>
            <a:ext cx="2853695" cy="3189190"/>
            <a:chOff x="9287505" y="1679673"/>
            <a:chExt cx="2853695" cy="3189190"/>
          </a:xfrm>
        </p:grpSpPr>
        <p:sp>
          <p:nvSpPr>
            <p:cNvPr id="51" name="Rectangle 50"/>
            <p:cNvSpPr/>
            <p:nvPr/>
          </p:nvSpPr>
          <p:spPr bwMode="auto">
            <a:xfrm>
              <a:off x="9287505" y="1679673"/>
              <a:ext cx="2853695" cy="3189190"/>
            </a:xfrm>
            <a:prstGeom prst="rect">
              <a:avLst/>
            </a:prstGeom>
            <a:solidFill>
              <a:srgbClr val="FB8605"/>
            </a:solid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512763" fontAlgn="base">
                <a:lnSpc>
                  <a:spcPct val="90000"/>
                </a:lnSpc>
                <a:spcBef>
                  <a:spcPct val="0"/>
                </a:spcBef>
                <a:spcAft>
                  <a:spcPct val="0"/>
                </a:spcAft>
              </a:pPr>
              <a:r>
                <a:rPr lang="en-US" sz="3200" dirty="0">
                  <a:solidFill>
                    <a:schemeClr val="bg1"/>
                  </a:solidFill>
                  <a:latin typeface="+mj-lt"/>
                </a:rPr>
                <a:t>Continuous learning</a:t>
              </a:r>
            </a:p>
          </p:txBody>
        </p:sp>
        <p:sp>
          <p:nvSpPr>
            <p:cNvPr id="47" name="Freeform 34"/>
            <p:cNvSpPr>
              <a:spLocks noEditPoints="1"/>
            </p:cNvSpPr>
            <p:nvPr/>
          </p:nvSpPr>
          <p:spPr bwMode="black">
            <a:xfrm>
              <a:off x="10398974" y="2992168"/>
              <a:ext cx="746300" cy="1506680"/>
            </a:xfrm>
            <a:custGeom>
              <a:avLst/>
              <a:gdLst>
                <a:gd name="T0" fmla="*/ 596 w 1316"/>
                <a:gd name="T1" fmla="*/ 1109 h 2659"/>
                <a:gd name="T2" fmla="*/ 349 w 1316"/>
                <a:gd name="T3" fmla="*/ 1109 h 2659"/>
                <a:gd name="T4" fmla="*/ 905 w 1316"/>
                <a:gd name="T5" fmla="*/ 809 h 2659"/>
                <a:gd name="T6" fmla="*/ 564 w 1316"/>
                <a:gd name="T7" fmla="*/ 1271 h 2659"/>
                <a:gd name="T8" fmla="*/ 129 w 1316"/>
                <a:gd name="T9" fmla="*/ 833 h 2659"/>
                <a:gd name="T10" fmla="*/ 18 w 1316"/>
                <a:gd name="T11" fmla="*/ 898 h 2659"/>
                <a:gd name="T12" fmla="*/ 307 w 1316"/>
                <a:gd name="T13" fmla="*/ 2583 h 2659"/>
                <a:gd name="T14" fmla="*/ 458 w 1316"/>
                <a:gd name="T15" fmla="*/ 2583 h 2659"/>
                <a:gd name="T16" fmla="*/ 488 w 1316"/>
                <a:gd name="T17" fmla="*/ 1953 h 2659"/>
                <a:gd name="T18" fmla="*/ 563 w 1316"/>
                <a:gd name="T19" fmla="*/ 2659 h 2659"/>
                <a:gd name="T20" fmla="*/ 639 w 1316"/>
                <a:gd name="T21" fmla="*/ 1400 h 2659"/>
                <a:gd name="T22" fmla="*/ 905 w 1316"/>
                <a:gd name="T23" fmla="*/ 809 h 2659"/>
                <a:gd name="T24" fmla="*/ 1217 w 1316"/>
                <a:gd name="T25" fmla="*/ 243 h 2659"/>
                <a:gd name="T26" fmla="*/ 560 w 1316"/>
                <a:gd name="T27" fmla="*/ 341 h 2659"/>
                <a:gd name="T28" fmla="*/ 461 w 1316"/>
                <a:gd name="T29" fmla="*/ 439 h 2659"/>
                <a:gd name="T30" fmla="*/ 539 w 1316"/>
                <a:gd name="T31" fmla="*/ 796 h 2659"/>
                <a:gd name="T32" fmla="*/ 787 w 1316"/>
                <a:gd name="T33" fmla="*/ 754 h 2659"/>
                <a:gd name="T34" fmla="*/ 1094 w 1316"/>
                <a:gd name="T35" fmla="*/ 731 h 2659"/>
                <a:gd name="T36" fmla="*/ 990 w 1316"/>
                <a:gd name="T37" fmla="*/ 255 h 2659"/>
                <a:gd name="T38" fmla="*/ 867 w 1316"/>
                <a:gd name="T39" fmla="*/ 245 h 2659"/>
                <a:gd name="T40" fmla="*/ 807 w 1316"/>
                <a:gd name="T41" fmla="*/ 228 h 2659"/>
                <a:gd name="T42" fmla="*/ 831 w 1316"/>
                <a:gd name="T43" fmla="*/ 164 h 2659"/>
                <a:gd name="T44" fmla="*/ 1059 w 1316"/>
                <a:gd name="T45" fmla="*/ 200 h 2659"/>
                <a:gd name="T46" fmla="*/ 990 w 1316"/>
                <a:gd name="T47" fmla="*/ 255 h 2659"/>
                <a:gd name="T48" fmla="*/ 198 w 1316"/>
                <a:gd name="T49" fmla="*/ 848 h 2659"/>
                <a:gd name="T50" fmla="*/ 175 w 1316"/>
                <a:gd name="T51" fmla="*/ 736 h 2659"/>
                <a:gd name="T52" fmla="*/ 481 w 1316"/>
                <a:gd name="T53" fmla="*/ 785 h 2659"/>
                <a:gd name="T54" fmla="*/ 310 w 1316"/>
                <a:gd name="T55" fmla="*/ 561 h 2659"/>
                <a:gd name="T56" fmla="*/ 408 w 1316"/>
                <a:gd name="T57" fmla="*/ 825 h 2659"/>
                <a:gd name="T58" fmla="*/ 481 w 1316"/>
                <a:gd name="T59" fmla="*/ 785 h 2659"/>
                <a:gd name="T60" fmla="*/ 266 w 1316"/>
                <a:gd name="T61" fmla="*/ 648 h 2659"/>
                <a:gd name="T62" fmla="*/ 196 w 1316"/>
                <a:gd name="T63" fmla="*/ 687 h 2659"/>
                <a:gd name="T64" fmla="*/ 360 w 1316"/>
                <a:gd name="T65" fmla="*/ 901 h 2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2659">
                  <a:moveTo>
                    <a:pt x="473" y="1232"/>
                  </a:moveTo>
                  <a:cubicBezTo>
                    <a:pt x="542" y="1232"/>
                    <a:pt x="596" y="1178"/>
                    <a:pt x="596" y="1109"/>
                  </a:cubicBezTo>
                  <a:cubicBezTo>
                    <a:pt x="596" y="1040"/>
                    <a:pt x="542" y="985"/>
                    <a:pt x="473" y="985"/>
                  </a:cubicBezTo>
                  <a:cubicBezTo>
                    <a:pt x="405" y="985"/>
                    <a:pt x="349" y="1040"/>
                    <a:pt x="349" y="1109"/>
                  </a:cubicBezTo>
                  <a:cubicBezTo>
                    <a:pt x="349" y="1178"/>
                    <a:pt x="405" y="1232"/>
                    <a:pt x="473" y="1232"/>
                  </a:cubicBezTo>
                  <a:close/>
                  <a:moveTo>
                    <a:pt x="905" y="809"/>
                  </a:moveTo>
                  <a:cubicBezTo>
                    <a:pt x="874" y="791"/>
                    <a:pt x="834" y="802"/>
                    <a:pt x="816" y="833"/>
                  </a:cubicBezTo>
                  <a:cubicBezTo>
                    <a:pt x="564" y="1271"/>
                    <a:pt x="564" y="1271"/>
                    <a:pt x="564" y="1271"/>
                  </a:cubicBezTo>
                  <a:cubicBezTo>
                    <a:pt x="383" y="1271"/>
                    <a:pt x="383" y="1271"/>
                    <a:pt x="383" y="1271"/>
                  </a:cubicBezTo>
                  <a:cubicBezTo>
                    <a:pt x="129" y="833"/>
                    <a:pt x="129" y="833"/>
                    <a:pt x="129" y="833"/>
                  </a:cubicBezTo>
                  <a:cubicBezTo>
                    <a:pt x="111" y="802"/>
                    <a:pt x="72" y="791"/>
                    <a:pt x="41" y="809"/>
                  </a:cubicBezTo>
                  <a:cubicBezTo>
                    <a:pt x="10" y="827"/>
                    <a:pt x="0" y="867"/>
                    <a:pt x="18" y="898"/>
                  </a:cubicBezTo>
                  <a:cubicBezTo>
                    <a:pt x="307" y="1400"/>
                    <a:pt x="307" y="1400"/>
                    <a:pt x="307" y="1400"/>
                  </a:cubicBezTo>
                  <a:cubicBezTo>
                    <a:pt x="307" y="2583"/>
                    <a:pt x="307" y="2583"/>
                    <a:pt x="307" y="2583"/>
                  </a:cubicBezTo>
                  <a:cubicBezTo>
                    <a:pt x="307" y="2625"/>
                    <a:pt x="341" y="2659"/>
                    <a:pt x="383" y="2659"/>
                  </a:cubicBezTo>
                  <a:cubicBezTo>
                    <a:pt x="425" y="2659"/>
                    <a:pt x="458" y="2625"/>
                    <a:pt x="458" y="2583"/>
                  </a:cubicBezTo>
                  <a:cubicBezTo>
                    <a:pt x="458" y="1953"/>
                    <a:pt x="458" y="1953"/>
                    <a:pt x="458" y="1953"/>
                  </a:cubicBezTo>
                  <a:cubicBezTo>
                    <a:pt x="488" y="1953"/>
                    <a:pt x="488" y="1953"/>
                    <a:pt x="488" y="1953"/>
                  </a:cubicBezTo>
                  <a:cubicBezTo>
                    <a:pt x="488" y="2583"/>
                    <a:pt x="488" y="2583"/>
                    <a:pt x="488" y="2583"/>
                  </a:cubicBezTo>
                  <a:cubicBezTo>
                    <a:pt x="488" y="2625"/>
                    <a:pt x="521" y="2659"/>
                    <a:pt x="563" y="2659"/>
                  </a:cubicBezTo>
                  <a:cubicBezTo>
                    <a:pt x="605" y="2659"/>
                    <a:pt x="639" y="2625"/>
                    <a:pt x="639" y="2583"/>
                  </a:cubicBezTo>
                  <a:cubicBezTo>
                    <a:pt x="639" y="1400"/>
                    <a:pt x="639" y="1400"/>
                    <a:pt x="639" y="1400"/>
                  </a:cubicBezTo>
                  <a:cubicBezTo>
                    <a:pt x="929" y="898"/>
                    <a:pt x="929" y="898"/>
                    <a:pt x="929" y="898"/>
                  </a:cubicBezTo>
                  <a:cubicBezTo>
                    <a:pt x="947" y="867"/>
                    <a:pt x="936" y="827"/>
                    <a:pt x="905" y="809"/>
                  </a:cubicBezTo>
                  <a:close/>
                  <a:moveTo>
                    <a:pt x="1219" y="247"/>
                  </a:moveTo>
                  <a:cubicBezTo>
                    <a:pt x="1218" y="244"/>
                    <a:pt x="1219" y="246"/>
                    <a:pt x="1217" y="243"/>
                  </a:cubicBezTo>
                  <a:cubicBezTo>
                    <a:pt x="1121" y="68"/>
                    <a:pt x="907" y="0"/>
                    <a:pt x="742" y="93"/>
                  </a:cubicBezTo>
                  <a:cubicBezTo>
                    <a:pt x="646" y="145"/>
                    <a:pt x="620" y="255"/>
                    <a:pt x="560" y="341"/>
                  </a:cubicBezTo>
                  <a:cubicBezTo>
                    <a:pt x="543" y="363"/>
                    <a:pt x="529" y="381"/>
                    <a:pt x="515" y="395"/>
                  </a:cubicBezTo>
                  <a:cubicBezTo>
                    <a:pt x="496" y="413"/>
                    <a:pt x="479" y="426"/>
                    <a:pt x="461" y="439"/>
                  </a:cubicBezTo>
                  <a:cubicBezTo>
                    <a:pt x="428" y="463"/>
                    <a:pt x="397" y="485"/>
                    <a:pt x="392" y="530"/>
                  </a:cubicBezTo>
                  <a:cubicBezTo>
                    <a:pt x="539" y="796"/>
                    <a:pt x="539" y="796"/>
                    <a:pt x="539" y="796"/>
                  </a:cubicBezTo>
                  <a:cubicBezTo>
                    <a:pt x="578" y="816"/>
                    <a:pt x="614" y="800"/>
                    <a:pt x="653" y="785"/>
                  </a:cubicBezTo>
                  <a:cubicBezTo>
                    <a:pt x="689" y="772"/>
                    <a:pt x="724" y="757"/>
                    <a:pt x="787" y="754"/>
                  </a:cubicBezTo>
                  <a:cubicBezTo>
                    <a:pt x="830" y="751"/>
                    <a:pt x="873" y="756"/>
                    <a:pt x="915" y="758"/>
                  </a:cubicBezTo>
                  <a:cubicBezTo>
                    <a:pt x="977" y="763"/>
                    <a:pt x="1038" y="762"/>
                    <a:pt x="1094" y="731"/>
                  </a:cubicBezTo>
                  <a:cubicBezTo>
                    <a:pt x="1260" y="638"/>
                    <a:pt x="1316" y="422"/>
                    <a:pt x="1219" y="247"/>
                  </a:cubicBezTo>
                  <a:close/>
                  <a:moveTo>
                    <a:pt x="990" y="255"/>
                  </a:moveTo>
                  <a:cubicBezTo>
                    <a:pt x="990" y="255"/>
                    <a:pt x="990" y="255"/>
                    <a:pt x="990" y="255"/>
                  </a:cubicBezTo>
                  <a:cubicBezTo>
                    <a:pt x="957" y="221"/>
                    <a:pt x="903" y="229"/>
                    <a:pt x="867" y="245"/>
                  </a:cubicBezTo>
                  <a:cubicBezTo>
                    <a:pt x="867" y="245"/>
                    <a:pt x="867" y="245"/>
                    <a:pt x="867" y="245"/>
                  </a:cubicBezTo>
                  <a:cubicBezTo>
                    <a:pt x="846" y="256"/>
                    <a:pt x="819" y="249"/>
                    <a:pt x="807" y="228"/>
                  </a:cubicBezTo>
                  <a:cubicBezTo>
                    <a:pt x="795" y="206"/>
                    <a:pt x="803" y="179"/>
                    <a:pt x="825" y="166"/>
                  </a:cubicBezTo>
                  <a:cubicBezTo>
                    <a:pt x="826" y="166"/>
                    <a:pt x="831" y="164"/>
                    <a:pt x="831" y="164"/>
                  </a:cubicBezTo>
                  <a:cubicBezTo>
                    <a:pt x="911" y="127"/>
                    <a:pt x="999" y="138"/>
                    <a:pt x="1053" y="192"/>
                  </a:cubicBezTo>
                  <a:cubicBezTo>
                    <a:pt x="1053" y="192"/>
                    <a:pt x="1057" y="197"/>
                    <a:pt x="1059" y="200"/>
                  </a:cubicBezTo>
                  <a:cubicBezTo>
                    <a:pt x="1070" y="221"/>
                    <a:pt x="1063" y="248"/>
                    <a:pt x="1042" y="260"/>
                  </a:cubicBezTo>
                  <a:cubicBezTo>
                    <a:pt x="1025" y="269"/>
                    <a:pt x="1004" y="267"/>
                    <a:pt x="990" y="255"/>
                  </a:cubicBezTo>
                  <a:close/>
                  <a:moveTo>
                    <a:pt x="167" y="791"/>
                  </a:moveTo>
                  <a:cubicBezTo>
                    <a:pt x="198" y="848"/>
                    <a:pt x="198" y="848"/>
                    <a:pt x="198" y="848"/>
                  </a:cubicBezTo>
                  <a:cubicBezTo>
                    <a:pt x="210" y="869"/>
                    <a:pt x="232" y="879"/>
                    <a:pt x="249" y="870"/>
                  </a:cubicBezTo>
                  <a:cubicBezTo>
                    <a:pt x="175" y="736"/>
                    <a:pt x="175" y="736"/>
                    <a:pt x="175" y="736"/>
                  </a:cubicBezTo>
                  <a:cubicBezTo>
                    <a:pt x="159" y="746"/>
                    <a:pt x="155" y="770"/>
                    <a:pt x="167" y="791"/>
                  </a:cubicBezTo>
                  <a:close/>
                  <a:moveTo>
                    <a:pt x="481" y="785"/>
                  </a:moveTo>
                  <a:cubicBezTo>
                    <a:pt x="371" y="584"/>
                    <a:pt x="371" y="584"/>
                    <a:pt x="371" y="584"/>
                  </a:cubicBezTo>
                  <a:cubicBezTo>
                    <a:pt x="357" y="561"/>
                    <a:pt x="331" y="550"/>
                    <a:pt x="310" y="561"/>
                  </a:cubicBezTo>
                  <a:cubicBezTo>
                    <a:pt x="291" y="572"/>
                    <a:pt x="285" y="601"/>
                    <a:pt x="298" y="625"/>
                  </a:cubicBezTo>
                  <a:cubicBezTo>
                    <a:pt x="408" y="825"/>
                    <a:pt x="408" y="825"/>
                    <a:pt x="408" y="825"/>
                  </a:cubicBezTo>
                  <a:cubicBezTo>
                    <a:pt x="422" y="849"/>
                    <a:pt x="449" y="860"/>
                    <a:pt x="469" y="848"/>
                  </a:cubicBezTo>
                  <a:cubicBezTo>
                    <a:pt x="490" y="837"/>
                    <a:pt x="494" y="808"/>
                    <a:pt x="481" y="785"/>
                  </a:cubicBezTo>
                  <a:close/>
                  <a:moveTo>
                    <a:pt x="372" y="839"/>
                  </a:moveTo>
                  <a:cubicBezTo>
                    <a:pt x="266" y="648"/>
                    <a:pt x="266" y="648"/>
                    <a:pt x="266" y="648"/>
                  </a:cubicBezTo>
                  <a:cubicBezTo>
                    <a:pt x="254" y="625"/>
                    <a:pt x="228" y="615"/>
                    <a:pt x="208" y="625"/>
                  </a:cubicBezTo>
                  <a:cubicBezTo>
                    <a:pt x="189" y="637"/>
                    <a:pt x="184" y="664"/>
                    <a:pt x="196" y="687"/>
                  </a:cubicBezTo>
                  <a:cubicBezTo>
                    <a:pt x="302" y="879"/>
                    <a:pt x="302" y="879"/>
                    <a:pt x="302" y="879"/>
                  </a:cubicBezTo>
                  <a:cubicBezTo>
                    <a:pt x="315" y="902"/>
                    <a:pt x="341" y="911"/>
                    <a:pt x="360" y="901"/>
                  </a:cubicBezTo>
                  <a:cubicBezTo>
                    <a:pt x="379" y="890"/>
                    <a:pt x="385" y="863"/>
                    <a:pt x="372" y="8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solidFill>
                  <a:schemeClr val="bg1"/>
                </a:solidFill>
              </a:endParaRPr>
            </a:p>
          </p:txBody>
        </p:sp>
      </p:grpSp>
      <p:grpSp>
        <p:nvGrpSpPr>
          <p:cNvPr id="4" name="Group 3"/>
          <p:cNvGrpSpPr/>
          <p:nvPr/>
        </p:nvGrpSpPr>
        <p:grpSpPr>
          <a:xfrm>
            <a:off x="274638" y="1679673"/>
            <a:ext cx="2874335" cy="3189190"/>
            <a:chOff x="274638" y="1679673"/>
            <a:chExt cx="2874335" cy="3189190"/>
          </a:xfrm>
          <a:solidFill>
            <a:srgbClr val="7030A0"/>
          </a:solidFill>
        </p:grpSpPr>
        <p:sp>
          <p:nvSpPr>
            <p:cNvPr id="53" name="Rectangle 52"/>
            <p:cNvSpPr/>
            <p:nvPr/>
          </p:nvSpPr>
          <p:spPr bwMode="auto">
            <a:xfrm>
              <a:off x="274638" y="1679673"/>
              <a:ext cx="2874335" cy="3189190"/>
            </a:xfrm>
            <a:prstGeom prst="rect">
              <a:avLst/>
            </a:prstGeom>
            <a:grp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512763" fontAlgn="base">
                <a:spcBef>
                  <a:spcPct val="0"/>
                </a:spcBef>
                <a:spcAft>
                  <a:spcPct val="0"/>
                </a:spcAft>
              </a:pPr>
              <a:r>
                <a:rPr lang="en-US" sz="3200" dirty="0">
                  <a:solidFill>
                    <a:schemeClr val="bg1"/>
                  </a:solidFill>
                  <a:latin typeface="+mj-lt"/>
                </a:rPr>
                <a:t>Efficiency</a:t>
              </a:r>
              <a:endParaRPr lang="en-US" sz="3200" kern="0" dirty="0">
                <a:solidFill>
                  <a:schemeClr val="bg1"/>
                </a:solidFill>
                <a:latin typeface="+mj-lt"/>
                <a:ea typeface="Segoe UI" pitchFamily="34" charset="0"/>
                <a:cs typeface="Segoe UI" pitchFamily="34" charset="0"/>
              </a:endParaRPr>
            </a:p>
          </p:txBody>
        </p:sp>
        <p:pic>
          <p:nvPicPr>
            <p:cNvPr id="58" name="Picture 5" descr="\\MAGNUM\Projects\Microsoft\Cloud Power FY12\Design\Icons\PNGs\Stop_watch.png"/>
            <p:cNvPicPr>
              <a:picLocks noChangeAspect="1" noChangeArrowheads="1"/>
            </p:cNvPicPr>
            <p:nvPr/>
          </p:nvPicPr>
          <p:blipFill>
            <a:blip r:embed="rId6" cstate="print">
              <a:lum bright="100000"/>
            </a:blip>
            <a:srcRect/>
            <a:stretch>
              <a:fillRect/>
            </a:stretch>
          </p:blipFill>
          <p:spPr bwMode="auto">
            <a:xfrm>
              <a:off x="748387" y="2778101"/>
              <a:ext cx="1934816" cy="1934816"/>
            </a:xfrm>
            <a:prstGeom prst="rect">
              <a:avLst/>
            </a:prstGeom>
            <a:grpFill/>
          </p:spPr>
        </p:pic>
      </p:grpSp>
      <p:sp>
        <p:nvSpPr>
          <p:cNvPr id="56" name="Rectangle 55"/>
          <p:cNvSpPr/>
          <p:nvPr/>
        </p:nvSpPr>
        <p:spPr bwMode="auto">
          <a:xfrm>
            <a:off x="1" y="0"/>
            <a:ext cx="11791950" cy="1679673"/>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547688" y="295275"/>
            <a:ext cx="11888787" cy="917575"/>
          </a:xfrm>
        </p:spPr>
        <p:txBody>
          <a:bodyPr/>
          <a:lstStyle/>
          <a:p>
            <a:r>
              <a:rPr lang="en-US" dirty="0" err="1"/>
              <a:t>DevOps</a:t>
            </a:r>
            <a:r>
              <a:rPr lang="en-US" dirty="0"/>
              <a:t> benefits</a:t>
            </a:r>
          </a:p>
        </p:txBody>
      </p:sp>
    </p:spTree>
    <p:extLst>
      <p:ext uri="{BB962C8B-B14F-4D97-AF65-F5344CB8AC3E}">
        <p14:creationId xmlns:p14="http://schemas.microsoft.com/office/powerpoint/2010/main" val="3070543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1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2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ppt_x"/>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30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1000" fill="hold"/>
                                        <p:tgtEl>
                                          <p:spTgt spid="42"/>
                                        </p:tgtEl>
                                        <p:attrNameLst>
                                          <p:attrName>ppt_x</p:attrName>
                                        </p:attrNameLst>
                                      </p:cBhvr>
                                      <p:tavLst>
                                        <p:tav tm="0">
                                          <p:val>
                                            <p:strVal val="0-#ppt_w/2"/>
                                          </p:val>
                                        </p:tav>
                                        <p:tav tm="100000">
                                          <p:val>
                                            <p:strVal val="#ppt_x"/>
                                          </p:val>
                                        </p:tav>
                                      </p:tavLst>
                                    </p:anim>
                                    <p:anim calcmode="lin" valueType="num">
                                      <p:cBhvr additive="base">
                                        <p:cTn id="24" dur="10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Microsoft’s </a:t>
            </a:r>
            <a:r>
              <a:rPr lang="en-US">
                <a:solidFill>
                  <a:srgbClr val="000000"/>
                </a:solidFill>
              </a:rPr>
              <a:t>ALM framework</a:t>
            </a:r>
            <a:endParaRPr lang="en-US" dirty="0">
              <a:solidFill>
                <a:srgbClr val="000000"/>
              </a:solidFill>
            </a:endParaRPr>
          </a:p>
        </p:txBody>
      </p:sp>
      <p:sp>
        <p:nvSpPr>
          <p:cNvPr id="151" name="TextBox 61"/>
          <p:cNvSpPr txBox="1"/>
          <p:nvPr/>
        </p:nvSpPr>
        <p:spPr>
          <a:xfrm>
            <a:off x="7335832" y="3903726"/>
            <a:ext cx="1647299" cy="21544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kern="0" dirty="0">
                <a:solidFill>
                  <a:srgbClr val="000000"/>
                </a:solidFill>
              </a:rPr>
              <a:t>Production</a:t>
            </a:r>
          </a:p>
        </p:txBody>
      </p:sp>
      <p:sp>
        <p:nvSpPr>
          <p:cNvPr id="153" name="TextBox 61"/>
          <p:cNvSpPr txBox="1"/>
          <p:nvPr/>
        </p:nvSpPr>
        <p:spPr>
          <a:xfrm>
            <a:off x="3273501" y="3903726"/>
            <a:ext cx="1650154" cy="21544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kern="0" dirty="0">
                <a:solidFill>
                  <a:srgbClr val="000000"/>
                </a:solidFill>
              </a:rPr>
              <a:t>Development</a:t>
            </a:r>
          </a:p>
        </p:txBody>
      </p:sp>
      <p:sp>
        <p:nvSpPr>
          <p:cNvPr id="154" name="Donut 6"/>
          <p:cNvSpPr/>
          <p:nvPr/>
        </p:nvSpPr>
        <p:spPr bwMode="auto">
          <a:xfrm>
            <a:off x="3273502" y="1888106"/>
            <a:ext cx="5709629" cy="3679912"/>
          </a:xfrm>
          <a:prstGeom prst="donut">
            <a:avLst>
              <a:gd name="adj" fmla="val 1889"/>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55412" tIns="124329" rIns="155412" bIns="124329" numCol="1" spcCol="0" rtlCol="0" fromWordArt="0" anchor="t" anchorCtr="0" forceAA="0" compatLnSpc="1">
            <a:prstTxWarp prst="textNoShape">
              <a:avLst/>
            </a:prstTxWarp>
            <a:noAutofit/>
          </a:bodyPr>
          <a:lstStyle/>
          <a:p>
            <a:pPr algn="ctr" defTabSz="792367" fontAlgn="base">
              <a:lnSpc>
                <a:spcPct val="90000"/>
              </a:lnSpc>
              <a:spcBef>
                <a:spcPct val="0"/>
              </a:spcBef>
              <a:spcAft>
                <a:spcPct val="0"/>
              </a:spcAft>
              <a:defRPr/>
            </a:pPr>
            <a:endParaRPr lang="en-US" sz="2040" kern="0" dirty="0" err="1">
              <a:solidFill>
                <a:srgbClr val="000000"/>
              </a:solidFill>
              <a:ea typeface="Segoe UI" pitchFamily="34" charset="0"/>
              <a:cs typeface="Segoe UI" pitchFamily="34" charset="0"/>
            </a:endParaRPr>
          </a:p>
        </p:txBody>
      </p:sp>
      <p:grpSp>
        <p:nvGrpSpPr>
          <p:cNvPr id="155" name="Group 9"/>
          <p:cNvGrpSpPr/>
          <p:nvPr/>
        </p:nvGrpSpPr>
        <p:grpSpPr>
          <a:xfrm flipH="1">
            <a:off x="7165934" y="2883688"/>
            <a:ext cx="2004902" cy="1688749"/>
            <a:chOff x="1263909" y="2530296"/>
            <a:chExt cx="1701186" cy="1424104"/>
          </a:xfrm>
          <a:solidFill>
            <a:srgbClr val="00B0F0"/>
          </a:solidFill>
        </p:grpSpPr>
        <p:sp>
          <p:nvSpPr>
            <p:cNvPr id="156" name="Donut 326"/>
            <p:cNvSpPr/>
            <p:nvPr/>
          </p:nvSpPr>
          <p:spPr bwMode="auto">
            <a:xfrm>
              <a:off x="1412902" y="2530296"/>
              <a:ext cx="1424104" cy="1424104"/>
            </a:xfrm>
            <a:prstGeom prst="donut">
              <a:avLst>
                <a:gd name="adj" fmla="val 5974"/>
              </a:avLst>
            </a:prstGeom>
            <a:grpFill/>
            <a:ln w="9525" cap="flat" cmpd="sng" algn="ctr">
              <a:noFill/>
              <a:prstDash val="solid"/>
              <a:headEnd type="none" w="med" len="med"/>
              <a:tailEnd type="none" w="med" len="med"/>
            </a:ln>
            <a:effectLst/>
          </p:spPr>
          <p:txBody>
            <a:bodyPr rot="0" spcFirstLastPara="0" vertOverflow="overflow" horzOverflow="overflow" vert="horz" wrap="square" lIns="155412" tIns="124329" rIns="155412" bIns="124329" numCol="1" spcCol="0" rtlCol="0" fromWordArt="0" anchor="t" anchorCtr="0" forceAA="0" compatLnSpc="1">
              <a:prstTxWarp prst="textNoShape">
                <a:avLst/>
              </a:prstTxWarp>
              <a:noAutofit/>
            </a:bodyPr>
            <a:lstStyle/>
            <a:p>
              <a:pPr algn="ctr" defTabSz="792367" fontAlgn="base">
                <a:lnSpc>
                  <a:spcPct val="90000"/>
                </a:lnSpc>
                <a:spcBef>
                  <a:spcPct val="0"/>
                </a:spcBef>
                <a:spcAft>
                  <a:spcPct val="0"/>
                </a:spcAft>
                <a:defRPr/>
              </a:pPr>
              <a:endParaRPr lang="en-US" sz="2040" kern="0" dirty="0" err="1">
                <a:solidFill>
                  <a:srgbClr val="000000"/>
                </a:solidFill>
                <a:ea typeface="Segoe UI" pitchFamily="34" charset="0"/>
                <a:cs typeface="Segoe UI" pitchFamily="34" charset="0"/>
              </a:endParaRPr>
            </a:p>
          </p:txBody>
        </p:sp>
        <p:sp>
          <p:nvSpPr>
            <p:cNvPr id="158" name="Rectangle 327"/>
            <p:cNvSpPr/>
            <p:nvPr/>
          </p:nvSpPr>
          <p:spPr bwMode="auto">
            <a:xfrm>
              <a:off x="1263909" y="3050286"/>
              <a:ext cx="358910" cy="184591"/>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55412" tIns="124329" rIns="155412" bIns="124329" numCol="1" spcCol="0" rtlCol="0" fromWordArt="0" anchor="t" anchorCtr="0" forceAA="0" compatLnSpc="1">
              <a:prstTxWarp prst="textNoShape">
                <a:avLst/>
              </a:prstTxWarp>
              <a:noAutofit/>
            </a:bodyPr>
            <a:lstStyle/>
            <a:p>
              <a:pPr algn="ctr" defTabSz="792367" fontAlgn="base">
                <a:lnSpc>
                  <a:spcPct val="90000"/>
                </a:lnSpc>
                <a:spcBef>
                  <a:spcPct val="0"/>
                </a:spcBef>
                <a:spcAft>
                  <a:spcPct val="0"/>
                </a:spcAft>
                <a:defRPr/>
              </a:pPr>
              <a:endParaRPr lang="en-US" sz="2040" kern="0" dirty="0" err="1">
                <a:solidFill>
                  <a:srgbClr val="000000"/>
                </a:solidFill>
                <a:ea typeface="Segoe UI" pitchFamily="34" charset="0"/>
                <a:cs typeface="Segoe UI" pitchFamily="34" charset="0"/>
              </a:endParaRPr>
            </a:p>
          </p:txBody>
        </p:sp>
        <p:sp>
          <p:nvSpPr>
            <p:cNvPr id="162" name="Isosceles Triangle 328"/>
            <p:cNvSpPr/>
            <p:nvPr/>
          </p:nvSpPr>
          <p:spPr bwMode="auto">
            <a:xfrm>
              <a:off x="1282093" y="3085902"/>
              <a:ext cx="343184" cy="295848"/>
            </a:xfrm>
            <a:prstGeom prst="triangle">
              <a:avLst/>
            </a:prstGeom>
            <a:grpFill/>
            <a:ln w="9525" cap="flat" cmpd="sng" algn="ctr">
              <a:noFill/>
              <a:prstDash val="solid"/>
              <a:headEnd type="none" w="med" len="med"/>
              <a:tailEnd type="none" w="med" len="med"/>
            </a:ln>
            <a:effectLst/>
          </p:spPr>
          <p:txBody>
            <a:bodyPr rot="0" spcFirstLastPara="0" vertOverflow="overflow" horzOverflow="overflow" vert="horz" wrap="square" lIns="155412" tIns="124329" rIns="155412" bIns="124329" numCol="1" spcCol="0" rtlCol="0" fromWordArt="0" anchor="t" anchorCtr="0" forceAA="0" compatLnSpc="1">
              <a:prstTxWarp prst="textNoShape">
                <a:avLst/>
              </a:prstTxWarp>
              <a:noAutofit/>
            </a:bodyPr>
            <a:lstStyle/>
            <a:p>
              <a:pPr algn="ctr" defTabSz="792367" fontAlgn="base">
                <a:lnSpc>
                  <a:spcPct val="90000"/>
                </a:lnSpc>
                <a:spcBef>
                  <a:spcPct val="0"/>
                </a:spcBef>
                <a:spcAft>
                  <a:spcPct val="0"/>
                </a:spcAft>
                <a:defRPr/>
              </a:pPr>
              <a:endParaRPr lang="en-US" sz="2040" kern="0" dirty="0" err="1">
                <a:solidFill>
                  <a:srgbClr val="000000"/>
                </a:solidFill>
                <a:ea typeface="Segoe UI" pitchFamily="34" charset="0"/>
                <a:cs typeface="Segoe UI" pitchFamily="34" charset="0"/>
              </a:endParaRPr>
            </a:p>
          </p:txBody>
        </p:sp>
        <p:grpSp>
          <p:nvGrpSpPr>
            <p:cNvPr id="163" name="Group 329"/>
            <p:cNvGrpSpPr/>
            <p:nvPr/>
          </p:nvGrpSpPr>
          <p:grpSpPr>
            <a:xfrm rot="10800000">
              <a:off x="2605496" y="3067058"/>
              <a:ext cx="359599" cy="314691"/>
              <a:chOff x="809112" y="3312713"/>
              <a:chExt cx="595204" cy="520873"/>
            </a:xfrm>
            <a:grpFill/>
          </p:grpSpPr>
          <p:sp>
            <p:nvSpPr>
              <p:cNvPr id="164" name="Rectangle 330"/>
              <p:cNvSpPr/>
              <p:nvPr/>
            </p:nvSpPr>
            <p:spPr bwMode="auto">
              <a:xfrm>
                <a:off x="810252" y="3312713"/>
                <a:ext cx="594064" cy="159573"/>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55412" tIns="124329" rIns="155412" bIns="124329" numCol="1" spcCol="0" rtlCol="0" fromWordArt="0" anchor="t" anchorCtr="0" forceAA="0" compatLnSpc="1">
                <a:prstTxWarp prst="textNoShape">
                  <a:avLst/>
                </a:prstTxWarp>
                <a:noAutofit/>
              </a:bodyPr>
              <a:lstStyle/>
              <a:p>
                <a:pPr algn="ctr" defTabSz="792367" fontAlgn="base">
                  <a:lnSpc>
                    <a:spcPct val="90000"/>
                  </a:lnSpc>
                  <a:spcBef>
                    <a:spcPct val="0"/>
                  </a:spcBef>
                  <a:spcAft>
                    <a:spcPct val="0"/>
                  </a:spcAft>
                  <a:defRPr/>
                </a:pPr>
                <a:endParaRPr lang="en-US" sz="2040" kern="0" dirty="0" err="1">
                  <a:solidFill>
                    <a:srgbClr val="000000"/>
                  </a:solidFill>
                  <a:ea typeface="Segoe UI" pitchFamily="34" charset="0"/>
                  <a:cs typeface="Segoe UI" pitchFamily="34" charset="0"/>
                </a:endParaRPr>
              </a:p>
            </p:txBody>
          </p:sp>
          <p:sp>
            <p:nvSpPr>
              <p:cNvPr id="165" name="Isosceles Triangle 331"/>
              <p:cNvSpPr/>
              <p:nvPr/>
            </p:nvSpPr>
            <p:spPr bwMode="auto">
              <a:xfrm>
                <a:off x="809112" y="3343902"/>
                <a:ext cx="568033" cy="489684"/>
              </a:xfrm>
              <a:prstGeom prst="triangle">
                <a:avLst/>
              </a:prstGeom>
              <a:grpFill/>
              <a:ln w="9525" cap="flat" cmpd="sng" algn="ctr">
                <a:noFill/>
                <a:prstDash val="solid"/>
                <a:headEnd type="none" w="med" len="med"/>
                <a:tailEnd type="none" w="med" len="med"/>
              </a:ln>
              <a:effectLst/>
            </p:spPr>
            <p:txBody>
              <a:bodyPr rot="0" spcFirstLastPara="0" vertOverflow="overflow" horzOverflow="overflow" vert="horz" wrap="square" lIns="155412" tIns="124329" rIns="155412" bIns="124329" numCol="1" spcCol="0" rtlCol="0" fromWordArt="0" anchor="t" anchorCtr="0" forceAA="0" compatLnSpc="1">
                <a:prstTxWarp prst="textNoShape">
                  <a:avLst/>
                </a:prstTxWarp>
                <a:noAutofit/>
              </a:bodyPr>
              <a:lstStyle/>
              <a:p>
                <a:pPr algn="ctr" defTabSz="792367" fontAlgn="base">
                  <a:lnSpc>
                    <a:spcPct val="90000"/>
                  </a:lnSpc>
                  <a:spcBef>
                    <a:spcPct val="0"/>
                  </a:spcBef>
                  <a:spcAft>
                    <a:spcPct val="0"/>
                  </a:spcAft>
                  <a:defRPr/>
                </a:pPr>
                <a:endParaRPr lang="en-US" sz="2040" kern="0" dirty="0" err="1">
                  <a:solidFill>
                    <a:srgbClr val="000000"/>
                  </a:solidFill>
                  <a:ea typeface="Segoe UI" pitchFamily="34" charset="0"/>
                  <a:cs typeface="Segoe UI" pitchFamily="34" charset="0"/>
                </a:endParaRPr>
              </a:p>
            </p:txBody>
          </p:sp>
        </p:grpSp>
      </p:grpSp>
      <p:grpSp>
        <p:nvGrpSpPr>
          <p:cNvPr id="215" name="Group 214"/>
          <p:cNvGrpSpPr/>
          <p:nvPr/>
        </p:nvGrpSpPr>
        <p:grpSpPr>
          <a:xfrm>
            <a:off x="7697363" y="3315518"/>
            <a:ext cx="935360" cy="483300"/>
            <a:chOff x="7697572" y="3497262"/>
            <a:chExt cx="935493" cy="483369"/>
          </a:xfrm>
        </p:grpSpPr>
        <p:grpSp>
          <p:nvGrpSpPr>
            <p:cNvPr id="216" name="Group 215"/>
            <p:cNvGrpSpPr/>
            <p:nvPr/>
          </p:nvGrpSpPr>
          <p:grpSpPr>
            <a:xfrm>
              <a:off x="7865367" y="3497262"/>
              <a:ext cx="690606" cy="403213"/>
              <a:chOff x="9346973" y="3662790"/>
              <a:chExt cx="1006499" cy="587648"/>
            </a:xfrm>
          </p:grpSpPr>
          <p:sp>
            <p:nvSpPr>
              <p:cNvPr id="249" name="Rectangle 30"/>
              <p:cNvSpPr/>
              <p:nvPr/>
            </p:nvSpPr>
            <p:spPr bwMode="auto">
              <a:xfrm>
                <a:off x="9375011" y="3662790"/>
                <a:ext cx="654512" cy="475476"/>
              </a:xfrm>
              <a:prstGeom prst="rect">
                <a:avLst/>
              </a:prstGeom>
              <a:solidFill>
                <a:srgbClr val="FFFFFF"/>
              </a:solidFill>
              <a:ln w="10795" cap="flat" cmpd="sng" algn="ctr">
                <a:noFill/>
                <a:prstDash val="solid"/>
                <a:headEnd type="none" w="med" len="med"/>
                <a:tailEnd type="none" w="med" len="med"/>
              </a:ln>
              <a:effectLst/>
            </p:spPr>
            <p:txBody>
              <a:bodyPr vert="horz" wrap="square" lIns="0" tIns="39633" rIns="0" bIns="39633" numCol="1" rtlCol="0" anchor="ctr" anchorCtr="0" compatLnSpc="1">
                <a:prstTxWarp prst="textNoShape">
                  <a:avLst/>
                </a:prstTxWarp>
              </a:bodyPr>
              <a:lstStyle/>
              <a:p>
                <a:pPr algn="ctr" defTabSz="792367" fontAlgn="base">
                  <a:spcBef>
                    <a:spcPct val="0"/>
                  </a:spcBef>
                  <a:spcAft>
                    <a:spcPct val="0"/>
                  </a:spcAft>
                  <a:defRPr/>
                </a:pPr>
                <a:endParaRPr lang="en-US" sz="1700" kern="0" dirty="0">
                  <a:solidFill>
                    <a:srgbClr val="000000"/>
                  </a:solidFill>
                </a:endParaRPr>
              </a:p>
            </p:txBody>
          </p:sp>
          <p:grpSp>
            <p:nvGrpSpPr>
              <p:cNvPr id="250" name="Group 31"/>
              <p:cNvGrpSpPr>
                <a:grpSpLocks noChangeAspect="1"/>
              </p:cNvGrpSpPr>
              <p:nvPr/>
            </p:nvGrpSpPr>
            <p:grpSpPr>
              <a:xfrm>
                <a:off x="9346973" y="3663987"/>
                <a:ext cx="1006499" cy="586451"/>
                <a:chOff x="3742936" y="4845973"/>
                <a:chExt cx="1611848" cy="970652"/>
              </a:xfrm>
              <a:solidFill>
                <a:srgbClr val="0072C6">
                  <a:lumMod val="75000"/>
                </a:srgbClr>
              </a:solidFill>
            </p:grpSpPr>
            <p:sp>
              <p:nvSpPr>
                <p:cNvPr id="269" name="Freeform 186"/>
                <p:cNvSpPr>
                  <a:spLocks noEditPoints="1"/>
                </p:cNvSpPr>
                <p:nvPr/>
              </p:nvSpPr>
              <p:spPr bwMode="black">
                <a:xfrm>
                  <a:off x="4953857" y="4976815"/>
                  <a:ext cx="400927" cy="808502"/>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70" name="Freeform 88"/>
                <p:cNvSpPr>
                  <a:spLocks noEditPoints="1"/>
                </p:cNvSpPr>
                <p:nvPr/>
              </p:nvSpPr>
              <p:spPr bwMode="black">
                <a:xfrm>
                  <a:off x="3742936" y="4845973"/>
                  <a:ext cx="1144646" cy="97065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grpSp>
          <p:grpSp>
            <p:nvGrpSpPr>
              <p:cNvPr id="251" name="Group 32"/>
              <p:cNvGrpSpPr/>
              <p:nvPr/>
            </p:nvGrpSpPr>
            <p:grpSpPr>
              <a:xfrm>
                <a:off x="9443109" y="3726150"/>
                <a:ext cx="521728" cy="382428"/>
                <a:chOff x="-1748541" y="1986635"/>
                <a:chExt cx="1206735" cy="914192"/>
              </a:xfrm>
            </p:grpSpPr>
            <p:sp>
              <p:nvSpPr>
                <p:cNvPr id="252" name="Rectangle 35"/>
                <p:cNvSpPr>
                  <a:spLocks noChangeArrowheads="1"/>
                </p:cNvSpPr>
                <p:nvPr/>
              </p:nvSpPr>
              <p:spPr bwMode="auto">
                <a:xfrm>
                  <a:off x="-1318871" y="2263180"/>
                  <a:ext cx="50281" cy="21483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53" name="Rectangle 36"/>
                <p:cNvSpPr>
                  <a:spLocks noChangeArrowheads="1"/>
                </p:cNvSpPr>
                <p:nvPr/>
              </p:nvSpPr>
              <p:spPr bwMode="auto">
                <a:xfrm>
                  <a:off x="-1538277" y="2564861"/>
                  <a:ext cx="253689"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54" name="Rectangle 37"/>
                <p:cNvSpPr>
                  <a:spLocks noChangeArrowheads="1"/>
                </p:cNvSpPr>
                <p:nvPr/>
              </p:nvSpPr>
              <p:spPr bwMode="auto">
                <a:xfrm>
                  <a:off x="-1602270" y="2564861"/>
                  <a:ext cx="41139"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55" name="Rectangle 38"/>
                <p:cNvSpPr>
                  <a:spLocks noChangeArrowheads="1"/>
                </p:cNvSpPr>
                <p:nvPr/>
              </p:nvSpPr>
              <p:spPr bwMode="auto">
                <a:xfrm>
                  <a:off x="-1538277" y="2647139"/>
                  <a:ext cx="274258"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56" name="Rectangle 39"/>
                <p:cNvSpPr>
                  <a:spLocks noChangeArrowheads="1"/>
                </p:cNvSpPr>
                <p:nvPr/>
              </p:nvSpPr>
              <p:spPr bwMode="auto">
                <a:xfrm>
                  <a:off x="-1602270" y="2647139"/>
                  <a:ext cx="41139"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57" name="Rectangle 40"/>
                <p:cNvSpPr>
                  <a:spLocks noChangeArrowheads="1"/>
                </p:cNvSpPr>
                <p:nvPr/>
              </p:nvSpPr>
              <p:spPr bwMode="auto">
                <a:xfrm>
                  <a:off x="-1538277" y="2724845"/>
                  <a:ext cx="203408"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58" name="Rectangle 41"/>
                <p:cNvSpPr>
                  <a:spLocks noChangeArrowheads="1"/>
                </p:cNvSpPr>
                <p:nvPr/>
              </p:nvSpPr>
              <p:spPr bwMode="auto">
                <a:xfrm>
                  <a:off x="-1602270" y="2724845"/>
                  <a:ext cx="41139"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59" name="Rectangle 42"/>
                <p:cNvSpPr>
                  <a:spLocks noChangeArrowheads="1"/>
                </p:cNvSpPr>
                <p:nvPr/>
              </p:nvSpPr>
              <p:spPr bwMode="auto">
                <a:xfrm>
                  <a:off x="-1389720" y="2423162"/>
                  <a:ext cx="50281" cy="54852"/>
                </a:xfrm>
                <a:prstGeom prst="rect">
                  <a:avLst/>
                </a:prstGeom>
                <a:solidFill>
                  <a:srgbClr val="68217A">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60" name="Rectangle 43"/>
                <p:cNvSpPr>
                  <a:spLocks noChangeArrowheads="1"/>
                </p:cNvSpPr>
                <p:nvPr/>
              </p:nvSpPr>
              <p:spPr bwMode="auto">
                <a:xfrm>
                  <a:off x="-1460570" y="2329457"/>
                  <a:ext cx="50281" cy="148556"/>
                </a:xfrm>
                <a:prstGeom prst="rect">
                  <a:avLst/>
                </a:prstGeom>
                <a:solidFill>
                  <a:srgbClr val="442359">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61" name="Rectangle 44"/>
                <p:cNvSpPr>
                  <a:spLocks noChangeArrowheads="1"/>
                </p:cNvSpPr>
                <p:nvPr/>
              </p:nvSpPr>
              <p:spPr bwMode="auto">
                <a:xfrm>
                  <a:off x="-1533706" y="2290604"/>
                  <a:ext cx="50281" cy="187409"/>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62" name="Rectangle 45"/>
                <p:cNvSpPr>
                  <a:spLocks noChangeArrowheads="1"/>
                </p:cNvSpPr>
                <p:nvPr/>
              </p:nvSpPr>
              <p:spPr bwMode="auto">
                <a:xfrm>
                  <a:off x="-1604556" y="2361454"/>
                  <a:ext cx="50281" cy="116559"/>
                </a:xfrm>
                <a:prstGeom prst="rect">
                  <a:avLst/>
                </a:prstGeom>
                <a:solidFill>
                  <a:srgbClr val="68217A">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63" name="Freeform 46"/>
                <p:cNvSpPr>
                  <a:spLocks/>
                </p:cNvSpPr>
                <p:nvPr/>
              </p:nvSpPr>
              <p:spPr bwMode="auto">
                <a:xfrm>
                  <a:off x="-1149744" y="2347741"/>
                  <a:ext cx="402245" cy="404530"/>
                </a:xfrm>
                <a:custGeom>
                  <a:avLst/>
                  <a:gdLst>
                    <a:gd name="T0" fmla="*/ 176 w 352"/>
                    <a:gd name="T1" fmla="*/ 0 h 354"/>
                    <a:gd name="T2" fmla="*/ 176 w 352"/>
                    <a:gd name="T3" fmla="*/ 0 h 354"/>
                    <a:gd name="T4" fmla="*/ 158 w 352"/>
                    <a:gd name="T5" fmla="*/ 2 h 354"/>
                    <a:gd name="T6" fmla="*/ 140 w 352"/>
                    <a:gd name="T7" fmla="*/ 4 h 354"/>
                    <a:gd name="T8" fmla="*/ 124 w 352"/>
                    <a:gd name="T9" fmla="*/ 8 h 354"/>
                    <a:gd name="T10" fmla="*/ 108 w 352"/>
                    <a:gd name="T11" fmla="*/ 14 h 354"/>
                    <a:gd name="T12" fmla="*/ 92 w 352"/>
                    <a:gd name="T13" fmla="*/ 22 h 354"/>
                    <a:gd name="T14" fmla="*/ 78 w 352"/>
                    <a:gd name="T15" fmla="*/ 30 h 354"/>
                    <a:gd name="T16" fmla="*/ 64 w 352"/>
                    <a:gd name="T17" fmla="*/ 42 h 354"/>
                    <a:gd name="T18" fmla="*/ 52 w 352"/>
                    <a:gd name="T19" fmla="*/ 52 h 354"/>
                    <a:gd name="T20" fmla="*/ 40 w 352"/>
                    <a:gd name="T21" fmla="*/ 64 h 354"/>
                    <a:gd name="T22" fmla="*/ 30 w 352"/>
                    <a:gd name="T23" fmla="*/ 78 h 354"/>
                    <a:gd name="T24" fmla="*/ 20 w 352"/>
                    <a:gd name="T25" fmla="*/ 94 h 354"/>
                    <a:gd name="T26" fmla="*/ 14 w 352"/>
                    <a:gd name="T27" fmla="*/ 108 h 354"/>
                    <a:gd name="T28" fmla="*/ 8 w 352"/>
                    <a:gd name="T29" fmla="*/ 124 h 354"/>
                    <a:gd name="T30" fmla="*/ 2 w 352"/>
                    <a:gd name="T31" fmla="*/ 142 h 354"/>
                    <a:gd name="T32" fmla="*/ 0 w 352"/>
                    <a:gd name="T33" fmla="*/ 160 h 354"/>
                    <a:gd name="T34" fmla="*/ 0 w 352"/>
                    <a:gd name="T35" fmla="*/ 178 h 354"/>
                    <a:gd name="T36" fmla="*/ 0 w 352"/>
                    <a:gd name="T37" fmla="*/ 178 h 354"/>
                    <a:gd name="T38" fmla="*/ 0 w 352"/>
                    <a:gd name="T39" fmla="*/ 196 h 354"/>
                    <a:gd name="T40" fmla="*/ 2 w 352"/>
                    <a:gd name="T41" fmla="*/ 212 h 354"/>
                    <a:gd name="T42" fmla="*/ 8 w 352"/>
                    <a:gd name="T43" fmla="*/ 230 h 354"/>
                    <a:gd name="T44" fmla="*/ 14 w 352"/>
                    <a:gd name="T45" fmla="*/ 246 h 354"/>
                    <a:gd name="T46" fmla="*/ 20 w 352"/>
                    <a:gd name="T47" fmla="*/ 262 h 354"/>
                    <a:gd name="T48" fmla="*/ 30 w 352"/>
                    <a:gd name="T49" fmla="*/ 276 h 354"/>
                    <a:gd name="T50" fmla="*/ 40 w 352"/>
                    <a:gd name="T51" fmla="*/ 290 h 354"/>
                    <a:gd name="T52" fmla="*/ 52 w 352"/>
                    <a:gd name="T53" fmla="*/ 302 h 354"/>
                    <a:gd name="T54" fmla="*/ 64 w 352"/>
                    <a:gd name="T55" fmla="*/ 314 h 354"/>
                    <a:gd name="T56" fmla="*/ 78 w 352"/>
                    <a:gd name="T57" fmla="*/ 324 h 354"/>
                    <a:gd name="T58" fmla="*/ 92 w 352"/>
                    <a:gd name="T59" fmla="*/ 332 h 354"/>
                    <a:gd name="T60" fmla="*/ 108 w 352"/>
                    <a:gd name="T61" fmla="*/ 340 h 354"/>
                    <a:gd name="T62" fmla="*/ 124 w 352"/>
                    <a:gd name="T63" fmla="*/ 346 h 354"/>
                    <a:gd name="T64" fmla="*/ 140 w 352"/>
                    <a:gd name="T65" fmla="*/ 350 h 354"/>
                    <a:gd name="T66" fmla="*/ 158 w 352"/>
                    <a:gd name="T67" fmla="*/ 352 h 354"/>
                    <a:gd name="T68" fmla="*/ 176 w 352"/>
                    <a:gd name="T69" fmla="*/ 354 h 354"/>
                    <a:gd name="T70" fmla="*/ 176 w 352"/>
                    <a:gd name="T71" fmla="*/ 354 h 354"/>
                    <a:gd name="T72" fmla="*/ 194 w 352"/>
                    <a:gd name="T73" fmla="*/ 352 h 354"/>
                    <a:gd name="T74" fmla="*/ 210 w 352"/>
                    <a:gd name="T75" fmla="*/ 350 h 354"/>
                    <a:gd name="T76" fmla="*/ 228 w 352"/>
                    <a:gd name="T77" fmla="*/ 346 h 354"/>
                    <a:gd name="T78" fmla="*/ 244 w 352"/>
                    <a:gd name="T79" fmla="*/ 340 h 354"/>
                    <a:gd name="T80" fmla="*/ 258 w 352"/>
                    <a:gd name="T81" fmla="*/ 332 h 354"/>
                    <a:gd name="T82" fmla="*/ 274 w 352"/>
                    <a:gd name="T83" fmla="*/ 324 h 354"/>
                    <a:gd name="T84" fmla="*/ 286 w 352"/>
                    <a:gd name="T85" fmla="*/ 314 h 354"/>
                    <a:gd name="T86" fmla="*/ 300 w 352"/>
                    <a:gd name="T87" fmla="*/ 304 h 354"/>
                    <a:gd name="T88" fmla="*/ 310 w 352"/>
                    <a:gd name="T89" fmla="*/ 292 h 354"/>
                    <a:gd name="T90" fmla="*/ 320 w 352"/>
                    <a:gd name="T91" fmla="*/ 278 h 354"/>
                    <a:gd name="T92" fmla="*/ 330 w 352"/>
                    <a:gd name="T93" fmla="*/ 264 h 354"/>
                    <a:gd name="T94" fmla="*/ 336 w 352"/>
                    <a:gd name="T95" fmla="*/ 248 h 354"/>
                    <a:gd name="T96" fmla="*/ 344 w 352"/>
                    <a:gd name="T97" fmla="*/ 232 h 354"/>
                    <a:gd name="T98" fmla="*/ 348 w 352"/>
                    <a:gd name="T99" fmla="*/ 216 h 354"/>
                    <a:gd name="T100" fmla="*/ 350 w 352"/>
                    <a:gd name="T101" fmla="*/ 200 h 354"/>
                    <a:gd name="T102" fmla="*/ 352 w 352"/>
                    <a:gd name="T103" fmla="*/ 182 h 354"/>
                    <a:gd name="T104" fmla="*/ 176 w 352"/>
                    <a:gd name="T105" fmla="*/ 182 h 354"/>
                    <a:gd name="T106" fmla="*/ 176 w 352"/>
                    <a:gd name="T10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54">
                      <a:moveTo>
                        <a:pt x="176" y="0"/>
                      </a:moveTo>
                      <a:lnTo>
                        <a:pt x="176" y="0"/>
                      </a:lnTo>
                      <a:lnTo>
                        <a:pt x="158" y="2"/>
                      </a:lnTo>
                      <a:lnTo>
                        <a:pt x="140" y="4"/>
                      </a:lnTo>
                      <a:lnTo>
                        <a:pt x="124" y="8"/>
                      </a:lnTo>
                      <a:lnTo>
                        <a:pt x="108" y="14"/>
                      </a:lnTo>
                      <a:lnTo>
                        <a:pt x="92" y="22"/>
                      </a:lnTo>
                      <a:lnTo>
                        <a:pt x="78" y="30"/>
                      </a:lnTo>
                      <a:lnTo>
                        <a:pt x="64" y="42"/>
                      </a:lnTo>
                      <a:lnTo>
                        <a:pt x="52" y="52"/>
                      </a:lnTo>
                      <a:lnTo>
                        <a:pt x="40" y="64"/>
                      </a:lnTo>
                      <a:lnTo>
                        <a:pt x="30" y="78"/>
                      </a:lnTo>
                      <a:lnTo>
                        <a:pt x="20" y="94"/>
                      </a:lnTo>
                      <a:lnTo>
                        <a:pt x="14" y="108"/>
                      </a:lnTo>
                      <a:lnTo>
                        <a:pt x="8" y="124"/>
                      </a:lnTo>
                      <a:lnTo>
                        <a:pt x="2" y="142"/>
                      </a:lnTo>
                      <a:lnTo>
                        <a:pt x="0" y="160"/>
                      </a:lnTo>
                      <a:lnTo>
                        <a:pt x="0" y="178"/>
                      </a:lnTo>
                      <a:lnTo>
                        <a:pt x="0" y="178"/>
                      </a:lnTo>
                      <a:lnTo>
                        <a:pt x="0" y="196"/>
                      </a:lnTo>
                      <a:lnTo>
                        <a:pt x="2" y="212"/>
                      </a:lnTo>
                      <a:lnTo>
                        <a:pt x="8" y="230"/>
                      </a:lnTo>
                      <a:lnTo>
                        <a:pt x="14" y="246"/>
                      </a:lnTo>
                      <a:lnTo>
                        <a:pt x="20" y="262"/>
                      </a:lnTo>
                      <a:lnTo>
                        <a:pt x="30" y="276"/>
                      </a:lnTo>
                      <a:lnTo>
                        <a:pt x="40" y="290"/>
                      </a:lnTo>
                      <a:lnTo>
                        <a:pt x="52" y="302"/>
                      </a:lnTo>
                      <a:lnTo>
                        <a:pt x="64" y="314"/>
                      </a:lnTo>
                      <a:lnTo>
                        <a:pt x="78" y="324"/>
                      </a:lnTo>
                      <a:lnTo>
                        <a:pt x="92" y="332"/>
                      </a:lnTo>
                      <a:lnTo>
                        <a:pt x="108" y="340"/>
                      </a:lnTo>
                      <a:lnTo>
                        <a:pt x="124" y="346"/>
                      </a:lnTo>
                      <a:lnTo>
                        <a:pt x="140" y="350"/>
                      </a:lnTo>
                      <a:lnTo>
                        <a:pt x="158" y="352"/>
                      </a:lnTo>
                      <a:lnTo>
                        <a:pt x="176" y="354"/>
                      </a:lnTo>
                      <a:lnTo>
                        <a:pt x="176" y="354"/>
                      </a:lnTo>
                      <a:lnTo>
                        <a:pt x="194" y="352"/>
                      </a:lnTo>
                      <a:lnTo>
                        <a:pt x="210" y="350"/>
                      </a:lnTo>
                      <a:lnTo>
                        <a:pt x="228" y="346"/>
                      </a:lnTo>
                      <a:lnTo>
                        <a:pt x="244" y="340"/>
                      </a:lnTo>
                      <a:lnTo>
                        <a:pt x="258" y="332"/>
                      </a:lnTo>
                      <a:lnTo>
                        <a:pt x="274" y="324"/>
                      </a:lnTo>
                      <a:lnTo>
                        <a:pt x="286" y="314"/>
                      </a:lnTo>
                      <a:lnTo>
                        <a:pt x="300" y="304"/>
                      </a:lnTo>
                      <a:lnTo>
                        <a:pt x="310" y="292"/>
                      </a:lnTo>
                      <a:lnTo>
                        <a:pt x="320" y="278"/>
                      </a:lnTo>
                      <a:lnTo>
                        <a:pt x="330" y="264"/>
                      </a:lnTo>
                      <a:lnTo>
                        <a:pt x="336" y="248"/>
                      </a:lnTo>
                      <a:lnTo>
                        <a:pt x="344" y="232"/>
                      </a:lnTo>
                      <a:lnTo>
                        <a:pt x="348" y="216"/>
                      </a:lnTo>
                      <a:lnTo>
                        <a:pt x="350" y="200"/>
                      </a:lnTo>
                      <a:lnTo>
                        <a:pt x="352" y="182"/>
                      </a:lnTo>
                      <a:lnTo>
                        <a:pt x="176" y="182"/>
                      </a:lnTo>
                      <a:lnTo>
                        <a:pt x="176"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64" name="Freeform 47"/>
                <p:cNvSpPr>
                  <a:spLocks/>
                </p:cNvSpPr>
                <p:nvPr/>
              </p:nvSpPr>
              <p:spPr bwMode="auto">
                <a:xfrm>
                  <a:off x="-909769" y="2311173"/>
                  <a:ext cx="201123" cy="205693"/>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65" name="Freeform 48"/>
                <p:cNvSpPr>
                  <a:spLocks/>
                </p:cNvSpPr>
                <p:nvPr/>
              </p:nvSpPr>
              <p:spPr bwMode="auto">
                <a:xfrm>
                  <a:off x="-909769" y="2311173"/>
                  <a:ext cx="201123" cy="205693"/>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66" name="Rectangle 49"/>
                <p:cNvSpPr>
                  <a:spLocks noChangeArrowheads="1"/>
                </p:cNvSpPr>
                <p:nvPr/>
              </p:nvSpPr>
              <p:spPr bwMode="auto">
                <a:xfrm>
                  <a:off x="-715598" y="2036820"/>
                  <a:ext cx="38853" cy="38853"/>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67" name="Freeform 50"/>
                <p:cNvSpPr>
                  <a:spLocks noEditPoints="1"/>
                </p:cNvSpPr>
                <p:nvPr/>
              </p:nvSpPr>
              <p:spPr bwMode="auto">
                <a:xfrm>
                  <a:off x="-1746256" y="1986635"/>
                  <a:ext cx="1204450" cy="121130"/>
                </a:xfrm>
                <a:custGeom>
                  <a:avLst/>
                  <a:gdLst>
                    <a:gd name="T0" fmla="*/ 0 w 1054"/>
                    <a:gd name="T1" fmla="*/ 0 h 106"/>
                    <a:gd name="T2" fmla="*/ 0 w 1054"/>
                    <a:gd name="T3" fmla="*/ 106 h 106"/>
                    <a:gd name="T4" fmla="*/ 1054 w 1054"/>
                    <a:gd name="T5" fmla="*/ 106 h 106"/>
                    <a:gd name="T6" fmla="*/ 1054 w 1054"/>
                    <a:gd name="T7" fmla="*/ 0 h 106"/>
                    <a:gd name="T8" fmla="*/ 0 w 1054"/>
                    <a:gd name="T9" fmla="*/ 0 h 106"/>
                    <a:gd name="T10" fmla="*/ 860 w 1054"/>
                    <a:gd name="T11" fmla="*/ 88 h 106"/>
                    <a:gd name="T12" fmla="*/ 798 w 1054"/>
                    <a:gd name="T13" fmla="*/ 88 h 106"/>
                    <a:gd name="T14" fmla="*/ 798 w 1054"/>
                    <a:gd name="T15" fmla="*/ 72 h 106"/>
                    <a:gd name="T16" fmla="*/ 860 w 1054"/>
                    <a:gd name="T17" fmla="*/ 72 h 106"/>
                    <a:gd name="T18" fmla="*/ 860 w 1054"/>
                    <a:gd name="T19" fmla="*/ 88 h 106"/>
                    <a:gd name="T20" fmla="*/ 946 w 1054"/>
                    <a:gd name="T21" fmla="*/ 90 h 106"/>
                    <a:gd name="T22" fmla="*/ 890 w 1054"/>
                    <a:gd name="T23" fmla="*/ 90 h 106"/>
                    <a:gd name="T24" fmla="*/ 890 w 1054"/>
                    <a:gd name="T25" fmla="*/ 32 h 106"/>
                    <a:gd name="T26" fmla="*/ 946 w 1054"/>
                    <a:gd name="T27" fmla="*/ 32 h 106"/>
                    <a:gd name="T28" fmla="*/ 946 w 1054"/>
                    <a:gd name="T29" fmla="*/ 90 h 106"/>
                    <a:gd name="T30" fmla="*/ 1032 w 1054"/>
                    <a:gd name="T31" fmla="*/ 78 h 106"/>
                    <a:gd name="T32" fmla="*/ 1020 w 1054"/>
                    <a:gd name="T33" fmla="*/ 90 h 106"/>
                    <a:gd name="T34" fmla="*/ 1004 w 1054"/>
                    <a:gd name="T35" fmla="*/ 74 h 106"/>
                    <a:gd name="T36" fmla="*/ 988 w 1054"/>
                    <a:gd name="T37" fmla="*/ 90 h 106"/>
                    <a:gd name="T38" fmla="*/ 976 w 1054"/>
                    <a:gd name="T39" fmla="*/ 78 h 106"/>
                    <a:gd name="T40" fmla="*/ 992 w 1054"/>
                    <a:gd name="T41" fmla="*/ 62 h 106"/>
                    <a:gd name="T42" fmla="*/ 976 w 1054"/>
                    <a:gd name="T43" fmla="*/ 44 h 106"/>
                    <a:gd name="T44" fmla="*/ 988 w 1054"/>
                    <a:gd name="T45" fmla="*/ 32 h 106"/>
                    <a:gd name="T46" fmla="*/ 1004 w 1054"/>
                    <a:gd name="T47" fmla="*/ 48 h 106"/>
                    <a:gd name="T48" fmla="*/ 1020 w 1054"/>
                    <a:gd name="T49" fmla="*/ 32 h 106"/>
                    <a:gd name="T50" fmla="*/ 1032 w 1054"/>
                    <a:gd name="T51" fmla="*/ 44 h 106"/>
                    <a:gd name="T52" fmla="*/ 1016 w 1054"/>
                    <a:gd name="T53" fmla="*/ 62 h 106"/>
                    <a:gd name="T54" fmla="*/ 1032 w 1054"/>
                    <a:gd name="T55"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54" h="106">
                      <a:moveTo>
                        <a:pt x="0" y="0"/>
                      </a:moveTo>
                      <a:lnTo>
                        <a:pt x="0" y="106"/>
                      </a:lnTo>
                      <a:lnTo>
                        <a:pt x="1054" y="106"/>
                      </a:lnTo>
                      <a:lnTo>
                        <a:pt x="1054" y="0"/>
                      </a:lnTo>
                      <a:lnTo>
                        <a:pt x="0" y="0"/>
                      </a:lnTo>
                      <a:close/>
                      <a:moveTo>
                        <a:pt x="860" y="88"/>
                      </a:moveTo>
                      <a:lnTo>
                        <a:pt x="798" y="88"/>
                      </a:lnTo>
                      <a:lnTo>
                        <a:pt x="798" y="72"/>
                      </a:lnTo>
                      <a:lnTo>
                        <a:pt x="860" y="72"/>
                      </a:lnTo>
                      <a:lnTo>
                        <a:pt x="860" y="88"/>
                      </a:lnTo>
                      <a:close/>
                      <a:moveTo>
                        <a:pt x="946" y="90"/>
                      </a:moveTo>
                      <a:lnTo>
                        <a:pt x="890" y="90"/>
                      </a:lnTo>
                      <a:lnTo>
                        <a:pt x="890" y="32"/>
                      </a:lnTo>
                      <a:lnTo>
                        <a:pt x="946" y="32"/>
                      </a:lnTo>
                      <a:lnTo>
                        <a:pt x="946" y="90"/>
                      </a:lnTo>
                      <a:close/>
                      <a:moveTo>
                        <a:pt x="1032" y="78"/>
                      </a:moveTo>
                      <a:lnTo>
                        <a:pt x="1020" y="90"/>
                      </a:lnTo>
                      <a:lnTo>
                        <a:pt x="1004" y="74"/>
                      </a:lnTo>
                      <a:lnTo>
                        <a:pt x="988" y="90"/>
                      </a:lnTo>
                      <a:lnTo>
                        <a:pt x="976" y="78"/>
                      </a:lnTo>
                      <a:lnTo>
                        <a:pt x="992" y="62"/>
                      </a:lnTo>
                      <a:lnTo>
                        <a:pt x="976" y="44"/>
                      </a:lnTo>
                      <a:lnTo>
                        <a:pt x="988" y="32"/>
                      </a:lnTo>
                      <a:lnTo>
                        <a:pt x="1004" y="48"/>
                      </a:lnTo>
                      <a:lnTo>
                        <a:pt x="1020" y="32"/>
                      </a:lnTo>
                      <a:lnTo>
                        <a:pt x="1032" y="44"/>
                      </a:lnTo>
                      <a:lnTo>
                        <a:pt x="1016" y="62"/>
                      </a:lnTo>
                      <a:lnTo>
                        <a:pt x="1032" y="78"/>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68" name="Freeform 51"/>
                <p:cNvSpPr>
                  <a:spLocks noEditPoints="1"/>
                </p:cNvSpPr>
                <p:nvPr/>
              </p:nvSpPr>
              <p:spPr bwMode="auto">
                <a:xfrm>
                  <a:off x="-1748541" y="2132906"/>
                  <a:ext cx="1202164" cy="767921"/>
                </a:xfrm>
                <a:custGeom>
                  <a:avLst/>
                  <a:gdLst>
                    <a:gd name="T0" fmla="*/ 0 w 1052"/>
                    <a:gd name="T1" fmla="*/ 0 h 672"/>
                    <a:gd name="T2" fmla="*/ 0 w 1052"/>
                    <a:gd name="T3" fmla="*/ 672 h 672"/>
                    <a:gd name="T4" fmla="*/ 1052 w 1052"/>
                    <a:gd name="T5" fmla="*/ 672 h 672"/>
                    <a:gd name="T6" fmla="*/ 1052 w 1052"/>
                    <a:gd name="T7" fmla="*/ 0 h 672"/>
                    <a:gd name="T8" fmla="*/ 0 w 1052"/>
                    <a:gd name="T9" fmla="*/ 0 h 672"/>
                    <a:gd name="T10" fmla="*/ 1000 w 1052"/>
                    <a:gd name="T11" fmla="*/ 620 h 672"/>
                    <a:gd name="T12" fmla="*/ 54 w 1052"/>
                    <a:gd name="T13" fmla="*/ 620 h 672"/>
                    <a:gd name="T14" fmla="*/ 54 w 1052"/>
                    <a:gd name="T15" fmla="*/ 52 h 672"/>
                    <a:gd name="T16" fmla="*/ 1000 w 1052"/>
                    <a:gd name="T17" fmla="*/ 52 h 672"/>
                    <a:gd name="T18" fmla="*/ 1000 w 1052"/>
                    <a:gd name="T19" fmla="*/ 62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2" h="672">
                      <a:moveTo>
                        <a:pt x="0" y="0"/>
                      </a:moveTo>
                      <a:lnTo>
                        <a:pt x="0" y="672"/>
                      </a:lnTo>
                      <a:lnTo>
                        <a:pt x="1052" y="672"/>
                      </a:lnTo>
                      <a:lnTo>
                        <a:pt x="1052" y="0"/>
                      </a:lnTo>
                      <a:lnTo>
                        <a:pt x="0" y="0"/>
                      </a:lnTo>
                      <a:close/>
                      <a:moveTo>
                        <a:pt x="1000" y="620"/>
                      </a:moveTo>
                      <a:lnTo>
                        <a:pt x="54" y="620"/>
                      </a:lnTo>
                      <a:lnTo>
                        <a:pt x="54" y="52"/>
                      </a:lnTo>
                      <a:lnTo>
                        <a:pt x="1000" y="52"/>
                      </a:lnTo>
                      <a:lnTo>
                        <a:pt x="1000" y="62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grpSp>
        </p:grpSp>
        <p:grpSp>
          <p:nvGrpSpPr>
            <p:cNvPr id="217" name="Group 216"/>
            <p:cNvGrpSpPr/>
            <p:nvPr/>
          </p:nvGrpSpPr>
          <p:grpSpPr>
            <a:xfrm>
              <a:off x="8494829" y="3741217"/>
              <a:ext cx="138236" cy="229071"/>
              <a:chOff x="9870473" y="3214764"/>
              <a:chExt cx="318099" cy="527121"/>
            </a:xfrm>
          </p:grpSpPr>
          <p:sp>
            <p:nvSpPr>
              <p:cNvPr id="237" name="Freeform 40"/>
              <p:cNvSpPr>
                <a:spLocks/>
              </p:cNvSpPr>
              <p:nvPr/>
            </p:nvSpPr>
            <p:spPr bwMode="auto">
              <a:xfrm>
                <a:off x="9870473" y="3214764"/>
                <a:ext cx="318099" cy="527121"/>
              </a:xfrm>
              <a:custGeom>
                <a:avLst/>
                <a:gdLst>
                  <a:gd name="T0" fmla="*/ 301 w 301"/>
                  <a:gd name="T1" fmla="*/ 496 h 515"/>
                  <a:gd name="T2" fmla="*/ 281 w 301"/>
                  <a:gd name="T3" fmla="*/ 515 h 515"/>
                  <a:gd name="T4" fmla="*/ 20 w 301"/>
                  <a:gd name="T5" fmla="*/ 515 h 515"/>
                  <a:gd name="T6" fmla="*/ 0 w 301"/>
                  <a:gd name="T7" fmla="*/ 496 h 515"/>
                  <a:gd name="T8" fmla="*/ 0 w 301"/>
                  <a:gd name="T9" fmla="*/ 20 h 515"/>
                  <a:gd name="T10" fmla="*/ 20 w 301"/>
                  <a:gd name="T11" fmla="*/ 0 h 515"/>
                  <a:gd name="T12" fmla="*/ 281 w 301"/>
                  <a:gd name="T13" fmla="*/ 0 h 515"/>
                  <a:gd name="T14" fmla="*/ 301 w 301"/>
                  <a:gd name="T15" fmla="*/ 20 h 515"/>
                  <a:gd name="T16" fmla="*/ 301 w 301"/>
                  <a:gd name="T17" fmla="*/ 49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515">
                    <a:moveTo>
                      <a:pt x="301" y="496"/>
                    </a:moveTo>
                    <a:cubicBezTo>
                      <a:pt x="301" y="506"/>
                      <a:pt x="292" y="515"/>
                      <a:pt x="281" y="515"/>
                    </a:cubicBezTo>
                    <a:cubicBezTo>
                      <a:pt x="20" y="515"/>
                      <a:pt x="20" y="515"/>
                      <a:pt x="20" y="515"/>
                    </a:cubicBezTo>
                    <a:cubicBezTo>
                      <a:pt x="9" y="515"/>
                      <a:pt x="0" y="506"/>
                      <a:pt x="0" y="496"/>
                    </a:cubicBezTo>
                    <a:cubicBezTo>
                      <a:pt x="0" y="20"/>
                      <a:pt x="0" y="20"/>
                      <a:pt x="0" y="20"/>
                    </a:cubicBezTo>
                    <a:cubicBezTo>
                      <a:pt x="0" y="9"/>
                      <a:pt x="9" y="0"/>
                      <a:pt x="20" y="0"/>
                    </a:cubicBezTo>
                    <a:cubicBezTo>
                      <a:pt x="281" y="0"/>
                      <a:pt x="281" y="0"/>
                      <a:pt x="281" y="0"/>
                    </a:cubicBezTo>
                    <a:cubicBezTo>
                      <a:pt x="292" y="0"/>
                      <a:pt x="301" y="9"/>
                      <a:pt x="301" y="20"/>
                    </a:cubicBezTo>
                    <a:lnTo>
                      <a:pt x="301" y="49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a:solidFill>
                    <a:srgbClr val="000000"/>
                  </a:solidFill>
                </a:endParaRPr>
              </a:p>
            </p:txBody>
          </p:sp>
          <p:sp>
            <p:nvSpPr>
              <p:cNvPr id="238" name="Rectangle 41"/>
              <p:cNvSpPr>
                <a:spLocks noChangeArrowheads="1"/>
              </p:cNvSpPr>
              <p:nvPr/>
            </p:nvSpPr>
            <p:spPr bwMode="auto">
              <a:xfrm>
                <a:off x="9901291" y="3244582"/>
                <a:ext cx="256986" cy="415430"/>
              </a:xfrm>
              <a:prstGeom prst="rect">
                <a:avLst/>
              </a:prstGeom>
              <a:solidFill>
                <a:srgbClr val="FFFFFF"/>
              </a:solidFill>
              <a:ln>
                <a:noFill/>
              </a:ln>
            </p:spPr>
            <p:txBody>
              <a:bodyPr vert="horz" wrap="square" lIns="77706" tIns="38853" rIns="77706" bIns="38853" numCol="1" anchor="t" anchorCtr="0" compatLnSpc="1">
                <a:prstTxWarp prst="textNoShape">
                  <a:avLst/>
                </a:prstTxWarp>
              </a:bodyPr>
              <a:lstStyle/>
              <a:p>
                <a:pPr defTabSz="792551">
                  <a:defRPr/>
                </a:pPr>
                <a:endParaRPr lang="en-US" sz="1560" kern="0">
                  <a:solidFill>
                    <a:srgbClr val="000000"/>
                  </a:solidFill>
                </a:endParaRPr>
              </a:p>
            </p:txBody>
          </p:sp>
          <p:sp>
            <p:nvSpPr>
              <p:cNvPr id="239" name="Oval 48"/>
              <p:cNvSpPr>
                <a:spLocks noChangeArrowheads="1"/>
              </p:cNvSpPr>
              <p:nvPr/>
            </p:nvSpPr>
            <p:spPr bwMode="auto">
              <a:xfrm>
                <a:off x="10014114" y="3683765"/>
                <a:ext cx="30817" cy="28302"/>
              </a:xfrm>
              <a:prstGeom prst="ellipse">
                <a:avLst/>
              </a:pr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a:solidFill>
                    <a:srgbClr val="000000"/>
                  </a:solidFill>
                </a:endParaRPr>
              </a:p>
            </p:txBody>
          </p:sp>
          <p:grpSp>
            <p:nvGrpSpPr>
              <p:cNvPr id="240" name="Group 36"/>
              <p:cNvGrpSpPr/>
              <p:nvPr/>
            </p:nvGrpSpPr>
            <p:grpSpPr>
              <a:xfrm>
                <a:off x="9948642" y="3281524"/>
                <a:ext cx="162959" cy="162242"/>
                <a:chOff x="10588373" y="2719128"/>
                <a:chExt cx="363629" cy="374164"/>
              </a:xfrm>
            </p:grpSpPr>
            <p:sp>
              <p:nvSpPr>
                <p:cNvPr id="247" name="Freeform 46"/>
                <p:cNvSpPr>
                  <a:spLocks/>
                </p:cNvSpPr>
                <p:nvPr/>
              </p:nvSpPr>
              <p:spPr bwMode="auto">
                <a:xfrm>
                  <a:off x="10588373" y="2753110"/>
                  <a:ext cx="338260" cy="340182"/>
                </a:xfrm>
                <a:custGeom>
                  <a:avLst/>
                  <a:gdLst>
                    <a:gd name="T0" fmla="*/ 176 w 352"/>
                    <a:gd name="T1" fmla="*/ 0 h 354"/>
                    <a:gd name="T2" fmla="*/ 176 w 352"/>
                    <a:gd name="T3" fmla="*/ 0 h 354"/>
                    <a:gd name="T4" fmla="*/ 158 w 352"/>
                    <a:gd name="T5" fmla="*/ 2 h 354"/>
                    <a:gd name="T6" fmla="*/ 140 w 352"/>
                    <a:gd name="T7" fmla="*/ 4 h 354"/>
                    <a:gd name="T8" fmla="*/ 124 w 352"/>
                    <a:gd name="T9" fmla="*/ 8 h 354"/>
                    <a:gd name="T10" fmla="*/ 108 w 352"/>
                    <a:gd name="T11" fmla="*/ 14 h 354"/>
                    <a:gd name="T12" fmla="*/ 92 w 352"/>
                    <a:gd name="T13" fmla="*/ 22 h 354"/>
                    <a:gd name="T14" fmla="*/ 78 w 352"/>
                    <a:gd name="T15" fmla="*/ 30 h 354"/>
                    <a:gd name="T16" fmla="*/ 64 w 352"/>
                    <a:gd name="T17" fmla="*/ 42 h 354"/>
                    <a:gd name="T18" fmla="*/ 52 w 352"/>
                    <a:gd name="T19" fmla="*/ 52 h 354"/>
                    <a:gd name="T20" fmla="*/ 40 w 352"/>
                    <a:gd name="T21" fmla="*/ 64 h 354"/>
                    <a:gd name="T22" fmla="*/ 30 w 352"/>
                    <a:gd name="T23" fmla="*/ 78 h 354"/>
                    <a:gd name="T24" fmla="*/ 20 w 352"/>
                    <a:gd name="T25" fmla="*/ 94 h 354"/>
                    <a:gd name="T26" fmla="*/ 14 w 352"/>
                    <a:gd name="T27" fmla="*/ 108 h 354"/>
                    <a:gd name="T28" fmla="*/ 8 w 352"/>
                    <a:gd name="T29" fmla="*/ 124 h 354"/>
                    <a:gd name="T30" fmla="*/ 2 w 352"/>
                    <a:gd name="T31" fmla="*/ 142 h 354"/>
                    <a:gd name="T32" fmla="*/ 0 w 352"/>
                    <a:gd name="T33" fmla="*/ 160 h 354"/>
                    <a:gd name="T34" fmla="*/ 0 w 352"/>
                    <a:gd name="T35" fmla="*/ 178 h 354"/>
                    <a:gd name="T36" fmla="*/ 0 w 352"/>
                    <a:gd name="T37" fmla="*/ 178 h 354"/>
                    <a:gd name="T38" fmla="*/ 0 w 352"/>
                    <a:gd name="T39" fmla="*/ 196 h 354"/>
                    <a:gd name="T40" fmla="*/ 2 w 352"/>
                    <a:gd name="T41" fmla="*/ 212 h 354"/>
                    <a:gd name="T42" fmla="*/ 8 w 352"/>
                    <a:gd name="T43" fmla="*/ 230 h 354"/>
                    <a:gd name="T44" fmla="*/ 14 w 352"/>
                    <a:gd name="T45" fmla="*/ 246 h 354"/>
                    <a:gd name="T46" fmla="*/ 20 w 352"/>
                    <a:gd name="T47" fmla="*/ 262 h 354"/>
                    <a:gd name="T48" fmla="*/ 30 w 352"/>
                    <a:gd name="T49" fmla="*/ 276 h 354"/>
                    <a:gd name="T50" fmla="*/ 40 w 352"/>
                    <a:gd name="T51" fmla="*/ 290 h 354"/>
                    <a:gd name="T52" fmla="*/ 52 w 352"/>
                    <a:gd name="T53" fmla="*/ 302 h 354"/>
                    <a:gd name="T54" fmla="*/ 64 w 352"/>
                    <a:gd name="T55" fmla="*/ 314 h 354"/>
                    <a:gd name="T56" fmla="*/ 78 w 352"/>
                    <a:gd name="T57" fmla="*/ 324 h 354"/>
                    <a:gd name="T58" fmla="*/ 92 w 352"/>
                    <a:gd name="T59" fmla="*/ 332 h 354"/>
                    <a:gd name="T60" fmla="*/ 108 w 352"/>
                    <a:gd name="T61" fmla="*/ 340 h 354"/>
                    <a:gd name="T62" fmla="*/ 124 w 352"/>
                    <a:gd name="T63" fmla="*/ 346 h 354"/>
                    <a:gd name="T64" fmla="*/ 140 w 352"/>
                    <a:gd name="T65" fmla="*/ 350 h 354"/>
                    <a:gd name="T66" fmla="*/ 158 w 352"/>
                    <a:gd name="T67" fmla="*/ 352 h 354"/>
                    <a:gd name="T68" fmla="*/ 176 w 352"/>
                    <a:gd name="T69" fmla="*/ 354 h 354"/>
                    <a:gd name="T70" fmla="*/ 176 w 352"/>
                    <a:gd name="T71" fmla="*/ 354 h 354"/>
                    <a:gd name="T72" fmla="*/ 194 w 352"/>
                    <a:gd name="T73" fmla="*/ 352 h 354"/>
                    <a:gd name="T74" fmla="*/ 210 w 352"/>
                    <a:gd name="T75" fmla="*/ 350 h 354"/>
                    <a:gd name="T76" fmla="*/ 228 w 352"/>
                    <a:gd name="T77" fmla="*/ 346 h 354"/>
                    <a:gd name="T78" fmla="*/ 244 w 352"/>
                    <a:gd name="T79" fmla="*/ 340 h 354"/>
                    <a:gd name="T80" fmla="*/ 258 w 352"/>
                    <a:gd name="T81" fmla="*/ 332 h 354"/>
                    <a:gd name="T82" fmla="*/ 274 w 352"/>
                    <a:gd name="T83" fmla="*/ 324 h 354"/>
                    <a:gd name="T84" fmla="*/ 286 w 352"/>
                    <a:gd name="T85" fmla="*/ 314 h 354"/>
                    <a:gd name="T86" fmla="*/ 300 w 352"/>
                    <a:gd name="T87" fmla="*/ 304 h 354"/>
                    <a:gd name="T88" fmla="*/ 310 w 352"/>
                    <a:gd name="T89" fmla="*/ 292 h 354"/>
                    <a:gd name="T90" fmla="*/ 320 w 352"/>
                    <a:gd name="T91" fmla="*/ 278 h 354"/>
                    <a:gd name="T92" fmla="*/ 330 w 352"/>
                    <a:gd name="T93" fmla="*/ 264 h 354"/>
                    <a:gd name="T94" fmla="*/ 336 w 352"/>
                    <a:gd name="T95" fmla="*/ 248 h 354"/>
                    <a:gd name="T96" fmla="*/ 344 w 352"/>
                    <a:gd name="T97" fmla="*/ 232 h 354"/>
                    <a:gd name="T98" fmla="*/ 348 w 352"/>
                    <a:gd name="T99" fmla="*/ 216 h 354"/>
                    <a:gd name="T100" fmla="*/ 350 w 352"/>
                    <a:gd name="T101" fmla="*/ 200 h 354"/>
                    <a:gd name="T102" fmla="*/ 352 w 352"/>
                    <a:gd name="T103" fmla="*/ 182 h 354"/>
                    <a:gd name="T104" fmla="*/ 176 w 352"/>
                    <a:gd name="T105" fmla="*/ 182 h 354"/>
                    <a:gd name="T106" fmla="*/ 176 w 352"/>
                    <a:gd name="T10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54">
                      <a:moveTo>
                        <a:pt x="176" y="0"/>
                      </a:moveTo>
                      <a:lnTo>
                        <a:pt x="176" y="0"/>
                      </a:lnTo>
                      <a:lnTo>
                        <a:pt x="158" y="2"/>
                      </a:lnTo>
                      <a:lnTo>
                        <a:pt x="140" y="4"/>
                      </a:lnTo>
                      <a:lnTo>
                        <a:pt x="124" y="8"/>
                      </a:lnTo>
                      <a:lnTo>
                        <a:pt x="108" y="14"/>
                      </a:lnTo>
                      <a:lnTo>
                        <a:pt x="92" y="22"/>
                      </a:lnTo>
                      <a:lnTo>
                        <a:pt x="78" y="30"/>
                      </a:lnTo>
                      <a:lnTo>
                        <a:pt x="64" y="42"/>
                      </a:lnTo>
                      <a:lnTo>
                        <a:pt x="52" y="52"/>
                      </a:lnTo>
                      <a:lnTo>
                        <a:pt x="40" y="64"/>
                      </a:lnTo>
                      <a:lnTo>
                        <a:pt x="30" y="78"/>
                      </a:lnTo>
                      <a:lnTo>
                        <a:pt x="20" y="94"/>
                      </a:lnTo>
                      <a:lnTo>
                        <a:pt x="14" y="108"/>
                      </a:lnTo>
                      <a:lnTo>
                        <a:pt x="8" y="124"/>
                      </a:lnTo>
                      <a:lnTo>
                        <a:pt x="2" y="142"/>
                      </a:lnTo>
                      <a:lnTo>
                        <a:pt x="0" y="160"/>
                      </a:lnTo>
                      <a:lnTo>
                        <a:pt x="0" y="178"/>
                      </a:lnTo>
                      <a:lnTo>
                        <a:pt x="0" y="178"/>
                      </a:lnTo>
                      <a:lnTo>
                        <a:pt x="0" y="196"/>
                      </a:lnTo>
                      <a:lnTo>
                        <a:pt x="2" y="212"/>
                      </a:lnTo>
                      <a:lnTo>
                        <a:pt x="8" y="230"/>
                      </a:lnTo>
                      <a:lnTo>
                        <a:pt x="14" y="246"/>
                      </a:lnTo>
                      <a:lnTo>
                        <a:pt x="20" y="262"/>
                      </a:lnTo>
                      <a:lnTo>
                        <a:pt x="30" y="276"/>
                      </a:lnTo>
                      <a:lnTo>
                        <a:pt x="40" y="290"/>
                      </a:lnTo>
                      <a:lnTo>
                        <a:pt x="52" y="302"/>
                      </a:lnTo>
                      <a:lnTo>
                        <a:pt x="64" y="314"/>
                      </a:lnTo>
                      <a:lnTo>
                        <a:pt x="78" y="324"/>
                      </a:lnTo>
                      <a:lnTo>
                        <a:pt x="92" y="332"/>
                      </a:lnTo>
                      <a:lnTo>
                        <a:pt x="108" y="340"/>
                      </a:lnTo>
                      <a:lnTo>
                        <a:pt x="124" y="346"/>
                      </a:lnTo>
                      <a:lnTo>
                        <a:pt x="140" y="350"/>
                      </a:lnTo>
                      <a:lnTo>
                        <a:pt x="158" y="352"/>
                      </a:lnTo>
                      <a:lnTo>
                        <a:pt x="176" y="354"/>
                      </a:lnTo>
                      <a:lnTo>
                        <a:pt x="176" y="354"/>
                      </a:lnTo>
                      <a:lnTo>
                        <a:pt x="194" y="352"/>
                      </a:lnTo>
                      <a:lnTo>
                        <a:pt x="210" y="350"/>
                      </a:lnTo>
                      <a:lnTo>
                        <a:pt x="228" y="346"/>
                      </a:lnTo>
                      <a:lnTo>
                        <a:pt x="244" y="340"/>
                      </a:lnTo>
                      <a:lnTo>
                        <a:pt x="258" y="332"/>
                      </a:lnTo>
                      <a:lnTo>
                        <a:pt x="274" y="324"/>
                      </a:lnTo>
                      <a:lnTo>
                        <a:pt x="286" y="314"/>
                      </a:lnTo>
                      <a:lnTo>
                        <a:pt x="300" y="304"/>
                      </a:lnTo>
                      <a:lnTo>
                        <a:pt x="310" y="292"/>
                      </a:lnTo>
                      <a:lnTo>
                        <a:pt x="320" y="278"/>
                      </a:lnTo>
                      <a:lnTo>
                        <a:pt x="330" y="264"/>
                      </a:lnTo>
                      <a:lnTo>
                        <a:pt x="336" y="248"/>
                      </a:lnTo>
                      <a:lnTo>
                        <a:pt x="344" y="232"/>
                      </a:lnTo>
                      <a:lnTo>
                        <a:pt x="348" y="216"/>
                      </a:lnTo>
                      <a:lnTo>
                        <a:pt x="350" y="200"/>
                      </a:lnTo>
                      <a:lnTo>
                        <a:pt x="352" y="182"/>
                      </a:lnTo>
                      <a:lnTo>
                        <a:pt x="176" y="182"/>
                      </a:lnTo>
                      <a:lnTo>
                        <a:pt x="176"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48" name="Freeform 48"/>
                <p:cNvSpPr>
                  <a:spLocks/>
                </p:cNvSpPr>
                <p:nvPr/>
              </p:nvSpPr>
              <p:spPr bwMode="auto">
                <a:xfrm>
                  <a:off x="10782872" y="2719128"/>
                  <a:ext cx="169130" cy="172973"/>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grpSp>
          <p:grpSp>
            <p:nvGrpSpPr>
              <p:cNvPr id="241" name="Group 37"/>
              <p:cNvGrpSpPr/>
              <p:nvPr/>
            </p:nvGrpSpPr>
            <p:grpSpPr>
              <a:xfrm>
                <a:off x="9948646" y="3493514"/>
                <a:ext cx="166565" cy="103057"/>
                <a:chOff x="10083334" y="5733541"/>
                <a:chExt cx="282525" cy="180662"/>
              </a:xfrm>
            </p:grpSpPr>
            <p:sp>
              <p:nvSpPr>
                <p:cNvPr id="242" name="Rectangle 35"/>
                <p:cNvSpPr>
                  <a:spLocks noChangeArrowheads="1"/>
                </p:cNvSpPr>
                <p:nvPr/>
              </p:nvSpPr>
              <p:spPr bwMode="auto">
                <a:xfrm>
                  <a:off x="10323576" y="5733541"/>
                  <a:ext cx="42283" cy="180661"/>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43" name="Rectangle 42"/>
                <p:cNvSpPr>
                  <a:spLocks noChangeArrowheads="1"/>
                </p:cNvSpPr>
                <p:nvPr/>
              </p:nvSpPr>
              <p:spPr bwMode="auto">
                <a:xfrm>
                  <a:off x="10263996" y="5868076"/>
                  <a:ext cx="42283" cy="46127"/>
                </a:xfrm>
                <a:prstGeom prst="rect">
                  <a:avLst/>
                </a:prstGeom>
                <a:solidFill>
                  <a:srgbClr val="68217A">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44" name="Rectangle 43"/>
                <p:cNvSpPr>
                  <a:spLocks noChangeArrowheads="1"/>
                </p:cNvSpPr>
                <p:nvPr/>
              </p:nvSpPr>
              <p:spPr bwMode="auto">
                <a:xfrm>
                  <a:off x="10204417" y="5789277"/>
                  <a:ext cx="42283" cy="124925"/>
                </a:xfrm>
                <a:prstGeom prst="rect">
                  <a:avLst/>
                </a:prstGeom>
                <a:solidFill>
                  <a:srgbClr val="442359">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45" name="Rectangle 44"/>
                <p:cNvSpPr>
                  <a:spLocks noChangeArrowheads="1"/>
                </p:cNvSpPr>
                <p:nvPr/>
              </p:nvSpPr>
              <p:spPr bwMode="auto">
                <a:xfrm>
                  <a:off x="10142914" y="5756604"/>
                  <a:ext cx="42283" cy="15759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46" name="Rectangle 45"/>
                <p:cNvSpPr>
                  <a:spLocks noChangeArrowheads="1"/>
                </p:cNvSpPr>
                <p:nvPr/>
              </p:nvSpPr>
              <p:spPr bwMode="auto">
                <a:xfrm>
                  <a:off x="10083334" y="5816184"/>
                  <a:ext cx="42283" cy="98018"/>
                </a:xfrm>
                <a:prstGeom prst="rect">
                  <a:avLst/>
                </a:prstGeom>
                <a:solidFill>
                  <a:srgbClr val="68217A">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grpSp>
        </p:grpSp>
        <p:grpSp>
          <p:nvGrpSpPr>
            <p:cNvPr id="218" name="Group 217"/>
            <p:cNvGrpSpPr/>
            <p:nvPr/>
          </p:nvGrpSpPr>
          <p:grpSpPr>
            <a:xfrm>
              <a:off x="7697572" y="3726641"/>
              <a:ext cx="359756" cy="253990"/>
              <a:chOff x="8130193" y="3950287"/>
              <a:chExt cx="359756" cy="253990"/>
            </a:xfrm>
          </p:grpSpPr>
          <p:sp>
            <p:nvSpPr>
              <p:cNvPr id="219" name="Rounded Rectangle 38"/>
              <p:cNvSpPr/>
              <p:nvPr/>
            </p:nvSpPr>
            <p:spPr bwMode="auto">
              <a:xfrm rot="16200000">
                <a:off x="8183076" y="3897404"/>
                <a:ext cx="253990" cy="359756"/>
              </a:xfrm>
              <a:prstGeom prst="roundRect">
                <a:avLst>
                  <a:gd name="adj" fmla="val 6754"/>
                </a:avLst>
              </a:prstGeom>
              <a:solidFill>
                <a:schemeClr val="accent1"/>
              </a:solidFill>
              <a:ln w="10795" cap="flat" cmpd="sng" algn="ctr">
                <a:noFill/>
                <a:prstDash val="solid"/>
                <a:headEnd type="none" w="med" len="med"/>
                <a:tailEnd type="none" w="med" len="med"/>
              </a:ln>
              <a:effectLst/>
            </p:spPr>
            <p:txBody>
              <a:bodyPr vert="horz" wrap="square" lIns="0" tIns="39633" rIns="0" bIns="39633" numCol="1" rtlCol="0" anchor="ctr" anchorCtr="0" compatLnSpc="1">
                <a:prstTxWarp prst="textNoShape">
                  <a:avLst/>
                </a:prstTxWarp>
              </a:bodyPr>
              <a:lstStyle/>
              <a:p>
                <a:pPr algn="ctr" defTabSz="792367" fontAlgn="base">
                  <a:spcBef>
                    <a:spcPct val="0"/>
                  </a:spcBef>
                  <a:spcAft>
                    <a:spcPct val="0"/>
                  </a:spcAft>
                  <a:defRPr/>
                </a:pPr>
                <a:endParaRPr lang="en-US" sz="1700" kern="0" dirty="0">
                  <a:solidFill>
                    <a:srgbClr val="000000"/>
                  </a:solidFill>
                </a:endParaRPr>
              </a:p>
            </p:txBody>
          </p:sp>
          <p:sp>
            <p:nvSpPr>
              <p:cNvPr id="220" name="Rectangle 28"/>
              <p:cNvSpPr>
                <a:spLocks noChangeArrowheads="1"/>
              </p:cNvSpPr>
              <p:nvPr/>
            </p:nvSpPr>
            <p:spPr bwMode="auto">
              <a:xfrm rot="16200000">
                <a:off x="8205080" y="3921223"/>
                <a:ext cx="206471" cy="31297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a:solidFill>
                    <a:srgbClr val="000000"/>
                  </a:solidFill>
                </a:endParaRPr>
              </a:p>
            </p:txBody>
          </p:sp>
          <p:grpSp>
            <p:nvGrpSpPr>
              <p:cNvPr id="221" name="Group 40"/>
              <p:cNvGrpSpPr/>
              <p:nvPr/>
            </p:nvGrpSpPr>
            <p:grpSpPr>
              <a:xfrm rot="16200000">
                <a:off x="8353943" y="4056390"/>
                <a:ext cx="103145" cy="58667"/>
                <a:chOff x="10085257" y="5987235"/>
                <a:chExt cx="284445" cy="167210"/>
              </a:xfrm>
            </p:grpSpPr>
            <p:sp>
              <p:nvSpPr>
                <p:cNvPr id="231" name="Rectangle 36"/>
                <p:cNvSpPr>
                  <a:spLocks noChangeArrowheads="1"/>
                </p:cNvSpPr>
                <p:nvPr/>
              </p:nvSpPr>
              <p:spPr bwMode="auto">
                <a:xfrm>
                  <a:off x="10139070" y="5987235"/>
                  <a:ext cx="213335"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32" name="Rectangle 37"/>
                <p:cNvSpPr>
                  <a:spLocks noChangeArrowheads="1"/>
                </p:cNvSpPr>
                <p:nvPr/>
              </p:nvSpPr>
              <p:spPr bwMode="auto">
                <a:xfrm>
                  <a:off x="10085257" y="5987235"/>
                  <a:ext cx="34595"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33" name="Rectangle 38"/>
                <p:cNvSpPr>
                  <a:spLocks noChangeArrowheads="1"/>
                </p:cNvSpPr>
                <p:nvPr/>
              </p:nvSpPr>
              <p:spPr bwMode="auto">
                <a:xfrm>
                  <a:off x="10139070" y="6056425"/>
                  <a:ext cx="230632"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34" name="Rectangle 39"/>
                <p:cNvSpPr>
                  <a:spLocks noChangeArrowheads="1"/>
                </p:cNvSpPr>
                <p:nvPr/>
              </p:nvSpPr>
              <p:spPr bwMode="auto">
                <a:xfrm>
                  <a:off x="10085257" y="6056425"/>
                  <a:ext cx="34595"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35" name="Rectangle 40"/>
                <p:cNvSpPr>
                  <a:spLocks noChangeArrowheads="1"/>
                </p:cNvSpPr>
                <p:nvPr/>
              </p:nvSpPr>
              <p:spPr bwMode="auto">
                <a:xfrm>
                  <a:off x="10139070" y="6121771"/>
                  <a:ext cx="171051" cy="3267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36" name="Rectangle 41"/>
                <p:cNvSpPr>
                  <a:spLocks noChangeArrowheads="1"/>
                </p:cNvSpPr>
                <p:nvPr/>
              </p:nvSpPr>
              <p:spPr bwMode="auto">
                <a:xfrm>
                  <a:off x="10085257" y="6121770"/>
                  <a:ext cx="34595"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grpSp>
          <p:grpSp>
            <p:nvGrpSpPr>
              <p:cNvPr id="222" name="Group 41"/>
              <p:cNvGrpSpPr/>
              <p:nvPr/>
            </p:nvGrpSpPr>
            <p:grpSpPr>
              <a:xfrm rot="16200000">
                <a:off x="8149998" y="4042127"/>
                <a:ext cx="114267" cy="70699"/>
                <a:chOff x="10083334" y="5733541"/>
                <a:chExt cx="282525" cy="180662"/>
              </a:xfrm>
            </p:grpSpPr>
            <p:sp>
              <p:nvSpPr>
                <p:cNvPr id="226" name="Rectangle 35"/>
                <p:cNvSpPr>
                  <a:spLocks noChangeArrowheads="1"/>
                </p:cNvSpPr>
                <p:nvPr/>
              </p:nvSpPr>
              <p:spPr bwMode="auto">
                <a:xfrm>
                  <a:off x="10323576" y="5733541"/>
                  <a:ext cx="42283" cy="180661"/>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27" name="Rectangle 42"/>
                <p:cNvSpPr>
                  <a:spLocks noChangeArrowheads="1"/>
                </p:cNvSpPr>
                <p:nvPr/>
              </p:nvSpPr>
              <p:spPr bwMode="auto">
                <a:xfrm>
                  <a:off x="10263996" y="5868076"/>
                  <a:ext cx="42283" cy="46127"/>
                </a:xfrm>
                <a:prstGeom prst="rect">
                  <a:avLst/>
                </a:prstGeom>
                <a:solidFill>
                  <a:srgbClr val="68217A">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28" name="Rectangle 43"/>
                <p:cNvSpPr>
                  <a:spLocks noChangeArrowheads="1"/>
                </p:cNvSpPr>
                <p:nvPr/>
              </p:nvSpPr>
              <p:spPr bwMode="auto">
                <a:xfrm>
                  <a:off x="10204417" y="5789277"/>
                  <a:ext cx="42283" cy="124925"/>
                </a:xfrm>
                <a:prstGeom prst="rect">
                  <a:avLst/>
                </a:prstGeom>
                <a:solidFill>
                  <a:srgbClr val="442359">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29" name="Rectangle 44"/>
                <p:cNvSpPr>
                  <a:spLocks noChangeArrowheads="1"/>
                </p:cNvSpPr>
                <p:nvPr/>
              </p:nvSpPr>
              <p:spPr bwMode="auto">
                <a:xfrm>
                  <a:off x="10142914" y="5756604"/>
                  <a:ext cx="42283" cy="15759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30" name="Rectangle 45"/>
                <p:cNvSpPr>
                  <a:spLocks noChangeArrowheads="1"/>
                </p:cNvSpPr>
                <p:nvPr/>
              </p:nvSpPr>
              <p:spPr bwMode="auto">
                <a:xfrm>
                  <a:off x="10083334" y="5816184"/>
                  <a:ext cx="42283" cy="98018"/>
                </a:xfrm>
                <a:prstGeom prst="rect">
                  <a:avLst/>
                </a:prstGeom>
                <a:solidFill>
                  <a:srgbClr val="68217A">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grpSp>
          <p:grpSp>
            <p:nvGrpSpPr>
              <p:cNvPr id="223" name="Group 42"/>
              <p:cNvGrpSpPr/>
              <p:nvPr/>
            </p:nvGrpSpPr>
            <p:grpSpPr>
              <a:xfrm rot="16200000">
                <a:off x="8256562" y="4038313"/>
                <a:ext cx="88136" cy="88397"/>
                <a:chOff x="10588373" y="2726234"/>
                <a:chExt cx="358113" cy="371210"/>
              </a:xfrm>
            </p:grpSpPr>
            <p:sp>
              <p:nvSpPr>
                <p:cNvPr id="224" name="Freeform 46"/>
                <p:cNvSpPr>
                  <a:spLocks/>
                </p:cNvSpPr>
                <p:nvPr/>
              </p:nvSpPr>
              <p:spPr bwMode="auto">
                <a:xfrm>
                  <a:off x="10588373" y="2757262"/>
                  <a:ext cx="338259" cy="340182"/>
                </a:xfrm>
                <a:custGeom>
                  <a:avLst/>
                  <a:gdLst>
                    <a:gd name="T0" fmla="*/ 176 w 352"/>
                    <a:gd name="T1" fmla="*/ 0 h 354"/>
                    <a:gd name="T2" fmla="*/ 176 w 352"/>
                    <a:gd name="T3" fmla="*/ 0 h 354"/>
                    <a:gd name="T4" fmla="*/ 158 w 352"/>
                    <a:gd name="T5" fmla="*/ 2 h 354"/>
                    <a:gd name="T6" fmla="*/ 140 w 352"/>
                    <a:gd name="T7" fmla="*/ 4 h 354"/>
                    <a:gd name="T8" fmla="*/ 124 w 352"/>
                    <a:gd name="T9" fmla="*/ 8 h 354"/>
                    <a:gd name="T10" fmla="*/ 108 w 352"/>
                    <a:gd name="T11" fmla="*/ 14 h 354"/>
                    <a:gd name="T12" fmla="*/ 92 w 352"/>
                    <a:gd name="T13" fmla="*/ 22 h 354"/>
                    <a:gd name="T14" fmla="*/ 78 w 352"/>
                    <a:gd name="T15" fmla="*/ 30 h 354"/>
                    <a:gd name="T16" fmla="*/ 64 w 352"/>
                    <a:gd name="T17" fmla="*/ 42 h 354"/>
                    <a:gd name="T18" fmla="*/ 52 w 352"/>
                    <a:gd name="T19" fmla="*/ 52 h 354"/>
                    <a:gd name="T20" fmla="*/ 40 w 352"/>
                    <a:gd name="T21" fmla="*/ 64 h 354"/>
                    <a:gd name="T22" fmla="*/ 30 w 352"/>
                    <a:gd name="T23" fmla="*/ 78 h 354"/>
                    <a:gd name="T24" fmla="*/ 20 w 352"/>
                    <a:gd name="T25" fmla="*/ 94 h 354"/>
                    <a:gd name="T26" fmla="*/ 14 w 352"/>
                    <a:gd name="T27" fmla="*/ 108 h 354"/>
                    <a:gd name="T28" fmla="*/ 8 w 352"/>
                    <a:gd name="T29" fmla="*/ 124 h 354"/>
                    <a:gd name="T30" fmla="*/ 2 w 352"/>
                    <a:gd name="T31" fmla="*/ 142 h 354"/>
                    <a:gd name="T32" fmla="*/ 0 w 352"/>
                    <a:gd name="T33" fmla="*/ 160 h 354"/>
                    <a:gd name="T34" fmla="*/ 0 w 352"/>
                    <a:gd name="T35" fmla="*/ 178 h 354"/>
                    <a:gd name="T36" fmla="*/ 0 w 352"/>
                    <a:gd name="T37" fmla="*/ 178 h 354"/>
                    <a:gd name="T38" fmla="*/ 0 w 352"/>
                    <a:gd name="T39" fmla="*/ 196 h 354"/>
                    <a:gd name="T40" fmla="*/ 2 w 352"/>
                    <a:gd name="T41" fmla="*/ 212 h 354"/>
                    <a:gd name="T42" fmla="*/ 8 w 352"/>
                    <a:gd name="T43" fmla="*/ 230 h 354"/>
                    <a:gd name="T44" fmla="*/ 14 w 352"/>
                    <a:gd name="T45" fmla="*/ 246 h 354"/>
                    <a:gd name="T46" fmla="*/ 20 w 352"/>
                    <a:gd name="T47" fmla="*/ 262 h 354"/>
                    <a:gd name="T48" fmla="*/ 30 w 352"/>
                    <a:gd name="T49" fmla="*/ 276 h 354"/>
                    <a:gd name="T50" fmla="*/ 40 w 352"/>
                    <a:gd name="T51" fmla="*/ 290 h 354"/>
                    <a:gd name="T52" fmla="*/ 52 w 352"/>
                    <a:gd name="T53" fmla="*/ 302 h 354"/>
                    <a:gd name="T54" fmla="*/ 64 w 352"/>
                    <a:gd name="T55" fmla="*/ 314 h 354"/>
                    <a:gd name="T56" fmla="*/ 78 w 352"/>
                    <a:gd name="T57" fmla="*/ 324 h 354"/>
                    <a:gd name="T58" fmla="*/ 92 w 352"/>
                    <a:gd name="T59" fmla="*/ 332 h 354"/>
                    <a:gd name="T60" fmla="*/ 108 w 352"/>
                    <a:gd name="T61" fmla="*/ 340 h 354"/>
                    <a:gd name="T62" fmla="*/ 124 w 352"/>
                    <a:gd name="T63" fmla="*/ 346 h 354"/>
                    <a:gd name="T64" fmla="*/ 140 w 352"/>
                    <a:gd name="T65" fmla="*/ 350 h 354"/>
                    <a:gd name="T66" fmla="*/ 158 w 352"/>
                    <a:gd name="T67" fmla="*/ 352 h 354"/>
                    <a:gd name="T68" fmla="*/ 176 w 352"/>
                    <a:gd name="T69" fmla="*/ 354 h 354"/>
                    <a:gd name="T70" fmla="*/ 176 w 352"/>
                    <a:gd name="T71" fmla="*/ 354 h 354"/>
                    <a:gd name="T72" fmla="*/ 194 w 352"/>
                    <a:gd name="T73" fmla="*/ 352 h 354"/>
                    <a:gd name="T74" fmla="*/ 210 w 352"/>
                    <a:gd name="T75" fmla="*/ 350 h 354"/>
                    <a:gd name="T76" fmla="*/ 228 w 352"/>
                    <a:gd name="T77" fmla="*/ 346 h 354"/>
                    <a:gd name="T78" fmla="*/ 244 w 352"/>
                    <a:gd name="T79" fmla="*/ 340 h 354"/>
                    <a:gd name="T80" fmla="*/ 258 w 352"/>
                    <a:gd name="T81" fmla="*/ 332 h 354"/>
                    <a:gd name="T82" fmla="*/ 274 w 352"/>
                    <a:gd name="T83" fmla="*/ 324 h 354"/>
                    <a:gd name="T84" fmla="*/ 286 w 352"/>
                    <a:gd name="T85" fmla="*/ 314 h 354"/>
                    <a:gd name="T86" fmla="*/ 300 w 352"/>
                    <a:gd name="T87" fmla="*/ 304 h 354"/>
                    <a:gd name="T88" fmla="*/ 310 w 352"/>
                    <a:gd name="T89" fmla="*/ 292 h 354"/>
                    <a:gd name="T90" fmla="*/ 320 w 352"/>
                    <a:gd name="T91" fmla="*/ 278 h 354"/>
                    <a:gd name="T92" fmla="*/ 330 w 352"/>
                    <a:gd name="T93" fmla="*/ 264 h 354"/>
                    <a:gd name="T94" fmla="*/ 336 w 352"/>
                    <a:gd name="T95" fmla="*/ 248 h 354"/>
                    <a:gd name="T96" fmla="*/ 344 w 352"/>
                    <a:gd name="T97" fmla="*/ 232 h 354"/>
                    <a:gd name="T98" fmla="*/ 348 w 352"/>
                    <a:gd name="T99" fmla="*/ 216 h 354"/>
                    <a:gd name="T100" fmla="*/ 350 w 352"/>
                    <a:gd name="T101" fmla="*/ 200 h 354"/>
                    <a:gd name="T102" fmla="*/ 352 w 352"/>
                    <a:gd name="T103" fmla="*/ 182 h 354"/>
                    <a:gd name="T104" fmla="*/ 176 w 352"/>
                    <a:gd name="T105" fmla="*/ 182 h 354"/>
                    <a:gd name="T106" fmla="*/ 176 w 352"/>
                    <a:gd name="T10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54">
                      <a:moveTo>
                        <a:pt x="176" y="0"/>
                      </a:moveTo>
                      <a:lnTo>
                        <a:pt x="176" y="0"/>
                      </a:lnTo>
                      <a:lnTo>
                        <a:pt x="158" y="2"/>
                      </a:lnTo>
                      <a:lnTo>
                        <a:pt x="140" y="4"/>
                      </a:lnTo>
                      <a:lnTo>
                        <a:pt x="124" y="8"/>
                      </a:lnTo>
                      <a:lnTo>
                        <a:pt x="108" y="14"/>
                      </a:lnTo>
                      <a:lnTo>
                        <a:pt x="92" y="22"/>
                      </a:lnTo>
                      <a:lnTo>
                        <a:pt x="78" y="30"/>
                      </a:lnTo>
                      <a:lnTo>
                        <a:pt x="64" y="42"/>
                      </a:lnTo>
                      <a:lnTo>
                        <a:pt x="52" y="52"/>
                      </a:lnTo>
                      <a:lnTo>
                        <a:pt x="40" y="64"/>
                      </a:lnTo>
                      <a:lnTo>
                        <a:pt x="30" y="78"/>
                      </a:lnTo>
                      <a:lnTo>
                        <a:pt x="20" y="94"/>
                      </a:lnTo>
                      <a:lnTo>
                        <a:pt x="14" y="108"/>
                      </a:lnTo>
                      <a:lnTo>
                        <a:pt x="8" y="124"/>
                      </a:lnTo>
                      <a:lnTo>
                        <a:pt x="2" y="142"/>
                      </a:lnTo>
                      <a:lnTo>
                        <a:pt x="0" y="160"/>
                      </a:lnTo>
                      <a:lnTo>
                        <a:pt x="0" y="178"/>
                      </a:lnTo>
                      <a:lnTo>
                        <a:pt x="0" y="178"/>
                      </a:lnTo>
                      <a:lnTo>
                        <a:pt x="0" y="196"/>
                      </a:lnTo>
                      <a:lnTo>
                        <a:pt x="2" y="212"/>
                      </a:lnTo>
                      <a:lnTo>
                        <a:pt x="8" y="230"/>
                      </a:lnTo>
                      <a:lnTo>
                        <a:pt x="14" y="246"/>
                      </a:lnTo>
                      <a:lnTo>
                        <a:pt x="20" y="262"/>
                      </a:lnTo>
                      <a:lnTo>
                        <a:pt x="30" y="276"/>
                      </a:lnTo>
                      <a:lnTo>
                        <a:pt x="40" y="290"/>
                      </a:lnTo>
                      <a:lnTo>
                        <a:pt x="52" y="302"/>
                      </a:lnTo>
                      <a:lnTo>
                        <a:pt x="64" y="314"/>
                      </a:lnTo>
                      <a:lnTo>
                        <a:pt x="78" y="324"/>
                      </a:lnTo>
                      <a:lnTo>
                        <a:pt x="92" y="332"/>
                      </a:lnTo>
                      <a:lnTo>
                        <a:pt x="108" y="340"/>
                      </a:lnTo>
                      <a:lnTo>
                        <a:pt x="124" y="346"/>
                      </a:lnTo>
                      <a:lnTo>
                        <a:pt x="140" y="350"/>
                      </a:lnTo>
                      <a:lnTo>
                        <a:pt x="158" y="352"/>
                      </a:lnTo>
                      <a:lnTo>
                        <a:pt x="176" y="354"/>
                      </a:lnTo>
                      <a:lnTo>
                        <a:pt x="176" y="354"/>
                      </a:lnTo>
                      <a:lnTo>
                        <a:pt x="194" y="352"/>
                      </a:lnTo>
                      <a:lnTo>
                        <a:pt x="210" y="350"/>
                      </a:lnTo>
                      <a:lnTo>
                        <a:pt x="228" y="346"/>
                      </a:lnTo>
                      <a:lnTo>
                        <a:pt x="244" y="340"/>
                      </a:lnTo>
                      <a:lnTo>
                        <a:pt x="258" y="332"/>
                      </a:lnTo>
                      <a:lnTo>
                        <a:pt x="274" y="324"/>
                      </a:lnTo>
                      <a:lnTo>
                        <a:pt x="286" y="314"/>
                      </a:lnTo>
                      <a:lnTo>
                        <a:pt x="300" y="304"/>
                      </a:lnTo>
                      <a:lnTo>
                        <a:pt x="310" y="292"/>
                      </a:lnTo>
                      <a:lnTo>
                        <a:pt x="320" y="278"/>
                      </a:lnTo>
                      <a:lnTo>
                        <a:pt x="330" y="264"/>
                      </a:lnTo>
                      <a:lnTo>
                        <a:pt x="336" y="248"/>
                      </a:lnTo>
                      <a:lnTo>
                        <a:pt x="344" y="232"/>
                      </a:lnTo>
                      <a:lnTo>
                        <a:pt x="348" y="216"/>
                      </a:lnTo>
                      <a:lnTo>
                        <a:pt x="350" y="200"/>
                      </a:lnTo>
                      <a:lnTo>
                        <a:pt x="352" y="182"/>
                      </a:lnTo>
                      <a:lnTo>
                        <a:pt x="176" y="182"/>
                      </a:lnTo>
                      <a:lnTo>
                        <a:pt x="176"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sp>
              <p:nvSpPr>
                <p:cNvPr id="225" name="Freeform 48"/>
                <p:cNvSpPr>
                  <a:spLocks/>
                </p:cNvSpPr>
                <p:nvPr/>
              </p:nvSpPr>
              <p:spPr bwMode="auto">
                <a:xfrm>
                  <a:off x="10777357" y="2726234"/>
                  <a:ext cx="169129" cy="172973"/>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dirty="0">
                    <a:solidFill>
                      <a:srgbClr val="000000"/>
                    </a:solidFill>
                  </a:endParaRPr>
                </a:p>
              </p:txBody>
            </p:sp>
          </p:grpSp>
        </p:grpSp>
      </p:grpSp>
      <p:grpSp>
        <p:nvGrpSpPr>
          <p:cNvPr id="271" name="Group 270"/>
          <p:cNvGrpSpPr/>
          <p:nvPr/>
        </p:nvGrpSpPr>
        <p:grpSpPr>
          <a:xfrm>
            <a:off x="3605151" y="3157277"/>
            <a:ext cx="956347" cy="695408"/>
            <a:chOff x="3604781" y="3473038"/>
            <a:chExt cx="956482" cy="695506"/>
          </a:xfrm>
        </p:grpSpPr>
        <p:grpSp>
          <p:nvGrpSpPr>
            <p:cNvPr id="272" name="Group 10"/>
            <p:cNvGrpSpPr/>
            <p:nvPr/>
          </p:nvGrpSpPr>
          <p:grpSpPr>
            <a:xfrm>
              <a:off x="3768997" y="3473038"/>
              <a:ext cx="792266" cy="695506"/>
              <a:chOff x="9615056" y="3095550"/>
              <a:chExt cx="1943915" cy="1696670"/>
            </a:xfrm>
          </p:grpSpPr>
          <p:sp>
            <p:nvSpPr>
              <p:cNvPr id="279" name="Freeform 10"/>
              <p:cNvSpPr>
                <a:spLocks noEditPoints="1"/>
              </p:cNvSpPr>
              <p:nvPr/>
            </p:nvSpPr>
            <p:spPr bwMode="auto">
              <a:xfrm>
                <a:off x="10979139" y="3393823"/>
                <a:ext cx="345842" cy="691684"/>
              </a:xfrm>
              <a:custGeom>
                <a:avLst/>
                <a:gdLst>
                  <a:gd name="T0" fmla="*/ 111 w 114"/>
                  <a:gd name="T1" fmla="*/ 0 h 228"/>
                  <a:gd name="T2" fmla="*/ 3 w 114"/>
                  <a:gd name="T3" fmla="*/ 0 h 228"/>
                  <a:gd name="T4" fmla="*/ 0 w 114"/>
                  <a:gd name="T5" fmla="*/ 3 h 228"/>
                  <a:gd name="T6" fmla="*/ 0 w 114"/>
                  <a:gd name="T7" fmla="*/ 48 h 228"/>
                  <a:gd name="T8" fmla="*/ 0 w 114"/>
                  <a:gd name="T9" fmla="*/ 51 h 228"/>
                  <a:gd name="T10" fmla="*/ 0 w 114"/>
                  <a:gd name="T11" fmla="*/ 225 h 228"/>
                  <a:gd name="T12" fmla="*/ 3 w 114"/>
                  <a:gd name="T13" fmla="*/ 228 h 228"/>
                  <a:gd name="T14" fmla="*/ 111 w 114"/>
                  <a:gd name="T15" fmla="*/ 228 h 228"/>
                  <a:gd name="T16" fmla="*/ 114 w 114"/>
                  <a:gd name="T17" fmla="*/ 225 h 228"/>
                  <a:gd name="T18" fmla="*/ 114 w 114"/>
                  <a:gd name="T19" fmla="*/ 51 h 228"/>
                  <a:gd name="T20" fmla="*/ 114 w 114"/>
                  <a:gd name="T21" fmla="*/ 48 h 228"/>
                  <a:gd name="T22" fmla="*/ 114 w 114"/>
                  <a:gd name="T23" fmla="*/ 3 h 228"/>
                  <a:gd name="T24" fmla="*/ 111 w 114"/>
                  <a:gd name="T25" fmla="*/ 0 h 228"/>
                  <a:gd name="T26" fmla="*/ 14 w 114"/>
                  <a:gd name="T27" fmla="*/ 35 h 228"/>
                  <a:gd name="T28" fmla="*/ 14 w 114"/>
                  <a:gd name="T29" fmla="*/ 24 h 228"/>
                  <a:gd name="T30" fmla="*/ 17 w 114"/>
                  <a:gd name="T31" fmla="*/ 21 h 228"/>
                  <a:gd name="T32" fmla="*/ 97 w 114"/>
                  <a:gd name="T33" fmla="*/ 21 h 228"/>
                  <a:gd name="T34" fmla="*/ 100 w 114"/>
                  <a:gd name="T35" fmla="*/ 24 h 228"/>
                  <a:gd name="T36" fmla="*/ 100 w 114"/>
                  <a:gd name="T37" fmla="*/ 35 h 228"/>
                  <a:gd name="T38" fmla="*/ 97 w 114"/>
                  <a:gd name="T39" fmla="*/ 38 h 228"/>
                  <a:gd name="T40" fmla="*/ 17 w 114"/>
                  <a:gd name="T41" fmla="*/ 38 h 228"/>
                  <a:gd name="T42" fmla="*/ 14 w 114"/>
                  <a:gd name="T43" fmla="*/ 35 h 228"/>
                  <a:gd name="T44" fmla="*/ 91 w 114"/>
                  <a:gd name="T45" fmla="*/ 108 h 228"/>
                  <a:gd name="T46" fmla="*/ 83 w 114"/>
                  <a:gd name="T47" fmla="*/ 100 h 228"/>
                  <a:gd name="T48" fmla="*/ 91 w 114"/>
                  <a:gd name="T49" fmla="*/ 92 h 228"/>
                  <a:gd name="T50" fmla="*/ 99 w 114"/>
                  <a:gd name="T51" fmla="*/ 100 h 228"/>
                  <a:gd name="T52" fmla="*/ 91 w 114"/>
                  <a:gd name="T53" fmla="*/ 108 h 228"/>
                  <a:gd name="T54" fmla="*/ 91 w 114"/>
                  <a:gd name="T55" fmla="*/ 82 h 228"/>
                  <a:gd name="T56" fmla="*/ 80 w 114"/>
                  <a:gd name="T57" fmla="*/ 72 h 228"/>
                  <a:gd name="T58" fmla="*/ 91 w 114"/>
                  <a:gd name="T59" fmla="*/ 62 h 228"/>
                  <a:gd name="T60" fmla="*/ 101 w 114"/>
                  <a:gd name="T61" fmla="*/ 72 h 228"/>
                  <a:gd name="T62" fmla="*/ 91 w 114"/>
                  <a:gd name="T63" fmla="*/ 8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4" h="228">
                    <a:moveTo>
                      <a:pt x="111" y="0"/>
                    </a:moveTo>
                    <a:cubicBezTo>
                      <a:pt x="3" y="0"/>
                      <a:pt x="3" y="0"/>
                      <a:pt x="3" y="0"/>
                    </a:cubicBezTo>
                    <a:cubicBezTo>
                      <a:pt x="2" y="0"/>
                      <a:pt x="0" y="1"/>
                      <a:pt x="0" y="3"/>
                    </a:cubicBezTo>
                    <a:cubicBezTo>
                      <a:pt x="0" y="48"/>
                      <a:pt x="0" y="48"/>
                      <a:pt x="0" y="48"/>
                    </a:cubicBezTo>
                    <a:cubicBezTo>
                      <a:pt x="0" y="51"/>
                      <a:pt x="0" y="51"/>
                      <a:pt x="0" y="51"/>
                    </a:cubicBezTo>
                    <a:cubicBezTo>
                      <a:pt x="0" y="225"/>
                      <a:pt x="0" y="225"/>
                      <a:pt x="0" y="225"/>
                    </a:cubicBezTo>
                    <a:cubicBezTo>
                      <a:pt x="0" y="227"/>
                      <a:pt x="2" y="228"/>
                      <a:pt x="3" y="228"/>
                    </a:cubicBezTo>
                    <a:cubicBezTo>
                      <a:pt x="111" y="228"/>
                      <a:pt x="111" y="228"/>
                      <a:pt x="111" y="228"/>
                    </a:cubicBezTo>
                    <a:cubicBezTo>
                      <a:pt x="112" y="228"/>
                      <a:pt x="114" y="227"/>
                      <a:pt x="114" y="225"/>
                    </a:cubicBezTo>
                    <a:cubicBezTo>
                      <a:pt x="114" y="51"/>
                      <a:pt x="114" y="51"/>
                      <a:pt x="114" y="51"/>
                    </a:cubicBezTo>
                    <a:cubicBezTo>
                      <a:pt x="114" y="48"/>
                      <a:pt x="114" y="48"/>
                      <a:pt x="114" y="48"/>
                    </a:cubicBezTo>
                    <a:cubicBezTo>
                      <a:pt x="114" y="3"/>
                      <a:pt x="114" y="3"/>
                      <a:pt x="114" y="3"/>
                    </a:cubicBezTo>
                    <a:cubicBezTo>
                      <a:pt x="114" y="1"/>
                      <a:pt x="112" y="0"/>
                      <a:pt x="111" y="0"/>
                    </a:cubicBezTo>
                    <a:close/>
                    <a:moveTo>
                      <a:pt x="14" y="35"/>
                    </a:moveTo>
                    <a:cubicBezTo>
                      <a:pt x="14" y="24"/>
                      <a:pt x="14" y="24"/>
                      <a:pt x="14" y="24"/>
                    </a:cubicBezTo>
                    <a:cubicBezTo>
                      <a:pt x="14" y="23"/>
                      <a:pt x="15" y="21"/>
                      <a:pt x="17" y="21"/>
                    </a:cubicBezTo>
                    <a:cubicBezTo>
                      <a:pt x="97" y="21"/>
                      <a:pt x="97" y="21"/>
                      <a:pt x="97" y="21"/>
                    </a:cubicBezTo>
                    <a:cubicBezTo>
                      <a:pt x="99" y="21"/>
                      <a:pt x="100" y="23"/>
                      <a:pt x="100" y="24"/>
                    </a:cubicBezTo>
                    <a:cubicBezTo>
                      <a:pt x="100" y="35"/>
                      <a:pt x="100" y="35"/>
                      <a:pt x="100" y="35"/>
                    </a:cubicBezTo>
                    <a:cubicBezTo>
                      <a:pt x="100" y="37"/>
                      <a:pt x="99" y="38"/>
                      <a:pt x="97" y="38"/>
                    </a:cubicBezTo>
                    <a:cubicBezTo>
                      <a:pt x="17" y="38"/>
                      <a:pt x="17" y="38"/>
                      <a:pt x="17" y="38"/>
                    </a:cubicBezTo>
                    <a:cubicBezTo>
                      <a:pt x="15" y="38"/>
                      <a:pt x="14" y="37"/>
                      <a:pt x="14" y="35"/>
                    </a:cubicBezTo>
                    <a:close/>
                    <a:moveTo>
                      <a:pt x="91" y="108"/>
                    </a:moveTo>
                    <a:cubicBezTo>
                      <a:pt x="86" y="108"/>
                      <a:pt x="83" y="104"/>
                      <a:pt x="83" y="100"/>
                    </a:cubicBezTo>
                    <a:cubicBezTo>
                      <a:pt x="83" y="96"/>
                      <a:pt x="86" y="92"/>
                      <a:pt x="91" y="92"/>
                    </a:cubicBezTo>
                    <a:cubicBezTo>
                      <a:pt x="95" y="92"/>
                      <a:pt x="99" y="96"/>
                      <a:pt x="99" y="100"/>
                    </a:cubicBezTo>
                    <a:cubicBezTo>
                      <a:pt x="99" y="104"/>
                      <a:pt x="95" y="108"/>
                      <a:pt x="91" y="108"/>
                    </a:cubicBezTo>
                    <a:close/>
                    <a:moveTo>
                      <a:pt x="91" y="82"/>
                    </a:moveTo>
                    <a:cubicBezTo>
                      <a:pt x="85" y="82"/>
                      <a:pt x="80" y="78"/>
                      <a:pt x="80" y="72"/>
                    </a:cubicBezTo>
                    <a:cubicBezTo>
                      <a:pt x="80" y="66"/>
                      <a:pt x="85" y="62"/>
                      <a:pt x="91" y="62"/>
                    </a:cubicBezTo>
                    <a:cubicBezTo>
                      <a:pt x="97" y="62"/>
                      <a:pt x="101" y="66"/>
                      <a:pt x="101" y="72"/>
                    </a:cubicBezTo>
                    <a:cubicBezTo>
                      <a:pt x="101" y="78"/>
                      <a:pt x="97" y="82"/>
                      <a:pt x="91" y="8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92596">
                  <a:defRPr/>
                </a:pPr>
                <a:endParaRPr lang="en-US" sz="1530" kern="0">
                  <a:solidFill>
                    <a:srgbClr val="000000"/>
                  </a:solidFill>
                </a:endParaRPr>
              </a:p>
            </p:txBody>
          </p:sp>
          <p:sp>
            <p:nvSpPr>
              <p:cNvPr id="280" name="Freeform 11"/>
              <p:cNvSpPr>
                <a:spLocks noEditPoints="1"/>
              </p:cNvSpPr>
              <p:nvPr/>
            </p:nvSpPr>
            <p:spPr bwMode="auto">
              <a:xfrm>
                <a:off x="9615056" y="3095550"/>
                <a:ext cx="1290801" cy="989957"/>
              </a:xfrm>
              <a:custGeom>
                <a:avLst/>
                <a:gdLst>
                  <a:gd name="T0" fmla="*/ 411 w 425"/>
                  <a:gd name="T1" fmla="*/ 0 h 326"/>
                  <a:gd name="T2" fmla="*/ 14 w 425"/>
                  <a:gd name="T3" fmla="*/ 0 h 326"/>
                  <a:gd name="T4" fmla="*/ 0 w 425"/>
                  <a:gd name="T5" fmla="*/ 12 h 326"/>
                  <a:gd name="T6" fmla="*/ 0 w 425"/>
                  <a:gd name="T7" fmla="*/ 271 h 326"/>
                  <a:gd name="T8" fmla="*/ 14 w 425"/>
                  <a:gd name="T9" fmla="*/ 283 h 326"/>
                  <a:gd name="T10" fmla="*/ 145 w 425"/>
                  <a:gd name="T11" fmla="*/ 283 h 326"/>
                  <a:gd name="T12" fmla="*/ 145 w 425"/>
                  <a:gd name="T13" fmla="*/ 301 h 326"/>
                  <a:gd name="T14" fmla="*/ 116 w 425"/>
                  <a:gd name="T15" fmla="*/ 326 h 326"/>
                  <a:gd name="T16" fmla="*/ 316 w 425"/>
                  <a:gd name="T17" fmla="*/ 326 h 326"/>
                  <a:gd name="T18" fmla="*/ 288 w 425"/>
                  <a:gd name="T19" fmla="*/ 301 h 326"/>
                  <a:gd name="T20" fmla="*/ 288 w 425"/>
                  <a:gd name="T21" fmla="*/ 283 h 326"/>
                  <a:gd name="T22" fmla="*/ 411 w 425"/>
                  <a:gd name="T23" fmla="*/ 283 h 326"/>
                  <a:gd name="T24" fmla="*/ 425 w 425"/>
                  <a:gd name="T25" fmla="*/ 271 h 326"/>
                  <a:gd name="T26" fmla="*/ 425 w 425"/>
                  <a:gd name="T27" fmla="*/ 12 h 326"/>
                  <a:gd name="T28" fmla="*/ 411 w 425"/>
                  <a:gd name="T29" fmla="*/ 0 h 326"/>
                  <a:gd name="T30" fmla="*/ 400 w 425"/>
                  <a:gd name="T31" fmla="*/ 251 h 326"/>
                  <a:gd name="T32" fmla="*/ 389 w 425"/>
                  <a:gd name="T33" fmla="*/ 262 h 326"/>
                  <a:gd name="T34" fmla="*/ 36 w 425"/>
                  <a:gd name="T35" fmla="*/ 262 h 326"/>
                  <a:gd name="T36" fmla="*/ 25 w 425"/>
                  <a:gd name="T37" fmla="*/ 251 h 326"/>
                  <a:gd name="T38" fmla="*/ 25 w 425"/>
                  <a:gd name="T39" fmla="*/ 32 h 326"/>
                  <a:gd name="T40" fmla="*/ 36 w 425"/>
                  <a:gd name="T41" fmla="*/ 21 h 326"/>
                  <a:gd name="T42" fmla="*/ 389 w 425"/>
                  <a:gd name="T43" fmla="*/ 21 h 326"/>
                  <a:gd name="T44" fmla="*/ 400 w 425"/>
                  <a:gd name="T45" fmla="*/ 32 h 326"/>
                  <a:gd name="T46" fmla="*/ 400 w 425"/>
                  <a:gd name="T47" fmla="*/ 251 h 326"/>
                  <a:gd name="T48" fmla="*/ 400 w 425"/>
                  <a:gd name="T49" fmla="*/ 25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5" h="326">
                    <a:moveTo>
                      <a:pt x="411" y="0"/>
                    </a:moveTo>
                    <a:cubicBezTo>
                      <a:pt x="14" y="0"/>
                      <a:pt x="14" y="0"/>
                      <a:pt x="14" y="0"/>
                    </a:cubicBezTo>
                    <a:cubicBezTo>
                      <a:pt x="7" y="0"/>
                      <a:pt x="0" y="6"/>
                      <a:pt x="0" y="12"/>
                    </a:cubicBezTo>
                    <a:cubicBezTo>
                      <a:pt x="0" y="271"/>
                      <a:pt x="0" y="271"/>
                      <a:pt x="0" y="271"/>
                    </a:cubicBezTo>
                    <a:cubicBezTo>
                      <a:pt x="0" y="277"/>
                      <a:pt x="7" y="283"/>
                      <a:pt x="14" y="283"/>
                    </a:cubicBezTo>
                    <a:cubicBezTo>
                      <a:pt x="145" y="283"/>
                      <a:pt x="145" y="283"/>
                      <a:pt x="145" y="283"/>
                    </a:cubicBezTo>
                    <a:cubicBezTo>
                      <a:pt x="145" y="301"/>
                      <a:pt x="145" y="301"/>
                      <a:pt x="145" y="301"/>
                    </a:cubicBezTo>
                    <a:cubicBezTo>
                      <a:pt x="116" y="326"/>
                      <a:pt x="116" y="326"/>
                      <a:pt x="116" y="326"/>
                    </a:cubicBezTo>
                    <a:cubicBezTo>
                      <a:pt x="316" y="326"/>
                      <a:pt x="316" y="326"/>
                      <a:pt x="316" y="326"/>
                    </a:cubicBezTo>
                    <a:cubicBezTo>
                      <a:pt x="288" y="301"/>
                      <a:pt x="288" y="301"/>
                      <a:pt x="288" y="301"/>
                    </a:cubicBezTo>
                    <a:cubicBezTo>
                      <a:pt x="288" y="283"/>
                      <a:pt x="288" y="283"/>
                      <a:pt x="288" y="283"/>
                    </a:cubicBezTo>
                    <a:cubicBezTo>
                      <a:pt x="411" y="283"/>
                      <a:pt x="411" y="283"/>
                      <a:pt x="411" y="283"/>
                    </a:cubicBezTo>
                    <a:cubicBezTo>
                      <a:pt x="419" y="283"/>
                      <a:pt x="425" y="277"/>
                      <a:pt x="425" y="271"/>
                    </a:cubicBezTo>
                    <a:cubicBezTo>
                      <a:pt x="425" y="12"/>
                      <a:pt x="425" y="12"/>
                      <a:pt x="425" y="12"/>
                    </a:cubicBezTo>
                    <a:cubicBezTo>
                      <a:pt x="425" y="6"/>
                      <a:pt x="419" y="0"/>
                      <a:pt x="411" y="0"/>
                    </a:cubicBezTo>
                    <a:close/>
                    <a:moveTo>
                      <a:pt x="400" y="251"/>
                    </a:moveTo>
                    <a:cubicBezTo>
                      <a:pt x="400" y="257"/>
                      <a:pt x="395" y="262"/>
                      <a:pt x="389" y="262"/>
                    </a:cubicBezTo>
                    <a:cubicBezTo>
                      <a:pt x="36" y="262"/>
                      <a:pt x="36" y="262"/>
                      <a:pt x="36" y="262"/>
                    </a:cubicBezTo>
                    <a:cubicBezTo>
                      <a:pt x="30" y="262"/>
                      <a:pt x="25" y="257"/>
                      <a:pt x="25" y="251"/>
                    </a:cubicBezTo>
                    <a:cubicBezTo>
                      <a:pt x="25" y="32"/>
                      <a:pt x="25" y="32"/>
                      <a:pt x="25" y="32"/>
                    </a:cubicBezTo>
                    <a:cubicBezTo>
                      <a:pt x="25" y="26"/>
                      <a:pt x="30" y="21"/>
                      <a:pt x="36" y="21"/>
                    </a:cubicBezTo>
                    <a:cubicBezTo>
                      <a:pt x="389" y="21"/>
                      <a:pt x="389" y="21"/>
                      <a:pt x="389" y="21"/>
                    </a:cubicBezTo>
                    <a:cubicBezTo>
                      <a:pt x="395" y="21"/>
                      <a:pt x="400" y="26"/>
                      <a:pt x="400" y="32"/>
                    </a:cubicBezTo>
                    <a:cubicBezTo>
                      <a:pt x="400" y="251"/>
                      <a:pt x="400" y="251"/>
                      <a:pt x="400" y="251"/>
                    </a:cubicBezTo>
                    <a:cubicBezTo>
                      <a:pt x="400" y="251"/>
                      <a:pt x="400" y="251"/>
                      <a:pt x="400" y="2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92596">
                  <a:defRPr/>
                </a:pPr>
                <a:endParaRPr lang="en-US" sz="1530" kern="0">
                  <a:solidFill>
                    <a:srgbClr val="000000"/>
                  </a:solidFill>
                </a:endParaRPr>
              </a:p>
            </p:txBody>
          </p:sp>
          <p:sp>
            <p:nvSpPr>
              <p:cNvPr id="281" name="Freeform 16"/>
              <p:cNvSpPr>
                <a:spLocks/>
              </p:cNvSpPr>
              <p:nvPr/>
            </p:nvSpPr>
            <p:spPr bwMode="auto">
              <a:xfrm>
                <a:off x="10058608" y="3946656"/>
                <a:ext cx="1500363" cy="557976"/>
              </a:xfrm>
              <a:custGeom>
                <a:avLst/>
                <a:gdLst>
                  <a:gd name="T0" fmla="*/ 66 w 494"/>
                  <a:gd name="T1" fmla="*/ 184 h 184"/>
                  <a:gd name="T2" fmla="*/ 12 w 494"/>
                  <a:gd name="T3" fmla="*/ 129 h 184"/>
                  <a:gd name="T4" fmla="*/ 0 w 494"/>
                  <a:gd name="T5" fmla="*/ 101 h 184"/>
                  <a:gd name="T6" fmla="*/ 12 w 494"/>
                  <a:gd name="T7" fmla="*/ 72 h 184"/>
                  <a:gd name="T8" fmla="*/ 39 w 494"/>
                  <a:gd name="T9" fmla="*/ 60 h 184"/>
                  <a:gd name="T10" fmla="*/ 456 w 494"/>
                  <a:gd name="T11" fmla="*/ 60 h 184"/>
                  <a:gd name="T12" fmla="*/ 478 w 494"/>
                  <a:gd name="T13" fmla="*/ 38 h 184"/>
                  <a:gd name="T14" fmla="*/ 456 w 494"/>
                  <a:gd name="T15" fmla="*/ 16 h 184"/>
                  <a:gd name="T16" fmla="*/ 417 w 494"/>
                  <a:gd name="T17" fmla="*/ 16 h 184"/>
                  <a:gd name="T18" fmla="*/ 417 w 494"/>
                  <a:gd name="T19" fmla="*/ 0 h 184"/>
                  <a:gd name="T20" fmla="*/ 456 w 494"/>
                  <a:gd name="T21" fmla="*/ 0 h 184"/>
                  <a:gd name="T22" fmla="*/ 494 w 494"/>
                  <a:gd name="T23" fmla="*/ 38 h 184"/>
                  <a:gd name="T24" fmla="*/ 456 w 494"/>
                  <a:gd name="T25" fmla="*/ 76 h 184"/>
                  <a:gd name="T26" fmla="*/ 39 w 494"/>
                  <a:gd name="T27" fmla="*/ 76 h 184"/>
                  <a:gd name="T28" fmla="*/ 23 w 494"/>
                  <a:gd name="T29" fmla="*/ 84 h 184"/>
                  <a:gd name="T30" fmla="*/ 16 w 494"/>
                  <a:gd name="T31" fmla="*/ 101 h 184"/>
                  <a:gd name="T32" fmla="*/ 22 w 494"/>
                  <a:gd name="T33" fmla="*/ 117 h 184"/>
                  <a:gd name="T34" fmla="*/ 23 w 494"/>
                  <a:gd name="T35" fmla="*/ 118 h 184"/>
                  <a:gd name="T36" fmla="*/ 77 w 494"/>
                  <a:gd name="T37" fmla="*/ 172 h 184"/>
                  <a:gd name="T38" fmla="*/ 66 w 494"/>
                  <a:gd name="T3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4" h="184">
                    <a:moveTo>
                      <a:pt x="66" y="184"/>
                    </a:moveTo>
                    <a:cubicBezTo>
                      <a:pt x="12" y="129"/>
                      <a:pt x="12" y="129"/>
                      <a:pt x="12" y="129"/>
                    </a:cubicBezTo>
                    <a:cubicBezTo>
                      <a:pt x="4" y="122"/>
                      <a:pt x="0" y="112"/>
                      <a:pt x="0" y="101"/>
                    </a:cubicBezTo>
                    <a:cubicBezTo>
                      <a:pt x="0" y="90"/>
                      <a:pt x="4" y="80"/>
                      <a:pt x="12" y="72"/>
                    </a:cubicBezTo>
                    <a:cubicBezTo>
                      <a:pt x="19" y="65"/>
                      <a:pt x="29" y="61"/>
                      <a:pt x="39" y="60"/>
                    </a:cubicBezTo>
                    <a:cubicBezTo>
                      <a:pt x="456" y="60"/>
                      <a:pt x="456" y="60"/>
                      <a:pt x="456" y="60"/>
                    </a:cubicBezTo>
                    <a:cubicBezTo>
                      <a:pt x="468" y="60"/>
                      <a:pt x="478" y="51"/>
                      <a:pt x="478" y="38"/>
                    </a:cubicBezTo>
                    <a:cubicBezTo>
                      <a:pt x="478" y="26"/>
                      <a:pt x="468" y="16"/>
                      <a:pt x="456" y="16"/>
                    </a:cubicBezTo>
                    <a:cubicBezTo>
                      <a:pt x="417" y="16"/>
                      <a:pt x="417" y="16"/>
                      <a:pt x="417" y="16"/>
                    </a:cubicBezTo>
                    <a:cubicBezTo>
                      <a:pt x="417" y="0"/>
                      <a:pt x="417" y="0"/>
                      <a:pt x="417" y="0"/>
                    </a:cubicBezTo>
                    <a:cubicBezTo>
                      <a:pt x="456" y="0"/>
                      <a:pt x="456" y="0"/>
                      <a:pt x="456" y="0"/>
                    </a:cubicBezTo>
                    <a:cubicBezTo>
                      <a:pt x="477" y="0"/>
                      <a:pt x="494" y="18"/>
                      <a:pt x="494" y="38"/>
                    </a:cubicBezTo>
                    <a:cubicBezTo>
                      <a:pt x="494" y="59"/>
                      <a:pt x="477" y="76"/>
                      <a:pt x="456" y="76"/>
                    </a:cubicBezTo>
                    <a:cubicBezTo>
                      <a:pt x="39" y="76"/>
                      <a:pt x="39" y="76"/>
                      <a:pt x="39" y="76"/>
                    </a:cubicBezTo>
                    <a:cubicBezTo>
                      <a:pt x="33" y="77"/>
                      <a:pt x="27" y="79"/>
                      <a:pt x="23" y="84"/>
                    </a:cubicBezTo>
                    <a:cubicBezTo>
                      <a:pt x="18" y="88"/>
                      <a:pt x="16" y="94"/>
                      <a:pt x="16" y="101"/>
                    </a:cubicBezTo>
                    <a:cubicBezTo>
                      <a:pt x="16" y="107"/>
                      <a:pt x="18" y="113"/>
                      <a:pt x="22" y="117"/>
                    </a:cubicBezTo>
                    <a:cubicBezTo>
                      <a:pt x="23" y="118"/>
                      <a:pt x="23" y="118"/>
                      <a:pt x="23" y="118"/>
                    </a:cubicBezTo>
                    <a:cubicBezTo>
                      <a:pt x="77" y="172"/>
                      <a:pt x="77" y="172"/>
                      <a:pt x="77" y="172"/>
                    </a:cubicBezTo>
                    <a:lnTo>
                      <a:pt x="66" y="184"/>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92596">
                  <a:defRPr/>
                </a:pPr>
                <a:endParaRPr lang="en-US" sz="1530" kern="0">
                  <a:solidFill>
                    <a:srgbClr val="000000"/>
                  </a:solidFill>
                </a:endParaRPr>
              </a:p>
            </p:txBody>
          </p:sp>
          <p:sp>
            <p:nvSpPr>
              <p:cNvPr id="282" name="Freeform 17"/>
              <p:cNvSpPr>
                <a:spLocks/>
              </p:cNvSpPr>
              <p:nvPr/>
            </p:nvSpPr>
            <p:spPr bwMode="auto">
              <a:xfrm>
                <a:off x="10319597" y="3442678"/>
                <a:ext cx="298273" cy="296987"/>
              </a:xfrm>
              <a:custGeom>
                <a:avLst/>
                <a:gdLst>
                  <a:gd name="T0" fmla="*/ 232 w 232"/>
                  <a:gd name="T1" fmla="*/ 186 h 231"/>
                  <a:gd name="T2" fmla="*/ 161 w 232"/>
                  <a:gd name="T3" fmla="*/ 115 h 231"/>
                  <a:gd name="T4" fmla="*/ 208 w 232"/>
                  <a:gd name="T5" fmla="*/ 68 h 231"/>
                  <a:gd name="T6" fmla="*/ 0 w 232"/>
                  <a:gd name="T7" fmla="*/ 0 h 231"/>
                  <a:gd name="T8" fmla="*/ 69 w 232"/>
                  <a:gd name="T9" fmla="*/ 207 h 231"/>
                  <a:gd name="T10" fmla="*/ 116 w 232"/>
                  <a:gd name="T11" fmla="*/ 163 h 231"/>
                  <a:gd name="T12" fmla="*/ 184 w 232"/>
                  <a:gd name="T13" fmla="*/ 231 h 231"/>
                  <a:gd name="T14" fmla="*/ 232 w 232"/>
                  <a:gd name="T15" fmla="*/ 186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231">
                    <a:moveTo>
                      <a:pt x="232" y="186"/>
                    </a:moveTo>
                    <a:lnTo>
                      <a:pt x="161" y="115"/>
                    </a:lnTo>
                    <a:lnTo>
                      <a:pt x="208" y="68"/>
                    </a:lnTo>
                    <a:lnTo>
                      <a:pt x="0" y="0"/>
                    </a:lnTo>
                    <a:lnTo>
                      <a:pt x="69" y="207"/>
                    </a:lnTo>
                    <a:lnTo>
                      <a:pt x="116" y="163"/>
                    </a:lnTo>
                    <a:lnTo>
                      <a:pt x="184" y="231"/>
                    </a:lnTo>
                    <a:lnTo>
                      <a:pt x="232" y="186"/>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92596">
                  <a:defRPr/>
                </a:pPr>
                <a:endParaRPr lang="en-US" sz="1530" kern="0">
                  <a:solidFill>
                    <a:srgbClr val="000000"/>
                  </a:solidFill>
                </a:endParaRPr>
              </a:p>
            </p:txBody>
          </p:sp>
          <p:grpSp>
            <p:nvGrpSpPr>
              <p:cNvPr id="283" name="Group 321"/>
              <p:cNvGrpSpPr/>
              <p:nvPr/>
            </p:nvGrpSpPr>
            <p:grpSpPr>
              <a:xfrm>
                <a:off x="10013263" y="4210762"/>
                <a:ext cx="580001" cy="581458"/>
                <a:chOff x="10165318" y="4377352"/>
                <a:chExt cx="1023384" cy="1025954"/>
              </a:xfrm>
            </p:grpSpPr>
            <p:sp>
              <p:nvSpPr>
                <p:cNvPr id="284" name="Freeform 6"/>
                <p:cNvSpPr>
                  <a:spLocks/>
                </p:cNvSpPr>
                <p:nvPr/>
              </p:nvSpPr>
              <p:spPr bwMode="auto">
                <a:xfrm>
                  <a:off x="10165318" y="4486632"/>
                  <a:ext cx="916674" cy="916674"/>
                </a:xfrm>
                <a:custGeom>
                  <a:avLst/>
                  <a:gdLst>
                    <a:gd name="T0" fmla="*/ 37 w 302"/>
                    <a:gd name="T1" fmla="*/ 133 h 302"/>
                    <a:gd name="T2" fmla="*/ 169 w 302"/>
                    <a:gd name="T3" fmla="*/ 265 h 302"/>
                    <a:gd name="T4" fmla="*/ 302 w 302"/>
                    <a:gd name="T5" fmla="*/ 265 h 302"/>
                    <a:gd name="T6" fmla="*/ 37 w 302"/>
                    <a:gd name="T7" fmla="*/ 0 h 302"/>
                    <a:gd name="T8" fmla="*/ 37 w 302"/>
                    <a:gd name="T9" fmla="*/ 133 h 302"/>
                  </a:gdLst>
                  <a:ahLst/>
                  <a:cxnLst>
                    <a:cxn ang="0">
                      <a:pos x="T0" y="T1"/>
                    </a:cxn>
                    <a:cxn ang="0">
                      <a:pos x="T2" y="T3"/>
                    </a:cxn>
                    <a:cxn ang="0">
                      <a:pos x="T4" y="T5"/>
                    </a:cxn>
                    <a:cxn ang="0">
                      <a:pos x="T6" y="T7"/>
                    </a:cxn>
                    <a:cxn ang="0">
                      <a:pos x="T8" y="T9"/>
                    </a:cxn>
                  </a:cxnLst>
                  <a:rect l="0" t="0" r="r" b="b"/>
                  <a:pathLst>
                    <a:path w="302" h="302">
                      <a:moveTo>
                        <a:pt x="37" y="133"/>
                      </a:moveTo>
                      <a:cubicBezTo>
                        <a:pt x="169" y="265"/>
                        <a:pt x="169" y="265"/>
                        <a:pt x="169" y="265"/>
                      </a:cubicBezTo>
                      <a:cubicBezTo>
                        <a:pt x="205" y="302"/>
                        <a:pt x="265" y="302"/>
                        <a:pt x="302" y="265"/>
                      </a:cubicBezTo>
                      <a:cubicBezTo>
                        <a:pt x="37" y="0"/>
                        <a:pt x="37" y="0"/>
                        <a:pt x="37" y="0"/>
                      </a:cubicBezTo>
                      <a:cubicBezTo>
                        <a:pt x="0" y="37"/>
                        <a:pt x="0" y="96"/>
                        <a:pt x="37" y="1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92596">
                    <a:defRPr/>
                  </a:pPr>
                  <a:endParaRPr lang="en-US" sz="1530" kern="0">
                    <a:solidFill>
                      <a:srgbClr val="000000"/>
                    </a:solidFill>
                  </a:endParaRPr>
                </a:p>
              </p:txBody>
            </p:sp>
            <p:sp>
              <p:nvSpPr>
                <p:cNvPr id="285" name="Freeform 7"/>
                <p:cNvSpPr>
                  <a:spLocks/>
                </p:cNvSpPr>
                <p:nvPr/>
              </p:nvSpPr>
              <p:spPr bwMode="auto">
                <a:xfrm>
                  <a:off x="10274599" y="4377352"/>
                  <a:ext cx="914103" cy="916674"/>
                </a:xfrm>
                <a:custGeom>
                  <a:avLst/>
                  <a:gdLst>
                    <a:gd name="T0" fmla="*/ 265 w 301"/>
                    <a:gd name="T1" fmla="*/ 169 h 302"/>
                    <a:gd name="T2" fmla="*/ 133 w 301"/>
                    <a:gd name="T3" fmla="*/ 37 h 302"/>
                    <a:gd name="T4" fmla="*/ 0 w 301"/>
                    <a:gd name="T5" fmla="*/ 37 h 302"/>
                    <a:gd name="T6" fmla="*/ 265 w 301"/>
                    <a:gd name="T7" fmla="*/ 302 h 302"/>
                    <a:gd name="T8" fmla="*/ 265 w 301"/>
                    <a:gd name="T9" fmla="*/ 169 h 302"/>
                  </a:gdLst>
                  <a:ahLst/>
                  <a:cxnLst>
                    <a:cxn ang="0">
                      <a:pos x="T0" y="T1"/>
                    </a:cxn>
                    <a:cxn ang="0">
                      <a:pos x="T2" y="T3"/>
                    </a:cxn>
                    <a:cxn ang="0">
                      <a:pos x="T4" y="T5"/>
                    </a:cxn>
                    <a:cxn ang="0">
                      <a:pos x="T6" y="T7"/>
                    </a:cxn>
                    <a:cxn ang="0">
                      <a:pos x="T8" y="T9"/>
                    </a:cxn>
                  </a:cxnLst>
                  <a:rect l="0" t="0" r="r" b="b"/>
                  <a:pathLst>
                    <a:path w="301" h="302">
                      <a:moveTo>
                        <a:pt x="265" y="169"/>
                      </a:moveTo>
                      <a:cubicBezTo>
                        <a:pt x="133" y="37"/>
                        <a:pt x="133" y="37"/>
                        <a:pt x="133" y="37"/>
                      </a:cubicBezTo>
                      <a:cubicBezTo>
                        <a:pt x="96" y="0"/>
                        <a:pt x="36" y="0"/>
                        <a:pt x="0" y="37"/>
                      </a:cubicBezTo>
                      <a:cubicBezTo>
                        <a:pt x="265" y="302"/>
                        <a:pt x="265" y="302"/>
                        <a:pt x="265" y="302"/>
                      </a:cubicBezTo>
                      <a:cubicBezTo>
                        <a:pt x="301" y="265"/>
                        <a:pt x="301" y="206"/>
                        <a:pt x="265" y="169"/>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92596">
                    <a:defRPr/>
                  </a:pPr>
                  <a:endParaRPr lang="en-US" sz="1530" kern="0">
                    <a:solidFill>
                      <a:srgbClr val="000000"/>
                    </a:solidFill>
                  </a:endParaRPr>
                </a:p>
              </p:txBody>
            </p:sp>
          </p:grpSp>
        </p:grpSp>
        <p:grpSp>
          <p:nvGrpSpPr>
            <p:cNvPr id="273" name="Group 272"/>
            <p:cNvGrpSpPr/>
            <p:nvPr/>
          </p:nvGrpSpPr>
          <p:grpSpPr>
            <a:xfrm>
              <a:off x="3604781" y="3545815"/>
              <a:ext cx="263588" cy="377177"/>
              <a:chOff x="4778181" y="2712052"/>
              <a:chExt cx="184754" cy="264371"/>
            </a:xfrm>
          </p:grpSpPr>
          <p:sp>
            <p:nvSpPr>
              <p:cNvPr id="277" name="Rounded Rectangle 38"/>
              <p:cNvSpPr/>
              <p:nvPr/>
            </p:nvSpPr>
            <p:spPr bwMode="auto">
              <a:xfrm>
                <a:off x="4778181" y="2712052"/>
                <a:ext cx="184754" cy="264371"/>
              </a:xfrm>
              <a:prstGeom prst="roundRect">
                <a:avLst>
                  <a:gd name="adj" fmla="val 6754"/>
                </a:avLst>
              </a:prstGeom>
              <a:solidFill>
                <a:schemeClr val="accent1"/>
              </a:solidFill>
              <a:ln w="10795" cap="flat" cmpd="sng" algn="ctr">
                <a:noFill/>
                <a:prstDash val="solid"/>
                <a:headEnd type="none" w="med" len="med"/>
                <a:tailEnd type="none" w="med" len="med"/>
              </a:ln>
              <a:effectLst/>
            </p:spPr>
            <p:txBody>
              <a:bodyPr vert="horz" wrap="square" lIns="0" tIns="39633" rIns="0" bIns="39633" numCol="1" rtlCol="0" anchor="ctr" anchorCtr="0" compatLnSpc="1">
                <a:prstTxWarp prst="textNoShape">
                  <a:avLst/>
                </a:prstTxWarp>
              </a:bodyPr>
              <a:lstStyle/>
              <a:p>
                <a:pPr algn="ctr" defTabSz="792367" fontAlgn="base">
                  <a:spcBef>
                    <a:spcPct val="0"/>
                  </a:spcBef>
                  <a:spcAft>
                    <a:spcPct val="0"/>
                  </a:spcAft>
                  <a:defRPr/>
                </a:pPr>
                <a:endParaRPr lang="en-US" sz="1700" kern="0" dirty="0">
                  <a:solidFill>
                    <a:srgbClr val="000000"/>
                  </a:solidFill>
                </a:endParaRPr>
              </a:p>
            </p:txBody>
          </p:sp>
          <p:sp>
            <p:nvSpPr>
              <p:cNvPr id="278" name="Rectangle 28"/>
              <p:cNvSpPr>
                <a:spLocks noChangeArrowheads="1"/>
              </p:cNvSpPr>
              <p:nvPr/>
            </p:nvSpPr>
            <p:spPr bwMode="auto">
              <a:xfrm>
                <a:off x="4800428" y="2729242"/>
                <a:ext cx="150189" cy="22999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92551">
                  <a:defRPr/>
                </a:pPr>
                <a:endParaRPr lang="en-US" sz="1560" kern="0">
                  <a:solidFill>
                    <a:srgbClr val="000000"/>
                  </a:solidFill>
                </a:endParaRPr>
              </a:p>
            </p:txBody>
          </p:sp>
        </p:grpSp>
        <p:grpSp>
          <p:nvGrpSpPr>
            <p:cNvPr id="274" name="Group 273"/>
            <p:cNvGrpSpPr/>
            <p:nvPr/>
          </p:nvGrpSpPr>
          <p:grpSpPr>
            <a:xfrm>
              <a:off x="4238253" y="3735367"/>
              <a:ext cx="130703" cy="218147"/>
              <a:chOff x="3433868" y="2528646"/>
              <a:chExt cx="169541" cy="282970"/>
            </a:xfrm>
          </p:grpSpPr>
          <p:sp>
            <p:nvSpPr>
              <p:cNvPr id="275" name="Rectangle 274"/>
              <p:cNvSpPr/>
              <p:nvPr/>
            </p:nvSpPr>
            <p:spPr bwMode="auto">
              <a:xfrm>
                <a:off x="3445673" y="2544014"/>
                <a:ext cx="144186" cy="25777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06" fontAlgn="base">
                  <a:lnSpc>
                    <a:spcPct val="90000"/>
                  </a:lnSpc>
                  <a:spcBef>
                    <a:spcPct val="0"/>
                  </a:spcBef>
                  <a:spcAft>
                    <a:spcPct val="0"/>
                  </a:spcAft>
                </a:pPr>
                <a:endParaRPr lang="en-US" sz="2399" dirty="0" err="1">
                  <a:solidFill>
                    <a:srgbClr val="000000"/>
                  </a:solidFill>
                  <a:ea typeface="Segoe UI" pitchFamily="34" charset="0"/>
                  <a:cs typeface="Segoe UI" pitchFamily="34" charset="0"/>
                </a:endParaRPr>
              </a:p>
            </p:txBody>
          </p:sp>
          <p:sp>
            <p:nvSpPr>
              <p:cNvPr id="276" name="Freeform 5"/>
              <p:cNvSpPr>
                <a:spLocks noEditPoints="1"/>
              </p:cNvSpPr>
              <p:nvPr/>
            </p:nvSpPr>
            <p:spPr bwMode="auto">
              <a:xfrm>
                <a:off x="3433868" y="2528646"/>
                <a:ext cx="169541" cy="282970"/>
              </a:xfrm>
              <a:custGeom>
                <a:avLst/>
                <a:gdLst>
                  <a:gd name="T0" fmla="*/ 1411 w 1530"/>
                  <a:gd name="T1" fmla="*/ 0 h 2552"/>
                  <a:gd name="T2" fmla="*/ 139 w 1530"/>
                  <a:gd name="T3" fmla="*/ 0 h 2552"/>
                  <a:gd name="T4" fmla="*/ 0 w 1530"/>
                  <a:gd name="T5" fmla="*/ 116 h 2552"/>
                  <a:gd name="T6" fmla="*/ 0 w 1530"/>
                  <a:gd name="T7" fmla="*/ 2420 h 2552"/>
                  <a:gd name="T8" fmla="*/ 139 w 1530"/>
                  <a:gd name="T9" fmla="*/ 2552 h 2552"/>
                  <a:gd name="T10" fmla="*/ 1411 w 1530"/>
                  <a:gd name="T11" fmla="*/ 2552 h 2552"/>
                  <a:gd name="T12" fmla="*/ 1530 w 1530"/>
                  <a:gd name="T13" fmla="*/ 2420 h 2552"/>
                  <a:gd name="T14" fmla="*/ 1530 w 1530"/>
                  <a:gd name="T15" fmla="*/ 116 h 2552"/>
                  <a:gd name="T16" fmla="*/ 1411 w 1530"/>
                  <a:gd name="T17" fmla="*/ 0 h 2552"/>
                  <a:gd name="T18" fmla="*/ 502 w 1530"/>
                  <a:gd name="T19" fmla="*/ 2410 h 2552"/>
                  <a:gd name="T20" fmla="*/ 460 w 1530"/>
                  <a:gd name="T21" fmla="*/ 2453 h 2552"/>
                  <a:gd name="T22" fmla="*/ 370 w 1530"/>
                  <a:gd name="T23" fmla="*/ 2453 h 2552"/>
                  <a:gd name="T24" fmla="*/ 327 w 1530"/>
                  <a:gd name="T25" fmla="*/ 2410 h 2552"/>
                  <a:gd name="T26" fmla="*/ 327 w 1530"/>
                  <a:gd name="T27" fmla="*/ 2384 h 2552"/>
                  <a:gd name="T28" fmla="*/ 370 w 1530"/>
                  <a:gd name="T29" fmla="*/ 2341 h 2552"/>
                  <a:gd name="T30" fmla="*/ 460 w 1530"/>
                  <a:gd name="T31" fmla="*/ 2341 h 2552"/>
                  <a:gd name="T32" fmla="*/ 502 w 1530"/>
                  <a:gd name="T33" fmla="*/ 2384 h 2552"/>
                  <a:gd name="T34" fmla="*/ 502 w 1530"/>
                  <a:gd name="T35" fmla="*/ 2410 h 2552"/>
                  <a:gd name="T36" fmla="*/ 869 w 1530"/>
                  <a:gd name="T37" fmla="*/ 2390 h 2552"/>
                  <a:gd name="T38" fmla="*/ 816 w 1530"/>
                  <a:gd name="T39" fmla="*/ 2453 h 2552"/>
                  <a:gd name="T40" fmla="*/ 724 w 1530"/>
                  <a:gd name="T41" fmla="*/ 2453 h 2552"/>
                  <a:gd name="T42" fmla="*/ 668 w 1530"/>
                  <a:gd name="T43" fmla="*/ 2390 h 2552"/>
                  <a:gd name="T44" fmla="*/ 668 w 1530"/>
                  <a:gd name="T45" fmla="*/ 2364 h 2552"/>
                  <a:gd name="T46" fmla="*/ 724 w 1530"/>
                  <a:gd name="T47" fmla="*/ 2308 h 2552"/>
                  <a:gd name="T48" fmla="*/ 816 w 1530"/>
                  <a:gd name="T49" fmla="*/ 2308 h 2552"/>
                  <a:gd name="T50" fmla="*/ 869 w 1530"/>
                  <a:gd name="T51" fmla="*/ 2364 h 2552"/>
                  <a:gd name="T52" fmla="*/ 869 w 1530"/>
                  <a:gd name="T53" fmla="*/ 2390 h 2552"/>
                  <a:gd name="T54" fmla="*/ 1210 w 1530"/>
                  <a:gd name="T55" fmla="*/ 2410 h 2552"/>
                  <a:gd name="T56" fmla="*/ 1170 w 1530"/>
                  <a:gd name="T57" fmla="*/ 2453 h 2552"/>
                  <a:gd name="T58" fmla="*/ 1077 w 1530"/>
                  <a:gd name="T59" fmla="*/ 2453 h 2552"/>
                  <a:gd name="T60" fmla="*/ 1038 w 1530"/>
                  <a:gd name="T61" fmla="*/ 2410 h 2552"/>
                  <a:gd name="T62" fmla="*/ 1038 w 1530"/>
                  <a:gd name="T63" fmla="*/ 2384 h 2552"/>
                  <a:gd name="T64" fmla="*/ 1077 w 1530"/>
                  <a:gd name="T65" fmla="*/ 2341 h 2552"/>
                  <a:gd name="T66" fmla="*/ 1170 w 1530"/>
                  <a:gd name="T67" fmla="*/ 2341 h 2552"/>
                  <a:gd name="T68" fmla="*/ 1210 w 1530"/>
                  <a:gd name="T69" fmla="*/ 2384 h 2552"/>
                  <a:gd name="T70" fmla="*/ 1210 w 1530"/>
                  <a:gd name="T71" fmla="*/ 2410 h 2552"/>
                  <a:gd name="T72" fmla="*/ 1378 w 1530"/>
                  <a:gd name="T73" fmla="*/ 2126 h 2552"/>
                  <a:gd name="T74" fmla="*/ 1302 w 1530"/>
                  <a:gd name="T75" fmla="*/ 2215 h 2552"/>
                  <a:gd name="T76" fmla="*/ 245 w 1530"/>
                  <a:gd name="T77" fmla="*/ 2215 h 2552"/>
                  <a:gd name="T78" fmla="*/ 162 w 1530"/>
                  <a:gd name="T79" fmla="*/ 2126 h 2552"/>
                  <a:gd name="T80" fmla="*/ 162 w 1530"/>
                  <a:gd name="T81" fmla="*/ 222 h 2552"/>
                  <a:gd name="T82" fmla="*/ 245 w 1530"/>
                  <a:gd name="T83" fmla="*/ 152 h 2552"/>
                  <a:gd name="T84" fmla="*/ 1302 w 1530"/>
                  <a:gd name="T85" fmla="*/ 152 h 2552"/>
                  <a:gd name="T86" fmla="*/ 1378 w 1530"/>
                  <a:gd name="T87" fmla="*/ 222 h 2552"/>
                  <a:gd name="T88" fmla="*/ 1378 w 1530"/>
                  <a:gd name="T89" fmla="*/ 2126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30" h="2552">
                    <a:moveTo>
                      <a:pt x="1411" y="0"/>
                    </a:moveTo>
                    <a:cubicBezTo>
                      <a:pt x="139" y="0"/>
                      <a:pt x="139" y="0"/>
                      <a:pt x="139" y="0"/>
                    </a:cubicBezTo>
                    <a:cubicBezTo>
                      <a:pt x="63" y="0"/>
                      <a:pt x="0" y="57"/>
                      <a:pt x="0" y="116"/>
                    </a:cubicBezTo>
                    <a:cubicBezTo>
                      <a:pt x="0" y="2420"/>
                      <a:pt x="0" y="2420"/>
                      <a:pt x="0" y="2420"/>
                    </a:cubicBezTo>
                    <a:cubicBezTo>
                      <a:pt x="0" y="2496"/>
                      <a:pt x="56" y="2552"/>
                      <a:pt x="139" y="2552"/>
                    </a:cubicBezTo>
                    <a:cubicBezTo>
                      <a:pt x="1411" y="2552"/>
                      <a:pt x="1411" y="2552"/>
                      <a:pt x="1411" y="2552"/>
                    </a:cubicBezTo>
                    <a:cubicBezTo>
                      <a:pt x="1481" y="2552"/>
                      <a:pt x="1530" y="2496"/>
                      <a:pt x="1530" y="2420"/>
                    </a:cubicBezTo>
                    <a:cubicBezTo>
                      <a:pt x="1530" y="116"/>
                      <a:pt x="1530" y="116"/>
                      <a:pt x="1530" y="116"/>
                    </a:cubicBezTo>
                    <a:cubicBezTo>
                      <a:pt x="1530" y="63"/>
                      <a:pt x="1491" y="0"/>
                      <a:pt x="1411" y="0"/>
                    </a:cubicBezTo>
                    <a:close/>
                    <a:moveTo>
                      <a:pt x="502" y="2410"/>
                    </a:moveTo>
                    <a:cubicBezTo>
                      <a:pt x="502" y="2433"/>
                      <a:pt x="483" y="2453"/>
                      <a:pt x="460" y="2453"/>
                    </a:cubicBezTo>
                    <a:cubicBezTo>
                      <a:pt x="370" y="2453"/>
                      <a:pt x="370" y="2453"/>
                      <a:pt x="370" y="2453"/>
                    </a:cubicBezTo>
                    <a:cubicBezTo>
                      <a:pt x="350" y="2453"/>
                      <a:pt x="327" y="2433"/>
                      <a:pt x="327" y="2410"/>
                    </a:cubicBezTo>
                    <a:cubicBezTo>
                      <a:pt x="327" y="2384"/>
                      <a:pt x="327" y="2384"/>
                      <a:pt x="327" y="2384"/>
                    </a:cubicBezTo>
                    <a:cubicBezTo>
                      <a:pt x="327" y="2357"/>
                      <a:pt x="350" y="2341"/>
                      <a:pt x="370" y="2341"/>
                    </a:cubicBezTo>
                    <a:cubicBezTo>
                      <a:pt x="460" y="2341"/>
                      <a:pt x="460" y="2341"/>
                      <a:pt x="460" y="2341"/>
                    </a:cubicBezTo>
                    <a:cubicBezTo>
                      <a:pt x="483" y="2341"/>
                      <a:pt x="502" y="2357"/>
                      <a:pt x="502" y="2384"/>
                    </a:cubicBezTo>
                    <a:cubicBezTo>
                      <a:pt x="502" y="2410"/>
                      <a:pt x="502" y="2410"/>
                      <a:pt x="502" y="2410"/>
                    </a:cubicBezTo>
                    <a:close/>
                    <a:moveTo>
                      <a:pt x="869" y="2390"/>
                    </a:moveTo>
                    <a:cubicBezTo>
                      <a:pt x="869" y="2427"/>
                      <a:pt x="843" y="2453"/>
                      <a:pt x="816" y="2453"/>
                    </a:cubicBezTo>
                    <a:cubicBezTo>
                      <a:pt x="724" y="2453"/>
                      <a:pt x="724" y="2453"/>
                      <a:pt x="724" y="2453"/>
                    </a:cubicBezTo>
                    <a:cubicBezTo>
                      <a:pt x="697" y="2453"/>
                      <a:pt x="668" y="2427"/>
                      <a:pt x="668" y="2390"/>
                    </a:cubicBezTo>
                    <a:cubicBezTo>
                      <a:pt x="668" y="2364"/>
                      <a:pt x="668" y="2364"/>
                      <a:pt x="668" y="2364"/>
                    </a:cubicBezTo>
                    <a:cubicBezTo>
                      <a:pt x="668" y="2328"/>
                      <a:pt x="691" y="2308"/>
                      <a:pt x="724" y="2308"/>
                    </a:cubicBezTo>
                    <a:cubicBezTo>
                      <a:pt x="816" y="2308"/>
                      <a:pt x="816" y="2308"/>
                      <a:pt x="816" y="2308"/>
                    </a:cubicBezTo>
                    <a:cubicBezTo>
                      <a:pt x="843" y="2308"/>
                      <a:pt x="869" y="2328"/>
                      <a:pt x="869" y="2364"/>
                    </a:cubicBezTo>
                    <a:cubicBezTo>
                      <a:pt x="869" y="2390"/>
                      <a:pt x="869" y="2390"/>
                      <a:pt x="869" y="2390"/>
                    </a:cubicBezTo>
                    <a:close/>
                    <a:moveTo>
                      <a:pt x="1210" y="2410"/>
                    </a:moveTo>
                    <a:cubicBezTo>
                      <a:pt x="1210" y="2433"/>
                      <a:pt x="1190" y="2453"/>
                      <a:pt x="1170" y="2453"/>
                    </a:cubicBezTo>
                    <a:cubicBezTo>
                      <a:pt x="1077" y="2453"/>
                      <a:pt x="1077" y="2453"/>
                      <a:pt x="1077" y="2453"/>
                    </a:cubicBezTo>
                    <a:cubicBezTo>
                      <a:pt x="1058" y="2453"/>
                      <a:pt x="1038" y="2433"/>
                      <a:pt x="1038" y="2410"/>
                    </a:cubicBezTo>
                    <a:cubicBezTo>
                      <a:pt x="1038" y="2384"/>
                      <a:pt x="1038" y="2384"/>
                      <a:pt x="1038" y="2384"/>
                    </a:cubicBezTo>
                    <a:cubicBezTo>
                      <a:pt x="1038" y="2357"/>
                      <a:pt x="1058" y="2341"/>
                      <a:pt x="1077" y="2341"/>
                    </a:cubicBezTo>
                    <a:cubicBezTo>
                      <a:pt x="1170" y="2341"/>
                      <a:pt x="1170" y="2341"/>
                      <a:pt x="1170" y="2341"/>
                    </a:cubicBezTo>
                    <a:cubicBezTo>
                      <a:pt x="1190" y="2341"/>
                      <a:pt x="1210" y="2357"/>
                      <a:pt x="1210" y="2384"/>
                    </a:cubicBezTo>
                    <a:cubicBezTo>
                      <a:pt x="1210" y="2410"/>
                      <a:pt x="1210" y="2410"/>
                      <a:pt x="1210" y="2410"/>
                    </a:cubicBezTo>
                    <a:close/>
                    <a:moveTo>
                      <a:pt x="1378" y="2126"/>
                    </a:moveTo>
                    <a:cubicBezTo>
                      <a:pt x="1378" y="2169"/>
                      <a:pt x="1352" y="2215"/>
                      <a:pt x="1302" y="2215"/>
                    </a:cubicBezTo>
                    <a:cubicBezTo>
                      <a:pt x="245" y="2215"/>
                      <a:pt x="245" y="2215"/>
                      <a:pt x="245" y="2215"/>
                    </a:cubicBezTo>
                    <a:cubicBezTo>
                      <a:pt x="195" y="2215"/>
                      <a:pt x="162" y="2176"/>
                      <a:pt x="162" y="2126"/>
                    </a:cubicBezTo>
                    <a:cubicBezTo>
                      <a:pt x="162" y="222"/>
                      <a:pt x="162" y="222"/>
                      <a:pt x="162" y="222"/>
                    </a:cubicBezTo>
                    <a:cubicBezTo>
                      <a:pt x="162" y="165"/>
                      <a:pt x="202" y="152"/>
                      <a:pt x="245" y="152"/>
                    </a:cubicBezTo>
                    <a:cubicBezTo>
                      <a:pt x="1302" y="152"/>
                      <a:pt x="1302" y="152"/>
                      <a:pt x="1302" y="152"/>
                    </a:cubicBezTo>
                    <a:cubicBezTo>
                      <a:pt x="1335" y="152"/>
                      <a:pt x="1378" y="159"/>
                      <a:pt x="1378" y="222"/>
                    </a:cubicBezTo>
                    <a:cubicBezTo>
                      <a:pt x="1378" y="2126"/>
                      <a:pt x="1378" y="2126"/>
                      <a:pt x="1378" y="212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92596"/>
                <a:endParaRPr lang="en-US" sz="1530" kern="0">
                  <a:solidFill>
                    <a:srgbClr val="000000"/>
                  </a:solidFill>
                </a:endParaRPr>
              </a:p>
            </p:txBody>
          </p:sp>
        </p:grpSp>
      </p:grpSp>
      <p:sp>
        <p:nvSpPr>
          <p:cNvPr id="287" name="TextBox 286"/>
          <p:cNvSpPr txBox="1"/>
          <p:nvPr/>
        </p:nvSpPr>
        <p:spPr>
          <a:xfrm>
            <a:off x="8726819" y="1683156"/>
            <a:ext cx="3170624" cy="793895"/>
          </a:xfrm>
          <a:prstGeom prst="rect">
            <a:avLst/>
          </a:prstGeom>
          <a:noFill/>
        </p:spPr>
        <p:txBody>
          <a:bodyPr wrap="none" lIns="182854" tIns="146284" rIns="182854" bIns="146284" rtlCol="0" anchor="t" anchorCtr="0">
            <a:spAutoFit/>
          </a:bodyPr>
          <a:lstStyle/>
          <a:p>
            <a:pPr algn="r" defTabSz="932413">
              <a:lnSpc>
                <a:spcPct val="90000"/>
              </a:lnSpc>
            </a:pPr>
            <a:r>
              <a:rPr lang="en-US" sz="3599" spc="-153" dirty="0">
                <a:solidFill>
                  <a:srgbClr val="000000"/>
                </a:solidFill>
                <a:latin typeface="Segoe UI Light"/>
              </a:rPr>
              <a:t>Operate + learn</a:t>
            </a:r>
            <a:endParaRPr lang="en-US" sz="2099" spc="-61" dirty="0">
              <a:solidFill>
                <a:srgbClr val="000000"/>
              </a:solidFill>
            </a:endParaRPr>
          </a:p>
        </p:txBody>
      </p:sp>
      <p:sp>
        <p:nvSpPr>
          <p:cNvPr id="288" name="TextBox 287"/>
          <p:cNvSpPr txBox="1"/>
          <p:nvPr/>
        </p:nvSpPr>
        <p:spPr>
          <a:xfrm>
            <a:off x="765748" y="1683156"/>
            <a:ext cx="1111534" cy="793895"/>
          </a:xfrm>
          <a:prstGeom prst="rect">
            <a:avLst/>
          </a:prstGeom>
          <a:noFill/>
        </p:spPr>
        <p:txBody>
          <a:bodyPr wrap="none" lIns="182854" tIns="146284" rIns="182854" bIns="146284" rtlCol="0" anchor="t" anchorCtr="0">
            <a:spAutoFit/>
          </a:bodyPr>
          <a:lstStyle/>
          <a:p>
            <a:pPr defTabSz="932413">
              <a:lnSpc>
                <a:spcPct val="90000"/>
              </a:lnSpc>
            </a:pPr>
            <a:r>
              <a:rPr lang="en-US" sz="3599" spc="-153" dirty="0">
                <a:solidFill>
                  <a:srgbClr val="000000"/>
                </a:solidFill>
                <a:latin typeface="Segoe UI Light"/>
              </a:rPr>
              <a:t>Plan</a:t>
            </a:r>
            <a:endParaRPr lang="en-US" sz="2099" spc="-61" dirty="0">
              <a:solidFill>
                <a:srgbClr val="000000"/>
              </a:solidFill>
            </a:endParaRPr>
          </a:p>
        </p:txBody>
      </p:sp>
      <p:sp>
        <p:nvSpPr>
          <p:cNvPr id="289" name="TextBox 288"/>
          <p:cNvSpPr txBox="1"/>
          <p:nvPr/>
        </p:nvSpPr>
        <p:spPr>
          <a:xfrm>
            <a:off x="765750" y="5043833"/>
            <a:ext cx="2928698" cy="793895"/>
          </a:xfrm>
          <a:prstGeom prst="rect">
            <a:avLst/>
          </a:prstGeom>
          <a:noFill/>
        </p:spPr>
        <p:txBody>
          <a:bodyPr wrap="none" lIns="182854" tIns="146284" rIns="182854" bIns="146284" rtlCol="0" anchor="t" anchorCtr="0">
            <a:spAutoFit/>
          </a:bodyPr>
          <a:lstStyle/>
          <a:p>
            <a:pPr defTabSz="932413">
              <a:lnSpc>
                <a:spcPct val="90000"/>
              </a:lnSpc>
            </a:pPr>
            <a:r>
              <a:rPr lang="en-US" sz="3599" spc="-153" dirty="0">
                <a:solidFill>
                  <a:srgbClr val="000000"/>
                </a:solidFill>
                <a:latin typeface="Segoe UI Light"/>
              </a:rPr>
              <a:t>Develop + test</a:t>
            </a:r>
            <a:endParaRPr lang="en-US" sz="2099" spc="-61" dirty="0">
              <a:solidFill>
                <a:srgbClr val="000000"/>
              </a:solidFill>
            </a:endParaRPr>
          </a:p>
        </p:txBody>
      </p:sp>
      <p:sp>
        <p:nvSpPr>
          <p:cNvPr id="290" name="TextBox 289"/>
          <p:cNvSpPr txBox="1"/>
          <p:nvPr/>
        </p:nvSpPr>
        <p:spPr>
          <a:xfrm>
            <a:off x="10209981" y="5043833"/>
            <a:ext cx="1687462" cy="793895"/>
          </a:xfrm>
          <a:prstGeom prst="rect">
            <a:avLst/>
          </a:prstGeom>
          <a:noFill/>
        </p:spPr>
        <p:txBody>
          <a:bodyPr wrap="none" lIns="182854" tIns="146284" rIns="182854" bIns="146284" rtlCol="0" anchor="t" anchorCtr="0">
            <a:spAutoFit/>
          </a:bodyPr>
          <a:lstStyle/>
          <a:p>
            <a:pPr algn="r" defTabSz="932413">
              <a:lnSpc>
                <a:spcPct val="90000"/>
              </a:lnSpc>
            </a:pPr>
            <a:r>
              <a:rPr lang="en-US" sz="3599" spc="-153" dirty="0">
                <a:solidFill>
                  <a:srgbClr val="000000"/>
                </a:solidFill>
                <a:latin typeface="Segoe UI Light"/>
              </a:rPr>
              <a:t>Release</a:t>
            </a:r>
            <a:endParaRPr lang="en-US" sz="2099" spc="-61" dirty="0">
              <a:solidFill>
                <a:srgbClr val="000000"/>
              </a:solidFill>
            </a:endParaRPr>
          </a:p>
        </p:txBody>
      </p:sp>
      <p:sp>
        <p:nvSpPr>
          <p:cNvPr id="291" name="Rectangle 1"/>
          <p:cNvSpPr/>
          <p:nvPr/>
        </p:nvSpPr>
        <p:spPr bwMode="auto">
          <a:xfrm rot="10800000">
            <a:off x="4999984" y="1734696"/>
            <a:ext cx="2442932" cy="508246"/>
          </a:xfrm>
          <a:custGeom>
            <a:avLst/>
            <a:gdLst>
              <a:gd name="connsiteX0" fmla="*/ 0 w 2930774"/>
              <a:gd name="connsiteY0" fmla="*/ 0 h 631311"/>
              <a:gd name="connsiteX1" fmla="*/ 2930774 w 2930774"/>
              <a:gd name="connsiteY1" fmla="*/ 0 h 631311"/>
              <a:gd name="connsiteX2" fmla="*/ 2930774 w 2930774"/>
              <a:gd name="connsiteY2" fmla="*/ 631311 h 631311"/>
              <a:gd name="connsiteX3" fmla="*/ 0 w 2930774"/>
              <a:gd name="connsiteY3" fmla="*/ 631311 h 631311"/>
              <a:gd name="connsiteX4" fmla="*/ 0 w 2930774"/>
              <a:gd name="connsiteY4" fmla="*/ 0 h 631311"/>
              <a:gd name="connsiteX0" fmla="*/ 0 w 3016118"/>
              <a:gd name="connsiteY0" fmla="*/ 0 h 631311"/>
              <a:gd name="connsiteX1" fmla="*/ 2930774 w 3016118"/>
              <a:gd name="connsiteY1" fmla="*/ 0 h 631311"/>
              <a:gd name="connsiteX2" fmla="*/ 3016118 w 3016118"/>
              <a:gd name="connsiteY2" fmla="*/ 631311 h 631311"/>
              <a:gd name="connsiteX3" fmla="*/ 0 w 3016118"/>
              <a:gd name="connsiteY3" fmla="*/ 631311 h 631311"/>
              <a:gd name="connsiteX4" fmla="*/ 0 w 3016118"/>
              <a:gd name="connsiteY4" fmla="*/ 0 h 631311"/>
              <a:gd name="connsiteX0" fmla="*/ 146304 w 3162422"/>
              <a:gd name="connsiteY0" fmla="*/ 0 h 631311"/>
              <a:gd name="connsiteX1" fmla="*/ 3077078 w 3162422"/>
              <a:gd name="connsiteY1" fmla="*/ 0 h 631311"/>
              <a:gd name="connsiteX2" fmla="*/ 3162422 w 3162422"/>
              <a:gd name="connsiteY2" fmla="*/ 631311 h 631311"/>
              <a:gd name="connsiteX3" fmla="*/ 0 w 3162422"/>
              <a:gd name="connsiteY3" fmla="*/ 631311 h 631311"/>
              <a:gd name="connsiteX4" fmla="*/ 146304 w 3162422"/>
              <a:gd name="connsiteY4" fmla="*/ 0 h 63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422" h="631311">
                <a:moveTo>
                  <a:pt x="146304" y="0"/>
                </a:moveTo>
                <a:lnTo>
                  <a:pt x="3077078" y="0"/>
                </a:lnTo>
                <a:lnTo>
                  <a:pt x="3162422" y="631311"/>
                </a:lnTo>
                <a:lnTo>
                  <a:pt x="0" y="631311"/>
                </a:lnTo>
                <a:lnTo>
                  <a:pt x="146304"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494" tIns="149195" rIns="186494" bIns="149195"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840" fontAlgn="base">
              <a:lnSpc>
                <a:spcPct val="90000"/>
              </a:lnSpc>
              <a:spcBef>
                <a:spcPct val="0"/>
              </a:spcBef>
              <a:spcAft>
                <a:spcPct val="0"/>
              </a:spcAft>
            </a:pPr>
            <a:endParaRPr lang="en-US" sz="2448" dirty="0" err="1">
              <a:solidFill>
                <a:srgbClr val="000000"/>
              </a:solidFill>
              <a:ea typeface="Segoe UI" pitchFamily="34" charset="0"/>
              <a:cs typeface="Segoe UI" pitchFamily="34" charset="0"/>
            </a:endParaRPr>
          </a:p>
        </p:txBody>
      </p:sp>
      <p:sp>
        <p:nvSpPr>
          <p:cNvPr id="286" name="TextBox 61"/>
          <p:cNvSpPr txBox="1"/>
          <p:nvPr/>
        </p:nvSpPr>
        <p:spPr>
          <a:xfrm>
            <a:off x="5370819" y="1890975"/>
            <a:ext cx="1532675" cy="276999"/>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kern="0" dirty="0">
                <a:solidFill>
                  <a:srgbClr val="000000"/>
                </a:solidFill>
              </a:rPr>
              <a:t>Requirements</a:t>
            </a:r>
          </a:p>
        </p:txBody>
      </p:sp>
      <p:sp>
        <p:nvSpPr>
          <p:cNvPr id="292" name="Isosceles Triangle 331"/>
          <p:cNvSpPr/>
          <p:nvPr/>
        </p:nvSpPr>
        <p:spPr bwMode="auto">
          <a:xfrm rot="17237306" flipH="1">
            <a:off x="7114664" y="1911041"/>
            <a:ext cx="404453" cy="350826"/>
          </a:xfrm>
          <a:prstGeom prst="triangle">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55412" tIns="124329" rIns="155412" bIns="124329" numCol="1" spcCol="0" rtlCol="0" fromWordArt="0" anchor="t" anchorCtr="0" forceAA="0" compatLnSpc="1">
            <a:prstTxWarp prst="textNoShape">
              <a:avLst/>
            </a:prstTxWarp>
            <a:noAutofit/>
          </a:bodyPr>
          <a:lstStyle/>
          <a:p>
            <a:pPr algn="ctr" defTabSz="792367" fontAlgn="base">
              <a:lnSpc>
                <a:spcPct val="90000"/>
              </a:lnSpc>
              <a:spcBef>
                <a:spcPct val="0"/>
              </a:spcBef>
              <a:spcAft>
                <a:spcPct val="0"/>
              </a:spcAft>
              <a:defRPr/>
            </a:pPr>
            <a:endParaRPr lang="en-US" sz="2040" kern="0" dirty="0" err="1">
              <a:solidFill>
                <a:srgbClr val="000000"/>
              </a:solidFill>
              <a:ea typeface="Segoe UI" pitchFamily="34" charset="0"/>
              <a:cs typeface="Segoe UI" pitchFamily="34" charset="0"/>
            </a:endParaRPr>
          </a:p>
        </p:txBody>
      </p:sp>
      <p:grpSp>
        <p:nvGrpSpPr>
          <p:cNvPr id="293" name="Group 9"/>
          <p:cNvGrpSpPr/>
          <p:nvPr/>
        </p:nvGrpSpPr>
        <p:grpSpPr>
          <a:xfrm flipH="1">
            <a:off x="3109174" y="2883688"/>
            <a:ext cx="2004902" cy="1688749"/>
            <a:chOff x="1263909" y="2530296"/>
            <a:chExt cx="1701186" cy="1424104"/>
          </a:xfrm>
          <a:solidFill>
            <a:srgbClr val="00B0F0"/>
          </a:solidFill>
        </p:grpSpPr>
        <p:sp>
          <p:nvSpPr>
            <p:cNvPr id="294" name="Donut 326"/>
            <p:cNvSpPr/>
            <p:nvPr/>
          </p:nvSpPr>
          <p:spPr bwMode="auto">
            <a:xfrm>
              <a:off x="1412902" y="2530296"/>
              <a:ext cx="1424104" cy="1424104"/>
            </a:xfrm>
            <a:prstGeom prst="donut">
              <a:avLst>
                <a:gd name="adj" fmla="val 5974"/>
              </a:avLst>
            </a:prstGeom>
            <a:grpFill/>
            <a:ln w="9525" cap="flat" cmpd="sng" algn="ctr">
              <a:noFill/>
              <a:prstDash val="solid"/>
              <a:headEnd type="none" w="med" len="med"/>
              <a:tailEnd type="none" w="med" len="med"/>
            </a:ln>
            <a:effectLst/>
          </p:spPr>
          <p:txBody>
            <a:bodyPr rot="0" spcFirstLastPara="0" vertOverflow="overflow" horzOverflow="overflow" vert="horz" wrap="square" lIns="155412" tIns="124329" rIns="155412" bIns="124329" numCol="1" spcCol="0" rtlCol="0" fromWordArt="0" anchor="t" anchorCtr="0" forceAA="0" compatLnSpc="1">
              <a:prstTxWarp prst="textNoShape">
                <a:avLst/>
              </a:prstTxWarp>
              <a:noAutofit/>
            </a:bodyPr>
            <a:lstStyle/>
            <a:p>
              <a:pPr algn="ctr" defTabSz="792367" fontAlgn="base">
                <a:lnSpc>
                  <a:spcPct val="90000"/>
                </a:lnSpc>
                <a:spcBef>
                  <a:spcPct val="0"/>
                </a:spcBef>
                <a:spcAft>
                  <a:spcPct val="0"/>
                </a:spcAft>
                <a:defRPr/>
              </a:pPr>
              <a:endParaRPr lang="en-US" sz="2040" kern="0" dirty="0" err="1">
                <a:solidFill>
                  <a:srgbClr val="000000"/>
                </a:solidFill>
                <a:ea typeface="Segoe UI" pitchFamily="34" charset="0"/>
                <a:cs typeface="Segoe UI" pitchFamily="34" charset="0"/>
              </a:endParaRPr>
            </a:p>
          </p:txBody>
        </p:sp>
        <p:sp>
          <p:nvSpPr>
            <p:cNvPr id="295" name="Rectangle 327"/>
            <p:cNvSpPr/>
            <p:nvPr/>
          </p:nvSpPr>
          <p:spPr bwMode="auto">
            <a:xfrm>
              <a:off x="1263909" y="3050286"/>
              <a:ext cx="358910" cy="184591"/>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55412" tIns="124329" rIns="155412" bIns="124329" numCol="1" spcCol="0" rtlCol="0" fromWordArt="0" anchor="t" anchorCtr="0" forceAA="0" compatLnSpc="1">
              <a:prstTxWarp prst="textNoShape">
                <a:avLst/>
              </a:prstTxWarp>
              <a:noAutofit/>
            </a:bodyPr>
            <a:lstStyle/>
            <a:p>
              <a:pPr algn="ctr" defTabSz="792367" fontAlgn="base">
                <a:lnSpc>
                  <a:spcPct val="90000"/>
                </a:lnSpc>
                <a:spcBef>
                  <a:spcPct val="0"/>
                </a:spcBef>
                <a:spcAft>
                  <a:spcPct val="0"/>
                </a:spcAft>
                <a:defRPr/>
              </a:pPr>
              <a:endParaRPr lang="en-US" sz="2040" kern="0" dirty="0" err="1">
                <a:solidFill>
                  <a:srgbClr val="000000"/>
                </a:solidFill>
                <a:ea typeface="Segoe UI" pitchFamily="34" charset="0"/>
                <a:cs typeface="Segoe UI" pitchFamily="34" charset="0"/>
              </a:endParaRPr>
            </a:p>
          </p:txBody>
        </p:sp>
        <p:sp>
          <p:nvSpPr>
            <p:cNvPr id="296" name="Isosceles Triangle 328"/>
            <p:cNvSpPr/>
            <p:nvPr/>
          </p:nvSpPr>
          <p:spPr bwMode="auto">
            <a:xfrm>
              <a:off x="1282094" y="3085902"/>
              <a:ext cx="343184" cy="295848"/>
            </a:xfrm>
            <a:prstGeom prst="triangle">
              <a:avLst/>
            </a:prstGeom>
            <a:grpFill/>
            <a:ln w="9525" cap="flat" cmpd="sng" algn="ctr">
              <a:noFill/>
              <a:prstDash val="solid"/>
              <a:headEnd type="none" w="med" len="med"/>
              <a:tailEnd type="none" w="med" len="med"/>
            </a:ln>
            <a:effectLst/>
          </p:spPr>
          <p:txBody>
            <a:bodyPr rot="0" spcFirstLastPara="0" vertOverflow="overflow" horzOverflow="overflow" vert="horz" wrap="square" lIns="155412" tIns="124329" rIns="155412" bIns="124329" numCol="1" spcCol="0" rtlCol="0" fromWordArt="0" anchor="t" anchorCtr="0" forceAA="0" compatLnSpc="1">
              <a:prstTxWarp prst="textNoShape">
                <a:avLst/>
              </a:prstTxWarp>
              <a:noAutofit/>
            </a:bodyPr>
            <a:lstStyle/>
            <a:p>
              <a:pPr algn="ctr" defTabSz="792367" fontAlgn="base">
                <a:lnSpc>
                  <a:spcPct val="90000"/>
                </a:lnSpc>
                <a:spcBef>
                  <a:spcPct val="0"/>
                </a:spcBef>
                <a:spcAft>
                  <a:spcPct val="0"/>
                </a:spcAft>
                <a:defRPr/>
              </a:pPr>
              <a:endParaRPr lang="en-US" sz="2040" kern="0" dirty="0" err="1">
                <a:solidFill>
                  <a:srgbClr val="000000"/>
                </a:solidFill>
                <a:ea typeface="Segoe UI" pitchFamily="34" charset="0"/>
                <a:cs typeface="Segoe UI" pitchFamily="34" charset="0"/>
              </a:endParaRPr>
            </a:p>
          </p:txBody>
        </p:sp>
        <p:grpSp>
          <p:nvGrpSpPr>
            <p:cNvPr id="297" name="Group 329"/>
            <p:cNvGrpSpPr/>
            <p:nvPr/>
          </p:nvGrpSpPr>
          <p:grpSpPr>
            <a:xfrm rot="10800000">
              <a:off x="2605496" y="3067055"/>
              <a:ext cx="359599" cy="314693"/>
              <a:chOff x="809112" y="3312713"/>
              <a:chExt cx="595204" cy="520876"/>
            </a:xfrm>
            <a:grpFill/>
          </p:grpSpPr>
          <p:sp>
            <p:nvSpPr>
              <p:cNvPr id="298" name="Rectangle 330"/>
              <p:cNvSpPr/>
              <p:nvPr/>
            </p:nvSpPr>
            <p:spPr bwMode="auto">
              <a:xfrm>
                <a:off x="810252" y="3312713"/>
                <a:ext cx="594064" cy="159573"/>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55412" tIns="124329" rIns="155412" bIns="124329" numCol="1" spcCol="0" rtlCol="0" fromWordArt="0" anchor="t" anchorCtr="0" forceAA="0" compatLnSpc="1">
                <a:prstTxWarp prst="textNoShape">
                  <a:avLst/>
                </a:prstTxWarp>
                <a:noAutofit/>
              </a:bodyPr>
              <a:lstStyle/>
              <a:p>
                <a:pPr algn="ctr" defTabSz="792367" fontAlgn="base">
                  <a:lnSpc>
                    <a:spcPct val="90000"/>
                  </a:lnSpc>
                  <a:spcBef>
                    <a:spcPct val="0"/>
                  </a:spcBef>
                  <a:spcAft>
                    <a:spcPct val="0"/>
                  </a:spcAft>
                  <a:defRPr/>
                </a:pPr>
                <a:endParaRPr lang="en-US" sz="2040" kern="0" dirty="0" err="1">
                  <a:solidFill>
                    <a:srgbClr val="000000"/>
                  </a:solidFill>
                  <a:ea typeface="Segoe UI" pitchFamily="34" charset="0"/>
                  <a:cs typeface="Segoe UI" pitchFamily="34" charset="0"/>
                </a:endParaRPr>
              </a:p>
            </p:txBody>
          </p:sp>
          <p:sp>
            <p:nvSpPr>
              <p:cNvPr id="299" name="Isosceles Triangle 331"/>
              <p:cNvSpPr/>
              <p:nvPr/>
            </p:nvSpPr>
            <p:spPr bwMode="auto">
              <a:xfrm>
                <a:off x="809112" y="3343905"/>
                <a:ext cx="568033" cy="489684"/>
              </a:xfrm>
              <a:prstGeom prst="triangle">
                <a:avLst/>
              </a:prstGeom>
              <a:grpFill/>
              <a:ln w="9525" cap="flat" cmpd="sng" algn="ctr">
                <a:noFill/>
                <a:prstDash val="solid"/>
                <a:headEnd type="none" w="med" len="med"/>
                <a:tailEnd type="none" w="med" len="med"/>
              </a:ln>
              <a:effectLst/>
            </p:spPr>
            <p:txBody>
              <a:bodyPr rot="0" spcFirstLastPara="0" vertOverflow="overflow" horzOverflow="overflow" vert="horz" wrap="square" lIns="155412" tIns="124329" rIns="155412" bIns="124329" numCol="1" spcCol="0" rtlCol="0" fromWordArt="0" anchor="t" anchorCtr="0" forceAA="0" compatLnSpc="1">
                <a:prstTxWarp prst="textNoShape">
                  <a:avLst/>
                </a:prstTxWarp>
                <a:noAutofit/>
              </a:bodyPr>
              <a:lstStyle/>
              <a:p>
                <a:pPr algn="ctr" defTabSz="792367" fontAlgn="base">
                  <a:lnSpc>
                    <a:spcPct val="90000"/>
                  </a:lnSpc>
                  <a:spcBef>
                    <a:spcPct val="0"/>
                  </a:spcBef>
                  <a:spcAft>
                    <a:spcPct val="0"/>
                  </a:spcAft>
                  <a:defRPr/>
                </a:pPr>
                <a:endParaRPr lang="en-US" sz="2040" kern="0" dirty="0" err="1">
                  <a:solidFill>
                    <a:srgbClr val="000000"/>
                  </a:solidFill>
                  <a:ea typeface="Segoe UI" pitchFamily="34" charset="0"/>
                  <a:cs typeface="Segoe UI" pitchFamily="34" charset="0"/>
                </a:endParaRPr>
              </a:p>
            </p:txBody>
          </p:sp>
        </p:grpSp>
      </p:grpSp>
      <p:sp>
        <p:nvSpPr>
          <p:cNvPr id="300" name="Rectangle 1"/>
          <p:cNvSpPr/>
          <p:nvPr/>
        </p:nvSpPr>
        <p:spPr bwMode="auto">
          <a:xfrm>
            <a:off x="4981619" y="5163360"/>
            <a:ext cx="2461298" cy="508246"/>
          </a:xfrm>
          <a:custGeom>
            <a:avLst/>
            <a:gdLst>
              <a:gd name="connsiteX0" fmla="*/ 0 w 2930774"/>
              <a:gd name="connsiteY0" fmla="*/ 0 h 631311"/>
              <a:gd name="connsiteX1" fmla="*/ 2930774 w 2930774"/>
              <a:gd name="connsiteY1" fmla="*/ 0 h 631311"/>
              <a:gd name="connsiteX2" fmla="*/ 2930774 w 2930774"/>
              <a:gd name="connsiteY2" fmla="*/ 631311 h 631311"/>
              <a:gd name="connsiteX3" fmla="*/ 0 w 2930774"/>
              <a:gd name="connsiteY3" fmla="*/ 631311 h 631311"/>
              <a:gd name="connsiteX4" fmla="*/ 0 w 2930774"/>
              <a:gd name="connsiteY4" fmla="*/ 0 h 631311"/>
              <a:gd name="connsiteX0" fmla="*/ 0 w 3016118"/>
              <a:gd name="connsiteY0" fmla="*/ 0 h 631311"/>
              <a:gd name="connsiteX1" fmla="*/ 2930774 w 3016118"/>
              <a:gd name="connsiteY1" fmla="*/ 0 h 631311"/>
              <a:gd name="connsiteX2" fmla="*/ 3016118 w 3016118"/>
              <a:gd name="connsiteY2" fmla="*/ 631311 h 631311"/>
              <a:gd name="connsiteX3" fmla="*/ 0 w 3016118"/>
              <a:gd name="connsiteY3" fmla="*/ 631311 h 631311"/>
              <a:gd name="connsiteX4" fmla="*/ 0 w 3016118"/>
              <a:gd name="connsiteY4" fmla="*/ 0 h 631311"/>
              <a:gd name="connsiteX0" fmla="*/ 146304 w 3162422"/>
              <a:gd name="connsiteY0" fmla="*/ 0 h 631311"/>
              <a:gd name="connsiteX1" fmla="*/ 3077078 w 3162422"/>
              <a:gd name="connsiteY1" fmla="*/ 0 h 631311"/>
              <a:gd name="connsiteX2" fmla="*/ 3162422 w 3162422"/>
              <a:gd name="connsiteY2" fmla="*/ 631311 h 631311"/>
              <a:gd name="connsiteX3" fmla="*/ 0 w 3162422"/>
              <a:gd name="connsiteY3" fmla="*/ 631311 h 631311"/>
              <a:gd name="connsiteX4" fmla="*/ 146304 w 3162422"/>
              <a:gd name="connsiteY4" fmla="*/ 0 h 63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422" h="631311">
                <a:moveTo>
                  <a:pt x="146304" y="0"/>
                </a:moveTo>
                <a:lnTo>
                  <a:pt x="3077078" y="0"/>
                </a:lnTo>
                <a:lnTo>
                  <a:pt x="3162422" y="631311"/>
                </a:lnTo>
                <a:lnTo>
                  <a:pt x="0" y="631311"/>
                </a:lnTo>
                <a:lnTo>
                  <a:pt x="146304"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494" tIns="149195" rIns="186494" bIns="149195"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840" fontAlgn="base">
              <a:lnSpc>
                <a:spcPct val="90000"/>
              </a:lnSpc>
              <a:spcBef>
                <a:spcPct val="0"/>
              </a:spcBef>
              <a:spcAft>
                <a:spcPct val="0"/>
              </a:spcAft>
            </a:pPr>
            <a:endParaRPr lang="en-US" sz="2448" dirty="0" err="1">
              <a:solidFill>
                <a:srgbClr val="000000"/>
              </a:solidFill>
              <a:ea typeface="Segoe UI" pitchFamily="34" charset="0"/>
              <a:cs typeface="Segoe UI" pitchFamily="34" charset="0"/>
            </a:endParaRPr>
          </a:p>
        </p:txBody>
      </p:sp>
      <p:grpSp>
        <p:nvGrpSpPr>
          <p:cNvPr id="171" name="Group 8"/>
          <p:cNvGrpSpPr/>
          <p:nvPr/>
        </p:nvGrpSpPr>
        <p:grpSpPr>
          <a:xfrm>
            <a:off x="5516493" y="5071224"/>
            <a:ext cx="1358234" cy="692519"/>
            <a:chOff x="3558085" y="4172961"/>
            <a:chExt cx="1829031" cy="892044"/>
          </a:xfrm>
        </p:grpSpPr>
        <p:grpSp>
          <p:nvGrpSpPr>
            <p:cNvPr id="172" name="Group 332"/>
            <p:cNvGrpSpPr/>
            <p:nvPr/>
          </p:nvGrpSpPr>
          <p:grpSpPr>
            <a:xfrm>
              <a:off x="4187485" y="4172961"/>
              <a:ext cx="583517" cy="892044"/>
              <a:chOff x="11312677" y="4385379"/>
              <a:chExt cx="420734" cy="643192"/>
            </a:xfrm>
          </p:grpSpPr>
          <p:sp>
            <p:nvSpPr>
              <p:cNvPr id="201"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202"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203"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204"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205"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206"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207"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208"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209"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210"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211"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grpSp>
        <p:grpSp>
          <p:nvGrpSpPr>
            <p:cNvPr id="173" name="Group 333"/>
            <p:cNvGrpSpPr/>
            <p:nvPr/>
          </p:nvGrpSpPr>
          <p:grpSpPr>
            <a:xfrm>
              <a:off x="4868313" y="4268205"/>
              <a:ext cx="518803" cy="793115"/>
              <a:chOff x="11312677" y="4385379"/>
              <a:chExt cx="420734" cy="643192"/>
            </a:xfrm>
          </p:grpSpPr>
          <p:sp>
            <p:nvSpPr>
              <p:cNvPr id="188"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189"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190"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191"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192"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193"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194"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195"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196"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197"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198"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grpSp>
        <p:grpSp>
          <p:nvGrpSpPr>
            <p:cNvPr id="174" name="Group 334"/>
            <p:cNvGrpSpPr/>
            <p:nvPr/>
          </p:nvGrpSpPr>
          <p:grpSpPr>
            <a:xfrm>
              <a:off x="3558085" y="4267909"/>
              <a:ext cx="516852" cy="790133"/>
              <a:chOff x="11312677" y="4385379"/>
              <a:chExt cx="420734" cy="643192"/>
            </a:xfrm>
          </p:grpSpPr>
          <p:sp>
            <p:nvSpPr>
              <p:cNvPr id="175"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176"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177"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178"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179"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180"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183"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184"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185"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186"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sp>
            <p:nvSpPr>
              <p:cNvPr id="187"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3" rIns="77706" bIns="38853" numCol="1" anchor="t" anchorCtr="0" compatLnSpc="1">
                <a:prstTxWarp prst="textNoShape">
                  <a:avLst/>
                </a:prstTxWarp>
              </a:bodyPr>
              <a:lstStyle/>
              <a:p>
                <a:pPr defTabSz="777011">
                  <a:defRPr/>
                </a:pPr>
                <a:endParaRPr lang="en-US" sz="1530" kern="0">
                  <a:solidFill>
                    <a:srgbClr val="000000"/>
                  </a:solidFill>
                </a:endParaRPr>
              </a:p>
            </p:txBody>
          </p:sp>
        </p:grpSp>
      </p:grpSp>
      <p:sp>
        <p:nvSpPr>
          <p:cNvPr id="212" name="Freeform 211"/>
          <p:cNvSpPr>
            <a:spLocks noEditPoints="1"/>
          </p:cNvSpPr>
          <p:nvPr/>
        </p:nvSpPr>
        <p:spPr bwMode="auto">
          <a:xfrm>
            <a:off x="5144313" y="5330402"/>
            <a:ext cx="330113" cy="260212"/>
          </a:xfrm>
          <a:custGeom>
            <a:avLst/>
            <a:gdLst>
              <a:gd name="T0" fmla="*/ 1867 w 2493"/>
              <a:gd name="T1" fmla="*/ 1229 h 2008"/>
              <a:gd name="T2" fmla="*/ 2483 w 2493"/>
              <a:gd name="T3" fmla="*/ 1066 h 2008"/>
              <a:gd name="T4" fmla="*/ 2483 w 2493"/>
              <a:gd name="T5" fmla="*/ 1345 h 2008"/>
              <a:gd name="T6" fmla="*/ 2311 w 2493"/>
              <a:gd name="T7" fmla="*/ 1492 h 2008"/>
              <a:gd name="T8" fmla="*/ 2364 w 2493"/>
              <a:gd name="T9" fmla="*/ 1659 h 2008"/>
              <a:gd name="T10" fmla="*/ 2055 w 2493"/>
              <a:gd name="T11" fmla="*/ 1780 h 2008"/>
              <a:gd name="T12" fmla="*/ 1916 w 2493"/>
              <a:gd name="T13" fmla="*/ 1847 h 2008"/>
              <a:gd name="T14" fmla="*/ 1611 w 2493"/>
              <a:gd name="T15" fmla="*/ 2008 h 2008"/>
              <a:gd name="T16" fmla="*/ 1532 w 2493"/>
              <a:gd name="T17" fmla="*/ 1816 h 2008"/>
              <a:gd name="T18" fmla="*/ 1290 w 2493"/>
              <a:gd name="T19" fmla="*/ 1833 h 2008"/>
              <a:gd name="T20" fmla="*/ 1090 w 2493"/>
              <a:gd name="T21" fmla="*/ 1635 h 2008"/>
              <a:gd name="T22" fmla="*/ 1117 w 2493"/>
              <a:gd name="T23" fmla="*/ 1405 h 2008"/>
              <a:gd name="T24" fmla="*/ 947 w 2493"/>
              <a:gd name="T25" fmla="*/ 1323 h 2008"/>
              <a:gd name="T26" fmla="*/ 1096 w 2493"/>
              <a:gd name="T27" fmla="*/ 1021 h 2008"/>
              <a:gd name="T28" fmla="*/ 1151 w 2493"/>
              <a:gd name="T29" fmla="*/ 889 h 2008"/>
              <a:gd name="T30" fmla="*/ 1266 w 2493"/>
              <a:gd name="T31" fmla="*/ 569 h 2008"/>
              <a:gd name="T32" fmla="*/ 1444 w 2493"/>
              <a:gd name="T33" fmla="*/ 628 h 2008"/>
              <a:gd name="T34" fmla="*/ 1591 w 2493"/>
              <a:gd name="T35" fmla="*/ 469 h 2008"/>
              <a:gd name="T36" fmla="*/ 1871 w 2493"/>
              <a:gd name="T37" fmla="*/ 469 h 2008"/>
              <a:gd name="T38" fmla="*/ 2016 w 2493"/>
              <a:gd name="T39" fmla="*/ 626 h 2008"/>
              <a:gd name="T40" fmla="*/ 2192 w 2493"/>
              <a:gd name="T41" fmla="*/ 569 h 2008"/>
              <a:gd name="T42" fmla="*/ 2309 w 2493"/>
              <a:gd name="T43" fmla="*/ 885 h 2008"/>
              <a:gd name="T44" fmla="*/ 2364 w 2493"/>
              <a:gd name="T45" fmla="*/ 1021 h 2008"/>
              <a:gd name="T46" fmla="*/ 2117 w 2493"/>
              <a:gd name="T47" fmla="*/ 1229 h 2008"/>
              <a:gd name="T48" fmla="*/ 1730 w 2493"/>
              <a:gd name="T49" fmla="*/ 1614 h 2008"/>
              <a:gd name="T50" fmla="*/ 646 w 2493"/>
              <a:gd name="T51" fmla="*/ 536 h 2008"/>
              <a:gd name="T52" fmla="*/ 1076 w 2493"/>
              <a:gd name="T53" fmla="*/ 420 h 2008"/>
              <a:gd name="T54" fmla="*/ 1076 w 2493"/>
              <a:gd name="T55" fmla="*/ 616 h 2008"/>
              <a:gd name="T56" fmla="*/ 957 w 2493"/>
              <a:gd name="T57" fmla="*/ 718 h 2008"/>
              <a:gd name="T58" fmla="*/ 994 w 2493"/>
              <a:gd name="T59" fmla="*/ 836 h 2008"/>
              <a:gd name="T60" fmla="*/ 777 w 2493"/>
              <a:gd name="T61" fmla="*/ 922 h 2008"/>
              <a:gd name="T62" fmla="*/ 681 w 2493"/>
              <a:gd name="T63" fmla="*/ 968 h 2008"/>
              <a:gd name="T64" fmla="*/ 468 w 2493"/>
              <a:gd name="T65" fmla="*/ 1085 h 2008"/>
              <a:gd name="T66" fmla="*/ 409 w 2493"/>
              <a:gd name="T67" fmla="*/ 948 h 2008"/>
              <a:gd name="T68" fmla="*/ 241 w 2493"/>
              <a:gd name="T69" fmla="*/ 958 h 2008"/>
              <a:gd name="T70" fmla="*/ 102 w 2493"/>
              <a:gd name="T71" fmla="*/ 820 h 2008"/>
              <a:gd name="T72" fmla="*/ 121 w 2493"/>
              <a:gd name="T73" fmla="*/ 659 h 2008"/>
              <a:gd name="T74" fmla="*/ 0 w 2493"/>
              <a:gd name="T75" fmla="*/ 601 h 2008"/>
              <a:gd name="T76" fmla="*/ 108 w 2493"/>
              <a:gd name="T77" fmla="*/ 392 h 2008"/>
              <a:gd name="T78" fmla="*/ 147 w 2493"/>
              <a:gd name="T79" fmla="*/ 298 h 2008"/>
              <a:gd name="T80" fmla="*/ 223 w 2493"/>
              <a:gd name="T81" fmla="*/ 74 h 2008"/>
              <a:gd name="T82" fmla="*/ 350 w 2493"/>
              <a:gd name="T83" fmla="*/ 114 h 2008"/>
              <a:gd name="T84" fmla="*/ 454 w 2493"/>
              <a:gd name="T85" fmla="*/ 4 h 2008"/>
              <a:gd name="T86" fmla="*/ 650 w 2493"/>
              <a:gd name="T87" fmla="*/ 4 h 2008"/>
              <a:gd name="T88" fmla="*/ 753 w 2493"/>
              <a:gd name="T89" fmla="*/ 112 h 2008"/>
              <a:gd name="T90" fmla="*/ 875 w 2493"/>
              <a:gd name="T91" fmla="*/ 74 h 2008"/>
              <a:gd name="T92" fmla="*/ 955 w 2493"/>
              <a:gd name="T93" fmla="*/ 296 h 2008"/>
              <a:gd name="T94" fmla="*/ 994 w 2493"/>
              <a:gd name="T95" fmla="*/ 392 h 2008"/>
              <a:gd name="T96" fmla="*/ 820 w 2493"/>
              <a:gd name="T97" fmla="*/ 536 h 2008"/>
              <a:gd name="T98" fmla="*/ 550 w 2493"/>
              <a:gd name="T99" fmla="*/ 80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93" h="2008">
                <a:moveTo>
                  <a:pt x="1591" y="1229"/>
                </a:moveTo>
                <a:cubicBezTo>
                  <a:pt x="1591" y="1154"/>
                  <a:pt x="1652" y="1093"/>
                  <a:pt x="1728" y="1093"/>
                </a:cubicBezTo>
                <a:cubicBezTo>
                  <a:pt x="1804" y="1093"/>
                  <a:pt x="1867" y="1154"/>
                  <a:pt x="1867" y="1229"/>
                </a:cubicBezTo>
                <a:cubicBezTo>
                  <a:pt x="1867" y="1305"/>
                  <a:pt x="1804" y="1366"/>
                  <a:pt x="1728" y="1366"/>
                </a:cubicBezTo>
                <a:cubicBezTo>
                  <a:pt x="1652" y="1366"/>
                  <a:pt x="1591" y="1305"/>
                  <a:pt x="1591" y="1229"/>
                </a:cubicBezTo>
                <a:close/>
                <a:moveTo>
                  <a:pt x="2483" y="1066"/>
                </a:moveTo>
                <a:cubicBezTo>
                  <a:pt x="2491" y="1068"/>
                  <a:pt x="2493" y="1078"/>
                  <a:pt x="2493" y="1085"/>
                </a:cubicBezTo>
                <a:cubicBezTo>
                  <a:pt x="2493" y="1085"/>
                  <a:pt x="2493" y="1085"/>
                  <a:pt x="2493" y="1323"/>
                </a:cubicBezTo>
                <a:cubicBezTo>
                  <a:pt x="2493" y="1333"/>
                  <a:pt x="2491" y="1341"/>
                  <a:pt x="2483" y="1345"/>
                </a:cubicBezTo>
                <a:cubicBezTo>
                  <a:pt x="2483" y="1345"/>
                  <a:pt x="2483" y="1345"/>
                  <a:pt x="2366" y="1386"/>
                </a:cubicBezTo>
                <a:cubicBezTo>
                  <a:pt x="2360" y="1388"/>
                  <a:pt x="2350" y="1398"/>
                  <a:pt x="2348" y="1405"/>
                </a:cubicBezTo>
                <a:cubicBezTo>
                  <a:pt x="2348" y="1405"/>
                  <a:pt x="2348" y="1405"/>
                  <a:pt x="2311" y="1492"/>
                </a:cubicBezTo>
                <a:cubicBezTo>
                  <a:pt x="2309" y="1498"/>
                  <a:pt x="2309" y="1513"/>
                  <a:pt x="2311" y="1521"/>
                </a:cubicBezTo>
                <a:cubicBezTo>
                  <a:pt x="2311" y="1521"/>
                  <a:pt x="2311" y="1521"/>
                  <a:pt x="2366" y="1635"/>
                </a:cubicBezTo>
                <a:cubicBezTo>
                  <a:pt x="2372" y="1643"/>
                  <a:pt x="2370" y="1655"/>
                  <a:pt x="2364" y="1659"/>
                </a:cubicBezTo>
                <a:cubicBezTo>
                  <a:pt x="2364" y="1659"/>
                  <a:pt x="2364" y="1659"/>
                  <a:pt x="2192" y="1828"/>
                </a:cubicBezTo>
                <a:cubicBezTo>
                  <a:pt x="2188" y="1835"/>
                  <a:pt x="2176" y="1839"/>
                  <a:pt x="2170" y="1833"/>
                </a:cubicBezTo>
                <a:cubicBezTo>
                  <a:pt x="2170" y="1833"/>
                  <a:pt x="2170" y="1833"/>
                  <a:pt x="2055" y="1780"/>
                </a:cubicBezTo>
                <a:cubicBezTo>
                  <a:pt x="2049" y="1775"/>
                  <a:pt x="2037" y="1777"/>
                  <a:pt x="2027" y="1780"/>
                </a:cubicBezTo>
                <a:cubicBezTo>
                  <a:pt x="2027" y="1780"/>
                  <a:pt x="2027" y="1780"/>
                  <a:pt x="1935" y="1820"/>
                </a:cubicBezTo>
                <a:cubicBezTo>
                  <a:pt x="1924" y="1826"/>
                  <a:pt x="1918" y="1839"/>
                  <a:pt x="1916" y="1847"/>
                </a:cubicBezTo>
                <a:cubicBezTo>
                  <a:pt x="1916" y="1847"/>
                  <a:pt x="1916" y="1847"/>
                  <a:pt x="1871" y="1975"/>
                </a:cubicBezTo>
                <a:cubicBezTo>
                  <a:pt x="1869" y="1981"/>
                  <a:pt x="1859" y="2008"/>
                  <a:pt x="1853" y="2008"/>
                </a:cubicBezTo>
                <a:cubicBezTo>
                  <a:pt x="1853" y="2008"/>
                  <a:pt x="1853" y="2008"/>
                  <a:pt x="1611" y="2008"/>
                </a:cubicBezTo>
                <a:cubicBezTo>
                  <a:pt x="1603" y="2008"/>
                  <a:pt x="1593" y="1981"/>
                  <a:pt x="1591" y="1975"/>
                </a:cubicBezTo>
                <a:cubicBezTo>
                  <a:pt x="1591" y="1975"/>
                  <a:pt x="1591" y="1975"/>
                  <a:pt x="1550" y="1839"/>
                </a:cubicBezTo>
                <a:cubicBezTo>
                  <a:pt x="1548" y="1828"/>
                  <a:pt x="1538" y="1820"/>
                  <a:pt x="1532" y="1816"/>
                </a:cubicBezTo>
                <a:cubicBezTo>
                  <a:pt x="1532" y="1816"/>
                  <a:pt x="1532" y="1816"/>
                  <a:pt x="1433" y="1777"/>
                </a:cubicBezTo>
                <a:cubicBezTo>
                  <a:pt x="1427" y="1773"/>
                  <a:pt x="1413" y="1773"/>
                  <a:pt x="1405" y="1777"/>
                </a:cubicBezTo>
                <a:cubicBezTo>
                  <a:pt x="1405" y="1777"/>
                  <a:pt x="1405" y="1777"/>
                  <a:pt x="1290" y="1833"/>
                </a:cubicBezTo>
                <a:cubicBezTo>
                  <a:pt x="1282" y="1839"/>
                  <a:pt x="1270" y="1835"/>
                  <a:pt x="1266" y="1828"/>
                </a:cubicBezTo>
                <a:cubicBezTo>
                  <a:pt x="1266" y="1828"/>
                  <a:pt x="1266" y="1828"/>
                  <a:pt x="1094" y="1659"/>
                </a:cubicBezTo>
                <a:cubicBezTo>
                  <a:pt x="1090" y="1655"/>
                  <a:pt x="1086" y="1643"/>
                  <a:pt x="1090" y="1635"/>
                </a:cubicBezTo>
                <a:cubicBezTo>
                  <a:pt x="1090" y="1635"/>
                  <a:pt x="1090" y="1635"/>
                  <a:pt x="1149" y="1513"/>
                </a:cubicBezTo>
                <a:cubicBezTo>
                  <a:pt x="1151" y="1506"/>
                  <a:pt x="1151" y="1494"/>
                  <a:pt x="1149" y="1486"/>
                </a:cubicBezTo>
                <a:cubicBezTo>
                  <a:pt x="1149" y="1486"/>
                  <a:pt x="1149" y="1486"/>
                  <a:pt x="1117" y="1405"/>
                </a:cubicBezTo>
                <a:cubicBezTo>
                  <a:pt x="1110" y="1398"/>
                  <a:pt x="1100" y="1388"/>
                  <a:pt x="1094" y="1386"/>
                </a:cubicBezTo>
                <a:cubicBezTo>
                  <a:pt x="1094" y="1386"/>
                  <a:pt x="1094" y="1386"/>
                  <a:pt x="967" y="1345"/>
                </a:cubicBezTo>
                <a:cubicBezTo>
                  <a:pt x="961" y="1341"/>
                  <a:pt x="947" y="1333"/>
                  <a:pt x="947" y="1323"/>
                </a:cubicBezTo>
                <a:cubicBezTo>
                  <a:pt x="947" y="1323"/>
                  <a:pt x="947" y="1323"/>
                  <a:pt x="947" y="1085"/>
                </a:cubicBezTo>
                <a:cubicBezTo>
                  <a:pt x="947" y="1078"/>
                  <a:pt x="961" y="1068"/>
                  <a:pt x="967" y="1066"/>
                </a:cubicBezTo>
                <a:cubicBezTo>
                  <a:pt x="967" y="1066"/>
                  <a:pt x="967" y="1066"/>
                  <a:pt x="1096" y="1021"/>
                </a:cubicBezTo>
                <a:cubicBezTo>
                  <a:pt x="1106" y="1019"/>
                  <a:pt x="1112" y="1011"/>
                  <a:pt x="1117" y="1003"/>
                </a:cubicBezTo>
                <a:cubicBezTo>
                  <a:pt x="1117" y="1003"/>
                  <a:pt x="1117" y="1003"/>
                  <a:pt x="1151" y="915"/>
                </a:cubicBezTo>
                <a:cubicBezTo>
                  <a:pt x="1157" y="909"/>
                  <a:pt x="1153" y="897"/>
                  <a:pt x="1151" y="889"/>
                </a:cubicBezTo>
                <a:cubicBezTo>
                  <a:pt x="1151" y="889"/>
                  <a:pt x="1151" y="889"/>
                  <a:pt x="1092" y="762"/>
                </a:cubicBezTo>
                <a:cubicBezTo>
                  <a:pt x="1086" y="754"/>
                  <a:pt x="1090" y="746"/>
                  <a:pt x="1094" y="738"/>
                </a:cubicBezTo>
                <a:cubicBezTo>
                  <a:pt x="1094" y="738"/>
                  <a:pt x="1094" y="738"/>
                  <a:pt x="1266" y="569"/>
                </a:cubicBezTo>
                <a:cubicBezTo>
                  <a:pt x="1270" y="565"/>
                  <a:pt x="1282" y="563"/>
                  <a:pt x="1290" y="565"/>
                </a:cubicBezTo>
                <a:cubicBezTo>
                  <a:pt x="1290" y="565"/>
                  <a:pt x="1290" y="565"/>
                  <a:pt x="1415" y="628"/>
                </a:cubicBezTo>
                <a:cubicBezTo>
                  <a:pt x="1423" y="630"/>
                  <a:pt x="1438" y="632"/>
                  <a:pt x="1444" y="628"/>
                </a:cubicBezTo>
                <a:cubicBezTo>
                  <a:pt x="1444" y="628"/>
                  <a:pt x="1444" y="628"/>
                  <a:pt x="1532" y="595"/>
                </a:cubicBezTo>
                <a:cubicBezTo>
                  <a:pt x="1538" y="591"/>
                  <a:pt x="1548" y="587"/>
                  <a:pt x="1550" y="579"/>
                </a:cubicBezTo>
                <a:cubicBezTo>
                  <a:pt x="1550" y="579"/>
                  <a:pt x="1550" y="579"/>
                  <a:pt x="1591" y="469"/>
                </a:cubicBezTo>
                <a:cubicBezTo>
                  <a:pt x="1593" y="459"/>
                  <a:pt x="1603" y="469"/>
                  <a:pt x="1611" y="469"/>
                </a:cubicBezTo>
                <a:cubicBezTo>
                  <a:pt x="1611" y="469"/>
                  <a:pt x="1611" y="469"/>
                  <a:pt x="1853" y="469"/>
                </a:cubicBezTo>
                <a:cubicBezTo>
                  <a:pt x="1859" y="469"/>
                  <a:pt x="1869" y="459"/>
                  <a:pt x="1871" y="469"/>
                </a:cubicBezTo>
                <a:cubicBezTo>
                  <a:pt x="1871" y="469"/>
                  <a:pt x="1871" y="469"/>
                  <a:pt x="1916" y="573"/>
                </a:cubicBezTo>
                <a:cubicBezTo>
                  <a:pt x="1918" y="579"/>
                  <a:pt x="1924" y="589"/>
                  <a:pt x="1935" y="591"/>
                </a:cubicBezTo>
                <a:cubicBezTo>
                  <a:pt x="1935" y="591"/>
                  <a:pt x="1935" y="591"/>
                  <a:pt x="2016" y="626"/>
                </a:cubicBezTo>
                <a:cubicBezTo>
                  <a:pt x="2025" y="630"/>
                  <a:pt x="2039" y="628"/>
                  <a:pt x="2045" y="626"/>
                </a:cubicBezTo>
                <a:cubicBezTo>
                  <a:pt x="2045" y="626"/>
                  <a:pt x="2045" y="626"/>
                  <a:pt x="2170" y="565"/>
                </a:cubicBezTo>
                <a:cubicBezTo>
                  <a:pt x="2176" y="563"/>
                  <a:pt x="2188" y="563"/>
                  <a:pt x="2192" y="569"/>
                </a:cubicBezTo>
                <a:cubicBezTo>
                  <a:pt x="2192" y="569"/>
                  <a:pt x="2192" y="569"/>
                  <a:pt x="2364" y="738"/>
                </a:cubicBezTo>
                <a:cubicBezTo>
                  <a:pt x="2370" y="746"/>
                  <a:pt x="2372" y="754"/>
                  <a:pt x="2366" y="762"/>
                </a:cubicBezTo>
                <a:cubicBezTo>
                  <a:pt x="2366" y="762"/>
                  <a:pt x="2366" y="762"/>
                  <a:pt x="2309" y="885"/>
                </a:cubicBezTo>
                <a:cubicBezTo>
                  <a:pt x="2305" y="893"/>
                  <a:pt x="2305" y="905"/>
                  <a:pt x="2309" y="911"/>
                </a:cubicBezTo>
                <a:cubicBezTo>
                  <a:pt x="2309" y="911"/>
                  <a:pt x="2309" y="911"/>
                  <a:pt x="2346" y="1003"/>
                </a:cubicBezTo>
                <a:cubicBezTo>
                  <a:pt x="2350" y="1011"/>
                  <a:pt x="2358" y="1019"/>
                  <a:pt x="2364" y="1021"/>
                </a:cubicBezTo>
                <a:cubicBezTo>
                  <a:pt x="2364" y="1021"/>
                  <a:pt x="2364" y="1021"/>
                  <a:pt x="2483" y="1066"/>
                </a:cubicBezTo>
                <a:close/>
                <a:moveTo>
                  <a:pt x="1730" y="1614"/>
                </a:moveTo>
                <a:cubicBezTo>
                  <a:pt x="1943" y="1614"/>
                  <a:pt x="2117" y="1441"/>
                  <a:pt x="2117" y="1229"/>
                </a:cubicBezTo>
                <a:cubicBezTo>
                  <a:pt x="2117" y="1017"/>
                  <a:pt x="1943" y="844"/>
                  <a:pt x="1730" y="844"/>
                </a:cubicBezTo>
                <a:cubicBezTo>
                  <a:pt x="1517" y="844"/>
                  <a:pt x="1344" y="1017"/>
                  <a:pt x="1344" y="1229"/>
                </a:cubicBezTo>
                <a:cubicBezTo>
                  <a:pt x="1344" y="1441"/>
                  <a:pt x="1517" y="1614"/>
                  <a:pt x="1730" y="1614"/>
                </a:cubicBezTo>
                <a:close/>
                <a:moveTo>
                  <a:pt x="454" y="536"/>
                </a:moveTo>
                <a:cubicBezTo>
                  <a:pt x="454" y="589"/>
                  <a:pt x="497" y="632"/>
                  <a:pt x="550" y="632"/>
                </a:cubicBezTo>
                <a:cubicBezTo>
                  <a:pt x="603" y="632"/>
                  <a:pt x="646" y="589"/>
                  <a:pt x="646" y="536"/>
                </a:cubicBezTo>
                <a:cubicBezTo>
                  <a:pt x="646" y="483"/>
                  <a:pt x="603" y="440"/>
                  <a:pt x="550" y="440"/>
                </a:cubicBezTo>
                <a:cubicBezTo>
                  <a:pt x="497" y="440"/>
                  <a:pt x="454" y="483"/>
                  <a:pt x="454" y="536"/>
                </a:cubicBezTo>
                <a:close/>
                <a:moveTo>
                  <a:pt x="1076" y="420"/>
                </a:moveTo>
                <a:cubicBezTo>
                  <a:pt x="1082" y="422"/>
                  <a:pt x="1082" y="430"/>
                  <a:pt x="1082" y="434"/>
                </a:cubicBezTo>
                <a:cubicBezTo>
                  <a:pt x="1082" y="434"/>
                  <a:pt x="1082" y="434"/>
                  <a:pt x="1082" y="601"/>
                </a:cubicBezTo>
                <a:cubicBezTo>
                  <a:pt x="1082" y="608"/>
                  <a:pt x="1082" y="616"/>
                  <a:pt x="1076" y="616"/>
                </a:cubicBezTo>
                <a:cubicBezTo>
                  <a:pt x="1076" y="616"/>
                  <a:pt x="1076" y="616"/>
                  <a:pt x="996" y="646"/>
                </a:cubicBezTo>
                <a:cubicBezTo>
                  <a:pt x="992" y="646"/>
                  <a:pt x="984" y="655"/>
                  <a:pt x="982" y="659"/>
                </a:cubicBezTo>
                <a:cubicBezTo>
                  <a:pt x="982" y="659"/>
                  <a:pt x="982" y="659"/>
                  <a:pt x="957" y="718"/>
                </a:cubicBezTo>
                <a:cubicBezTo>
                  <a:pt x="955" y="726"/>
                  <a:pt x="955" y="734"/>
                  <a:pt x="957" y="740"/>
                </a:cubicBezTo>
                <a:cubicBezTo>
                  <a:pt x="957" y="740"/>
                  <a:pt x="957" y="740"/>
                  <a:pt x="996" y="820"/>
                </a:cubicBezTo>
                <a:cubicBezTo>
                  <a:pt x="998" y="824"/>
                  <a:pt x="998" y="834"/>
                  <a:pt x="994" y="836"/>
                </a:cubicBezTo>
                <a:cubicBezTo>
                  <a:pt x="994" y="836"/>
                  <a:pt x="994" y="836"/>
                  <a:pt x="875" y="956"/>
                </a:cubicBezTo>
                <a:cubicBezTo>
                  <a:pt x="871" y="958"/>
                  <a:pt x="863" y="962"/>
                  <a:pt x="859" y="958"/>
                </a:cubicBezTo>
                <a:cubicBezTo>
                  <a:pt x="859" y="958"/>
                  <a:pt x="859" y="958"/>
                  <a:pt x="777" y="922"/>
                </a:cubicBezTo>
                <a:cubicBezTo>
                  <a:pt x="771" y="917"/>
                  <a:pt x="765" y="917"/>
                  <a:pt x="757" y="924"/>
                </a:cubicBezTo>
                <a:cubicBezTo>
                  <a:pt x="757" y="924"/>
                  <a:pt x="757" y="924"/>
                  <a:pt x="693" y="952"/>
                </a:cubicBezTo>
                <a:cubicBezTo>
                  <a:pt x="687" y="952"/>
                  <a:pt x="681" y="964"/>
                  <a:pt x="681" y="968"/>
                </a:cubicBezTo>
                <a:cubicBezTo>
                  <a:pt x="681" y="968"/>
                  <a:pt x="681" y="968"/>
                  <a:pt x="650" y="1060"/>
                </a:cubicBezTo>
                <a:cubicBezTo>
                  <a:pt x="648" y="1064"/>
                  <a:pt x="642" y="1085"/>
                  <a:pt x="636" y="1085"/>
                </a:cubicBezTo>
                <a:cubicBezTo>
                  <a:pt x="636" y="1085"/>
                  <a:pt x="636" y="1085"/>
                  <a:pt x="468" y="1085"/>
                </a:cubicBezTo>
                <a:cubicBezTo>
                  <a:pt x="462" y="1085"/>
                  <a:pt x="456" y="1064"/>
                  <a:pt x="454" y="1060"/>
                </a:cubicBezTo>
                <a:cubicBezTo>
                  <a:pt x="454" y="1060"/>
                  <a:pt x="454" y="1060"/>
                  <a:pt x="423" y="962"/>
                </a:cubicBezTo>
                <a:cubicBezTo>
                  <a:pt x="421" y="954"/>
                  <a:pt x="417" y="950"/>
                  <a:pt x="409" y="948"/>
                </a:cubicBezTo>
                <a:cubicBezTo>
                  <a:pt x="409" y="948"/>
                  <a:pt x="409" y="948"/>
                  <a:pt x="341" y="917"/>
                </a:cubicBezTo>
                <a:cubicBezTo>
                  <a:pt x="337" y="915"/>
                  <a:pt x="329" y="915"/>
                  <a:pt x="323" y="917"/>
                </a:cubicBezTo>
                <a:cubicBezTo>
                  <a:pt x="323" y="917"/>
                  <a:pt x="323" y="917"/>
                  <a:pt x="241" y="958"/>
                </a:cubicBezTo>
                <a:cubicBezTo>
                  <a:pt x="235" y="962"/>
                  <a:pt x="229" y="958"/>
                  <a:pt x="223" y="956"/>
                </a:cubicBezTo>
                <a:cubicBezTo>
                  <a:pt x="223" y="956"/>
                  <a:pt x="223" y="956"/>
                  <a:pt x="106" y="836"/>
                </a:cubicBezTo>
                <a:cubicBezTo>
                  <a:pt x="100" y="834"/>
                  <a:pt x="100" y="824"/>
                  <a:pt x="102" y="820"/>
                </a:cubicBezTo>
                <a:cubicBezTo>
                  <a:pt x="102" y="820"/>
                  <a:pt x="102" y="820"/>
                  <a:pt x="145" y="736"/>
                </a:cubicBezTo>
                <a:cubicBezTo>
                  <a:pt x="147" y="730"/>
                  <a:pt x="147" y="722"/>
                  <a:pt x="145" y="716"/>
                </a:cubicBezTo>
                <a:cubicBezTo>
                  <a:pt x="145" y="716"/>
                  <a:pt x="145" y="716"/>
                  <a:pt x="121" y="659"/>
                </a:cubicBezTo>
                <a:cubicBezTo>
                  <a:pt x="119" y="655"/>
                  <a:pt x="110" y="646"/>
                  <a:pt x="102" y="646"/>
                </a:cubicBezTo>
                <a:cubicBezTo>
                  <a:pt x="102" y="646"/>
                  <a:pt x="102" y="646"/>
                  <a:pt x="16" y="616"/>
                </a:cubicBezTo>
                <a:cubicBezTo>
                  <a:pt x="12" y="616"/>
                  <a:pt x="0" y="608"/>
                  <a:pt x="0" y="601"/>
                </a:cubicBezTo>
                <a:cubicBezTo>
                  <a:pt x="0" y="601"/>
                  <a:pt x="0" y="601"/>
                  <a:pt x="0" y="434"/>
                </a:cubicBezTo>
                <a:cubicBezTo>
                  <a:pt x="0" y="430"/>
                  <a:pt x="12" y="422"/>
                  <a:pt x="16" y="420"/>
                </a:cubicBezTo>
                <a:cubicBezTo>
                  <a:pt x="16" y="420"/>
                  <a:pt x="16" y="420"/>
                  <a:pt x="108" y="392"/>
                </a:cubicBezTo>
                <a:cubicBezTo>
                  <a:pt x="112" y="390"/>
                  <a:pt x="121" y="383"/>
                  <a:pt x="121" y="377"/>
                </a:cubicBezTo>
                <a:cubicBezTo>
                  <a:pt x="121" y="377"/>
                  <a:pt x="121" y="377"/>
                  <a:pt x="147" y="316"/>
                </a:cubicBezTo>
                <a:cubicBezTo>
                  <a:pt x="149" y="312"/>
                  <a:pt x="149" y="302"/>
                  <a:pt x="147" y="298"/>
                </a:cubicBezTo>
                <a:cubicBezTo>
                  <a:pt x="147" y="298"/>
                  <a:pt x="147" y="298"/>
                  <a:pt x="102" y="208"/>
                </a:cubicBezTo>
                <a:cubicBezTo>
                  <a:pt x="100" y="204"/>
                  <a:pt x="100" y="196"/>
                  <a:pt x="106" y="192"/>
                </a:cubicBezTo>
                <a:cubicBezTo>
                  <a:pt x="106" y="192"/>
                  <a:pt x="106" y="192"/>
                  <a:pt x="223" y="74"/>
                </a:cubicBezTo>
                <a:cubicBezTo>
                  <a:pt x="229" y="69"/>
                  <a:pt x="235" y="69"/>
                  <a:pt x="241" y="72"/>
                </a:cubicBezTo>
                <a:cubicBezTo>
                  <a:pt x="241" y="72"/>
                  <a:pt x="241" y="72"/>
                  <a:pt x="329" y="114"/>
                </a:cubicBezTo>
                <a:cubicBezTo>
                  <a:pt x="335" y="116"/>
                  <a:pt x="346" y="116"/>
                  <a:pt x="350" y="114"/>
                </a:cubicBezTo>
                <a:cubicBezTo>
                  <a:pt x="350" y="114"/>
                  <a:pt x="350" y="114"/>
                  <a:pt x="409" y="94"/>
                </a:cubicBezTo>
                <a:cubicBezTo>
                  <a:pt x="417" y="90"/>
                  <a:pt x="421" y="88"/>
                  <a:pt x="423" y="82"/>
                </a:cubicBezTo>
                <a:cubicBezTo>
                  <a:pt x="423" y="82"/>
                  <a:pt x="423" y="82"/>
                  <a:pt x="454" y="4"/>
                </a:cubicBezTo>
                <a:cubicBezTo>
                  <a:pt x="456" y="0"/>
                  <a:pt x="462" y="6"/>
                  <a:pt x="468" y="6"/>
                </a:cubicBezTo>
                <a:cubicBezTo>
                  <a:pt x="468" y="6"/>
                  <a:pt x="468" y="6"/>
                  <a:pt x="636" y="6"/>
                </a:cubicBezTo>
                <a:cubicBezTo>
                  <a:pt x="642" y="6"/>
                  <a:pt x="648" y="0"/>
                  <a:pt x="650" y="4"/>
                </a:cubicBezTo>
                <a:cubicBezTo>
                  <a:pt x="650" y="4"/>
                  <a:pt x="650" y="4"/>
                  <a:pt x="681" y="76"/>
                </a:cubicBezTo>
                <a:cubicBezTo>
                  <a:pt x="681" y="82"/>
                  <a:pt x="687" y="88"/>
                  <a:pt x="693" y="88"/>
                </a:cubicBezTo>
                <a:cubicBezTo>
                  <a:pt x="693" y="88"/>
                  <a:pt x="693" y="88"/>
                  <a:pt x="753" y="112"/>
                </a:cubicBezTo>
                <a:cubicBezTo>
                  <a:pt x="757" y="114"/>
                  <a:pt x="765" y="114"/>
                  <a:pt x="771" y="112"/>
                </a:cubicBezTo>
                <a:cubicBezTo>
                  <a:pt x="771" y="112"/>
                  <a:pt x="771" y="112"/>
                  <a:pt x="859" y="72"/>
                </a:cubicBezTo>
                <a:cubicBezTo>
                  <a:pt x="863" y="69"/>
                  <a:pt x="871" y="69"/>
                  <a:pt x="875" y="74"/>
                </a:cubicBezTo>
                <a:cubicBezTo>
                  <a:pt x="875" y="74"/>
                  <a:pt x="875" y="74"/>
                  <a:pt x="994" y="192"/>
                </a:cubicBezTo>
                <a:cubicBezTo>
                  <a:pt x="998" y="196"/>
                  <a:pt x="998" y="204"/>
                  <a:pt x="996" y="208"/>
                </a:cubicBezTo>
                <a:cubicBezTo>
                  <a:pt x="996" y="208"/>
                  <a:pt x="996" y="208"/>
                  <a:pt x="955" y="296"/>
                </a:cubicBezTo>
                <a:cubicBezTo>
                  <a:pt x="953" y="300"/>
                  <a:pt x="953" y="308"/>
                  <a:pt x="955" y="314"/>
                </a:cubicBezTo>
                <a:cubicBezTo>
                  <a:pt x="955" y="314"/>
                  <a:pt x="955" y="314"/>
                  <a:pt x="982" y="377"/>
                </a:cubicBezTo>
                <a:cubicBezTo>
                  <a:pt x="984" y="383"/>
                  <a:pt x="990" y="390"/>
                  <a:pt x="994" y="392"/>
                </a:cubicBezTo>
                <a:cubicBezTo>
                  <a:pt x="994" y="392"/>
                  <a:pt x="994" y="392"/>
                  <a:pt x="1076" y="420"/>
                </a:cubicBezTo>
                <a:close/>
                <a:moveTo>
                  <a:pt x="550" y="805"/>
                </a:moveTo>
                <a:cubicBezTo>
                  <a:pt x="699" y="805"/>
                  <a:pt x="820" y="685"/>
                  <a:pt x="820" y="536"/>
                </a:cubicBezTo>
                <a:cubicBezTo>
                  <a:pt x="820" y="387"/>
                  <a:pt x="699" y="267"/>
                  <a:pt x="550" y="267"/>
                </a:cubicBezTo>
                <a:cubicBezTo>
                  <a:pt x="401" y="267"/>
                  <a:pt x="280" y="387"/>
                  <a:pt x="280" y="536"/>
                </a:cubicBezTo>
                <a:cubicBezTo>
                  <a:pt x="280" y="685"/>
                  <a:pt x="401" y="805"/>
                  <a:pt x="550" y="805"/>
                </a:cubicBezTo>
                <a:close/>
              </a:path>
            </a:pathLst>
          </a:custGeom>
          <a:solidFill>
            <a:schemeClr val="accent1"/>
          </a:solidFill>
          <a:ln>
            <a:noFill/>
          </a:ln>
        </p:spPr>
        <p:txBody>
          <a:bodyPr vert="horz" wrap="square" lIns="93247" tIns="46623" rIns="93247"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36">
              <a:solidFill>
                <a:srgbClr val="000000"/>
              </a:solidFill>
            </a:endParaRPr>
          </a:p>
        </p:txBody>
      </p:sp>
      <p:sp>
        <p:nvSpPr>
          <p:cNvPr id="213" name="Freeform 212"/>
          <p:cNvSpPr>
            <a:spLocks noEditPoints="1"/>
          </p:cNvSpPr>
          <p:nvPr/>
        </p:nvSpPr>
        <p:spPr bwMode="auto">
          <a:xfrm flipH="1">
            <a:off x="6933494" y="5299329"/>
            <a:ext cx="346729" cy="286148"/>
          </a:xfrm>
          <a:custGeom>
            <a:avLst/>
            <a:gdLst>
              <a:gd name="T0" fmla="*/ 1867 w 2493"/>
              <a:gd name="T1" fmla="*/ 1229 h 2008"/>
              <a:gd name="T2" fmla="*/ 2483 w 2493"/>
              <a:gd name="T3" fmla="*/ 1066 h 2008"/>
              <a:gd name="T4" fmla="*/ 2483 w 2493"/>
              <a:gd name="T5" fmla="*/ 1345 h 2008"/>
              <a:gd name="T6" fmla="*/ 2311 w 2493"/>
              <a:gd name="T7" fmla="*/ 1492 h 2008"/>
              <a:gd name="T8" fmla="*/ 2364 w 2493"/>
              <a:gd name="T9" fmla="*/ 1659 h 2008"/>
              <a:gd name="T10" fmla="*/ 2055 w 2493"/>
              <a:gd name="T11" fmla="*/ 1780 h 2008"/>
              <a:gd name="T12" fmla="*/ 1916 w 2493"/>
              <a:gd name="T13" fmla="*/ 1847 h 2008"/>
              <a:gd name="T14" fmla="*/ 1611 w 2493"/>
              <a:gd name="T15" fmla="*/ 2008 h 2008"/>
              <a:gd name="T16" fmla="*/ 1532 w 2493"/>
              <a:gd name="T17" fmla="*/ 1816 h 2008"/>
              <a:gd name="T18" fmla="*/ 1290 w 2493"/>
              <a:gd name="T19" fmla="*/ 1833 h 2008"/>
              <a:gd name="T20" fmla="*/ 1090 w 2493"/>
              <a:gd name="T21" fmla="*/ 1635 h 2008"/>
              <a:gd name="T22" fmla="*/ 1117 w 2493"/>
              <a:gd name="T23" fmla="*/ 1405 h 2008"/>
              <a:gd name="T24" fmla="*/ 947 w 2493"/>
              <a:gd name="T25" fmla="*/ 1323 h 2008"/>
              <a:gd name="T26" fmla="*/ 1096 w 2493"/>
              <a:gd name="T27" fmla="*/ 1021 h 2008"/>
              <a:gd name="T28" fmla="*/ 1151 w 2493"/>
              <a:gd name="T29" fmla="*/ 889 h 2008"/>
              <a:gd name="T30" fmla="*/ 1266 w 2493"/>
              <a:gd name="T31" fmla="*/ 569 h 2008"/>
              <a:gd name="T32" fmla="*/ 1444 w 2493"/>
              <a:gd name="T33" fmla="*/ 628 h 2008"/>
              <a:gd name="T34" fmla="*/ 1591 w 2493"/>
              <a:gd name="T35" fmla="*/ 469 h 2008"/>
              <a:gd name="T36" fmla="*/ 1871 w 2493"/>
              <a:gd name="T37" fmla="*/ 469 h 2008"/>
              <a:gd name="T38" fmla="*/ 2016 w 2493"/>
              <a:gd name="T39" fmla="*/ 626 h 2008"/>
              <a:gd name="T40" fmla="*/ 2192 w 2493"/>
              <a:gd name="T41" fmla="*/ 569 h 2008"/>
              <a:gd name="T42" fmla="*/ 2309 w 2493"/>
              <a:gd name="T43" fmla="*/ 885 h 2008"/>
              <a:gd name="T44" fmla="*/ 2364 w 2493"/>
              <a:gd name="T45" fmla="*/ 1021 h 2008"/>
              <a:gd name="T46" fmla="*/ 2117 w 2493"/>
              <a:gd name="T47" fmla="*/ 1229 h 2008"/>
              <a:gd name="T48" fmla="*/ 1730 w 2493"/>
              <a:gd name="T49" fmla="*/ 1614 h 2008"/>
              <a:gd name="T50" fmla="*/ 646 w 2493"/>
              <a:gd name="T51" fmla="*/ 536 h 2008"/>
              <a:gd name="T52" fmla="*/ 1076 w 2493"/>
              <a:gd name="T53" fmla="*/ 420 h 2008"/>
              <a:gd name="T54" fmla="*/ 1076 w 2493"/>
              <a:gd name="T55" fmla="*/ 616 h 2008"/>
              <a:gd name="T56" fmla="*/ 957 w 2493"/>
              <a:gd name="T57" fmla="*/ 718 h 2008"/>
              <a:gd name="T58" fmla="*/ 994 w 2493"/>
              <a:gd name="T59" fmla="*/ 836 h 2008"/>
              <a:gd name="T60" fmla="*/ 777 w 2493"/>
              <a:gd name="T61" fmla="*/ 922 h 2008"/>
              <a:gd name="T62" fmla="*/ 681 w 2493"/>
              <a:gd name="T63" fmla="*/ 968 h 2008"/>
              <a:gd name="T64" fmla="*/ 468 w 2493"/>
              <a:gd name="T65" fmla="*/ 1085 h 2008"/>
              <a:gd name="T66" fmla="*/ 409 w 2493"/>
              <a:gd name="T67" fmla="*/ 948 h 2008"/>
              <a:gd name="T68" fmla="*/ 241 w 2493"/>
              <a:gd name="T69" fmla="*/ 958 h 2008"/>
              <a:gd name="T70" fmla="*/ 102 w 2493"/>
              <a:gd name="T71" fmla="*/ 820 h 2008"/>
              <a:gd name="T72" fmla="*/ 121 w 2493"/>
              <a:gd name="T73" fmla="*/ 659 h 2008"/>
              <a:gd name="T74" fmla="*/ 0 w 2493"/>
              <a:gd name="T75" fmla="*/ 601 h 2008"/>
              <a:gd name="T76" fmla="*/ 108 w 2493"/>
              <a:gd name="T77" fmla="*/ 392 h 2008"/>
              <a:gd name="T78" fmla="*/ 147 w 2493"/>
              <a:gd name="T79" fmla="*/ 298 h 2008"/>
              <a:gd name="T80" fmla="*/ 223 w 2493"/>
              <a:gd name="T81" fmla="*/ 74 h 2008"/>
              <a:gd name="T82" fmla="*/ 350 w 2493"/>
              <a:gd name="T83" fmla="*/ 114 h 2008"/>
              <a:gd name="T84" fmla="*/ 454 w 2493"/>
              <a:gd name="T85" fmla="*/ 4 h 2008"/>
              <a:gd name="T86" fmla="*/ 650 w 2493"/>
              <a:gd name="T87" fmla="*/ 4 h 2008"/>
              <a:gd name="T88" fmla="*/ 753 w 2493"/>
              <a:gd name="T89" fmla="*/ 112 h 2008"/>
              <a:gd name="T90" fmla="*/ 875 w 2493"/>
              <a:gd name="T91" fmla="*/ 74 h 2008"/>
              <a:gd name="T92" fmla="*/ 955 w 2493"/>
              <a:gd name="T93" fmla="*/ 296 h 2008"/>
              <a:gd name="T94" fmla="*/ 994 w 2493"/>
              <a:gd name="T95" fmla="*/ 392 h 2008"/>
              <a:gd name="T96" fmla="*/ 820 w 2493"/>
              <a:gd name="T97" fmla="*/ 536 h 2008"/>
              <a:gd name="T98" fmla="*/ 550 w 2493"/>
              <a:gd name="T99" fmla="*/ 80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93" h="2008">
                <a:moveTo>
                  <a:pt x="1591" y="1229"/>
                </a:moveTo>
                <a:cubicBezTo>
                  <a:pt x="1591" y="1154"/>
                  <a:pt x="1652" y="1093"/>
                  <a:pt x="1728" y="1093"/>
                </a:cubicBezTo>
                <a:cubicBezTo>
                  <a:pt x="1804" y="1093"/>
                  <a:pt x="1867" y="1154"/>
                  <a:pt x="1867" y="1229"/>
                </a:cubicBezTo>
                <a:cubicBezTo>
                  <a:pt x="1867" y="1305"/>
                  <a:pt x="1804" y="1366"/>
                  <a:pt x="1728" y="1366"/>
                </a:cubicBezTo>
                <a:cubicBezTo>
                  <a:pt x="1652" y="1366"/>
                  <a:pt x="1591" y="1305"/>
                  <a:pt x="1591" y="1229"/>
                </a:cubicBezTo>
                <a:close/>
                <a:moveTo>
                  <a:pt x="2483" y="1066"/>
                </a:moveTo>
                <a:cubicBezTo>
                  <a:pt x="2491" y="1068"/>
                  <a:pt x="2493" y="1078"/>
                  <a:pt x="2493" y="1085"/>
                </a:cubicBezTo>
                <a:cubicBezTo>
                  <a:pt x="2493" y="1085"/>
                  <a:pt x="2493" y="1085"/>
                  <a:pt x="2493" y="1323"/>
                </a:cubicBezTo>
                <a:cubicBezTo>
                  <a:pt x="2493" y="1333"/>
                  <a:pt x="2491" y="1341"/>
                  <a:pt x="2483" y="1345"/>
                </a:cubicBezTo>
                <a:cubicBezTo>
                  <a:pt x="2483" y="1345"/>
                  <a:pt x="2483" y="1345"/>
                  <a:pt x="2366" y="1386"/>
                </a:cubicBezTo>
                <a:cubicBezTo>
                  <a:pt x="2360" y="1388"/>
                  <a:pt x="2350" y="1398"/>
                  <a:pt x="2348" y="1405"/>
                </a:cubicBezTo>
                <a:cubicBezTo>
                  <a:pt x="2348" y="1405"/>
                  <a:pt x="2348" y="1405"/>
                  <a:pt x="2311" y="1492"/>
                </a:cubicBezTo>
                <a:cubicBezTo>
                  <a:pt x="2309" y="1498"/>
                  <a:pt x="2309" y="1513"/>
                  <a:pt x="2311" y="1521"/>
                </a:cubicBezTo>
                <a:cubicBezTo>
                  <a:pt x="2311" y="1521"/>
                  <a:pt x="2311" y="1521"/>
                  <a:pt x="2366" y="1635"/>
                </a:cubicBezTo>
                <a:cubicBezTo>
                  <a:pt x="2372" y="1643"/>
                  <a:pt x="2370" y="1655"/>
                  <a:pt x="2364" y="1659"/>
                </a:cubicBezTo>
                <a:cubicBezTo>
                  <a:pt x="2364" y="1659"/>
                  <a:pt x="2364" y="1659"/>
                  <a:pt x="2192" y="1828"/>
                </a:cubicBezTo>
                <a:cubicBezTo>
                  <a:pt x="2188" y="1835"/>
                  <a:pt x="2176" y="1839"/>
                  <a:pt x="2170" y="1833"/>
                </a:cubicBezTo>
                <a:cubicBezTo>
                  <a:pt x="2170" y="1833"/>
                  <a:pt x="2170" y="1833"/>
                  <a:pt x="2055" y="1780"/>
                </a:cubicBezTo>
                <a:cubicBezTo>
                  <a:pt x="2049" y="1775"/>
                  <a:pt x="2037" y="1777"/>
                  <a:pt x="2027" y="1780"/>
                </a:cubicBezTo>
                <a:cubicBezTo>
                  <a:pt x="2027" y="1780"/>
                  <a:pt x="2027" y="1780"/>
                  <a:pt x="1935" y="1820"/>
                </a:cubicBezTo>
                <a:cubicBezTo>
                  <a:pt x="1924" y="1826"/>
                  <a:pt x="1918" y="1839"/>
                  <a:pt x="1916" y="1847"/>
                </a:cubicBezTo>
                <a:cubicBezTo>
                  <a:pt x="1916" y="1847"/>
                  <a:pt x="1916" y="1847"/>
                  <a:pt x="1871" y="1975"/>
                </a:cubicBezTo>
                <a:cubicBezTo>
                  <a:pt x="1869" y="1981"/>
                  <a:pt x="1859" y="2008"/>
                  <a:pt x="1853" y="2008"/>
                </a:cubicBezTo>
                <a:cubicBezTo>
                  <a:pt x="1853" y="2008"/>
                  <a:pt x="1853" y="2008"/>
                  <a:pt x="1611" y="2008"/>
                </a:cubicBezTo>
                <a:cubicBezTo>
                  <a:pt x="1603" y="2008"/>
                  <a:pt x="1593" y="1981"/>
                  <a:pt x="1591" y="1975"/>
                </a:cubicBezTo>
                <a:cubicBezTo>
                  <a:pt x="1591" y="1975"/>
                  <a:pt x="1591" y="1975"/>
                  <a:pt x="1550" y="1839"/>
                </a:cubicBezTo>
                <a:cubicBezTo>
                  <a:pt x="1548" y="1828"/>
                  <a:pt x="1538" y="1820"/>
                  <a:pt x="1532" y="1816"/>
                </a:cubicBezTo>
                <a:cubicBezTo>
                  <a:pt x="1532" y="1816"/>
                  <a:pt x="1532" y="1816"/>
                  <a:pt x="1433" y="1777"/>
                </a:cubicBezTo>
                <a:cubicBezTo>
                  <a:pt x="1427" y="1773"/>
                  <a:pt x="1413" y="1773"/>
                  <a:pt x="1405" y="1777"/>
                </a:cubicBezTo>
                <a:cubicBezTo>
                  <a:pt x="1405" y="1777"/>
                  <a:pt x="1405" y="1777"/>
                  <a:pt x="1290" y="1833"/>
                </a:cubicBezTo>
                <a:cubicBezTo>
                  <a:pt x="1282" y="1839"/>
                  <a:pt x="1270" y="1835"/>
                  <a:pt x="1266" y="1828"/>
                </a:cubicBezTo>
                <a:cubicBezTo>
                  <a:pt x="1266" y="1828"/>
                  <a:pt x="1266" y="1828"/>
                  <a:pt x="1094" y="1659"/>
                </a:cubicBezTo>
                <a:cubicBezTo>
                  <a:pt x="1090" y="1655"/>
                  <a:pt x="1086" y="1643"/>
                  <a:pt x="1090" y="1635"/>
                </a:cubicBezTo>
                <a:cubicBezTo>
                  <a:pt x="1090" y="1635"/>
                  <a:pt x="1090" y="1635"/>
                  <a:pt x="1149" y="1513"/>
                </a:cubicBezTo>
                <a:cubicBezTo>
                  <a:pt x="1151" y="1506"/>
                  <a:pt x="1151" y="1494"/>
                  <a:pt x="1149" y="1486"/>
                </a:cubicBezTo>
                <a:cubicBezTo>
                  <a:pt x="1149" y="1486"/>
                  <a:pt x="1149" y="1486"/>
                  <a:pt x="1117" y="1405"/>
                </a:cubicBezTo>
                <a:cubicBezTo>
                  <a:pt x="1110" y="1398"/>
                  <a:pt x="1100" y="1388"/>
                  <a:pt x="1094" y="1386"/>
                </a:cubicBezTo>
                <a:cubicBezTo>
                  <a:pt x="1094" y="1386"/>
                  <a:pt x="1094" y="1386"/>
                  <a:pt x="967" y="1345"/>
                </a:cubicBezTo>
                <a:cubicBezTo>
                  <a:pt x="961" y="1341"/>
                  <a:pt x="947" y="1333"/>
                  <a:pt x="947" y="1323"/>
                </a:cubicBezTo>
                <a:cubicBezTo>
                  <a:pt x="947" y="1323"/>
                  <a:pt x="947" y="1323"/>
                  <a:pt x="947" y="1085"/>
                </a:cubicBezTo>
                <a:cubicBezTo>
                  <a:pt x="947" y="1078"/>
                  <a:pt x="961" y="1068"/>
                  <a:pt x="967" y="1066"/>
                </a:cubicBezTo>
                <a:cubicBezTo>
                  <a:pt x="967" y="1066"/>
                  <a:pt x="967" y="1066"/>
                  <a:pt x="1096" y="1021"/>
                </a:cubicBezTo>
                <a:cubicBezTo>
                  <a:pt x="1106" y="1019"/>
                  <a:pt x="1112" y="1011"/>
                  <a:pt x="1117" y="1003"/>
                </a:cubicBezTo>
                <a:cubicBezTo>
                  <a:pt x="1117" y="1003"/>
                  <a:pt x="1117" y="1003"/>
                  <a:pt x="1151" y="915"/>
                </a:cubicBezTo>
                <a:cubicBezTo>
                  <a:pt x="1157" y="909"/>
                  <a:pt x="1153" y="897"/>
                  <a:pt x="1151" y="889"/>
                </a:cubicBezTo>
                <a:cubicBezTo>
                  <a:pt x="1151" y="889"/>
                  <a:pt x="1151" y="889"/>
                  <a:pt x="1092" y="762"/>
                </a:cubicBezTo>
                <a:cubicBezTo>
                  <a:pt x="1086" y="754"/>
                  <a:pt x="1090" y="746"/>
                  <a:pt x="1094" y="738"/>
                </a:cubicBezTo>
                <a:cubicBezTo>
                  <a:pt x="1094" y="738"/>
                  <a:pt x="1094" y="738"/>
                  <a:pt x="1266" y="569"/>
                </a:cubicBezTo>
                <a:cubicBezTo>
                  <a:pt x="1270" y="565"/>
                  <a:pt x="1282" y="563"/>
                  <a:pt x="1290" y="565"/>
                </a:cubicBezTo>
                <a:cubicBezTo>
                  <a:pt x="1290" y="565"/>
                  <a:pt x="1290" y="565"/>
                  <a:pt x="1415" y="628"/>
                </a:cubicBezTo>
                <a:cubicBezTo>
                  <a:pt x="1423" y="630"/>
                  <a:pt x="1438" y="632"/>
                  <a:pt x="1444" y="628"/>
                </a:cubicBezTo>
                <a:cubicBezTo>
                  <a:pt x="1444" y="628"/>
                  <a:pt x="1444" y="628"/>
                  <a:pt x="1532" y="595"/>
                </a:cubicBezTo>
                <a:cubicBezTo>
                  <a:pt x="1538" y="591"/>
                  <a:pt x="1548" y="587"/>
                  <a:pt x="1550" y="579"/>
                </a:cubicBezTo>
                <a:cubicBezTo>
                  <a:pt x="1550" y="579"/>
                  <a:pt x="1550" y="579"/>
                  <a:pt x="1591" y="469"/>
                </a:cubicBezTo>
                <a:cubicBezTo>
                  <a:pt x="1593" y="459"/>
                  <a:pt x="1603" y="469"/>
                  <a:pt x="1611" y="469"/>
                </a:cubicBezTo>
                <a:cubicBezTo>
                  <a:pt x="1611" y="469"/>
                  <a:pt x="1611" y="469"/>
                  <a:pt x="1853" y="469"/>
                </a:cubicBezTo>
                <a:cubicBezTo>
                  <a:pt x="1859" y="469"/>
                  <a:pt x="1869" y="459"/>
                  <a:pt x="1871" y="469"/>
                </a:cubicBezTo>
                <a:cubicBezTo>
                  <a:pt x="1871" y="469"/>
                  <a:pt x="1871" y="469"/>
                  <a:pt x="1916" y="573"/>
                </a:cubicBezTo>
                <a:cubicBezTo>
                  <a:pt x="1918" y="579"/>
                  <a:pt x="1924" y="589"/>
                  <a:pt x="1935" y="591"/>
                </a:cubicBezTo>
                <a:cubicBezTo>
                  <a:pt x="1935" y="591"/>
                  <a:pt x="1935" y="591"/>
                  <a:pt x="2016" y="626"/>
                </a:cubicBezTo>
                <a:cubicBezTo>
                  <a:pt x="2025" y="630"/>
                  <a:pt x="2039" y="628"/>
                  <a:pt x="2045" y="626"/>
                </a:cubicBezTo>
                <a:cubicBezTo>
                  <a:pt x="2045" y="626"/>
                  <a:pt x="2045" y="626"/>
                  <a:pt x="2170" y="565"/>
                </a:cubicBezTo>
                <a:cubicBezTo>
                  <a:pt x="2176" y="563"/>
                  <a:pt x="2188" y="563"/>
                  <a:pt x="2192" y="569"/>
                </a:cubicBezTo>
                <a:cubicBezTo>
                  <a:pt x="2192" y="569"/>
                  <a:pt x="2192" y="569"/>
                  <a:pt x="2364" y="738"/>
                </a:cubicBezTo>
                <a:cubicBezTo>
                  <a:pt x="2370" y="746"/>
                  <a:pt x="2372" y="754"/>
                  <a:pt x="2366" y="762"/>
                </a:cubicBezTo>
                <a:cubicBezTo>
                  <a:pt x="2366" y="762"/>
                  <a:pt x="2366" y="762"/>
                  <a:pt x="2309" y="885"/>
                </a:cubicBezTo>
                <a:cubicBezTo>
                  <a:pt x="2305" y="893"/>
                  <a:pt x="2305" y="905"/>
                  <a:pt x="2309" y="911"/>
                </a:cubicBezTo>
                <a:cubicBezTo>
                  <a:pt x="2309" y="911"/>
                  <a:pt x="2309" y="911"/>
                  <a:pt x="2346" y="1003"/>
                </a:cubicBezTo>
                <a:cubicBezTo>
                  <a:pt x="2350" y="1011"/>
                  <a:pt x="2358" y="1019"/>
                  <a:pt x="2364" y="1021"/>
                </a:cubicBezTo>
                <a:cubicBezTo>
                  <a:pt x="2364" y="1021"/>
                  <a:pt x="2364" y="1021"/>
                  <a:pt x="2483" y="1066"/>
                </a:cubicBezTo>
                <a:close/>
                <a:moveTo>
                  <a:pt x="1730" y="1614"/>
                </a:moveTo>
                <a:cubicBezTo>
                  <a:pt x="1943" y="1614"/>
                  <a:pt x="2117" y="1441"/>
                  <a:pt x="2117" y="1229"/>
                </a:cubicBezTo>
                <a:cubicBezTo>
                  <a:pt x="2117" y="1017"/>
                  <a:pt x="1943" y="844"/>
                  <a:pt x="1730" y="844"/>
                </a:cubicBezTo>
                <a:cubicBezTo>
                  <a:pt x="1517" y="844"/>
                  <a:pt x="1344" y="1017"/>
                  <a:pt x="1344" y="1229"/>
                </a:cubicBezTo>
                <a:cubicBezTo>
                  <a:pt x="1344" y="1441"/>
                  <a:pt x="1517" y="1614"/>
                  <a:pt x="1730" y="1614"/>
                </a:cubicBezTo>
                <a:close/>
                <a:moveTo>
                  <a:pt x="454" y="536"/>
                </a:moveTo>
                <a:cubicBezTo>
                  <a:pt x="454" y="589"/>
                  <a:pt x="497" y="632"/>
                  <a:pt x="550" y="632"/>
                </a:cubicBezTo>
                <a:cubicBezTo>
                  <a:pt x="603" y="632"/>
                  <a:pt x="646" y="589"/>
                  <a:pt x="646" y="536"/>
                </a:cubicBezTo>
                <a:cubicBezTo>
                  <a:pt x="646" y="483"/>
                  <a:pt x="603" y="440"/>
                  <a:pt x="550" y="440"/>
                </a:cubicBezTo>
                <a:cubicBezTo>
                  <a:pt x="497" y="440"/>
                  <a:pt x="454" y="483"/>
                  <a:pt x="454" y="536"/>
                </a:cubicBezTo>
                <a:close/>
                <a:moveTo>
                  <a:pt x="1076" y="420"/>
                </a:moveTo>
                <a:cubicBezTo>
                  <a:pt x="1082" y="422"/>
                  <a:pt x="1082" y="430"/>
                  <a:pt x="1082" y="434"/>
                </a:cubicBezTo>
                <a:cubicBezTo>
                  <a:pt x="1082" y="434"/>
                  <a:pt x="1082" y="434"/>
                  <a:pt x="1082" y="601"/>
                </a:cubicBezTo>
                <a:cubicBezTo>
                  <a:pt x="1082" y="608"/>
                  <a:pt x="1082" y="616"/>
                  <a:pt x="1076" y="616"/>
                </a:cubicBezTo>
                <a:cubicBezTo>
                  <a:pt x="1076" y="616"/>
                  <a:pt x="1076" y="616"/>
                  <a:pt x="996" y="646"/>
                </a:cubicBezTo>
                <a:cubicBezTo>
                  <a:pt x="992" y="646"/>
                  <a:pt x="984" y="655"/>
                  <a:pt x="982" y="659"/>
                </a:cubicBezTo>
                <a:cubicBezTo>
                  <a:pt x="982" y="659"/>
                  <a:pt x="982" y="659"/>
                  <a:pt x="957" y="718"/>
                </a:cubicBezTo>
                <a:cubicBezTo>
                  <a:pt x="955" y="726"/>
                  <a:pt x="955" y="734"/>
                  <a:pt x="957" y="740"/>
                </a:cubicBezTo>
                <a:cubicBezTo>
                  <a:pt x="957" y="740"/>
                  <a:pt x="957" y="740"/>
                  <a:pt x="996" y="820"/>
                </a:cubicBezTo>
                <a:cubicBezTo>
                  <a:pt x="998" y="824"/>
                  <a:pt x="998" y="834"/>
                  <a:pt x="994" y="836"/>
                </a:cubicBezTo>
                <a:cubicBezTo>
                  <a:pt x="994" y="836"/>
                  <a:pt x="994" y="836"/>
                  <a:pt x="875" y="956"/>
                </a:cubicBezTo>
                <a:cubicBezTo>
                  <a:pt x="871" y="958"/>
                  <a:pt x="863" y="962"/>
                  <a:pt x="859" y="958"/>
                </a:cubicBezTo>
                <a:cubicBezTo>
                  <a:pt x="859" y="958"/>
                  <a:pt x="859" y="958"/>
                  <a:pt x="777" y="922"/>
                </a:cubicBezTo>
                <a:cubicBezTo>
                  <a:pt x="771" y="917"/>
                  <a:pt x="765" y="917"/>
                  <a:pt x="757" y="924"/>
                </a:cubicBezTo>
                <a:cubicBezTo>
                  <a:pt x="757" y="924"/>
                  <a:pt x="757" y="924"/>
                  <a:pt x="693" y="952"/>
                </a:cubicBezTo>
                <a:cubicBezTo>
                  <a:pt x="687" y="952"/>
                  <a:pt x="681" y="964"/>
                  <a:pt x="681" y="968"/>
                </a:cubicBezTo>
                <a:cubicBezTo>
                  <a:pt x="681" y="968"/>
                  <a:pt x="681" y="968"/>
                  <a:pt x="650" y="1060"/>
                </a:cubicBezTo>
                <a:cubicBezTo>
                  <a:pt x="648" y="1064"/>
                  <a:pt x="642" y="1085"/>
                  <a:pt x="636" y="1085"/>
                </a:cubicBezTo>
                <a:cubicBezTo>
                  <a:pt x="636" y="1085"/>
                  <a:pt x="636" y="1085"/>
                  <a:pt x="468" y="1085"/>
                </a:cubicBezTo>
                <a:cubicBezTo>
                  <a:pt x="462" y="1085"/>
                  <a:pt x="456" y="1064"/>
                  <a:pt x="454" y="1060"/>
                </a:cubicBezTo>
                <a:cubicBezTo>
                  <a:pt x="454" y="1060"/>
                  <a:pt x="454" y="1060"/>
                  <a:pt x="423" y="962"/>
                </a:cubicBezTo>
                <a:cubicBezTo>
                  <a:pt x="421" y="954"/>
                  <a:pt x="417" y="950"/>
                  <a:pt x="409" y="948"/>
                </a:cubicBezTo>
                <a:cubicBezTo>
                  <a:pt x="409" y="948"/>
                  <a:pt x="409" y="948"/>
                  <a:pt x="341" y="917"/>
                </a:cubicBezTo>
                <a:cubicBezTo>
                  <a:pt x="337" y="915"/>
                  <a:pt x="329" y="915"/>
                  <a:pt x="323" y="917"/>
                </a:cubicBezTo>
                <a:cubicBezTo>
                  <a:pt x="323" y="917"/>
                  <a:pt x="323" y="917"/>
                  <a:pt x="241" y="958"/>
                </a:cubicBezTo>
                <a:cubicBezTo>
                  <a:pt x="235" y="962"/>
                  <a:pt x="229" y="958"/>
                  <a:pt x="223" y="956"/>
                </a:cubicBezTo>
                <a:cubicBezTo>
                  <a:pt x="223" y="956"/>
                  <a:pt x="223" y="956"/>
                  <a:pt x="106" y="836"/>
                </a:cubicBezTo>
                <a:cubicBezTo>
                  <a:pt x="100" y="834"/>
                  <a:pt x="100" y="824"/>
                  <a:pt x="102" y="820"/>
                </a:cubicBezTo>
                <a:cubicBezTo>
                  <a:pt x="102" y="820"/>
                  <a:pt x="102" y="820"/>
                  <a:pt x="145" y="736"/>
                </a:cubicBezTo>
                <a:cubicBezTo>
                  <a:pt x="147" y="730"/>
                  <a:pt x="147" y="722"/>
                  <a:pt x="145" y="716"/>
                </a:cubicBezTo>
                <a:cubicBezTo>
                  <a:pt x="145" y="716"/>
                  <a:pt x="145" y="716"/>
                  <a:pt x="121" y="659"/>
                </a:cubicBezTo>
                <a:cubicBezTo>
                  <a:pt x="119" y="655"/>
                  <a:pt x="110" y="646"/>
                  <a:pt x="102" y="646"/>
                </a:cubicBezTo>
                <a:cubicBezTo>
                  <a:pt x="102" y="646"/>
                  <a:pt x="102" y="646"/>
                  <a:pt x="16" y="616"/>
                </a:cubicBezTo>
                <a:cubicBezTo>
                  <a:pt x="12" y="616"/>
                  <a:pt x="0" y="608"/>
                  <a:pt x="0" y="601"/>
                </a:cubicBezTo>
                <a:cubicBezTo>
                  <a:pt x="0" y="601"/>
                  <a:pt x="0" y="601"/>
                  <a:pt x="0" y="434"/>
                </a:cubicBezTo>
                <a:cubicBezTo>
                  <a:pt x="0" y="430"/>
                  <a:pt x="12" y="422"/>
                  <a:pt x="16" y="420"/>
                </a:cubicBezTo>
                <a:cubicBezTo>
                  <a:pt x="16" y="420"/>
                  <a:pt x="16" y="420"/>
                  <a:pt x="108" y="392"/>
                </a:cubicBezTo>
                <a:cubicBezTo>
                  <a:pt x="112" y="390"/>
                  <a:pt x="121" y="383"/>
                  <a:pt x="121" y="377"/>
                </a:cubicBezTo>
                <a:cubicBezTo>
                  <a:pt x="121" y="377"/>
                  <a:pt x="121" y="377"/>
                  <a:pt x="147" y="316"/>
                </a:cubicBezTo>
                <a:cubicBezTo>
                  <a:pt x="149" y="312"/>
                  <a:pt x="149" y="302"/>
                  <a:pt x="147" y="298"/>
                </a:cubicBezTo>
                <a:cubicBezTo>
                  <a:pt x="147" y="298"/>
                  <a:pt x="147" y="298"/>
                  <a:pt x="102" y="208"/>
                </a:cubicBezTo>
                <a:cubicBezTo>
                  <a:pt x="100" y="204"/>
                  <a:pt x="100" y="196"/>
                  <a:pt x="106" y="192"/>
                </a:cubicBezTo>
                <a:cubicBezTo>
                  <a:pt x="106" y="192"/>
                  <a:pt x="106" y="192"/>
                  <a:pt x="223" y="74"/>
                </a:cubicBezTo>
                <a:cubicBezTo>
                  <a:pt x="229" y="69"/>
                  <a:pt x="235" y="69"/>
                  <a:pt x="241" y="72"/>
                </a:cubicBezTo>
                <a:cubicBezTo>
                  <a:pt x="241" y="72"/>
                  <a:pt x="241" y="72"/>
                  <a:pt x="329" y="114"/>
                </a:cubicBezTo>
                <a:cubicBezTo>
                  <a:pt x="335" y="116"/>
                  <a:pt x="346" y="116"/>
                  <a:pt x="350" y="114"/>
                </a:cubicBezTo>
                <a:cubicBezTo>
                  <a:pt x="350" y="114"/>
                  <a:pt x="350" y="114"/>
                  <a:pt x="409" y="94"/>
                </a:cubicBezTo>
                <a:cubicBezTo>
                  <a:pt x="417" y="90"/>
                  <a:pt x="421" y="88"/>
                  <a:pt x="423" y="82"/>
                </a:cubicBezTo>
                <a:cubicBezTo>
                  <a:pt x="423" y="82"/>
                  <a:pt x="423" y="82"/>
                  <a:pt x="454" y="4"/>
                </a:cubicBezTo>
                <a:cubicBezTo>
                  <a:pt x="456" y="0"/>
                  <a:pt x="462" y="6"/>
                  <a:pt x="468" y="6"/>
                </a:cubicBezTo>
                <a:cubicBezTo>
                  <a:pt x="468" y="6"/>
                  <a:pt x="468" y="6"/>
                  <a:pt x="636" y="6"/>
                </a:cubicBezTo>
                <a:cubicBezTo>
                  <a:pt x="642" y="6"/>
                  <a:pt x="648" y="0"/>
                  <a:pt x="650" y="4"/>
                </a:cubicBezTo>
                <a:cubicBezTo>
                  <a:pt x="650" y="4"/>
                  <a:pt x="650" y="4"/>
                  <a:pt x="681" y="76"/>
                </a:cubicBezTo>
                <a:cubicBezTo>
                  <a:pt x="681" y="82"/>
                  <a:pt x="687" y="88"/>
                  <a:pt x="693" y="88"/>
                </a:cubicBezTo>
                <a:cubicBezTo>
                  <a:pt x="693" y="88"/>
                  <a:pt x="693" y="88"/>
                  <a:pt x="753" y="112"/>
                </a:cubicBezTo>
                <a:cubicBezTo>
                  <a:pt x="757" y="114"/>
                  <a:pt x="765" y="114"/>
                  <a:pt x="771" y="112"/>
                </a:cubicBezTo>
                <a:cubicBezTo>
                  <a:pt x="771" y="112"/>
                  <a:pt x="771" y="112"/>
                  <a:pt x="859" y="72"/>
                </a:cubicBezTo>
                <a:cubicBezTo>
                  <a:pt x="863" y="69"/>
                  <a:pt x="871" y="69"/>
                  <a:pt x="875" y="74"/>
                </a:cubicBezTo>
                <a:cubicBezTo>
                  <a:pt x="875" y="74"/>
                  <a:pt x="875" y="74"/>
                  <a:pt x="994" y="192"/>
                </a:cubicBezTo>
                <a:cubicBezTo>
                  <a:pt x="998" y="196"/>
                  <a:pt x="998" y="204"/>
                  <a:pt x="996" y="208"/>
                </a:cubicBezTo>
                <a:cubicBezTo>
                  <a:pt x="996" y="208"/>
                  <a:pt x="996" y="208"/>
                  <a:pt x="955" y="296"/>
                </a:cubicBezTo>
                <a:cubicBezTo>
                  <a:pt x="953" y="300"/>
                  <a:pt x="953" y="308"/>
                  <a:pt x="955" y="314"/>
                </a:cubicBezTo>
                <a:cubicBezTo>
                  <a:pt x="955" y="314"/>
                  <a:pt x="955" y="314"/>
                  <a:pt x="982" y="377"/>
                </a:cubicBezTo>
                <a:cubicBezTo>
                  <a:pt x="984" y="383"/>
                  <a:pt x="990" y="390"/>
                  <a:pt x="994" y="392"/>
                </a:cubicBezTo>
                <a:cubicBezTo>
                  <a:pt x="994" y="392"/>
                  <a:pt x="994" y="392"/>
                  <a:pt x="1076" y="420"/>
                </a:cubicBezTo>
                <a:close/>
                <a:moveTo>
                  <a:pt x="550" y="805"/>
                </a:moveTo>
                <a:cubicBezTo>
                  <a:pt x="699" y="805"/>
                  <a:pt x="820" y="685"/>
                  <a:pt x="820" y="536"/>
                </a:cubicBezTo>
                <a:cubicBezTo>
                  <a:pt x="820" y="387"/>
                  <a:pt x="699" y="267"/>
                  <a:pt x="550" y="267"/>
                </a:cubicBezTo>
                <a:cubicBezTo>
                  <a:pt x="401" y="267"/>
                  <a:pt x="280" y="387"/>
                  <a:pt x="280" y="536"/>
                </a:cubicBezTo>
                <a:cubicBezTo>
                  <a:pt x="280" y="685"/>
                  <a:pt x="401" y="805"/>
                  <a:pt x="550" y="805"/>
                </a:cubicBezTo>
                <a:close/>
              </a:path>
            </a:pathLst>
          </a:custGeom>
          <a:solidFill>
            <a:schemeClr val="accent1"/>
          </a:solidFill>
          <a:ln>
            <a:noFill/>
          </a:ln>
        </p:spPr>
        <p:txBody>
          <a:bodyPr vert="horz" wrap="square" lIns="93247" tIns="46623" rIns="93247"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36">
              <a:solidFill>
                <a:srgbClr val="000000"/>
              </a:solidFill>
            </a:endParaRPr>
          </a:p>
        </p:txBody>
      </p:sp>
      <p:grpSp>
        <p:nvGrpSpPr>
          <p:cNvPr id="5" name="Group 4"/>
          <p:cNvGrpSpPr/>
          <p:nvPr/>
        </p:nvGrpSpPr>
        <p:grpSpPr>
          <a:xfrm>
            <a:off x="5208738" y="3152676"/>
            <a:ext cx="1849422" cy="1165623"/>
            <a:chOff x="5208738" y="3152676"/>
            <a:chExt cx="1849422" cy="1165623"/>
          </a:xfrm>
        </p:grpSpPr>
        <p:grpSp>
          <p:nvGrpSpPr>
            <p:cNvPr id="4" name="Group 3"/>
            <p:cNvGrpSpPr/>
            <p:nvPr/>
          </p:nvGrpSpPr>
          <p:grpSpPr>
            <a:xfrm>
              <a:off x="5521979" y="3152676"/>
              <a:ext cx="1233333" cy="1160925"/>
              <a:chOff x="5521979" y="3152676"/>
              <a:chExt cx="1233333" cy="1160925"/>
            </a:xfrm>
          </p:grpSpPr>
          <p:grpSp>
            <p:nvGrpSpPr>
              <p:cNvPr id="144" name="Group 143"/>
              <p:cNvGrpSpPr/>
              <p:nvPr/>
            </p:nvGrpSpPr>
            <p:grpSpPr>
              <a:xfrm>
                <a:off x="5521979" y="3163077"/>
                <a:ext cx="667449" cy="1123058"/>
                <a:chOff x="5046366" y="4638181"/>
                <a:chExt cx="667449" cy="1123058"/>
              </a:xfrm>
            </p:grpSpPr>
            <p:sp>
              <p:nvSpPr>
                <p:cNvPr id="311" name="Freeform 148"/>
                <p:cNvSpPr>
                  <a:spLocks/>
                </p:cNvSpPr>
                <p:nvPr/>
              </p:nvSpPr>
              <p:spPr bwMode="auto">
                <a:xfrm>
                  <a:off x="5315034" y="4864860"/>
                  <a:ext cx="127936" cy="76339"/>
                </a:xfrm>
                <a:custGeom>
                  <a:avLst/>
                  <a:gdLst>
                    <a:gd name="T0" fmla="*/ 0 w 124"/>
                    <a:gd name="T1" fmla="*/ 0 h 79"/>
                    <a:gd name="T2" fmla="*/ 63 w 124"/>
                    <a:gd name="T3" fmla="*/ 26 h 79"/>
                    <a:gd name="T4" fmla="*/ 124 w 124"/>
                    <a:gd name="T5" fmla="*/ 2 h 79"/>
                    <a:gd name="T6" fmla="*/ 124 w 124"/>
                    <a:gd name="T7" fmla="*/ 26 h 79"/>
                    <a:gd name="T8" fmla="*/ 62 w 124"/>
                    <a:gd name="T9" fmla="*/ 79 h 79"/>
                    <a:gd name="T10" fmla="*/ 0 w 124"/>
                    <a:gd name="T11" fmla="*/ 31 h 79"/>
                    <a:gd name="T12" fmla="*/ 0 w 124"/>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124" h="79">
                      <a:moveTo>
                        <a:pt x="0" y="0"/>
                      </a:moveTo>
                      <a:cubicBezTo>
                        <a:pt x="16" y="16"/>
                        <a:pt x="38" y="26"/>
                        <a:pt x="63" y="26"/>
                      </a:cubicBezTo>
                      <a:cubicBezTo>
                        <a:pt x="86" y="26"/>
                        <a:pt x="108" y="17"/>
                        <a:pt x="124" y="2"/>
                      </a:cubicBezTo>
                      <a:cubicBezTo>
                        <a:pt x="124" y="26"/>
                        <a:pt x="124" y="26"/>
                        <a:pt x="124" y="26"/>
                      </a:cubicBezTo>
                      <a:cubicBezTo>
                        <a:pt x="62" y="79"/>
                        <a:pt x="62" y="79"/>
                        <a:pt x="62" y="79"/>
                      </a:cubicBezTo>
                      <a:cubicBezTo>
                        <a:pt x="0" y="31"/>
                        <a:pt x="0" y="31"/>
                        <a:pt x="0" y="3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2" name="Freeform 145"/>
                <p:cNvSpPr>
                  <a:spLocks/>
                </p:cNvSpPr>
                <p:nvPr/>
              </p:nvSpPr>
              <p:spPr bwMode="auto">
                <a:xfrm>
                  <a:off x="5377537" y="5209420"/>
                  <a:ext cx="170126" cy="318271"/>
                </a:xfrm>
                <a:custGeom>
                  <a:avLst/>
                  <a:gdLst>
                    <a:gd name="T0" fmla="*/ 177 w 177"/>
                    <a:gd name="T1" fmla="*/ 580 h 580"/>
                    <a:gd name="T2" fmla="*/ 62 w 177"/>
                    <a:gd name="T3" fmla="*/ 580 h 580"/>
                    <a:gd name="T4" fmla="*/ 0 w 177"/>
                    <a:gd name="T5" fmla="*/ 21 h 580"/>
                    <a:gd name="T6" fmla="*/ 143 w 177"/>
                    <a:gd name="T7" fmla="*/ 0 h 580"/>
                    <a:gd name="T8" fmla="*/ 177 w 177"/>
                    <a:gd name="T9" fmla="*/ 580 h 580"/>
                  </a:gdLst>
                  <a:ahLst/>
                  <a:cxnLst>
                    <a:cxn ang="0">
                      <a:pos x="T0" y="T1"/>
                    </a:cxn>
                    <a:cxn ang="0">
                      <a:pos x="T2" y="T3"/>
                    </a:cxn>
                    <a:cxn ang="0">
                      <a:pos x="T4" y="T5"/>
                    </a:cxn>
                    <a:cxn ang="0">
                      <a:pos x="T6" y="T7"/>
                    </a:cxn>
                    <a:cxn ang="0">
                      <a:pos x="T8" y="T9"/>
                    </a:cxn>
                  </a:cxnLst>
                  <a:rect l="0" t="0" r="r" b="b"/>
                  <a:pathLst>
                    <a:path w="177" h="580">
                      <a:moveTo>
                        <a:pt x="177" y="580"/>
                      </a:moveTo>
                      <a:cubicBezTo>
                        <a:pt x="62" y="580"/>
                        <a:pt x="62" y="580"/>
                        <a:pt x="62" y="580"/>
                      </a:cubicBezTo>
                      <a:cubicBezTo>
                        <a:pt x="62" y="339"/>
                        <a:pt x="0" y="22"/>
                        <a:pt x="0" y="21"/>
                      </a:cubicBezTo>
                      <a:cubicBezTo>
                        <a:pt x="143" y="0"/>
                        <a:pt x="143" y="0"/>
                        <a:pt x="143" y="0"/>
                      </a:cubicBezTo>
                      <a:cubicBezTo>
                        <a:pt x="144" y="8"/>
                        <a:pt x="177" y="328"/>
                        <a:pt x="177" y="58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3" name="Freeform 146"/>
                <p:cNvSpPr>
                  <a:spLocks/>
                </p:cNvSpPr>
                <p:nvPr/>
              </p:nvSpPr>
              <p:spPr bwMode="auto">
                <a:xfrm>
                  <a:off x="5253213" y="5218144"/>
                  <a:ext cx="139591" cy="310783"/>
                </a:xfrm>
                <a:custGeom>
                  <a:avLst/>
                  <a:gdLst>
                    <a:gd name="T0" fmla="*/ 64 w 64"/>
                    <a:gd name="T1" fmla="*/ 0 h 249"/>
                    <a:gd name="T2" fmla="*/ 51 w 64"/>
                    <a:gd name="T3" fmla="*/ 249 h 249"/>
                    <a:gd name="T4" fmla="*/ 0 w 64"/>
                    <a:gd name="T5" fmla="*/ 249 h 249"/>
                    <a:gd name="T6" fmla="*/ 0 w 64"/>
                    <a:gd name="T7" fmla="*/ 0 h 249"/>
                    <a:gd name="T8" fmla="*/ 64 w 64"/>
                    <a:gd name="T9" fmla="*/ 0 h 249"/>
                  </a:gdLst>
                  <a:ahLst/>
                  <a:cxnLst>
                    <a:cxn ang="0">
                      <a:pos x="T0" y="T1"/>
                    </a:cxn>
                    <a:cxn ang="0">
                      <a:pos x="T2" y="T3"/>
                    </a:cxn>
                    <a:cxn ang="0">
                      <a:pos x="T4" y="T5"/>
                    </a:cxn>
                    <a:cxn ang="0">
                      <a:pos x="T6" y="T7"/>
                    </a:cxn>
                    <a:cxn ang="0">
                      <a:pos x="T8" y="T9"/>
                    </a:cxn>
                  </a:cxnLst>
                  <a:rect l="0" t="0" r="r" b="b"/>
                  <a:pathLst>
                    <a:path w="64" h="249">
                      <a:moveTo>
                        <a:pt x="64" y="0"/>
                      </a:moveTo>
                      <a:lnTo>
                        <a:pt x="51" y="249"/>
                      </a:lnTo>
                      <a:lnTo>
                        <a:pt x="0" y="249"/>
                      </a:lnTo>
                      <a:lnTo>
                        <a:pt x="0" y="0"/>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4" name="Freeform 149"/>
                <p:cNvSpPr>
                  <a:spLocks/>
                </p:cNvSpPr>
                <p:nvPr/>
              </p:nvSpPr>
              <p:spPr bwMode="auto">
                <a:xfrm>
                  <a:off x="5225768" y="4869426"/>
                  <a:ext cx="308679" cy="403847"/>
                </a:xfrm>
                <a:custGeom>
                  <a:avLst/>
                  <a:gdLst>
                    <a:gd name="T0" fmla="*/ 79 w 285"/>
                    <a:gd name="T1" fmla="*/ 0 h 443"/>
                    <a:gd name="T2" fmla="*/ 22 w 285"/>
                    <a:gd name="T3" fmla="*/ 10 h 443"/>
                    <a:gd name="T4" fmla="*/ 9 w 285"/>
                    <a:gd name="T5" fmla="*/ 31 h 443"/>
                    <a:gd name="T6" fmla="*/ 0 w 285"/>
                    <a:gd name="T7" fmla="*/ 443 h 443"/>
                    <a:gd name="T8" fmla="*/ 285 w 285"/>
                    <a:gd name="T9" fmla="*/ 422 h 443"/>
                    <a:gd name="T10" fmla="*/ 275 w 285"/>
                    <a:gd name="T11" fmla="*/ 31 h 443"/>
                    <a:gd name="T12" fmla="*/ 263 w 285"/>
                    <a:gd name="T13" fmla="*/ 10 h 443"/>
                    <a:gd name="T14" fmla="*/ 205 w 285"/>
                    <a:gd name="T15" fmla="*/ 0 h 443"/>
                    <a:gd name="T16" fmla="*/ 142 w 285"/>
                    <a:gd name="T17" fmla="*/ 59 h 443"/>
                    <a:gd name="T18" fmla="*/ 79 w 285"/>
                    <a:gd name="T19"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 h="443">
                      <a:moveTo>
                        <a:pt x="79" y="0"/>
                      </a:moveTo>
                      <a:cubicBezTo>
                        <a:pt x="22" y="10"/>
                        <a:pt x="22" y="10"/>
                        <a:pt x="22" y="10"/>
                      </a:cubicBezTo>
                      <a:cubicBezTo>
                        <a:pt x="10" y="10"/>
                        <a:pt x="9" y="19"/>
                        <a:pt x="9" y="31"/>
                      </a:cubicBezTo>
                      <a:cubicBezTo>
                        <a:pt x="0" y="443"/>
                        <a:pt x="0" y="443"/>
                        <a:pt x="0" y="443"/>
                      </a:cubicBezTo>
                      <a:cubicBezTo>
                        <a:pt x="285" y="422"/>
                        <a:pt x="285" y="422"/>
                        <a:pt x="285" y="422"/>
                      </a:cubicBezTo>
                      <a:cubicBezTo>
                        <a:pt x="275" y="31"/>
                        <a:pt x="275" y="31"/>
                        <a:pt x="275" y="31"/>
                      </a:cubicBezTo>
                      <a:cubicBezTo>
                        <a:pt x="275" y="19"/>
                        <a:pt x="275" y="10"/>
                        <a:pt x="263" y="10"/>
                      </a:cubicBezTo>
                      <a:cubicBezTo>
                        <a:pt x="205" y="0"/>
                        <a:pt x="205" y="0"/>
                        <a:pt x="205" y="0"/>
                      </a:cubicBezTo>
                      <a:cubicBezTo>
                        <a:pt x="142" y="59"/>
                        <a:pt x="142" y="59"/>
                        <a:pt x="142" y="59"/>
                      </a:cubicBezTo>
                      <a:cubicBezTo>
                        <a:pt x="79" y="0"/>
                        <a:pt x="79" y="0"/>
                        <a:pt x="79" y="0"/>
                      </a:cubicBezTo>
                    </a:path>
                  </a:pathLst>
                </a:custGeom>
                <a:solidFill>
                  <a:srgbClr val="2B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r>
                    <a:rPr lang="en-US" sz="1000" b="1" dirty="0">
                      <a:solidFill>
                        <a:schemeClr val="bg1"/>
                      </a:solidFill>
                    </a:rPr>
                    <a:t> </a:t>
                  </a:r>
                </a:p>
              </p:txBody>
            </p:sp>
            <p:sp>
              <p:nvSpPr>
                <p:cNvPr id="315" name="Oval 144"/>
                <p:cNvSpPr>
                  <a:spLocks noChangeArrowheads="1"/>
                </p:cNvSpPr>
                <p:nvPr/>
              </p:nvSpPr>
              <p:spPr bwMode="auto">
                <a:xfrm>
                  <a:off x="5285185" y="4644724"/>
                  <a:ext cx="196299" cy="196299"/>
                </a:xfrm>
                <a:prstGeom prst="ellipse">
                  <a:avLst/>
                </a:pr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6" name="Freeform 147"/>
                <p:cNvSpPr>
                  <a:spLocks/>
                </p:cNvSpPr>
                <p:nvPr/>
              </p:nvSpPr>
              <p:spPr bwMode="auto">
                <a:xfrm>
                  <a:off x="5253213" y="5218144"/>
                  <a:ext cx="139591" cy="543095"/>
                </a:xfrm>
                <a:custGeom>
                  <a:avLst/>
                  <a:gdLst>
                    <a:gd name="T0" fmla="*/ 64 w 64"/>
                    <a:gd name="T1" fmla="*/ 0 h 249"/>
                    <a:gd name="T2" fmla="*/ 51 w 64"/>
                    <a:gd name="T3" fmla="*/ 249 h 249"/>
                    <a:gd name="T4" fmla="*/ 0 w 64"/>
                    <a:gd name="T5" fmla="*/ 249 h 249"/>
                    <a:gd name="T6" fmla="*/ 0 w 64"/>
                    <a:gd name="T7" fmla="*/ 0 h 249"/>
                    <a:gd name="T8" fmla="*/ 64 w 64"/>
                    <a:gd name="T9" fmla="*/ 0 h 249"/>
                  </a:gdLst>
                  <a:ahLst/>
                  <a:cxnLst>
                    <a:cxn ang="0">
                      <a:pos x="T0" y="T1"/>
                    </a:cxn>
                    <a:cxn ang="0">
                      <a:pos x="T2" y="T3"/>
                    </a:cxn>
                    <a:cxn ang="0">
                      <a:pos x="T4" y="T5"/>
                    </a:cxn>
                    <a:cxn ang="0">
                      <a:pos x="T6" y="T7"/>
                    </a:cxn>
                    <a:cxn ang="0">
                      <a:pos x="T8" y="T9"/>
                    </a:cxn>
                  </a:cxnLst>
                  <a:rect l="0" t="0" r="r" b="b"/>
                  <a:pathLst>
                    <a:path w="64" h="249">
                      <a:moveTo>
                        <a:pt x="64" y="0"/>
                      </a:moveTo>
                      <a:lnTo>
                        <a:pt x="51" y="249"/>
                      </a:lnTo>
                      <a:lnTo>
                        <a:pt x="0" y="249"/>
                      </a:lnTo>
                      <a:lnTo>
                        <a:pt x="0" y="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317" name="Group 316"/>
                <p:cNvGrpSpPr/>
                <p:nvPr/>
              </p:nvGrpSpPr>
              <p:grpSpPr>
                <a:xfrm>
                  <a:off x="5046366" y="4872647"/>
                  <a:ext cx="244284" cy="287906"/>
                  <a:chOff x="978218" y="2040263"/>
                  <a:chExt cx="244284" cy="287906"/>
                </a:xfrm>
              </p:grpSpPr>
              <p:sp>
                <p:nvSpPr>
                  <p:cNvPr id="324" name="Freeform 150"/>
                  <p:cNvSpPr>
                    <a:spLocks/>
                  </p:cNvSpPr>
                  <p:nvPr/>
                </p:nvSpPr>
                <p:spPr bwMode="auto">
                  <a:xfrm>
                    <a:off x="978218" y="2040263"/>
                    <a:ext cx="244284" cy="250827"/>
                  </a:xfrm>
                  <a:custGeom>
                    <a:avLst/>
                    <a:gdLst>
                      <a:gd name="T0" fmla="*/ 97 w 257"/>
                      <a:gd name="T1" fmla="*/ 165 h 262"/>
                      <a:gd name="T2" fmla="*/ 238 w 257"/>
                      <a:gd name="T3" fmla="*/ 67 h 262"/>
                      <a:gd name="T4" fmla="*/ 247 w 257"/>
                      <a:gd name="T5" fmla="*/ 19 h 262"/>
                      <a:gd name="T6" fmla="*/ 199 w 257"/>
                      <a:gd name="T7" fmla="*/ 10 h 262"/>
                      <a:gd name="T8" fmla="*/ 15 w 257"/>
                      <a:gd name="T9" fmla="*/ 138 h 262"/>
                      <a:gd name="T10" fmla="*/ 0 w 257"/>
                      <a:gd name="T11" fmla="*/ 167 h 262"/>
                      <a:gd name="T12" fmla="*/ 16 w 257"/>
                      <a:gd name="T13" fmla="*/ 195 h 262"/>
                      <a:gd name="T14" fmla="*/ 124 w 257"/>
                      <a:gd name="T15" fmla="*/ 262 h 262"/>
                      <a:gd name="T16" fmla="*/ 167 w 257"/>
                      <a:gd name="T17" fmla="*/ 208 h 262"/>
                      <a:gd name="T18" fmla="*/ 97 w 257"/>
                      <a:gd name="T19" fmla="*/ 165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262">
                        <a:moveTo>
                          <a:pt x="97" y="165"/>
                        </a:moveTo>
                        <a:cubicBezTo>
                          <a:pt x="147" y="130"/>
                          <a:pt x="238" y="67"/>
                          <a:pt x="238" y="67"/>
                        </a:cubicBezTo>
                        <a:cubicBezTo>
                          <a:pt x="254" y="56"/>
                          <a:pt x="257" y="35"/>
                          <a:pt x="247" y="19"/>
                        </a:cubicBezTo>
                        <a:cubicBezTo>
                          <a:pt x="236" y="4"/>
                          <a:pt x="215" y="0"/>
                          <a:pt x="199" y="10"/>
                        </a:cubicBezTo>
                        <a:cubicBezTo>
                          <a:pt x="15" y="138"/>
                          <a:pt x="15" y="138"/>
                          <a:pt x="15" y="138"/>
                        </a:cubicBezTo>
                        <a:cubicBezTo>
                          <a:pt x="5" y="145"/>
                          <a:pt x="0" y="156"/>
                          <a:pt x="0" y="167"/>
                        </a:cubicBezTo>
                        <a:cubicBezTo>
                          <a:pt x="0" y="179"/>
                          <a:pt x="6" y="189"/>
                          <a:pt x="16" y="195"/>
                        </a:cubicBezTo>
                        <a:cubicBezTo>
                          <a:pt x="124" y="262"/>
                          <a:pt x="124" y="262"/>
                          <a:pt x="124" y="262"/>
                        </a:cubicBezTo>
                        <a:cubicBezTo>
                          <a:pt x="167" y="208"/>
                          <a:pt x="167" y="208"/>
                          <a:pt x="167" y="208"/>
                        </a:cubicBezTo>
                        <a:cubicBezTo>
                          <a:pt x="146" y="194"/>
                          <a:pt x="119" y="178"/>
                          <a:pt x="97" y="165"/>
                        </a:cubicBezTo>
                        <a:close/>
                      </a:path>
                    </a:pathLst>
                  </a:custGeom>
                  <a:solidFill>
                    <a:srgbClr val="2B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5" name="Freeform 151"/>
                  <p:cNvSpPr>
                    <a:spLocks/>
                  </p:cNvSpPr>
                  <p:nvPr/>
                </p:nvSpPr>
                <p:spPr bwMode="auto">
                  <a:xfrm>
                    <a:off x="1095995" y="2238743"/>
                    <a:ext cx="100331" cy="89426"/>
                  </a:xfrm>
                  <a:custGeom>
                    <a:avLst/>
                    <a:gdLst>
                      <a:gd name="T0" fmla="*/ 95 w 105"/>
                      <a:gd name="T1" fmla="*/ 72 h 93"/>
                      <a:gd name="T2" fmla="*/ 84 w 105"/>
                      <a:gd name="T3" fmla="*/ 25 h 93"/>
                      <a:gd name="T4" fmla="*/ 43 w 105"/>
                      <a:gd name="T5" fmla="*/ 0 h 93"/>
                      <a:gd name="T6" fmla="*/ 0 w 105"/>
                      <a:gd name="T7" fmla="*/ 54 h 93"/>
                      <a:gd name="T8" fmla="*/ 48 w 105"/>
                      <a:gd name="T9" fmla="*/ 83 h 93"/>
                      <a:gd name="T10" fmla="*/ 95 w 105"/>
                      <a:gd name="T11" fmla="*/ 72 h 93"/>
                    </a:gdLst>
                    <a:ahLst/>
                    <a:cxnLst>
                      <a:cxn ang="0">
                        <a:pos x="T0" y="T1"/>
                      </a:cxn>
                      <a:cxn ang="0">
                        <a:pos x="T2" y="T3"/>
                      </a:cxn>
                      <a:cxn ang="0">
                        <a:pos x="T4" y="T5"/>
                      </a:cxn>
                      <a:cxn ang="0">
                        <a:pos x="T6" y="T7"/>
                      </a:cxn>
                      <a:cxn ang="0">
                        <a:pos x="T8" y="T9"/>
                      </a:cxn>
                      <a:cxn ang="0">
                        <a:pos x="T10" y="T11"/>
                      </a:cxn>
                    </a:cxnLst>
                    <a:rect l="0" t="0" r="r" b="b"/>
                    <a:pathLst>
                      <a:path w="105" h="93">
                        <a:moveTo>
                          <a:pt x="95" y="72"/>
                        </a:moveTo>
                        <a:cubicBezTo>
                          <a:pt x="105" y="56"/>
                          <a:pt x="100" y="35"/>
                          <a:pt x="84" y="25"/>
                        </a:cubicBezTo>
                        <a:cubicBezTo>
                          <a:pt x="84" y="25"/>
                          <a:pt x="67" y="14"/>
                          <a:pt x="43" y="0"/>
                        </a:cubicBezTo>
                        <a:cubicBezTo>
                          <a:pt x="0" y="54"/>
                          <a:pt x="0" y="54"/>
                          <a:pt x="0" y="54"/>
                        </a:cubicBezTo>
                        <a:cubicBezTo>
                          <a:pt x="48" y="83"/>
                          <a:pt x="48" y="83"/>
                          <a:pt x="48" y="83"/>
                        </a:cubicBezTo>
                        <a:cubicBezTo>
                          <a:pt x="64" y="93"/>
                          <a:pt x="85" y="88"/>
                          <a:pt x="95" y="72"/>
                        </a:cubicBezTo>
                        <a:close/>
                      </a:path>
                    </a:pathLst>
                  </a:cu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318" name="Freeform 152"/>
                <p:cNvSpPr>
                  <a:spLocks/>
                </p:cNvSpPr>
                <p:nvPr/>
              </p:nvSpPr>
              <p:spPr bwMode="auto">
                <a:xfrm>
                  <a:off x="5276461" y="4638181"/>
                  <a:ext cx="209386" cy="174488"/>
                </a:xfrm>
                <a:custGeom>
                  <a:avLst/>
                  <a:gdLst>
                    <a:gd name="T0" fmla="*/ 105 w 220"/>
                    <a:gd name="T1" fmla="*/ 0 h 182"/>
                    <a:gd name="T2" fmla="*/ 110 w 220"/>
                    <a:gd name="T3" fmla="*/ 5 h 182"/>
                    <a:gd name="T4" fmla="*/ 116 w 220"/>
                    <a:gd name="T5" fmla="*/ 0 h 182"/>
                    <a:gd name="T6" fmla="*/ 220 w 220"/>
                    <a:gd name="T7" fmla="*/ 104 h 182"/>
                    <a:gd name="T8" fmla="*/ 192 w 220"/>
                    <a:gd name="T9" fmla="*/ 182 h 182"/>
                    <a:gd name="T10" fmla="*/ 192 w 220"/>
                    <a:gd name="T11" fmla="*/ 73 h 182"/>
                    <a:gd name="T12" fmla="*/ 190 w 220"/>
                    <a:gd name="T13" fmla="*/ 73 h 182"/>
                    <a:gd name="T14" fmla="*/ 31 w 220"/>
                    <a:gd name="T15" fmla="*/ 73 h 182"/>
                    <a:gd name="T16" fmla="*/ 29 w 220"/>
                    <a:gd name="T17" fmla="*/ 73 h 182"/>
                    <a:gd name="T18" fmla="*/ 29 w 220"/>
                    <a:gd name="T19" fmla="*/ 182 h 182"/>
                    <a:gd name="T20" fmla="*/ 0 w 220"/>
                    <a:gd name="T21" fmla="*/ 104 h 182"/>
                    <a:gd name="T22" fmla="*/ 105 w 220"/>
                    <a:gd name="T2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0" h="182">
                      <a:moveTo>
                        <a:pt x="105" y="0"/>
                      </a:moveTo>
                      <a:cubicBezTo>
                        <a:pt x="110" y="5"/>
                        <a:pt x="110" y="5"/>
                        <a:pt x="110" y="5"/>
                      </a:cubicBezTo>
                      <a:cubicBezTo>
                        <a:pt x="116" y="0"/>
                        <a:pt x="116" y="0"/>
                        <a:pt x="116" y="0"/>
                      </a:cubicBezTo>
                      <a:cubicBezTo>
                        <a:pt x="179" y="0"/>
                        <a:pt x="220" y="49"/>
                        <a:pt x="220" y="104"/>
                      </a:cubicBezTo>
                      <a:cubicBezTo>
                        <a:pt x="220" y="159"/>
                        <a:pt x="192" y="182"/>
                        <a:pt x="192" y="182"/>
                      </a:cubicBezTo>
                      <a:cubicBezTo>
                        <a:pt x="192" y="73"/>
                        <a:pt x="192" y="73"/>
                        <a:pt x="192" y="73"/>
                      </a:cubicBezTo>
                      <a:cubicBezTo>
                        <a:pt x="190" y="73"/>
                        <a:pt x="190" y="73"/>
                        <a:pt x="190" y="73"/>
                      </a:cubicBezTo>
                      <a:cubicBezTo>
                        <a:pt x="31" y="73"/>
                        <a:pt x="31" y="73"/>
                        <a:pt x="31" y="73"/>
                      </a:cubicBezTo>
                      <a:cubicBezTo>
                        <a:pt x="29" y="73"/>
                        <a:pt x="29" y="73"/>
                        <a:pt x="29" y="73"/>
                      </a:cubicBezTo>
                      <a:cubicBezTo>
                        <a:pt x="29" y="182"/>
                        <a:pt x="29" y="182"/>
                        <a:pt x="29" y="182"/>
                      </a:cubicBezTo>
                      <a:cubicBezTo>
                        <a:pt x="29" y="182"/>
                        <a:pt x="0" y="159"/>
                        <a:pt x="0" y="104"/>
                      </a:cubicBezTo>
                      <a:cubicBezTo>
                        <a:pt x="0" y="49"/>
                        <a:pt x="42" y="0"/>
                        <a:pt x="10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9" name="Freeform 153"/>
                <p:cNvSpPr>
                  <a:spLocks/>
                </p:cNvSpPr>
                <p:nvPr/>
              </p:nvSpPr>
              <p:spPr bwMode="auto">
                <a:xfrm>
                  <a:off x="5351363" y="5220326"/>
                  <a:ext cx="146135" cy="17449"/>
                </a:xfrm>
                <a:custGeom>
                  <a:avLst/>
                  <a:gdLst>
                    <a:gd name="T0" fmla="*/ 124 w 152"/>
                    <a:gd name="T1" fmla="*/ 0 h 19"/>
                    <a:gd name="T2" fmla="*/ 0 w 152"/>
                    <a:gd name="T3" fmla="*/ 19 h 19"/>
                    <a:gd name="T4" fmla="*/ 152 w 152"/>
                    <a:gd name="T5" fmla="*/ 5 h 19"/>
                    <a:gd name="T6" fmla="*/ 124 w 152"/>
                    <a:gd name="T7" fmla="*/ 0 h 19"/>
                  </a:gdLst>
                  <a:ahLst/>
                  <a:cxnLst>
                    <a:cxn ang="0">
                      <a:pos x="T0" y="T1"/>
                    </a:cxn>
                    <a:cxn ang="0">
                      <a:pos x="T2" y="T3"/>
                    </a:cxn>
                    <a:cxn ang="0">
                      <a:pos x="T4" y="T5"/>
                    </a:cxn>
                    <a:cxn ang="0">
                      <a:pos x="T6" y="T7"/>
                    </a:cxn>
                  </a:cxnLst>
                  <a:rect l="0" t="0" r="r" b="b"/>
                  <a:pathLst>
                    <a:path w="152" h="19">
                      <a:moveTo>
                        <a:pt x="124" y="0"/>
                      </a:moveTo>
                      <a:cubicBezTo>
                        <a:pt x="78" y="0"/>
                        <a:pt x="0" y="19"/>
                        <a:pt x="0" y="19"/>
                      </a:cubicBezTo>
                      <a:cubicBezTo>
                        <a:pt x="152" y="5"/>
                        <a:pt x="152" y="5"/>
                        <a:pt x="152" y="5"/>
                      </a:cubicBezTo>
                      <a:cubicBezTo>
                        <a:pt x="147" y="1"/>
                        <a:pt x="137" y="0"/>
                        <a:pt x="124" y="0"/>
                      </a:cubicBezTo>
                    </a:path>
                  </a:pathLst>
                </a:custGeom>
                <a:solidFill>
                  <a:srgbClr val="077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pic>
              <p:nvPicPr>
                <p:cNvPr id="320" name="Picture 3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5185" y="4966717"/>
                  <a:ext cx="207282" cy="115834"/>
                </a:xfrm>
                <a:prstGeom prst="rect">
                  <a:avLst/>
                </a:prstGeom>
              </p:spPr>
            </p:pic>
            <p:grpSp>
              <p:nvGrpSpPr>
                <p:cNvPr id="321" name="Group 320"/>
                <p:cNvGrpSpPr/>
                <p:nvPr/>
              </p:nvGrpSpPr>
              <p:grpSpPr>
                <a:xfrm flipH="1">
                  <a:off x="5469531" y="4877705"/>
                  <a:ext cx="244284" cy="287906"/>
                  <a:chOff x="978218" y="2040263"/>
                  <a:chExt cx="244284" cy="287906"/>
                </a:xfrm>
              </p:grpSpPr>
              <p:sp>
                <p:nvSpPr>
                  <p:cNvPr id="322" name="Freeform 150"/>
                  <p:cNvSpPr>
                    <a:spLocks/>
                  </p:cNvSpPr>
                  <p:nvPr/>
                </p:nvSpPr>
                <p:spPr bwMode="auto">
                  <a:xfrm>
                    <a:off x="978218" y="2040263"/>
                    <a:ext cx="244284" cy="250827"/>
                  </a:xfrm>
                  <a:custGeom>
                    <a:avLst/>
                    <a:gdLst>
                      <a:gd name="T0" fmla="*/ 97 w 257"/>
                      <a:gd name="T1" fmla="*/ 165 h 262"/>
                      <a:gd name="T2" fmla="*/ 238 w 257"/>
                      <a:gd name="T3" fmla="*/ 67 h 262"/>
                      <a:gd name="T4" fmla="*/ 247 w 257"/>
                      <a:gd name="T5" fmla="*/ 19 h 262"/>
                      <a:gd name="T6" fmla="*/ 199 w 257"/>
                      <a:gd name="T7" fmla="*/ 10 h 262"/>
                      <a:gd name="T8" fmla="*/ 15 w 257"/>
                      <a:gd name="T9" fmla="*/ 138 h 262"/>
                      <a:gd name="T10" fmla="*/ 0 w 257"/>
                      <a:gd name="T11" fmla="*/ 167 h 262"/>
                      <a:gd name="T12" fmla="*/ 16 w 257"/>
                      <a:gd name="T13" fmla="*/ 195 h 262"/>
                      <a:gd name="T14" fmla="*/ 124 w 257"/>
                      <a:gd name="T15" fmla="*/ 262 h 262"/>
                      <a:gd name="T16" fmla="*/ 167 w 257"/>
                      <a:gd name="T17" fmla="*/ 208 h 262"/>
                      <a:gd name="T18" fmla="*/ 97 w 257"/>
                      <a:gd name="T19" fmla="*/ 165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262">
                        <a:moveTo>
                          <a:pt x="97" y="165"/>
                        </a:moveTo>
                        <a:cubicBezTo>
                          <a:pt x="147" y="130"/>
                          <a:pt x="238" y="67"/>
                          <a:pt x="238" y="67"/>
                        </a:cubicBezTo>
                        <a:cubicBezTo>
                          <a:pt x="254" y="56"/>
                          <a:pt x="257" y="35"/>
                          <a:pt x="247" y="19"/>
                        </a:cubicBezTo>
                        <a:cubicBezTo>
                          <a:pt x="236" y="4"/>
                          <a:pt x="215" y="0"/>
                          <a:pt x="199" y="10"/>
                        </a:cubicBezTo>
                        <a:cubicBezTo>
                          <a:pt x="15" y="138"/>
                          <a:pt x="15" y="138"/>
                          <a:pt x="15" y="138"/>
                        </a:cubicBezTo>
                        <a:cubicBezTo>
                          <a:pt x="5" y="145"/>
                          <a:pt x="0" y="156"/>
                          <a:pt x="0" y="167"/>
                        </a:cubicBezTo>
                        <a:cubicBezTo>
                          <a:pt x="0" y="179"/>
                          <a:pt x="6" y="189"/>
                          <a:pt x="16" y="195"/>
                        </a:cubicBezTo>
                        <a:cubicBezTo>
                          <a:pt x="124" y="262"/>
                          <a:pt x="124" y="262"/>
                          <a:pt x="124" y="262"/>
                        </a:cubicBezTo>
                        <a:cubicBezTo>
                          <a:pt x="167" y="208"/>
                          <a:pt x="167" y="208"/>
                          <a:pt x="167" y="208"/>
                        </a:cubicBezTo>
                        <a:cubicBezTo>
                          <a:pt x="146" y="194"/>
                          <a:pt x="119" y="178"/>
                          <a:pt x="97" y="165"/>
                        </a:cubicBezTo>
                        <a:close/>
                      </a:path>
                    </a:pathLst>
                  </a:custGeom>
                  <a:solidFill>
                    <a:srgbClr val="2B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3" name="Freeform 151"/>
                  <p:cNvSpPr>
                    <a:spLocks/>
                  </p:cNvSpPr>
                  <p:nvPr/>
                </p:nvSpPr>
                <p:spPr bwMode="auto">
                  <a:xfrm>
                    <a:off x="1095995" y="2238743"/>
                    <a:ext cx="100331" cy="89426"/>
                  </a:xfrm>
                  <a:custGeom>
                    <a:avLst/>
                    <a:gdLst>
                      <a:gd name="T0" fmla="*/ 95 w 105"/>
                      <a:gd name="T1" fmla="*/ 72 h 93"/>
                      <a:gd name="T2" fmla="*/ 84 w 105"/>
                      <a:gd name="T3" fmla="*/ 25 h 93"/>
                      <a:gd name="T4" fmla="*/ 43 w 105"/>
                      <a:gd name="T5" fmla="*/ 0 h 93"/>
                      <a:gd name="T6" fmla="*/ 0 w 105"/>
                      <a:gd name="T7" fmla="*/ 54 h 93"/>
                      <a:gd name="T8" fmla="*/ 48 w 105"/>
                      <a:gd name="T9" fmla="*/ 83 h 93"/>
                      <a:gd name="T10" fmla="*/ 95 w 105"/>
                      <a:gd name="T11" fmla="*/ 72 h 93"/>
                    </a:gdLst>
                    <a:ahLst/>
                    <a:cxnLst>
                      <a:cxn ang="0">
                        <a:pos x="T0" y="T1"/>
                      </a:cxn>
                      <a:cxn ang="0">
                        <a:pos x="T2" y="T3"/>
                      </a:cxn>
                      <a:cxn ang="0">
                        <a:pos x="T4" y="T5"/>
                      </a:cxn>
                      <a:cxn ang="0">
                        <a:pos x="T6" y="T7"/>
                      </a:cxn>
                      <a:cxn ang="0">
                        <a:pos x="T8" y="T9"/>
                      </a:cxn>
                      <a:cxn ang="0">
                        <a:pos x="T10" y="T11"/>
                      </a:cxn>
                    </a:cxnLst>
                    <a:rect l="0" t="0" r="r" b="b"/>
                    <a:pathLst>
                      <a:path w="105" h="93">
                        <a:moveTo>
                          <a:pt x="95" y="72"/>
                        </a:moveTo>
                        <a:cubicBezTo>
                          <a:pt x="105" y="56"/>
                          <a:pt x="100" y="35"/>
                          <a:pt x="84" y="25"/>
                        </a:cubicBezTo>
                        <a:cubicBezTo>
                          <a:pt x="84" y="25"/>
                          <a:pt x="67" y="14"/>
                          <a:pt x="43" y="0"/>
                        </a:cubicBezTo>
                        <a:cubicBezTo>
                          <a:pt x="0" y="54"/>
                          <a:pt x="0" y="54"/>
                          <a:pt x="0" y="54"/>
                        </a:cubicBezTo>
                        <a:cubicBezTo>
                          <a:pt x="48" y="83"/>
                          <a:pt x="48" y="83"/>
                          <a:pt x="48" y="83"/>
                        </a:cubicBezTo>
                        <a:cubicBezTo>
                          <a:pt x="64" y="93"/>
                          <a:pt x="85" y="88"/>
                          <a:pt x="95" y="72"/>
                        </a:cubicBezTo>
                        <a:close/>
                      </a:path>
                    </a:pathLst>
                  </a:cu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grpSp>
            <p:nvGrpSpPr>
              <p:cNvPr id="145" name="Group 144"/>
              <p:cNvGrpSpPr/>
              <p:nvPr/>
            </p:nvGrpSpPr>
            <p:grpSpPr>
              <a:xfrm>
                <a:off x="6112943" y="3152676"/>
                <a:ext cx="642369" cy="1126461"/>
                <a:chOff x="5191549" y="4773048"/>
                <a:chExt cx="642369" cy="1126461"/>
              </a:xfrm>
            </p:grpSpPr>
            <p:sp>
              <p:nvSpPr>
                <p:cNvPr id="200" name="Oval 199"/>
                <p:cNvSpPr>
                  <a:spLocks noChangeArrowheads="1"/>
                </p:cNvSpPr>
                <p:nvPr/>
              </p:nvSpPr>
              <p:spPr bwMode="auto">
                <a:xfrm>
                  <a:off x="5419185" y="4779743"/>
                  <a:ext cx="197507" cy="197507"/>
                </a:xfrm>
                <a:prstGeom prst="ellipse">
                  <a:avLst/>
                </a:pr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214" name="Freeform 213"/>
                <p:cNvSpPr>
                  <a:spLocks/>
                </p:cNvSpPr>
                <p:nvPr/>
              </p:nvSpPr>
              <p:spPr bwMode="auto">
                <a:xfrm>
                  <a:off x="5504548" y="5347160"/>
                  <a:ext cx="170727" cy="327036"/>
                </a:xfrm>
                <a:custGeom>
                  <a:avLst/>
                  <a:gdLst>
                    <a:gd name="T0" fmla="*/ 177 w 177"/>
                    <a:gd name="T1" fmla="*/ 580 h 580"/>
                    <a:gd name="T2" fmla="*/ 62 w 177"/>
                    <a:gd name="T3" fmla="*/ 580 h 580"/>
                    <a:gd name="T4" fmla="*/ 0 w 177"/>
                    <a:gd name="T5" fmla="*/ 21 h 580"/>
                    <a:gd name="T6" fmla="*/ 143 w 177"/>
                    <a:gd name="T7" fmla="*/ 0 h 580"/>
                    <a:gd name="T8" fmla="*/ 177 w 177"/>
                    <a:gd name="T9" fmla="*/ 580 h 580"/>
                  </a:gdLst>
                  <a:ahLst/>
                  <a:cxnLst>
                    <a:cxn ang="0">
                      <a:pos x="T0" y="T1"/>
                    </a:cxn>
                    <a:cxn ang="0">
                      <a:pos x="T2" y="T3"/>
                    </a:cxn>
                    <a:cxn ang="0">
                      <a:pos x="T4" y="T5"/>
                    </a:cxn>
                    <a:cxn ang="0">
                      <a:pos x="T6" y="T7"/>
                    </a:cxn>
                    <a:cxn ang="0">
                      <a:pos x="T8" y="T9"/>
                    </a:cxn>
                  </a:cxnLst>
                  <a:rect l="0" t="0" r="r" b="b"/>
                  <a:pathLst>
                    <a:path w="177" h="580">
                      <a:moveTo>
                        <a:pt x="177" y="580"/>
                      </a:moveTo>
                      <a:cubicBezTo>
                        <a:pt x="62" y="580"/>
                        <a:pt x="62" y="580"/>
                        <a:pt x="62" y="580"/>
                      </a:cubicBezTo>
                      <a:cubicBezTo>
                        <a:pt x="62" y="339"/>
                        <a:pt x="0" y="22"/>
                        <a:pt x="0" y="21"/>
                      </a:cubicBezTo>
                      <a:cubicBezTo>
                        <a:pt x="143" y="0"/>
                        <a:pt x="143" y="0"/>
                        <a:pt x="143" y="0"/>
                      </a:cubicBezTo>
                      <a:cubicBezTo>
                        <a:pt x="144" y="8"/>
                        <a:pt x="177" y="328"/>
                        <a:pt x="177" y="58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301" name="Freeform 300"/>
                <p:cNvSpPr>
                  <a:spLocks/>
                </p:cNvSpPr>
                <p:nvPr/>
              </p:nvSpPr>
              <p:spPr bwMode="auto">
                <a:xfrm>
                  <a:off x="5382361" y="5357201"/>
                  <a:ext cx="137251" cy="319155"/>
                </a:xfrm>
                <a:custGeom>
                  <a:avLst/>
                  <a:gdLst>
                    <a:gd name="T0" fmla="*/ 82 w 82"/>
                    <a:gd name="T1" fmla="*/ 0 h 324"/>
                    <a:gd name="T2" fmla="*/ 66 w 82"/>
                    <a:gd name="T3" fmla="*/ 324 h 324"/>
                    <a:gd name="T4" fmla="*/ 0 w 82"/>
                    <a:gd name="T5" fmla="*/ 324 h 324"/>
                    <a:gd name="T6" fmla="*/ 0 w 82"/>
                    <a:gd name="T7" fmla="*/ 0 h 324"/>
                    <a:gd name="T8" fmla="*/ 82 w 82"/>
                    <a:gd name="T9" fmla="*/ 0 h 324"/>
                  </a:gdLst>
                  <a:ahLst/>
                  <a:cxnLst>
                    <a:cxn ang="0">
                      <a:pos x="T0" y="T1"/>
                    </a:cxn>
                    <a:cxn ang="0">
                      <a:pos x="T2" y="T3"/>
                    </a:cxn>
                    <a:cxn ang="0">
                      <a:pos x="T4" y="T5"/>
                    </a:cxn>
                    <a:cxn ang="0">
                      <a:pos x="T6" y="T7"/>
                    </a:cxn>
                    <a:cxn ang="0">
                      <a:pos x="T8" y="T9"/>
                    </a:cxn>
                  </a:cxnLst>
                  <a:rect l="0" t="0" r="r" b="b"/>
                  <a:pathLst>
                    <a:path w="82" h="324">
                      <a:moveTo>
                        <a:pt x="82" y="0"/>
                      </a:moveTo>
                      <a:lnTo>
                        <a:pt x="66" y="324"/>
                      </a:lnTo>
                      <a:lnTo>
                        <a:pt x="0" y="324"/>
                      </a:lnTo>
                      <a:lnTo>
                        <a:pt x="0" y="0"/>
                      </a:lnTo>
                      <a:lnTo>
                        <a:pt x="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302" name="Freeform 301"/>
                <p:cNvSpPr>
                  <a:spLocks/>
                </p:cNvSpPr>
                <p:nvPr/>
              </p:nvSpPr>
              <p:spPr bwMode="auto">
                <a:xfrm>
                  <a:off x="5382361" y="5357201"/>
                  <a:ext cx="137251" cy="542308"/>
                </a:xfrm>
                <a:custGeom>
                  <a:avLst/>
                  <a:gdLst>
                    <a:gd name="T0" fmla="*/ 82 w 82"/>
                    <a:gd name="T1" fmla="*/ 0 h 324"/>
                    <a:gd name="T2" fmla="*/ 66 w 82"/>
                    <a:gd name="T3" fmla="*/ 324 h 324"/>
                    <a:gd name="T4" fmla="*/ 0 w 82"/>
                    <a:gd name="T5" fmla="*/ 324 h 324"/>
                    <a:gd name="T6" fmla="*/ 0 w 82"/>
                    <a:gd name="T7" fmla="*/ 0 h 324"/>
                    <a:gd name="T8" fmla="*/ 82 w 82"/>
                    <a:gd name="T9" fmla="*/ 0 h 324"/>
                  </a:gdLst>
                  <a:ahLst/>
                  <a:cxnLst>
                    <a:cxn ang="0">
                      <a:pos x="T0" y="T1"/>
                    </a:cxn>
                    <a:cxn ang="0">
                      <a:pos x="T2" y="T3"/>
                    </a:cxn>
                    <a:cxn ang="0">
                      <a:pos x="T4" y="T5"/>
                    </a:cxn>
                    <a:cxn ang="0">
                      <a:pos x="T6" y="T7"/>
                    </a:cxn>
                    <a:cxn ang="0">
                      <a:pos x="T8" y="T9"/>
                    </a:cxn>
                  </a:cxnLst>
                  <a:rect l="0" t="0" r="r" b="b"/>
                  <a:pathLst>
                    <a:path w="82" h="324">
                      <a:moveTo>
                        <a:pt x="82" y="0"/>
                      </a:moveTo>
                      <a:lnTo>
                        <a:pt x="66" y="324"/>
                      </a:lnTo>
                      <a:lnTo>
                        <a:pt x="0" y="324"/>
                      </a:lnTo>
                      <a:lnTo>
                        <a:pt x="0" y="0"/>
                      </a:lnTo>
                      <a:lnTo>
                        <a:pt x="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303" name="Freeform 302"/>
                <p:cNvSpPr>
                  <a:spLocks/>
                </p:cNvSpPr>
                <p:nvPr/>
              </p:nvSpPr>
              <p:spPr bwMode="auto">
                <a:xfrm>
                  <a:off x="5450987" y="4992315"/>
                  <a:ext cx="118839" cy="75321"/>
                </a:xfrm>
                <a:custGeom>
                  <a:avLst/>
                  <a:gdLst>
                    <a:gd name="T0" fmla="*/ 0 w 124"/>
                    <a:gd name="T1" fmla="*/ 0 h 79"/>
                    <a:gd name="T2" fmla="*/ 63 w 124"/>
                    <a:gd name="T3" fmla="*/ 26 h 79"/>
                    <a:gd name="T4" fmla="*/ 124 w 124"/>
                    <a:gd name="T5" fmla="*/ 2 h 79"/>
                    <a:gd name="T6" fmla="*/ 124 w 124"/>
                    <a:gd name="T7" fmla="*/ 26 h 79"/>
                    <a:gd name="T8" fmla="*/ 62 w 124"/>
                    <a:gd name="T9" fmla="*/ 79 h 79"/>
                    <a:gd name="T10" fmla="*/ 0 w 124"/>
                    <a:gd name="T11" fmla="*/ 31 h 79"/>
                    <a:gd name="T12" fmla="*/ 0 w 124"/>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124" h="79">
                      <a:moveTo>
                        <a:pt x="0" y="0"/>
                      </a:moveTo>
                      <a:cubicBezTo>
                        <a:pt x="16" y="16"/>
                        <a:pt x="38" y="26"/>
                        <a:pt x="63" y="26"/>
                      </a:cubicBezTo>
                      <a:cubicBezTo>
                        <a:pt x="86" y="26"/>
                        <a:pt x="108" y="17"/>
                        <a:pt x="124" y="2"/>
                      </a:cubicBezTo>
                      <a:cubicBezTo>
                        <a:pt x="124" y="26"/>
                        <a:pt x="124" y="26"/>
                        <a:pt x="124" y="26"/>
                      </a:cubicBezTo>
                      <a:cubicBezTo>
                        <a:pt x="62" y="79"/>
                        <a:pt x="62" y="79"/>
                        <a:pt x="62" y="79"/>
                      </a:cubicBezTo>
                      <a:cubicBezTo>
                        <a:pt x="0" y="31"/>
                        <a:pt x="0" y="31"/>
                        <a:pt x="0" y="3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304" name="Freeform 303"/>
                <p:cNvSpPr>
                  <a:spLocks/>
                </p:cNvSpPr>
                <p:nvPr/>
              </p:nvSpPr>
              <p:spPr bwMode="auto">
                <a:xfrm>
                  <a:off x="5375666" y="4990641"/>
                  <a:ext cx="272828" cy="423469"/>
                </a:xfrm>
                <a:custGeom>
                  <a:avLst/>
                  <a:gdLst>
                    <a:gd name="T0" fmla="*/ 79 w 285"/>
                    <a:gd name="T1" fmla="*/ 0 h 443"/>
                    <a:gd name="T2" fmla="*/ 22 w 285"/>
                    <a:gd name="T3" fmla="*/ 10 h 443"/>
                    <a:gd name="T4" fmla="*/ 9 w 285"/>
                    <a:gd name="T5" fmla="*/ 31 h 443"/>
                    <a:gd name="T6" fmla="*/ 0 w 285"/>
                    <a:gd name="T7" fmla="*/ 443 h 443"/>
                    <a:gd name="T8" fmla="*/ 285 w 285"/>
                    <a:gd name="T9" fmla="*/ 422 h 443"/>
                    <a:gd name="T10" fmla="*/ 275 w 285"/>
                    <a:gd name="T11" fmla="*/ 31 h 443"/>
                    <a:gd name="T12" fmla="*/ 263 w 285"/>
                    <a:gd name="T13" fmla="*/ 10 h 443"/>
                    <a:gd name="T14" fmla="*/ 205 w 285"/>
                    <a:gd name="T15" fmla="*/ 0 h 443"/>
                    <a:gd name="T16" fmla="*/ 142 w 285"/>
                    <a:gd name="T17" fmla="*/ 59 h 443"/>
                    <a:gd name="T18" fmla="*/ 79 w 285"/>
                    <a:gd name="T19"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 h="443">
                      <a:moveTo>
                        <a:pt x="79" y="0"/>
                      </a:moveTo>
                      <a:cubicBezTo>
                        <a:pt x="22" y="10"/>
                        <a:pt x="22" y="10"/>
                        <a:pt x="22" y="10"/>
                      </a:cubicBezTo>
                      <a:cubicBezTo>
                        <a:pt x="10" y="10"/>
                        <a:pt x="9" y="19"/>
                        <a:pt x="9" y="31"/>
                      </a:cubicBezTo>
                      <a:cubicBezTo>
                        <a:pt x="0" y="443"/>
                        <a:pt x="0" y="443"/>
                        <a:pt x="0" y="443"/>
                      </a:cubicBezTo>
                      <a:cubicBezTo>
                        <a:pt x="285" y="422"/>
                        <a:pt x="285" y="422"/>
                        <a:pt x="285" y="422"/>
                      </a:cubicBezTo>
                      <a:cubicBezTo>
                        <a:pt x="275" y="31"/>
                        <a:pt x="275" y="31"/>
                        <a:pt x="275" y="31"/>
                      </a:cubicBezTo>
                      <a:cubicBezTo>
                        <a:pt x="275" y="19"/>
                        <a:pt x="275" y="10"/>
                        <a:pt x="263" y="10"/>
                      </a:cubicBezTo>
                      <a:cubicBezTo>
                        <a:pt x="205" y="0"/>
                        <a:pt x="205" y="0"/>
                        <a:pt x="205" y="0"/>
                      </a:cubicBezTo>
                      <a:cubicBezTo>
                        <a:pt x="142" y="59"/>
                        <a:pt x="142" y="59"/>
                        <a:pt x="142" y="59"/>
                      </a:cubicBezTo>
                      <a:cubicBezTo>
                        <a:pt x="79" y="0"/>
                        <a:pt x="79" y="0"/>
                        <a:pt x="79"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91440" rIns="0" bIns="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endParaRPr lang="en-US" sz="800" b="1" dirty="0">
                    <a:solidFill>
                      <a:schemeClr val="bg1"/>
                    </a:solidFill>
                  </a:endParaRPr>
                </a:p>
              </p:txBody>
            </p:sp>
            <p:sp>
              <p:nvSpPr>
                <p:cNvPr id="305" name="Freeform 304"/>
                <p:cNvSpPr>
                  <a:spLocks/>
                </p:cNvSpPr>
                <p:nvPr/>
              </p:nvSpPr>
              <p:spPr bwMode="auto">
                <a:xfrm>
                  <a:off x="5191549" y="4995662"/>
                  <a:ext cx="246047" cy="251069"/>
                </a:xfrm>
                <a:custGeom>
                  <a:avLst/>
                  <a:gdLst>
                    <a:gd name="T0" fmla="*/ 97 w 257"/>
                    <a:gd name="T1" fmla="*/ 165 h 262"/>
                    <a:gd name="T2" fmla="*/ 238 w 257"/>
                    <a:gd name="T3" fmla="*/ 67 h 262"/>
                    <a:gd name="T4" fmla="*/ 247 w 257"/>
                    <a:gd name="T5" fmla="*/ 19 h 262"/>
                    <a:gd name="T6" fmla="*/ 199 w 257"/>
                    <a:gd name="T7" fmla="*/ 10 h 262"/>
                    <a:gd name="T8" fmla="*/ 15 w 257"/>
                    <a:gd name="T9" fmla="*/ 138 h 262"/>
                    <a:gd name="T10" fmla="*/ 0 w 257"/>
                    <a:gd name="T11" fmla="*/ 167 h 262"/>
                    <a:gd name="T12" fmla="*/ 16 w 257"/>
                    <a:gd name="T13" fmla="*/ 195 h 262"/>
                    <a:gd name="T14" fmla="*/ 124 w 257"/>
                    <a:gd name="T15" fmla="*/ 262 h 262"/>
                    <a:gd name="T16" fmla="*/ 167 w 257"/>
                    <a:gd name="T17" fmla="*/ 208 h 262"/>
                    <a:gd name="T18" fmla="*/ 97 w 257"/>
                    <a:gd name="T19" fmla="*/ 165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262">
                      <a:moveTo>
                        <a:pt x="97" y="165"/>
                      </a:moveTo>
                      <a:cubicBezTo>
                        <a:pt x="147" y="130"/>
                        <a:pt x="238" y="67"/>
                        <a:pt x="238" y="67"/>
                      </a:cubicBezTo>
                      <a:cubicBezTo>
                        <a:pt x="254" y="56"/>
                        <a:pt x="257" y="35"/>
                        <a:pt x="247" y="19"/>
                      </a:cubicBezTo>
                      <a:cubicBezTo>
                        <a:pt x="236" y="4"/>
                        <a:pt x="215" y="0"/>
                        <a:pt x="199" y="10"/>
                      </a:cubicBezTo>
                      <a:cubicBezTo>
                        <a:pt x="15" y="138"/>
                        <a:pt x="15" y="138"/>
                        <a:pt x="15" y="138"/>
                      </a:cubicBezTo>
                      <a:cubicBezTo>
                        <a:pt x="5" y="145"/>
                        <a:pt x="0" y="156"/>
                        <a:pt x="0" y="167"/>
                      </a:cubicBezTo>
                      <a:cubicBezTo>
                        <a:pt x="0" y="179"/>
                        <a:pt x="6" y="189"/>
                        <a:pt x="16" y="195"/>
                      </a:cubicBezTo>
                      <a:cubicBezTo>
                        <a:pt x="124" y="262"/>
                        <a:pt x="124" y="262"/>
                        <a:pt x="124" y="262"/>
                      </a:cubicBezTo>
                      <a:cubicBezTo>
                        <a:pt x="167" y="208"/>
                        <a:pt x="167" y="208"/>
                        <a:pt x="167" y="208"/>
                      </a:cubicBezTo>
                      <a:cubicBezTo>
                        <a:pt x="146" y="194"/>
                        <a:pt x="119" y="178"/>
                        <a:pt x="97" y="16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306" name="Freeform 305"/>
                <p:cNvSpPr>
                  <a:spLocks/>
                </p:cNvSpPr>
                <p:nvPr/>
              </p:nvSpPr>
              <p:spPr bwMode="auto">
                <a:xfrm>
                  <a:off x="5310388" y="5194844"/>
                  <a:ext cx="100427" cy="88711"/>
                </a:xfrm>
                <a:custGeom>
                  <a:avLst/>
                  <a:gdLst>
                    <a:gd name="T0" fmla="*/ 95 w 105"/>
                    <a:gd name="T1" fmla="*/ 72 h 93"/>
                    <a:gd name="T2" fmla="*/ 84 w 105"/>
                    <a:gd name="T3" fmla="*/ 25 h 93"/>
                    <a:gd name="T4" fmla="*/ 43 w 105"/>
                    <a:gd name="T5" fmla="*/ 0 h 93"/>
                    <a:gd name="T6" fmla="*/ 0 w 105"/>
                    <a:gd name="T7" fmla="*/ 54 h 93"/>
                    <a:gd name="T8" fmla="*/ 48 w 105"/>
                    <a:gd name="T9" fmla="*/ 83 h 93"/>
                    <a:gd name="T10" fmla="*/ 95 w 105"/>
                    <a:gd name="T11" fmla="*/ 72 h 93"/>
                  </a:gdLst>
                  <a:ahLst/>
                  <a:cxnLst>
                    <a:cxn ang="0">
                      <a:pos x="T0" y="T1"/>
                    </a:cxn>
                    <a:cxn ang="0">
                      <a:pos x="T2" y="T3"/>
                    </a:cxn>
                    <a:cxn ang="0">
                      <a:pos x="T4" y="T5"/>
                    </a:cxn>
                    <a:cxn ang="0">
                      <a:pos x="T6" y="T7"/>
                    </a:cxn>
                    <a:cxn ang="0">
                      <a:pos x="T8" y="T9"/>
                    </a:cxn>
                    <a:cxn ang="0">
                      <a:pos x="T10" y="T11"/>
                    </a:cxn>
                  </a:cxnLst>
                  <a:rect l="0" t="0" r="r" b="b"/>
                  <a:pathLst>
                    <a:path w="105" h="93">
                      <a:moveTo>
                        <a:pt x="95" y="72"/>
                      </a:moveTo>
                      <a:cubicBezTo>
                        <a:pt x="105" y="56"/>
                        <a:pt x="100" y="35"/>
                        <a:pt x="84" y="25"/>
                      </a:cubicBezTo>
                      <a:cubicBezTo>
                        <a:pt x="84" y="25"/>
                        <a:pt x="67" y="14"/>
                        <a:pt x="43" y="0"/>
                      </a:cubicBezTo>
                      <a:cubicBezTo>
                        <a:pt x="0" y="54"/>
                        <a:pt x="0" y="54"/>
                        <a:pt x="0" y="54"/>
                      </a:cubicBezTo>
                      <a:cubicBezTo>
                        <a:pt x="48" y="83"/>
                        <a:pt x="48" y="83"/>
                        <a:pt x="48" y="83"/>
                      </a:cubicBezTo>
                      <a:cubicBezTo>
                        <a:pt x="64" y="93"/>
                        <a:pt x="85" y="88"/>
                        <a:pt x="95" y="72"/>
                      </a:cubicBezTo>
                      <a:close/>
                    </a:path>
                  </a:pathLst>
                </a:cu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307" name="Freeform 306"/>
                <p:cNvSpPr>
                  <a:spLocks/>
                </p:cNvSpPr>
                <p:nvPr/>
              </p:nvSpPr>
              <p:spPr bwMode="auto">
                <a:xfrm>
                  <a:off x="5410816" y="4773048"/>
                  <a:ext cx="210898" cy="175748"/>
                </a:xfrm>
                <a:custGeom>
                  <a:avLst/>
                  <a:gdLst>
                    <a:gd name="T0" fmla="*/ 105 w 220"/>
                    <a:gd name="T1" fmla="*/ 0 h 182"/>
                    <a:gd name="T2" fmla="*/ 110 w 220"/>
                    <a:gd name="T3" fmla="*/ 5 h 182"/>
                    <a:gd name="T4" fmla="*/ 116 w 220"/>
                    <a:gd name="T5" fmla="*/ 0 h 182"/>
                    <a:gd name="T6" fmla="*/ 220 w 220"/>
                    <a:gd name="T7" fmla="*/ 104 h 182"/>
                    <a:gd name="T8" fmla="*/ 192 w 220"/>
                    <a:gd name="T9" fmla="*/ 182 h 182"/>
                    <a:gd name="T10" fmla="*/ 192 w 220"/>
                    <a:gd name="T11" fmla="*/ 73 h 182"/>
                    <a:gd name="T12" fmla="*/ 190 w 220"/>
                    <a:gd name="T13" fmla="*/ 73 h 182"/>
                    <a:gd name="T14" fmla="*/ 31 w 220"/>
                    <a:gd name="T15" fmla="*/ 73 h 182"/>
                    <a:gd name="T16" fmla="*/ 29 w 220"/>
                    <a:gd name="T17" fmla="*/ 73 h 182"/>
                    <a:gd name="T18" fmla="*/ 29 w 220"/>
                    <a:gd name="T19" fmla="*/ 182 h 182"/>
                    <a:gd name="T20" fmla="*/ 0 w 220"/>
                    <a:gd name="T21" fmla="*/ 104 h 182"/>
                    <a:gd name="T22" fmla="*/ 105 w 220"/>
                    <a:gd name="T2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0" h="182">
                      <a:moveTo>
                        <a:pt x="105" y="0"/>
                      </a:moveTo>
                      <a:cubicBezTo>
                        <a:pt x="110" y="5"/>
                        <a:pt x="110" y="5"/>
                        <a:pt x="110" y="5"/>
                      </a:cubicBezTo>
                      <a:cubicBezTo>
                        <a:pt x="116" y="0"/>
                        <a:pt x="116" y="0"/>
                        <a:pt x="116" y="0"/>
                      </a:cubicBezTo>
                      <a:cubicBezTo>
                        <a:pt x="179" y="0"/>
                        <a:pt x="220" y="49"/>
                        <a:pt x="220" y="104"/>
                      </a:cubicBezTo>
                      <a:cubicBezTo>
                        <a:pt x="220" y="159"/>
                        <a:pt x="192" y="182"/>
                        <a:pt x="192" y="182"/>
                      </a:cubicBezTo>
                      <a:cubicBezTo>
                        <a:pt x="192" y="73"/>
                        <a:pt x="192" y="73"/>
                        <a:pt x="192" y="73"/>
                      </a:cubicBezTo>
                      <a:cubicBezTo>
                        <a:pt x="190" y="73"/>
                        <a:pt x="190" y="73"/>
                        <a:pt x="190" y="73"/>
                      </a:cubicBezTo>
                      <a:cubicBezTo>
                        <a:pt x="31" y="73"/>
                        <a:pt x="31" y="73"/>
                        <a:pt x="31" y="73"/>
                      </a:cubicBezTo>
                      <a:cubicBezTo>
                        <a:pt x="29" y="73"/>
                        <a:pt x="29" y="73"/>
                        <a:pt x="29" y="73"/>
                      </a:cubicBezTo>
                      <a:cubicBezTo>
                        <a:pt x="29" y="182"/>
                        <a:pt x="29" y="182"/>
                        <a:pt x="29" y="182"/>
                      </a:cubicBezTo>
                      <a:cubicBezTo>
                        <a:pt x="29" y="182"/>
                        <a:pt x="0" y="159"/>
                        <a:pt x="0" y="104"/>
                      </a:cubicBezTo>
                      <a:cubicBezTo>
                        <a:pt x="0" y="49"/>
                        <a:pt x="42" y="0"/>
                        <a:pt x="105"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chemeClr val="bg1"/>
                    </a:solidFill>
                  </a:endParaRPr>
                </a:p>
              </p:txBody>
            </p:sp>
            <p:pic>
              <p:nvPicPr>
                <p:cNvPr id="308" name="Picture 30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6035" y="5044882"/>
                  <a:ext cx="329213" cy="225572"/>
                </a:xfrm>
                <a:prstGeom prst="rect">
                  <a:avLst/>
                </a:prstGeom>
              </p:spPr>
            </p:pic>
            <p:sp>
              <p:nvSpPr>
                <p:cNvPr id="309" name="Freeform 308"/>
                <p:cNvSpPr>
                  <a:spLocks/>
                </p:cNvSpPr>
                <p:nvPr/>
              </p:nvSpPr>
              <p:spPr bwMode="auto">
                <a:xfrm flipH="1">
                  <a:off x="5587871" y="4997700"/>
                  <a:ext cx="246047" cy="251069"/>
                </a:xfrm>
                <a:custGeom>
                  <a:avLst/>
                  <a:gdLst>
                    <a:gd name="T0" fmla="*/ 97 w 257"/>
                    <a:gd name="T1" fmla="*/ 165 h 262"/>
                    <a:gd name="T2" fmla="*/ 238 w 257"/>
                    <a:gd name="T3" fmla="*/ 67 h 262"/>
                    <a:gd name="T4" fmla="*/ 247 w 257"/>
                    <a:gd name="T5" fmla="*/ 19 h 262"/>
                    <a:gd name="T6" fmla="*/ 199 w 257"/>
                    <a:gd name="T7" fmla="*/ 10 h 262"/>
                    <a:gd name="T8" fmla="*/ 15 w 257"/>
                    <a:gd name="T9" fmla="*/ 138 h 262"/>
                    <a:gd name="T10" fmla="*/ 0 w 257"/>
                    <a:gd name="T11" fmla="*/ 167 h 262"/>
                    <a:gd name="T12" fmla="*/ 16 w 257"/>
                    <a:gd name="T13" fmla="*/ 195 h 262"/>
                    <a:gd name="T14" fmla="*/ 124 w 257"/>
                    <a:gd name="T15" fmla="*/ 262 h 262"/>
                    <a:gd name="T16" fmla="*/ 167 w 257"/>
                    <a:gd name="T17" fmla="*/ 208 h 262"/>
                    <a:gd name="T18" fmla="*/ 97 w 257"/>
                    <a:gd name="T19" fmla="*/ 165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262">
                      <a:moveTo>
                        <a:pt x="97" y="165"/>
                      </a:moveTo>
                      <a:cubicBezTo>
                        <a:pt x="147" y="130"/>
                        <a:pt x="238" y="67"/>
                        <a:pt x="238" y="67"/>
                      </a:cubicBezTo>
                      <a:cubicBezTo>
                        <a:pt x="254" y="56"/>
                        <a:pt x="257" y="35"/>
                        <a:pt x="247" y="19"/>
                      </a:cubicBezTo>
                      <a:cubicBezTo>
                        <a:pt x="236" y="4"/>
                        <a:pt x="215" y="0"/>
                        <a:pt x="199" y="10"/>
                      </a:cubicBezTo>
                      <a:cubicBezTo>
                        <a:pt x="15" y="138"/>
                        <a:pt x="15" y="138"/>
                        <a:pt x="15" y="138"/>
                      </a:cubicBezTo>
                      <a:cubicBezTo>
                        <a:pt x="5" y="145"/>
                        <a:pt x="0" y="156"/>
                        <a:pt x="0" y="167"/>
                      </a:cubicBezTo>
                      <a:cubicBezTo>
                        <a:pt x="0" y="179"/>
                        <a:pt x="6" y="189"/>
                        <a:pt x="16" y="195"/>
                      </a:cubicBezTo>
                      <a:cubicBezTo>
                        <a:pt x="124" y="262"/>
                        <a:pt x="124" y="262"/>
                        <a:pt x="124" y="262"/>
                      </a:cubicBezTo>
                      <a:cubicBezTo>
                        <a:pt x="167" y="208"/>
                        <a:pt x="167" y="208"/>
                        <a:pt x="167" y="208"/>
                      </a:cubicBezTo>
                      <a:cubicBezTo>
                        <a:pt x="146" y="194"/>
                        <a:pt x="119" y="178"/>
                        <a:pt x="97" y="16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310" name="Freeform 309"/>
                <p:cNvSpPr>
                  <a:spLocks/>
                </p:cNvSpPr>
                <p:nvPr/>
              </p:nvSpPr>
              <p:spPr bwMode="auto">
                <a:xfrm flipH="1">
                  <a:off x="5615842" y="5194975"/>
                  <a:ext cx="100427" cy="88711"/>
                </a:xfrm>
                <a:custGeom>
                  <a:avLst/>
                  <a:gdLst>
                    <a:gd name="T0" fmla="*/ 95 w 105"/>
                    <a:gd name="T1" fmla="*/ 72 h 93"/>
                    <a:gd name="T2" fmla="*/ 84 w 105"/>
                    <a:gd name="T3" fmla="*/ 25 h 93"/>
                    <a:gd name="T4" fmla="*/ 43 w 105"/>
                    <a:gd name="T5" fmla="*/ 0 h 93"/>
                    <a:gd name="T6" fmla="*/ 0 w 105"/>
                    <a:gd name="T7" fmla="*/ 54 h 93"/>
                    <a:gd name="T8" fmla="*/ 48 w 105"/>
                    <a:gd name="T9" fmla="*/ 83 h 93"/>
                    <a:gd name="T10" fmla="*/ 95 w 105"/>
                    <a:gd name="T11" fmla="*/ 72 h 93"/>
                  </a:gdLst>
                  <a:ahLst/>
                  <a:cxnLst>
                    <a:cxn ang="0">
                      <a:pos x="T0" y="T1"/>
                    </a:cxn>
                    <a:cxn ang="0">
                      <a:pos x="T2" y="T3"/>
                    </a:cxn>
                    <a:cxn ang="0">
                      <a:pos x="T4" y="T5"/>
                    </a:cxn>
                    <a:cxn ang="0">
                      <a:pos x="T6" y="T7"/>
                    </a:cxn>
                    <a:cxn ang="0">
                      <a:pos x="T8" y="T9"/>
                    </a:cxn>
                    <a:cxn ang="0">
                      <a:pos x="T10" y="T11"/>
                    </a:cxn>
                  </a:cxnLst>
                  <a:rect l="0" t="0" r="r" b="b"/>
                  <a:pathLst>
                    <a:path w="105" h="93">
                      <a:moveTo>
                        <a:pt x="95" y="72"/>
                      </a:moveTo>
                      <a:cubicBezTo>
                        <a:pt x="105" y="56"/>
                        <a:pt x="100" y="35"/>
                        <a:pt x="84" y="25"/>
                      </a:cubicBezTo>
                      <a:cubicBezTo>
                        <a:pt x="84" y="25"/>
                        <a:pt x="67" y="14"/>
                        <a:pt x="43" y="0"/>
                      </a:cubicBezTo>
                      <a:cubicBezTo>
                        <a:pt x="0" y="54"/>
                        <a:pt x="0" y="54"/>
                        <a:pt x="0" y="54"/>
                      </a:cubicBezTo>
                      <a:cubicBezTo>
                        <a:pt x="48" y="83"/>
                        <a:pt x="48" y="83"/>
                        <a:pt x="48" y="83"/>
                      </a:cubicBezTo>
                      <a:cubicBezTo>
                        <a:pt x="64" y="93"/>
                        <a:pt x="85" y="88"/>
                        <a:pt x="95" y="72"/>
                      </a:cubicBezTo>
                      <a:close/>
                    </a:path>
                  </a:pathLst>
                </a:cu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chemeClr val="bg1"/>
                    </a:solidFill>
                  </a:endParaRPr>
                </a:p>
              </p:txBody>
            </p:sp>
          </p:grpSp>
          <p:sp>
            <p:nvSpPr>
              <p:cNvPr id="147" name="Oval 146"/>
              <p:cNvSpPr>
                <a:spLocks noChangeArrowheads="1"/>
              </p:cNvSpPr>
              <p:nvPr/>
            </p:nvSpPr>
            <p:spPr bwMode="auto">
              <a:xfrm>
                <a:off x="6064546" y="3193835"/>
                <a:ext cx="197507" cy="197507"/>
              </a:xfrm>
              <a:prstGeom prst="ellipse">
                <a:avLst/>
              </a:pr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148" name="Freeform 147"/>
              <p:cNvSpPr>
                <a:spLocks/>
              </p:cNvSpPr>
              <p:nvPr/>
            </p:nvSpPr>
            <p:spPr bwMode="auto">
              <a:xfrm>
                <a:off x="6149909" y="3761252"/>
                <a:ext cx="170727" cy="305348"/>
              </a:xfrm>
              <a:custGeom>
                <a:avLst/>
                <a:gdLst>
                  <a:gd name="T0" fmla="*/ 177 w 177"/>
                  <a:gd name="T1" fmla="*/ 580 h 580"/>
                  <a:gd name="T2" fmla="*/ 62 w 177"/>
                  <a:gd name="T3" fmla="*/ 580 h 580"/>
                  <a:gd name="T4" fmla="*/ 0 w 177"/>
                  <a:gd name="T5" fmla="*/ 21 h 580"/>
                  <a:gd name="T6" fmla="*/ 143 w 177"/>
                  <a:gd name="T7" fmla="*/ 0 h 580"/>
                  <a:gd name="T8" fmla="*/ 177 w 177"/>
                  <a:gd name="T9" fmla="*/ 580 h 580"/>
                </a:gdLst>
                <a:ahLst/>
                <a:cxnLst>
                  <a:cxn ang="0">
                    <a:pos x="T0" y="T1"/>
                  </a:cxn>
                  <a:cxn ang="0">
                    <a:pos x="T2" y="T3"/>
                  </a:cxn>
                  <a:cxn ang="0">
                    <a:pos x="T4" y="T5"/>
                  </a:cxn>
                  <a:cxn ang="0">
                    <a:pos x="T6" y="T7"/>
                  </a:cxn>
                  <a:cxn ang="0">
                    <a:pos x="T8" y="T9"/>
                  </a:cxn>
                </a:cxnLst>
                <a:rect l="0" t="0" r="r" b="b"/>
                <a:pathLst>
                  <a:path w="177" h="580">
                    <a:moveTo>
                      <a:pt x="177" y="580"/>
                    </a:moveTo>
                    <a:cubicBezTo>
                      <a:pt x="62" y="580"/>
                      <a:pt x="62" y="580"/>
                      <a:pt x="62" y="580"/>
                    </a:cubicBezTo>
                    <a:cubicBezTo>
                      <a:pt x="62" y="339"/>
                      <a:pt x="0" y="22"/>
                      <a:pt x="0" y="21"/>
                    </a:cubicBezTo>
                    <a:cubicBezTo>
                      <a:pt x="143" y="0"/>
                      <a:pt x="143" y="0"/>
                      <a:pt x="143" y="0"/>
                    </a:cubicBezTo>
                    <a:cubicBezTo>
                      <a:pt x="144" y="8"/>
                      <a:pt x="177" y="328"/>
                      <a:pt x="177" y="58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149" name="Freeform 148"/>
              <p:cNvSpPr>
                <a:spLocks/>
              </p:cNvSpPr>
              <p:nvPr/>
            </p:nvSpPr>
            <p:spPr bwMode="auto">
              <a:xfrm>
                <a:off x="6027722" y="3771293"/>
                <a:ext cx="137251" cy="297990"/>
              </a:xfrm>
              <a:custGeom>
                <a:avLst/>
                <a:gdLst>
                  <a:gd name="T0" fmla="*/ 82 w 82"/>
                  <a:gd name="T1" fmla="*/ 0 h 324"/>
                  <a:gd name="T2" fmla="*/ 66 w 82"/>
                  <a:gd name="T3" fmla="*/ 324 h 324"/>
                  <a:gd name="T4" fmla="*/ 0 w 82"/>
                  <a:gd name="T5" fmla="*/ 324 h 324"/>
                  <a:gd name="T6" fmla="*/ 0 w 82"/>
                  <a:gd name="T7" fmla="*/ 0 h 324"/>
                  <a:gd name="T8" fmla="*/ 82 w 82"/>
                  <a:gd name="T9" fmla="*/ 0 h 324"/>
                </a:gdLst>
                <a:ahLst/>
                <a:cxnLst>
                  <a:cxn ang="0">
                    <a:pos x="T0" y="T1"/>
                  </a:cxn>
                  <a:cxn ang="0">
                    <a:pos x="T2" y="T3"/>
                  </a:cxn>
                  <a:cxn ang="0">
                    <a:pos x="T4" y="T5"/>
                  </a:cxn>
                  <a:cxn ang="0">
                    <a:pos x="T6" y="T7"/>
                  </a:cxn>
                  <a:cxn ang="0">
                    <a:pos x="T8" y="T9"/>
                  </a:cxn>
                </a:cxnLst>
                <a:rect l="0" t="0" r="r" b="b"/>
                <a:pathLst>
                  <a:path w="82" h="324">
                    <a:moveTo>
                      <a:pt x="82" y="0"/>
                    </a:moveTo>
                    <a:lnTo>
                      <a:pt x="66" y="324"/>
                    </a:lnTo>
                    <a:lnTo>
                      <a:pt x="0" y="324"/>
                    </a:lnTo>
                    <a:lnTo>
                      <a:pt x="0" y="0"/>
                    </a:lnTo>
                    <a:lnTo>
                      <a:pt x="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150" name="Freeform 149"/>
              <p:cNvSpPr>
                <a:spLocks/>
              </p:cNvSpPr>
              <p:nvPr/>
            </p:nvSpPr>
            <p:spPr bwMode="auto">
              <a:xfrm>
                <a:off x="6027722" y="3771293"/>
                <a:ext cx="137251" cy="542308"/>
              </a:xfrm>
              <a:custGeom>
                <a:avLst/>
                <a:gdLst>
                  <a:gd name="T0" fmla="*/ 82 w 82"/>
                  <a:gd name="T1" fmla="*/ 0 h 324"/>
                  <a:gd name="T2" fmla="*/ 66 w 82"/>
                  <a:gd name="T3" fmla="*/ 324 h 324"/>
                  <a:gd name="T4" fmla="*/ 0 w 82"/>
                  <a:gd name="T5" fmla="*/ 324 h 324"/>
                  <a:gd name="T6" fmla="*/ 0 w 82"/>
                  <a:gd name="T7" fmla="*/ 0 h 324"/>
                  <a:gd name="T8" fmla="*/ 82 w 82"/>
                  <a:gd name="T9" fmla="*/ 0 h 324"/>
                </a:gdLst>
                <a:ahLst/>
                <a:cxnLst>
                  <a:cxn ang="0">
                    <a:pos x="T0" y="T1"/>
                  </a:cxn>
                  <a:cxn ang="0">
                    <a:pos x="T2" y="T3"/>
                  </a:cxn>
                  <a:cxn ang="0">
                    <a:pos x="T4" y="T5"/>
                  </a:cxn>
                  <a:cxn ang="0">
                    <a:pos x="T6" y="T7"/>
                  </a:cxn>
                  <a:cxn ang="0">
                    <a:pos x="T8" y="T9"/>
                  </a:cxn>
                </a:cxnLst>
                <a:rect l="0" t="0" r="r" b="b"/>
                <a:pathLst>
                  <a:path w="82" h="324">
                    <a:moveTo>
                      <a:pt x="82" y="0"/>
                    </a:moveTo>
                    <a:lnTo>
                      <a:pt x="66" y="324"/>
                    </a:lnTo>
                    <a:lnTo>
                      <a:pt x="0" y="324"/>
                    </a:lnTo>
                    <a:lnTo>
                      <a:pt x="0" y="0"/>
                    </a:lnTo>
                    <a:lnTo>
                      <a:pt x="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152" name="Freeform 151"/>
              <p:cNvSpPr>
                <a:spLocks/>
              </p:cNvSpPr>
              <p:nvPr/>
            </p:nvSpPr>
            <p:spPr bwMode="auto">
              <a:xfrm>
                <a:off x="6096348" y="3406407"/>
                <a:ext cx="118839" cy="75321"/>
              </a:xfrm>
              <a:custGeom>
                <a:avLst/>
                <a:gdLst>
                  <a:gd name="T0" fmla="*/ 0 w 124"/>
                  <a:gd name="T1" fmla="*/ 0 h 79"/>
                  <a:gd name="T2" fmla="*/ 63 w 124"/>
                  <a:gd name="T3" fmla="*/ 26 h 79"/>
                  <a:gd name="T4" fmla="*/ 124 w 124"/>
                  <a:gd name="T5" fmla="*/ 2 h 79"/>
                  <a:gd name="T6" fmla="*/ 124 w 124"/>
                  <a:gd name="T7" fmla="*/ 26 h 79"/>
                  <a:gd name="T8" fmla="*/ 62 w 124"/>
                  <a:gd name="T9" fmla="*/ 79 h 79"/>
                  <a:gd name="T10" fmla="*/ 0 w 124"/>
                  <a:gd name="T11" fmla="*/ 31 h 79"/>
                  <a:gd name="T12" fmla="*/ 0 w 124"/>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124" h="79">
                    <a:moveTo>
                      <a:pt x="0" y="0"/>
                    </a:moveTo>
                    <a:cubicBezTo>
                      <a:pt x="16" y="16"/>
                      <a:pt x="38" y="26"/>
                      <a:pt x="63" y="26"/>
                    </a:cubicBezTo>
                    <a:cubicBezTo>
                      <a:pt x="86" y="26"/>
                      <a:pt x="108" y="17"/>
                      <a:pt x="124" y="2"/>
                    </a:cubicBezTo>
                    <a:cubicBezTo>
                      <a:pt x="124" y="26"/>
                      <a:pt x="124" y="26"/>
                      <a:pt x="124" y="26"/>
                    </a:cubicBezTo>
                    <a:cubicBezTo>
                      <a:pt x="62" y="79"/>
                      <a:pt x="62" y="79"/>
                      <a:pt x="62" y="79"/>
                    </a:cubicBezTo>
                    <a:cubicBezTo>
                      <a:pt x="0" y="31"/>
                      <a:pt x="0" y="31"/>
                      <a:pt x="0" y="3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157" name="Freeform 156"/>
              <p:cNvSpPr>
                <a:spLocks/>
              </p:cNvSpPr>
              <p:nvPr/>
            </p:nvSpPr>
            <p:spPr bwMode="auto">
              <a:xfrm>
                <a:off x="6021027" y="3404733"/>
                <a:ext cx="272828" cy="423469"/>
              </a:xfrm>
              <a:custGeom>
                <a:avLst/>
                <a:gdLst>
                  <a:gd name="T0" fmla="*/ 79 w 285"/>
                  <a:gd name="T1" fmla="*/ 0 h 443"/>
                  <a:gd name="T2" fmla="*/ 22 w 285"/>
                  <a:gd name="T3" fmla="*/ 10 h 443"/>
                  <a:gd name="T4" fmla="*/ 9 w 285"/>
                  <a:gd name="T5" fmla="*/ 31 h 443"/>
                  <a:gd name="T6" fmla="*/ 0 w 285"/>
                  <a:gd name="T7" fmla="*/ 443 h 443"/>
                  <a:gd name="T8" fmla="*/ 285 w 285"/>
                  <a:gd name="T9" fmla="*/ 422 h 443"/>
                  <a:gd name="T10" fmla="*/ 275 w 285"/>
                  <a:gd name="T11" fmla="*/ 31 h 443"/>
                  <a:gd name="T12" fmla="*/ 263 w 285"/>
                  <a:gd name="T13" fmla="*/ 10 h 443"/>
                  <a:gd name="T14" fmla="*/ 205 w 285"/>
                  <a:gd name="T15" fmla="*/ 0 h 443"/>
                  <a:gd name="T16" fmla="*/ 142 w 285"/>
                  <a:gd name="T17" fmla="*/ 59 h 443"/>
                  <a:gd name="T18" fmla="*/ 79 w 285"/>
                  <a:gd name="T19"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 h="443">
                    <a:moveTo>
                      <a:pt x="79" y="0"/>
                    </a:moveTo>
                    <a:cubicBezTo>
                      <a:pt x="22" y="10"/>
                      <a:pt x="22" y="10"/>
                      <a:pt x="22" y="10"/>
                    </a:cubicBezTo>
                    <a:cubicBezTo>
                      <a:pt x="10" y="10"/>
                      <a:pt x="9" y="19"/>
                      <a:pt x="9" y="31"/>
                    </a:cubicBezTo>
                    <a:cubicBezTo>
                      <a:pt x="0" y="443"/>
                      <a:pt x="0" y="443"/>
                      <a:pt x="0" y="443"/>
                    </a:cubicBezTo>
                    <a:cubicBezTo>
                      <a:pt x="285" y="422"/>
                      <a:pt x="285" y="422"/>
                      <a:pt x="285" y="422"/>
                    </a:cubicBezTo>
                    <a:cubicBezTo>
                      <a:pt x="275" y="31"/>
                      <a:pt x="275" y="31"/>
                      <a:pt x="275" y="31"/>
                    </a:cubicBezTo>
                    <a:cubicBezTo>
                      <a:pt x="275" y="19"/>
                      <a:pt x="275" y="10"/>
                      <a:pt x="263" y="10"/>
                    </a:cubicBezTo>
                    <a:cubicBezTo>
                      <a:pt x="205" y="0"/>
                      <a:pt x="205" y="0"/>
                      <a:pt x="205" y="0"/>
                    </a:cubicBezTo>
                    <a:cubicBezTo>
                      <a:pt x="142" y="59"/>
                      <a:pt x="142" y="59"/>
                      <a:pt x="142" y="59"/>
                    </a:cubicBezTo>
                    <a:cubicBezTo>
                      <a:pt x="79" y="0"/>
                      <a:pt x="79" y="0"/>
                      <a:pt x="79" y="0"/>
                    </a:cubicBezTo>
                  </a:path>
                </a:pathLst>
              </a:custGeom>
              <a:solidFill>
                <a:schemeClr val="accent5"/>
              </a:solidFill>
              <a:ln>
                <a:noFill/>
              </a:ln>
              <a:extLst/>
            </p:spPr>
            <p:txBody>
              <a:bodyPr vert="horz" wrap="square" lIns="0" tIns="91440" rIns="0" bIns="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endParaRPr lang="en-US" sz="800" b="1" dirty="0">
                  <a:solidFill>
                    <a:schemeClr val="bg1"/>
                  </a:solidFill>
                </a:endParaRPr>
              </a:p>
            </p:txBody>
          </p:sp>
          <p:sp>
            <p:nvSpPr>
              <p:cNvPr id="159" name="Freeform 158"/>
              <p:cNvSpPr>
                <a:spLocks/>
              </p:cNvSpPr>
              <p:nvPr/>
            </p:nvSpPr>
            <p:spPr bwMode="auto">
              <a:xfrm>
                <a:off x="6056177" y="3187140"/>
                <a:ext cx="210898" cy="175748"/>
              </a:xfrm>
              <a:custGeom>
                <a:avLst/>
                <a:gdLst>
                  <a:gd name="T0" fmla="*/ 105 w 220"/>
                  <a:gd name="T1" fmla="*/ 0 h 182"/>
                  <a:gd name="T2" fmla="*/ 110 w 220"/>
                  <a:gd name="T3" fmla="*/ 5 h 182"/>
                  <a:gd name="T4" fmla="*/ 116 w 220"/>
                  <a:gd name="T5" fmla="*/ 0 h 182"/>
                  <a:gd name="T6" fmla="*/ 220 w 220"/>
                  <a:gd name="T7" fmla="*/ 104 h 182"/>
                  <a:gd name="T8" fmla="*/ 192 w 220"/>
                  <a:gd name="T9" fmla="*/ 182 h 182"/>
                  <a:gd name="T10" fmla="*/ 192 w 220"/>
                  <a:gd name="T11" fmla="*/ 73 h 182"/>
                  <a:gd name="T12" fmla="*/ 190 w 220"/>
                  <a:gd name="T13" fmla="*/ 73 h 182"/>
                  <a:gd name="T14" fmla="*/ 31 w 220"/>
                  <a:gd name="T15" fmla="*/ 73 h 182"/>
                  <a:gd name="T16" fmla="*/ 29 w 220"/>
                  <a:gd name="T17" fmla="*/ 73 h 182"/>
                  <a:gd name="T18" fmla="*/ 29 w 220"/>
                  <a:gd name="T19" fmla="*/ 182 h 182"/>
                  <a:gd name="T20" fmla="*/ 0 w 220"/>
                  <a:gd name="T21" fmla="*/ 104 h 182"/>
                  <a:gd name="T22" fmla="*/ 105 w 220"/>
                  <a:gd name="T2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0" h="182">
                    <a:moveTo>
                      <a:pt x="105" y="0"/>
                    </a:moveTo>
                    <a:cubicBezTo>
                      <a:pt x="110" y="5"/>
                      <a:pt x="110" y="5"/>
                      <a:pt x="110" y="5"/>
                    </a:cubicBezTo>
                    <a:cubicBezTo>
                      <a:pt x="116" y="0"/>
                      <a:pt x="116" y="0"/>
                      <a:pt x="116" y="0"/>
                    </a:cubicBezTo>
                    <a:cubicBezTo>
                      <a:pt x="179" y="0"/>
                      <a:pt x="220" y="49"/>
                      <a:pt x="220" y="104"/>
                    </a:cubicBezTo>
                    <a:cubicBezTo>
                      <a:pt x="220" y="159"/>
                      <a:pt x="192" y="182"/>
                      <a:pt x="192" y="182"/>
                    </a:cubicBezTo>
                    <a:cubicBezTo>
                      <a:pt x="192" y="73"/>
                      <a:pt x="192" y="73"/>
                      <a:pt x="192" y="73"/>
                    </a:cubicBezTo>
                    <a:cubicBezTo>
                      <a:pt x="190" y="73"/>
                      <a:pt x="190" y="73"/>
                      <a:pt x="190" y="73"/>
                    </a:cubicBezTo>
                    <a:cubicBezTo>
                      <a:pt x="31" y="73"/>
                      <a:pt x="31" y="73"/>
                      <a:pt x="31" y="73"/>
                    </a:cubicBezTo>
                    <a:cubicBezTo>
                      <a:pt x="29" y="73"/>
                      <a:pt x="29" y="73"/>
                      <a:pt x="29" y="73"/>
                    </a:cubicBezTo>
                    <a:cubicBezTo>
                      <a:pt x="29" y="182"/>
                      <a:pt x="29" y="182"/>
                      <a:pt x="29" y="182"/>
                    </a:cubicBezTo>
                    <a:cubicBezTo>
                      <a:pt x="29" y="182"/>
                      <a:pt x="0" y="159"/>
                      <a:pt x="0" y="104"/>
                    </a:cubicBezTo>
                    <a:cubicBezTo>
                      <a:pt x="0" y="49"/>
                      <a:pt x="42" y="0"/>
                      <a:pt x="105" y="0"/>
                    </a:cubicBezTo>
                    <a:close/>
                  </a:path>
                </a:pathLst>
              </a:custGeom>
              <a:solidFill>
                <a:srgbClr val="B98A13"/>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chemeClr val="bg1"/>
                  </a:solidFill>
                </a:endParaRPr>
              </a:p>
            </p:txBody>
          </p:sp>
          <p:pic>
            <p:nvPicPr>
              <p:cNvPr id="160" name="Picture 1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1727" y="3522065"/>
                <a:ext cx="158510" cy="109738"/>
              </a:xfrm>
              <a:prstGeom prst="rect">
                <a:avLst/>
              </a:prstGeom>
            </p:spPr>
          </p:pic>
          <p:sp>
            <p:nvSpPr>
              <p:cNvPr id="161" name="Rounded Rectangle 160"/>
              <p:cNvSpPr/>
              <p:nvPr/>
            </p:nvSpPr>
            <p:spPr bwMode="auto">
              <a:xfrm rot="533908">
                <a:off x="5964617" y="3410809"/>
                <a:ext cx="65737" cy="462538"/>
              </a:xfrm>
              <a:prstGeom prst="roundRect">
                <a:avLst>
                  <a:gd name="adj" fmla="val 50000"/>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182" name="Rounded Rectangle 181"/>
              <p:cNvSpPr/>
              <p:nvPr/>
            </p:nvSpPr>
            <p:spPr bwMode="auto">
              <a:xfrm rot="21066092" flipH="1">
                <a:off x="6288401" y="3413190"/>
                <a:ext cx="65737" cy="462538"/>
              </a:xfrm>
              <a:prstGeom prst="roundRect">
                <a:avLst>
                  <a:gd name="adj" fmla="val 50000"/>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grpSp>
        <p:sp>
          <p:nvSpPr>
            <p:cNvPr id="169" name="Left-Right Arrow 26"/>
            <p:cNvSpPr/>
            <p:nvPr/>
          </p:nvSpPr>
          <p:spPr bwMode="auto">
            <a:xfrm>
              <a:off x="5208738" y="3713261"/>
              <a:ext cx="1849422" cy="605038"/>
            </a:xfrm>
            <a:prstGeom prst="leftRightArrow">
              <a:avLst>
                <a:gd name="adj1" fmla="val 50000"/>
                <a:gd name="adj2" fmla="val 56764"/>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55412" tIns="124329" rIns="155412" bIns="124329" numCol="1" spcCol="0" rtlCol="0" fromWordArt="0" anchor="t" anchorCtr="0" forceAA="0" compatLnSpc="1">
              <a:prstTxWarp prst="textNoShape">
                <a:avLst/>
              </a:prstTxWarp>
              <a:noAutofit/>
            </a:bodyPr>
            <a:lstStyle/>
            <a:p>
              <a:pPr algn="ctr" defTabSz="792367" fontAlgn="base">
                <a:lnSpc>
                  <a:spcPct val="90000"/>
                </a:lnSpc>
                <a:spcBef>
                  <a:spcPct val="0"/>
                </a:spcBef>
                <a:spcAft>
                  <a:spcPct val="0"/>
                </a:spcAft>
                <a:defRPr/>
              </a:pPr>
              <a:endParaRPr lang="en-US" sz="2040" kern="0" dirty="0" err="1">
                <a:solidFill>
                  <a:schemeClr val="bg1"/>
                </a:solidFill>
                <a:ea typeface="Segoe UI" pitchFamily="34" charset="0"/>
                <a:cs typeface="Segoe UI" pitchFamily="34" charset="0"/>
              </a:endParaRPr>
            </a:p>
          </p:txBody>
        </p:sp>
        <p:sp>
          <p:nvSpPr>
            <p:cNvPr id="170" name="TextBox 61"/>
            <p:cNvSpPr txBox="1"/>
            <p:nvPr/>
          </p:nvSpPr>
          <p:spPr>
            <a:xfrm>
              <a:off x="5208738" y="3903726"/>
              <a:ext cx="1849422" cy="21544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kern="0" dirty="0">
                  <a:solidFill>
                    <a:schemeClr val="bg1"/>
                  </a:solidFill>
                </a:rPr>
                <a:t>Collaboration</a:t>
              </a:r>
            </a:p>
          </p:txBody>
        </p:sp>
        <p:sp>
          <p:nvSpPr>
            <p:cNvPr id="181" name="Freeform 180"/>
            <p:cNvSpPr>
              <a:spLocks/>
            </p:cNvSpPr>
            <p:nvPr/>
          </p:nvSpPr>
          <p:spPr bwMode="auto">
            <a:xfrm rot="4158392">
              <a:off x="5911703" y="3814757"/>
              <a:ext cx="100427" cy="88711"/>
            </a:xfrm>
            <a:custGeom>
              <a:avLst/>
              <a:gdLst>
                <a:gd name="T0" fmla="*/ 95 w 105"/>
                <a:gd name="T1" fmla="*/ 72 h 93"/>
                <a:gd name="T2" fmla="*/ 84 w 105"/>
                <a:gd name="T3" fmla="*/ 25 h 93"/>
                <a:gd name="T4" fmla="*/ 43 w 105"/>
                <a:gd name="T5" fmla="*/ 0 h 93"/>
                <a:gd name="T6" fmla="*/ 0 w 105"/>
                <a:gd name="T7" fmla="*/ 54 h 93"/>
                <a:gd name="T8" fmla="*/ 48 w 105"/>
                <a:gd name="T9" fmla="*/ 83 h 93"/>
                <a:gd name="T10" fmla="*/ 95 w 105"/>
                <a:gd name="T11" fmla="*/ 72 h 93"/>
              </a:gdLst>
              <a:ahLst/>
              <a:cxnLst>
                <a:cxn ang="0">
                  <a:pos x="T0" y="T1"/>
                </a:cxn>
                <a:cxn ang="0">
                  <a:pos x="T2" y="T3"/>
                </a:cxn>
                <a:cxn ang="0">
                  <a:pos x="T4" y="T5"/>
                </a:cxn>
                <a:cxn ang="0">
                  <a:pos x="T6" y="T7"/>
                </a:cxn>
                <a:cxn ang="0">
                  <a:pos x="T8" y="T9"/>
                </a:cxn>
                <a:cxn ang="0">
                  <a:pos x="T10" y="T11"/>
                </a:cxn>
              </a:cxnLst>
              <a:rect l="0" t="0" r="r" b="b"/>
              <a:pathLst>
                <a:path w="105" h="93">
                  <a:moveTo>
                    <a:pt x="95" y="72"/>
                  </a:moveTo>
                  <a:cubicBezTo>
                    <a:pt x="105" y="56"/>
                    <a:pt x="100" y="35"/>
                    <a:pt x="84" y="25"/>
                  </a:cubicBezTo>
                  <a:cubicBezTo>
                    <a:pt x="84" y="25"/>
                    <a:pt x="67" y="14"/>
                    <a:pt x="43" y="0"/>
                  </a:cubicBezTo>
                  <a:cubicBezTo>
                    <a:pt x="0" y="54"/>
                    <a:pt x="0" y="54"/>
                    <a:pt x="0" y="54"/>
                  </a:cubicBezTo>
                  <a:cubicBezTo>
                    <a:pt x="48" y="83"/>
                    <a:pt x="48" y="83"/>
                    <a:pt x="48" y="83"/>
                  </a:cubicBezTo>
                  <a:cubicBezTo>
                    <a:pt x="64" y="93"/>
                    <a:pt x="85" y="88"/>
                    <a:pt x="95" y="72"/>
                  </a:cubicBezTo>
                  <a:close/>
                </a:path>
              </a:pathLst>
            </a:cu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chemeClr val="bg1"/>
                </a:solidFill>
              </a:endParaRPr>
            </a:p>
          </p:txBody>
        </p:sp>
        <p:sp>
          <p:nvSpPr>
            <p:cNvPr id="199" name="Freeform 198"/>
            <p:cNvSpPr>
              <a:spLocks/>
            </p:cNvSpPr>
            <p:nvPr/>
          </p:nvSpPr>
          <p:spPr bwMode="auto">
            <a:xfrm rot="17441608" flipH="1">
              <a:off x="6302880" y="3790485"/>
              <a:ext cx="100427" cy="88711"/>
            </a:xfrm>
            <a:custGeom>
              <a:avLst/>
              <a:gdLst>
                <a:gd name="T0" fmla="*/ 95 w 105"/>
                <a:gd name="T1" fmla="*/ 72 h 93"/>
                <a:gd name="T2" fmla="*/ 84 w 105"/>
                <a:gd name="T3" fmla="*/ 25 h 93"/>
                <a:gd name="T4" fmla="*/ 43 w 105"/>
                <a:gd name="T5" fmla="*/ 0 h 93"/>
                <a:gd name="T6" fmla="*/ 0 w 105"/>
                <a:gd name="T7" fmla="*/ 54 h 93"/>
                <a:gd name="T8" fmla="*/ 48 w 105"/>
                <a:gd name="T9" fmla="*/ 83 h 93"/>
                <a:gd name="T10" fmla="*/ 95 w 105"/>
                <a:gd name="T11" fmla="*/ 72 h 93"/>
              </a:gdLst>
              <a:ahLst/>
              <a:cxnLst>
                <a:cxn ang="0">
                  <a:pos x="T0" y="T1"/>
                </a:cxn>
                <a:cxn ang="0">
                  <a:pos x="T2" y="T3"/>
                </a:cxn>
                <a:cxn ang="0">
                  <a:pos x="T4" y="T5"/>
                </a:cxn>
                <a:cxn ang="0">
                  <a:pos x="T6" y="T7"/>
                </a:cxn>
                <a:cxn ang="0">
                  <a:pos x="T8" y="T9"/>
                </a:cxn>
                <a:cxn ang="0">
                  <a:pos x="T10" y="T11"/>
                </a:cxn>
              </a:cxnLst>
              <a:rect l="0" t="0" r="r" b="b"/>
              <a:pathLst>
                <a:path w="105" h="93">
                  <a:moveTo>
                    <a:pt x="95" y="72"/>
                  </a:moveTo>
                  <a:cubicBezTo>
                    <a:pt x="105" y="56"/>
                    <a:pt x="100" y="35"/>
                    <a:pt x="84" y="25"/>
                  </a:cubicBezTo>
                  <a:cubicBezTo>
                    <a:pt x="84" y="25"/>
                    <a:pt x="67" y="14"/>
                    <a:pt x="43" y="0"/>
                  </a:cubicBezTo>
                  <a:cubicBezTo>
                    <a:pt x="0" y="54"/>
                    <a:pt x="0" y="54"/>
                    <a:pt x="0" y="54"/>
                  </a:cubicBezTo>
                  <a:cubicBezTo>
                    <a:pt x="48" y="83"/>
                    <a:pt x="48" y="83"/>
                    <a:pt x="48" y="83"/>
                  </a:cubicBezTo>
                  <a:cubicBezTo>
                    <a:pt x="64" y="93"/>
                    <a:pt x="85" y="88"/>
                    <a:pt x="95" y="72"/>
                  </a:cubicBezTo>
                  <a:close/>
                </a:path>
              </a:pathLst>
            </a:custGeom>
            <a:solidFill>
              <a:srgbClr val="DCE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chemeClr val="bg1"/>
                </a:solidFill>
              </a:endParaRPr>
            </a:p>
          </p:txBody>
        </p:sp>
      </p:grpSp>
    </p:spTree>
    <p:extLst>
      <p:ext uri="{BB962C8B-B14F-4D97-AF65-F5344CB8AC3E}">
        <p14:creationId xmlns:p14="http://schemas.microsoft.com/office/powerpoint/2010/main" val="21273832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12436475" cy="2124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Title 2"/>
          <p:cNvSpPr>
            <a:spLocks noGrp="1"/>
          </p:cNvSpPr>
          <p:nvPr>
            <p:ph type="title"/>
          </p:nvPr>
        </p:nvSpPr>
        <p:spPr>
          <a:xfrm>
            <a:off x="274642" y="295277"/>
            <a:ext cx="11889564" cy="917575"/>
          </a:xfrm>
        </p:spPr>
        <p:txBody>
          <a:bodyPr/>
          <a:lstStyle/>
          <a:p>
            <a:r>
              <a:rPr lang="en-US" dirty="0"/>
              <a:t>How Microsoft can help increase the flow of value</a:t>
            </a:r>
          </a:p>
        </p:txBody>
      </p:sp>
      <p:sp>
        <p:nvSpPr>
          <p:cNvPr id="20" name="Rectangle 19"/>
          <p:cNvSpPr/>
          <p:nvPr/>
        </p:nvSpPr>
        <p:spPr bwMode="auto">
          <a:xfrm>
            <a:off x="542961" y="3110262"/>
            <a:ext cx="2790170" cy="34352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3390774" y="3112917"/>
            <a:ext cx="2795873" cy="3435227"/>
          </a:xfrm>
          <a:prstGeom prst="rect">
            <a:avLst/>
          </a:prstGeom>
          <a:solidFill>
            <a:srgbClr val="F1771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6244290" y="3112917"/>
            <a:ext cx="2840157" cy="3435227"/>
          </a:xfrm>
          <a:prstGeom prst="rect">
            <a:avLst/>
          </a:prstGeom>
          <a:solidFill>
            <a:srgbClr val="2FAF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Text Placeholder 5"/>
          <p:cNvSpPr txBox="1">
            <a:spLocks/>
          </p:cNvSpPr>
          <p:nvPr/>
        </p:nvSpPr>
        <p:spPr>
          <a:xfrm>
            <a:off x="542961" y="3696006"/>
            <a:ext cx="2762820" cy="1202370"/>
          </a:xfrm>
          <a:prstGeom prst="rect">
            <a:avLst/>
          </a:prstGeom>
        </p:spPr>
        <p:txBody>
          <a:bodyPr vert="horz" wrap="square" lIns="182880" tIns="146304" rIns="182880" bIns="146304" rtlCol="0">
            <a:noAutofit/>
          </a:bodyPr>
          <a:lst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Font typeface="Arial" pitchFamily="34" charset="0"/>
              <a:buNone/>
            </a:pPr>
            <a:r>
              <a:rPr lang="de-DE" sz="3200" dirty="0">
                <a:gradFill>
                  <a:gsLst>
                    <a:gs pos="42478">
                      <a:srgbClr val="FFFFFF"/>
                    </a:gs>
                    <a:gs pos="77000">
                      <a:srgbClr val="FFFFFF"/>
                    </a:gs>
                  </a:gsLst>
                  <a:lin ang="5400000" scaled="0"/>
                </a:gradFill>
              </a:rPr>
              <a:t>Shorten cycle times</a:t>
            </a:r>
          </a:p>
        </p:txBody>
      </p:sp>
      <p:sp>
        <p:nvSpPr>
          <p:cNvPr id="24" name="Text Placeholder 6"/>
          <p:cNvSpPr txBox="1">
            <a:spLocks/>
          </p:cNvSpPr>
          <p:nvPr/>
        </p:nvSpPr>
        <p:spPr>
          <a:xfrm>
            <a:off x="3363424" y="3671841"/>
            <a:ext cx="2782514" cy="996442"/>
          </a:xfrm>
          <a:prstGeom prst="rect">
            <a:avLst/>
          </a:prstGeom>
        </p:spPr>
        <p:txBody>
          <a:bodyPr vert="horz" wrap="square" lIns="182880" tIns="146304" rIns="182880" bIns="146304" rtlCol="0">
            <a:noAutofit/>
          </a:bodyPr>
          <a:lst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Font typeface="Arial" pitchFamily="34" charset="0"/>
              <a:buNone/>
            </a:pPr>
            <a:r>
              <a:rPr lang="en-US" sz="3200" dirty="0">
                <a:solidFill>
                  <a:srgbClr val="FFFFFF"/>
                </a:solidFill>
              </a:rPr>
              <a:t>Optimize resources</a:t>
            </a:r>
          </a:p>
        </p:txBody>
      </p:sp>
      <p:sp>
        <p:nvSpPr>
          <p:cNvPr id="25" name="Text Placeholder 7"/>
          <p:cNvSpPr txBox="1">
            <a:spLocks/>
          </p:cNvSpPr>
          <p:nvPr/>
        </p:nvSpPr>
        <p:spPr>
          <a:xfrm>
            <a:off x="6232409" y="3722702"/>
            <a:ext cx="2852038" cy="945580"/>
          </a:xfrm>
          <a:prstGeom prst="rect">
            <a:avLst/>
          </a:prstGeom>
        </p:spPr>
        <p:txBody>
          <a:bodyPr vert="horz" wrap="square" lIns="182880" tIns="146304" rIns="182880" bIns="146304" rtlCol="0">
            <a:noAutofit/>
          </a:bodyPr>
          <a:lst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Font typeface="Arial" pitchFamily="34" charset="0"/>
              <a:buNone/>
            </a:pPr>
            <a:r>
              <a:rPr lang="en-US" sz="3200" dirty="0">
                <a:solidFill>
                  <a:srgbClr val="FFFFFF"/>
                </a:solidFill>
              </a:rPr>
              <a:t>Improve quality and availability</a:t>
            </a:r>
          </a:p>
        </p:txBody>
      </p:sp>
      <p:sp>
        <p:nvSpPr>
          <p:cNvPr id="27" name="Oval 26"/>
          <p:cNvSpPr/>
          <p:nvPr/>
        </p:nvSpPr>
        <p:spPr bwMode="auto">
          <a:xfrm>
            <a:off x="1169339" y="2093531"/>
            <a:ext cx="1480548" cy="1480548"/>
          </a:xfrm>
          <a:prstGeom prst="ellipse">
            <a:avLst/>
          </a:prstGeom>
          <a:solidFill>
            <a:schemeClr val="bg1"/>
          </a:solidFill>
          <a:ln w="920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Oval 31"/>
          <p:cNvSpPr/>
          <p:nvPr/>
        </p:nvSpPr>
        <p:spPr bwMode="auto">
          <a:xfrm>
            <a:off x="4058581" y="2121078"/>
            <a:ext cx="1480548" cy="1480548"/>
          </a:xfrm>
          <a:prstGeom prst="ellipse">
            <a:avLst/>
          </a:prstGeom>
          <a:solidFill>
            <a:schemeClr val="bg1"/>
          </a:solidFill>
          <a:ln w="92075">
            <a:solidFill>
              <a:srgbClr val="F1771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Oval 32"/>
          <p:cNvSpPr/>
          <p:nvPr/>
        </p:nvSpPr>
        <p:spPr bwMode="auto">
          <a:xfrm>
            <a:off x="6910930" y="2148696"/>
            <a:ext cx="1480548" cy="1480548"/>
          </a:xfrm>
          <a:prstGeom prst="ellipse">
            <a:avLst/>
          </a:prstGeom>
          <a:solidFill>
            <a:schemeClr val="bg1"/>
          </a:solidFill>
          <a:ln w="92075">
            <a:solidFill>
              <a:srgbClr val="2FAFE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9142090" y="3112917"/>
            <a:ext cx="2854599" cy="3435227"/>
          </a:xfrm>
          <a:prstGeom prst="rect">
            <a:avLst/>
          </a:prstGeom>
          <a:solidFill>
            <a:srgbClr val="D1281C"/>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p:cNvSpPr/>
          <p:nvPr/>
        </p:nvSpPr>
        <p:spPr bwMode="auto">
          <a:xfrm>
            <a:off x="9800294" y="2093531"/>
            <a:ext cx="1480548" cy="1480548"/>
          </a:xfrm>
          <a:prstGeom prst="ellipse">
            <a:avLst/>
          </a:prstGeom>
          <a:solidFill>
            <a:srgbClr val="FFFFFF"/>
          </a:solidFill>
          <a:ln w="92075" cap="flat" cmpd="sng" algn="ctr">
            <a:solidFill>
              <a:srgbClr val="D1281C"/>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ShortenCycles.png"/>
          <p:cNvPicPr>
            <a:picLocks noChangeAspect="1"/>
          </p:cNvPicPr>
          <p:nvPr/>
        </p:nvPicPr>
        <p:blipFill rotWithShape="1">
          <a:blip r:embed="rId3">
            <a:extLst>
              <a:ext uri="{28A0092B-C50C-407E-A947-70E740481C1C}">
                <a14:useLocalDpi xmlns:a14="http://schemas.microsoft.com/office/drawing/2010/main" val="0"/>
              </a:ext>
            </a:extLst>
          </a:blip>
          <a:srcRect l="17557" t="9981" r="20811" b="14403"/>
          <a:stretch/>
        </p:blipFill>
        <p:spPr>
          <a:xfrm>
            <a:off x="1398494" y="2336259"/>
            <a:ext cx="1010406" cy="957917"/>
          </a:xfrm>
          <a:prstGeom prst="rect">
            <a:avLst/>
          </a:prstGeom>
        </p:spPr>
      </p:pic>
      <p:grpSp>
        <p:nvGrpSpPr>
          <p:cNvPr id="39" name="Group 38"/>
          <p:cNvGrpSpPr/>
          <p:nvPr/>
        </p:nvGrpSpPr>
        <p:grpSpPr>
          <a:xfrm>
            <a:off x="4470196" y="2463498"/>
            <a:ext cx="655257" cy="814784"/>
            <a:chOff x="9223030" y="-2441251"/>
            <a:chExt cx="2184644" cy="3706781"/>
          </a:xfrm>
        </p:grpSpPr>
        <p:sp>
          <p:nvSpPr>
            <p:cNvPr id="40" name="Rectangle 39"/>
            <p:cNvSpPr>
              <a:spLocks noChangeArrowheads="1"/>
            </p:cNvSpPr>
            <p:nvPr/>
          </p:nvSpPr>
          <p:spPr bwMode="auto">
            <a:xfrm>
              <a:off x="10619431" y="-1741245"/>
              <a:ext cx="664250" cy="596629"/>
            </a:xfrm>
            <a:prstGeom prst="rect">
              <a:avLst/>
            </a:prstGeom>
            <a:solidFill>
              <a:srgbClr val="00BC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200">
                  <a:solidFill>
                    <a:srgbClr val="000000"/>
                  </a:solidFill>
                  <a:latin typeface="Cambria"/>
                  <a:ea typeface="Times New Roman"/>
                  <a:cs typeface="Times New Roman"/>
                </a:rPr>
                <a:t> </a:t>
              </a:r>
              <a:endParaRPr lang="en-US" sz="1200">
                <a:solidFill>
                  <a:srgbClr val="000000"/>
                </a:solidFill>
                <a:latin typeface="Cambria"/>
                <a:ea typeface="ＭＳ 明朝"/>
                <a:cs typeface="Times New Roman"/>
              </a:endParaRPr>
            </a:p>
          </p:txBody>
        </p:sp>
        <p:sp>
          <p:nvSpPr>
            <p:cNvPr id="41" name="Rectangle 40"/>
            <p:cNvSpPr>
              <a:spLocks noChangeArrowheads="1"/>
            </p:cNvSpPr>
            <p:nvPr/>
          </p:nvSpPr>
          <p:spPr bwMode="auto">
            <a:xfrm>
              <a:off x="9223030" y="-1144616"/>
              <a:ext cx="2184644" cy="100423"/>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200">
                  <a:solidFill>
                    <a:srgbClr val="000000"/>
                  </a:solidFill>
                  <a:latin typeface="Cambria"/>
                  <a:ea typeface="Times New Roman"/>
                  <a:cs typeface="Times New Roman"/>
                </a:rPr>
                <a:t> </a:t>
              </a:r>
              <a:endParaRPr lang="en-US" sz="1200">
                <a:solidFill>
                  <a:srgbClr val="000000"/>
                </a:solidFill>
                <a:latin typeface="Cambria"/>
                <a:ea typeface="ＭＳ 明朝"/>
                <a:cs typeface="Times New Roman"/>
              </a:endParaRPr>
            </a:p>
          </p:txBody>
        </p:sp>
        <p:sp>
          <p:nvSpPr>
            <p:cNvPr id="42" name="Rectangle 41"/>
            <p:cNvSpPr>
              <a:spLocks noChangeArrowheads="1"/>
            </p:cNvSpPr>
            <p:nvPr/>
          </p:nvSpPr>
          <p:spPr bwMode="auto">
            <a:xfrm>
              <a:off x="9347024" y="-1044193"/>
              <a:ext cx="1936657" cy="106330"/>
            </a:xfrm>
            <a:prstGeom prst="rect">
              <a:avLst/>
            </a:prstGeom>
            <a:solidFill>
              <a:srgbClr val="505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200">
                  <a:solidFill>
                    <a:srgbClr val="000000"/>
                  </a:solidFill>
                  <a:latin typeface="Cambria"/>
                  <a:ea typeface="Times New Roman"/>
                  <a:cs typeface="Times New Roman"/>
                </a:rPr>
                <a:t> </a:t>
              </a:r>
              <a:endParaRPr lang="en-US" sz="1200">
                <a:solidFill>
                  <a:srgbClr val="000000"/>
                </a:solidFill>
                <a:latin typeface="Cambria"/>
                <a:ea typeface="ＭＳ 明朝"/>
                <a:cs typeface="Times New Roman"/>
              </a:endParaRPr>
            </a:p>
          </p:txBody>
        </p:sp>
        <p:sp>
          <p:nvSpPr>
            <p:cNvPr id="43" name="Rectangle 42"/>
            <p:cNvSpPr>
              <a:spLocks noChangeArrowheads="1"/>
            </p:cNvSpPr>
            <p:nvPr/>
          </p:nvSpPr>
          <p:spPr bwMode="auto">
            <a:xfrm>
              <a:off x="9223030" y="-72455"/>
              <a:ext cx="2184644" cy="100423"/>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200">
                  <a:solidFill>
                    <a:srgbClr val="000000"/>
                  </a:solidFill>
                  <a:latin typeface="Cambria"/>
                  <a:ea typeface="Times New Roman"/>
                  <a:cs typeface="Times New Roman"/>
                </a:rPr>
                <a:t> </a:t>
              </a:r>
              <a:endParaRPr lang="en-US" sz="1200">
                <a:solidFill>
                  <a:srgbClr val="000000"/>
                </a:solidFill>
                <a:latin typeface="Cambria"/>
                <a:ea typeface="ＭＳ 明朝"/>
                <a:cs typeface="Times New Roman"/>
              </a:endParaRPr>
            </a:p>
          </p:txBody>
        </p:sp>
        <p:sp>
          <p:nvSpPr>
            <p:cNvPr id="44" name="Rectangle 43"/>
            <p:cNvSpPr>
              <a:spLocks noChangeArrowheads="1"/>
            </p:cNvSpPr>
            <p:nvPr/>
          </p:nvSpPr>
          <p:spPr bwMode="auto">
            <a:xfrm>
              <a:off x="9347024" y="22060"/>
              <a:ext cx="1936657" cy="106330"/>
            </a:xfrm>
            <a:prstGeom prst="rect">
              <a:avLst/>
            </a:prstGeom>
            <a:solidFill>
              <a:srgbClr val="505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200">
                  <a:solidFill>
                    <a:srgbClr val="000000"/>
                  </a:solidFill>
                  <a:latin typeface="Cambria"/>
                  <a:ea typeface="Times New Roman"/>
                  <a:cs typeface="Times New Roman"/>
                </a:rPr>
                <a:t> </a:t>
              </a:r>
              <a:endParaRPr lang="en-US" sz="1200">
                <a:solidFill>
                  <a:srgbClr val="000000"/>
                </a:solidFill>
                <a:latin typeface="Cambria"/>
                <a:ea typeface="ＭＳ 明朝"/>
                <a:cs typeface="Times New Roman"/>
              </a:endParaRPr>
            </a:p>
          </p:txBody>
        </p:sp>
        <p:sp>
          <p:nvSpPr>
            <p:cNvPr id="45" name="Rectangle 44"/>
            <p:cNvSpPr>
              <a:spLocks noChangeArrowheads="1"/>
            </p:cNvSpPr>
            <p:nvPr/>
          </p:nvSpPr>
          <p:spPr bwMode="auto">
            <a:xfrm>
              <a:off x="9583201" y="999705"/>
              <a:ext cx="1464302" cy="94516"/>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200">
                  <a:solidFill>
                    <a:srgbClr val="000000"/>
                  </a:solidFill>
                  <a:latin typeface="Cambria"/>
                  <a:ea typeface="Times New Roman"/>
                  <a:cs typeface="Times New Roman"/>
                </a:rPr>
                <a:t> </a:t>
              </a:r>
              <a:endParaRPr lang="en-US" sz="1200">
                <a:solidFill>
                  <a:srgbClr val="000000"/>
                </a:solidFill>
                <a:latin typeface="Cambria"/>
                <a:ea typeface="ＭＳ 明朝"/>
                <a:cs typeface="Times New Roman"/>
              </a:endParaRPr>
            </a:p>
          </p:txBody>
        </p:sp>
        <p:sp>
          <p:nvSpPr>
            <p:cNvPr id="46" name="Rectangle 45"/>
            <p:cNvSpPr>
              <a:spLocks noChangeArrowheads="1"/>
            </p:cNvSpPr>
            <p:nvPr/>
          </p:nvSpPr>
          <p:spPr bwMode="auto">
            <a:xfrm>
              <a:off x="9707195" y="1094221"/>
              <a:ext cx="1219267" cy="171309"/>
            </a:xfrm>
            <a:prstGeom prst="rect">
              <a:avLst/>
            </a:prstGeom>
            <a:solidFill>
              <a:srgbClr val="505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200">
                  <a:solidFill>
                    <a:srgbClr val="000000"/>
                  </a:solidFill>
                  <a:latin typeface="Cambria"/>
                  <a:ea typeface="Times New Roman"/>
                  <a:cs typeface="Times New Roman"/>
                </a:rPr>
                <a:t> </a:t>
              </a:r>
              <a:endParaRPr lang="en-US" sz="1200">
                <a:solidFill>
                  <a:srgbClr val="000000"/>
                </a:solidFill>
                <a:latin typeface="Cambria"/>
                <a:ea typeface="ＭＳ 明朝"/>
                <a:cs typeface="Times New Roman"/>
              </a:endParaRPr>
            </a:p>
          </p:txBody>
        </p:sp>
        <p:sp>
          <p:nvSpPr>
            <p:cNvPr id="47" name="Rectangle 46"/>
            <p:cNvSpPr>
              <a:spLocks noChangeArrowheads="1"/>
            </p:cNvSpPr>
            <p:nvPr/>
          </p:nvSpPr>
          <p:spPr bwMode="auto">
            <a:xfrm>
              <a:off x="9854806" y="-937863"/>
              <a:ext cx="1428875" cy="865408"/>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200">
                  <a:solidFill>
                    <a:srgbClr val="000000"/>
                  </a:solidFill>
                  <a:latin typeface="Cambria"/>
                  <a:ea typeface="Times New Roman"/>
                  <a:cs typeface="Times New Roman"/>
                </a:rPr>
                <a:t> </a:t>
              </a:r>
              <a:endParaRPr lang="en-US" sz="1200">
                <a:solidFill>
                  <a:srgbClr val="000000"/>
                </a:solidFill>
                <a:latin typeface="Cambria"/>
                <a:ea typeface="ＭＳ 明朝"/>
                <a:cs typeface="Times New Roman"/>
              </a:endParaRPr>
            </a:p>
          </p:txBody>
        </p:sp>
        <p:sp>
          <p:nvSpPr>
            <p:cNvPr id="48" name="Freeform 47"/>
            <p:cNvSpPr>
              <a:spLocks/>
            </p:cNvSpPr>
            <p:nvPr/>
          </p:nvSpPr>
          <p:spPr bwMode="auto">
            <a:xfrm>
              <a:off x="9854806" y="128390"/>
              <a:ext cx="1428875" cy="871315"/>
            </a:xfrm>
            <a:custGeom>
              <a:avLst/>
              <a:gdLst>
                <a:gd name="T0" fmla="*/ 363 w 484"/>
                <a:gd name="T1" fmla="*/ 295 h 295"/>
                <a:gd name="T2" fmla="*/ 484 w 484"/>
                <a:gd name="T3" fmla="*/ 0 h 295"/>
                <a:gd name="T4" fmla="*/ 0 w 484"/>
                <a:gd name="T5" fmla="*/ 0 h 295"/>
                <a:gd name="T6" fmla="*/ 0 w 484"/>
                <a:gd name="T7" fmla="*/ 295 h 295"/>
                <a:gd name="T8" fmla="*/ 363 w 484"/>
                <a:gd name="T9" fmla="*/ 295 h 295"/>
              </a:gdLst>
              <a:ahLst/>
              <a:cxnLst>
                <a:cxn ang="0">
                  <a:pos x="T0" y="T1"/>
                </a:cxn>
                <a:cxn ang="0">
                  <a:pos x="T2" y="T3"/>
                </a:cxn>
                <a:cxn ang="0">
                  <a:pos x="T4" y="T5"/>
                </a:cxn>
                <a:cxn ang="0">
                  <a:pos x="T6" y="T7"/>
                </a:cxn>
                <a:cxn ang="0">
                  <a:pos x="T8" y="T9"/>
                </a:cxn>
              </a:cxnLst>
              <a:rect l="0" t="0" r="r" b="b"/>
              <a:pathLst>
                <a:path w="484" h="295">
                  <a:moveTo>
                    <a:pt x="363" y="295"/>
                  </a:moveTo>
                  <a:lnTo>
                    <a:pt x="484" y="0"/>
                  </a:lnTo>
                  <a:lnTo>
                    <a:pt x="0" y="0"/>
                  </a:lnTo>
                  <a:lnTo>
                    <a:pt x="0" y="295"/>
                  </a:lnTo>
                  <a:lnTo>
                    <a:pt x="363" y="295"/>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sz="1200">
                  <a:solidFill>
                    <a:srgbClr val="000000"/>
                  </a:solidFill>
                  <a:latin typeface="Cambria"/>
                  <a:ea typeface="Times New Roman"/>
                  <a:cs typeface="Times New Roman"/>
                </a:rPr>
                <a:t> </a:t>
              </a:r>
              <a:endParaRPr lang="en-US" sz="1200">
                <a:solidFill>
                  <a:srgbClr val="000000"/>
                </a:solidFill>
                <a:latin typeface="Cambria"/>
                <a:ea typeface="ＭＳ 明朝"/>
                <a:cs typeface="Times New Roman"/>
              </a:endParaRPr>
            </a:p>
          </p:txBody>
        </p:sp>
        <p:sp>
          <p:nvSpPr>
            <p:cNvPr id="53" name="Rectangle 52"/>
            <p:cNvSpPr>
              <a:spLocks noChangeArrowheads="1"/>
            </p:cNvSpPr>
            <p:nvPr/>
          </p:nvSpPr>
          <p:spPr bwMode="auto">
            <a:xfrm>
              <a:off x="9347024" y="-937863"/>
              <a:ext cx="507782" cy="865408"/>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200">
                  <a:solidFill>
                    <a:srgbClr val="000000"/>
                  </a:solidFill>
                  <a:latin typeface="Cambria"/>
                  <a:ea typeface="Times New Roman"/>
                  <a:cs typeface="Times New Roman"/>
                </a:rPr>
                <a:t> </a:t>
              </a:r>
              <a:endParaRPr lang="en-US" sz="1200">
                <a:solidFill>
                  <a:srgbClr val="000000"/>
                </a:solidFill>
                <a:latin typeface="Cambria"/>
                <a:ea typeface="ＭＳ 明朝"/>
                <a:cs typeface="Times New Roman"/>
              </a:endParaRPr>
            </a:p>
          </p:txBody>
        </p:sp>
        <p:sp>
          <p:nvSpPr>
            <p:cNvPr id="54" name="Rectangle 53"/>
            <p:cNvSpPr>
              <a:spLocks noChangeArrowheads="1"/>
            </p:cNvSpPr>
            <p:nvPr/>
          </p:nvSpPr>
          <p:spPr bwMode="auto">
            <a:xfrm>
              <a:off x="10023082" y="-607059"/>
              <a:ext cx="507782" cy="209706"/>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200" dirty="0">
                  <a:solidFill>
                    <a:srgbClr val="000000"/>
                  </a:solidFill>
                  <a:latin typeface="Cambria"/>
                  <a:ea typeface="Times New Roman"/>
                  <a:cs typeface="Times New Roman"/>
                </a:rPr>
                <a:t> </a:t>
              </a:r>
              <a:endParaRPr lang="en-US" sz="1200" dirty="0">
                <a:solidFill>
                  <a:srgbClr val="000000"/>
                </a:solidFill>
                <a:latin typeface="Cambria"/>
                <a:ea typeface="ＭＳ 明朝"/>
                <a:cs typeface="Times New Roman"/>
              </a:endParaRPr>
            </a:p>
          </p:txBody>
        </p:sp>
        <p:sp>
          <p:nvSpPr>
            <p:cNvPr id="55" name="Freeform 54"/>
            <p:cNvSpPr>
              <a:spLocks/>
            </p:cNvSpPr>
            <p:nvPr/>
          </p:nvSpPr>
          <p:spPr bwMode="auto">
            <a:xfrm>
              <a:off x="9347024" y="128390"/>
              <a:ext cx="507782" cy="871315"/>
            </a:xfrm>
            <a:custGeom>
              <a:avLst/>
              <a:gdLst>
                <a:gd name="T0" fmla="*/ 122 w 172"/>
                <a:gd name="T1" fmla="*/ 295 h 295"/>
                <a:gd name="T2" fmla="*/ 172 w 172"/>
                <a:gd name="T3" fmla="*/ 295 h 295"/>
                <a:gd name="T4" fmla="*/ 172 w 172"/>
                <a:gd name="T5" fmla="*/ 0 h 295"/>
                <a:gd name="T6" fmla="*/ 0 w 172"/>
                <a:gd name="T7" fmla="*/ 0 h 295"/>
                <a:gd name="T8" fmla="*/ 122 w 172"/>
                <a:gd name="T9" fmla="*/ 295 h 295"/>
              </a:gdLst>
              <a:ahLst/>
              <a:cxnLst>
                <a:cxn ang="0">
                  <a:pos x="T0" y="T1"/>
                </a:cxn>
                <a:cxn ang="0">
                  <a:pos x="T2" y="T3"/>
                </a:cxn>
                <a:cxn ang="0">
                  <a:pos x="T4" y="T5"/>
                </a:cxn>
                <a:cxn ang="0">
                  <a:pos x="T6" y="T7"/>
                </a:cxn>
                <a:cxn ang="0">
                  <a:pos x="T8" y="T9"/>
                </a:cxn>
              </a:cxnLst>
              <a:rect l="0" t="0" r="r" b="b"/>
              <a:pathLst>
                <a:path w="172" h="295">
                  <a:moveTo>
                    <a:pt x="122" y="295"/>
                  </a:moveTo>
                  <a:lnTo>
                    <a:pt x="172" y="295"/>
                  </a:lnTo>
                  <a:lnTo>
                    <a:pt x="172" y="0"/>
                  </a:lnTo>
                  <a:lnTo>
                    <a:pt x="0" y="0"/>
                  </a:lnTo>
                  <a:lnTo>
                    <a:pt x="122" y="295"/>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sz="1200">
                  <a:solidFill>
                    <a:srgbClr val="000000"/>
                  </a:solidFill>
                  <a:latin typeface="Cambria"/>
                  <a:ea typeface="Times New Roman"/>
                  <a:cs typeface="Times New Roman"/>
                </a:rPr>
                <a:t> </a:t>
              </a:r>
              <a:endParaRPr lang="en-US" sz="1200">
                <a:solidFill>
                  <a:srgbClr val="000000"/>
                </a:solidFill>
                <a:latin typeface="Cambria"/>
                <a:ea typeface="ＭＳ 明朝"/>
                <a:cs typeface="Times New Roman"/>
              </a:endParaRPr>
            </a:p>
          </p:txBody>
        </p:sp>
        <p:sp>
          <p:nvSpPr>
            <p:cNvPr id="59" name="Rectangle 58"/>
            <p:cNvSpPr>
              <a:spLocks noChangeArrowheads="1"/>
            </p:cNvSpPr>
            <p:nvPr/>
          </p:nvSpPr>
          <p:spPr bwMode="auto">
            <a:xfrm>
              <a:off x="9347024" y="-2139983"/>
              <a:ext cx="513686" cy="995367"/>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200">
                  <a:solidFill>
                    <a:srgbClr val="000000"/>
                  </a:solidFill>
                  <a:latin typeface="Cambria"/>
                  <a:ea typeface="Times New Roman"/>
                  <a:cs typeface="Times New Roman"/>
                </a:rPr>
                <a:t> </a:t>
              </a:r>
              <a:endParaRPr lang="en-US" sz="1200">
                <a:solidFill>
                  <a:srgbClr val="000000"/>
                </a:solidFill>
                <a:latin typeface="Cambria"/>
                <a:ea typeface="ＭＳ 明朝"/>
                <a:cs typeface="Times New Roman"/>
              </a:endParaRPr>
            </a:p>
          </p:txBody>
        </p:sp>
        <p:sp>
          <p:nvSpPr>
            <p:cNvPr id="60" name="Rectangle 59"/>
            <p:cNvSpPr>
              <a:spLocks noChangeArrowheads="1"/>
            </p:cNvSpPr>
            <p:nvPr/>
          </p:nvSpPr>
          <p:spPr bwMode="auto">
            <a:xfrm>
              <a:off x="10359636" y="-1921415"/>
              <a:ext cx="436929" cy="776799"/>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200">
                  <a:solidFill>
                    <a:srgbClr val="000000"/>
                  </a:solidFill>
                  <a:latin typeface="Cambria"/>
                  <a:ea typeface="Times New Roman"/>
                  <a:cs typeface="Times New Roman"/>
                </a:rPr>
                <a:t> </a:t>
              </a:r>
              <a:endParaRPr lang="en-US" sz="1200">
                <a:solidFill>
                  <a:srgbClr val="000000"/>
                </a:solidFill>
                <a:latin typeface="Cambria"/>
                <a:ea typeface="ＭＳ 明朝"/>
                <a:cs typeface="Times New Roman"/>
              </a:endParaRPr>
            </a:p>
          </p:txBody>
        </p:sp>
        <p:sp>
          <p:nvSpPr>
            <p:cNvPr id="61" name="Rectangle 60"/>
            <p:cNvSpPr>
              <a:spLocks noChangeArrowheads="1"/>
            </p:cNvSpPr>
            <p:nvPr/>
          </p:nvSpPr>
          <p:spPr bwMode="auto">
            <a:xfrm>
              <a:off x="10359636" y="-2305385"/>
              <a:ext cx="94471" cy="770892"/>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200">
                  <a:solidFill>
                    <a:srgbClr val="000000"/>
                  </a:solidFill>
                  <a:latin typeface="Cambria"/>
                  <a:ea typeface="Times New Roman"/>
                  <a:cs typeface="Times New Roman"/>
                </a:rPr>
                <a:t> </a:t>
              </a:r>
              <a:endParaRPr lang="en-US" sz="1200">
                <a:solidFill>
                  <a:srgbClr val="000000"/>
                </a:solidFill>
                <a:latin typeface="Cambria"/>
                <a:ea typeface="ＭＳ 明朝"/>
                <a:cs typeface="Times New Roman"/>
              </a:endParaRPr>
            </a:p>
          </p:txBody>
        </p:sp>
        <p:sp>
          <p:nvSpPr>
            <p:cNvPr id="62" name="Rectangle 61"/>
            <p:cNvSpPr>
              <a:spLocks noChangeArrowheads="1"/>
            </p:cNvSpPr>
            <p:nvPr/>
          </p:nvSpPr>
          <p:spPr bwMode="auto">
            <a:xfrm>
              <a:off x="9659959" y="-2340828"/>
              <a:ext cx="522543" cy="1196212"/>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200">
                  <a:solidFill>
                    <a:srgbClr val="000000"/>
                  </a:solidFill>
                  <a:latin typeface="Cambria"/>
                  <a:ea typeface="Times New Roman"/>
                  <a:cs typeface="Times New Roman"/>
                </a:rPr>
                <a:t> </a:t>
              </a:r>
              <a:endParaRPr lang="en-US" sz="1200">
                <a:solidFill>
                  <a:srgbClr val="000000"/>
                </a:solidFill>
                <a:latin typeface="Cambria"/>
                <a:ea typeface="ＭＳ 明朝"/>
                <a:cs typeface="Times New Roman"/>
              </a:endParaRPr>
            </a:p>
          </p:txBody>
        </p:sp>
        <p:sp>
          <p:nvSpPr>
            <p:cNvPr id="63" name="Rectangle 62"/>
            <p:cNvSpPr>
              <a:spLocks noChangeArrowheads="1"/>
            </p:cNvSpPr>
            <p:nvPr/>
          </p:nvSpPr>
          <p:spPr bwMode="auto">
            <a:xfrm>
              <a:off x="10028987" y="-2441251"/>
              <a:ext cx="330649" cy="1296635"/>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200">
                  <a:solidFill>
                    <a:srgbClr val="000000"/>
                  </a:solidFill>
                  <a:latin typeface="Cambria"/>
                  <a:ea typeface="Times New Roman"/>
                  <a:cs typeface="Times New Roman"/>
                </a:rPr>
                <a:t> </a:t>
              </a:r>
              <a:endParaRPr lang="en-US" sz="1200">
                <a:solidFill>
                  <a:srgbClr val="000000"/>
                </a:solidFill>
                <a:latin typeface="Cambria"/>
                <a:ea typeface="ＭＳ 明朝"/>
                <a:cs typeface="Times New Roman"/>
              </a:endParaRPr>
            </a:p>
          </p:txBody>
        </p:sp>
        <p:sp>
          <p:nvSpPr>
            <p:cNvPr id="64" name="Rectangle 63"/>
            <p:cNvSpPr>
              <a:spLocks noChangeArrowheads="1"/>
            </p:cNvSpPr>
            <p:nvPr/>
          </p:nvSpPr>
          <p:spPr bwMode="auto">
            <a:xfrm>
              <a:off x="9860710" y="-2021838"/>
              <a:ext cx="286365" cy="877222"/>
            </a:xfrm>
            <a:prstGeom prst="rect">
              <a:avLst/>
            </a:prstGeom>
            <a:solidFill>
              <a:srgbClr val="00BC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200">
                  <a:solidFill>
                    <a:srgbClr val="000000"/>
                  </a:solidFill>
                  <a:latin typeface="Cambria"/>
                  <a:ea typeface="Times New Roman"/>
                  <a:cs typeface="Times New Roman"/>
                </a:rPr>
                <a:t> </a:t>
              </a:r>
              <a:endParaRPr lang="en-US" sz="1200">
                <a:solidFill>
                  <a:srgbClr val="000000"/>
                </a:solidFill>
                <a:latin typeface="Cambria"/>
                <a:ea typeface="ＭＳ 明朝"/>
                <a:cs typeface="Times New Roman"/>
              </a:endParaRPr>
            </a:p>
          </p:txBody>
        </p:sp>
      </p:grpSp>
      <p:pic>
        <p:nvPicPr>
          <p:cNvPr id="65" name="Picture 64" descr="ProcessMachine.png"/>
          <p:cNvPicPr>
            <a:picLocks noChangeAspect="1"/>
          </p:cNvPicPr>
          <p:nvPr/>
        </p:nvPicPr>
        <p:blipFill rotWithShape="1">
          <a:blip r:embed="rId4">
            <a:extLst>
              <a:ext uri="{28A0092B-C50C-407E-A947-70E740481C1C}">
                <a14:useLocalDpi xmlns:a14="http://schemas.microsoft.com/office/drawing/2010/main" val="0"/>
              </a:ext>
            </a:extLst>
          </a:blip>
          <a:srcRect l="12194" t="7355" r="5953" b="9612"/>
          <a:stretch/>
        </p:blipFill>
        <p:spPr>
          <a:xfrm>
            <a:off x="7179421" y="2426048"/>
            <a:ext cx="1088643" cy="853346"/>
          </a:xfrm>
          <a:prstGeom prst="rect">
            <a:avLst/>
          </a:prstGeom>
        </p:spPr>
      </p:pic>
      <p:pic>
        <p:nvPicPr>
          <p:cNvPr id="3" name="Picture 2"/>
          <p:cNvPicPr>
            <a:picLocks noChangeAspect="1"/>
          </p:cNvPicPr>
          <p:nvPr/>
        </p:nvPicPr>
        <p:blipFill>
          <a:blip r:embed="rId5"/>
          <a:stretch>
            <a:fillRect/>
          </a:stretch>
        </p:blipFill>
        <p:spPr>
          <a:xfrm>
            <a:off x="9707121" y="2140734"/>
            <a:ext cx="1663904" cy="1262744"/>
          </a:xfrm>
          <a:prstGeom prst="rect">
            <a:avLst/>
          </a:prstGeom>
        </p:spPr>
      </p:pic>
      <p:sp>
        <p:nvSpPr>
          <p:cNvPr id="77" name="Text Placeholder 7"/>
          <p:cNvSpPr txBox="1">
            <a:spLocks/>
          </p:cNvSpPr>
          <p:nvPr/>
        </p:nvSpPr>
        <p:spPr>
          <a:xfrm>
            <a:off x="9141726" y="3778680"/>
            <a:ext cx="2852038" cy="945580"/>
          </a:xfrm>
          <a:prstGeom prst="rect">
            <a:avLst/>
          </a:prstGeom>
        </p:spPr>
        <p:txBody>
          <a:bodyPr vert="horz" wrap="square" lIns="182880" tIns="146304" rIns="182880" bIns="146304" rtlCol="0">
            <a:noAutofit/>
          </a:bodyPr>
          <a:lst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Font typeface="Arial" pitchFamily="34" charset="0"/>
              <a:buNone/>
            </a:pPr>
            <a:r>
              <a:rPr lang="en-US" sz="3200" dirty="0">
                <a:solidFill>
                  <a:srgbClr val="FFFFFF"/>
                </a:solidFill>
              </a:rPr>
              <a:t>Hypothesis-driven development </a:t>
            </a:r>
            <a:br>
              <a:rPr lang="en-US" sz="3200" dirty="0">
                <a:solidFill>
                  <a:srgbClr val="FFFFFF"/>
                </a:solidFill>
              </a:rPr>
            </a:br>
            <a:r>
              <a:rPr lang="en-US" sz="3200" dirty="0">
                <a:solidFill>
                  <a:srgbClr val="FFFFFF"/>
                </a:solidFill>
              </a:rPr>
              <a:t>&amp; continuous learning </a:t>
            </a:r>
          </a:p>
        </p:txBody>
      </p:sp>
    </p:spTree>
    <p:extLst>
      <p:ext uri="{BB962C8B-B14F-4D97-AF65-F5344CB8AC3E}">
        <p14:creationId xmlns:p14="http://schemas.microsoft.com/office/powerpoint/2010/main" val="1846324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10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nodeType="withEffect">
                                  <p:stCondLst>
                                    <p:cond delay="20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10" presetClass="entr" presetSubtype="0" fill="hold" nodeType="withEffect">
                                  <p:stCondLst>
                                    <p:cond delay="3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9"/>
          <p:cNvSpPr txBox="1">
            <a:spLocks/>
          </p:cNvSpPr>
          <p:nvPr/>
        </p:nvSpPr>
        <p:spPr>
          <a:xfrm>
            <a:off x="312959" y="144162"/>
            <a:ext cx="11923864" cy="633823"/>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4487" dirty="0">
                <a:solidFill>
                  <a:prstClr val="black">
                    <a:lumMod val="65000"/>
                    <a:lumOff val="35000"/>
                  </a:prstClr>
                </a:solidFill>
                <a:latin typeface="Segoe UI Light" panose="020B0502040204020203" pitchFamily="34" charset="0"/>
                <a:cs typeface="Segoe UI Light" panose="020B0502040204020203" pitchFamily="34" charset="0"/>
              </a:rPr>
              <a:t>The</a:t>
            </a:r>
            <a:r>
              <a:rPr sz="4487" dirty="0">
                <a:solidFill>
                  <a:srgbClr val="00B0F0"/>
                </a:solidFill>
                <a:latin typeface="Segoe UI Light" panose="020B0502040204020203" pitchFamily="34" charset="0"/>
                <a:cs typeface="Segoe UI Light" panose="020B0502040204020203" pitchFamily="34" charset="0"/>
              </a:rPr>
              <a:t> Microsoft integrated </a:t>
            </a:r>
            <a:r>
              <a:rPr sz="4487" dirty="0">
                <a:solidFill>
                  <a:prstClr val="black">
                    <a:lumMod val="65000"/>
                    <a:lumOff val="35000"/>
                  </a:prstClr>
                </a:solidFill>
                <a:latin typeface="Segoe UI Light" panose="020B0502040204020203" pitchFamily="34" charset="0"/>
                <a:cs typeface="Segoe UI Light" panose="020B0502040204020203" pitchFamily="34" charset="0"/>
              </a:rPr>
              <a:t>solution for cloud dev/test</a:t>
            </a:r>
          </a:p>
        </p:txBody>
      </p:sp>
      <p:sp>
        <p:nvSpPr>
          <p:cNvPr id="70" name="Rounded Rectangle 69"/>
          <p:cNvSpPr/>
          <p:nvPr/>
        </p:nvSpPr>
        <p:spPr>
          <a:xfrm>
            <a:off x="3506467" y="3567456"/>
            <a:ext cx="5302116" cy="1248047"/>
          </a:xfrm>
          <a:prstGeom prst="round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139"/>
            <a:endParaRPr lang="en-US" sz="2039" dirty="0">
              <a:solidFill>
                <a:prstClr val="white"/>
              </a:solidFill>
            </a:endParaRPr>
          </a:p>
        </p:txBody>
      </p:sp>
      <p:sp>
        <p:nvSpPr>
          <p:cNvPr id="71" name="Rounded Rectangle 70"/>
          <p:cNvSpPr/>
          <p:nvPr/>
        </p:nvSpPr>
        <p:spPr>
          <a:xfrm>
            <a:off x="3506467" y="5123317"/>
            <a:ext cx="5302116" cy="1248047"/>
          </a:xfrm>
          <a:prstGeom prst="round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139"/>
            <a:endParaRPr lang="en-US" sz="1835" dirty="0">
              <a:solidFill>
                <a:prstClr val="white"/>
              </a:solidFill>
            </a:endParaRPr>
          </a:p>
        </p:txBody>
      </p:sp>
      <p:sp>
        <p:nvSpPr>
          <p:cNvPr id="72" name="Rectangle 71"/>
          <p:cNvSpPr/>
          <p:nvPr/>
        </p:nvSpPr>
        <p:spPr>
          <a:xfrm>
            <a:off x="2987215" y="1690793"/>
            <a:ext cx="6483679" cy="49441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139"/>
            <a:endParaRPr lang="en-US" sz="1835" dirty="0">
              <a:solidFill>
                <a:prstClr val="white"/>
              </a:solidFill>
            </a:endParaRPr>
          </a:p>
        </p:txBody>
      </p:sp>
      <p:sp>
        <p:nvSpPr>
          <p:cNvPr id="73" name="Cloud 72"/>
          <p:cNvSpPr/>
          <p:nvPr/>
        </p:nvSpPr>
        <p:spPr>
          <a:xfrm>
            <a:off x="8063926" y="3526131"/>
            <a:ext cx="1219829" cy="707347"/>
          </a:xfrm>
          <a:prstGeom prst="clou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139"/>
            <a:r>
              <a:rPr lang="en-US" sz="1020" b="1" dirty="0">
                <a:solidFill>
                  <a:prstClr val="black">
                    <a:lumMod val="65000"/>
                    <a:lumOff val="35000"/>
                  </a:prstClr>
                </a:solidFill>
              </a:rPr>
              <a:t>The Azure </a:t>
            </a:r>
            <a:r>
              <a:rPr lang="en-US" sz="1071" b="1" u="sng" dirty="0">
                <a:solidFill>
                  <a:prstClr val="black">
                    <a:lumMod val="65000"/>
                    <a:lumOff val="35000"/>
                  </a:prstClr>
                </a:solidFill>
              </a:rPr>
              <a:t>PaaS </a:t>
            </a:r>
            <a:r>
              <a:rPr lang="en-US" sz="1020" b="1" dirty="0">
                <a:solidFill>
                  <a:prstClr val="black">
                    <a:lumMod val="65000"/>
                    <a:lumOff val="35000"/>
                  </a:prstClr>
                </a:solidFill>
              </a:rPr>
              <a:t>Cloud</a:t>
            </a:r>
          </a:p>
        </p:txBody>
      </p:sp>
      <p:pic>
        <p:nvPicPr>
          <p:cNvPr id="74" name="Picture 73"/>
          <p:cNvPicPr>
            <a:picLocks noChangeAspect="1"/>
          </p:cNvPicPr>
          <p:nvPr/>
        </p:nvPicPr>
        <p:blipFill>
          <a:blip r:embed="rId3"/>
          <a:stretch>
            <a:fillRect/>
          </a:stretch>
        </p:blipFill>
        <p:spPr>
          <a:xfrm>
            <a:off x="6686222" y="5271413"/>
            <a:ext cx="934733" cy="467367"/>
          </a:xfrm>
          <a:prstGeom prst="rect">
            <a:avLst/>
          </a:prstGeom>
        </p:spPr>
      </p:pic>
      <p:pic>
        <p:nvPicPr>
          <p:cNvPr id="75" name="Picture 74"/>
          <p:cNvPicPr>
            <a:picLocks noChangeAspect="1"/>
          </p:cNvPicPr>
          <p:nvPr/>
        </p:nvPicPr>
        <p:blipFill>
          <a:blip r:embed="rId3"/>
          <a:stretch>
            <a:fillRect/>
          </a:stretch>
        </p:blipFill>
        <p:spPr>
          <a:xfrm>
            <a:off x="5710138" y="5271414"/>
            <a:ext cx="934733" cy="467367"/>
          </a:xfrm>
          <a:prstGeom prst="rect">
            <a:avLst/>
          </a:prstGeom>
        </p:spPr>
      </p:pic>
      <p:sp>
        <p:nvSpPr>
          <p:cNvPr id="76" name="Title 9"/>
          <p:cNvSpPr txBox="1">
            <a:spLocks/>
          </p:cNvSpPr>
          <p:nvPr/>
        </p:nvSpPr>
        <p:spPr>
          <a:xfrm>
            <a:off x="3621841" y="5352422"/>
            <a:ext cx="1752002" cy="864217"/>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2039">
                <a:solidFill>
                  <a:prstClr val="black">
                    <a:lumMod val="65000"/>
                    <a:lumOff val="35000"/>
                  </a:prstClr>
                </a:solidFill>
                <a:latin typeface="Segoe UI Light" panose="020B0502040204020203" pitchFamily="34" charset="0"/>
                <a:cs typeface="Segoe UI Light" panose="020B0502040204020203" pitchFamily="34" charset="0"/>
              </a:rPr>
              <a:t>Dev and Test </a:t>
            </a:r>
          </a:p>
          <a:p>
            <a:r>
              <a:rPr sz="2039">
                <a:solidFill>
                  <a:prstClr val="black">
                    <a:lumMod val="65000"/>
                    <a:lumOff val="35000"/>
                  </a:prstClr>
                </a:solidFill>
                <a:latin typeface="Segoe UI Light" panose="020B0502040204020203" pitchFamily="34" charset="0"/>
                <a:cs typeface="Segoe UI Light" panose="020B0502040204020203" pitchFamily="34" charset="0"/>
              </a:rPr>
              <a:t>Lab</a:t>
            </a:r>
          </a:p>
          <a:p>
            <a:r>
              <a:rPr sz="2039">
                <a:solidFill>
                  <a:prstClr val="black">
                    <a:lumMod val="65000"/>
                    <a:lumOff val="35000"/>
                  </a:prstClr>
                </a:solidFill>
                <a:latin typeface="Segoe UI Light" panose="020B0502040204020203" pitchFamily="34" charset="0"/>
                <a:cs typeface="Segoe UI Light" panose="020B0502040204020203" pitchFamily="34" charset="0"/>
              </a:rPr>
              <a:t>environments</a:t>
            </a:r>
          </a:p>
        </p:txBody>
      </p:sp>
      <p:sp>
        <p:nvSpPr>
          <p:cNvPr id="77" name="Title 9"/>
          <p:cNvSpPr txBox="1">
            <a:spLocks/>
          </p:cNvSpPr>
          <p:nvPr/>
        </p:nvSpPr>
        <p:spPr>
          <a:xfrm>
            <a:off x="3650366" y="3837303"/>
            <a:ext cx="2410641" cy="864217"/>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2039">
                <a:solidFill>
                  <a:prstClr val="black">
                    <a:lumMod val="65000"/>
                    <a:lumOff val="35000"/>
                  </a:prstClr>
                </a:solidFill>
                <a:latin typeface="Segoe UI Light" panose="020B0502040204020203" pitchFamily="34" charset="0"/>
                <a:cs typeface="Segoe UI Light" panose="020B0502040204020203" pitchFamily="34" charset="0"/>
              </a:rPr>
              <a:t>Modern </a:t>
            </a:r>
          </a:p>
          <a:p>
            <a:r>
              <a:rPr sz="2039">
                <a:solidFill>
                  <a:prstClr val="black">
                    <a:lumMod val="65000"/>
                    <a:lumOff val="35000"/>
                  </a:prstClr>
                </a:solidFill>
                <a:latin typeface="Segoe UI Light" panose="020B0502040204020203" pitchFamily="34" charset="0"/>
                <a:cs typeface="Segoe UI Light" panose="020B0502040204020203" pitchFamily="34" charset="0"/>
              </a:rPr>
              <a:t>app dev </a:t>
            </a:r>
          </a:p>
          <a:p>
            <a:r>
              <a:rPr sz="2039">
                <a:solidFill>
                  <a:prstClr val="black">
                    <a:lumMod val="65000"/>
                    <a:lumOff val="35000"/>
                  </a:prstClr>
                </a:solidFill>
                <a:latin typeface="Segoe UI Light" panose="020B0502040204020203" pitchFamily="34" charset="0"/>
                <a:cs typeface="Segoe UI Light" panose="020B0502040204020203" pitchFamily="34" charset="0"/>
              </a:rPr>
              <a:t>services</a:t>
            </a:r>
          </a:p>
        </p:txBody>
      </p:sp>
      <p:sp>
        <p:nvSpPr>
          <p:cNvPr id="78" name="Rectangle 77"/>
          <p:cNvSpPr/>
          <p:nvPr/>
        </p:nvSpPr>
        <p:spPr>
          <a:xfrm>
            <a:off x="4811271" y="3715853"/>
            <a:ext cx="673219" cy="451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139"/>
            <a:r>
              <a:rPr lang="en-US" sz="1071" dirty="0">
                <a:solidFill>
                  <a:prstClr val="white"/>
                </a:solidFill>
              </a:rPr>
              <a:t>Mobile services</a:t>
            </a:r>
          </a:p>
        </p:txBody>
      </p:sp>
      <p:sp>
        <p:nvSpPr>
          <p:cNvPr id="79" name="Rectangle 78"/>
          <p:cNvSpPr/>
          <p:nvPr/>
        </p:nvSpPr>
        <p:spPr>
          <a:xfrm>
            <a:off x="6273893" y="3715536"/>
            <a:ext cx="851217" cy="451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139"/>
            <a:r>
              <a:rPr lang="en-US" sz="1071" dirty="0">
                <a:solidFill>
                  <a:prstClr val="white"/>
                </a:solidFill>
              </a:rPr>
              <a:t>Storage and caching </a:t>
            </a:r>
          </a:p>
        </p:txBody>
      </p:sp>
      <p:sp>
        <p:nvSpPr>
          <p:cNvPr id="80" name="Rectangle 79"/>
          <p:cNvSpPr/>
          <p:nvPr/>
        </p:nvSpPr>
        <p:spPr>
          <a:xfrm>
            <a:off x="7204213" y="3715853"/>
            <a:ext cx="672060" cy="451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139"/>
            <a:r>
              <a:rPr lang="en-US" sz="1071" dirty="0">
                <a:solidFill>
                  <a:prstClr val="white"/>
                </a:solidFill>
              </a:rPr>
              <a:t>Data/Big Data</a:t>
            </a:r>
          </a:p>
        </p:txBody>
      </p:sp>
      <p:sp>
        <p:nvSpPr>
          <p:cNvPr id="81" name="Rectangle 80"/>
          <p:cNvSpPr/>
          <p:nvPr/>
        </p:nvSpPr>
        <p:spPr>
          <a:xfrm>
            <a:off x="4811271" y="4276280"/>
            <a:ext cx="934690" cy="451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139"/>
            <a:r>
              <a:rPr lang="en-US" sz="1071" dirty="0">
                <a:solidFill>
                  <a:prstClr val="white"/>
                </a:solidFill>
              </a:rPr>
              <a:t>Media services</a:t>
            </a:r>
          </a:p>
        </p:txBody>
      </p:sp>
      <p:sp>
        <p:nvSpPr>
          <p:cNvPr id="82" name="Rectangle 81"/>
          <p:cNvSpPr/>
          <p:nvPr/>
        </p:nvSpPr>
        <p:spPr>
          <a:xfrm>
            <a:off x="7023888" y="4276280"/>
            <a:ext cx="844472" cy="451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139"/>
            <a:r>
              <a:rPr lang="en-US" sz="1071" dirty="0">
                <a:solidFill>
                  <a:prstClr val="white"/>
                </a:solidFill>
              </a:rPr>
              <a:t>Identity federation</a:t>
            </a:r>
          </a:p>
        </p:txBody>
      </p:sp>
      <p:pic>
        <p:nvPicPr>
          <p:cNvPr id="83" name="Picture 82"/>
          <p:cNvPicPr>
            <a:picLocks noChangeAspect="1"/>
          </p:cNvPicPr>
          <p:nvPr/>
        </p:nvPicPr>
        <p:blipFill>
          <a:blip r:embed="rId3"/>
          <a:stretch>
            <a:fillRect/>
          </a:stretch>
        </p:blipFill>
        <p:spPr>
          <a:xfrm>
            <a:off x="5710138" y="5776022"/>
            <a:ext cx="934733" cy="467367"/>
          </a:xfrm>
          <a:prstGeom prst="rect">
            <a:avLst/>
          </a:prstGeom>
        </p:spPr>
      </p:pic>
      <p:pic>
        <p:nvPicPr>
          <p:cNvPr id="84" name="Picture 83"/>
          <p:cNvPicPr>
            <a:picLocks noChangeAspect="1"/>
          </p:cNvPicPr>
          <p:nvPr/>
        </p:nvPicPr>
        <p:blipFill>
          <a:blip r:embed="rId3"/>
          <a:stretch>
            <a:fillRect/>
          </a:stretch>
        </p:blipFill>
        <p:spPr>
          <a:xfrm>
            <a:off x="6686221" y="5776100"/>
            <a:ext cx="934733" cy="467367"/>
          </a:xfrm>
          <a:prstGeom prst="rect">
            <a:avLst/>
          </a:prstGeom>
        </p:spPr>
      </p:pic>
      <p:sp>
        <p:nvSpPr>
          <p:cNvPr id="85" name="Rectangle 84"/>
          <p:cNvSpPr/>
          <p:nvPr/>
        </p:nvSpPr>
        <p:spPr>
          <a:xfrm>
            <a:off x="5868342" y="4276280"/>
            <a:ext cx="1049918" cy="451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139"/>
            <a:r>
              <a:rPr lang="en-US" sz="1071" dirty="0">
                <a:solidFill>
                  <a:prstClr val="white"/>
                </a:solidFill>
              </a:rPr>
              <a:t>Internet service bus</a:t>
            </a:r>
          </a:p>
        </p:txBody>
      </p:sp>
      <p:sp>
        <p:nvSpPr>
          <p:cNvPr id="86" name="Rectangle 85"/>
          <p:cNvSpPr/>
          <p:nvPr/>
        </p:nvSpPr>
        <p:spPr>
          <a:xfrm>
            <a:off x="171697" y="1191178"/>
            <a:ext cx="11962830" cy="381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139"/>
            <a:r>
              <a:rPr lang="en-US" sz="1428" dirty="0">
                <a:solidFill>
                  <a:prstClr val="white"/>
                </a:solidFill>
              </a:rPr>
              <a:t>System Center : “Single pane of glass” management experience</a:t>
            </a:r>
          </a:p>
        </p:txBody>
      </p:sp>
      <p:sp>
        <p:nvSpPr>
          <p:cNvPr id="87" name="Rectangle 86"/>
          <p:cNvSpPr/>
          <p:nvPr/>
        </p:nvSpPr>
        <p:spPr>
          <a:xfrm>
            <a:off x="171697" y="1690792"/>
            <a:ext cx="2185514" cy="49415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139"/>
            <a:endParaRPr lang="en-US" sz="1835" dirty="0">
              <a:solidFill>
                <a:prstClr val="white"/>
              </a:solidFill>
            </a:endParaRPr>
          </a:p>
        </p:txBody>
      </p:sp>
      <p:pic>
        <p:nvPicPr>
          <p:cNvPr id="88" name="Picture 87"/>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tretch>
            <a:fillRect/>
          </a:stretch>
        </p:blipFill>
        <p:spPr>
          <a:xfrm>
            <a:off x="250837" y="4094750"/>
            <a:ext cx="826212" cy="598291"/>
          </a:xfrm>
          <a:prstGeom prst="rect">
            <a:avLst/>
          </a:prstGeom>
        </p:spPr>
      </p:pic>
      <p:pic>
        <p:nvPicPr>
          <p:cNvPr id="89" name="Picture 88"/>
          <p:cNvPicPr>
            <a:picLocks noChangeAspect="1"/>
          </p:cNvPicPr>
          <p:nvPr/>
        </p:nvPicPr>
        <p:blipFill>
          <a:blip r:embed="rId3"/>
          <a:stretch>
            <a:fillRect/>
          </a:stretch>
        </p:blipFill>
        <p:spPr>
          <a:xfrm>
            <a:off x="411468" y="5123316"/>
            <a:ext cx="812686" cy="406343"/>
          </a:xfrm>
          <a:prstGeom prst="rect">
            <a:avLst/>
          </a:prstGeom>
        </p:spPr>
      </p:pic>
      <p:pic>
        <p:nvPicPr>
          <p:cNvPr id="90" name="Picture 89"/>
          <p:cNvPicPr>
            <a:picLocks noChangeAspect="1"/>
          </p:cNvPicPr>
          <p:nvPr/>
        </p:nvPicPr>
        <p:blipFill>
          <a:blip r:embed="rId3"/>
          <a:stretch>
            <a:fillRect/>
          </a:stretch>
        </p:blipFill>
        <p:spPr>
          <a:xfrm>
            <a:off x="1295745" y="5123316"/>
            <a:ext cx="812686" cy="406343"/>
          </a:xfrm>
          <a:prstGeom prst="rect">
            <a:avLst/>
          </a:prstGeom>
        </p:spPr>
      </p:pic>
      <p:pic>
        <p:nvPicPr>
          <p:cNvPr id="91" name="Picture 90"/>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54287" y="1791877"/>
            <a:ext cx="677282" cy="624390"/>
          </a:xfrm>
          <a:prstGeom prst="rect">
            <a:avLst/>
          </a:prstGeom>
        </p:spPr>
      </p:pic>
      <p:sp>
        <p:nvSpPr>
          <p:cNvPr id="92" name="Title 9"/>
          <p:cNvSpPr txBox="1">
            <a:spLocks/>
          </p:cNvSpPr>
          <p:nvPr/>
        </p:nvSpPr>
        <p:spPr>
          <a:xfrm>
            <a:off x="1046336" y="1984483"/>
            <a:ext cx="1339739" cy="288073"/>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2039">
                <a:solidFill>
                  <a:prstClr val="black">
                    <a:lumMod val="65000"/>
                    <a:lumOff val="35000"/>
                  </a:prstClr>
                </a:solidFill>
                <a:latin typeface="Segoe UI Light" panose="020B0502040204020203" pitchFamily="34" charset="0"/>
                <a:cs typeface="Segoe UI Light" panose="020B0502040204020203" pitchFamily="34" charset="0"/>
              </a:rPr>
              <a:t>On-premises</a:t>
            </a:r>
          </a:p>
        </p:txBody>
      </p:sp>
      <p:sp>
        <p:nvSpPr>
          <p:cNvPr id="93" name="Left-Right Arrow 92"/>
          <p:cNvSpPr/>
          <p:nvPr/>
        </p:nvSpPr>
        <p:spPr>
          <a:xfrm>
            <a:off x="2375862" y="4212046"/>
            <a:ext cx="611351" cy="2691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139"/>
            <a:endParaRPr lang="en-US" sz="1835" dirty="0">
              <a:solidFill>
                <a:prstClr val="white"/>
              </a:solidFill>
            </a:endParaRPr>
          </a:p>
        </p:txBody>
      </p:sp>
      <p:grpSp>
        <p:nvGrpSpPr>
          <p:cNvPr id="94" name="Group 93"/>
          <p:cNvGrpSpPr/>
          <p:nvPr/>
        </p:nvGrpSpPr>
        <p:grpSpPr>
          <a:xfrm>
            <a:off x="10102799" y="3727751"/>
            <a:ext cx="2014638" cy="1480454"/>
            <a:chOff x="1509972" y="2544426"/>
            <a:chExt cx="3104981" cy="2197258"/>
          </a:xfrm>
          <a:solidFill>
            <a:schemeClr val="accent1"/>
          </a:solidFill>
        </p:grpSpPr>
        <p:grpSp>
          <p:nvGrpSpPr>
            <p:cNvPr id="95" name="Group 94"/>
            <p:cNvGrpSpPr/>
            <p:nvPr/>
          </p:nvGrpSpPr>
          <p:grpSpPr>
            <a:xfrm>
              <a:off x="1816942" y="3326687"/>
              <a:ext cx="2434759" cy="1414997"/>
              <a:chOff x="1813431" y="3281083"/>
              <a:chExt cx="2434759" cy="1414997"/>
            </a:xfrm>
            <a:grpFill/>
          </p:grpSpPr>
          <p:sp useBgFill="1">
            <p:nvSpPr>
              <p:cNvPr id="97" name="Freeform 96"/>
              <p:cNvSpPr/>
              <p:nvPr/>
            </p:nvSpPr>
            <p:spPr bwMode="white">
              <a:xfrm>
                <a:off x="1813431" y="3281083"/>
                <a:ext cx="2434759" cy="563315"/>
              </a:xfrm>
              <a:custGeom>
                <a:avLst/>
                <a:gdLst>
                  <a:gd name="connsiteX0" fmla="*/ 0 w 2358998"/>
                  <a:gd name="connsiteY0" fmla="*/ 0 h 514830"/>
                  <a:gd name="connsiteX1" fmla="*/ 1214077 w 2358998"/>
                  <a:gd name="connsiteY1" fmla="*/ 514830 h 514830"/>
                  <a:gd name="connsiteX2" fmla="*/ 2358998 w 2358998"/>
                  <a:gd name="connsiteY2" fmla="*/ 92208 h 514830"/>
                  <a:gd name="connsiteX3" fmla="*/ 2343630 w 2358998"/>
                  <a:gd name="connsiteY3" fmla="*/ 46104 h 514830"/>
                  <a:gd name="connsiteX4" fmla="*/ 1229445 w 2358998"/>
                  <a:gd name="connsiteY4" fmla="*/ 453358 h 514830"/>
                  <a:gd name="connsiteX5" fmla="*/ 0 w 2358998"/>
                  <a:gd name="connsiteY5" fmla="*/ 0 h 514830"/>
                  <a:gd name="connsiteX0" fmla="*/ 0 w 2358998"/>
                  <a:gd name="connsiteY0" fmla="*/ 0 h 514830"/>
                  <a:gd name="connsiteX1" fmla="*/ 1214077 w 2358998"/>
                  <a:gd name="connsiteY1" fmla="*/ 514830 h 514830"/>
                  <a:gd name="connsiteX2" fmla="*/ 2358998 w 2358998"/>
                  <a:gd name="connsiteY2" fmla="*/ 92208 h 514830"/>
                  <a:gd name="connsiteX3" fmla="*/ 2343630 w 2358998"/>
                  <a:gd name="connsiteY3" fmla="*/ 46104 h 514830"/>
                  <a:gd name="connsiteX4" fmla="*/ 1229445 w 2358998"/>
                  <a:gd name="connsiteY4" fmla="*/ 453358 h 514830"/>
                  <a:gd name="connsiteX5" fmla="*/ 614089 w 2358998"/>
                  <a:gd name="connsiteY5" fmla="*/ 222837 h 514830"/>
                  <a:gd name="connsiteX6" fmla="*/ 0 w 2358998"/>
                  <a:gd name="connsiteY6" fmla="*/ 0 h 514830"/>
                  <a:gd name="connsiteX0" fmla="*/ 0 w 2358998"/>
                  <a:gd name="connsiteY0" fmla="*/ 46104 h 560934"/>
                  <a:gd name="connsiteX1" fmla="*/ 1214077 w 2358998"/>
                  <a:gd name="connsiteY1" fmla="*/ 560934 h 560934"/>
                  <a:gd name="connsiteX2" fmla="*/ 2358998 w 2358998"/>
                  <a:gd name="connsiteY2" fmla="*/ 138312 h 560934"/>
                  <a:gd name="connsiteX3" fmla="*/ 2343630 w 2358998"/>
                  <a:gd name="connsiteY3" fmla="*/ 92208 h 560934"/>
                  <a:gd name="connsiteX4" fmla="*/ 1229445 w 2358998"/>
                  <a:gd name="connsiteY4" fmla="*/ 499462 h 560934"/>
                  <a:gd name="connsiteX5" fmla="*/ 14979 w 2358998"/>
                  <a:gd name="connsiteY5" fmla="*/ 0 h 560934"/>
                  <a:gd name="connsiteX6" fmla="*/ 0 w 2358998"/>
                  <a:gd name="connsiteY6" fmla="*/ 46104 h 560934"/>
                  <a:gd name="connsiteX0" fmla="*/ 0 w 2372923"/>
                  <a:gd name="connsiteY0" fmla="*/ 46104 h 560934"/>
                  <a:gd name="connsiteX1" fmla="*/ 1214077 w 2372923"/>
                  <a:gd name="connsiteY1" fmla="*/ 560934 h 560934"/>
                  <a:gd name="connsiteX2" fmla="*/ 2372923 w 2372923"/>
                  <a:gd name="connsiteY2" fmla="*/ 138312 h 560934"/>
                  <a:gd name="connsiteX3" fmla="*/ 2343630 w 2372923"/>
                  <a:gd name="connsiteY3" fmla="*/ 92208 h 560934"/>
                  <a:gd name="connsiteX4" fmla="*/ 1229445 w 2372923"/>
                  <a:gd name="connsiteY4" fmla="*/ 499462 h 560934"/>
                  <a:gd name="connsiteX5" fmla="*/ 14979 w 2372923"/>
                  <a:gd name="connsiteY5" fmla="*/ 0 h 560934"/>
                  <a:gd name="connsiteX6" fmla="*/ 0 w 2372923"/>
                  <a:gd name="connsiteY6" fmla="*/ 46104 h 560934"/>
                  <a:gd name="connsiteX0" fmla="*/ 0 w 2372923"/>
                  <a:gd name="connsiteY0" fmla="*/ 46104 h 563315"/>
                  <a:gd name="connsiteX1" fmla="*/ 1228002 w 2372923"/>
                  <a:gd name="connsiteY1" fmla="*/ 563315 h 563315"/>
                  <a:gd name="connsiteX2" fmla="*/ 2372923 w 2372923"/>
                  <a:gd name="connsiteY2" fmla="*/ 138312 h 563315"/>
                  <a:gd name="connsiteX3" fmla="*/ 2343630 w 2372923"/>
                  <a:gd name="connsiteY3" fmla="*/ 92208 h 563315"/>
                  <a:gd name="connsiteX4" fmla="*/ 1229445 w 2372923"/>
                  <a:gd name="connsiteY4" fmla="*/ 499462 h 563315"/>
                  <a:gd name="connsiteX5" fmla="*/ 14979 w 2372923"/>
                  <a:gd name="connsiteY5" fmla="*/ 0 h 563315"/>
                  <a:gd name="connsiteX6" fmla="*/ 0 w 2372923"/>
                  <a:gd name="connsiteY6" fmla="*/ 46104 h 56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2923" h="563315">
                    <a:moveTo>
                      <a:pt x="0" y="46104"/>
                    </a:moveTo>
                    <a:lnTo>
                      <a:pt x="1228002" y="563315"/>
                    </a:lnTo>
                    <a:lnTo>
                      <a:pt x="2372923" y="138312"/>
                    </a:lnTo>
                    <a:lnTo>
                      <a:pt x="2343630" y="92208"/>
                    </a:lnTo>
                    <a:lnTo>
                      <a:pt x="1229445" y="499462"/>
                    </a:lnTo>
                    <a:lnTo>
                      <a:pt x="14979" y="0"/>
                    </a:lnTo>
                    <a:lnTo>
                      <a:pt x="0" y="46104"/>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263" tIns="62132" rIns="62132" bIns="124263" numCol="1" spcCol="0" rtlCol="0" fromWordArt="0" anchor="b" anchorCtr="0" forceAA="0" compatLnSpc="1">
                <a:prstTxWarp prst="textNoShape">
                  <a:avLst/>
                </a:prstTxWarp>
                <a:noAutofit/>
              </a:bodyPr>
              <a:lstStyle/>
              <a:p>
                <a:pPr algn="ctr" defTabSz="930986" fontAlgn="base">
                  <a:spcBef>
                    <a:spcPct val="0"/>
                  </a:spcBef>
                  <a:spcAft>
                    <a:spcPct val="0"/>
                  </a:spcAft>
                </a:pPr>
                <a:endParaRPr lang="en-US" sz="1902" spc="-52" dirty="0">
                  <a:gradFill>
                    <a:gsLst>
                      <a:gs pos="0">
                        <a:srgbClr val="FFFFFF"/>
                      </a:gs>
                      <a:gs pos="100000">
                        <a:srgbClr val="FFFFFF"/>
                      </a:gs>
                    </a:gsLst>
                    <a:lin ang="5400000" scaled="0"/>
                  </a:gradFill>
                  <a:ea typeface="Segoe UI" pitchFamily="34" charset="0"/>
                  <a:cs typeface="Segoe UI" pitchFamily="34" charset="0"/>
                </a:endParaRPr>
              </a:p>
            </p:txBody>
          </p:sp>
          <p:sp>
            <p:nvSpPr>
              <p:cNvPr id="98" name="Rectangle 97"/>
              <p:cNvSpPr/>
              <p:nvPr/>
            </p:nvSpPr>
            <p:spPr bwMode="auto">
              <a:xfrm>
                <a:off x="3034118" y="3796750"/>
                <a:ext cx="63888" cy="89933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263" tIns="62132" rIns="62132" bIns="124263" numCol="1" spcCol="0" rtlCol="0" fromWordArt="0" anchor="b" anchorCtr="0" forceAA="0" compatLnSpc="1">
                <a:prstTxWarp prst="textNoShape">
                  <a:avLst/>
                </a:prstTxWarp>
                <a:noAutofit/>
              </a:bodyPr>
              <a:lstStyle/>
              <a:p>
                <a:pPr algn="ctr" defTabSz="930986" fontAlgn="base">
                  <a:spcBef>
                    <a:spcPct val="0"/>
                  </a:spcBef>
                  <a:spcAft>
                    <a:spcPct val="0"/>
                  </a:spcAft>
                </a:pPr>
                <a:endParaRPr lang="en-US" sz="1902" spc="-52" dirty="0">
                  <a:gradFill>
                    <a:gsLst>
                      <a:gs pos="0">
                        <a:srgbClr val="FFFFFF"/>
                      </a:gs>
                      <a:gs pos="100000">
                        <a:srgbClr val="FFFFFF"/>
                      </a:gs>
                    </a:gsLst>
                    <a:lin ang="5400000" scaled="0"/>
                  </a:gradFill>
                  <a:ea typeface="Segoe UI" pitchFamily="34" charset="0"/>
                  <a:cs typeface="Segoe UI" pitchFamily="34" charset="0"/>
                </a:endParaRPr>
              </a:p>
            </p:txBody>
          </p:sp>
        </p:grpSp>
        <p:sp>
          <p:nvSpPr>
            <p:cNvPr id="96" name="Oval 2"/>
            <p:cNvSpPr/>
            <p:nvPr/>
          </p:nvSpPr>
          <p:spPr bwMode="auto">
            <a:xfrm>
              <a:off x="1509972" y="2544426"/>
              <a:ext cx="3104981" cy="2149660"/>
            </a:xfrm>
            <a:custGeom>
              <a:avLst/>
              <a:gdLst/>
              <a:ahLst/>
              <a:cxnLst/>
              <a:rect l="l" t="t" r="r" b="b"/>
              <a:pathLst>
                <a:path w="2488679" h="1722978">
                  <a:moveTo>
                    <a:pt x="1568924" y="0"/>
                  </a:moveTo>
                  <a:cubicBezTo>
                    <a:pt x="1889013" y="0"/>
                    <a:pt x="2148497" y="259484"/>
                    <a:pt x="2148497" y="579573"/>
                  </a:cubicBezTo>
                  <a:cubicBezTo>
                    <a:pt x="2148497" y="628390"/>
                    <a:pt x="2142461" y="675798"/>
                    <a:pt x="2129199" y="720614"/>
                  </a:cubicBezTo>
                  <a:cubicBezTo>
                    <a:pt x="2337950" y="784181"/>
                    <a:pt x="2488679" y="978799"/>
                    <a:pt x="2488679" y="1208622"/>
                  </a:cubicBezTo>
                  <a:cubicBezTo>
                    <a:pt x="2488679" y="1492693"/>
                    <a:pt x="2258394" y="1722978"/>
                    <a:pt x="1974323" y="1722978"/>
                  </a:cubicBezTo>
                  <a:lnTo>
                    <a:pt x="1974313" y="1722977"/>
                  </a:lnTo>
                  <a:lnTo>
                    <a:pt x="563842" y="1722977"/>
                  </a:lnTo>
                  <a:cubicBezTo>
                    <a:pt x="563839" y="1722978"/>
                    <a:pt x="563836" y="1722978"/>
                    <a:pt x="563832" y="1722978"/>
                  </a:cubicBezTo>
                  <a:cubicBezTo>
                    <a:pt x="252436" y="1722978"/>
                    <a:pt x="0" y="1470542"/>
                    <a:pt x="0" y="1159146"/>
                  </a:cubicBezTo>
                  <a:cubicBezTo>
                    <a:pt x="0" y="944117"/>
                    <a:pt x="120370" y="757203"/>
                    <a:pt x="298654" y="664433"/>
                  </a:cubicBezTo>
                  <a:cubicBezTo>
                    <a:pt x="297817" y="661589"/>
                    <a:pt x="297788" y="658721"/>
                    <a:pt x="297788" y="655847"/>
                  </a:cubicBezTo>
                  <a:cubicBezTo>
                    <a:pt x="297788" y="426683"/>
                    <a:pt x="483562" y="240909"/>
                    <a:pt x="712726" y="240909"/>
                  </a:cubicBezTo>
                  <a:cubicBezTo>
                    <a:pt x="838046" y="240909"/>
                    <a:pt x="950390" y="296465"/>
                    <a:pt x="1025124" y="385461"/>
                  </a:cubicBezTo>
                  <a:cubicBezTo>
                    <a:pt x="1102977" y="160464"/>
                    <a:pt x="1317212" y="0"/>
                    <a:pt x="156892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263" tIns="62132" rIns="62132" bIns="124263" numCol="1" spcCol="0" rtlCol="0" fromWordArt="0" anchor="b" anchorCtr="0" forceAA="0" compatLnSpc="1">
              <a:prstTxWarp prst="textNoShape">
                <a:avLst/>
              </a:prstTxWarp>
              <a:noAutofit/>
            </a:bodyPr>
            <a:lstStyle/>
            <a:p>
              <a:pPr algn="ctr" defTabSz="930986" fontAlgn="base">
                <a:spcBef>
                  <a:spcPct val="0"/>
                </a:spcBef>
                <a:spcAft>
                  <a:spcPct val="0"/>
                </a:spcAft>
              </a:pPr>
              <a:endParaRPr lang="en-US" sz="1902" spc="-52"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9" name="Picture 7" descr="C:\Users\Justin\Desktop\_Work_in_Progress\_MS\1407\cloud serv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10364" y="4418343"/>
            <a:ext cx="800145" cy="46410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6" descr="C:\Users\Justin\Desktop\_Work_in_Progress\_MS\1407\cloud computin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02118" y="4422331"/>
            <a:ext cx="874070" cy="450890"/>
          </a:xfrm>
          <a:prstGeom prst="rect">
            <a:avLst/>
          </a:prstGeom>
          <a:noFill/>
          <a:extLst>
            <a:ext uri="{909E8E84-426E-40DD-AFC4-6F175D3DCCD1}">
              <a14:hiddenFill xmlns:a14="http://schemas.microsoft.com/office/drawing/2010/main">
                <a:solidFill>
                  <a:srgbClr val="FFFFFF"/>
                </a:solidFill>
              </a14:hiddenFill>
            </a:ext>
          </a:extLst>
        </p:spPr>
      </p:pic>
      <p:sp>
        <p:nvSpPr>
          <p:cNvPr id="101" name="Left-Right Arrow 100"/>
          <p:cNvSpPr/>
          <p:nvPr/>
        </p:nvSpPr>
        <p:spPr>
          <a:xfrm>
            <a:off x="9477696" y="4602064"/>
            <a:ext cx="611351" cy="2691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139"/>
            <a:endParaRPr lang="en-US" sz="1835" dirty="0">
              <a:solidFill>
                <a:prstClr val="white"/>
              </a:solidFill>
            </a:endParaRPr>
          </a:p>
        </p:txBody>
      </p:sp>
      <p:sp>
        <p:nvSpPr>
          <p:cNvPr id="102" name="Title 9"/>
          <p:cNvSpPr txBox="1">
            <a:spLocks/>
          </p:cNvSpPr>
          <p:nvPr/>
        </p:nvSpPr>
        <p:spPr>
          <a:xfrm>
            <a:off x="9895383" y="1778958"/>
            <a:ext cx="2078958" cy="691373"/>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pPr algn="ctr"/>
            <a:r>
              <a:rPr sz="2447">
                <a:solidFill>
                  <a:srgbClr val="5B9BD5"/>
                </a:solidFill>
                <a:latin typeface="Segoe UI Light" panose="020B0502040204020203" pitchFamily="34" charset="0"/>
                <a:cs typeface="Segoe UI Light" panose="020B0502040204020203" pitchFamily="34" charset="0"/>
              </a:rPr>
              <a:t>Azure</a:t>
            </a:r>
          </a:p>
          <a:p>
            <a:pPr algn="ctr"/>
            <a:r>
              <a:rPr sz="2447">
                <a:solidFill>
                  <a:srgbClr val="5B9BD5"/>
                </a:solidFill>
                <a:latin typeface="Segoe UI Light" panose="020B0502040204020203" pitchFamily="34" charset="0"/>
                <a:cs typeface="Segoe UI Light" panose="020B0502040204020203" pitchFamily="34" charset="0"/>
              </a:rPr>
              <a:t>production cloud</a:t>
            </a:r>
          </a:p>
        </p:txBody>
      </p:sp>
      <p:sp>
        <p:nvSpPr>
          <p:cNvPr id="103" name="Rectangle 102"/>
          <p:cNvSpPr/>
          <p:nvPr/>
        </p:nvSpPr>
        <p:spPr>
          <a:xfrm>
            <a:off x="9707685" y="1691473"/>
            <a:ext cx="2440111" cy="4940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139"/>
            <a:endParaRPr lang="en-US" sz="1835" dirty="0">
              <a:solidFill>
                <a:prstClr val="white"/>
              </a:solidFill>
            </a:endParaRPr>
          </a:p>
        </p:txBody>
      </p:sp>
      <p:sp>
        <p:nvSpPr>
          <p:cNvPr id="104" name="Rectangle 103"/>
          <p:cNvSpPr/>
          <p:nvPr/>
        </p:nvSpPr>
        <p:spPr>
          <a:xfrm>
            <a:off x="5538292" y="3714079"/>
            <a:ext cx="673219" cy="451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139"/>
            <a:r>
              <a:rPr lang="en-US" sz="1071" dirty="0">
                <a:solidFill>
                  <a:prstClr val="white"/>
                </a:solidFill>
              </a:rPr>
              <a:t>Web sites</a:t>
            </a:r>
          </a:p>
        </p:txBody>
      </p:sp>
      <p:sp>
        <p:nvSpPr>
          <p:cNvPr id="105" name="Rectangle 104"/>
          <p:cNvSpPr/>
          <p:nvPr/>
        </p:nvSpPr>
        <p:spPr>
          <a:xfrm>
            <a:off x="1214601" y="4128597"/>
            <a:ext cx="1020012" cy="561940"/>
          </a:xfrm>
          <a:prstGeom prst="rect">
            <a:avLst/>
          </a:prstGeom>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139"/>
            <a:r>
              <a:rPr lang="en-US" sz="1122" dirty="0">
                <a:solidFill>
                  <a:prstClr val="white"/>
                </a:solidFill>
              </a:rPr>
              <a:t>Development and Test Tools</a:t>
            </a:r>
          </a:p>
        </p:txBody>
      </p:sp>
      <p:sp>
        <p:nvSpPr>
          <p:cNvPr id="106" name="Title 9"/>
          <p:cNvSpPr txBox="1">
            <a:spLocks/>
          </p:cNvSpPr>
          <p:nvPr/>
        </p:nvSpPr>
        <p:spPr>
          <a:xfrm>
            <a:off x="10471761" y="5288212"/>
            <a:ext cx="1339739" cy="576144"/>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pPr algn="ctr"/>
            <a:r>
              <a:rPr sz="2039">
                <a:solidFill>
                  <a:prstClr val="black">
                    <a:lumMod val="65000"/>
                    <a:lumOff val="35000"/>
                  </a:prstClr>
                </a:solidFill>
                <a:latin typeface="Segoe UI Light" panose="020B0502040204020203" pitchFamily="34" charset="0"/>
                <a:cs typeface="Segoe UI Light" panose="020B0502040204020203" pitchFamily="34" charset="0"/>
              </a:rPr>
              <a:t>Infrastructure and Apps</a:t>
            </a:r>
          </a:p>
        </p:txBody>
      </p:sp>
      <p:sp>
        <p:nvSpPr>
          <p:cNvPr id="107" name="Title 9"/>
          <p:cNvSpPr txBox="1">
            <a:spLocks/>
          </p:cNvSpPr>
          <p:nvPr/>
        </p:nvSpPr>
        <p:spPr>
          <a:xfrm>
            <a:off x="3877479" y="1958662"/>
            <a:ext cx="4809917" cy="345686"/>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pPr algn="ctr"/>
            <a:r>
              <a:rPr sz="2447">
                <a:solidFill>
                  <a:srgbClr val="5B9BD5"/>
                </a:solidFill>
                <a:latin typeface="Segoe UI Light" panose="020B0502040204020203" pitchFamily="34" charset="0"/>
                <a:cs typeface="Segoe UI Light" panose="020B0502040204020203" pitchFamily="34" charset="0"/>
              </a:rPr>
              <a:t>Azure dev and test cloud</a:t>
            </a:r>
          </a:p>
        </p:txBody>
      </p:sp>
      <p:pic>
        <p:nvPicPr>
          <p:cNvPr id="108" name="Picture 107" descr="\\MAGNUM\Projects\Microsoft\Cloud Power FY12\Design\ICONS_PNG\Tower.png"/>
          <p:cNvPicPr>
            <a:picLocks noChangeAspect="1" noChangeArrowheads="1"/>
          </p:cNvPicPr>
          <p:nvPr/>
        </p:nvPicPr>
        <p:blipFill>
          <a:blip r:embed="rId9" cstate="print">
            <a:lum bright="100000" contrast="100000"/>
          </a:blip>
          <a:stretch>
            <a:fillRect/>
          </a:stretch>
        </p:blipFill>
        <p:spPr bwMode="auto">
          <a:xfrm>
            <a:off x="3148660" y="1108260"/>
            <a:ext cx="579842" cy="515415"/>
          </a:xfrm>
          <a:prstGeom prst="rect">
            <a:avLst/>
          </a:prstGeom>
          <a:noFill/>
        </p:spPr>
      </p:pic>
      <p:sp>
        <p:nvSpPr>
          <p:cNvPr id="109" name="TextBox 108"/>
          <p:cNvSpPr txBox="1"/>
          <p:nvPr/>
        </p:nvSpPr>
        <p:spPr>
          <a:xfrm>
            <a:off x="218752" y="5704449"/>
            <a:ext cx="2056942" cy="382154"/>
          </a:xfrm>
          <a:prstGeom prst="rect">
            <a:avLst/>
          </a:prstGeom>
          <a:noFill/>
        </p:spPr>
        <p:txBody>
          <a:bodyPr wrap="none" rtlCol="0">
            <a:spAutoFit/>
          </a:bodyPr>
          <a:lstStyle/>
          <a:p>
            <a:pPr algn="ctr" defTabSz="932139"/>
            <a:r>
              <a:rPr lang="en-US" sz="1835" dirty="0">
                <a:solidFill>
                  <a:prstClr val="black"/>
                </a:solidFill>
                <a:latin typeface="Segoe UI Light" panose="020B0502040204020203" pitchFamily="34" charset="0"/>
                <a:cs typeface="Segoe UI Light" panose="020B0502040204020203" pitchFamily="34" charset="0"/>
              </a:rPr>
              <a:t>Production servers</a:t>
            </a:r>
          </a:p>
        </p:txBody>
      </p:sp>
      <p:sp>
        <p:nvSpPr>
          <p:cNvPr id="110" name="Rounded Rectangle 109"/>
          <p:cNvSpPr/>
          <p:nvPr/>
        </p:nvSpPr>
        <p:spPr>
          <a:xfrm>
            <a:off x="358441" y="2544284"/>
            <a:ext cx="11698182" cy="811129"/>
          </a:xfrm>
          <a:prstGeom prst="round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139"/>
            <a:endParaRPr lang="en-US" sz="2039" dirty="0">
              <a:solidFill>
                <a:prstClr val="white"/>
              </a:solidFill>
            </a:endParaRPr>
          </a:p>
        </p:txBody>
      </p:sp>
      <p:sp>
        <p:nvSpPr>
          <p:cNvPr id="111" name="Title 9"/>
          <p:cNvSpPr txBox="1">
            <a:spLocks/>
          </p:cNvSpPr>
          <p:nvPr/>
        </p:nvSpPr>
        <p:spPr>
          <a:xfrm>
            <a:off x="466153" y="2628514"/>
            <a:ext cx="2350890" cy="480196"/>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dirty="0" smtClean="0">
                <a:ln w="3175">
                  <a:noFill/>
                </a:ln>
                <a:solidFill>
                  <a:schemeClr val="tx2">
                    <a:alpha val="99000"/>
                  </a:schemeClr>
                </a:solidFill>
                <a:effectLst/>
                <a:latin typeface="+mj-lt"/>
                <a:ea typeface="+mn-ea"/>
                <a:cs typeface="Arial" charset="0"/>
              </a:defRPr>
            </a:lvl1pPr>
          </a:lstStyle>
          <a:p>
            <a:r>
              <a:rPr sz="1835" dirty="0">
                <a:solidFill>
                  <a:prstClr val="black">
                    <a:lumMod val="65000"/>
                    <a:lumOff val="35000"/>
                  </a:prstClr>
                </a:solidFill>
                <a:latin typeface="Segoe UI Light" panose="020B0502040204020203" pitchFamily="34" charset="0"/>
                <a:cs typeface="Segoe UI Light" panose="020B0502040204020203" pitchFamily="34" charset="0"/>
              </a:rPr>
              <a:t>App Lifecycle Services</a:t>
            </a:r>
          </a:p>
          <a:p>
            <a:r>
              <a:rPr sz="1632" dirty="0">
                <a:solidFill>
                  <a:prstClr val="black">
                    <a:lumMod val="65000"/>
                    <a:lumOff val="35000"/>
                  </a:prstClr>
                </a:solidFill>
                <a:latin typeface="Segoe UI Light" panose="020B0502040204020203" pitchFamily="34" charset="0"/>
                <a:cs typeface="Segoe UI Light" panose="020B0502040204020203" pitchFamily="34" charset="0"/>
              </a:rPr>
              <a:t>(VS Online and on premises)</a:t>
            </a:r>
          </a:p>
        </p:txBody>
      </p:sp>
      <p:sp>
        <p:nvSpPr>
          <p:cNvPr id="112" name="Rectangle 111"/>
          <p:cNvSpPr/>
          <p:nvPr/>
        </p:nvSpPr>
        <p:spPr>
          <a:xfrm>
            <a:off x="2802759" y="2702694"/>
            <a:ext cx="1058685" cy="5619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932139"/>
            <a:r>
              <a:rPr lang="en-US" sz="1122" dirty="0">
                <a:solidFill>
                  <a:prstClr val="white"/>
                </a:solidFill>
              </a:rPr>
              <a:t>Project Management Tools</a:t>
            </a:r>
          </a:p>
        </p:txBody>
      </p:sp>
      <p:sp>
        <p:nvSpPr>
          <p:cNvPr id="113" name="Rectangle 112"/>
          <p:cNvSpPr/>
          <p:nvPr/>
        </p:nvSpPr>
        <p:spPr>
          <a:xfrm>
            <a:off x="3999766" y="2699079"/>
            <a:ext cx="824975" cy="5691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932139"/>
            <a:r>
              <a:rPr lang="en-US" sz="1122" dirty="0">
                <a:solidFill>
                  <a:prstClr val="white"/>
                </a:solidFill>
              </a:rPr>
              <a:t>Version &amp; Source Control</a:t>
            </a:r>
          </a:p>
        </p:txBody>
      </p:sp>
      <p:sp>
        <p:nvSpPr>
          <p:cNvPr id="114" name="Rectangle 113"/>
          <p:cNvSpPr/>
          <p:nvPr/>
        </p:nvSpPr>
        <p:spPr>
          <a:xfrm>
            <a:off x="4963063" y="2699079"/>
            <a:ext cx="861301" cy="5691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932139"/>
            <a:r>
              <a:rPr lang="en-US" sz="1122" dirty="0">
                <a:solidFill>
                  <a:prstClr val="white"/>
                </a:solidFill>
              </a:rPr>
              <a:t>Build &amp; Continuous Integration</a:t>
            </a:r>
          </a:p>
        </p:txBody>
      </p:sp>
      <p:sp>
        <p:nvSpPr>
          <p:cNvPr id="115" name="Rectangle 114"/>
          <p:cNvSpPr/>
          <p:nvPr/>
        </p:nvSpPr>
        <p:spPr>
          <a:xfrm>
            <a:off x="5931884" y="2699079"/>
            <a:ext cx="709237" cy="5691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932139"/>
            <a:r>
              <a:rPr lang="en-US" sz="1122" dirty="0">
                <a:solidFill>
                  <a:prstClr val="white"/>
                </a:solidFill>
              </a:rPr>
              <a:t>Testing</a:t>
            </a:r>
          </a:p>
          <a:p>
            <a:pPr algn="ctr" defTabSz="932139"/>
            <a:r>
              <a:rPr lang="en-US" sz="1122" dirty="0">
                <a:solidFill>
                  <a:prstClr val="white"/>
                </a:solidFill>
              </a:rPr>
              <a:t>Services</a:t>
            </a:r>
          </a:p>
        </p:txBody>
      </p:sp>
      <p:sp>
        <p:nvSpPr>
          <p:cNvPr id="116" name="Rectangle 115"/>
          <p:cNvSpPr/>
          <p:nvPr/>
        </p:nvSpPr>
        <p:spPr>
          <a:xfrm>
            <a:off x="9000334" y="2715758"/>
            <a:ext cx="896589" cy="5598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32139"/>
            <a:r>
              <a:rPr lang="en-US" sz="1122" dirty="0">
                <a:solidFill>
                  <a:prstClr val="white"/>
                </a:solidFill>
              </a:rPr>
              <a:t>Production</a:t>
            </a:r>
          </a:p>
          <a:p>
            <a:pPr algn="ctr" defTabSz="932139"/>
            <a:r>
              <a:rPr lang="en-US" sz="1122" dirty="0">
                <a:solidFill>
                  <a:prstClr val="white"/>
                </a:solidFill>
              </a:rPr>
              <a:t>Diagnostics</a:t>
            </a:r>
          </a:p>
        </p:txBody>
      </p:sp>
      <p:sp>
        <p:nvSpPr>
          <p:cNvPr id="117" name="Rectangle 116"/>
          <p:cNvSpPr/>
          <p:nvPr/>
        </p:nvSpPr>
        <p:spPr>
          <a:xfrm>
            <a:off x="6718861" y="2708089"/>
            <a:ext cx="911717" cy="5468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932139"/>
            <a:r>
              <a:rPr lang="en-US" sz="1122" dirty="0">
                <a:solidFill>
                  <a:prstClr val="white"/>
                </a:solidFill>
              </a:rPr>
              <a:t>Cloud</a:t>
            </a:r>
          </a:p>
          <a:p>
            <a:pPr algn="ctr" defTabSz="932139"/>
            <a:r>
              <a:rPr lang="en-US" sz="1122" dirty="0">
                <a:solidFill>
                  <a:prstClr val="white"/>
                </a:solidFill>
              </a:rPr>
              <a:t> Continuous Delivery</a:t>
            </a:r>
          </a:p>
        </p:txBody>
      </p:sp>
      <p:sp>
        <p:nvSpPr>
          <p:cNvPr id="118" name="Rectangle 117"/>
          <p:cNvSpPr/>
          <p:nvPr/>
        </p:nvSpPr>
        <p:spPr>
          <a:xfrm>
            <a:off x="11057829" y="2712974"/>
            <a:ext cx="936261" cy="569175"/>
          </a:xfrm>
          <a:prstGeom prst="rect">
            <a:avLst/>
          </a:prstGeom>
          <a:solidFill>
            <a:srgbClr val="70AD4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139"/>
            <a:r>
              <a:rPr lang="en-US" sz="1122" dirty="0">
                <a:solidFill>
                  <a:prstClr val="white"/>
                </a:solidFill>
              </a:rPr>
              <a:t>Monitoring &amp; Analytics</a:t>
            </a:r>
          </a:p>
        </p:txBody>
      </p:sp>
      <p:sp>
        <p:nvSpPr>
          <p:cNvPr id="120" name="Cloud 119"/>
          <p:cNvSpPr/>
          <p:nvPr/>
        </p:nvSpPr>
        <p:spPr>
          <a:xfrm>
            <a:off x="8061501" y="4972815"/>
            <a:ext cx="1219829" cy="707347"/>
          </a:xfrm>
          <a:prstGeom prst="clou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139"/>
            <a:r>
              <a:rPr lang="en-US" sz="1020" b="1" dirty="0">
                <a:solidFill>
                  <a:prstClr val="black">
                    <a:lumMod val="65000"/>
                    <a:lumOff val="35000"/>
                  </a:prstClr>
                </a:solidFill>
              </a:rPr>
              <a:t>The Azure </a:t>
            </a:r>
            <a:r>
              <a:rPr lang="en-US" sz="1071" b="1" u="sng" dirty="0">
                <a:solidFill>
                  <a:prstClr val="black">
                    <a:lumMod val="65000"/>
                    <a:lumOff val="35000"/>
                  </a:prstClr>
                </a:solidFill>
              </a:rPr>
              <a:t>IaaS </a:t>
            </a:r>
            <a:r>
              <a:rPr lang="en-US" sz="1020" b="1" dirty="0">
                <a:solidFill>
                  <a:prstClr val="black">
                    <a:lumMod val="65000"/>
                    <a:lumOff val="35000"/>
                  </a:prstClr>
                </a:solidFill>
              </a:rPr>
              <a:t>Cloud</a:t>
            </a:r>
          </a:p>
        </p:txBody>
      </p:sp>
      <p:sp>
        <p:nvSpPr>
          <p:cNvPr id="122" name="Cloud 121"/>
          <p:cNvSpPr/>
          <p:nvPr/>
        </p:nvSpPr>
        <p:spPr>
          <a:xfrm>
            <a:off x="8137683" y="1847119"/>
            <a:ext cx="1417294" cy="799532"/>
          </a:xfrm>
          <a:prstGeom prst="clou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139"/>
            <a:r>
              <a:rPr lang="en-US" sz="1020" b="1" dirty="0">
                <a:solidFill>
                  <a:prstClr val="black">
                    <a:lumMod val="65000"/>
                    <a:lumOff val="35000"/>
                  </a:prstClr>
                </a:solidFill>
              </a:rPr>
              <a:t>Visual Studio cloud services</a:t>
            </a:r>
          </a:p>
        </p:txBody>
      </p:sp>
      <p:sp>
        <p:nvSpPr>
          <p:cNvPr id="123" name="Rectangle 2"/>
          <p:cNvSpPr/>
          <p:nvPr/>
        </p:nvSpPr>
        <p:spPr>
          <a:xfrm>
            <a:off x="9963631" y="2711347"/>
            <a:ext cx="1010269" cy="5691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32139"/>
            <a:r>
              <a:rPr lang="en-US" sz="1122" dirty="0">
                <a:solidFill>
                  <a:prstClr val="white"/>
                </a:solidFill>
              </a:rPr>
              <a:t>Lab Management Automation</a:t>
            </a:r>
          </a:p>
        </p:txBody>
      </p:sp>
      <p:sp>
        <p:nvSpPr>
          <p:cNvPr id="69" name="Rectangle 1"/>
          <p:cNvSpPr/>
          <p:nvPr/>
        </p:nvSpPr>
        <p:spPr>
          <a:xfrm>
            <a:off x="7741828" y="2699819"/>
            <a:ext cx="1107397" cy="559823"/>
          </a:xfrm>
          <a:prstGeom prst="rect">
            <a:avLst/>
          </a:prstGeom>
          <a:solidFill>
            <a:srgbClr val="70AD47"/>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32139"/>
            <a:r>
              <a:rPr lang="en-US" sz="1122" dirty="0">
                <a:solidFill>
                  <a:prstClr val="white"/>
                </a:solidFill>
              </a:rPr>
              <a:t>Release &amp; Deployment Management</a:t>
            </a:r>
          </a:p>
        </p:txBody>
      </p:sp>
    </p:spTree>
    <p:extLst>
      <p:ext uri="{BB962C8B-B14F-4D97-AF65-F5344CB8AC3E}">
        <p14:creationId xmlns:p14="http://schemas.microsoft.com/office/powerpoint/2010/main" val="35294975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 Studio TFS – Lab Manager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936" y="1832588"/>
            <a:ext cx="2409225" cy="1942924"/>
          </a:xfrm>
          <a:prstGeom prst="rect">
            <a:avLst/>
          </a:prstGeom>
        </p:spPr>
      </p:pic>
      <p:sp>
        <p:nvSpPr>
          <p:cNvPr id="4" name="Rectangle 3"/>
          <p:cNvSpPr/>
          <p:nvPr/>
        </p:nvSpPr>
        <p:spPr>
          <a:xfrm>
            <a:off x="3280577" y="1548436"/>
            <a:ext cx="8812979" cy="845744"/>
          </a:xfrm>
          <a:prstGeom prst="rect">
            <a:avLst/>
          </a:prstGeom>
        </p:spPr>
        <p:txBody>
          <a:bodyPr wrap="square">
            <a:spAutoFit/>
          </a:bodyPr>
          <a:lstStyle/>
          <a:p>
            <a:r>
              <a:rPr lang="en-US" sz="2448" b="1" dirty="0"/>
              <a:t>Automate your lab environment to optimize your Application Lifecycle Management.</a:t>
            </a:r>
            <a:endParaRPr lang="pt-BR" sz="2448" dirty="0"/>
          </a:p>
        </p:txBody>
      </p:sp>
      <p:sp>
        <p:nvSpPr>
          <p:cNvPr id="5" name="Rectangle 4"/>
          <p:cNvSpPr/>
          <p:nvPr/>
        </p:nvSpPr>
        <p:spPr>
          <a:xfrm>
            <a:off x="3280577" y="2804050"/>
            <a:ext cx="9081919" cy="2729273"/>
          </a:xfrm>
          <a:prstGeom prst="rect">
            <a:avLst/>
          </a:prstGeom>
        </p:spPr>
        <p:txBody>
          <a:bodyPr wrap="square">
            <a:spAutoFit/>
          </a:bodyPr>
          <a:lstStyle/>
          <a:p>
            <a:r>
              <a:rPr lang="en-US" sz="2448" dirty="0"/>
              <a:t>With Visual Studio’s Lab Management capabilities, you will automate the process of building, deploying, and running automated tests on your lab environment. Stop losing time each day to mundane tasks, and let Lab Management take care of them for you. Your team will get back valuable time that they can spend producing value for your customers.</a:t>
            </a:r>
          </a:p>
          <a:p>
            <a:endParaRPr lang="en-US" sz="2448" dirty="0"/>
          </a:p>
        </p:txBody>
      </p:sp>
    </p:spTree>
    <p:extLst>
      <p:ext uri="{BB962C8B-B14F-4D97-AF65-F5344CB8AC3E}">
        <p14:creationId xmlns:p14="http://schemas.microsoft.com/office/powerpoint/2010/main" val="29661065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 name="Picture 104"/>
          <p:cNvPicPr>
            <a:picLocks noChangeAspect="1"/>
          </p:cNvPicPr>
          <p:nvPr/>
        </p:nvPicPr>
        <p:blipFill>
          <a:blip r:embed="rId2"/>
          <a:stretch>
            <a:fillRect/>
          </a:stretch>
        </p:blipFill>
        <p:spPr>
          <a:xfrm>
            <a:off x="4445358" y="1173650"/>
            <a:ext cx="3542081" cy="3407059"/>
          </a:xfrm>
          <a:prstGeom prst="rect">
            <a:avLst/>
          </a:prstGeom>
        </p:spPr>
      </p:pic>
      <p:sp>
        <p:nvSpPr>
          <p:cNvPr id="3" name="Title 2"/>
          <p:cNvSpPr>
            <a:spLocks noGrp="1"/>
          </p:cNvSpPr>
          <p:nvPr>
            <p:ph type="title"/>
          </p:nvPr>
        </p:nvSpPr>
        <p:spPr/>
        <p:txBody>
          <a:bodyPr/>
          <a:lstStyle/>
          <a:p>
            <a:r>
              <a:rPr lang="en-US" dirty="0"/>
              <a:t>Futures</a:t>
            </a:r>
          </a:p>
        </p:txBody>
      </p:sp>
      <p:sp>
        <p:nvSpPr>
          <p:cNvPr id="203" name="Rectangle 202"/>
          <p:cNvSpPr/>
          <p:nvPr/>
        </p:nvSpPr>
        <p:spPr bwMode="auto">
          <a:xfrm flipV="1">
            <a:off x="0" y="2829577"/>
            <a:ext cx="4572000" cy="72000"/>
          </a:xfrm>
          <a:prstGeom prst="rect">
            <a:avLst/>
          </a:prstGeom>
          <a:solidFill>
            <a:srgbClr val="C02DA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9" name="TextBox 218"/>
          <p:cNvSpPr txBox="1"/>
          <p:nvPr/>
        </p:nvSpPr>
        <p:spPr>
          <a:xfrm>
            <a:off x="360207" y="1607128"/>
            <a:ext cx="2158440" cy="461665"/>
          </a:xfrm>
          <a:prstGeom prst="rect">
            <a:avLst/>
          </a:prstGeom>
          <a:noFill/>
        </p:spPr>
        <p:txBody>
          <a:bodyPr wrap="square" rtlCol="0">
            <a:spAutoFit/>
          </a:bodyPr>
          <a:lstStyle/>
          <a:p>
            <a:pPr>
              <a:defRPr/>
            </a:pPr>
            <a:r>
              <a:rPr lang="en-US" sz="2400" kern="0" dirty="0">
                <a:solidFill>
                  <a:srgbClr val="404040"/>
                </a:solidFill>
                <a:latin typeface="Segoe UI Light"/>
                <a:cs typeface="Arial" pitchFamily="34" charset="0"/>
              </a:rPr>
              <a:t>Agile at Scale</a:t>
            </a:r>
          </a:p>
        </p:txBody>
      </p:sp>
      <p:sp>
        <p:nvSpPr>
          <p:cNvPr id="220" name="Oval 219"/>
          <p:cNvSpPr/>
          <p:nvPr/>
        </p:nvSpPr>
        <p:spPr bwMode="auto">
          <a:xfrm>
            <a:off x="4227310" y="2640853"/>
            <a:ext cx="457196" cy="457196"/>
          </a:xfrm>
          <a:prstGeom prst="ellipse">
            <a:avLst/>
          </a:prstGeom>
          <a:solidFill>
            <a:srgbClr val="C02DA2"/>
          </a:solidFill>
          <a:ln w="76200">
            <a:solidFill>
              <a:srgbClr val="C02DA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146304" rIns="182880" bIns="108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rgbClr val="FFFFFF"/>
                </a:solidFill>
                <a:latin typeface="Segoe UI Light"/>
                <a:ea typeface="Segoe UI" pitchFamily="34" charset="0"/>
                <a:cs typeface="Segoe UI" pitchFamily="34" charset="0"/>
              </a:rPr>
              <a:t>1</a:t>
            </a:r>
          </a:p>
        </p:txBody>
      </p:sp>
      <p:sp>
        <p:nvSpPr>
          <p:cNvPr id="261" name="TextBox 260"/>
          <p:cNvSpPr txBox="1"/>
          <p:nvPr/>
        </p:nvSpPr>
        <p:spPr>
          <a:xfrm>
            <a:off x="360207" y="5024285"/>
            <a:ext cx="2941009" cy="461665"/>
          </a:xfrm>
          <a:prstGeom prst="rect">
            <a:avLst/>
          </a:prstGeom>
          <a:noFill/>
        </p:spPr>
        <p:txBody>
          <a:bodyPr wrap="square" rtlCol="0">
            <a:spAutoFit/>
          </a:bodyPr>
          <a:lstStyle/>
          <a:p>
            <a:pPr>
              <a:defRPr/>
            </a:pPr>
            <a:r>
              <a:rPr lang="en-US" sz="2400" kern="0" dirty="0">
                <a:solidFill>
                  <a:srgbClr val="404040"/>
                </a:solidFill>
                <a:latin typeface="Segoe UI Light"/>
                <a:cs typeface="Arial" pitchFamily="34" charset="0"/>
              </a:rPr>
              <a:t>Collaborate on Code</a:t>
            </a:r>
          </a:p>
        </p:txBody>
      </p:sp>
      <p:sp>
        <p:nvSpPr>
          <p:cNvPr id="262" name="TextBox 261"/>
          <p:cNvSpPr txBox="1"/>
          <p:nvPr/>
        </p:nvSpPr>
        <p:spPr>
          <a:xfrm>
            <a:off x="9118072" y="5024285"/>
            <a:ext cx="2941009" cy="461665"/>
          </a:xfrm>
          <a:prstGeom prst="rect">
            <a:avLst/>
          </a:prstGeom>
          <a:noFill/>
        </p:spPr>
        <p:txBody>
          <a:bodyPr wrap="square" rtlCol="0">
            <a:spAutoFit/>
          </a:bodyPr>
          <a:lstStyle/>
          <a:p>
            <a:pPr algn="r">
              <a:defRPr/>
            </a:pPr>
            <a:r>
              <a:rPr lang="en-US" sz="2400" kern="0" dirty="0">
                <a:solidFill>
                  <a:srgbClr val="404040"/>
                </a:solidFill>
                <a:latin typeface="Segoe UI Light"/>
                <a:cs typeface="Arial" pitchFamily="34" charset="0"/>
              </a:rPr>
              <a:t>Continuous Delivery</a:t>
            </a:r>
          </a:p>
        </p:txBody>
      </p:sp>
      <p:sp>
        <p:nvSpPr>
          <p:cNvPr id="263" name="TextBox 262"/>
          <p:cNvSpPr txBox="1"/>
          <p:nvPr/>
        </p:nvSpPr>
        <p:spPr>
          <a:xfrm>
            <a:off x="9118072" y="617952"/>
            <a:ext cx="2941009" cy="461665"/>
          </a:xfrm>
          <a:prstGeom prst="rect">
            <a:avLst/>
          </a:prstGeom>
          <a:noFill/>
        </p:spPr>
        <p:txBody>
          <a:bodyPr wrap="square" rtlCol="0">
            <a:spAutoFit/>
          </a:bodyPr>
          <a:lstStyle/>
          <a:p>
            <a:pPr algn="r">
              <a:defRPr/>
            </a:pPr>
            <a:r>
              <a:rPr lang="en-US" sz="2400" kern="0" dirty="0">
                <a:solidFill>
                  <a:srgbClr val="404040"/>
                </a:solidFill>
                <a:latin typeface="Segoe UI Light"/>
                <a:cs typeface="Arial" pitchFamily="34" charset="0"/>
              </a:rPr>
              <a:t>Application Insights</a:t>
            </a:r>
          </a:p>
        </p:txBody>
      </p:sp>
      <p:grpSp>
        <p:nvGrpSpPr>
          <p:cNvPr id="16" name="Group 15"/>
          <p:cNvGrpSpPr/>
          <p:nvPr/>
        </p:nvGrpSpPr>
        <p:grpSpPr>
          <a:xfrm>
            <a:off x="2070625" y="2686573"/>
            <a:ext cx="1172022" cy="1521418"/>
            <a:chOff x="3217099" y="2686573"/>
            <a:chExt cx="1172022" cy="1521418"/>
          </a:xfrm>
        </p:grpSpPr>
        <p:grpSp>
          <p:nvGrpSpPr>
            <p:cNvPr id="206" name="Group 205"/>
            <p:cNvGrpSpPr/>
            <p:nvPr/>
          </p:nvGrpSpPr>
          <p:grpSpPr>
            <a:xfrm>
              <a:off x="3620232" y="2686573"/>
              <a:ext cx="365757" cy="1034281"/>
              <a:chOff x="7700039" y="3400300"/>
              <a:chExt cx="365757" cy="1034281"/>
            </a:xfrm>
          </p:grpSpPr>
          <p:cxnSp>
            <p:nvCxnSpPr>
              <p:cNvPr id="207" name="Straight Connector 206"/>
              <p:cNvCxnSpPr/>
              <p:nvPr/>
            </p:nvCxnSpPr>
            <p:spPr>
              <a:xfrm>
                <a:off x="7882917" y="3738831"/>
                <a:ext cx="0" cy="695750"/>
              </a:xfrm>
              <a:prstGeom prst="line">
                <a:avLst/>
              </a:prstGeom>
              <a:ln w="38100" cap="rnd">
                <a:solidFill>
                  <a:srgbClr val="AC2A90"/>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208" name="Oval 207"/>
              <p:cNvSpPr/>
              <p:nvPr/>
            </p:nvSpPr>
            <p:spPr bwMode="auto">
              <a:xfrm>
                <a:off x="7700039" y="3400300"/>
                <a:ext cx="365757" cy="365757"/>
              </a:xfrm>
              <a:prstGeom prst="ellipse">
                <a:avLst/>
              </a:prstGeom>
              <a:solidFill>
                <a:schemeClr val="bg1"/>
              </a:solidFill>
              <a:ln w="38100" cmpd="sng">
                <a:solidFill>
                  <a:srgbClr val="9C227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5" name="TextBox 24"/>
            <p:cNvSpPr txBox="1"/>
            <p:nvPr/>
          </p:nvSpPr>
          <p:spPr>
            <a:xfrm>
              <a:off x="3217099" y="3777104"/>
              <a:ext cx="1172022" cy="430887"/>
            </a:xfrm>
            <a:prstGeom prst="rect">
              <a:avLst/>
            </a:prstGeom>
            <a:noFill/>
          </p:spPr>
          <p:txBody>
            <a:bodyPr wrap="square" lIns="0" tIns="0" rIns="0" bIns="0" rtlCol="0" anchor="ctr" anchorCtr="0">
              <a:spAutoFit/>
            </a:bodyPr>
            <a:lstStyle/>
            <a:p>
              <a:pPr algn="ctr">
                <a:defRPr/>
              </a:pPr>
              <a:r>
                <a:rPr lang="en-US" sz="1400" kern="0" dirty="0">
                  <a:solidFill>
                    <a:srgbClr val="C02DA2"/>
                  </a:solidFill>
                  <a:cs typeface="Arial" pitchFamily="34" charset="0"/>
                </a:rPr>
                <a:t>Work Item Customization</a:t>
              </a:r>
            </a:p>
          </p:txBody>
        </p:sp>
      </p:grpSp>
      <p:grpSp>
        <p:nvGrpSpPr>
          <p:cNvPr id="5" name="Group 4"/>
          <p:cNvGrpSpPr/>
          <p:nvPr/>
        </p:nvGrpSpPr>
        <p:grpSpPr>
          <a:xfrm>
            <a:off x="2658676" y="1586904"/>
            <a:ext cx="1608525" cy="1448945"/>
            <a:chOff x="2658676" y="1586904"/>
            <a:chExt cx="1608525" cy="1448945"/>
          </a:xfrm>
        </p:grpSpPr>
        <p:grpSp>
          <p:nvGrpSpPr>
            <p:cNvPr id="211" name="Group 210"/>
            <p:cNvGrpSpPr/>
            <p:nvPr/>
          </p:nvGrpSpPr>
          <p:grpSpPr>
            <a:xfrm>
              <a:off x="3280060" y="2128406"/>
              <a:ext cx="365757" cy="907443"/>
              <a:chOff x="6204826" y="2842133"/>
              <a:chExt cx="365757" cy="907443"/>
            </a:xfrm>
          </p:grpSpPr>
          <p:cxnSp>
            <p:nvCxnSpPr>
              <p:cNvPr id="212" name="Straight Connector 211"/>
              <p:cNvCxnSpPr/>
              <p:nvPr/>
            </p:nvCxnSpPr>
            <p:spPr>
              <a:xfrm flipV="1">
                <a:off x="6387704" y="2842133"/>
                <a:ext cx="0" cy="695750"/>
              </a:xfrm>
              <a:prstGeom prst="line">
                <a:avLst/>
              </a:prstGeom>
              <a:ln w="38100" cap="rnd">
                <a:solidFill>
                  <a:srgbClr val="AC2A90"/>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213" name="Oval 212"/>
              <p:cNvSpPr/>
              <p:nvPr/>
            </p:nvSpPr>
            <p:spPr bwMode="auto">
              <a:xfrm>
                <a:off x="6204826" y="3383819"/>
                <a:ext cx="365757" cy="365757"/>
              </a:xfrm>
              <a:prstGeom prst="ellipse">
                <a:avLst/>
              </a:prstGeom>
              <a:solidFill>
                <a:schemeClr val="bg1"/>
              </a:solidFill>
              <a:ln w="38100" cmpd="sng">
                <a:solidFill>
                  <a:srgbClr val="9C227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6" name="TextBox 25"/>
            <p:cNvSpPr txBox="1"/>
            <p:nvPr/>
          </p:nvSpPr>
          <p:spPr>
            <a:xfrm>
              <a:off x="2658676" y="1586904"/>
              <a:ext cx="1608525" cy="430887"/>
            </a:xfrm>
            <a:prstGeom prst="rect">
              <a:avLst/>
            </a:prstGeom>
            <a:noFill/>
          </p:spPr>
          <p:txBody>
            <a:bodyPr wrap="square" lIns="0" tIns="0" rIns="0" bIns="0" rtlCol="0" anchor="ctr" anchorCtr="0">
              <a:spAutoFit/>
            </a:bodyPr>
            <a:lstStyle/>
            <a:p>
              <a:pPr algn="ctr">
                <a:defRPr/>
              </a:pPr>
              <a:r>
                <a:rPr lang="en-US" sz="1400" kern="0" dirty="0" err="1">
                  <a:solidFill>
                    <a:srgbClr val="C02DA2"/>
                  </a:solidFill>
                  <a:cs typeface="Arial" pitchFamily="34" charset="0"/>
                </a:rPr>
                <a:t>PowerBI</a:t>
              </a:r>
              <a:r>
                <a:rPr lang="en-US" sz="1400" kern="0" dirty="0">
                  <a:solidFill>
                    <a:srgbClr val="C02DA2"/>
                  </a:solidFill>
                  <a:cs typeface="Arial" pitchFamily="34" charset="0"/>
                </a:rPr>
                <a:t> support for Visual Studio Online </a:t>
              </a:r>
            </a:p>
          </p:txBody>
        </p:sp>
      </p:grpSp>
      <p:sp>
        <p:nvSpPr>
          <p:cNvPr id="27" name="Rectangle 26"/>
          <p:cNvSpPr/>
          <p:nvPr/>
        </p:nvSpPr>
        <p:spPr bwMode="auto">
          <a:xfrm flipV="1">
            <a:off x="7936475" y="2828814"/>
            <a:ext cx="4500000" cy="72000"/>
          </a:xfrm>
          <a:prstGeom prst="rect">
            <a:avLst/>
          </a:prstGeom>
          <a:solidFill>
            <a:srgbClr val="3D85C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p:cNvGrpSpPr/>
          <p:nvPr/>
        </p:nvGrpSpPr>
        <p:grpSpPr>
          <a:xfrm>
            <a:off x="8159336" y="1445443"/>
            <a:ext cx="1974310" cy="1584832"/>
            <a:chOff x="3735062" y="3126213"/>
            <a:chExt cx="1974310" cy="1584832"/>
          </a:xfrm>
        </p:grpSpPr>
        <p:sp>
          <p:nvSpPr>
            <p:cNvPr id="29" name="TextBox 28"/>
            <p:cNvSpPr txBox="1"/>
            <p:nvPr/>
          </p:nvSpPr>
          <p:spPr>
            <a:xfrm>
              <a:off x="3735062" y="3126213"/>
              <a:ext cx="1974310" cy="523220"/>
            </a:xfrm>
            <a:prstGeom prst="rect">
              <a:avLst/>
            </a:prstGeom>
            <a:noFill/>
          </p:spPr>
          <p:txBody>
            <a:bodyPr wrap="square" rtlCol="0" anchor="ctr" anchorCtr="0">
              <a:spAutoFit/>
            </a:bodyPr>
            <a:lstStyle/>
            <a:p>
              <a:pPr algn="ctr">
                <a:defRPr/>
              </a:pPr>
              <a:r>
                <a:rPr lang="en-US" sz="1400" kern="0" dirty="0">
                  <a:solidFill>
                    <a:srgbClr val="3D85CD"/>
                  </a:solidFill>
                  <a:cs typeface="Arial" pitchFamily="34" charset="0"/>
                </a:rPr>
                <a:t>Release Management Service GA</a:t>
              </a:r>
            </a:p>
          </p:txBody>
        </p:sp>
        <p:cxnSp>
          <p:nvCxnSpPr>
            <p:cNvPr id="30" name="Straight Connector 29"/>
            <p:cNvCxnSpPr/>
            <p:nvPr/>
          </p:nvCxnSpPr>
          <p:spPr>
            <a:xfrm flipV="1">
              <a:off x="4722217" y="3726229"/>
              <a:ext cx="0" cy="695750"/>
            </a:xfrm>
            <a:prstGeom prst="line">
              <a:avLst/>
            </a:prstGeom>
            <a:ln w="38100" cap="rnd">
              <a:solidFill>
                <a:srgbClr val="3D85CD"/>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31" name="Oval 30"/>
            <p:cNvSpPr/>
            <p:nvPr/>
          </p:nvSpPr>
          <p:spPr bwMode="auto">
            <a:xfrm>
              <a:off x="4539339" y="4345288"/>
              <a:ext cx="365757" cy="365757"/>
            </a:xfrm>
            <a:prstGeom prst="ellipse">
              <a:avLst/>
            </a:prstGeom>
            <a:solidFill>
              <a:schemeClr val="bg1"/>
            </a:solidFill>
            <a:ln w="38100" cmpd="sng">
              <a:solidFill>
                <a:srgbClr val="3D85C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 name="Group 6"/>
          <p:cNvGrpSpPr/>
          <p:nvPr/>
        </p:nvGrpSpPr>
        <p:grpSpPr>
          <a:xfrm>
            <a:off x="7608221" y="2681936"/>
            <a:ext cx="1744775" cy="1641350"/>
            <a:chOff x="7643057" y="3300251"/>
            <a:chExt cx="1744775" cy="1641350"/>
          </a:xfrm>
        </p:grpSpPr>
        <p:sp>
          <p:nvSpPr>
            <p:cNvPr id="33" name="TextBox 32"/>
            <p:cNvSpPr txBox="1"/>
            <p:nvPr/>
          </p:nvSpPr>
          <p:spPr>
            <a:xfrm>
              <a:off x="7643057" y="4418381"/>
              <a:ext cx="1744775" cy="523220"/>
            </a:xfrm>
            <a:prstGeom prst="rect">
              <a:avLst/>
            </a:prstGeom>
            <a:noFill/>
          </p:spPr>
          <p:txBody>
            <a:bodyPr wrap="square" rtlCol="0" anchor="ctr" anchorCtr="0">
              <a:spAutoFit/>
            </a:bodyPr>
            <a:lstStyle/>
            <a:p>
              <a:pPr algn="ctr">
                <a:defRPr/>
              </a:pPr>
              <a:r>
                <a:rPr lang="en-US" sz="1400" kern="0" dirty="0">
                  <a:solidFill>
                    <a:srgbClr val="3D85CD"/>
                  </a:solidFill>
                  <a:cs typeface="Arial" pitchFamily="34" charset="0"/>
                </a:rPr>
                <a:t>Build vNext</a:t>
              </a:r>
              <a:br>
                <a:rPr lang="en-US" sz="1400" kern="0" dirty="0">
                  <a:solidFill>
                    <a:srgbClr val="3D85CD"/>
                  </a:solidFill>
                  <a:cs typeface="Arial" pitchFamily="34" charset="0"/>
                </a:rPr>
              </a:br>
              <a:r>
                <a:rPr lang="en-US" sz="1400" kern="0" dirty="0">
                  <a:solidFill>
                    <a:srgbClr val="3D85CD"/>
                  </a:solidFill>
                  <a:cs typeface="Arial" pitchFamily="34" charset="0"/>
                </a:rPr>
                <a:t>General Availability</a:t>
              </a:r>
            </a:p>
          </p:txBody>
        </p:sp>
        <p:cxnSp>
          <p:nvCxnSpPr>
            <p:cNvPr id="34" name="Straight Connector 33"/>
            <p:cNvCxnSpPr/>
            <p:nvPr/>
          </p:nvCxnSpPr>
          <p:spPr>
            <a:xfrm>
              <a:off x="8519804" y="3672681"/>
              <a:ext cx="0" cy="695750"/>
            </a:xfrm>
            <a:prstGeom prst="line">
              <a:avLst/>
            </a:prstGeom>
            <a:ln w="38100" cap="rnd">
              <a:solidFill>
                <a:srgbClr val="3D85CD"/>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35" name="Oval 34"/>
            <p:cNvSpPr/>
            <p:nvPr/>
          </p:nvSpPr>
          <p:spPr bwMode="auto">
            <a:xfrm>
              <a:off x="8336926" y="3300251"/>
              <a:ext cx="365757" cy="365757"/>
            </a:xfrm>
            <a:prstGeom prst="ellipse">
              <a:avLst/>
            </a:prstGeom>
            <a:solidFill>
              <a:schemeClr val="bg1"/>
            </a:solidFill>
            <a:ln w="38100" cmpd="sng">
              <a:solidFill>
                <a:srgbClr val="3D85C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6" name="Oval 35"/>
          <p:cNvSpPr/>
          <p:nvPr/>
        </p:nvSpPr>
        <p:spPr bwMode="auto">
          <a:xfrm>
            <a:off x="7620287" y="2640853"/>
            <a:ext cx="457196" cy="457196"/>
          </a:xfrm>
          <a:prstGeom prst="ellipse">
            <a:avLst/>
          </a:prstGeom>
          <a:solidFill>
            <a:srgbClr val="3D85CD"/>
          </a:solidFill>
          <a:ln w="76200">
            <a:solidFill>
              <a:srgbClr val="3D85C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8000" tIns="146304" rIns="182880" bIns="108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rgbClr val="FFFFFF"/>
                </a:solidFill>
                <a:latin typeface="Segoe UI Light"/>
                <a:ea typeface="Segoe UI" pitchFamily="34" charset="0"/>
                <a:cs typeface="Segoe UI" pitchFamily="34" charset="0"/>
              </a:rPr>
              <a:t>3</a:t>
            </a:r>
          </a:p>
        </p:txBody>
      </p:sp>
      <p:grpSp>
        <p:nvGrpSpPr>
          <p:cNvPr id="6" name="Group 5"/>
          <p:cNvGrpSpPr/>
          <p:nvPr/>
        </p:nvGrpSpPr>
        <p:grpSpPr>
          <a:xfrm>
            <a:off x="9331871" y="2686286"/>
            <a:ext cx="1392083" cy="1637000"/>
            <a:chOff x="9415253" y="3313310"/>
            <a:chExt cx="1392083" cy="1637000"/>
          </a:xfrm>
        </p:grpSpPr>
        <p:sp>
          <p:nvSpPr>
            <p:cNvPr id="38" name="TextBox 37"/>
            <p:cNvSpPr txBox="1"/>
            <p:nvPr/>
          </p:nvSpPr>
          <p:spPr>
            <a:xfrm>
              <a:off x="9415253" y="4211646"/>
              <a:ext cx="1392083" cy="738664"/>
            </a:xfrm>
            <a:prstGeom prst="rect">
              <a:avLst/>
            </a:prstGeom>
            <a:noFill/>
          </p:spPr>
          <p:txBody>
            <a:bodyPr wrap="square" rtlCol="0" anchor="ctr" anchorCtr="0">
              <a:spAutoFit/>
            </a:bodyPr>
            <a:lstStyle/>
            <a:p>
              <a:pPr algn="ctr">
                <a:defRPr/>
              </a:pPr>
              <a:r>
                <a:rPr lang="en-US" sz="1400" kern="0" dirty="0">
                  <a:solidFill>
                    <a:srgbClr val="3D85CD"/>
                  </a:solidFill>
                  <a:cs typeface="Arial" pitchFamily="34" charset="0"/>
                </a:rPr>
                <a:t>Dev/Test Lab Management in the Cloud</a:t>
              </a:r>
            </a:p>
          </p:txBody>
        </p:sp>
        <p:cxnSp>
          <p:nvCxnSpPr>
            <p:cNvPr id="39" name="Straight Connector 38"/>
            <p:cNvCxnSpPr/>
            <p:nvPr/>
          </p:nvCxnSpPr>
          <p:spPr>
            <a:xfrm>
              <a:off x="10111294" y="3607359"/>
              <a:ext cx="1" cy="517197"/>
            </a:xfrm>
            <a:prstGeom prst="line">
              <a:avLst/>
            </a:prstGeom>
            <a:ln w="38100" cap="rnd">
              <a:solidFill>
                <a:srgbClr val="3D85CD"/>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40" name="Oval 39"/>
            <p:cNvSpPr/>
            <p:nvPr/>
          </p:nvSpPr>
          <p:spPr bwMode="auto">
            <a:xfrm>
              <a:off x="9928416" y="3313310"/>
              <a:ext cx="365757" cy="365757"/>
            </a:xfrm>
            <a:prstGeom prst="ellipse">
              <a:avLst/>
            </a:prstGeom>
            <a:solidFill>
              <a:schemeClr val="bg1"/>
            </a:solidFill>
            <a:ln w="38100" cmpd="sng">
              <a:solidFill>
                <a:srgbClr val="3D85C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 name="Group 42"/>
          <p:cNvGrpSpPr/>
          <p:nvPr/>
        </p:nvGrpSpPr>
        <p:grpSpPr>
          <a:xfrm>
            <a:off x="9861233" y="1458503"/>
            <a:ext cx="1974310" cy="1584832"/>
            <a:chOff x="3735062" y="3126213"/>
            <a:chExt cx="1974310" cy="1584832"/>
          </a:xfrm>
        </p:grpSpPr>
        <p:sp>
          <p:nvSpPr>
            <p:cNvPr id="44" name="TextBox 43"/>
            <p:cNvSpPr txBox="1"/>
            <p:nvPr/>
          </p:nvSpPr>
          <p:spPr>
            <a:xfrm>
              <a:off x="3735062" y="3126213"/>
              <a:ext cx="1974310" cy="523220"/>
            </a:xfrm>
            <a:prstGeom prst="rect">
              <a:avLst/>
            </a:prstGeom>
            <a:noFill/>
          </p:spPr>
          <p:txBody>
            <a:bodyPr wrap="square" rtlCol="0" anchor="ctr" anchorCtr="0">
              <a:spAutoFit/>
            </a:bodyPr>
            <a:lstStyle/>
            <a:p>
              <a:pPr algn="ctr">
                <a:defRPr/>
              </a:pPr>
              <a:r>
                <a:rPr lang="en-US" sz="1400" kern="0" dirty="0">
                  <a:solidFill>
                    <a:srgbClr val="3D85CD"/>
                  </a:solidFill>
                  <a:cs typeface="Arial" pitchFamily="34" charset="0"/>
                </a:rPr>
                <a:t>Additional DCs for Cloud Load Testing</a:t>
              </a:r>
            </a:p>
          </p:txBody>
        </p:sp>
        <p:cxnSp>
          <p:nvCxnSpPr>
            <p:cNvPr id="45" name="Straight Connector 44"/>
            <p:cNvCxnSpPr/>
            <p:nvPr/>
          </p:nvCxnSpPr>
          <p:spPr>
            <a:xfrm flipV="1">
              <a:off x="4722217" y="3726229"/>
              <a:ext cx="0" cy="695750"/>
            </a:xfrm>
            <a:prstGeom prst="line">
              <a:avLst/>
            </a:prstGeom>
            <a:ln w="38100" cap="rnd">
              <a:solidFill>
                <a:srgbClr val="3D85CD"/>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46" name="Oval 45"/>
            <p:cNvSpPr/>
            <p:nvPr/>
          </p:nvSpPr>
          <p:spPr bwMode="auto">
            <a:xfrm>
              <a:off x="4539339" y="4345288"/>
              <a:ext cx="365757" cy="365757"/>
            </a:xfrm>
            <a:prstGeom prst="ellipse">
              <a:avLst/>
            </a:prstGeom>
            <a:solidFill>
              <a:schemeClr val="bg1"/>
            </a:solidFill>
            <a:ln w="38100" cmpd="sng">
              <a:solidFill>
                <a:srgbClr val="3D85C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8" name="Group 47"/>
          <p:cNvGrpSpPr/>
          <p:nvPr/>
        </p:nvGrpSpPr>
        <p:grpSpPr>
          <a:xfrm>
            <a:off x="10746377" y="2664512"/>
            <a:ext cx="1754777" cy="1477024"/>
            <a:chOff x="9052559" y="3313310"/>
            <a:chExt cx="1754777" cy="1477024"/>
          </a:xfrm>
        </p:grpSpPr>
        <p:sp>
          <p:nvSpPr>
            <p:cNvPr id="49" name="TextBox 48"/>
            <p:cNvSpPr txBox="1"/>
            <p:nvPr/>
          </p:nvSpPr>
          <p:spPr>
            <a:xfrm>
              <a:off x="9052559" y="4267114"/>
              <a:ext cx="1754777" cy="523220"/>
            </a:xfrm>
            <a:prstGeom prst="rect">
              <a:avLst/>
            </a:prstGeom>
            <a:noFill/>
          </p:spPr>
          <p:txBody>
            <a:bodyPr wrap="square" rtlCol="0" anchor="ctr" anchorCtr="0">
              <a:spAutoFit/>
            </a:bodyPr>
            <a:lstStyle/>
            <a:p>
              <a:pPr algn="ctr">
                <a:defRPr/>
              </a:pPr>
              <a:r>
                <a:rPr lang="en-US" sz="1400" kern="0" dirty="0">
                  <a:solidFill>
                    <a:srgbClr val="3D85CD"/>
                  </a:solidFill>
                  <a:cs typeface="Arial" pitchFamily="34" charset="0"/>
                </a:rPr>
                <a:t>Cloud Load Testing in Azure Portal</a:t>
              </a:r>
            </a:p>
          </p:txBody>
        </p:sp>
        <p:cxnSp>
          <p:nvCxnSpPr>
            <p:cNvPr id="50" name="Straight Connector 49"/>
            <p:cNvCxnSpPr/>
            <p:nvPr/>
          </p:nvCxnSpPr>
          <p:spPr>
            <a:xfrm>
              <a:off x="9929947" y="3607359"/>
              <a:ext cx="1" cy="517197"/>
            </a:xfrm>
            <a:prstGeom prst="line">
              <a:avLst/>
            </a:prstGeom>
            <a:ln w="38100" cap="rnd">
              <a:solidFill>
                <a:srgbClr val="3D85CD"/>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51" name="Oval 50"/>
            <p:cNvSpPr/>
            <p:nvPr/>
          </p:nvSpPr>
          <p:spPr bwMode="auto">
            <a:xfrm>
              <a:off x="9747069" y="3313310"/>
              <a:ext cx="365757" cy="365757"/>
            </a:xfrm>
            <a:prstGeom prst="ellipse">
              <a:avLst/>
            </a:prstGeom>
            <a:solidFill>
              <a:schemeClr val="bg1"/>
            </a:solidFill>
            <a:ln w="38100" cmpd="sng">
              <a:solidFill>
                <a:srgbClr val="3D85C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4" name="Group 13"/>
          <p:cNvGrpSpPr/>
          <p:nvPr/>
        </p:nvGrpSpPr>
        <p:grpSpPr>
          <a:xfrm>
            <a:off x="376517" y="2664798"/>
            <a:ext cx="1552175" cy="1530127"/>
            <a:chOff x="1627478" y="2664798"/>
            <a:chExt cx="1552175" cy="1530127"/>
          </a:xfrm>
        </p:grpSpPr>
        <p:grpSp>
          <p:nvGrpSpPr>
            <p:cNvPr id="53" name="Group 52"/>
            <p:cNvGrpSpPr/>
            <p:nvPr/>
          </p:nvGrpSpPr>
          <p:grpSpPr>
            <a:xfrm>
              <a:off x="2178962" y="2664798"/>
              <a:ext cx="365757" cy="1034281"/>
              <a:chOff x="7700039" y="3400300"/>
              <a:chExt cx="365757" cy="1034281"/>
            </a:xfrm>
          </p:grpSpPr>
          <p:cxnSp>
            <p:nvCxnSpPr>
              <p:cNvPr id="54" name="Straight Connector 53"/>
              <p:cNvCxnSpPr/>
              <p:nvPr/>
            </p:nvCxnSpPr>
            <p:spPr>
              <a:xfrm>
                <a:off x="7882917" y="3738831"/>
                <a:ext cx="0" cy="695750"/>
              </a:xfrm>
              <a:prstGeom prst="line">
                <a:avLst/>
              </a:prstGeom>
              <a:ln w="38100" cap="rnd">
                <a:solidFill>
                  <a:srgbClr val="AC2A90"/>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55" name="Oval 54"/>
              <p:cNvSpPr/>
              <p:nvPr/>
            </p:nvSpPr>
            <p:spPr bwMode="auto">
              <a:xfrm>
                <a:off x="7700039" y="3400300"/>
                <a:ext cx="365757" cy="365757"/>
              </a:xfrm>
              <a:prstGeom prst="ellipse">
                <a:avLst/>
              </a:prstGeom>
              <a:solidFill>
                <a:schemeClr val="bg1"/>
              </a:solidFill>
              <a:ln w="38100" cmpd="sng">
                <a:solidFill>
                  <a:srgbClr val="9C227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6" name="TextBox 55"/>
            <p:cNvSpPr txBox="1"/>
            <p:nvPr/>
          </p:nvSpPr>
          <p:spPr>
            <a:xfrm>
              <a:off x="1627478" y="3764038"/>
              <a:ext cx="1552175" cy="430887"/>
            </a:xfrm>
            <a:prstGeom prst="rect">
              <a:avLst/>
            </a:prstGeom>
            <a:noFill/>
          </p:spPr>
          <p:txBody>
            <a:bodyPr wrap="square" lIns="0" tIns="0" rIns="0" bIns="0" rtlCol="0" anchor="ctr" anchorCtr="0">
              <a:spAutoFit/>
            </a:bodyPr>
            <a:lstStyle/>
            <a:p>
              <a:pPr algn="ctr">
                <a:defRPr/>
              </a:pPr>
              <a:r>
                <a:rPr lang="en-US" sz="1400" kern="0" dirty="0">
                  <a:solidFill>
                    <a:srgbClr val="C02DA2"/>
                  </a:solidFill>
                  <a:cs typeface="Arial" pitchFamily="34" charset="0"/>
                </a:rPr>
                <a:t>Extensibility General Availability</a:t>
              </a:r>
            </a:p>
          </p:txBody>
        </p:sp>
      </p:grpSp>
      <p:sp>
        <p:nvSpPr>
          <p:cNvPr id="57" name="Rectangle 56"/>
          <p:cNvSpPr/>
          <p:nvPr/>
        </p:nvSpPr>
        <p:spPr bwMode="auto">
          <a:xfrm rot="16200000" flipV="1">
            <a:off x="5642073" y="522000"/>
            <a:ext cx="1116000" cy="72000"/>
          </a:xfrm>
          <a:prstGeom prst="rect">
            <a:avLst/>
          </a:prstGeom>
          <a:solidFill>
            <a:srgbClr val="F593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Oval 57"/>
          <p:cNvSpPr/>
          <p:nvPr/>
        </p:nvSpPr>
        <p:spPr bwMode="auto">
          <a:xfrm>
            <a:off x="5963631" y="953506"/>
            <a:ext cx="457196" cy="457196"/>
          </a:xfrm>
          <a:prstGeom prst="ellipse">
            <a:avLst/>
          </a:prstGeom>
          <a:solidFill>
            <a:srgbClr val="F6931A"/>
          </a:solidFill>
          <a:ln w="76200">
            <a:solidFill>
              <a:srgbClr val="F6931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146304" rIns="182880" bIns="108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rgbClr val="FFFFFF"/>
                </a:solidFill>
                <a:latin typeface="Segoe UI Light"/>
                <a:ea typeface="Segoe UI" pitchFamily="34" charset="0"/>
                <a:cs typeface="Segoe UI" pitchFamily="34" charset="0"/>
              </a:rPr>
              <a:t>4</a:t>
            </a:r>
          </a:p>
        </p:txBody>
      </p:sp>
      <p:grpSp>
        <p:nvGrpSpPr>
          <p:cNvPr id="8" name="Group 7"/>
          <p:cNvGrpSpPr/>
          <p:nvPr/>
        </p:nvGrpSpPr>
        <p:grpSpPr>
          <a:xfrm>
            <a:off x="6012573" y="467306"/>
            <a:ext cx="2824066" cy="430887"/>
            <a:chOff x="6003864" y="289040"/>
            <a:chExt cx="2652455" cy="430887"/>
          </a:xfrm>
        </p:grpSpPr>
        <p:cxnSp>
          <p:nvCxnSpPr>
            <p:cNvPr id="59" name="Straight Connector 58"/>
            <p:cNvCxnSpPr/>
            <p:nvPr/>
          </p:nvCxnSpPr>
          <p:spPr>
            <a:xfrm rot="16200000">
              <a:off x="6563039" y="156608"/>
              <a:ext cx="0" cy="695750"/>
            </a:xfrm>
            <a:prstGeom prst="line">
              <a:avLst/>
            </a:prstGeom>
            <a:ln w="38100" cap="rnd">
              <a:solidFill>
                <a:srgbClr val="F6931A"/>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61" name="Oval 60"/>
            <p:cNvSpPr/>
            <p:nvPr/>
          </p:nvSpPr>
          <p:spPr bwMode="auto">
            <a:xfrm rot="16200000">
              <a:off x="6003864" y="321605"/>
              <a:ext cx="365757" cy="365757"/>
            </a:xfrm>
            <a:prstGeom prst="ellipse">
              <a:avLst/>
            </a:prstGeom>
            <a:solidFill>
              <a:schemeClr val="bg1"/>
            </a:solidFill>
            <a:ln w="38100" cmpd="sng">
              <a:solidFill>
                <a:srgbClr val="F6931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TextBox 64"/>
            <p:cNvSpPr txBox="1"/>
            <p:nvPr/>
          </p:nvSpPr>
          <p:spPr>
            <a:xfrm>
              <a:off x="7027099" y="289040"/>
              <a:ext cx="1629220" cy="430887"/>
            </a:xfrm>
            <a:prstGeom prst="rect">
              <a:avLst/>
            </a:prstGeom>
            <a:noFill/>
          </p:spPr>
          <p:txBody>
            <a:bodyPr wrap="square" lIns="0" tIns="0" rIns="0" bIns="0" rtlCol="0" anchor="ctr" anchorCtr="0">
              <a:spAutoFit/>
            </a:bodyPr>
            <a:lstStyle/>
            <a:p>
              <a:pPr>
                <a:defRPr/>
              </a:pPr>
              <a:r>
                <a:rPr lang="en-US" sz="1400" kern="0" dirty="0">
                  <a:solidFill>
                    <a:srgbClr val="F6931A"/>
                  </a:solidFill>
                  <a:cs typeface="Arial" pitchFamily="34" charset="0"/>
                </a:rPr>
                <a:t>Support for</a:t>
              </a:r>
              <a:br>
                <a:rPr lang="en-US" sz="1400" kern="0" dirty="0">
                  <a:solidFill>
                    <a:srgbClr val="F6931A"/>
                  </a:solidFill>
                  <a:cs typeface="Arial" pitchFamily="34" charset="0"/>
                </a:rPr>
              </a:br>
              <a:r>
                <a:rPr lang="en-US" sz="1400" kern="0" dirty="0">
                  <a:solidFill>
                    <a:srgbClr val="F6931A"/>
                  </a:solidFill>
                  <a:cs typeface="Arial" pitchFamily="34" charset="0"/>
                </a:rPr>
                <a:t>project K/ASP.NET 5</a:t>
              </a:r>
            </a:p>
          </p:txBody>
        </p:sp>
      </p:grpSp>
      <p:sp>
        <p:nvSpPr>
          <p:cNvPr id="67" name="Rectangle 66"/>
          <p:cNvSpPr/>
          <p:nvPr/>
        </p:nvSpPr>
        <p:spPr bwMode="auto">
          <a:xfrm rot="16200000" flipV="1">
            <a:off x="4963158" y="5788525"/>
            <a:ext cx="2340000" cy="72000"/>
          </a:xfrm>
          <a:prstGeom prst="rect">
            <a:avLst/>
          </a:prstGeom>
          <a:solidFill>
            <a:srgbClr val="C8242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5941458" y="5418178"/>
            <a:ext cx="3002245" cy="449664"/>
            <a:chOff x="5932749" y="5487850"/>
            <a:chExt cx="3002245" cy="449664"/>
          </a:xfrm>
        </p:grpSpPr>
        <p:cxnSp>
          <p:nvCxnSpPr>
            <p:cNvPr id="69" name="Straight Connector 68"/>
            <p:cNvCxnSpPr/>
            <p:nvPr/>
          </p:nvCxnSpPr>
          <p:spPr>
            <a:xfrm rot="16200000">
              <a:off x="6727057" y="5364808"/>
              <a:ext cx="0" cy="695750"/>
            </a:xfrm>
            <a:prstGeom prst="line">
              <a:avLst/>
            </a:prstGeom>
            <a:ln w="38100" cap="rnd">
              <a:solidFill>
                <a:srgbClr val="CA2424"/>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250602" y="5487850"/>
              <a:ext cx="1684392" cy="449664"/>
            </a:xfrm>
            <a:prstGeom prst="rect">
              <a:avLst/>
            </a:prstGeom>
            <a:noFill/>
          </p:spPr>
          <p:txBody>
            <a:bodyPr wrap="square" lIns="0" tIns="0" rIns="0" bIns="0" rtlCol="0" anchor="ctr" anchorCtr="0">
              <a:noAutofit/>
            </a:bodyPr>
            <a:lstStyle/>
            <a:p>
              <a:pPr>
                <a:defRPr/>
              </a:pPr>
              <a:r>
                <a:rPr lang="en-US" sz="1400" kern="0" dirty="0">
                  <a:solidFill>
                    <a:srgbClr val="C82424"/>
                  </a:solidFill>
                  <a:cs typeface="Arial" pitchFamily="34" charset="0"/>
                </a:rPr>
                <a:t>Team Explorer Everywhere RTM</a:t>
              </a:r>
            </a:p>
          </p:txBody>
        </p:sp>
        <p:sp>
          <p:nvSpPr>
            <p:cNvPr id="71" name="Oval 70"/>
            <p:cNvSpPr/>
            <p:nvPr/>
          </p:nvSpPr>
          <p:spPr bwMode="auto">
            <a:xfrm rot="16200000">
              <a:off x="5932749" y="5529804"/>
              <a:ext cx="365757" cy="365757"/>
            </a:xfrm>
            <a:prstGeom prst="ellipse">
              <a:avLst/>
            </a:prstGeom>
            <a:solidFill>
              <a:schemeClr val="bg1"/>
            </a:solidFill>
            <a:ln w="38100" cmpd="sng">
              <a:solidFill>
                <a:srgbClr val="C9242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 name="Group 9"/>
          <p:cNvGrpSpPr/>
          <p:nvPr/>
        </p:nvGrpSpPr>
        <p:grpSpPr>
          <a:xfrm>
            <a:off x="4077462" y="4939057"/>
            <a:ext cx="2238463" cy="365757"/>
            <a:chOff x="4077462" y="4939057"/>
            <a:chExt cx="2238463" cy="365757"/>
          </a:xfrm>
        </p:grpSpPr>
        <p:cxnSp>
          <p:nvCxnSpPr>
            <p:cNvPr id="73" name="Straight Connector 72"/>
            <p:cNvCxnSpPr/>
            <p:nvPr/>
          </p:nvCxnSpPr>
          <p:spPr>
            <a:xfrm rot="5400000" flipH="1">
              <a:off x="5687054" y="4774060"/>
              <a:ext cx="0" cy="695750"/>
            </a:xfrm>
            <a:prstGeom prst="line">
              <a:avLst/>
            </a:prstGeom>
            <a:ln w="38100" cap="rnd">
              <a:solidFill>
                <a:srgbClr val="CA2424"/>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74" name="Oval 73"/>
            <p:cNvSpPr/>
            <p:nvPr/>
          </p:nvSpPr>
          <p:spPr bwMode="auto">
            <a:xfrm rot="16200000">
              <a:off x="5950168" y="4939057"/>
              <a:ext cx="365757" cy="365757"/>
            </a:xfrm>
            <a:prstGeom prst="ellipse">
              <a:avLst/>
            </a:prstGeom>
            <a:solidFill>
              <a:schemeClr val="bg1"/>
            </a:solidFill>
            <a:ln w="38100" cmpd="sng">
              <a:solidFill>
                <a:srgbClr val="C9242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TextBox 74"/>
            <p:cNvSpPr txBox="1"/>
            <p:nvPr/>
          </p:nvSpPr>
          <p:spPr>
            <a:xfrm>
              <a:off x="4077462" y="4948360"/>
              <a:ext cx="1103391" cy="324000"/>
            </a:xfrm>
            <a:prstGeom prst="rect">
              <a:avLst/>
            </a:prstGeom>
            <a:noFill/>
          </p:spPr>
          <p:txBody>
            <a:bodyPr wrap="square" lIns="0" tIns="0" rIns="0" bIns="0" rtlCol="0" anchor="ctr" anchorCtr="0">
              <a:noAutofit/>
            </a:bodyPr>
            <a:lstStyle/>
            <a:p>
              <a:pPr algn="r">
                <a:defRPr/>
              </a:pPr>
              <a:r>
                <a:rPr lang="en-US" sz="1400" kern="0" dirty="0">
                  <a:solidFill>
                    <a:srgbClr val="C82424"/>
                  </a:solidFill>
                  <a:cs typeface="Arial" pitchFamily="34" charset="0"/>
                </a:rPr>
                <a:t>Code Policies</a:t>
              </a:r>
            </a:p>
          </p:txBody>
        </p:sp>
      </p:grpSp>
      <p:sp>
        <p:nvSpPr>
          <p:cNvPr id="76" name="Oval 75"/>
          <p:cNvSpPr/>
          <p:nvPr/>
        </p:nvSpPr>
        <p:spPr bwMode="auto">
          <a:xfrm>
            <a:off x="5891554" y="4353070"/>
            <a:ext cx="457196" cy="457196"/>
          </a:xfrm>
          <a:prstGeom prst="ellipse">
            <a:avLst/>
          </a:prstGeom>
          <a:solidFill>
            <a:srgbClr val="BA141A"/>
          </a:solidFill>
          <a:ln w="76200">
            <a:solidFill>
              <a:srgbClr val="BA141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8000" tIns="146304" rIns="182880" bIns="108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rgbClr val="FFFFFF"/>
                </a:solidFill>
                <a:latin typeface="Segoe UI Light"/>
                <a:ea typeface="Segoe UI" pitchFamily="34" charset="0"/>
                <a:cs typeface="Segoe UI" pitchFamily="34" charset="0"/>
              </a:rPr>
              <a:t>2</a:t>
            </a:r>
          </a:p>
        </p:txBody>
      </p:sp>
      <p:grpSp>
        <p:nvGrpSpPr>
          <p:cNvPr id="13" name="Group 12"/>
          <p:cNvGrpSpPr/>
          <p:nvPr/>
        </p:nvGrpSpPr>
        <p:grpSpPr>
          <a:xfrm>
            <a:off x="2899955" y="5771322"/>
            <a:ext cx="3394198" cy="777526"/>
            <a:chOff x="2899955" y="5649396"/>
            <a:chExt cx="3394198" cy="777526"/>
          </a:xfrm>
        </p:grpSpPr>
        <p:cxnSp>
          <p:nvCxnSpPr>
            <p:cNvPr id="78" name="Straight Connector 77"/>
            <p:cNvCxnSpPr/>
            <p:nvPr/>
          </p:nvCxnSpPr>
          <p:spPr>
            <a:xfrm rot="5400000" flipH="1">
              <a:off x="5665282" y="5690284"/>
              <a:ext cx="0" cy="695750"/>
            </a:xfrm>
            <a:prstGeom prst="line">
              <a:avLst/>
            </a:prstGeom>
            <a:ln w="38100" cap="rnd">
              <a:solidFill>
                <a:srgbClr val="CA2424"/>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79" name="Oval 78"/>
            <p:cNvSpPr/>
            <p:nvPr/>
          </p:nvSpPr>
          <p:spPr bwMode="auto">
            <a:xfrm rot="16200000">
              <a:off x="5928396" y="5855281"/>
              <a:ext cx="365757" cy="365757"/>
            </a:xfrm>
            <a:prstGeom prst="ellipse">
              <a:avLst/>
            </a:prstGeom>
            <a:solidFill>
              <a:schemeClr val="bg1"/>
            </a:solidFill>
            <a:ln w="38100" cmpd="sng">
              <a:solidFill>
                <a:srgbClr val="C9242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TextBox 79"/>
            <p:cNvSpPr txBox="1"/>
            <p:nvPr/>
          </p:nvSpPr>
          <p:spPr>
            <a:xfrm>
              <a:off x="2899955" y="5649396"/>
              <a:ext cx="2267836" cy="777526"/>
            </a:xfrm>
            <a:prstGeom prst="rect">
              <a:avLst/>
            </a:prstGeom>
            <a:noFill/>
          </p:spPr>
          <p:txBody>
            <a:bodyPr wrap="square" lIns="0" tIns="0" rIns="0" bIns="0" rtlCol="0" anchor="ctr" anchorCtr="0">
              <a:noAutofit/>
            </a:bodyPr>
            <a:lstStyle/>
            <a:p>
              <a:pPr algn="r">
                <a:defRPr/>
              </a:pPr>
              <a:r>
                <a:rPr lang="en-US" sz="1400" kern="0" dirty="0">
                  <a:solidFill>
                    <a:srgbClr val="C82424"/>
                  </a:solidFill>
                  <a:cs typeface="Arial" pitchFamily="34" charset="0"/>
                </a:rPr>
                <a:t>Distributed Test Execution and Automation </a:t>
              </a:r>
            </a:p>
          </p:txBody>
        </p:sp>
      </p:grpSp>
      <p:grpSp>
        <p:nvGrpSpPr>
          <p:cNvPr id="12" name="Group 11"/>
          <p:cNvGrpSpPr/>
          <p:nvPr/>
        </p:nvGrpSpPr>
        <p:grpSpPr>
          <a:xfrm>
            <a:off x="5937102" y="6442464"/>
            <a:ext cx="3502989" cy="449664"/>
            <a:chOff x="5937102" y="6259575"/>
            <a:chExt cx="3502989" cy="449664"/>
          </a:xfrm>
        </p:grpSpPr>
        <p:cxnSp>
          <p:nvCxnSpPr>
            <p:cNvPr id="86" name="Straight Connector 85"/>
            <p:cNvCxnSpPr/>
            <p:nvPr/>
          </p:nvCxnSpPr>
          <p:spPr>
            <a:xfrm rot="16200000">
              <a:off x="6731410" y="6144217"/>
              <a:ext cx="0" cy="695750"/>
            </a:xfrm>
            <a:prstGeom prst="line">
              <a:avLst/>
            </a:prstGeom>
            <a:ln w="38100" cap="rnd">
              <a:solidFill>
                <a:srgbClr val="CA2424"/>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254955" y="6259575"/>
              <a:ext cx="2185136" cy="449664"/>
            </a:xfrm>
            <a:prstGeom prst="rect">
              <a:avLst/>
            </a:prstGeom>
            <a:noFill/>
          </p:spPr>
          <p:txBody>
            <a:bodyPr wrap="square" lIns="0" tIns="0" rIns="0" bIns="0" rtlCol="0" anchor="ctr" anchorCtr="0">
              <a:noAutofit/>
            </a:bodyPr>
            <a:lstStyle/>
            <a:p>
              <a:pPr>
                <a:defRPr/>
              </a:pPr>
              <a:r>
                <a:rPr lang="en-US" sz="1400" kern="0" dirty="0" err="1">
                  <a:solidFill>
                    <a:srgbClr val="C82424"/>
                  </a:solidFill>
                  <a:cs typeface="Arial" pitchFamily="34" charset="0"/>
                </a:rPr>
                <a:t>NuGet</a:t>
              </a:r>
              <a:r>
                <a:rPr lang="en-US" sz="1400" kern="0" dirty="0">
                  <a:solidFill>
                    <a:srgbClr val="C82424"/>
                  </a:solidFill>
                  <a:cs typeface="Arial" pitchFamily="34" charset="0"/>
                </a:rPr>
                <a:t> Feed Service</a:t>
              </a:r>
            </a:p>
          </p:txBody>
        </p:sp>
        <p:sp>
          <p:nvSpPr>
            <p:cNvPr id="88" name="Oval 87"/>
            <p:cNvSpPr/>
            <p:nvPr/>
          </p:nvSpPr>
          <p:spPr bwMode="auto">
            <a:xfrm rot="16200000">
              <a:off x="5937102" y="6309213"/>
              <a:ext cx="365757" cy="365757"/>
            </a:xfrm>
            <a:prstGeom prst="ellipse">
              <a:avLst/>
            </a:prstGeom>
            <a:solidFill>
              <a:schemeClr val="bg1"/>
            </a:solidFill>
            <a:ln w="38100" cmpd="sng">
              <a:solidFill>
                <a:srgbClr val="C9242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14" name="Rectangle 113"/>
          <p:cNvSpPr/>
          <p:nvPr/>
        </p:nvSpPr>
        <p:spPr bwMode="auto">
          <a:xfrm rot="16200000" flipV="1">
            <a:off x="5773743" y="2917756"/>
            <a:ext cx="792000" cy="72000"/>
          </a:xfrm>
          <a:prstGeom prst="rect">
            <a:avLst/>
          </a:prstGeom>
          <a:solidFill>
            <a:srgbClr val="B3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5414270" y="2195381"/>
            <a:ext cx="1510946" cy="1456423"/>
            <a:chOff x="5414270" y="2195381"/>
            <a:chExt cx="1510946" cy="1456423"/>
          </a:xfrm>
        </p:grpSpPr>
        <p:sp>
          <p:nvSpPr>
            <p:cNvPr id="109" name="TextBox 108"/>
            <p:cNvSpPr txBox="1"/>
            <p:nvPr/>
          </p:nvSpPr>
          <p:spPr>
            <a:xfrm>
              <a:off x="5414270" y="2195381"/>
              <a:ext cx="1510946" cy="215444"/>
            </a:xfrm>
            <a:prstGeom prst="rect">
              <a:avLst/>
            </a:prstGeom>
            <a:noFill/>
          </p:spPr>
          <p:txBody>
            <a:bodyPr wrap="square" lIns="0" tIns="0" rIns="0" bIns="0" rtlCol="0" anchor="ctr" anchorCtr="0">
              <a:spAutoFit/>
            </a:bodyPr>
            <a:lstStyle/>
            <a:p>
              <a:pPr algn="ctr">
                <a:defRPr/>
              </a:pPr>
              <a:r>
                <a:rPr lang="en-US" sz="1400" kern="0" dirty="0">
                  <a:solidFill>
                    <a:srgbClr val="B3B3B3"/>
                  </a:solidFill>
                  <a:cs typeface="Arial" pitchFamily="34" charset="0"/>
                </a:rPr>
                <a:t>Open ALM GA</a:t>
              </a:r>
            </a:p>
          </p:txBody>
        </p:sp>
        <p:sp>
          <p:nvSpPr>
            <p:cNvPr id="111" name="TextBox 110"/>
            <p:cNvSpPr txBox="1"/>
            <p:nvPr/>
          </p:nvSpPr>
          <p:spPr>
            <a:xfrm>
              <a:off x="5414270" y="3436360"/>
              <a:ext cx="1510946" cy="215444"/>
            </a:xfrm>
            <a:prstGeom prst="rect">
              <a:avLst/>
            </a:prstGeom>
            <a:noFill/>
          </p:spPr>
          <p:txBody>
            <a:bodyPr wrap="square" lIns="0" tIns="0" rIns="0" bIns="0" rtlCol="0" anchor="ctr" anchorCtr="0">
              <a:spAutoFit/>
            </a:bodyPr>
            <a:lstStyle/>
            <a:p>
              <a:pPr algn="ctr">
                <a:defRPr/>
              </a:pPr>
              <a:r>
                <a:rPr lang="en-US" sz="1400" kern="0" dirty="0">
                  <a:solidFill>
                    <a:srgbClr val="B3B3B3"/>
                  </a:solidFill>
                  <a:cs typeface="Arial" pitchFamily="34" charset="0"/>
                </a:rPr>
                <a:t>Extensions</a:t>
              </a:r>
            </a:p>
          </p:txBody>
        </p:sp>
      </p:grpSp>
      <p:sp>
        <p:nvSpPr>
          <p:cNvPr id="107" name="Oval 106"/>
          <p:cNvSpPr/>
          <p:nvPr/>
        </p:nvSpPr>
        <p:spPr bwMode="auto">
          <a:xfrm>
            <a:off x="5986865" y="3029911"/>
            <a:ext cx="365757" cy="365757"/>
          </a:xfrm>
          <a:prstGeom prst="ellipse">
            <a:avLst/>
          </a:prstGeom>
          <a:solidFill>
            <a:schemeClr val="bg1"/>
          </a:solidFill>
          <a:ln w="38100" cmpd="sng">
            <a:solidFill>
              <a:schemeClr val="tx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Oval 107"/>
          <p:cNvSpPr/>
          <p:nvPr/>
        </p:nvSpPr>
        <p:spPr bwMode="auto">
          <a:xfrm>
            <a:off x="5986865" y="2450791"/>
            <a:ext cx="365757" cy="365757"/>
          </a:xfrm>
          <a:prstGeom prst="ellipse">
            <a:avLst/>
          </a:prstGeom>
          <a:solidFill>
            <a:schemeClr val="bg1"/>
          </a:solidFill>
          <a:ln w="38100" cmpd="sng">
            <a:solidFill>
              <a:schemeClr val="tx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p:nvGrpSpPr>
        <p:grpSpPr>
          <a:xfrm>
            <a:off x="4057170" y="50753"/>
            <a:ext cx="2318947" cy="365757"/>
            <a:chOff x="4057170" y="50753"/>
            <a:chExt cx="2318947" cy="365757"/>
          </a:xfrm>
        </p:grpSpPr>
        <p:cxnSp>
          <p:nvCxnSpPr>
            <p:cNvPr id="81" name="Straight Connector 80"/>
            <p:cNvCxnSpPr/>
            <p:nvPr/>
          </p:nvCxnSpPr>
          <p:spPr>
            <a:xfrm rot="5400000" flipH="1">
              <a:off x="5747246" y="-114244"/>
              <a:ext cx="0" cy="695750"/>
            </a:xfrm>
            <a:prstGeom prst="line">
              <a:avLst/>
            </a:prstGeom>
            <a:ln w="38100" cap="rnd">
              <a:solidFill>
                <a:srgbClr val="F6931A"/>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82" name="Oval 81"/>
            <p:cNvSpPr/>
            <p:nvPr/>
          </p:nvSpPr>
          <p:spPr bwMode="auto">
            <a:xfrm rot="16200000">
              <a:off x="6010360" y="50753"/>
              <a:ext cx="365757" cy="365757"/>
            </a:xfrm>
            <a:prstGeom prst="ellipse">
              <a:avLst/>
            </a:prstGeom>
            <a:solidFill>
              <a:schemeClr val="bg1"/>
            </a:solidFill>
            <a:ln w="38100" cmpd="sng">
              <a:solidFill>
                <a:srgbClr val="F6931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TextBox 82"/>
            <p:cNvSpPr txBox="1"/>
            <p:nvPr/>
          </p:nvSpPr>
          <p:spPr>
            <a:xfrm>
              <a:off x="4057170" y="52372"/>
              <a:ext cx="1191559" cy="324146"/>
            </a:xfrm>
            <a:prstGeom prst="rect">
              <a:avLst/>
            </a:prstGeom>
            <a:noFill/>
          </p:spPr>
          <p:txBody>
            <a:bodyPr wrap="square" lIns="0" tIns="0" rIns="0" bIns="0" rtlCol="0" anchor="ctr" anchorCtr="0">
              <a:noAutofit/>
            </a:bodyPr>
            <a:lstStyle/>
            <a:p>
              <a:pPr algn="r">
                <a:defRPr/>
              </a:pPr>
              <a:r>
                <a:rPr lang="en-US" sz="1400" kern="0" dirty="0" err="1">
                  <a:solidFill>
                    <a:srgbClr val="F6931A"/>
                  </a:solidFill>
                  <a:cs typeface="Arial" pitchFamily="34" charset="0"/>
                </a:rPr>
                <a:t>Dashboarding</a:t>
              </a:r>
              <a:endParaRPr lang="en-US" sz="1400" kern="0" dirty="0">
                <a:solidFill>
                  <a:srgbClr val="F6931A"/>
                </a:solidFill>
                <a:cs typeface="Arial" pitchFamily="34" charset="0"/>
              </a:endParaRPr>
            </a:p>
          </p:txBody>
        </p:sp>
      </p:grpSp>
    </p:spTree>
    <p:extLst>
      <p:ext uri="{BB962C8B-B14F-4D97-AF65-F5344CB8AC3E}">
        <p14:creationId xmlns:p14="http://schemas.microsoft.com/office/powerpoint/2010/main" val="4079514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105"/>
                                        </p:tgtEl>
                                        <p:attrNameLst>
                                          <p:attrName>style.visibility</p:attrName>
                                        </p:attrNameLst>
                                      </p:cBhvr>
                                      <p:to>
                                        <p:strVal val="visible"/>
                                      </p:to>
                                    </p:set>
                                  </p:childTnLst>
                                </p:cTn>
                              </p:par>
                              <p:par>
                                <p:cTn id="7" presetID="6" presetClass="emph" presetSubtype="0" accel="100000" autoRev="1" fill="hold" nodeType="withEffect">
                                  <p:stCondLst>
                                    <p:cond delay="0"/>
                                  </p:stCondLst>
                                  <p:childTnLst>
                                    <p:animScale>
                                      <p:cBhvr>
                                        <p:cTn id="8" dur="500" fill="hold"/>
                                        <p:tgtEl>
                                          <p:spTgt spid="105"/>
                                        </p:tgtEl>
                                      </p:cBhvr>
                                      <p:by x="0" y="0"/>
                                    </p:animScale>
                                  </p:childTnLst>
                                </p:cTn>
                              </p:par>
                              <p:par>
                                <p:cTn id="9" presetID="1" presetClass="entr" presetSubtype="0" fill="hold" grpId="0" nodeType="withEffect">
                                  <p:stCondLst>
                                    <p:cond delay="500"/>
                                  </p:stCondLst>
                                  <p:childTnLst>
                                    <p:set>
                                      <p:cBhvr>
                                        <p:cTn id="10" dur="1" fill="hold">
                                          <p:stCondLst>
                                            <p:cond delay="499"/>
                                          </p:stCondLst>
                                        </p:cTn>
                                        <p:tgtEl>
                                          <p:spTgt spid="108"/>
                                        </p:tgtEl>
                                        <p:attrNameLst>
                                          <p:attrName>style.visibility</p:attrName>
                                        </p:attrNameLst>
                                      </p:cBhvr>
                                      <p:to>
                                        <p:strVal val="visible"/>
                                      </p:to>
                                    </p:set>
                                  </p:childTnLst>
                                </p:cTn>
                              </p:par>
                              <p:par>
                                <p:cTn id="11" presetID="6" presetClass="emph" presetSubtype="0" accel="100000" autoRev="1" fill="hold" grpId="1" nodeType="withEffect">
                                  <p:stCondLst>
                                    <p:cond delay="500"/>
                                  </p:stCondLst>
                                  <p:childTnLst>
                                    <p:animScale>
                                      <p:cBhvr>
                                        <p:cTn id="12" dur="500" fill="hold"/>
                                        <p:tgtEl>
                                          <p:spTgt spid="108"/>
                                        </p:tgtEl>
                                      </p:cBhvr>
                                      <p:by x="0" y="0"/>
                                    </p:animScale>
                                  </p:childTnLst>
                                </p:cTn>
                              </p:par>
                              <p:par>
                                <p:cTn id="13" presetID="1" presetClass="entr" presetSubtype="0" fill="hold" grpId="0" nodeType="withEffect">
                                  <p:stCondLst>
                                    <p:cond delay="500"/>
                                  </p:stCondLst>
                                  <p:childTnLst>
                                    <p:set>
                                      <p:cBhvr>
                                        <p:cTn id="14" dur="1" fill="hold">
                                          <p:stCondLst>
                                            <p:cond delay="499"/>
                                          </p:stCondLst>
                                        </p:cTn>
                                        <p:tgtEl>
                                          <p:spTgt spid="107"/>
                                        </p:tgtEl>
                                        <p:attrNameLst>
                                          <p:attrName>style.visibility</p:attrName>
                                        </p:attrNameLst>
                                      </p:cBhvr>
                                      <p:to>
                                        <p:strVal val="visible"/>
                                      </p:to>
                                    </p:set>
                                  </p:childTnLst>
                                </p:cTn>
                              </p:par>
                              <p:par>
                                <p:cTn id="15" presetID="6" presetClass="emph" presetSubtype="0" accel="100000" autoRev="1" fill="hold" grpId="1" nodeType="withEffect">
                                  <p:stCondLst>
                                    <p:cond delay="500"/>
                                  </p:stCondLst>
                                  <p:childTnLst>
                                    <p:animScale>
                                      <p:cBhvr>
                                        <p:cTn id="16" dur="500" fill="hold"/>
                                        <p:tgtEl>
                                          <p:spTgt spid="107"/>
                                        </p:tgtEl>
                                      </p:cBhvr>
                                      <p:by x="0" y="0"/>
                                    </p:animScale>
                                  </p:childTnLst>
                                </p:cTn>
                              </p:par>
                              <p:par>
                                <p:cTn id="17" presetID="16" presetClass="entr" presetSubtype="42" fill="hold" grpId="0" nodeType="withEffect">
                                  <p:stCondLst>
                                    <p:cond delay="1000"/>
                                  </p:stCondLst>
                                  <p:childTnLst>
                                    <p:set>
                                      <p:cBhvr>
                                        <p:cTn id="18" dur="1" fill="hold">
                                          <p:stCondLst>
                                            <p:cond delay="0"/>
                                          </p:stCondLst>
                                        </p:cTn>
                                        <p:tgtEl>
                                          <p:spTgt spid="114"/>
                                        </p:tgtEl>
                                        <p:attrNameLst>
                                          <p:attrName>style.visibility</p:attrName>
                                        </p:attrNameLst>
                                      </p:cBhvr>
                                      <p:to>
                                        <p:strVal val="visible"/>
                                      </p:to>
                                    </p:set>
                                    <p:animEffect transition="in" filter="barn(outHorizontal)">
                                      <p:cBhvr>
                                        <p:cTn id="19" dur="500"/>
                                        <p:tgtEl>
                                          <p:spTgt spid="114"/>
                                        </p:tgtEl>
                                      </p:cBhvr>
                                    </p:animEffect>
                                  </p:childTnLst>
                                </p:cTn>
                              </p:par>
                              <p:par>
                                <p:cTn id="20" presetID="10" presetClass="entr" presetSubtype="0" fill="hold" nodeType="withEffect">
                                  <p:stCondLst>
                                    <p:cond delay="10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0"/>
                                        </p:tgtEl>
                                        <p:attrNameLst>
                                          <p:attrName>style.visibility</p:attrName>
                                        </p:attrNameLst>
                                      </p:cBhvr>
                                      <p:to>
                                        <p:strVal val="visible"/>
                                      </p:to>
                                    </p:set>
                                  </p:childTnLst>
                                </p:cTn>
                              </p:par>
                              <p:par>
                                <p:cTn id="27" presetID="6" presetClass="emph" presetSubtype="0" accel="100000" autoRev="1" fill="hold" grpId="1" nodeType="withEffect">
                                  <p:stCondLst>
                                    <p:cond delay="0"/>
                                  </p:stCondLst>
                                  <p:childTnLst>
                                    <p:animScale>
                                      <p:cBhvr>
                                        <p:cTn id="28" dur="500" fill="hold"/>
                                        <p:tgtEl>
                                          <p:spTgt spid="220"/>
                                        </p:tgtEl>
                                      </p:cBhvr>
                                      <p:by x="0" y="0"/>
                                    </p:animScale>
                                  </p:childTnLst>
                                </p:cTn>
                              </p:par>
                              <p:par>
                                <p:cTn id="29" presetID="22" presetClass="entr" presetSubtype="2" fill="hold" grpId="0" nodeType="withEffect">
                                  <p:stCondLst>
                                    <p:cond delay="700"/>
                                  </p:stCondLst>
                                  <p:childTnLst>
                                    <p:set>
                                      <p:cBhvr>
                                        <p:cTn id="30" dur="1" fill="hold">
                                          <p:stCondLst>
                                            <p:cond delay="0"/>
                                          </p:stCondLst>
                                        </p:cTn>
                                        <p:tgtEl>
                                          <p:spTgt spid="203"/>
                                        </p:tgtEl>
                                        <p:attrNameLst>
                                          <p:attrName>style.visibility</p:attrName>
                                        </p:attrNameLst>
                                      </p:cBhvr>
                                      <p:to>
                                        <p:strVal val="visible"/>
                                      </p:to>
                                    </p:set>
                                    <p:animEffect transition="in" filter="wipe(right)">
                                      <p:cBhvr>
                                        <p:cTn id="31" dur="500"/>
                                        <p:tgtEl>
                                          <p:spTgt spid="203"/>
                                        </p:tgtEl>
                                      </p:cBhvr>
                                    </p:animEffect>
                                  </p:childTnLst>
                                </p:cTn>
                              </p:par>
                              <p:par>
                                <p:cTn id="32" presetID="10" presetClass="entr" presetSubtype="0" fill="hold" grpId="0" nodeType="withEffect">
                                  <p:stCondLst>
                                    <p:cond delay="700"/>
                                  </p:stCondLst>
                                  <p:childTnLst>
                                    <p:set>
                                      <p:cBhvr>
                                        <p:cTn id="33" dur="1" fill="hold">
                                          <p:stCondLst>
                                            <p:cond delay="0"/>
                                          </p:stCondLst>
                                        </p:cTn>
                                        <p:tgtEl>
                                          <p:spTgt spid="219"/>
                                        </p:tgtEl>
                                        <p:attrNameLst>
                                          <p:attrName>style.visibility</p:attrName>
                                        </p:attrNameLst>
                                      </p:cBhvr>
                                      <p:to>
                                        <p:strVal val="visible"/>
                                      </p:to>
                                    </p:set>
                                    <p:animEffect transition="in" filter="fade">
                                      <p:cBhvr>
                                        <p:cTn id="34" dur="500"/>
                                        <p:tgtEl>
                                          <p:spTgt spid="219"/>
                                        </p:tgtEl>
                                      </p:cBhvr>
                                    </p:animEffect>
                                  </p:childTnLst>
                                </p:cTn>
                              </p:par>
                              <p:par>
                                <p:cTn id="35" presetID="42" presetClass="path" presetSubtype="0" decel="100000" fill="hold" grpId="1" nodeType="withEffect">
                                  <p:stCondLst>
                                    <p:cond delay="700"/>
                                  </p:stCondLst>
                                  <p:childTnLst>
                                    <p:animMotion origin="layout" path="M 2.61935E-6 3.54063E-6 L 2.61935E-6 0.03518 " pathEditMode="relative" rAng="0" ptsTypes="AA">
                                      <p:cBhvr>
                                        <p:cTn id="36" dur="500" spd="-100000" fill="hold"/>
                                        <p:tgtEl>
                                          <p:spTgt spid="219"/>
                                        </p:tgtEl>
                                        <p:attrNameLst>
                                          <p:attrName>ppt_x</p:attrName>
                                          <p:attrName>ppt_y</p:attrName>
                                        </p:attrNameLst>
                                      </p:cBhvr>
                                      <p:rCtr x="0" y="1748"/>
                                    </p:animMotion>
                                  </p:childTnLst>
                                </p:cTn>
                              </p:par>
                            </p:childTnLst>
                          </p:cTn>
                        </p:par>
                        <p:par>
                          <p:cTn id="37" fill="hold">
                            <p:stCondLst>
                              <p:cond delay="1200"/>
                            </p:stCondLst>
                            <p:childTnLst>
                              <p:par>
                                <p:cTn id="38" presetID="10" presetClass="entr" presetSubtype="0"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par>
                          <p:cTn id="41" fill="hold">
                            <p:stCondLst>
                              <p:cond delay="1700"/>
                            </p:stCondLst>
                            <p:childTnLst>
                              <p:par>
                                <p:cTn id="42" presetID="10" presetClass="entr" presetSubtype="0"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2200"/>
                            </p:stCondLst>
                            <p:childTnLst>
                              <p:par>
                                <p:cTn id="46" presetID="10" presetClass="entr" presetSubtype="0" fill="hold"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76"/>
                                        </p:tgtEl>
                                        <p:attrNameLst>
                                          <p:attrName>style.visibility</p:attrName>
                                        </p:attrNameLst>
                                      </p:cBhvr>
                                      <p:to>
                                        <p:strVal val="visible"/>
                                      </p:to>
                                    </p:set>
                                  </p:childTnLst>
                                </p:cTn>
                              </p:par>
                              <p:par>
                                <p:cTn id="53" presetID="6" presetClass="emph" presetSubtype="0" accel="100000" autoRev="1" fill="hold" grpId="1" nodeType="withEffect">
                                  <p:stCondLst>
                                    <p:cond delay="0"/>
                                  </p:stCondLst>
                                  <p:childTnLst>
                                    <p:animScale>
                                      <p:cBhvr>
                                        <p:cTn id="54" dur="500" fill="hold"/>
                                        <p:tgtEl>
                                          <p:spTgt spid="76"/>
                                        </p:tgtEl>
                                      </p:cBhvr>
                                      <p:by x="0" y="0"/>
                                    </p:animScale>
                                  </p:childTnLst>
                                </p:cTn>
                              </p:par>
                              <p:par>
                                <p:cTn id="55" presetID="22" presetClass="entr" presetSubtype="1" fill="hold" grpId="0" nodeType="withEffect">
                                  <p:stCondLst>
                                    <p:cond delay="700"/>
                                  </p:stCondLst>
                                  <p:childTnLst>
                                    <p:set>
                                      <p:cBhvr>
                                        <p:cTn id="56" dur="1" fill="hold">
                                          <p:stCondLst>
                                            <p:cond delay="0"/>
                                          </p:stCondLst>
                                        </p:cTn>
                                        <p:tgtEl>
                                          <p:spTgt spid="67"/>
                                        </p:tgtEl>
                                        <p:attrNameLst>
                                          <p:attrName>style.visibility</p:attrName>
                                        </p:attrNameLst>
                                      </p:cBhvr>
                                      <p:to>
                                        <p:strVal val="visible"/>
                                      </p:to>
                                    </p:set>
                                    <p:animEffect transition="in" filter="wipe(up)">
                                      <p:cBhvr>
                                        <p:cTn id="57" dur="500"/>
                                        <p:tgtEl>
                                          <p:spTgt spid="67"/>
                                        </p:tgtEl>
                                      </p:cBhvr>
                                    </p:animEffect>
                                  </p:childTnLst>
                                </p:cTn>
                              </p:par>
                              <p:par>
                                <p:cTn id="58" presetID="10" presetClass="entr" presetSubtype="0" fill="hold" grpId="0" nodeType="withEffect">
                                  <p:stCondLst>
                                    <p:cond delay="700"/>
                                  </p:stCondLst>
                                  <p:childTnLst>
                                    <p:set>
                                      <p:cBhvr>
                                        <p:cTn id="59" dur="1" fill="hold">
                                          <p:stCondLst>
                                            <p:cond delay="0"/>
                                          </p:stCondLst>
                                        </p:cTn>
                                        <p:tgtEl>
                                          <p:spTgt spid="261"/>
                                        </p:tgtEl>
                                        <p:attrNameLst>
                                          <p:attrName>style.visibility</p:attrName>
                                        </p:attrNameLst>
                                      </p:cBhvr>
                                      <p:to>
                                        <p:strVal val="visible"/>
                                      </p:to>
                                    </p:set>
                                    <p:animEffect transition="in" filter="fade">
                                      <p:cBhvr>
                                        <p:cTn id="60" dur="500"/>
                                        <p:tgtEl>
                                          <p:spTgt spid="261"/>
                                        </p:tgtEl>
                                      </p:cBhvr>
                                    </p:animEffect>
                                  </p:childTnLst>
                                </p:cTn>
                              </p:par>
                              <p:par>
                                <p:cTn id="61" presetID="64" presetClass="path" presetSubtype="0" decel="100000" fill="hold" grpId="1" nodeType="withEffect">
                                  <p:stCondLst>
                                    <p:cond delay="700"/>
                                  </p:stCondLst>
                                  <p:childTnLst>
                                    <p:animMotion origin="layout" path="M 1.03651E-6 1.70222E-6 L 1.03651E-6 -0.04381 " pathEditMode="relative" rAng="0" ptsTypes="AA">
                                      <p:cBhvr>
                                        <p:cTn id="62" dur="500" spd="-100000" fill="hold"/>
                                        <p:tgtEl>
                                          <p:spTgt spid="261"/>
                                        </p:tgtEl>
                                        <p:attrNameLst>
                                          <p:attrName>ppt_x</p:attrName>
                                          <p:attrName>ppt_y</p:attrName>
                                        </p:attrNameLst>
                                      </p:cBhvr>
                                      <p:rCtr x="0" y="-2202"/>
                                    </p:animMotion>
                                  </p:childTnLst>
                                </p:cTn>
                              </p:par>
                            </p:childTnLst>
                          </p:cTn>
                        </p:par>
                        <p:par>
                          <p:cTn id="63" fill="hold">
                            <p:stCondLst>
                              <p:cond delay="1200"/>
                            </p:stCondLst>
                            <p:childTnLst>
                              <p:par>
                                <p:cTn id="64" presetID="10" presetClass="entr" presetSubtype="0"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childTnLst>
                          </p:cTn>
                        </p:par>
                        <p:par>
                          <p:cTn id="67" fill="hold">
                            <p:stCondLst>
                              <p:cond delay="1700"/>
                            </p:stCondLst>
                            <p:childTnLst>
                              <p:par>
                                <p:cTn id="68" presetID="10" presetClass="entr" presetSubtype="0" fill="hold"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childTnLst>
                          </p:cTn>
                        </p:par>
                        <p:par>
                          <p:cTn id="71" fill="hold">
                            <p:stCondLst>
                              <p:cond delay="2200"/>
                            </p:stCondLst>
                            <p:childTnLst>
                              <p:par>
                                <p:cTn id="72" presetID="10" presetClass="entr" presetSubtype="0" fill="hold" nodeType="after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childTnLst>
                          </p:cTn>
                        </p:par>
                        <p:par>
                          <p:cTn id="75" fill="hold">
                            <p:stCondLst>
                              <p:cond delay="2700"/>
                            </p:stCondLst>
                            <p:childTnLst>
                              <p:par>
                                <p:cTn id="76" presetID="10" presetClass="entr" presetSubtype="0" fill="hold" nodeType="after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500"/>
                                        <p:tgtEl>
                                          <p:spTgt spid="12"/>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36"/>
                                        </p:tgtEl>
                                        <p:attrNameLst>
                                          <p:attrName>style.visibility</p:attrName>
                                        </p:attrNameLst>
                                      </p:cBhvr>
                                      <p:to>
                                        <p:strVal val="visible"/>
                                      </p:to>
                                    </p:set>
                                  </p:childTnLst>
                                </p:cTn>
                              </p:par>
                              <p:par>
                                <p:cTn id="83" presetID="6" presetClass="emph" presetSubtype="0" accel="100000" autoRev="1" fill="hold" grpId="1" nodeType="withEffect">
                                  <p:stCondLst>
                                    <p:cond delay="0"/>
                                  </p:stCondLst>
                                  <p:childTnLst>
                                    <p:animScale>
                                      <p:cBhvr>
                                        <p:cTn id="84" dur="500" fill="hold"/>
                                        <p:tgtEl>
                                          <p:spTgt spid="36"/>
                                        </p:tgtEl>
                                      </p:cBhvr>
                                      <p:by x="0" y="0"/>
                                    </p:animScale>
                                  </p:childTnLst>
                                </p:cTn>
                              </p:par>
                              <p:par>
                                <p:cTn id="85" presetID="22" presetClass="entr" presetSubtype="8" fill="hold" grpId="0" nodeType="withEffect">
                                  <p:stCondLst>
                                    <p:cond delay="700"/>
                                  </p:stCondLst>
                                  <p:childTnLst>
                                    <p:set>
                                      <p:cBhvr>
                                        <p:cTn id="86" dur="1" fill="hold">
                                          <p:stCondLst>
                                            <p:cond delay="0"/>
                                          </p:stCondLst>
                                        </p:cTn>
                                        <p:tgtEl>
                                          <p:spTgt spid="27"/>
                                        </p:tgtEl>
                                        <p:attrNameLst>
                                          <p:attrName>style.visibility</p:attrName>
                                        </p:attrNameLst>
                                      </p:cBhvr>
                                      <p:to>
                                        <p:strVal val="visible"/>
                                      </p:to>
                                    </p:set>
                                    <p:animEffect transition="in" filter="wipe(left)">
                                      <p:cBhvr>
                                        <p:cTn id="87" dur="500"/>
                                        <p:tgtEl>
                                          <p:spTgt spid="27"/>
                                        </p:tgtEl>
                                      </p:cBhvr>
                                    </p:animEffect>
                                  </p:childTnLst>
                                </p:cTn>
                              </p:par>
                              <p:par>
                                <p:cTn id="88" presetID="10" presetClass="entr" presetSubtype="0" fill="hold" grpId="0" nodeType="withEffect">
                                  <p:stCondLst>
                                    <p:cond delay="700"/>
                                  </p:stCondLst>
                                  <p:childTnLst>
                                    <p:set>
                                      <p:cBhvr>
                                        <p:cTn id="89" dur="1" fill="hold">
                                          <p:stCondLst>
                                            <p:cond delay="0"/>
                                          </p:stCondLst>
                                        </p:cTn>
                                        <p:tgtEl>
                                          <p:spTgt spid="262"/>
                                        </p:tgtEl>
                                        <p:attrNameLst>
                                          <p:attrName>style.visibility</p:attrName>
                                        </p:attrNameLst>
                                      </p:cBhvr>
                                      <p:to>
                                        <p:strVal val="visible"/>
                                      </p:to>
                                    </p:set>
                                    <p:animEffect transition="in" filter="fade">
                                      <p:cBhvr>
                                        <p:cTn id="90" dur="500"/>
                                        <p:tgtEl>
                                          <p:spTgt spid="262"/>
                                        </p:tgtEl>
                                      </p:cBhvr>
                                    </p:animEffect>
                                  </p:childTnLst>
                                </p:cTn>
                              </p:par>
                              <p:par>
                                <p:cTn id="91" presetID="64" presetClass="path" presetSubtype="0" decel="100000" fill="hold" grpId="1" nodeType="withEffect">
                                  <p:stCondLst>
                                    <p:cond delay="700"/>
                                  </p:stCondLst>
                                  <p:childTnLst>
                                    <p:animMotion origin="layout" path="M 1.03651E-6 1.70222E-6 L 1.03651E-6 -0.04381 " pathEditMode="relative" rAng="0" ptsTypes="AA">
                                      <p:cBhvr>
                                        <p:cTn id="92" dur="500" spd="-100000" fill="hold"/>
                                        <p:tgtEl>
                                          <p:spTgt spid="262"/>
                                        </p:tgtEl>
                                        <p:attrNameLst>
                                          <p:attrName>ppt_x</p:attrName>
                                          <p:attrName>ppt_y</p:attrName>
                                        </p:attrNameLst>
                                      </p:cBhvr>
                                      <p:rCtr x="0" y="-2202"/>
                                    </p:animMotion>
                                  </p:childTnLst>
                                </p:cTn>
                              </p:par>
                            </p:childTnLst>
                          </p:cTn>
                        </p:par>
                        <p:par>
                          <p:cTn id="93" fill="hold">
                            <p:stCondLst>
                              <p:cond delay="1200"/>
                            </p:stCondLst>
                            <p:childTnLst>
                              <p:par>
                                <p:cTn id="94" presetID="10" presetClass="entr" presetSubtype="0" fill="hold" nodeType="afterEffect">
                                  <p:stCondLst>
                                    <p:cond delay="0"/>
                                  </p:stCondLst>
                                  <p:childTnLst>
                                    <p:set>
                                      <p:cBhvr>
                                        <p:cTn id="95" dur="1" fill="hold">
                                          <p:stCondLst>
                                            <p:cond delay="0"/>
                                          </p:stCondLst>
                                        </p:cTn>
                                        <p:tgtEl>
                                          <p:spTgt spid="7"/>
                                        </p:tgtEl>
                                        <p:attrNameLst>
                                          <p:attrName>style.visibility</p:attrName>
                                        </p:attrNameLst>
                                      </p:cBhvr>
                                      <p:to>
                                        <p:strVal val="visible"/>
                                      </p:to>
                                    </p:set>
                                    <p:animEffect transition="in" filter="fade">
                                      <p:cBhvr>
                                        <p:cTn id="96" dur="500"/>
                                        <p:tgtEl>
                                          <p:spTgt spid="7"/>
                                        </p:tgtEl>
                                      </p:cBhvr>
                                    </p:animEffect>
                                  </p:childTnLst>
                                </p:cTn>
                              </p:par>
                            </p:childTnLst>
                          </p:cTn>
                        </p:par>
                        <p:par>
                          <p:cTn id="97" fill="hold">
                            <p:stCondLst>
                              <p:cond delay="1700"/>
                            </p:stCondLst>
                            <p:childTnLst>
                              <p:par>
                                <p:cTn id="98" presetID="10" presetClass="entr" presetSubtype="0" fill="hold" nodeType="after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fade">
                                      <p:cBhvr>
                                        <p:cTn id="100" dur="500"/>
                                        <p:tgtEl>
                                          <p:spTgt spid="28"/>
                                        </p:tgtEl>
                                      </p:cBhvr>
                                    </p:animEffect>
                                  </p:childTnLst>
                                </p:cTn>
                              </p:par>
                            </p:childTnLst>
                          </p:cTn>
                        </p:par>
                        <p:par>
                          <p:cTn id="101" fill="hold">
                            <p:stCondLst>
                              <p:cond delay="2200"/>
                            </p:stCondLst>
                            <p:childTnLst>
                              <p:par>
                                <p:cTn id="102" presetID="10" presetClass="entr" presetSubtype="0" fill="hold"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fade">
                                      <p:cBhvr>
                                        <p:cTn id="104" dur="500"/>
                                        <p:tgtEl>
                                          <p:spTgt spid="6"/>
                                        </p:tgtEl>
                                      </p:cBhvr>
                                    </p:animEffect>
                                  </p:childTnLst>
                                </p:cTn>
                              </p:par>
                            </p:childTnLst>
                          </p:cTn>
                        </p:par>
                        <p:par>
                          <p:cTn id="105" fill="hold">
                            <p:stCondLst>
                              <p:cond delay="2700"/>
                            </p:stCondLst>
                            <p:childTnLst>
                              <p:par>
                                <p:cTn id="106" presetID="10" presetClass="entr" presetSubtype="0" fill="hold" nodeType="after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fade">
                                      <p:cBhvr>
                                        <p:cTn id="108" dur="500"/>
                                        <p:tgtEl>
                                          <p:spTgt spid="43"/>
                                        </p:tgtEl>
                                      </p:cBhvr>
                                    </p:animEffect>
                                  </p:childTnLst>
                                </p:cTn>
                              </p:par>
                            </p:childTnLst>
                          </p:cTn>
                        </p:par>
                        <p:par>
                          <p:cTn id="109" fill="hold">
                            <p:stCondLst>
                              <p:cond delay="3200"/>
                            </p:stCondLst>
                            <p:childTnLst>
                              <p:par>
                                <p:cTn id="110" presetID="10" presetClass="entr" presetSubtype="0" fill="hold" nodeType="after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fade">
                                      <p:cBhvr>
                                        <p:cTn id="112" dur="500"/>
                                        <p:tgtEl>
                                          <p:spTgt spid="48"/>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58"/>
                                        </p:tgtEl>
                                        <p:attrNameLst>
                                          <p:attrName>style.visibility</p:attrName>
                                        </p:attrNameLst>
                                      </p:cBhvr>
                                      <p:to>
                                        <p:strVal val="visible"/>
                                      </p:to>
                                    </p:set>
                                  </p:childTnLst>
                                </p:cTn>
                              </p:par>
                              <p:par>
                                <p:cTn id="117" presetID="6" presetClass="emph" presetSubtype="0" accel="100000" autoRev="1" fill="hold" grpId="1" nodeType="withEffect">
                                  <p:stCondLst>
                                    <p:cond delay="0"/>
                                  </p:stCondLst>
                                  <p:childTnLst>
                                    <p:animScale>
                                      <p:cBhvr>
                                        <p:cTn id="118" dur="500" fill="hold"/>
                                        <p:tgtEl>
                                          <p:spTgt spid="58"/>
                                        </p:tgtEl>
                                      </p:cBhvr>
                                      <p:by x="0" y="0"/>
                                    </p:animScale>
                                  </p:childTnLst>
                                </p:cTn>
                              </p:par>
                              <p:par>
                                <p:cTn id="119" presetID="22" presetClass="entr" presetSubtype="4" fill="hold" grpId="0" nodeType="withEffect">
                                  <p:stCondLst>
                                    <p:cond delay="700"/>
                                  </p:stCondLst>
                                  <p:childTnLst>
                                    <p:set>
                                      <p:cBhvr>
                                        <p:cTn id="120" dur="1" fill="hold">
                                          <p:stCondLst>
                                            <p:cond delay="0"/>
                                          </p:stCondLst>
                                        </p:cTn>
                                        <p:tgtEl>
                                          <p:spTgt spid="57"/>
                                        </p:tgtEl>
                                        <p:attrNameLst>
                                          <p:attrName>style.visibility</p:attrName>
                                        </p:attrNameLst>
                                      </p:cBhvr>
                                      <p:to>
                                        <p:strVal val="visible"/>
                                      </p:to>
                                    </p:set>
                                    <p:animEffect transition="in" filter="wipe(down)">
                                      <p:cBhvr>
                                        <p:cTn id="121" dur="300"/>
                                        <p:tgtEl>
                                          <p:spTgt spid="57"/>
                                        </p:tgtEl>
                                      </p:cBhvr>
                                    </p:animEffect>
                                  </p:childTnLst>
                                </p:cTn>
                              </p:par>
                              <p:par>
                                <p:cTn id="122" presetID="10" presetClass="entr" presetSubtype="0" fill="hold" grpId="0" nodeType="withEffect">
                                  <p:stCondLst>
                                    <p:cond delay="700"/>
                                  </p:stCondLst>
                                  <p:childTnLst>
                                    <p:set>
                                      <p:cBhvr>
                                        <p:cTn id="123" dur="1" fill="hold">
                                          <p:stCondLst>
                                            <p:cond delay="0"/>
                                          </p:stCondLst>
                                        </p:cTn>
                                        <p:tgtEl>
                                          <p:spTgt spid="263"/>
                                        </p:tgtEl>
                                        <p:attrNameLst>
                                          <p:attrName>style.visibility</p:attrName>
                                        </p:attrNameLst>
                                      </p:cBhvr>
                                      <p:to>
                                        <p:strVal val="visible"/>
                                      </p:to>
                                    </p:set>
                                    <p:animEffect transition="in" filter="fade">
                                      <p:cBhvr>
                                        <p:cTn id="124" dur="500"/>
                                        <p:tgtEl>
                                          <p:spTgt spid="263"/>
                                        </p:tgtEl>
                                      </p:cBhvr>
                                    </p:animEffect>
                                  </p:childTnLst>
                                </p:cTn>
                              </p:par>
                              <p:par>
                                <p:cTn id="125" presetID="42" presetClass="path" presetSubtype="0" decel="100000" fill="hold" grpId="1" nodeType="withEffect">
                                  <p:stCondLst>
                                    <p:cond delay="700"/>
                                  </p:stCondLst>
                                  <p:childTnLst>
                                    <p:animMotion origin="layout" path="M 2.61935E-6 3.54063E-6 L 2.61935E-6 0.03518 " pathEditMode="relative" rAng="0" ptsTypes="AA">
                                      <p:cBhvr>
                                        <p:cTn id="126" dur="500" spd="-100000" fill="hold"/>
                                        <p:tgtEl>
                                          <p:spTgt spid="263"/>
                                        </p:tgtEl>
                                        <p:attrNameLst>
                                          <p:attrName>ppt_x</p:attrName>
                                          <p:attrName>ppt_y</p:attrName>
                                        </p:attrNameLst>
                                      </p:cBhvr>
                                      <p:rCtr x="0" y="1748"/>
                                    </p:animMotion>
                                  </p:childTnLst>
                                </p:cTn>
                              </p:par>
                            </p:childTnLst>
                          </p:cTn>
                        </p:par>
                        <p:par>
                          <p:cTn id="127" fill="hold">
                            <p:stCondLst>
                              <p:cond delay="1200"/>
                            </p:stCondLst>
                            <p:childTnLst>
                              <p:par>
                                <p:cTn id="128" presetID="10" presetClass="entr" presetSubtype="0" fill="hold" nodeType="afterEffect">
                                  <p:stCondLst>
                                    <p:cond delay="0"/>
                                  </p:stCondLst>
                                  <p:childTnLst>
                                    <p:set>
                                      <p:cBhvr>
                                        <p:cTn id="129" dur="1" fill="hold">
                                          <p:stCondLst>
                                            <p:cond delay="0"/>
                                          </p:stCondLst>
                                        </p:cTn>
                                        <p:tgtEl>
                                          <p:spTgt spid="8"/>
                                        </p:tgtEl>
                                        <p:attrNameLst>
                                          <p:attrName>style.visibility</p:attrName>
                                        </p:attrNameLst>
                                      </p:cBhvr>
                                      <p:to>
                                        <p:strVal val="visible"/>
                                      </p:to>
                                    </p:set>
                                    <p:animEffect transition="in" filter="fade">
                                      <p:cBhvr>
                                        <p:cTn id="130" dur="500"/>
                                        <p:tgtEl>
                                          <p:spTgt spid="8"/>
                                        </p:tgtEl>
                                      </p:cBhvr>
                                    </p:animEffect>
                                  </p:childTnLst>
                                </p:cTn>
                              </p:par>
                            </p:childTnLst>
                          </p:cTn>
                        </p:par>
                        <p:par>
                          <p:cTn id="131" fill="hold">
                            <p:stCondLst>
                              <p:cond delay="1700"/>
                            </p:stCondLst>
                            <p:childTnLst>
                              <p:par>
                                <p:cTn id="132" presetID="10" presetClass="entr" presetSubtype="0" fill="hold" nodeType="afterEffect">
                                  <p:stCondLst>
                                    <p:cond delay="0"/>
                                  </p:stCondLst>
                                  <p:childTnLst>
                                    <p:set>
                                      <p:cBhvr>
                                        <p:cTn id="133" dur="1" fill="hold">
                                          <p:stCondLst>
                                            <p:cond delay="0"/>
                                          </p:stCondLst>
                                        </p:cTn>
                                        <p:tgtEl>
                                          <p:spTgt spid="9"/>
                                        </p:tgtEl>
                                        <p:attrNameLst>
                                          <p:attrName>style.visibility</p:attrName>
                                        </p:attrNameLst>
                                      </p:cBhvr>
                                      <p:to>
                                        <p:strVal val="visible"/>
                                      </p:to>
                                    </p:set>
                                    <p:animEffect transition="in" filter="fade">
                                      <p:cBhvr>
                                        <p:cTn id="1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animBg="1"/>
      <p:bldP spid="219" grpId="0"/>
      <p:bldP spid="219" grpId="1"/>
      <p:bldP spid="220" grpId="0" animBg="1"/>
      <p:bldP spid="220" grpId="1" animBg="1"/>
      <p:bldP spid="261" grpId="0"/>
      <p:bldP spid="261" grpId="1"/>
      <p:bldP spid="262" grpId="0"/>
      <p:bldP spid="262" grpId="1"/>
      <p:bldP spid="263" grpId="0"/>
      <p:bldP spid="263" grpId="1"/>
      <p:bldP spid="27" grpId="0" animBg="1"/>
      <p:bldP spid="36" grpId="0" animBg="1"/>
      <p:bldP spid="36" grpId="1" animBg="1"/>
      <p:bldP spid="57" grpId="0" animBg="1"/>
      <p:bldP spid="58" grpId="0" animBg="1"/>
      <p:bldP spid="58" grpId="1" animBg="1"/>
      <p:bldP spid="67" grpId="0" animBg="1"/>
      <p:bldP spid="76" grpId="0" animBg="1"/>
      <p:bldP spid="76" grpId="1" animBg="1"/>
      <p:bldP spid="114" grpId="0" animBg="1"/>
      <p:bldP spid="107" grpId="0" animBg="1"/>
      <p:bldP spid="107" grpId="1" animBg="1"/>
      <p:bldP spid="108" grpId="0" animBg="1"/>
      <p:bldP spid="10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57697" y="1518502"/>
            <a:ext cx="12001153" cy="1956080"/>
          </a:xfrm>
        </p:spPr>
        <p:txBody>
          <a:bodyPr/>
          <a:lstStyle/>
          <a:p>
            <a:pPr marL="0" indent="0">
              <a:buNone/>
            </a:pPr>
            <a:r>
              <a:rPr lang="en-US" b="1" dirty="0"/>
              <a:t>Cloud-Based Load Testing Produces Cost-Effective Scaling for Ad Rating Service </a:t>
            </a:r>
            <a:endParaRPr lang="en-US" dirty="0"/>
          </a:p>
        </p:txBody>
      </p:sp>
      <p:sp>
        <p:nvSpPr>
          <p:cNvPr id="6" name="Title 5"/>
          <p:cNvSpPr>
            <a:spLocks noGrp="1"/>
          </p:cNvSpPr>
          <p:nvPr>
            <p:ph type="title"/>
          </p:nvPr>
        </p:nvSpPr>
        <p:spPr>
          <a:xfrm>
            <a:off x="274638" y="295275"/>
            <a:ext cx="13048022" cy="1007451"/>
          </a:xfrm>
        </p:spPr>
        <p:txBody>
          <a:bodyPr/>
          <a:lstStyle/>
          <a:p>
            <a:r>
              <a:rPr lang="en-US" dirty="0" err="1">
                <a:solidFill>
                  <a:srgbClr val="333333"/>
                </a:solidFill>
              </a:rPr>
              <a:t>Eovendo</a:t>
            </a:r>
            <a:endParaRPr lang="en-US" dirty="0">
              <a:solidFill>
                <a:srgbClr val="333333"/>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3065" y="147637"/>
            <a:ext cx="1302726" cy="1302726"/>
          </a:xfrm>
          <a:prstGeom prst="rect">
            <a:avLst/>
          </a:prstGeom>
        </p:spPr>
      </p:pic>
      <p:sp>
        <p:nvSpPr>
          <p:cNvPr id="11" name="Text Placeholder 3"/>
          <p:cNvSpPr txBox="1">
            <a:spLocks/>
          </p:cNvSpPr>
          <p:nvPr/>
        </p:nvSpPr>
        <p:spPr>
          <a:xfrm>
            <a:off x="234889" y="3042462"/>
            <a:ext cx="3913632" cy="3287054"/>
          </a:xfrm>
          <a:prstGeom prst="rect">
            <a:avLst/>
          </a:prstGeom>
          <a:solidFill>
            <a:schemeClr val="tx2">
              <a:lumMod val="10000"/>
              <a:lumOff val="90000"/>
            </a:schemeClr>
          </a:solidFill>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t>Speed</a:t>
            </a:r>
            <a:r>
              <a:rPr lang="en-US" sz="2800" dirty="0"/>
              <a:t> – Visual Studio Online handles the provisioning of test agents and manages the execution of tests. With only a few settings in Visual Studio.</a:t>
            </a:r>
            <a:br>
              <a:rPr lang="en-US" sz="2800" dirty="0"/>
            </a:br>
            <a:endParaRPr lang="en-US" sz="2800" dirty="0"/>
          </a:p>
        </p:txBody>
      </p:sp>
      <p:sp>
        <p:nvSpPr>
          <p:cNvPr id="12" name="Text Placeholder 4"/>
          <p:cNvSpPr txBox="1">
            <a:spLocks/>
          </p:cNvSpPr>
          <p:nvPr/>
        </p:nvSpPr>
        <p:spPr>
          <a:xfrm>
            <a:off x="4220846" y="2857189"/>
            <a:ext cx="3913632" cy="3657600"/>
          </a:xfrm>
          <a:prstGeom prst="rect">
            <a:avLst/>
          </a:prstGeom>
          <a:solidFill>
            <a:schemeClr val="accent3"/>
          </a:solidFill>
          <a:ln>
            <a:noFill/>
          </a:ln>
        </p:spPr>
        <p:txBody>
          <a:bodyPr vert="horz" wrap="square" lIns="146260" tIns="146304" rIns="146260" bIns="146304"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rgbClr val="FFFFFF"/>
                </a:solidFill>
              </a:rPr>
              <a:t>Flexibility</a:t>
            </a:r>
            <a:r>
              <a:rPr lang="en-US" sz="2800" dirty="0">
                <a:solidFill>
                  <a:srgbClr val="FFFFFF"/>
                </a:solidFill>
              </a:rPr>
              <a:t> – With Visual Studio Online it is fast and easy to adjust the load by provisioning additional resources or set up a completely new load test at any time.</a:t>
            </a:r>
          </a:p>
        </p:txBody>
      </p:sp>
      <p:sp>
        <p:nvSpPr>
          <p:cNvPr id="13" name="Text Placeholder 5"/>
          <p:cNvSpPr txBox="1">
            <a:spLocks/>
          </p:cNvSpPr>
          <p:nvPr/>
        </p:nvSpPr>
        <p:spPr>
          <a:xfrm>
            <a:off x="8240251" y="2617321"/>
            <a:ext cx="4090924" cy="4137336"/>
          </a:xfrm>
          <a:prstGeom prst="rect">
            <a:avLst/>
          </a:prstGeom>
          <a:solidFill>
            <a:schemeClr val="accent1"/>
          </a:solidFill>
        </p:spPr>
        <p:txBody>
          <a:bodyPr vert="horz" wrap="square" lIns="146260" tIns="146304" rIns="146260" bIns="146304"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chemeClr val="bg1"/>
                </a:solidFill>
              </a:rPr>
              <a:t>Large Scale </a:t>
            </a:r>
            <a:r>
              <a:rPr lang="en-US" sz="2800" dirty="0">
                <a:solidFill>
                  <a:schemeClr val="bg1"/>
                </a:solidFill>
              </a:rPr>
              <a:t>- “VS Online enabled us to focus our time entirely on the implementation, execution and analysis of a complex test suite without the friction of setting up and managing a test lab”</a:t>
            </a:r>
          </a:p>
        </p:txBody>
      </p:sp>
      <p:sp>
        <p:nvSpPr>
          <p:cNvPr id="14" name="Rectangle 13"/>
          <p:cNvSpPr/>
          <p:nvPr/>
        </p:nvSpPr>
        <p:spPr>
          <a:xfrm>
            <a:off x="257696" y="6514789"/>
            <a:ext cx="7876781" cy="369332"/>
          </a:xfrm>
          <a:prstGeom prst="rect">
            <a:avLst/>
          </a:prstGeom>
        </p:spPr>
        <p:txBody>
          <a:bodyPr wrap="square">
            <a:spAutoFit/>
          </a:bodyPr>
          <a:lstStyle/>
          <a:p>
            <a:r>
              <a:rPr lang="en-US" dirty="0"/>
              <a:t>https://customers.microsoft.com/Pages/CustomerStory.aspx?recid=16127</a:t>
            </a:r>
          </a:p>
        </p:txBody>
      </p:sp>
    </p:spTree>
    <p:extLst>
      <p:ext uri="{BB962C8B-B14F-4D97-AF65-F5344CB8AC3E}">
        <p14:creationId xmlns:p14="http://schemas.microsoft.com/office/powerpoint/2010/main" val="15481095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333333"/>
                </a:solidFill>
              </a:rPr>
              <a:t>Xerox—ALM</a:t>
            </a:r>
          </a:p>
        </p:txBody>
      </p:sp>
      <p:sp>
        <p:nvSpPr>
          <p:cNvPr id="4" name="Text Placeholder 3"/>
          <p:cNvSpPr>
            <a:spLocks noGrp="1"/>
          </p:cNvSpPr>
          <p:nvPr>
            <p:ph type="body" sz="quarter" idx="10"/>
          </p:nvPr>
        </p:nvSpPr>
        <p:spPr/>
        <p:txBody>
          <a:bodyPr/>
          <a:lstStyle/>
          <a:p>
            <a:r>
              <a:rPr lang="en-US" sz="2800" dirty="0"/>
              <a:t>Complex ALM ecosystem made up of diverse tools resulting in complex infrastructure management and fragmented ALM processes.</a:t>
            </a:r>
          </a:p>
        </p:txBody>
      </p:sp>
      <p:sp>
        <p:nvSpPr>
          <p:cNvPr id="5" name="Text Placeholder 4"/>
          <p:cNvSpPr>
            <a:spLocks noGrp="1"/>
          </p:cNvSpPr>
          <p:nvPr>
            <p:ph type="body" sz="quarter" idx="11"/>
          </p:nvPr>
        </p:nvSpPr>
        <p:spPr>
          <a:solidFill>
            <a:schemeClr val="accent3"/>
          </a:solidFill>
          <a:ln>
            <a:noFill/>
          </a:ln>
        </p:spPr>
        <p:txBody>
          <a:bodyPr vert="horz" wrap="square" lIns="146260" tIns="146304" rIns="146260" bIns="146304" rtlCol="0">
            <a:noAutofit/>
          </a:bodyPr>
          <a:lstStyle/>
          <a:p>
            <a:r>
              <a:rPr lang="en-US" sz="2800" dirty="0">
                <a:solidFill>
                  <a:srgbClr val="FFFFFF"/>
                </a:solidFill>
              </a:rPr>
              <a:t>Adopt Visual Studio and develop a single ALM strategy for the organization.</a:t>
            </a:r>
          </a:p>
        </p:txBody>
      </p:sp>
      <p:sp>
        <p:nvSpPr>
          <p:cNvPr id="6" name="Text Placeholder 5"/>
          <p:cNvSpPr>
            <a:spLocks noGrp="1"/>
          </p:cNvSpPr>
          <p:nvPr>
            <p:ph type="body" sz="quarter" idx="12"/>
          </p:nvPr>
        </p:nvSpPr>
        <p:spPr>
          <a:solidFill>
            <a:schemeClr val="accent1"/>
          </a:solidFill>
        </p:spPr>
        <p:txBody>
          <a:bodyPr vert="horz" wrap="square" lIns="146260" tIns="146304" rIns="146260" bIns="146304" rtlCol="0">
            <a:noAutofit/>
          </a:bodyPr>
          <a:lstStyle/>
          <a:p>
            <a:r>
              <a:rPr lang="en-US" sz="2800" dirty="0"/>
              <a:t>40% gain in developer productivity.</a:t>
            </a:r>
          </a:p>
          <a:p>
            <a:r>
              <a:rPr lang="en-US" sz="2800" dirty="0"/>
              <a:t>Simplified ALM ecosystem.</a:t>
            </a:r>
          </a:p>
        </p:txBody>
      </p:sp>
      <p:sp>
        <p:nvSpPr>
          <p:cNvPr id="7" name="Title 1"/>
          <p:cNvSpPr txBox="1">
            <a:spLocks/>
          </p:cNvSpPr>
          <p:nvPr/>
        </p:nvSpPr>
        <p:spPr>
          <a:xfrm>
            <a:off x="301254" y="1046540"/>
            <a:ext cx="11781448" cy="961400"/>
          </a:xfrm>
          <a:prstGeom prst="rect">
            <a:avLst/>
          </a:prstGeom>
        </p:spPr>
        <p:txBody>
          <a:bodyPr vert="horz" wrap="square" lIns="143428" tIns="89642" rIns="143428" bIns="89642" rtlCol="0" anchor="t">
            <a:noAutofit/>
          </a:bodyPr>
          <a:lstStyle>
            <a:lvl1pPr algn="l" defTabSz="932742" rtl="0" eaLnBrk="1" latinLnBrk="0" hangingPunct="1">
              <a:lnSpc>
                <a:spcPts val="6300"/>
              </a:lnSpc>
              <a:spcBef>
                <a:spcPct val="0"/>
              </a:spcBef>
              <a:buNone/>
              <a:defRPr lang="en-US" sz="5800" b="0" kern="1200" cap="none" spc="-102" baseline="0">
                <a:ln w="3175">
                  <a:noFill/>
                </a:ln>
                <a:solidFill>
                  <a:schemeClr val="accent2"/>
                </a:solidFill>
                <a:effectLst/>
                <a:latin typeface="+mj-lt"/>
                <a:ea typeface="+mn-ea"/>
                <a:cs typeface="Segoe UI" pitchFamily="34" charset="0"/>
              </a:defRPr>
            </a:lvl1pPr>
          </a:lstStyle>
          <a:p>
            <a:pPr>
              <a:lnSpc>
                <a:spcPct val="100000"/>
              </a:lnSpc>
            </a:pPr>
            <a:r>
              <a:rPr lang="en-US" sz="1800" spc="-78" dirty="0">
                <a:solidFill>
                  <a:srgbClr val="333333"/>
                </a:solidFill>
              </a:rPr>
              <a:t>Xerox started out giving its development teams full autonomy, until the scale of the organization and breadth of tools created complexities and lead to difficulty in delivering projects.</a:t>
            </a:r>
          </a:p>
        </p:txBody>
      </p:sp>
      <p:sp>
        <p:nvSpPr>
          <p:cNvPr id="2" name="TextBox 1"/>
          <p:cNvSpPr txBox="1"/>
          <p:nvPr/>
        </p:nvSpPr>
        <p:spPr>
          <a:xfrm>
            <a:off x="493484" y="5755670"/>
            <a:ext cx="11069142" cy="1426031"/>
          </a:xfrm>
          <a:prstGeom prst="rect">
            <a:avLst/>
          </a:prstGeom>
          <a:noFill/>
        </p:spPr>
        <p:txBody>
          <a:bodyPr wrap="square" lIns="182880" tIns="146304" rIns="182880" bIns="146304" rtlCol="0">
            <a:spAutoFit/>
          </a:bodyPr>
          <a:lstStyle/>
          <a:p>
            <a:pPr>
              <a:spcBef>
                <a:spcPct val="20000"/>
              </a:spcBef>
              <a:buSzPct val="90000"/>
            </a:pPr>
            <a:r>
              <a:rPr lang="en-US" sz="1400" dirty="0">
                <a:solidFill>
                  <a:srgbClr val="333333"/>
                </a:solidFill>
                <a:latin typeface="+mj-lt"/>
              </a:rPr>
              <a:t>“We began to implement ALM in 2011 using Team Foundation Server, which replaced a mix of tools. We achieved developer productivity gains of up to 40 percent, thanks, in part, to the integrated set of capabilities of Team Foundation Server and the tight coupling with Visual Studio Ultimate and Visual Studio Test Professional.”</a:t>
            </a:r>
          </a:p>
          <a:p>
            <a:pPr lvl="1">
              <a:spcBef>
                <a:spcPct val="20000"/>
              </a:spcBef>
              <a:buSzPct val="90000"/>
            </a:pPr>
            <a:r>
              <a:rPr lang="en-US" sz="1400" spc="-78" dirty="0">
                <a:solidFill>
                  <a:srgbClr val="333333"/>
                </a:solidFill>
                <a:latin typeface="+mj-lt"/>
              </a:rPr>
              <a:t>Oscar Garcia Colon, Near Shore Delivery Center Director, Xerox </a:t>
            </a:r>
          </a:p>
          <a:p>
            <a:pPr>
              <a:lnSpc>
                <a:spcPct val="90000"/>
              </a:lnSpc>
            </a:pPr>
            <a:endParaRPr lang="en-US" sz="1600" dirty="0">
              <a:solidFill>
                <a:srgbClr val="333333"/>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6931" y="364100"/>
            <a:ext cx="2069055" cy="584989"/>
          </a:xfrm>
          <a:prstGeom prst="rect">
            <a:avLst/>
          </a:prstGeom>
        </p:spPr>
      </p:pic>
    </p:spTree>
    <p:extLst>
      <p:ext uri="{BB962C8B-B14F-4D97-AF65-F5344CB8AC3E}">
        <p14:creationId xmlns:p14="http://schemas.microsoft.com/office/powerpoint/2010/main" val="236013800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333333"/>
                </a:solidFill>
              </a:rPr>
              <a:t>Xerox—automated builds</a:t>
            </a:r>
          </a:p>
        </p:txBody>
      </p:sp>
      <p:sp>
        <p:nvSpPr>
          <p:cNvPr id="4" name="Text Placeholder 3"/>
          <p:cNvSpPr>
            <a:spLocks noGrp="1"/>
          </p:cNvSpPr>
          <p:nvPr>
            <p:ph type="body" sz="quarter" idx="10"/>
          </p:nvPr>
        </p:nvSpPr>
        <p:spPr/>
        <p:txBody>
          <a:bodyPr/>
          <a:lstStyle/>
          <a:p>
            <a:r>
              <a:rPr lang="en-US" sz="2400" dirty="0"/>
              <a:t>Adopting continuous integration caused unexpected spikes and related delays in the build process. Buying new hardware that would site idol at times was not ideal.</a:t>
            </a:r>
          </a:p>
        </p:txBody>
      </p:sp>
      <p:sp>
        <p:nvSpPr>
          <p:cNvPr id="5" name="Text Placeholder 4"/>
          <p:cNvSpPr>
            <a:spLocks noGrp="1"/>
          </p:cNvSpPr>
          <p:nvPr>
            <p:ph type="body" sz="quarter" idx="11"/>
          </p:nvPr>
        </p:nvSpPr>
        <p:spPr>
          <a:solidFill>
            <a:schemeClr val="accent3"/>
          </a:solidFill>
          <a:ln>
            <a:noFill/>
          </a:ln>
        </p:spPr>
        <p:txBody>
          <a:bodyPr vert="horz" wrap="square" lIns="146260" tIns="146304" rIns="146260" bIns="146304" rtlCol="0">
            <a:noAutofit/>
          </a:bodyPr>
          <a:lstStyle/>
          <a:p>
            <a:r>
              <a:rPr lang="en-US" sz="2800" dirty="0">
                <a:solidFill>
                  <a:srgbClr val="FFFFFF"/>
                </a:solidFill>
              </a:rPr>
              <a:t>Create a hybrid build environment using Microsoft Azure to provision build machines on demand and build in the cloud through a VPM.</a:t>
            </a:r>
          </a:p>
        </p:txBody>
      </p:sp>
      <p:sp>
        <p:nvSpPr>
          <p:cNvPr id="6" name="Text Placeholder 5"/>
          <p:cNvSpPr>
            <a:spLocks noGrp="1"/>
          </p:cNvSpPr>
          <p:nvPr>
            <p:ph type="body" sz="quarter" idx="12"/>
          </p:nvPr>
        </p:nvSpPr>
        <p:spPr/>
        <p:txBody>
          <a:bodyPr/>
          <a:lstStyle/>
          <a:p>
            <a:r>
              <a:rPr lang="en-US" sz="2800" dirty="0"/>
              <a:t>Scale to any build level needed.</a:t>
            </a:r>
          </a:p>
          <a:p>
            <a:r>
              <a:rPr lang="en-US" sz="2800" dirty="0"/>
              <a:t>Only paying for used build capacity.</a:t>
            </a:r>
          </a:p>
          <a:p>
            <a:r>
              <a:rPr lang="en-US" sz="2800" dirty="0"/>
              <a:t>Environment kept secure through VPN.</a:t>
            </a:r>
          </a:p>
        </p:txBody>
      </p:sp>
      <p:sp>
        <p:nvSpPr>
          <p:cNvPr id="7" name="Title 1"/>
          <p:cNvSpPr txBox="1">
            <a:spLocks/>
          </p:cNvSpPr>
          <p:nvPr/>
        </p:nvSpPr>
        <p:spPr>
          <a:xfrm>
            <a:off x="301254" y="1046539"/>
            <a:ext cx="11059715" cy="1007601"/>
          </a:xfrm>
          <a:prstGeom prst="rect">
            <a:avLst/>
          </a:prstGeom>
        </p:spPr>
        <p:txBody>
          <a:bodyPr vert="horz" wrap="square" lIns="143428" tIns="89642" rIns="143428" bIns="89642" rtlCol="0" anchor="t">
            <a:noAutofit/>
          </a:bodyPr>
          <a:lstStyle>
            <a:lvl1pPr algn="l" defTabSz="932742" rtl="0" eaLnBrk="1" latinLnBrk="0" hangingPunct="1">
              <a:lnSpc>
                <a:spcPts val="6300"/>
              </a:lnSpc>
              <a:spcBef>
                <a:spcPct val="0"/>
              </a:spcBef>
              <a:buNone/>
              <a:defRPr lang="en-US" sz="5800" b="0" kern="1200" cap="none" spc="-102" baseline="0">
                <a:ln w="3175">
                  <a:noFill/>
                </a:ln>
                <a:solidFill>
                  <a:schemeClr val="accent2"/>
                </a:solidFill>
                <a:effectLst/>
                <a:latin typeface="+mj-lt"/>
                <a:ea typeface="+mn-ea"/>
                <a:cs typeface="Segoe UI" pitchFamily="34" charset="0"/>
              </a:defRPr>
            </a:lvl1pPr>
          </a:lstStyle>
          <a:p>
            <a:pPr>
              <a:lnSpc>
                <a:spcPct val="100000"/>
              </a:lnSpc>
            </a:pPr>
            <a:r>
              <a:rPr lang="en-US" sz="1800" spc="-78" dirty="0">
                <a:solidFill>
                  <a:srgbClr val="333333"/>
                </a:solidFill>
              </a:rPr>
              <a:t>Continuous integration across large environments can create bottlenecks with the build servers, forcing long delays for the integration builds and related tests to complete.</a:t>
            </a:r>
          </a:p>
        </p:txBody>
      </p:sp>
      <p:sp>
        <p:nvSpPr>
          <p:cNvPr id="11" name="TextBox 10"/>
          <p:cNvSpPr txBox="1"/>
          <p:nvPr/>
        </p:nvSpPr>
        <p:spPr>
          <a:xfrm>
            <a:off x="457200" y="5814101"/>
            <a:ext cx="11514138" cy="954620"/>
          </a:xfrm>
          <a:prstGeom prst="rect">
            <a:avLst/>
          </a:prstGeom>
          <a:noFill/>
        </p:spPr>
        <p:txBody>
          <a:bodyPr wrap="square" lIns="182880" tIns="182880" rIns="182880" bIns="182880" rtlCol="0">
            <a:spAutoFit/>
          </a:bodyPr>
          <a:lstStyle/>
          <a:p>
            <a:pPr>
              <a:lnSpc>
                <a:spcPct val="90000"/>
              </a:lnSpc>
              <a:buSzPct val="90000"/>
            </a:pPr>
            <a:r>
              <a:rPr lang="en-US" sz="1400" dirty="0">
                <a:solidFill>
                  <a:srgbClr val="333333"/>
                </a:solidFill>
                <a:latin typeface="+mj-lt"/>
              </a:rPr>
              <a:t>“We no longer have wasteful situations where dedicated build servers are underutilized much of the time followed by delays during critical periods. Azure provides what you need when you need it.” </a:t>
            </a:r>
          </a:p>
          <a:p>
            <a:pPr lvl="1">
              <a:lnSpc>
                <a:spcPct val="90000"/>
              </a:lnSpc>
              <a:buSzPct val="90000"/>
            </a:pPr>
            <a:r>
              <a:rPr lang="en-US" sz="1400" spc="-78" dirty="0">
                <a:solidFill>
                  <a:srgbClr val="333333"/>
                </a:solidFill>
                <a:latin typeface="+mj-lt"/>
              </a:rPr>
              <a:t>Miguel </a:t>
            </a:r>
            <a:r>
              <a:rPr lang="en-US" sz="1400" spc="-78" dirty="0" err="1">
                <a:solidFill>
                  <a:srgbClr val="333333"/>
                </a:solidFill>
                <a:latin typeface="+mj-lt"/>
              </a:rPr>
              <a:t>Santizo</a:t>
            </a:r>
            <a:r>
              <a:rPr lang="en-US" sz="1400" spc="-78" dirty="0">
                <a:solidFill>
                  <a:srgbClr val="333333"/>
                </a:solidFill>
                <a:latin typeface="+mj-lt"/>
              </a:rPr>
              <a:t>, Software Development Manager at Xerox</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6931" y="364100"/>
            <a:ext cx="2069055" cy="584989"/>
          </a:xfrm>
          <a:prstGeom prst="rect">
            <a:avLst/>
          </a:prstGeom>
        </p:spPr>
      </p:pic>
    </p:spTree>
    <p:extLst>
      <p:ext uri="{BB962C8B-B14F-4D97-AF65-F5344CB8AC3E}">
        <p14:creationId xmlns:p14="http://schemas.microsoft.com/office/powerpoint/2010/main" val="257804776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333333"/>
                </a:solidFill>
              </a:rPr>
              <a:t>Xerox—application deployments</a:t>
            </a:r>
          </a:p>
        </p:txBody>
      </p:sp>
      <p:sp>
        <p:nvSpPr>
          <p:cNvPr id="4" name="Text Placeholder 3"/>
          <p:cNvSpPr>
            <a:spLocks noGrp="1"/>
          </p:cNvSpPr>
          <p:nvPr>
            <p:ph type="body" sz="quarter" idx="10"/>
          </p:nvPr>
        </p:nvSpPr>
        <p:spPr/>
        <p:txBody>
          <a:bodyPr/>
          <a:lstStyle/>
          <a:p>
            <a:r>
              <a:rPr lang="en-US" sz="2800" dirty="0"/>
              <a:t>Complex application handoffs between </a:t>
            </a:r>
            <a:r>
              <a:rPr lang="en-US" sz="2800" dirty="0" err="1"/>
              <a:t>dev</a:t>
            </a:r>
            <a:r>
              <a:rPr lang="en-US" sz="2800" dirty="0"/>
              <a:t> and operations.</a:t>
            </a:r>
          </a:p>
          <a:p>
            <a:endParaRPr lang="en-US" sz="2800" dirty="0"/>
          </a:p>
          <a:p>
            <a:endParaRPr lang="en-US" sz="2800" dirty="0"/>
          </a:p>
        </p:txBody>
      </p:sp>
      <p:sp>
        <p:nvSpPr>
          <p:cNvPr id="5" name="Text Placeholder 4"/>
          <p:cNvSpPr>
            <a:spLocks noGrp="1"/>
          </p:cNvSpPr>
          <p:nvPr>
            <p:ph type="body" sz="quarter" idx="11"/>
          </p:nvPr>
        </p:nvSpPr>
        <p:spPr>
          <a:solidFill>
            <a:schemeClr val="accent3"/>
          </a:solidFill>
          <a:ln>
            <a:noFill/>
          </a:ln>
        </p:spPr>
        <p:txBody>
          <a:bodyPr vert="horz" wrap="square" lIns="146260" tIns="146304" rIns="146260" bIns="146304" rtlCol="0">
            <a:noAutofit/>
          </a:bodyPr>
          <a:lstStyle/>
          <a:p>
            <a:r>
              <a:rPr lang="en-US" sz="2800" dirty="0">
                <a:solidFill>
                  <a:srgbClr val="FFFFFF"/>
                </a:solidFill>
              </a:rPr>
              <a:t>Release Management for Visual Studio 2013 to automate the handoff between development and operations.</a:t>
            </a:r>
          </a:p>
        </p:txBody>
      </p:sp>
      <p:sp>
        <p:nvSpPr>
          <p:cNvPr id="6" name="Text Placeholder 5"/>
          <p:cNvSpPr>
            <a:spLocks noGrp="1"/>
          </p:cNvSpPr>
          <p:nvPr>
            <p:ph type="body" sz="quarter" idx="12"/>
          </p:nvPr>
        </p:nvSpPr>
        <p:spPr/>
        <p:txBody>
          <a:bodyPr/>
          <a:lstStyle/>
          <a:p>
            <a:r>
              <a:rPr lang="en-US" sz="2800" dirty="0"/>
              <a:t>Single deployment process to all environments means constant testing of deployment processes.</a:t>
            </a:r>
          </a:p>
        </p:txBody>
      </p:sp>
      <p:sp>
        <p:nvSpPr>
          <p:cNvPr id="11" name="TextBox 10"/>
          <p:cNvSpPr txBox="1"/>
          <p:nvPr/>
        </p:nvSpPr>
        <p:spPr>
          <a:xfrm>
            <a:off x="457200" y="5729429"/>
            <a:ext cx="11514138" cy="1288045"/>
          </a:xfrm>
          <a:prstGeom prst="rect">
            <a:avLst/>
          </a:prstGeom>
          <a:noFill/>
        </p:spPr>
        <p:txBody>
          <a:bodyPr wrap="square" lIns="182880" tIns="182880" rIns="182880" bIns="182880" rtlCol="0">
            <a:spAutoFit/>
          </a:bodyPr>
          <a:lstStyle/>
          <a:p>
            <a:pPr>
              <a:lnSpc>
                <a:spcPct val="90000"/>
              </a:lnSpc>
              <a:buSzPct val="90000"/>
            </a:pPr>
            <a:r>
              <a:rPr lang="en-US" sz="1600" dirty="0">
                <a:solidFill>
                  <a:srgbClr val="333333"/>
                </a:solidFill>
                <a:latin typeface="+mj-lt"/>
              </a:rPr>
              <a:t>“Our change advisory board approves a timeframe to get changes into production. Once we enter that approval into the workflow, Release Manager will perform the deployment in the specified timeframe using the same deployment process we tested in the QA environment.”</a:t>
            </a:r>
          </a:p>
          <a:p>
            <a:pPr lvl="1">
              <a:lnSpc>
                <a:spcPct val="90000"/>
              </a:lnSpc>
              <a:buSzPct val="90000"/>
            </a:pPr>
            <a:r>
              <a:rPr lang="en-US" sz="1600" spc="-78" dirty="0">
                <a:solidFill>
                  <a:srgbClr val="333333"/>
                </a:solidFill>
                <a:latin typeface="+mj-lt"/>
              </a:rPr>
              <a:t>Miguel </a:t>
            </a:r>
            <a:r>
              <a:rPr lang="en-US" sz="1600" spc="-78" dirty="0" err="1">
                <a:solidFill>
                  <a:srgbClr val="333333"/>
                </a:solidFill>
                <a:latin typeface="+mj-lt"/>
              </a:rPr>
              <a:t>Santizo</a:t>
            </a:r>
            <a:r>
              <a:rPr lang="en-US" sz="1600" spc="-78" dirty="0">
                <a:solidFill>
                  <a:srgbClr val="333333"/>
                </a:solidFill>
                <a:latin typeface="+mj-lt"/>
              </a:rPr>
              <a:t>, Software Development Manager at Xerox</a:t>
            </a:r>
          </a:p>
        </p:txBody>
      </p:sp>
      <p:sp>
        <p:nvSpPr>
          <p:cNvPr id="12" name="Title 1"/>
          <p:cNvSpPr txBox="1">
            <a:spLocks/>
          </p:cNvSpPr>
          <p:nvPr/>
        </p:nvSpPr>
        <p:spPr>
          <a:xfrm>
            <a:off x="301254" y="1046539"/>
            <a:ext cx="11059715" cy="1007601"/>
          </a:xfrm>
          <a:prstGeom prst="rect">
            <a:avLst/>
          </a:prstGeom>
        </p:spPr>
        <p:txBody>
          <a:bodyPr vert="horz" wrap="square" lIns="143428" tIns="89642" rIns="143428" bIns="89642" rtlCol="0" anchor="t">
            <a:noAutofit/>
          </a:bodyPr>
          <a:lstStyle>
            <a:lvl1pPr algn="l" defTabSz="932742" rtl="0" eaLnBrk="1" latinLnBrk="0" hangingPunct="1">
              <a:lnSpc>
                <a:spcPts val="6300"/>
              </a:lnSpc>
              <a:spcBef>
                <a:spcPct val="0"/>
              </a:spcBef>
              <a:buNone/>
              <a:defRPr lang="en-US" sz="5800" b="0" kern="1200" cap="none" spc="-102" baseline="0">
                <a:ln w="3175">
                  <a:noFill/>
                </a:ln>
                <a:solidFill>
                  <a:schemeClr val="accent2"/>
                </a:solidFill>
                <a:effectLst/>
                <a:latin typeface="+mj-lt"/>
                <a:ea typeface="+mn-ea"/>
                <a:cs typeface="Segoe UI" pitchFamily="34" charset="0"/>
              </a:defRPr>
            </a:lvl1pPr>
          </a:lstStyle>
          <a:p>
            <a:pPr>
              <a:lnSpc>
                <a:spcPct val="100000"/>
              </a:lnSpc>
            </a:pPr>
            <a:r>
              <a:rPr lang="en-US" sz="2000" spc="-78" dirty="0">
                <a:solidFill>
                  <a:srgbClr val="333333"/>
                </a:solidFill>
              </a:rPr>
              <a:t>Complex application infrastructures and deployments caused delays in releases and high taxes, leading to difficulty in predicting when a solution would be deployed.</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6931" y="364100"/>
            <a:ext cx="2069055" cy="584989"/>
          </a:xfrm>
          <a:prstGeom prst="rect">
            <a:avLst/>
          </a:prstGeom>
        </p:spPr>
      </p:pic>
    </p:spTree>
    <p:extLst>
      <p:ext uri="{BB962C8B-B14F-4D97-AF65-F5344CB8AC3E}">
        <p14:creationId xmlns:p14="http://schemas.microsoft.com/office/powerpoint/2010/main" val="260294867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333333"/>
                </a:solidFill>
              </a:rPr>
              <a:t>Xerox—insight into production</a:t>
            </a:r>
          </a:p>
        </p:txBody>
      </p:sp>
      <p:sp>
        <p:nvSpPr>
          <p:cNvPr id="4" name="Text Placeholder 3"/>
          <p:cNvSpPr>
            <a:spLocks noGrp="1"/>
          </p:cNvSpPr>
          <p:nvPr>
            <p:ph type="body" sz="quarter" idx="10"/>
          </p:nvPr>
        </p:nvSpPr>
        <p:spPr/>
        <p:txBody>
          <a:bodyPr/>
          <a:lstStyle/>
          <a:p>
            <a:r>
              <a:rPr lang="en-US" sz="2800" dirty="0"/>
              <a:t>Become proactive in identifying issues within the code base before they happen and address them, but without significant time investment.</a:t>
            </a:r>
          </a:p>
        </p:txBody>
      </p:sp>
      <p:sp>
        <p:nvSpPr>
          <p:cNvPr id="5" name="Text Placeholder 4"/>
          <p:cNvSpPr>
            <a:spLocks noGrp="1"/>
          </p:cNvSpPr>
          <p:nvPr>
            <p:ph type="body" sz="quarter" idx="11"/>
          </p:nvPr>
        </p:nvSpPr>
        <p:spPr>
          <a:solidFill>
            <a:schemeClr val="accent3"/>
          </a:solidFill>
          <a:ln>
            <a:noFill/>
          </a:ln>
        </p:spPr>
        <p:txBody>
          <a:bodyPr vert="horz" wrap="square" lIns="146260" tIns="146304" rIns="146260" bIns="146304" rtlCol="0">
            <a:noAutofit/>
          </a:bodyPr>
          <a:lstStyle/>
          <a:p>
            <a:r>
              <a:rPr lang="en-US" sz="2800" dirty="0">
                <a:solidFill>
                  <a:srgbClr val="FFFFFF"/>
                </a:solidFill>
              </a:rPr>
              <a:t>Application Insights provides fast / simple code instrumentation that is available through the cloud.</a:t>
            </a:r>
          </a:p>
        </p:txBody>
      </p:sp>
      <p:sp>
        <p:nvSpPr>
          <p:cNvPr id="6" name="Text Placeholder 5"/>
          <p:cNvSpPr>
            <a:spLocks noGrp="1"/>
          </p:cNvSpPr>
          <p:nvPr>
            <p:ph type="body" sz="quarter" idx="12"/>
          </p:nvPr>
        </p:nvSpPr>
        <p:spPr/>
        <p:txBody>
          <a:bodyPr/>
          <a:lstStyle/>
          <a:p>
            <a:r>
              <a:rPr lang="en-US" sz="2800" dirty="0"/>
              <a:t>Understand if performance issues from code, latency, or bandwidth.</a:t>
            </a:r>
          </a:p>
          <a:p>
            <a:r>
              <a:rPr lang="en-US" sz="2800" dirty="0"/>
              <a:t>Understand how users interact with the application.</a:t>
            </a:r>
          </a:p>
        </p:txBody>
      </p:sp>
      <p:sp>
        <p:nvSpPr>
          <p:cNvPr id="11" name="Title 1"/>
          <p:cNvSpPr txBox="1">
            <a:spLocks/>
          </p:cNvSpPr>
          <p:nvPr/>
        </p:nvSpPr>
        <p:spPr>
          <a:xfrm>
            <a:off x="301254" y="1046539"/>
            <a:ext cx="11059715" cy="1007601"/>
          </a:xfrm>
          <a:prstGeom prst="rect">
            <a:avLst/>
          </a:prstGeom>
        </p:spPr>
        <p:txBody>
          <a:bodyPr vert="horz" wrap="square" lIns="143428" tIns="89642" rIns="143428" bIns="89642" rtlCol="0" anchor="t">
            <a:noAutofit/>
          </a:bodyPr>
          <a:lstStyle>
            <a:lvl1pPr algn="l" defTabSz="932742" rtl="0" eaLnBrk="1" latinLnBrk="0" hangingPunct="1">
              <a:lnSpc>
                <a:spcPts val="6300"/>
              </a:lnSpc>
              <a:spcBef>
                <a:spcPct val="0"/>
              </a:spcBef>
              <a:buNone/>
              <a:defRPr lang="en-US" sz="5800" b="0" kern="1200" cap="none" spc="-102" baseline="0">
                <a:ln w="3175">
                  <a:noFill/>
                </a:ln>
                <a:solidFill>
                  <a:schemeClr val="accent2"/>
                </a:solidFill>
                <a:effectLst/>
                <a:latin typeface="+mj-lt"/>
                <a:ea typeface="+mn-ea"/>
                <a:cs typeface="Segoe UI" pitchFamily="34" charset="0"/>
              </a:defRPr>
            </a:lvl1pPr>
          </a:lstStyle>
          <a:p>
            <a:pPr>
              <a:lnSpc>
                <a:spcPct val="100000"/>
              </a:lnSpc>
            </a:pPr>
            <a:r>
              <a:rPr lang="en-US" sz="2200" spc="-78" dirty="0">
                <a:solidFill>
                  <a:srgbClr val="333333"/>
                </a:solidFill>
              </a:rPr>
              <a:t>System Center was providing great insight into the infrastructure / operational aspects of the application, but Xerox wanted to dive deeper into the code performance in production.</a:t>
            </a:r>
          </a:p>
        </p:txBody>
      </p:sp>
      <p:sp>
        <p:nvSpPr>
          <p:cNvPr id="13" name="TextBox 12"/>
          <p:cNvSpPr txBox="1"/>
          <p:nvPr/>
        </p:nvSpPr>
        <p:spPr>
          <a:xfrm>
            <a:off x="457200" y="5804054"/>
            <a:ext cx="11514138" cy="1518877"/>
          </a:xfrm>
          <a:prstGeom prst="rect">
            <a:avLst/>
          </a:prstGeom>
          <a:noFill/>
        </p:spPr>
        <p:txBody>
          <a:bodyPr wrap="square" lIns="182880" tIns="146304" rIns="182880" bIns="146304" rtlCol="0">
            <a:spAutoFit/>
          </a:bodyPr>
          <a:lstStyle/>
          <a:p>
            <a:pPr>
              <a:lnSpc>
                <a:spcPct val="90000"/>
              </a:lnSpc>
              <a:spcBef>
                <a:spcPct val="20000"/>
              </a:spcBef>
              <a:buSzPct val="90000"/>
            </a:pPr>
            <a:r>
              <a:rPr lang="en-US" sz="1600" dirty="0">
                <a:solidFill>
                  <a:srgbClr val="333333"/>
                </a:solidFill>
                <a:latin typeface="+mj-lt"/>
              </a:rPr>
              <a:t>“We also expect better understanding of how our users are interacting with applications because of the powerful telemetry data that Application Insights provides. We can then work with the product owner to retire functions that are not being used, which is not only practical, it saves a lot of effort during updates.”</a:t>
            </a:r>
          </a:p>
          <a:p>
            <a:pPr lvl="1">
              <a:lnSpc>
                <a:spcPct val="90000"/>
              </a:lnSpc>
              <a:spcBef>
                <a:spcPct val="20000"/>
              </a:spcBef>
              <a:buSzPct val="90000"/>
            </a:pPr>
            <a:r>
              <a:rPr lang="en-US" sz="1600" spc="-78" dirty="0">
                <a:solidFill>
                  <a:srgbClr val="333333"/>
                </a:solidFill>
                <a:latin typeface="+mj-lt"/>
              </a:rPr>
              <a:t>Oscar Garcia Colon, Near Shore Delivery Center Director, Xerox </a:t>
            </a:r>
          </a:p>
          <a:p>
            <a:pPr>
              <a:lnSpc>
                <a:spcPct val="90000"/>
              </a:lnSpc>
            </a:pPr>
            <a:endParaRPr lang="en-US" dirty="0">
              <a:solidFill>
                <a:srgbClr val="333333"/>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6931" y="364100"/>
            <a:ext cx="2069055" cy="584989"/>
          </a:xfrm>
          <a:prstGeom prst="rect">
            <a:avLst/>
          </a:prstGeom>
        </p:spPr>
      </p:pic>
    </p:spTree>
    <p:extLst>
      <p:ext uri="{BB962C8B-B14F-4D97-AF65-F5344CB8AC3E}">
        <p14:creationId xmlns:p14="http://schemas.microsoft.com/office/powerpoint/2010/main" val="21931832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3176254"/>
          </a:xfrm>
        </p:spPr>
        <p:txBody>
          <a:bodyPr/>
          <a:lstStyle/>
          <a:p>
            <a:r>
              <a:rPr lang="en-US" dirty="0"/>
              <a:t>Microsoft Services: </a:t>
            </a:r>
            <a:br>
              <a:rPr lang="en-US" dirty="0"/>
            </a:br>
            <a:r>
              <a:rPr lang="en-US" dirty="0"/>
              <a:t>Azure Practice Jump Starts</a:t>
            </a:r>
            <a:br>
              <a:rPr lang="en-US" dirty="0"/>
            </a:br>
            <a:endParaRPr lang="en-US" dirty="0"/>
          </a:p>
        </p:txBody>
      </p:sp>
    </p:spTree>
    <p:extLst>
      <p:ext uri="{BB962C8B-B14F-4D97-AF65-F5344CB8AC3E}">
        <p14:creationId xmlns:p14="http://schemas.microsoft.com/office/powerpoint/2010/main" val="27794204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Practice Jump Starts</a:t>
            </a:r>
          </a:p>
        </p:txBody>
      </p:sp>
      <p:sp>
        <p:nvSpPr>
          <p:cNvPr id="4" name="Content Placeholder 3"/>
          <p:cNvSpPr>
            <a:spLocks noGrp="1"/>
          </p:cNvSpPr>
          <p:nvPr>
            <p:ph idx="4294967295"/>
          </p:nvPr>
        </p:nvSpPr>
        <p:spPr>
          <a:xfrm>
            <a:off x="419938" y="1480111"/>
            <a:ext cx="11605484" cy="3423642"/>
          </a:xfrm>
          <a:prstGeom prst="rect">
            <a:avLst/>
          </a:prstGeom>
        </p:spPr>
        <p:txBody>
          <a:bodyPr/>
          <a:lstStyle/>
          <a:p>
            <a:r>
              <a:rPr lang="en-US" dirty="0"/>
              <a:t>Offers designed to help Partners quickly provide value and become trusted advisors to their customers</a:t>
            </a:r>
          </a:p>
          <a:p>
            <a:r>
              <a:rPr lang="en-US" dirty="0"/>
              <a:t>Define, structure and manager your Azure IaaS engagements form initial planning and POC to deployment</a:t>
            </a:r>
          </a:p>
        </p:txBody>
      </p:sp>
      <p:sp>
        <p:nvSpPr>
          <p:cNvPr id="5" name="Rectangle 4"/>
          <p:cNvSpPr/>
          <p:nvPr/>
        </p:nvSpPr>
        <p:spPr>
          <a:xfrm>
            <a:off x="208127" y="6033770"/>
            <a:ext cx="9947769" cy="845744"/>
          </a:xfrm>
          <a:prstGeom prst="rect">
            <a:avLst/>
          </a:prstGeom>
        </p:spPr>
        <p:txBody>
          <a:bodyPr wrap="square">
            <a:spAutoFit/>
          </a:bodyPr>
          <a:lstStyle/>
          <a:p>
            <a:r>
              <a:rPr lang="en-US" sz="2448" dirty="0"/>
              <a:t>http://www.microsoftpartnerserverandcloud.com/SitePages/Incentives_DatacenterPracticeGuidanceAccelerator6.aspx</a:t>
            </a:r>
          </a:p>
        </p:txBody>
      </p:sp>
    </p:spTree>
    <p:extLst>
      <p:ext uri="{BB962C8B-B14F-4D97-AF65-F5344CB8AC3E}">
        <p14:creationId xmlns:p14="http://schemas.microsoft.com/office/powerpoint/2010/main" val="104231063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VXo6Y7r8Eudz_6E3oBkH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VXo6Y7r8Eudz_6E3oBkHA"/>
</p:tagLst>
</file>

<file path=ppt/tags/tag3.xml><?xml version="1.0" encoding="utf-8"?>
<p:tagLst xmlns:a="http://schemas.openxmlformats.org/drawingml/2006/main" xmlns:r="http://schemas.openxmlformats.org/officeDocument/2006/relationships" xmlns:p="http://schemas.openxmlformats.org/presentationml/2006/main">
  <p:tag name="ID" val="56b739ff-9f9a-4f1f-8d4c-66c6010b0822"/>
</p:tagLst>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1.potx" id="{2242D1E8-4057-4103-B407-CE5A2D933827}" vid="{1DDE3A96-5DF4-4479-8A66-D4322BA3674C}"/>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1.potx" id="{2242D1E8-4057-4103-B407-CE5A2D933827}" vid="{86695DEF-AF74-4ACD-AA9E-822B4306DE8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1924</Words>
  <Application>Microsoft Office PowerPoint</Application>
  <PresentationFormat>Custom</PresentationFormat>
  <Paragraphs>257</Paragraphs>
  <Slides>27</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Arial</vt:lpstr>
      <vt:lpstr>Calibri</vt:lpstr>
      <vt:lpstr>Cambria</vt:lpstr>
      <vt:lpstr>Consolas</vt:lpstr>
      <vt:lpstr>ＭＳ 明朝</vt:lpstr>
      <vt:lpstr>Segoe UI</vt:lpstr>
      <vt:lpstr>Segoe UI Light</vt:lpstr>
      <vt:lpstr>Segoe UI Semibold</vt:lpstr>
      <vt:lpstr>Times New Roman</vt:lpstr>
      <vt:lpstr>Wingdings</vt:lpstr>
      <vt:lpstr>WHITE TEMPLATE</vt:lpstr>
      <vt:lpstr>COLOR TEMPLATE</vt:lpstr>
      <vt:lpstr>Technical Deep Dive: Creating Apps for the Intelligent Cloud  Day 4 – DevOps and ALM</vt:lpstr>
      <vt:lpstr>Success Stories</vt:lpstr>
      <vt:lpstr>Eovendo</vt:lpstr>
      <vt:lpstr>Xerox—ALM</vt:lpstr>
      <vt:lpstr>Xerox—automated builds</vt:lpstr>
      <vt:lpstr>Xerox—application deployments</vt:lpstr>
      <vt:lpstr>Xerox—insight into production</vt:lpstr>
      <vt:lpstr>Microsoft Services:  Azure Practice Jump Starts </vt:lpstr>
      <vt:lpstr>Azure Practice Jump Starts</vt:lpstr>
      <vt:lpstr>Azure Practice Jump Starts BOM</vt:lpstr>
      <vt:lpstr>DevOps BOM</vt:lpstr>
      <vt:lpstr>Resources</vt:lpstr>
      <vt:lpstr>Visual Studio ALM Hands On</vt:lpstr>
      <vt:lpstr>Licensing</vt:lpstr>
      <vt:lpstr>Release Management on VSOnline</vt:lpstr>
      <vt:lpstr>DEV Track Resources</vt:lpstr>
      <vt:lpstr>PowerPoint Presentation</vt:lpstr>
      <vt:lpstr>Contact Us Technical services to help you win more deals, accelerate deployment and increase consumption</vt:lpstr>
      <vt:lpstr>Appendix</vt:lpstr>
      <vt:lpstr>DevOps flavors </vt:lpstr>
      <vt:lpstr>The three ways</vt:lpstr>
      <vt:lpstr>DevOps benefits</vt:lpstr>
      <vt:lpstr>Microsoft’s ALM framework</vt:lpstr>
      <vt:lpstr>How Microsoft can help increase the flow of value</vt:lpstr>
      <vt:lpstr>PowerPoint Presentation</vt:lpstr>
      <vt:lpstr>Visual Studio TFS – Lab Manager</vt:lpstr>
      <vt:lpstr>Futures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2016-10-11T12:54:34Z</dcterms:created>
  <dcterms:modified xsi:type="dcterms:W3CDTF">2016-10-11T12:54:41Z</dcterms:modified>
</cp:coreProperties>
</file>