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5.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9" r:id="rId2"/>
    <p:sldMasterId id="2147484267" r:id="rId3"/>
    <p:sldMasterId id="2147484291" r:id="rId4"/>
    <p:sldMasterId id="2147484316" r:id="rId5"/>
    <p:sldMasterId id="2147484348" r:id="rId6"/>
  </p:sldMasterIdLst>
  <p:notesMasterIdLst>
    <p:notesMasterId r:id="rId60"/>
  </p:notesMasterIdLst>
  <p:handoutMasterIdLst>
    <p:handoutMasterId r:id="rId61"/>
  </p:handoutMasterIdLst>
  <p:sldIdLst>
    <p:sldId id="1339" r:id="rId7"/>
    <p:sldId id="1344" r:id="rId8"/>
    <p:sldId id="1340" r:id="rId9"/>
    <p:sldId id="1342" r:id="rId10"/>
    <p:sldId id="1343" r:id="rId11"/>
    <p:sldId id="1345" r:id="rId12"/>
    <p:sldId id="1366" r:id="rId13"/>
    <p:sldId id="1367" r:id="rId14"/>
    <p:sldId id="1368" r:id="rId15"/>
    <p:sldId id="1406" r:id="rId16"/>
    <p:sldId id="1408" r:id="rId17"/>
    <p:sldId id="1350" r:id="rId18"/>
    <p:sldId id="1425" r:id="rId19"/>
    <p:sldId id="1348" r:id="rId20"/>
    <p:sldId id="1403" r:id="rId21"/>
    <p:sldId id="1349" r:id="rId22"/>
    <p:sldId id="1351" r:id="rId23"/>
    <p:sldId id="1353" r:id="rId24"/>
    <p:sldId id="1354" r:id="rId25"/>
    <p:sldId id="1404" r:id="rId26"/>
    <p:sldId id="1397" r:id="rId27"/>
    <p:sldId id="1357" r:id="rId28"/>
    <p:sldId id="1426" r:id="rId29"/>
    <p:sldId id="1356" r:id="rId30"/>
    <p:sldId id="1358" r:id="rId31"/>
    <p:sldId id="1359" r:id="rId32"/>
    <p:sldId id="1365" r:id="rId33"/>
    <p:sldId id="1398" r:id="rId34"/>
    <p:sldId id="1370" r:id="rId35"/>
    <p:sldId id="1372" r:id="rId36"/>
    <p:sldId id="1405" r:id="rId37"/>
    <p:sldId id="1369" r:id="rId38"/>
    <p:sldId id="1375" r:id="rId39"/>
    <p:sldId id="1400" r:id="rId40"/>
    <p:sldId id="1378" r:id="rId41"/>
    <p:sldId id="1379" r:id="rId42"/>
    <p:sldId id="1380" r:id="rId43"/>
    <p:sldId id="1381" r:id="rId44"/>
    <p:sldId id="1382" r:id="rId45"/>
    <p:sldId id="1470" r:id="rId46"/>
    <p:sldId id="1471" r:id="rId47"/>
    <p:sldId id="1472" r:id="rId48"/>
    <p:sldId id="1473" r:id="rId49"/>
    <p:sldId id="1474" r:id="rId50"/>
    <p:sldId id="1475" r:id="rId51"/>
    <p:sldId id="1412" r:id="rId52"/>
    <p:sldId id="1469" r:id="rId53"/>
    <p:sldId id="1388" r:id="rId54"/>
    <p:sldId id="1409" r:id="rId55"/>
    <p:sldId id="1411" r:id="rId56"/>
    <p:sldId id="1410" r:id="rId57"/>
    <p:sldId id="1424" r:id="rId58"/>
    <p:sldId id="1248"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lk Plan" id="{0C8682EF-709C-4DD2-B11B-19E2D910C2A9}">
          <p14:sldIdLst>
            <p14:sldId id="1339"/>
            <p14:sldId id="1344"/>
          </p14:sldIdLst>
        </p14:section>
        <p14:section name="Scalability" id="{5CD47C7B-7832-4649-B83F-7D7B68CFDC4C}">
          <p14:sldIdLst>
            <p14:sldId id="1340"/>
            <p14:sldId id="1342"/>
          </p14:sldIdLst>
        </p14:section>
        <p14:section name="Architecting for Scale" id="{33321D67-DACD-48E4-96D4-C0ED9179C0C1}">
          <p14:sldIdLst>
            <p14:sldId id="1343"/>
            <p14:sldId id="1345"/>
            <p14:sldId id="1366"/>
            <p14:sldId id="1367"/>
            <p14:sldId id="1368"/>
            <p14:sldId id="1406"/>
            <p14:sldId id="1408"/>
            <p14:sldId id="1350"/>
          </p14:sldIdLst>
        </p14:section>
        <p14:section name="Scaling Compute" id="{C2A6605A-14F8-4093-A9C1-D1186FD48789}">
          <p14:sldIdLst>
            <p14:sldId id="1425"/>
            <p14:sldId id="1348"/>
            <p14:sldId id="1403"/>
            <p14:sldId id="1349"/>
          </p14:sldIdLst>
        </p14:section>
        <p14:section name="Service Fabric" id="{3E10389B-3B3A-437E-980A-80C6E1CC1048}">
          <p14:sldIdLst/>
        </p14:section>
        <p14:section name="Scaling SQL" id="{E25FE5FC-DB90-4B8D-B0E6-8000CADC7295}">
          <p14:sldIdLst>
            <p14:sldId id="1351"/>
            <p14:sldId id="1353"/>
            <p14:sldId id="1354"/>
            <p14:sldId id="1404"/>
            <p14:sldId id="1397"/>
            <p14:sldId id="1357"/>
            <p14:sldId id="1426"/>
            <p14:sldId id="1356"/>
            <p14:sldId id="1358"/>
            <p14:sldId id="1359"/>
          </p14:sldIdLst>
        </p14:section>
        <p14:section name="Caching" id="{51C49CEC-BEA1-4903-958C-9276965B7920}">
          <p14:sldIdLst>
            <p14:sldId id="1365"/>
            <p14:sldId id="1398"/>
            <p14:sldId id="1370"/>
            <p14:sldId id="1372"/>
            <p14:sldId id="1405"/>
            <p14:sldId id="1369"/>
          </p14:sldIdLst>
        </p14:section>
        <p14:section name="Scaling with Traffic Manager" id="{AD60FB84-A865-4DD2-BAC1-57CC5E5BB7EB}">
          <p14:sldIdLst>
            <p14:sldId id="1375"/>
            <p14:sldId id="1400"/>
            <p14:sldId id="1378"/>
            <p14:sldId id="1379"/>
            <p14:sldId id="1380"/>
            <p14:sldId id="1381"/>
            <p14:sldId id="1382"/>
            <p14:sldId id="1470"/>
            <p14:sldId id="1471"/>
            <p14:sldId id="1472"/>
            <p14:sldId id="1473"/>
            <p14:sldId id="1474"/>
            <p14:sldId id="1475"/>
          </p14:sldIdLst>
        </p14:section>
        <p14:section name="Case Studies" id="{A05476E4-AC87-4AC9-ADB6-C66CE1D017E2}">
          <p14:sldIdLst>
            <p14:sldId id="1412"/>
            <p14:sldId id="1469"/>
            <p14:sldId id="1388"/>
            <p14:sldId id="1409"/>
            <p14:sldId id="1411"/>
            <p14:sldId id="1410"/>
            <p14:sldId id="1424"/>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0078D7"/>
    <a:srgbClr val="00188F"/>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83" autoAdjust="0"/>
    <p:restoredTop sz="60965" autoAdjust="0"/>
  </p:normalViewPr>
  <p:slideViewPr>
    <p:cSldViewPr>
      <p:cViewPr varScale="1">
        <p:scale>
          <a:sx n="31" d="100"/>
          <a:sy n="31" d="100"/>
        </p:scale>
        <p:origin x="960" y="2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11-Oct-16 8:54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11-Oct-16 8:54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5850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8964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0275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1827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7880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68510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3301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20249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7236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839058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0465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22608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53230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38750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429809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689694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4216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82861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64713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68962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89012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90953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43638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097131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9736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414390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37573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162850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054630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720516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982747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059001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04370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55192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833662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896054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203118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124928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027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11-Oct-16 8:54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399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8640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622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4503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9756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11-Oct-16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45524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 Id="rId5" Type="http://schemas.openxmlformats.org/officeDocument/2006/relationships/image" Target="../media/image14.png"/><Relationship Id="rId4" Type="http://schemas.microsoft.com/office/2007/relationships/hdphoto" Target="../media/hdphoto1.wdp"/></Relationships>
</file>

<file path=ppt/slideLayouts/_rels/slideLayout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505050">
                        <a:alpha val="50000"/>
                      </a:srgbClr>
                    </a:gs>
                    <a:gs pos="86000">
                      <a:srgbClr val="505050">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621175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955252458"/>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47489640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74872074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074352087"/>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2433360685"/>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962372280"/>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329632686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842102956"/>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7586310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78175097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194705956"/>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6077559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4093780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707265759"/>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3938134736"/>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505050">
                        <a:alpha val="50000"/>
                      </a:srgbClr>
                    </a:gs>
                    <a:gs pos="86000">
                      <a:srgbClr val="505050">
                        <a:alpha val="50000"/>
                      </a:srgbClr>
                    </a:gs>
                  </a:gsLst>
                  <a:lin ang="5400000" scaled="0"/>
                </a:gradFill>
                <a:effectLst/>
                <a:uLnTx/>
                <a:uFillTx/>
                <a:latin typeface="Segoe UI" panose="020B0502040204020203" pitchFamily="34" charset="0"/>
                <a:ea typeface="+mn-ea"/>
                <a:cs typeface="+mn-cs"/>
              </a:rPr>
              <a:t>MICROSOFT CONFIDENTIAL – INTERNAL ONLY</a:t>
            </a:r>
          </a:p>
        </p:txBody>
      </p:sp>
    </p:spTree>
    <p:extLst>
      <p:ext uri="{BB962C8B-B14F-4D97-AF65-F5344CB8AC3E}">
        <p14:creationId xmlns:p14="http://schemas.microsoft.com/office/powerpoint/2010/main" val="28507526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14087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78729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296888427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4056835752"/>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3" name="Rectangle 2"/>
          <p:cNvSpPr/>
          <p:nvPr userDrawn="1"/>
        </p:nvSpPr>
        <p:spPr>
          <a:xfrm>
            <a:off x="8196408" y="95509"/>
            <a:ext cx="4083764" cy="307777"/>
          </a:xfrm>
          <a:prstGeom prst="rect">
            <a:avLst/>
          </a:prstGeom>
        </p:spPr>
        <p:txBody>
          <a:bodyPr wrap="square">
            <a:spAutoFit/>
          </a:bodyPr>
          <a:lstStyle/>
          <a:p>
            <a:pPr marL="0" marR="0" lvl="0" indent="0" algn="r" defTabSz="932597" rtl="0" eaLnBrk="1" fontAlgn="base" latinLnBrk="0" hangingPunct="1">
              <a:lnSpc>
                <a:spcPct val="100000"/>
              </a:lnSpc>
              <a:spcBef>
                <a:spcPts val="0"/>
              </a:spcBef>
              <a:spcAft>
                <a:spcPts val="1200"/>
              </a:spcAft>
              <a:buClrTx/>
              <a:buSzPts val="1400"/>
              <a:buFontTx/>
              <a:buNone/>
              <a:tabLst/>
              <a:defRPr/>
            </a:pPr>
            <a:r>
              <a:rPr kumimoji="0" lang="en-US" sz="1400" b="0" i="0" u="none" strike="noStrike" kern="1200" cap="none" spc="0" normalizeH="0" baseline="0" noProof="0" dirty="0">
                <a:ln>
                  <a:noFill/>
                </a:ln>
                <a:gradFill>
                  <a:gsLst>
                    <a:gs pos="19444">
                      <a:srgbClr val="FFFFFF">
                        <a:lumMod val="50000"/>
                      </a:srgbClr>
                    </a:gs>
                    <a:gs pos="100000">
                      <a:srgbClr val="FFFFFF">
                        <a:lumMod val="50000"/>
                      </a:srgbClr>
                    </a:gs>
                  </a:gsLst>
                  <a:lin ang="0" scaled="0"/>
                </a:gradFill>
                <a:effectLst/>
                <a:uLnTx/>
                <a:uFillTx/>
                <a:latin typeface="Segoe UI Semilight" panose="020B0402040204020203" pitchFamily="34" charset="0"/>
                <a:ea typeface="+mn-ea"/>
                <a:cs typeface="Segoe UI Semilight" panose="020B0402040204020203" pitchFamily="34" charset="0"/>
              </a:rPr>
              <a:t>Developer and app platform</a:t>
            </a:r>
          </a:p>
        </p:txBody>
      </p:sp>
    </p:spTree>
    <p:extLst>
      <p:ext uri="{BB962C8B-B14F-4D97-AF65-F5344CB8AC3E}">
        <p14:creationId xmlns:p14="http://schemas.microsoft.com/office/powerpoint/2010/main" val="1078732935"/>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55008" y="6482889"/>
            <a:ext cx="2798207"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Footer Placeholder 5"/>
          <p:cNvSpPr>
            <a:spLocks noGrp="1"/>
          </p:cNvSpPr>
          <p:nvPr>
            <p:ph type="ftr" sz="quarter" idx="11"/>
          </p:nvPr>
        </p:nvSpPr>
        <p:spPr>
          <a:xfrm>
            <a:off x="4119583" y="6482889"/>
            <a:ext cx="4197310"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8783260" y="6482889"/>
            <a:ext cx="2798207" cy="372394"/>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A96C389C-0192-4AE2-8ADE-E01FEE1F73B0}" type="slidenum">
              <a:rPr kumimoji="0" lang="en-US" sz="1800"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70638821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3175" y="4395788"/>
            <a:ext cx="12433300" cy="2601912"/>
          </a:xfrm>
          <a:prstGeom prst="rect">
            <a:avLst/>
          </a:prstGeom>
          <a:solidFill>
            <a:srgbClr val="4DA0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7" name="Rectangle 7"/>
          <p:cNvSpPr>
            <a:spLocks noChangeArrowheads="1"/>
          </p:cNvSpPr>
          <p:nvPr userDrawn="1"/>
        </p:nvSpPr>
        <p:spPr bwMode="auto">
          <a:xfrm>
            <a:off x="0" y="5843588"/>
            <a:ext cx="12433300" cy="115411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8" name="Rectangle 8"/>
          <p:cNvSpPr>
            <a:spLocks noChangeArrowheads="1"/>
          </p:cNvSpPr>
          <p:nvPr userDrawn="1"/>
        </p:nvSpPr>
        <p:spPr bwMode="auto">
          <a:xfrm>
            <a:off x="3175" y="3409950"/>
            <a:ext cx="12430125"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10" name="Rectangle 9"/>
          <p:cNvSpPr/>
          <p:nvPr userDrawn="1"/>
        </p:nvSpPr>
        <p:spPr bwMode="white">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black">
          <a:xfrm>
            <a:off x="458788" y="6181725"/>
            <a:ext cx="155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a:spLocks noChangeArrowheads="1"/>
          </p:cNvSpPr>
          <p:nvPr userDrawn="1"/>
        </p:nvSpPr>
        <p:spPr bwMode="auto">
          <a:xfrm>
            <a:off x="3175" y="4395788"/>
            <a:ext cx="12433300"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13"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1"/>
                    </a:gs>
                    <a:gs pos="39000">
                      <a:schemeClr val="tx1"/>
                    </a:gs>
                  </a:gsLst>
                  <a:lin ang="5400000" scaled="0"/>
                </a:gradFill>
              </a:defRPr>
            </a:lvl1pPr>
          </a:lstStyle>
          <a:p>
            <a:r>
              <a:rPr lang="en-US"/>
              <a:t>Click to edit Master title style</a:t>
            </a:r>
            <a:endParaRPr lang="en-US" dirty="0"/>
          </a:p>
        </p:txBody>
      </p:sp>
      <p:sp>
        <p:nvSpPr>
          <p:cNvPr id="17" name="Text Placeholder 16"/>
          <p:cNvSpPr>
            <a:spLocks noGrp="1"/>
          </p:cNvSpPr>
          <p:nvPr>
            <p:ph type="body" sz="quarter" idx="13"/>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
        <p:nvSpPr>
          <p:cNvPr id="15" name="Text Placeholder 16"/>
          <p:cNvSpPr>
            <a:spLocks noGrp="1"/>
          </p:cNvSpPr>
          <p:nvPr>
            <p:ph type="body" sz="quarter" idx="14"/>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Tree>
    <p:extLst>
      <p:ext uri="{BB962C8B-B14F-4D97-AF65-F5344CB8AC3E}">
        <p14:creationId xmlns:p14="http://schemas.microsoft.com/office/powerpoint/2010/main" val="29518884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8"/>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6"/>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7"/>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nodeType="withEffect">
                                  <p:stCondLst>
                                    <p:cond delay="9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950"/>
                                        <p:tgtEl>
                                          <p:spTgt spid="11"/>
                                        </p:tgtEl>
                                      </p:cBhvr>
                                    </p:animEffect>
                                  </p:childTnLst>
                                </p:cTn>
                              </p:par>
                              <p:par>
                                <p:cTn id="16" presetID="63" presetClass="path" presetSubtype="0" decel="100000" fill="hold" nodeType="withEffect">
                                  <p:stCondLst>
                                    <p:cond delay="900"/>
                                  </p:stCondLst>
                                  <p:childTnLst>
                                    <p:animMotion origin="layout" path="M -0.01455 -1.34362E-6 L -3.90605E-7 -1.34362E-6 " pathEditMode="relative" rAng="0" ptsTypes="AA">
                                      <p:cBhvr>
                                        <p:cTn id="17" dur="950" fill="hold"/>
                                        <p:tgtEl>
                                          <p:spTgt spid="11"/>
                                        </p:tgtEl>
                                        <p:attrNameLst>
                                          <p:attrName>ppt_x</p:attrName>
                                          <p:attrName>ppt_y</p:attrName>
                                        </p:attrNameLst>
                                      </p:cBhvr>
                                      <p:rCtr x="728" y="0"/>
                                    </p:animMotion>
                                  </p:childTnLst>
                                </p:cTn>
                              </p:par>
                              <p:par>
                                <p:cTn id="18" presetID="6" presetClass="emph" presetSubtype="0" accel="100000" autoRev="1" fill="hold" nodeType="withEffect">
                                  <p:stCondLst>
                                    <p:cond delay="200"/>
                                  </p:stCondLst>
                                  <p:childTnLst>
                                    <p:animScale>
                                      <p:cBhvr>
                                        <p:cTn id="19" dur="500" fill="hold"/>
                                        <p:tgtEl>
                                          <p:spTgt spid="11"/>
                                        </p:tgtEl>
                                      </p:cBhvr>
                                      <p:by x="95000" y="95000"/>
                                    </p:animScale>
                                  </p:childTnLst>
                                </p:cTn>
                              </p:par>
                              <p:par>
                                <p:cTn id="20" presetID="10" presetClass="entr" presetSubtype="0" fill="hold" nodeType="withEffect">
                                  <p:stCondLst>
                                    <p:cond delay="10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950"/>
                                        <p:tgtEl>
                                          <p:spTgt spid="13"/>
                                        </p:tgtEl>
                                      </p:cBhvr>
                                    </p:animEffect>
                                  </p:childTnLst>
                                </p:cTn>
                              </p:par>
                              <p:par>
                                <p:cTn id="23" presetID="63" presetClass="path" presetSubtype="0" decel="100000" fill="hold" nodeType="withEffect">
                                  <p:stCondLst>
                                    <p:cond delay="1000"/>
                                  </p:stCondLst>
                                  <p:childTnLst>
                                    <p:animMotion origin="layout" path="M -0.01455 -1.34362E-6 L -3.90605E-7 -1.34362E-6 " pathEditMode="relative" rAng="0" ptsTypes="AA">
                                      <p:cBhvr>
                                        <p:cTn id="24" dur="950" fill="hold"/>
                                        <p:tgtEl>
                                          <p:spTgt spid="13"/>
                                        </p:tgtEl>
                                        <p:attrNameLst>
                                          <p:attrName>ppt_x</p:attrName>
                                          <p:attrName>ppt_y</p:attrName>
                                        </p:attrNameLst>
                                      </p:cBhvr>
                                      <p:rCtr x="728" y="0"/>
                                    </p:animMotion>
                                  </p:childTnLst>
                                </p:cTn>
                              </p:par>
                              <p:par>
                                <p:cTn id="25" presetID="6" presetClass="emph" presetSubtype="0" accel="100000" autoRev="1" fill="hold" nodeType="withEffect">
                                  <p:stCondLst>
                                    <p:cond delay="300"/>
                                  </p:stCondLst>
                                  <p:childTnLst>
                                    <p:animScale>
                                      <p:cBhvr>
                                        <p:cTn id="26" dur="500" fill="hold"/>
                                        <p:tgtEl>
                                          <p:spTgt spid="13"/>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black">
          <a:xfrm>
            <a:off x="458788" y="6181725"/>
            <a:ext cx="155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userDrawn="1"/>
        </p:nvSpPr>
        <p:spPr bwMode="auto">
          <a:xfrm>
            <a:off x="3175" y="4395788"/>
            <a:ext cx="12433300"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Segoe UI" panose="020B0502040204020203" pitchFamily="34" charset="0"/>
              <a:ea typeface="MS PGothic"/>
            </a:endParaRPr>
          </a:p>
        </p:txBody>
      </p:sp>
      <p:sp>
        <p:nvSpPr>
          <p:cNvPr id="8"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1"/>
                    </a:gs>
                    <a:gs pos="39000">
                      <a:schemeClr val="tx1"/>
                    </a:gs>
                  </a:gsLst>
                  <a:lin ang="5400000" scaled="0"/>
                </a:gradFill>
              </a:defRPr>
            </a:lvl1pPr>
          </a:lstStyle>
          <a:p>
            <a:r>
              <a:rPr lang="en-US"/>
              <a:t>Click to edit Master title style</a:t>
            </a:r>
            <a:endParaRPr lang="en-US" dirty="0"/>
          </a:p>
        </p:txBody>
      </p:sp>
      <p:sp>
        <p:nvSpPr>
          <p:cNvPr id="15" name="Text Placeholder 16"/>
          <p:cNvSpPr>
            <a:spLocks noGrp="1"/>
          </p:cNvSpPr>
          <p:nvPr>
            <p:ph type="body" sz="quarter" idx="13"/>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
        <p:nvSpPr>
          <p:cNvPr id="10" name="Text Placeholder 16"/>
          <p:cNvSpPr>
            <a:spLocks noGrp="1"/>
          </p:cNvSpPr>
          <p:nvPr>
            <p:ph type="body" sz="quarter" idx="14"/>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Click to edit Master text styles</a:t>
            </a:r>
          </a:p>
        </p:txBody>
      </p:sp>
    </p:spTree>
    <p:extLst>
      <p:ext uri="{BB962C8B-B14F-4D97-AF65-F5344CB8AC3E}">
        <p14:creationId xmlns:p14="http://schemas.microsoft.com/office/powerpoint/2010/main" val="500707725"/>
      </p:ext>
    </p:extLst>
  </p:cSld>
  <p:clrMapOvr>
    <a:masterClrMapping/>
  </p:clrMapOvr>
  <p:transition spd="med">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6750745"/>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4" name="Text Placeholder 3"/>
          <p:cNvSpPr>
            <a:spLocks noGrp="1"/>
          </p:cNvSpPr>
          <p:nvPr>
            <p:ph type="body" sz="quarter" idx="10"/>
          </p:nvPr>
        </p:nvSpPr>
        <p:spPr>
          <a:xfrm>
            <a:off x="274638" y="1212850"/>
            <a:ext cx="11887200" cy="2228302"/>
          </a:xfrm>
        </p:spPr>
        <p:txBody>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74834"/>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6"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3540668"/>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6"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04927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717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60215055"/>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76971652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4454934" y="6697627"/>
            <a:ext cx="3526606"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876562196"/>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3" name="Title 1"/>
          <p:cNvSpPr>
            <a:spLocks noGrp="1"/>
          </p:cNvSpPr>
          <p:nvPr>
            <p:ph type="title"/>
          </p:nvPr>
        </p:nvSpPr>
        <p:spPr>
          <a:xfrm>
            <a:off x="1189038" y="1201806"/>
            <a:ext cx="10058399" cy="917575"/>
          </a:xfrm>
        </p:spPr>
        <p:txBody>
          <a:bodyPr/>
          <a:lstStyle>
            <a:lvl1pPr marL="233363" indent="-233363">
              <a:defRPr sz="6000" baseline="0"/>
            </a:lvl1pPr>
          </a:lstStyle>
          <a:p>
            <a:r>
              <a:rPr lang="en-US"/>
              <a:t>Click to edit Master title style</a:t>
            </a:r>
            <a:endParaRPr lang="en-US" dirty="0"/>
          </a:p>
        </p:txBody>
      </p:sp>
      <p:sp>
        <p:nvSpPr>
          <p:cNvPr id="4" name="Text Placeholder 3"/>
          <p:cNvSpPr>
            <a:spLocks noGrp="1"/>
          </p:cNvSpPr>
          <p:nvPr>
            <p:ph type="body" sz="quarter" idx="10"/>
          </p:nvPr>
        </p:nvSpPr>
        <p:spPr>
          <a:xfrm>
            <a:off x="5761038" y="5126038"/>
            <a:ext cx="5486400" cy="1071062"/>
          </a:xfrm>
        </p:spPr>
        <p:txBody>
          <a:bodyPr/>
          <a:lstStyle>
            <a:lvl1pPr marL="0" indent="0">
              <a:spcBef>
                <a:spcPts val="0"/>
              </a:spcBef>
              <a:buNone/>
              <a:defRPr sz="3200" baseline="0">
                <a:latin typeface="+mj-lt"/>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97339641"/>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5"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3" name="Title 1"/>
          <p:cNvSpPr>
            <a:spLocks noGrp="1"/>
          </p:cNvSpPr>
          <p:nvPr>
            <p:ph type="title"/>
          </p:nvPr>
        </p:nvSpPr>
        <p:spPr>
          <a:xfrm>
            <a:off x="1189038" y="2125663"/>
            <a:ext cx="10058399" cy="917575"/>
          </a:xfrm>
        </p:spPr>
        <p:txBody>
          <a:bodyPr/>
          <a:lstStyle>
            <a:lvl1pPr marL="282575" indent="-282575">
              <a:tabLst>
                <a:tab pos="282575" algn="l"/>
              </a:tabLst>
              <a:defRPr sz="6000" baseline="0"/>
            </a:lvl1pPr>
          </a:lstStyle>
          <a:p>
            <a:r>
              <a:rPr lang="en-US"/>
              <a:t>Click to edit Master title style</a:t>
            </a:r>
            <a:endParaRPr lang="en-US" dirty="0"/>
          </a:p>
        </p:txBody>
      </p:sp>
      <p:sp>
        <p:nvSpPr>
          <p:cNvPr id="4" name="Text Placeholder 3"/>
          <p:cNvSpPr>
            <a:spLocks noGrp="1"/>
          </p:cNvSpPr>
          <p:nvPr>
            <p:ph type="body" sz="quarter" idx="10"/>
          </p:nvPr>
        </p:nvSpPr>
        <p:spPr>
          <a:xfrm>
            <a:off x="5761038" y="4868847"/>
            <a:ext cx="5486400" cy="1071062"/>
          </a:xfrm>
        </p:spPr>
        <p:txBody>
          <a:bodyPr/>
          <a:lstStyle>
            <a:lvl1pPr marL="0" indent="0">
              <a:spcBef>
                <a:spcPts val="0"/>
              </a:spcBef>
              <a:buNone/>
              <a:defRPr sz="3200" baseline="0">
                <a:latin typeface="+mj-lt"/>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3696741"/>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5" name="TextBox 7"/>
          <p:cNvSpPr txBox="1"/>
          <p:nvPr userDrawn="1"/>
        </p:nvSpPr>
        <p:spPr bwMode="white">
          <a:xfrm>
            <a:off x="4418866" y="6697627"/>
            <a:ext cx="3598742" cy="161583"/>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93584077"/>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lvl="0"/>
            <a:r>
              <a:rPr lang="en-US" dirty="0"/>
              <a:t>Click to edit Master text styles</a:t>
            </a:r>
          </a:p>
        </p:txBody>
      </p:sp>
      <p:sp>
        <p:nvSpPr>
          <p:cNvPr id="15" name="Title 1"/>
          <p:cNvSpPr>
            <a:spLocks noGrp="1"/>
          </p:cNvSpPr>
          <p:nvPr>
            <p:ph type="ctrTitle"/>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lIns="182880" tIns="146304" rIns="182880" bIns="146304" numCol="1" anchor="ctr" anchorCtr="0" compatLnSpc="1">
            <a:prstTxWarp prst="textNoShape">
              <a:avLst/>
            </a:prstTxWarp>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lvl="0"/>
            <a:r>
              <a:rPr lang="en-US"/>
              <a:t>Click to edit Master title style</a:t>
            </a:r>
            <a:endParaRPr lang="en-US" dirty="0"/>
          </a:p>
        </p:txBody>
      </p:sp>
    </p:spTree>
    <p:extLst>
      <p:ext uri="{BB962C8B-B14F-4D97-AF65-F5344CB8AC3E}">
        <p14:creationId xmlns:p14="http://schemas.microsoft.com/office/powerpoint/2010/main" val="2233542078"/>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545082382"/>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lvl="0"/>
            <a:r>
              <a:rPr lang="en-US" dirty="0"/>
              <a:t>Click to edit Master text styles</a:t>
            </a:r>
          </a:p>
        </p:txBody>
      </p:sp>
    </p:spTree>
    <p:extLst>
      <p:ext uri="{BB962C8B-B14F-4D97-AF65-F5344CB8AC3E}">
        <p14:creationId xmlns:p14="http://schemas.microsoft.com/office/powerpoint/2010/main" val="1434505904"/>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3" name="Rectangle 2"/>
          <p:cNvSpPr/>
          <p:nvPr userDrawn="1"/>
        </p:nvSpPr>
        <p:spPr>
          <a:xfrm>
            <a:off x="8196408" y="95509"/>
            <a:ext cx="4083764" cy="307777"/>
          </a:xfrm>
          <a:prstGeom prst="rect">
            <a:avLst/>
          </a:prstGeom>
        </p:spPr>
        <p:txBody>
          <a:bodyPr>
            <a:spAutoFit/>
          </a:bodyPr>
          <a:lstStyle/>
          <a:p>
            <a:pPr marL="0" marR="0" lvl="0" indent="0" algn="r" defTabSz="932597" rtl="0" eaLnBrk="1" fontAlgn="base" latinLnBrk="0" hangingPunct="1">
              <a:lnSpc>
                <a:spcPct val="100000"/>
              </a:lnSpc>
              <a:spcBef>
                <a:spcPts val="0"/>
              </a:spcBef>
              <a:spcAft>
                <a:spcPts val="1200"/>
              </a:spcAft>
              <a:buClrTx/>
              <a:buSzPts val="1400"/>
              <a:buFontTx/>
              <a:buNone/>
              <a:tabLst/>
              <a:defRPr/>
            </a:pPr>
            <a:r>
              <a:rPr kumimoji="0" lang="en-US" sz="1400" b="0" i="0" u="none" strike="noStrike" kern="1200" cap="none" spc="0" normalizeH="0" baseline="0" noProof="0" dirty="0">
                <a:ln>
                  <a:noFill/>
                </a:ln>
                <a:gradFill>
                  <a:gsLst>
                    <a:gs pos="19444">
                      <a:srgbClr val="FFFFFF">
                        <a:lumMod val="50000"/>
                      </a:srgbClr>
                    </a:gs>
                    <a:gs pos="100000">
                      <a:srgbClr val="FFFFFF">
                        <a:lumMod val="50000"/>
                      </a:srgbClr>
                    </a:gs>
                  </a:gsLst>
                  <a:lin ang="0" scaled="0"/>
                </a:gradFill>
                <a:effectLst/>
                <a:uLnTx/>
                <a:uFillTx/>
                <a:latin typeface="Segoe UI Semilight" panose="020B0402040204020203" pitchFamily="34" charset="0"/>
                <a:ea typeface="MS PGothic"/>
                <a:cs typeface="Segoe UI Semilight" panose="020B0402040204020203" pitchFamily="34" charset="0"/>
              </a:rPr>
              <a:t>Developer and app platform</a:t>
            </a:r>
          </a:p>
        </p:txBody>
      </p:sp>
      <p:sp>
        <p:nvSpPr>
          <p:cNvPr id="2" name="Title 1"/>
          <p:cNvSpPr>
            <a:spLocks noGrp="1"/>
          </p:cNvSpPr>
          <p:nvPr>
            <p:ph type="title"/>
          </p:nvPr>
        </p:nvSpPr>
        <p:spPr/>
        <p:txBody>
          <a:bodyPr/>
          <a:lstStyle>
            <a:lvl1pPr>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266684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2782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55663" y="6483350"/>
            <a:ext cx="2797175" cy="371475"/>
          </a:xfrm>
          <a:prstGeom prst="rect">
            <a:avLst/>
          </a:prstGeom>
        </p:spPr>
        <p:txBody>
          <a:bodyPr/>
          <a:lstStyle>
            <a:lvl1pPr defTabSz="932742" eaLnBrk="1" fontAlgn="auto" hangingPunct="1">
              <a:spcBef>
                <a:spcPts val="0"/>
              </a:spcBef>
              <a:spcAft>
                <a:spcPts val="0"/>
              </a:spcAft>
              <a:defRPr>
                <a:solidFill>
                  <a:srgbClr val="FFFFFF"/>
                </a:solidFill>
                <a:latin typeface="Segoe UI"/>
                <a:ea typeface="+mn-ea"/>
                <a:cs typeface="+mn-cs"/>
              </a:defRPr>
            </a:lvl1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Footer Placeholder 5"/>
          <p:cNvSpPr>
            <a:spLocks noGrp="1"/>
          </p:cNvSpPr>
          <p:nvPr>
            <p:ph type="ftr" sz="quarter" idx="11"/>
          </p:nvPr>
        </p:nvSpPr>
        <p:spPr>
          <a:xfrm>
            <a:off x="4119563" y="6483350"/>
            <a:ext cx="4197350" cy="371475"/>
          </a:xfrm>
          <a:prstGeom prst="rect">
            <a:avLst/>
          </a:prstGeom>
        </p:spPr>
        <p:txBody>
          <a:bodyPr/>
          <a:lstStyle>
            <a:lvl1pPr defTabSz="932742" eaLnBrk="1" fontAlgn="auto" hangingPunct="1">
              <a:spcBef>
                <a:spcPts val="0"/>
              </a:spcBef>
              <a:spcAft>
                <a:spcPts val="0"/>
              </a:spcAft>
              <a:defRPr>
                <a:solidFill>
                  <a:srgbClr val="FFFFFF"/>
                </a:solidFill>
                <a:latin typeface="Segoe UI"/>
                <a:ea typeface="+mn-ea"/>
                <a:cs typeface="+mn-cs"/>
              </a:defRPr>
            </a:lvl1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8783638" y="6483350"/>
            <a:ext cx="2797175" cy="371475"/>
          </a:xfrm>
          <a:prstGeom prst="rect">
            <a:avLst/>
          </a:prstGeom>
        </p:spPr>
        <p:txBody>
          <a:bodyPr/>
          <a:lstStyle>
            <a:lvl1pPr defTabSz="932742" eaLnBrk="1" fontAlgn="auto" hangingPunct="1">
              <a:spcBef>
                <a:spcPts val="0"/>
              </a:spcBef>
              <a:spcAft>
                <a:spcPts val="0"/>
              </a:spcAft>
              <a:defRPr>
                <a:solidFill>
                  <a:srgbClr val="FFFFFF"/>
                </a:solidFill>
                <a:latin typeface="Segoe UI"/>
                <a:ea typeface="+mn-ea"/>
                <a:cs typeface="+mn-cs"/>
              </a:defRPr>
            </a:lvl1pPr>
          </a:lstStyle>
          <a:p>
            <a:pPr marL="0" marR="0" lvl="0" indent="0" algn="l" defTabSz="932742" rtl="0" eaLnBrk="1" fontAlgn="auto" latinLnBrk="0" hangingPunct="1">
              <a:lnSpc>
                <a:spcPct val="100000"/>
              </a:lnSpc>
              <a:spcBef>
                <a:spcPts val="0"/>
              </a:spcBef>
              <a:spcAft>
                <a:spcPts val="0"/>
              </a:spcAft>
              <a:buClrTx/>
              <a:buSzTx/>
              <a:buFontTx/>
              <a:buNone/>
              <a:tabLst/>
              <a:defRPr/>
            </a:pPr>
            <a:fld id="{5586B516-D321-458B-AB19-D3A7112E8BB7}" type="slidenum">
              <a:rPr kumimoji="0" lang="en-US" sz="1800" b="0" i="0" u="none" strike="noStrike" kern="1200" cap="none" spc="0" normalizeH="0" baseline="0" noProof="0">
                <a:ln>
                  <a:noFill/>
                </a:ln>
                <a:solidFill>
                  <a:srgbClr val="FFFFFF"/>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133026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3202858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2339182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2846175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3193852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22222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05845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87815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64242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90666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42117393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6306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5394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28607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5953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29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1422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5687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77856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25381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1022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4380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92459433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39853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725438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709653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4257087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858744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321886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479596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171414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04001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11629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49249775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62593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1756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13183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26469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96225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0034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64434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32894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3184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81783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932448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5939497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0_Title Slide 2_Option 2">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6583608"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97367" y="2308555"/>
            <a:ext cx="8837591" cy="4397754"/>
          </a:xfrm>
          <a:prstGeom prst="rect">
            <a:avLst/>
          </a:prstGeom>
        </p:spPr>
      </p:pic>
    </p:spTree>
    <p:extLst>
      <p:ext uri="{BB962C8B-B14F-4D97-AF65-F5344CB8AC3E}">
        <p14:creationId xmlns:p14="http://schemas.microsoft.com/office/powerpoint/2010/main" val="231947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itle - Light">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406422" y="280106"/>
            <a:ext cx="11623632" cy="1165754"/>
          </a:xfrm>
          <a:prstGeom prst="rect">
            <a:avLst/>
          </a:prstGeom>
        </p:spPr>
        <p:txBody>
          <a:bodyPr/>
          <a:lstStyle>
            <a:lvl1pPr>
              <a:defRPr b="1">
                <a:solidFill>
                  <a:srgbClr val="253746"/>
                </a:solidFill>
                <a:latin typeface="+mj-lt"/>
                <a:cs typeface="Core Sans NR 35 Light"/>
              </a:defRPr>
            </a:lvl1pPr>
          </a:lstStyle>
          <a:p>
            <a:r>
              <a:rPr lang="en-US"/>
              <a:t>Click to edit Master title style</a:t>
            </a:r>
            <a:endParaRPr lang="en-US" dirty="0"/>
          </a:p>
        </p:txBody>
      </p:sp>
    </p:spTree>
    <p:extLst>
      <p:ext uri="{BB962C8B-B14F-4D97-AF65-F5344CB8AC3E}">
        <p14:creationId xmlns:p14="http://schemas.microsoft.com/office/powerpoint/2010/main" val="3676708176"/>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2451" cy="1371600"/>
          </a:xfrm>
          <a:prstGeom prst="rect">
            <a:avLst/>
          </a:prstGeom>
        </p:spPr>
      </p:pic>
    </p:spTree>
    <p:extLst>
      <p:ext uri="{BB962C8B-B14F-4D97-AF65-F5344CB8AC3E}">
        <p14:creationId xmlns:p14="http://schemas.microsoft.com/office/powerpoint/2010/main" val="215238899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199897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9028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093259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28530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pic>
        <p:nvPicPr>
          <p:cNvPr id="11" name="Picture 10"/>
          <p:cNvPicPr>
            <a:picLocks noChangeAspect="1"/>
          </p:cNvPicPr>
          <p:nvPr userDrawn="1"/>
        </p:nvPicPr>
        <p:blipFill>
          <a:blip r:embed="rId2"/>
          <a:stretch>
            <a:fillRect/>
          </a:stretch>
        </p:blipFill>
        <p:spPr>
          <a:xfrm>
            <a:off x="-222" y="3075628"/>
            <a:ext cx="12436918" cy="3292125"/>
          </a:xfrm>
          <a:prstGeom prst="rect">
            <a:avLst/>
          </a:prstGeom>
        </p:spPr>
      </p:pic>
    </p:spTree>
    <p:extLst>
      <p:ext uri="{BB962C8B-B14F-4D97-AF65-F5344CB8AC3E}">
        <p14:creationId xmlns:p14="http://schemas.microsoft.com/office/powerpoint/2010/main" val="178177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98092742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UI"/>
                <a:ea typeface="+mn-ea"/>
                <a:cs typeface="+mn-cs"/>
              </a:rPr>
              <a:t>MICROSOFT CONFIDENTIAL – INTERNAL ONLY</a:t>
            </a:r>
          </a:p>
        </p:txBody>
      </p:sp>
    </p:spTree>
    <p:extLst>
      <p:ext uri="{BB962C8B-B14F-4D97-AF65-F5344CB8AC3E}">
        <p14:creationId xmlns:p14="http://schemas.microsoft.com/office/powerpoint/2010/main" val="16763059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image" Target="../media/image1.png"/><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theme" Target="../theme/theme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33" Type="http://schemas.openxmlformats.org/officeDocument/2006/relationships/image" Target="../media/image1.png"/><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theme" Target="../theme/theme5.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slideLayout" Target="../slideLayouts/slideLayout122.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image" Target="../media/image18.png"/><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10" Type="http://schemas.openxmlformats.org/officeDocument/2006/relationships/slideLayout" Target="../slideLayouts/slideLayout132.xml"/><Relationship Id="rId19" Type="http://schemas.openxmlformats.org/officeDocument/2006/relationships/theme" Target="../theme/theme6.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174085090"/>
      </p:ext>
    </p:extLst>
  </p:cSld>
  <p:clrMap bg1="dk1" tx1="lt1" bg2="dk2"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87687309"/>
      </p:ext>
    </p:extLst>
  </p:cSld>
  <p:clrMap bg1="dk1" tx1="lt1" bg2="dk2" tx2="lt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 id="2147484303" r:id="rId12"/>
    <p:sldLayoutId id="2147484304" r:id="rId13"/>
    <p:sldLayoutId id="2147484305" r:id="rId14"/>
    <p:sldLayoutId id="2147484306" r:id="rId15"/>
    <p:sldLayoutId id="2147484307" r:id="rId16"/>
    <p:sldLayoutId id="2147484308" r:id="rId17"/>
    <p:sldLayoutId id="2147484309" r:id="rId18"/>
    <p:sldLayoutId id="2147484310" r:id="rId19"/>
    <p:sldLayoutId id="2147484311" r:id="rId20"/>
    <p:sldLayoutId id="2147484312" r:id="rId21"/>
    <p:sldLayoutId id="2147484313" r:id="rId22"/>
    <p:sldLayoutId id="2147484314" r:id="rId23"/>
    <p:sldLayoutId id="214748431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3"/>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477634367"/>
      </p:ext>
    </p:extLst>
  </p:cSld>
  <p:clrMap bg1="dk1" tx1="lt1" bg2="dk2" tx2="lt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 id="2147484328" r:id="rId12"/>
    <p:sldLayoutId id="2147484329" r:id="rId13"/>
    <p:sldLayoutId id="2147484330" r:id="rId14"/>
    <p:sldLayoutId id="2147484331" r:id="rId15"/>
    <p:sldLayoutId id="2147484332" r:id="rId16"/>
    <p:sldLayoutId id="2147484333" r:id="rId17"/>
    <p:sldLayoutId id="2147484334" r:id="rId18"/>
    <p:sldLayoutId id="2147484335" r:id="rId19"/>
    <p:sldLayoutId id="2147484336" r:id="rId20"/>
    <p:sldLayoutId id="2147484337" r:id="rId21"/>
    <p:sldLayoutId id="2147484338" r:id="rId22"/>
    <p:sldLayoutId id="2147484339" r:id="rId23"/>
    <p:sldLayoutId id="2147484340" r:id="rId24"/>
    <p:sldLayoutId id="2147484341" r:id="rId25"/>
    <p:sldLayoutId id="2147484342" r:id="rId26"/>
    <p:sldLayoutId id="2147484343" r:id="rId27"/>
    <p:sldLayoutId id="2147484344" r:id="rId28"/>
    <p:sldLayoutId id="2147484345" r:id="rId29"/>
    <p:sldLayoutId id="2147484346" r:id="rId30"/>
    <p:sldLayoutId id="2147484347" r:id="rId31"/>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38" y="1212850"/>
            <a:ext cx="11887200" cy="22288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196" name="Picture 5"/>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2539663" y="0"/>
            <a:ext cx="893762"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082245"/>
      </p:ext>
    </p:extLst>
  </p:cSld>
  <p:clrMap bg1="dk1" tx1="lt1" bg2="dk2" tx2="lt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 id="2147484366" r:id="rId18"/>
  </p:sldLayoutIdLst>
  <p:transition>
    <p:fade/>
  </p:transition>
  <p:hf sldNum="0" hdr="0" dt="0"/>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n-ea"/>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cs typeface="Segoe UI" panose="020B0502040204020203" pitchFamily="34" charset="0"/>
        </a:defRPr>
      </a:lvl9pPr>
    </p:titleStyle>
    <p:bodyStyle>
      <a:lvl1pPr marL="342900" indent="-3429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4000" kern="1200">
          <a:gradFill>
            <a:gsLst>
              <a:gs pos="1250">
                <a:schemeClr val="tx1"/>
              </a:gs>
              <a:gs pos="100000">
                <a:schemeClr val="tx1"/>
              </a:gs>
            </a:gsLst>
            <a:lin ang="5400000" scaled="0"/>
          </a:gradFill>
          <a:latin typeface="+mj-lt"/>
          <a:ea typeface="+mn-ea"/>
          <a:cs typeface="+mn-cs"/>
        </a:defRPr>
      </a:lvl1pPr>
      <a:lvl2pPr marL="584200" indent="-2413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400" kern="1200">
          <a:gradFill>
            <a:gsLst>
              <a:gs pos="1250">
                <a:schemeClr val="tx1"/>
              </a:gs>
              <a:gs pos="100000">
                <a:schemeClr val="tx1"/>
              </a:gs>
            </a:gsLst>
            <a:lin ang="5400000" scaled="0"/>
          </a:gradFill>
          <a:latin typeface="+mn-lt"/>
          <a:ea typeface="+mn-ea"/>
          <a:cs typeface="+mn-cs"/>
        </a:defRPr>
      </a:lvl2pPr>
      <a:lvl3pPr marL="800100" indent="-2286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400" kern="1200">
          <a:gradFill>
            <a:gsLst>
              <a:gs pos="1250">
                <a:schemeClr val="tx1"/>
              </a:gs>
              <a:gs pos="100000">
                <a:schemeClr val="tx1"/>
              </a:gs>
            </a:gsLst>
            <a:lin ang="5400000" scaled="0"/>
          </a:gradFill>
          <a:latin typeface="+mn-lt"/>
          <a:ea typeface="+mn-ea"/>
          <a:cs typeface="+mn-cs"/>
        </a:defRPr>
      </a:lvl3pPr>
      <a:lvl4pPr marL="1028700" indent="-2286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000" kern="1200">
          <a:gradFill>
            <a:gsLst>
              <a:gs pos="1250">
                <a:schemeClr val="tx1"/>
              </a:gs>
              <a:gs pos="100000">
                <a:schemeClr val="tx1"/>
              </a:gs>
            </a:gsLst>
            <a:lin ang="5400000" scaled="0"/>
          </a:gradFill>
          <a:latin typeface="+mn-lt"/>
          <a:ea typeface="+mn-ea"/>
          <a:cs typeface="+mn-cs"/>
        </a:defRPr>
      </a:lvl4pPr>
      <a:lvl5pPr marL="1257300" indent="-228600" algn="l" defTabSz="931863" rtl="0" fontAlgn="base">
        <a:lnSpc>
          <a:spcPct val="90000"/>
        </a:lnSpc>
        <a:spcBef>
          <a:spcPct val="20000"/>
        </a:spcBef>
        <a:spcAft>
          <a:spcPct val="0"/>
        </a:spcAft>
        <a:buClr>
          <a:schemeClr val="tx1"/>
        </a:buClr>
        <a:buSzPct val="90000"/>
        <a:buFont typeface="Wingdings" panose="05000000000000000000" pitchFamily="2" charset="2"/>
        <a:buChar char="§"/>
        <a:defRPr sz="2000" kern="120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2.emf"/><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2.emf"/><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emf"/><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1.emf"/><Relationship Id="rId11" Type="http://schemas.openxmlformats.org/officeDocument/2006/relationships/image" Target="../media/image46.emf"/><Relationship Id="rId5" Type="http://schemas.openxmlformats.org/officeDocument/2006/relationships/image" Target="../media/image40.emf"/><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image" Target="../media/image44.emf"/></Relationships>
</file>

<file path=ppt/slides/_rels/slide3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2.emf"/><Relationship Id="rId4" Type="http://schemas.openxmlformats.org/officeDocument/2006/relationships/image" Target="../media/image19.emf"/></Relationships>
</file>

<file path=ppt/slides/_rels/slide3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2.emf"/><Relationship Id="rId4" Type="http://schemas.openxmlformats.org/officeDocument/2006/relationships/image" Target="../media/image19.emf"/></Relationships>
</file>

<file path=ppt/slides/_rels/slide3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2.emf"/><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library/azure/gg680302.aspx"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hyperlink" Target="http://www.osisoft.com/"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hyperlink" Target="https://customers.microsoft.com/Pages/CustomerStory.aspx?recid=20391" TargetMode="External"/></Relationships>
</file>

<file path=ppt/slides/_rels/slide4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hyperlink" Target="http://www.iberiaexpress.com/" TargetMode="External"/><Relationship Id="rId7"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hyperlink" Target="https://customers.microsoft.com/Pages/CustomerStory.aspx?recid=20881" TargetMode="External"/><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s://channel9.msdn.com/Series/FailSafe/Episode-3-Scalability-and-Deployment?wt.mc_id=EntriesInArea"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hyperlink" Target="https://channel9.msdn.com/Events/Build/2014/3-633" TargetMode="External"/><Relationship Id="rId5" Type="http://schemas.openxmlformats.org/officeDocument/2006/relationships/hyperlink" Target="https://channel9.msdn.com/Events/Build/2015/2-642" TargetMode="External"/><Relationship Id="rId4" Type="http://schemas.openxmlformats.org/officeDocument/2006/relationships/hyperlink" Target="https://channel9.msdn.com/Series/FailSafe/Episode-7-Design-for-Scalability"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mspnp/azure-guidance/blob/master/Auto-scaling.md" TargetMode="External"/><Relationship Id="rId2" Type="http://schemas.openxmlformats.org/officeDocument/2006/relationships/hyperlink" Target="https://github.com/mspnp/azure-guidance/blob/master/Scalability-checklist.md" TargetMode="External"/><Relationship Id="rId1" Type="http://schemas.openxmlformats.org/officeDocument/2006/relationships/slideLayout" Target="../slideLayouts/slideLayout4.xml"/><Relationship Id="rId6" Type="http://schemas.openxmlformats.org/officeDocument/2006/relationships/hyperlink" Target="https://github.com/mspnp/azure-guidance/blob/master/CDN.md" TargetMode="External"/><Relationship Id="rId5" Type="http://schemas.openxmlformats.org/officeDocument/2006/relationships/hyperlink" Target="https://github.com/mspnp/azure-guidance/blob/master/Caching.md" TargetMode="External"/><Relationship Id="rId4" Type="http://schemas.openxmlformats.org/officeDocument/2006/relationships/hyperlink" Target="https://github.com/mspnp/azure-guidance/blob/master/Data-partitioning.md" TargetMode="Externa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3.emf"/><Relationship Id="rId5" Type="http://schemas.openxmlformats.org/officeDocument/2006/relationships/image" Target="../media/image19.emf"/><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19178"/>
            <a:ext cx="6402388" cy="2292474"/>
          </a:xfrm>
        </p:spPr>
        <p:txBody>
          <a:bodyPr/>
          <a:lstStyle/>
          <a:p>
            <a:r>
              <a:rPr lang="en-US" sz="4000" dirty="0"/>
              <a:t>Technical Deep Dive: Creating Apps for the Intelligent </a:t>
            </a:r>
            <a:r>
              <a:rPr lang="en-US" sz="4000"/>
              <a:t>Cloud </a:t>
            </a:r>
            <a:br>
              <a:rPr lang="en-US" sz="4000"/>
            </a:br>
            <a:r>
              <a:rPr lang="en-US" sz="4000"/>
              <a:t>Day1 </a:t>
            </a:r>
            <a:r>
              <a:rPr lang="en-US" sz="4000" dirty="0"/>
              <a:t>– Architecting for Scale</a:t>
            </a:r>
          </a:p>
        </p:txBody>
      </p:sp>
      <p:sp>
        <p:nvSpPr>
          <p:cNvPr id="5" name="Text Placeholder 4"/>
          <p:cNvSpPr>
            <a:spLocks noGrp="1"/>
          </p:cNvSpPr>
          <p:nvPr>
            <p:ph type="body" sz="quarter" idx="14"/>
          </p:nvPr>
        </p:nvSpPr>
        <p:spPr>
          <a:xfrm>
            <a:off x="274702" y="4228774"/>
            <a:ext cx="6402388" cy="1828800"/>
          </a:xfrm>
        </p:spPr>
        <p:txBody>
          <a:bodyPr vert="horz" wrap="square" lIns="146304" tIns="109728" rIns="146304" bIns="109728" rtlCol="0" anchor="t">
            <a:noAutofit/>
          </a:bodyPr>
          <a:lstStyle/>
          <a:p>
            <a:endParaRPr lang="en-US" dirty="0"/>
          </a:p>
          <a:p>
            <a:endParaRPr lang="en-US" dirty="0"/>
          </a:p>
          <a:p>
            <a:r>
              <a:rPr lang="en-US" sz="2800" dirty="0"/>
              <a:t>&lt;Presenter Name&gt;</a:t>
            </a:r>
          </a:p>
        </p:txBody>
      </p:sp>
    </p:spTree>
    <p:extLst>
      <p:ext uri="{BB962C8B-B14F-4D97-AF65-F5344CB8AC3E}">
        <p14:creationId xmlns:p14="http://schemas.microsoft.com/office/powerpoint/2010/main" val="84027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processing decoupling</a:t>
            </a:r>
          </a:p>
        </p:txBody>
      </p:sp>
      <p:grpSp>
        <p:nvGrpSpPr>
          <p:cNvPr id="4" name="Group 3"/>
          <p:cNvGrpSpPr/>
          <p:nvPr/>
        </p:nvGrpSpPr>
        <p:grpSpPr>
          <a:xfrm>
            <a:off x="4815053" y="3136477"/>
            <a:ext cx="1541791" cy="1039753"/>
            <a:chOff x="5936247" y="1565661"/>
            <a:chExt cx="1541791" cy="1039753"/>
          </a:xfrm>
        </p:grpSpPr>
        <p:sp>
          <p:nvSpPr>
            <p:cNvPr id="5" name="Rectangle 4"/>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5984011" y="1618316"/>
              <a:ext cx="618547" cy="223455"/>
            </a:xfrm>
            <a:prstGeom prst="rect">
              <a:avLst/>
            </a:prstGeom>
          </p:spPr>
        </p:pic>
        <p:sp>
          <p:nvSpPr>
            <p:cNvPr id="7" name="TextBox 6"/>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8" name="Picture 7"/>
            <p:cNvPicPr>
              <a:picLocks noChangeAspect="1"/>
            </p:cNvPicPr>
            <p:nvPr/>
          </p:nvPicPr>
          <p:blipFill>
            <a:blip r:embed="rId4"/>
            <a:stretch>
              <a:fillRect/>
            </a:stretch>
          </p:blipFill>
          <p:spPr>
            <a:xfrm>
              <a:off x="6814725" y="1596166"/>
              <a:ext cx="271402" cy="269628"/>
            </a:xfrm>
            <a:prstGeom prst="rect">
              <a:avLst/>
            </a:prstGeom>
          </p:spPr>
        </p:pic>
        <p:sp>
          <p:nvSpPr>
            <p:cNvPr id="9" name="Flowchart: Process 8"/>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6" name="Group 15"/>
          <p:cNvGrpSpPr/>
          <p:nvPr/>
        </p:nvGrpSpPr>
        <p:grpSpPr>
          <a:xfrm>
            <a:off x="10600555" y="3142411"/>
            <a:ext cx="1575916" cy="998617"/>
            <a:chOff x="8945948" y="1949969"/>
            <a:chExt cx="1575916" cy="998617"/>
          </a:xfrm>
        </p:grpSpPr>
        <p:sp>
          <p:nvSpPr>
            <p:cNvPr id="17" name="Rectangle 16"/>
            <p:cNvSpPr/>
            <p:nvPr/>
          </p:nvSpPr>
          <p:spPr bwMode="auto">
            <a:xfrm>
              <a:off x="8945948" y="1949969"/>
              <a:ext cx="1575916" cy="998617"/>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8" name="Picture 17"/>
            <p:cNvPicPr>
              <a:picLocks noChangeAspect="1"/>
            </p:cNvPicPr>
            <p:nvPr/>
          </p:nvPicPr>
          <p:blipFill>
            <a:blip r:embed="rId3"/>
            <a:stretch>
              <a:fillRect/>
            </a:stretch>
          </p:blipFill>
          <p:spPr>
            <a:xfrm>
              <a:off x="8982842" y="2002625"/>
              <a:ext cx="618547" cy="223455"/>
            </a:xfrm>
            <a:prstGeom prst="rect">
              <a:avLst/>
            </a:prstGeom>
          </p:spPr>
        </p:pic>
        <p:sp>
          <p:nvSpPr>
            <p:cNvPr id="19" name="TextBox 18"/>
            <p:cNvSpPr txBox="1"/>
            <p:nvPr/>
          </p:nvSpPr>
          <p:spPr>
            <a:xfrm>
              <a:off x="8982842" y="2677316"/>
              <a:ext cx="1442402"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Site Database</a:t>
              </a:r>
            </a:p>
          </p:txBody>
        </p:sp>
        <p:sp>
          <p:nvSpPr>
            <p:cNvPr id="20" name="Flowchart: Magnetic Disk 19"/>
            <p:cNvSpPr/>
            <p:nvPr/>
          </p:nvSpPr>
          <p:spPr bwMode="auto">
            <a:xfrm>
              <a:off x="9931799" y="1979974"/>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1" name="Group 20"/>
          <p:cNvGrpSpPr/>
          <p:nvPr/>
        </p:nvGrpSpPr>
        <p:grpSpPr>
          <a:xfrm>
            <a:off x="1830066" y="3398813"/>
            <a:ext cx="954836" cy="717372"/>
            <a:chOff x="1207714" y="2472755"/>
            <a:chExt cx="954836" cy="717372"/>
          </a:xfrm>
        </p:grpSpPr>
        <p:pic>
          <p:nvPicPr>
            <p:cNvPr id="22" name="Picture 21"/>
            <p:cNvPicPr>
              <a:picLocks noChangeAspect="1"/>
            </p:cNvPicPr>
            <p:nvPr/>
          </p:nvPicPr>
          <p:blipFill>
            <a:blip r:embed="rId5"/>
            <a:stretch>
              <a:fillRect/>
            </a:stretch>
          </p:blipFill>
          <p:spPr>
            <a:xfrm>
              <a:off x="1298541" y="2472755"/>
              <a:ext cx="773183" cy="516741"/>
            </a:xfrm>
            <a:prstGeom prst="rect">
              <a:avLst/>
            </a:prstGeom>
          </p:spPr>
        </p:pic>
        <p:sp>
          <p:nvSpPr>
            <p:cNvPr id="23" name="TextBox 22"/>
            <p:cNvSpPr txBox="1"/>
            <p:nvPr/>
          </p:nvSpPr>
          <p:spPr>
            <a:xfrm>
              <a:off x="1207714" y="3023928"/>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Load Balancer </a:t>
              </a:r>
            </a:p>
          </p:txBody>
        </p:sp>
      </p:grpSp>
      <p:cxnSp>
        <p:nvCxnSpPr>
          <p:cNvPr id="24" name="Elbow Connector 23"/>
          <p:cNvCxnSpPr>
            <a:stCxn id="22" idx="3"/>
            <a:endCxn id="5" idx="1"/>
          </p:cNvCxnSpPr>
          <p:nvPr/>
        </p:nvCxnSpPr>
        <p:spPr>
          <a:xfrm flipV="1">
            <a:off x="2694076" y="3656354"/>
            <a:ext cx="2120977" cy="830"/>
          </a:xfrm>
          <a:prstGeom prst="bentConnector3">
            <a:avLst>
              <a:gd name="adj1" fmla="val 50000"/>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5" idx="3"/>
            <a:endCxn id="17" idx="1"/>
          </p:cNvCxnSpPr>
          <p:nvPr/>
        </p:nvCxnSpPr>
        <p:spPr>
          <a:xfrm flipV="1">
            <a:off x="6356844" y="3641720"/>
            <a:ext cx="4243711" cy="14634"/>
          </a:xfrm>
          <a:prstGeom prst="bentConnector3">
            <a:avLst>
              <a:gd name="adj1" fmla="val 50000"/>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0" idx="3"/>
            <a:endCxn id="17" idx="0"/>
          </p:cNvCxnSpPr>
          <p:nvPr/>
        </p:nvCxnSpPr>
        <p:spPr>
          <a:xfrm>
            <a:off x="10802180" y="1973606"/>
            <a:ext cx="586333" cy="1168805"/>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856448" y="2393615"/>
            <a:ext cx="1509901" cy="814266"/>
            <a:chOff x="6856448" y="2393615"/>
            <a:chExt cx="1509901" cy="814266"/>
          </a:xfrm>
        </p:grpSpPr>
        <p:sp>
          <p:nvSpPr>
            <p:cNvPr id="45" name="Flowchart: Direct Access Storage 44"/>
            <p:cNvSpPr/>
            <p:nvPr/>
          </p:nvSpPr>
          <p:spPr bwMode="auto">
            <a:xfrm>
              <a:off x="6983241" y="2812676"/>
              <a:ext cx="1298570" cy="395205"/>
            </a:xfrm>
            <a:prstGeom prst="flowChartMagneticDrum">
              <a:avLst/>
            </a:prstGeom>
            <a:solidFill>
              <a:schemeClr val="bg2">
                <a:lumMod val="60000"/>
                <a:lumOff val="4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p:cNvSpPr txBox="1"/>
            <p:nvPr/>
          </p:nvSpPr>
          <p:spPr>
            <a:xfrm>
              <a:off x="6856448" y="2393615"/>
              <a:ext cx="150990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request queue</a:t>
              </a:r>
            </a:p>
          </p:txBody>
        </p:sp>
        <p:grpSp>
          <p:nvGrpSpPr>
            <p:cNvPr id="92" name="Group 91"/>
            <p:cNvGrpSpPr/>
            <p:nvPr/>
          </p:nvGrpSpPr>
          <p:grpSpPr>
            <a:xfrm>
              <a:off x="7304586" y="2858316"/>
              <a:ext cx="421237" cy="274317"/>
              <a:chOff x="2694075" y="5234603"/>
              <a:chExt cx="421237" cy="274317"/>
            </a:xfrm>
          </p:grpSpPr>
          <p:sp>
            <p:nvSpPr>
              <p:cNvPr id="87" name="Rectangle 86"/>
              <p:cNvSpPr/>
              <p:nvPr/>
            </p:nvSpPr>
            <p:spPr bwMode="auto">
              <a:xfrm>
                <a:off x="2694075" y="5234603"/>
                <a:ext cx="421237" cy="274317"/>
              </a:xfrm>
              <a:prstGeom prst="rect">
                <a:avLst/>
              </a:prstGeom>
              <a:solidFill>
                <a:schemeClr val="accent5">
                  <a:lumMod val="40000"/>
                  <a:lumOff val="60000"/>
                </a:schemeClr>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9" name="Straight Connector 88"/>
              <p:cNvCxnSpPr/>
              <p:nvPr/>
            </p:nvCxnSpPr>
            <p:spPr>
              <a:xfrm flipH="1">
                <a:off x="2694075" y="5234603"/>
                <a:ext cx="421237" cy="274317"/>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94075" y="5234603"/>
                <a:ext cx="421237" cy="258370"/>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4" name="Group 103"/>
          <p:cNvGrpSpPr/>
          <p:nvPr/>
        </p:nvGrpSpPr>
        <p:grpSpPr>
          <a:xfrm>
            <a:off x="6893526" y="4038644"/>
            <a:ext cx="1631729" cy="895734"/>
            <a:chOff x="6893526" y="4038644"/>
            <a:chExt cx="1631729" cy="895734"/>
          </a:xfrm>
        </p:grpSpPr>
        <p:sp>
          <p:nvSpPr>
            <p:cNvPr id="70" name="Flowchart: Direct Access Storage 69"/>
            <p:cNvSpPr/>
            <p:nvPr/>
          </p:nvSpPr>
          <p:spPr bwMode="auto">
            <a:xfrm>
              <a:off x="7011556" y="4038644"/>
              <a:ext cx="1298570" cy="395205"/>
            </a:xfrm>
            <a:prstGeom prst="flowChartMagneticDrum">
              <a:avLst/>
            </a:prstGeom>
            <a:solidFill>
              <a:schemeClr val="bg2">
                <a:lumMod val="60000"/>
                <a:lumOff val="4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6893526" y="4445013"/>
              <a:ext cx="163172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response queue</a:t>
              </a:r>
            </a:p>
          </p:txBody>
        </p:sp>
        <p:grpSp>
          <p:nvGrpSpPr>
            <p:cNvPr id="97" name="Group 96"/>
            <p:cNvGrpSpPr/>
            <p:nvPr/>
          </p:nvGrpSpPr>
          <p:grpSpPr>
            <a:xfrm>
              <a:off x="7387999" y="4082532"/>
              <a:ext cx="421237" cy="274317"/>
              <a:chOff x="2694075" y="5234603"/>
              <a:chExt cx="421237" cy="274317"/>
            </a:xfrm>
          </p:grpSpPr>
          <p:sp>
            <p:nvSpPr>
              <p:cNvPr id="98" name="Rectangle 97"/>
              <p:cNvSpPr/>
              <p:nvPr/>
            </p:nvSpPr>
            <p:spPr bwMode="auto">
              <a:xfrm>
                <a:off x="2694075" y="5234603"/>
                <a:ext cx="421237" cy="274317"/>
              </a:xfrm>
              <a:prstGeom prst="rect">
                <a:avLst/>
              </a:prstGeom>
              <a:solidFill>
                <a:schemeClr val="accent5">
                  <a:lumMod val="40000"/>
                  <a:lumOff val="60000"/>
                </a:schemeClr>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9" name="Straight Connector 98"/>
              <p:cNvCxnSpPr/>
              <p:nvPr/>
            </p:nvCxnSpPr>
            <p:spPr>
              <a:xfrm flipH="1">
                <a:off x="2694075" y="5234603"/>
                <a:ext cx="421237" cy="274317"/>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694075" y="5234603"/>
                <a:ext cx="421237" cy="258370"/>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7" name="Group 106"/>
          <p:cNvGrpSpPr/>
          <p:nvPr/>
        </p:nvGrpSpPr>
        <p:grpSpPr>
          <a:xfrm>
            <a:off x="9260389" y="1392543"/>
            <a:ext cx="1556180" cy="1100939"/>
            <a:chOff x="8922338" y="1387363"/>
            <a:chExt cx="1556180" cy="1100939"/>
          </a:xfrm>
        </p:grpSpPr>
        <p:grpSp>
          <p:nvGrpSpPr>
            <p:cNvPr id="39" name="Group 38"/>
            <p:cNvGrpSpPr/>
            <p:nvPr/>
          </p:nvGrpSpPr>
          <p:grpSpPr>
            <a:xfrm>
              <a:off x="8922338" y="1448549"/>
              <a:ext cx="1541791" cy="1039753"/>
              <a:chOff x="5969622" y="1572860"/>
              <a:chExt cx="1541791" cy="1039753"/>
            </a:xfrm>
          </p:grpSpPr>
          <p:sp>
            <p:nvSpPr>
              <p:cNvPr id="40" name="Rectangle 39"/>
              <p:cNvSpPr/>
              <p:nvPr/>
            </p:nvSpPr>
            <p:spPr bwMode="auto">
              <a:xfrm>
                <a:off x="5969622" y="1572860"/>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3"/>
              <a:stretch>
                <a:fillRect/>
              </a:stretch>
            </p:blipFill>
            <p:spPr>
              <a:xfrm>
                <a:off x="5984011" y="1618316"/>
                <a:ext cx="618547" cy="223455"/>
              </a:xfrm>
              <a:prstGeom prst="rect">
                <a:avLst/>
              </a:prstGeom>
            </p:spPr>
          </p:pic>
          <p:sp>
            <p:nvSpPr>
              <p:cNvPr id="42" name="TextBox 41"/>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Worker</a:t>
                </a:r>
              </a:p>
            </p:txBody>
          </p:sp>
          <p:sp>
            <p:nvSpPr>
              <p:cNvPr id="44" name="Flowchart: Process 43"/>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Worker process</a:t>
                </a:r>
              </a:p>
            </p:txBody>
          </p:sp>
        </p:grpSp>
        <p:pic>
          <p:nvPicPr>
            <p:cNvPr id="106" name="Picture 1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3912" y="1387363"/>
              <a:ext cx="634606" cy="634606"/>
            </a:xfrm>
            <a:prstGeom prst="rect">
              <a:avLst/>
            </a:prstGeom>
          </p:spPr>
        </p:pic>
      </p:grpSp>
      <p:cxnSp>
        <p:nvCxnSpPr>
          <p:cNvPr id="28" name="Straight Arrow Connector 27"/>
          <p:cNvCxnSpPr>
            <a:stCxn id="40" idx="1"/>
            <a:endCxn id="70" idx="4"/>
          </p:cNvCxnSpPr>
          <p:nvPr/>
        </p:nvCxnSpPr>
        <p:spPr>
          <a:xfrm flipH="1">
            <a:off x="8310126" y="1973606"/>
            <a:ext cx="950263" cy="2262641"/>
          </a:xfrm>
          <a:prstGeom prst="straightConnector1">
            <a:avLst/>
          </a:prstGeom>
          <a:ln w="25400">
            <a:solidFill>
              <a:srgbClr val="107C1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5" idx="4"/>
            <a:endCxn id="40" idx="1"/>
          </p:cNvCxnSpPr>
          <p:nvPr/>
        </p:nvCxnSpPr>
        <p:spPr>
          <a:xfrm flipV="1">
            <a:off x="8281811" y="1973606"/>
            <a:ext cx="978578" cy="1036673"/>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 idx="3"/>
            <a:endCxn id="45" idx="1"/>
          </p:cNvCxnSpPr>
          <p:nvPr/>
        </p:nvCxnSpPr>
        <p:spPr>
          <a:xfrm flipV="1">
            <a:off x="6356844" y="3010279"/>
            <a:ext cx="626397" cy="646075"/>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0" idx="1"/>
            <a:endCxn id="5" idx="3"/>
          </p:cNvCxnSpPr>
          <p:nvPr/>
        </p:nvCxnSpPr>
        <p:spPr>
          <a:xfrm flipH="1" flipV="1">
            <a:off x="6356844" y="3656354"/>
            <a:ext cx="654712" cy="579893"/>
          </a:xfrm>
          <a:prstGeom prst="straightConnector1">
            <a:avLst/>
          </a:prstGeom>
          <a:ln w="25400">
            <a:solidFill>
              <a:srgbClr val="107C1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auto">
          <a:xfrm>
            <a:off x="4815053" y="3128698"/>
            <a:ext cx="1528661" cy="1009248"/>
          </a:xfrm>
          <a:prstGeom prst="rect">
            <a:avLst/>
          </a:prstGeom>
          <a:solidFill>
            <a:srgbClr val="FF0000">
              <a:alpha val="2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70582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processing decoupling &amp; scaling </a:t>
            </a:r>
          </a:p>
        </p:txBody>
      </p:sp>
      <p:grpSp>
        <p:nvGrpSpPr>
          <p:cNvPr id="4" name="Group 3"/>
          <p:cNvGrpSpPr/>
          <p:nvPr/>
        </p:nvGrpSpPr>
        <p:grpSpPr>
          <a:xfrm>
            <a:off x="4815053" y="3136477"/>
            <a:ext cx="1541791" cy="1039753"/>
            <a:chOff x="5936247" y="1565661"/>
            <a:chExt cx="1541791" cy="1039753"/>
          </a:xfrm>
        </p:grpSpPr>
        <p:sp>
          <p:nvSpPr>
            <p:cNvPr id="5" name="Rectangle 4"/>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5984011" y="1618316"/>
              <a:ext cx="618547" cy="223455"/>
            </a:xfrm>
            <a:prstGeom prst="rect">
              <a:avLst/>
            </a:prstGeom>
          </p:spPr>
        </p:pic>
        <p:sp>
          <p:nvSpPr>
            <p:cNvPr id="7" name="TextBox 6"/>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8" name="Picture 7"/>
            <p:cNvPicPr>
              <a:picLocks noChangeAspect="1"/>
            </p:cNvPicPr>
            <p:nvPr/>
          </p:nvPicPr>
          <p:blipFill>
            <a:blip r:embed="rId4"/>
            <a:stretch>
              <a:fillRect/>
            </a:stretch>
          </p:blipFill>
          <p:spPr>
            <a:xfrm>
              <a:off x="6814725" y="1596166"/>
              <a:ext cx="271402" cy="269628"/>
            </a:xfrm>
            <a:prstGeom prst="rect">
              <a:avLst/>
            </a:prstGeom>
          </p:spPr>
        </p:pic>
        <p:sp>
          <p:nvSpPr>
            <p:cNvPr id="9" name="Flowchart: Process 8"/>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6" name="Group 15"/>
          <p:cNvGrpSpPr/>
          <p:nvPr/>
        </p:nvGrpSpPr>
        <p:grpSpPr>
          <a:xfrm>
            <a:off x="10600555" y="3142411"/>
            <a:ext cx="1575916" cy="998617"/>
            <a:chOff x="8945948" y="1949969"/>
            <a:chExt cx="1575916" cy="998617"/>
          </a:xfrm>
        </p:grpSpPr>
        <p:sp>
          <p:nvSpPr>
            <p:cNvPr id="17" name="Rectangle 16"/>
            <p:cNvSpPr/>
            <p:nvPr/>
          </p:nvSpPr>
          <p:spPr bwMode="auto">
            <a:xfrm>
              <a:off x="8945948" y="1949969"/>
              <a:ext cx="1575916" cy="998617"/>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8" name="Picture 17"/>
            <p:cNvPicPr>
              <a:picLocks noChangeAspect="1"/>
            </p:cNvPicPr>
            <p:nvPr/>
          </p:nvPicPr>
          <p:blipFill>
            <a:blip r:embed="rId3"/>
            <a:stretch>
              <a:fillRect/>
            </a:stretch>
          </p:blipFill>
          <p:spPr>
            <a:xfrm>
              <a:off x="8982842" y="2002625"/>
              <a:ext cx="618547" cy="223455"/>
            </a:xfrm>
            <a:prstGeom prst="rect">
              <a:avLst/>
            </a:prstGeom>
          </p:spPr>
        </p:pic>
        <p:sp>
          <p:nvSpPr>
            <p:cNvPr id="19" name="TextBox 18"/>
            <p:cNvSpPr txBox="1"/>
            <p:nvPr/>
          </p:nvSpPr>
          <p:spPr>
            <a:xfrm>
              <a:off x="8982842" y="2677316"/>
              <a:ext cx="1442402"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Site Database</a:t>
              </a:r>
            </a:p>
          </p:txBody>
        </p:sp>
        <p:sp>
          <p:nvSpPr>
            <p:cNvPr id="20" name="Flowchart: Magnetic Disk 19"/>
            <p:cNvSpPr/>
            <p:nvPr/>
          </p:nvSpPr>
          <p:spPr bwMode="auto">
            <a:xfrm>
              <a:off x="9931799" y="1979974"/>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1" name="Group 20"/>
          <p:cNvGrpSpPr/>
          <p:nvPr/>
        </p:nvGrpSpPr>
        <p:grpSpPr>
          <a:xfrm>
            <a:off x="1830066" y="3398813"/>
            <a:ext cx="954836" cy="717372"/>
            <a:chOff x="1207714" y="2472755"/>
            <a:chExt cx="954836" cy="717372"/>
          </a:xfrm>
        </p:grpSpPr>
        <p:pic>
          <p:nvPicPr>
            <p:cNvPr id="22" name="Picture 21"/>
            <p:cNvPicPr>
              <a:picLocks noChangeAspect="1"/>
            </p:cNvPicPr>
            <p:nvPr/>
          </p:nvPicPr>
          <p:blipFill>
            <a:blip r:embed="rId5"/>
            <a:stretch>
              <a:fillRect/>
            </a:stretch>
          </p:blipFill>
          <p:spPr>
            <a:xfrm>
              <a:off x="1298541" y="2472755"/>
              <a:ext cx="773183" cy="516741"/>
            </a:xfrm>
            <a:prstGeom prst="rect">
              <a:avLst/>
            </a:prstGeom>
          </p:spPr>
        </p:pic>
        <p:sp>
          <p:nvSpPr>
            <p:cNvPr id="23" name="TextBox 22"/>
            <p:cNvSpPr txBox="1"/>
            <p:nvPr/>
          </p:nvSpPr>
          <p:spPr>
            <a:xfrm>
              <a:off x="1207714" y="3023928"/>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Load Balancer </a:t>
              </a:r>
            </a:p>
          </p:txBody>
        </p:sp>
      </p:grpSp>
      <p:cxnSp>
        <p:nvCxnSpPr>
          <p:cNvPr id="24" name="Elbow Connector 23"/>
          <p:cNvCxnSpPr>
            <a:stCxn id="22" idx="3"/>
            <a:endCxn id="5" idx="1"/>
          </p:cNvCxnSpPr>
          <p:nvPr/>
        </p:nvCxnSpPr>
        <p:spPr>
          <a:xfrm flipV="1">
            <a:off x="2694076" y="3656354"/>
            <a:ext cx="2120977" cy="830"/>
          </a:xfrm>
          <a:prstGeom prst="bentConnector3">
            <a:avLst>
              <a:gd name="adj1" fmla="val 50000"/>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5" idx="3"/>
            <a:endCxn id="17" idx="1"/>
          </p:cNvCxnSpPr>
          <p:nvPr/>
        </p:nvCxnSpPr>
        <p:spPr>
          <a:xfrm flipV="1">
            <a:off x="6356844" y="3641720"/>
            <a:ext cx="4243711" cy="14634"/>
          </a:xfrm>
          <a:prstGeom prst="bentConnector3">
            <a:avLst>
              <a:gd name="adj1" fmla="val 50000"/>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0" idx="3"/>
            <a:endCxn id="17" idx="0"/>
          </p:cNvCxnSpPr>
          <p:nvPr/>
        </p:nvCxnSpPr>
        <p:spPr>
          <a:xfrm>
            <a:off x="10802180" y="1973606"/>
            <a:ext cx="586333" cy="1168805"/>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6856448" y="2393615"/>
            <a:ext cx="1509901" cy="814266"/>
            <a:chOff x="6856448" y="2393615"/>
            <a:chExt cx="1509901" cy="814266"/>
          </a:xfrm>
        </p:grpSpPr>
        <p:sp>
          <p:nvSpPr>
            <p:cNvPr id="45" name="Flowchart: Direct Access Storage 44"/>
            <p:cNvSpPr/>
            <p:nvPr/>
          </p:nvSpPr>
          <p:spPr bwMode="auto">
            <a:xfrm>
              <a:off x="6983241" y="2812676"/>
              <a:ext cx="1298570" cy="395205"/>
            </a:xfrm>
            <a:prstGeom prst="flowChartMagneticDrum">
              <a:avLst/>
            </a:prstGeom>
            <a:solidFill>
              <a:schemeClr val="bg2">
                <a:lumMod val="60000"/>
                <a:lumOff val="4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p:cNvSpPr txBox="1"/>
            <p:nvPr/>
          </p:nvSpPr>
          <p:spPr>
            <a:xfrm>
              <a:off x="6856448" y="2393615"/>
              <a:ext cx="150990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request queue</a:t>
              </a:r>
            </a:p>
          </p:txBody>
        </p:sp>
        <p:grpSp>
          <p:nvGrpSpPr>
            <p:cNvPr id="92" name="Group 91"/>
            <p:cNvGrpSpPr/>
            <p:nvPr/>
          </p:nvGrpSpPr>
          <p:grpSpPr>
            <a:xfrm>
              <a:off x="7304586" y="2858316"/>
              <a:ext cx="421237" cy="274317"/>
              <a:chOff x="2694075" y="5234603"/>
              <a:chExt cx="421237" cy="274317"/>
            </a:xfrm>
          </p:grpSpPr>
          <p:sp>
            <p:nvSpPr>
              <p:cNvPr id="87" name="Rectangle 86"/>
              <p:cNvSpPr/>
              <p:nvPr/>
            </p:nvSpPr>
            <p:spPr bwMode="auto">
              <a:xfrm>
                <a:off x="2694075" y="5234603"/>
                <a:ext cx="421237" cy="274317"/>
              </a:xfrm>
              <a:prstGeom prst="rect">
                <a:avLst/>
              </a:prstGeom>
              <a:solidFill>
                <a:schemeClr val="accent5">
                  <a:lumMod val="40000"/>
                  <a:lumOff val="60000"/>
                </a:schemeClr>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9" name="Straight Connector 88"/>
              <p:cNvCxnSpPr/>
              <p:nvPr/>
            </p:nvCxnSpPr>
            <p:spPr>
              <a:xfrm flipH="1">
                <a:off x="2694075" y="5234603"/>
                <a:ext cx="421237" cy="274317"/>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94075" y="5234603"/>
                <a:ext cx="421237" cy="258370"/>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4" name="Group 103"/>
          <p:cNvGrpSpPr/>
          <p:nvPr/>
        </p:nvGrpSpPr>
        <p:grpSpPr>
          <a:xfrm>
            <a:off x="6893526" y="4038644"/>
            <a:ext cx="1631729" cy="895734"/>
            <a:chOff x="6893526" y="4038644"/>
            <a:chExt cx="1631729" cy="895734"/>
          </a:xfrm>
        </p:grpSpPr>
        <p:sp>
          <p:nvSpPr>
            <p:cNvPr id="70" name="Flowchart: Direct Access Storage 69"/>
            <p:cNvSpPr/>
            <p:nvPr/>
          </p:nvSpPr>
          <p:spPr bwMode="auto">
            <a:xfrm>
              <a:off x="7011556" y="4038644"/>
              <a:ext cx="1298570" cy="395205"/>
            </a:xfrm>
            <a:prstGeom prst="flowChartMagneticDrum">
              <a:avLst/>
            </a:prstGeom>
            <a:solidFill>
              <a:schemeClr val="bg2">
                <a:lumMod val="60000"/>
                <a:lumOff val="4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p:cNvSpPr txBox="1"/>
            <p:nvPr/>
          </p:nvSpPr>
          <p:spPr>
            <a:xfrm>
              <a:off x="6893526" y="4445013"/>
              <a:ext cx="163172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response queue</a:t>
              </a:r>
            </a:p>
          </p:txBody>
        </p:sp>
        <p:grpSp>
          <p:nvGrpSpPr>
            <p:cNvPr id="97" name="Group 96"/>
            <p:cNvGrpSpPr/>
            <p:nvPr/>
          </p:nvGrpSpPr>
          <p:grpSpPr>
            <a:xfrm>
              <a:off x="7387999" y="4082532"/>
              <a:ext cx="421237" cy="274317"/>
              <a:chOff x="2694075" y="5234603"/>
              <a:chExt cx="421237" cy="274317"/>
            </a:xfrm>
          </p:grpSpPr>
          <p:sp>
            <p:nvSpPr>
              <p:cNvPr id="98" name="Rectangle 97"/>
              <p:cNvSpPr/>
              <p:nvPr/>
            </p:nvSpPr>
            <p:spPr bwMode="auto">
              <a:xfrm>
                <a:off x="2694075" y="5234603"/>
                <a:ext cx="421237" cy="274317"/>
              </a:xfrm>
              <a:prstGeom prst="rect">
                <a:avLst/>
              </a:prstGeom>
              <a:solidFill>
                <a:schemeClr val="accent5">
                  <a:lumMod val="40000"/>
                  <a:lumOff val="60000"/>
                </a:schemeClr>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9" name="Straight Connector 98"/>
              <p:cNvCxnSpPr/>
              <p:nvPr/>
            </p:nvCxnSpPr>
            <p:spPr>
              <a:xfrm flipH="1">
                <a:off x="2694075" y="5234603"/>
                <a:ext cx="421237" cy="274317"/>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694075" y="5234603"/>
                <a:ext cx="421237" cy="258370"/>
              </a:xfrm>
              <a:prstGeom prst="line">
                <a:avLst/>
              </a:prstGeom>
              <a:ln>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07" name="Group 106"/>
          <p:cNvGrpSpPr/>
          <p:nvPr/>
        </p:nvGrpSpPr>
        <p:grpSpPr>
          <a:xfrm>
            <a:off x="9260389" y="1392543"/>
            <a:ext cx="1556180" cy="1100939"/>
            <a:chOff x="8922338" y="1387363"/>
            <a:chExt cx="1556180" cy="1100939"/>
          </a:xfrm>
        </p:grpSpPr>
        <p:grpSp>
          <p:nvGrpSpPr>
            <p:cNvPr id="39" name="Group 38"/>
            <p:cNvGrpSpPr/>
            <p:nvPr/>
          </p:nvGrpSpPr>
          <p:grpSpPr>
            <a:xfrm>
              <a:off x="8922338" y="1448549"/>
              <a:ext cx="1541791" cy="1039753"/>
              <a:chOff x="5969622" y="1572860"/>
              <a:chExt cx="1541791" cy="1039753"/>
            </a:xfrm>
          </p:grpSpPr>
          <p:sp>
            <p:nvSpPr>
              <p:cNvPr id="40" name="Rectangle 39"/>
              <p:cNvSpPr/>
              <p:nvPr/>
            </p:nvSpPr>
            <p:spPr bwMode="auto">
              <a:xfrm>
                <a:off x="5969622" y="1572860"/>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3"/>
              <a:stretch>
                <a:fillRect/>
              </a:stretch>
            </p:blipFill>
            <p:spPr>
              <a:xfrm>
                <a:off x="5984011" y="1618316"/>
                <a:ext cx="618547" cy="223455"/>
              </a:xfrm>
              <a:prstGeom prst="rect">
                <a:avLst/>
              </a:prstGeom>
            </p:spPr>
          </p:pic>
          <p:sp>
            <p:nvSpPr>
              <p:cNvPr id="42" name="TextBox 41"/>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Worker</a:t>
                </a:r>
              </a:p>
            </p:txBody>
          </p:sp>
          <p:sp>
            <p:nvSpPr>
              <p:cNvPr id="44" name="Flowchart: Process 43"/>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Worker process</a:t>
                </a:r>
              </a:p>
            </p:txBody>
          </p:sp>
        </p:grpSp>
        <p:pic>
          <p:nvPicPr>
            <p:cNvPr id="106" name="Picture 1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3912" y="1387363"/>
              <a:ext cx="634606" cy="634606"/>
            </a:xfrm>
            <a:prstGeom prst="rect">
              <a:avLst/>
            </a:prstGeom>
          </p:spPr>
        </p:pic>
      </p:grpSp>
      <p:grpSp>
        <p:nvGrpSpPr>
          <p:cNvPr id="58" name="Group 57"/>
          <p:cNvGrpSpPr/>
          <p:nvPr/>
        </p:nvGrpSpPr>
        <p:grpSpPr>
          <a:xfrm>
            <a:off x="4822584" y="4696107"/>
            <a:ext cx="1541791" cy="1039753"/>
            <a:chOff x="5936247" y="1565661"/>
            <a:chExt cx="1541791" cy="1039753"/>
          </a:xfrm>
        </p:grpSpPr>
        <p:sp>
          <p:nvSpPr>
            <p:cNvPr id="59" name="Rectangle 58"/>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0" name="Picture 59"/>
            <p:cNvPicPr>
              <a:picLocks noChangeAspect="1"/>
            </p:cNvPicPr>
            <p:nvPr/>
          </p:nvPicPr>
          <p:blipFill>
            <a:blip r:embed="rId3"/>
            <a:stretch>
              <a:fillRect/>
            </a:stretch>
          </p:blipFill>
          <p:spPr>
            <a:xfrm>
              <a:off x="5984011" y="1618316"/>
              <a:ext cx="618547" cy="223455"/>
            </a:xfrm>
            <a:prstGeom prst="rect">
              <a:avLst/>
            </a:prstGeom>
          </p:spPr>
        </p:pic>
        <p:sp>
          <p:nvSpPr>
            <p:cNvPr id="62" name="TextBox 61"/>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63" name="Picture 62"/>
            <p:cNvPicPr>
              <a:picLocks noChangeAspect="1"/>
            </p:cNvPicPr>
            <p:nvPr/>
          </p:nvPicPr>
          <p:blipFill>
            <a:blip r:embed="rId4"/>
            <a:stretch>
              <a:fillRect/>
            </a:stretch>
          </p:blipFill>
          <p:spPr>
            <a:xfrm>
              <a:off x="6814725" y="1596166"/>
              <a:ext cx="271402" cy="269628"/>
            </a:xfrm>
            <a:prstGeom prst="rect">
              <a:avLst/>
            </a:prstGeom>
          </p:spPr>
        </p:pic>
        <p:sp>
          <p:nvSpPr>
            <p:cNvPr id="64" name="Flowchart: Process 63"/>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65" name="Group 64"/>
          <p:cNvGrpSpPr/>
          <p:nvPr/>
        </p:nvGrpSpPr>
        <p:grpSpPr>
          <a:xfrm>
            <a:off x="4820665" y="1779682"/>
            <a:ext cx="1541791" cy="1039753"/>
            <a:chOff x="5936247" y="1565661"/>
            <a:chExt cx="1541791" cy="1039753"/>
          </a:xfrm>
        </p:grpSpPr>
        <p:sp>
          <p:nvSpPr>
            <p:cNvPr id="67" name="Rectangle 66"/>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8" name="Picture 67"/>
            <p:cNvPicPr>
              <a:picLocks noChangeAspect="1"/>
            </p:cNvPicPr>
            <p:nvPr/>
          </p:nvPicPr>
          <p:blipFill>
            <a:blip r:embed="rId3"/>
            <a:stretch>
              <a:fillRect/>
            </a:stretch>
          </p:blipFill>
          <p:spPr>
            <a:xfrm>
              <a:off x="5984011" y="1618316"/>
              <a:ext cx="618547" cy="223455"/>
            </a:xfrm>
            <a:prstGeom prst="rect">
              <a:avLst/>
            </a:prstGeom>
          </p:spPr>
        </p:pic>
        <p:sp>
          <p:nvSpPr>
            <p:cNvPr id="69" name="TextBox 68"/>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71" name="Picture 70"/>
            <p:cNvPicPr>
              <a:picLocks noChangeAspect="1"/>
            </p:cNvPicPr>
            <p:nvPr/>
          </p:nvPicPr>
          <p:blipFill>
            <a:blip r:embed="rId4"/>
            <a:stretch>
              <a:fillRect/>
            </a:stretch>
          </p:blipFill>
          <p:spPr>
            <a:xfrm>
              <a:off x="6814725" y="1596166"/>
              <a:ext cx="271402" cy="269628"/>
            </a:xfrm>
            <a:prstGeom prst="rect">
              <a:avLst/>
            </a:prstGeom>
          </p:spPr>
        </p:pic>
        <p:sp>
          <p:nvSpPr>
            <p:cNvPr id="75" name="Flowchart: Process 74"/>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77" name="Group 76"/>
          <p:cNvGrpSpPr/>
          <p:nvPr/>
        </p:nvGrpSpPr>
        <p:grpSpPr>
          <a:xfrm>
            <a:off x="9403873" y="4574867"/>
            <a:ext cx="1556180" cy="1100939"/>
            <a:chOff x="8922338" y="1387363"/>
            <a:chExt cx="1556180" cy="1100939"/>
          </a:xfrm>
        </p:grpSpPr>
        <p:grpSp>
          <p:nvGrpSpPr>
            <p:cNvPr id="78" name="Group 77"/>
            <p:cNvGrpSpPr/>
            <p:nvPr/>
          </p:nvGrpSpPr>
          <p:grpSpPr>
            <a:xfrm>
              <a:off x="8922338" y="1448549"/>
              <a:ext cx="1541791" cy="1039753"/>
              <a:chOff x="5969622" y="1572860"/>
              <a:chExt cx="1541791" cy="1039753"/>
            </a:xfrm>
          </p:grpSpPr>
          <p:sp>
            <p:nvSpPr>
              <p:cNvPr id="81" name="Rectangle 80"/>
              <p:cNvSpPr/>
              <p:nvPr/>
            </p:nvSpPr>
            <p:spPr bwMode="auto">
              <a:xfrm>
                <a:off x="5969622" y="1572860"/>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82" name="Picture 81"/>
              <p:cNvPicPr>
                <a:picLocks noChangeAspect="1"/>
              </p:cNvPicPr>
              <p:nvPr/>
            </p:nvPicPr>
            <p:blipFill>
              <a:blip r:embed="rId3"/>
              <a:stretch>
                <a:fillRect/>
              </a:stretch>
            </p:blipFill>
            <p:spPr>
              <a:xfrm>
                <a:off x="5984011" y="1618316"/>
                <a:ext cx="618547" cy="223455"/>
              </a:xfrm>
              <a:prstGeom prst="rect">
                <a:avLst/>
              </a:prstGeom>
            </p:spPr>
          </p:pic>
          <p:sp>
            <p:nvSpPr>
              <p:cNvPr id="83" name="TextBox 82"/>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Worker</a:t>
                </a:r>
              </a:p>
            </p:txBody>
          </p:sp>
          <p:sp>
            <p:nvSpPr>
              <p:cNvPr id="84" name="Flowchart: Process 83"/>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Worker process</a:t>
                </a:r>
              </a:p>
            </p:txBody>
          </p:sp>
        </p:grpSp>
        <p:pic>
          <p:nvPicPr>
            <p:cNvPr id="80" name="Picture 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3912" y="1387363"/>
              <a:ext cx="634606" cy="634606"/>
            </a:xfrm>
            <a:prstGeom prst="rect">
              <a:avLst/>
            </a:prstGeom>
          </p:spPr>
        </p:pic>
      </p:grpSp>
      <p:cxnSp>
        <p:nvCxnSpPr>
          <p:cNvPr id="28" name="Straight Arrow Connector 27"/>
          <p:cNvCxnSpPr>
            <a:stCxn id="81" idx="1"/>
            <a:endCxn id="70" idx="4"/>
          </p:cNvCxnSpPr>
          <p:nvPr/>
        </p:nvCxnSpPr>
        <p:spPr>
          <a:xfrm flipH="1" flipV="1">
            <a:off x="8310126" y="4236247"/>
            <a:ext cx="1093747" cy="919683"/>
          </a:xfrm>
          <a:prstGeom prst="straightConnector1">
            <a:avLst/>
          </a:prstGeom>
          <a:ln w="25400">
            <a:solidFill>
              <a:srgbClr val="107C1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9" idx="3"/>
            <a:endCxn id="45" idx="1"/>
          </p:cNvCxnSpPr>
          <p:nvPr/>
        </p:nvCxnSpPr>
        <p:spPr>
          <a:xfrm flipV="1">
            <a:off x="6364375" y="3010279"/>
            <a:ext cx="618866" cy="2205705"/>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7" idx="3"/>
            <a:endCxn id="45" idx="1"/>
          </p:cNvCxnSpPr>
          <p:nvPr/>
        </p:nvCxnSpPr>
        <p:spPr>
          <a:xfrm>
            <a:off x="6362456" y="2299559"/>
            <a:ext cx="620785" cy="710720"/>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5" idx="4"/>
            <a:endCxn id="40" idx="1"/>
          </p:cNvCxnSpPr>
          <p:nvPr/>
        </p:nvCxnSpPr>
        <p:spPr>
          <a:xfrm flipV="1">
            <a:off x="8281811" y="1973606"/>
            <a:ext cx="978578" cy="1036673"/>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40" idx="1"/>
            <a:endCxn id="70" idx="4"/>
          </p:cNvCxnSpPr>
          <p:nvPr/>
        </p:nvCxnSpPr>
        <p:spPr>
          <a:xfrm flipH="1">
            <a:off x="8310126" y="1973606"/>
            <a:ext cx="950263" cy="2262641"/>
          </a:xfrm>
          <a:prstGeom prst="straightConnector1">
            <a:avLst/>
          </a:prstGeom>
          <a:ln w="25400">
            <a:solidFill>
              <a:srgbClr val="107C1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5" idx="4"/>
            <a:endCxn id="81" idx="1"/>
          </p:cNvCxnSpPr>
          <p:nvPr/>
        </p:nvCxnSpPr>
        <p:spPr>
          <a:xfrm>
            <a:off x="8281811" y="3010279"/>
            <a:ext cx="1122062" cy="2145651"/>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 idx="3"/>
            <a:endCxn id="45" idx="1"/>
          </p:cNvCxnSpPr>
          <p:nvPr/>
        </p:nvCxnSpPr>
        <p:spPr>
          <a:xfrm flipV="1">
            <a:off x="6356844" y="3010279"/>
            <a:ext cx="626397" cy="646075"/>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70" idx="1"/>
            <a:endCxn id="59" idx="3"/>
          </p:cNvCxnSpPr>
          <p:nvPr/>
        </p:nvCxnSpPr>
        <p:spPr>
          <a:xfrm flipH="1">
            <a:off x="6364375" y="4236247"/>
            <a:ext cx="647181" cy="979737"/>
          </a:xfrm>
          <a:prstGeom prst="straightConnector1">
            <a:avLst/>
          </a:prstGeom>
          <a:ln w="25400">
            <a:solidFill>
              <a:srgbClr val="107C1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70" idx="1"/>
            <a:endCxn id="67" idx="3"/>
          </p:cNvCxnSpPr>
          <p:nvPr/>
        </p:nvCxnSpPr>
        <p:spPr>
          <a:xfrm flipH="1" flipV="1">
            <a:off x="6362456" y="2299559"/>
            <a:ext cx="649100" cy="1936688"/>
          </a:xfrm>
          <a:prstGeom prst="straightConnector1">
            <a:avLst/>
          </a:prstGeom>
          <a:ln w="25400">
            <a:solidFill>
              <a:srgbClr val="107C1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0" idx="1"/>
            <a:endCxn id="5" idx="3"/>
          </p:cNvCxnSpPr>
          <p:nvPr/>
        </p:nvCxnSpPr>
        <p:spPr>
          <a:xfrm flipH="1" flipV="1">
            <a:off x="6356844" y="3656354"/>
            <a:ext cx="654712" cy="579893"/>
          </a:xfrm>
          <a:prstGeom prst="straightConnector1">
            <a:avLst/>
          </a:prstGeom>
          <a:ln w="25400">
            <a:solidFill>
              <a:srgbClr val="107C1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81" idx="3"/>
            <a:endCxn id="17" idx="2"/>
          </p:cNvCxnSpPr>
          <p:nvPr/>
        </p:nvCxnSpPr>
        <p:spPr>
          <a:xfrm flipV="1">
            <a:off x="10945664" y="4141028"/>
            <a:ext cx="442849" cy="1014902"/>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8200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Enablers</a:t>
            </a:r>
          </a:p>
        </p:txBody>
      </p:sp>
      <p:sp>
        <p:nvSpPr>
          <p:cNvPr id="3" name="Text Placeholder 2"/>
          <p:cNvSpPr>
            <a:spLocks noGrp="1"/>
          </p:cNvSpPr>
          <p:nvPr>
            <p:ph type="body" sz="quarter" idx="10"/>
          </p:nvPr>
        </p:nvSpPr>
        <p:spPr>
          <a:xfrm>
            <a:off x="274638" y="1212850"/>
            <a:ext cx="11887200" cy="5032147"/>
          </a:xfrm>
        </p:spPr>
        <p:txBody>
          <a:bodyPr/>
          <a:lstStyle/>
          <a:p>
            <a:pPr lvl="0" defTabSz="1208380">
              <a:spcBef>
                <a:spcPts val="600"/>
              </a:spcBef>
              <a:spcAft>
                <a:spcPts val="600"/>
              </a:spcAft>
              <a:buSzTx/>
            </a:pPr>
            <a:endParaRPr lang="en-US" dirty="0">
              <a:solidFill>
                <a:srgbClr val="505050"/>
              </a:solidFill>
              <a:cs typeface="Segoe UI" panose="020B0502040204020203" pitchFamily="34" charset="0"/>
            </a:endParaRPr>
          </a:p>
          <a:p>
            <a:pPr lvl="0" defTabSz="1208380">
              <a:spcBef>
                <a:spcPts val="600"/>
              </a:spcBef>
              <a:spcAft>
                <a:spcPts val="600"/>
              </a:spcAft>
              <a:buSzTx/>
            </a:pPr>
            <a:r>
              <a:rPr lang="en-US" dirty="0">
                <a:solidFill>
                  <a:srgbClr val="505050"/>
                </a:solidFill>
                <a:cs typeface="Segoe UI" panose="020B0502040204020203" pitchFamily="34" charset="0"/>
              </a:rPr>
              <a:t>Increasing Compute On-Demand (</a:t>
            </a:r>
            <a:r>
              <a:rPr lang="en-US" dirty="0" err="1">
                <a:solidFill>
                  <a:srgbClr val="505050"/>
                </a:solidFill>
                <a:cs typeface="Segoe UI" panose="020B0502040204020203" pitchFamily="34" charset="0"/>
              </a:rPr>
              <a:t>AutoScale</a:t>
            </a:r>
            <a:r>
              <a:rPr lang="en-US" dirty="0">
                <a:solidFill>
                  <a:srgbClr val="505050"/>
                </a:solidFill>
                <a:cs typeface="Segoe UI" panose="020B0502040204020203" pitchFamily="34" charset="0"/>
              </a:rPr>
              <a:t>)</a:t>
            </a:r>
          </a:p>
          <a:p>
            <a:pPr lvl="0" defTabSz="1208380">
              <a:spcBef>
                <a:spcPts val="600"/>
              </a:spcBef>
              <a:spcAft>
                <a:spcPts val="600"/>
              </a:spcAft>
              <a:buSzTx/>
            </a:pPr>
            <a:r>
              <a:rPr lang="en-US" dirty="0" err="1">
                <a:solidFill>
                  <a:srgbClr val="505050"/>
                </a:solidFill>
                <a:cs typeface="Segoe UI" panose="020B0502040204020203" pitchFamily="34" charset="0"/>
              </a:rPr>
              <a:t>Microservices</a:t>
            </a:r>
            <a:r>
              <a:rPr lang="en-US" dirty="0">
                <a:solidFill>
                  <a:srgbClr val="505050"/>
                </a:solidFill>
                <a:cs typeface="Segoe UI" panose="020B0502040204020203" pitchFamily="34" charset="0"/>
              </a:rPr>
              <a:t> approach</a:t>
            </a:r>
          </a:p>
          <a:p>
            <a:pPr lvl="0" defTabSz="1208380">
              <a:spcBef>
                <a:spcPts val="600"/>
              </a:spcBef>
              <a:spcAft>
                <a:spcPts val="600"/>
              </a:spcAft>
              <a:buSzTx/>
            </a:pPr>
            <a:r>
              <a:rPr lang="en-US" dirty="0">
                <a:solidFill>
                  <a:srgbClr val="505050"/>
                </a:solidFill>
                <a:cs typeface="Segoe UI" panose="020B0502040204020203" pitchFamily="34" charset="0"/>
              </a:rPr>
              <a:t>Caching Data (</a:t>
            </a:r>
            <a:r>
              <a:rPr lang="en-US" dirty="0" err="1">
                <a:solidFill>
                  <a:srgbClr val="505050"/>
                </a:solidFill>
                <a:cs typeface="Segoe UI" panose="020B0502040204020203" pitchFamily="34" charset="0"/>
              </a:rPr>
              <a:t>Redis</a:t>
            </a:r>
            <a:r>
              <a:rPr lang="en-US" dirty="0">
                <a:solidFill>
                  <a:srgbClr val="505050"/>
                </a:solidFill>
                <a:cs typeface="Segoe UI" panose="020B0502040204020203" pitchFamily="34" charset="0"/>
              </a:rPr>
              <a:t> Cache)</a:t>
            </a:r>
          </a:p>
          <a:p>
            <a:pPr lvl="0" defTabSz="1208380">
              <a:spcBef>
                <a:spcPts val="600"/>
              </a:spcBef>
              <a:spcAft>
                <a:spcPts val="600"/>
              </a:spcAft>
              <a:buSzTx/>
            </a:pPr>
            <a:r>
              <a:rPr lang="en-US" dirty="0">
                <a:solidFill>
                  <a:srgbClr val="505050"/>
                </a:solidFill>
                <a:cs typeface="Segoe UI" panose="020B0502040204020203" pitchFamily="34" charset="0"/>
              </a:rPr>
              <a:t>Routing Users to Closest Datacenter (Traffic Manager)</a:t>
            </a:r>
          </a:p>
          <a:p>
            <a:pPr lvl="0" defTabSz="1208380">
              <a:spcBef>
                <a:spcPts val="600"/>
              </a:spcBef>
              <a:spcAft>
                <a:spcPts val="600"/>
              </a:spcAft>
              <a:buSzTx/>
            </a:pPr>
            <a:r>
              <a:rPr lang="en-US" dirty="0">
                <a:solidFill>
                  <a:srgbClr val="505050"/>
                </a:solidFill>
                <a:cs typeface="Segoe UI" panose="020B0502040204020203" pitchFamily="34" charset="0"/>
              </a:rPr>
              <a:t>Leveraging Asynchronous APIs</a:t>
            </a:r>
          </a:p>
          <a:p>
            <a:endParaRPr lang="en-US" dirty="0"/>
          </a:p>
        </p:txBody>
      </p:sp>
    </p:spTree>
    <p:extLst>
      <p:ext uri="{BB962C8B-B14F-4D97-AF65-F5344CB8AC3E}">
        <p14:creationId xmlns:p14="http://schemas.microsoft.com/office/powerpoint/2010/main" val="6751734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Compute</a:t>
            </a:r>
          </a:p>
        </p:txBody>
      </p:sp>
    </p:spTree>
    <p:extLst>
      <p:ext uri="{BB962C8B-B14F-4D97-AF65-F5344CB8AC3E}">
        <p14:creationId xmlns:p14="http://schemas.microsoft.com/office/powerpoint/2010/main" val="16751009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Scaling Options (Azure App Service)</a:t>
            </a:r>
          </a:p>
        </p:txBody>
      </p:sp>
      <p:sp>
        <p:nvSpPr>
          <p:cNvPr id="5" name="hyperV2"/>
          <p:cNvSpPr>
            <a:spLocks noChangeAspect="1" noEditPoints="1"/>
          </p:cNvSpPr>
          <p:nvPr/>
        </p:nvSpPr>
        <p:spPr bwMode="auto">
          <a:xfrm>
            <a:off x="2834994" y="4503091"/>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6" name="hyperV2"/>
          <p:cNvSpPr>
            <a:spLocks noChangeAspect="1" noEditPoints="1"/>
          </p:cNvSpPr>
          <p:nvPr/>
        </p:nvSpPr>
        <p:spPr bwMode="auto">
          <a:xfrm>
            <a:off x="3228507" y="5417481"/>
            <a:ext cx="779288" cy="1299164"/>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7" name="hyperV2"/>
          <p:cNvSpPr>
            <a:spLocks noChangeAspect="1" noEditPoints="1"/>
          </p:cNvSpPr>
          <p:nvPr/>
        </p:nvSpPr>
        <p:spPr bwMode="auto">
          <a:xfrm>
            <a:off x="2652116" y="3831681"/>
            <a:ext cx="1828800" cy="3048824"/>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8" name="hyperV2"/>
          <p:cNvSpPr>
            <a:spLocks noChangeAspect="1" noEditPoints="1"/>
          </p:cNvSpPr>
          <p:nvPr/>
        </p:nvSpPr>
        <p:spPr bwMode="auto">
          <a:xfrm>
            <a:off x="6270553" y="4278495"/>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9" name="hyperV2"/>
          <p:cNvSpPr>
            <a:spLocks noChangeAspect="1" noEditPoints="1"/>
          </p:cNvSpPr>
          <p:nvPr/>
        </p:nvSpPr>
        <p:spPr bwMode="auto">
          <a:xfrm>
            <a:off x="7654565" y="4157344"/>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10" name="hyperV2"/>
          <p:cNvSpPr>
            <a:spLocks noChangeAspect="1" noEditPoints="1"/>
          </p:cNvSpPr>
          <p:nvPr/>
        </p:nvSpPr>
        <p:spPr bwMode="auto">
          <a:xfrm>
            <a:off x="9038577" y="4157344"/>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11" name="hyperV2"/>
          <p:cNvSpPr>
            <a:spLocks noChangeAspect="1" noEditPoints="1"/>
          </p:cNvSpPr>
          <p:nvPr/>
        </p:nvSpPr>
        <p:spPr bwMode="auto">
          <a:xfrm>
            <a:off x="10422589" y="4095062"/>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12" name="TextBox 11"/>
          <p:cNvSpPr txBox="1"/>
          <p:nvPr/>
        </p:nvSpPr>
        <p:spPr>
          <a:xfrm>
            <a:off x="851288" y="4788214"/>
            <a:ext cx="2285975" cy="1292662"/>
          </a:xfrm>
          <a:prstGeom prst="rect">
            <a:avLst/>
          </a:prstGeom>
          <a:noFill/>
        </p:spPr>
        <p:txBody>
          <a:bodyPr wrap="square" rtlCol="0">
            <a:spAutoFit/>
          </a:bodyPr>
          <a:lstStyle/>
          <a:p>
            <a:r>
              <a:rPr lang="en-US" dirty="0">
                <a:solidFill>
                  <a:srgbClr val="505050"/>
                </a:solidFill>
                <a:latin typeface="Segoe UI Light" panose="020B0502040204020203" pitchFamily="34" charset="0"/>
                <a:cs typeface="Segoe UI Light" panose="020B0502040204020203" pitchFamily="34" charset="0"/>
              </a:rPr>
              <a:t>SMALL</a:t>
            </a:r>
          </a:p>
          <a:p>
            <a:r>
              <a:rPr lang="en-US" sz="1800" dirty="0">
                <a:solidFill>
                  <a:srgbClr val="505050"/>
                </a:solidFill>
                <a:latin typeface="Segoe UI Light" panose="020B0502040204020203" pitchFamily="34" charset="0"/>
                <a:cs typeface="Segoe UI Light" panose="020B0502040204020203" pitchFamily="34" charset="0"/>
              </a:rPr>
              <a:t>1 CORE</a:t>
            </a:r>
          </a:p>
          <a:p>
            <a:r>
              <a:rPr lang="en-US" sz="1800" dirty="0">
                <a:solidFill>
                  <a:srgbClr val="505050"/>
                </a:solidFill>
                <a:latin typeface="Segoe UI Light" panose="020B0502040204020203" pitchFamily="34" charset="0"/>
                <a:cs typeface="Segoe UI Light" panose="020B0502040204020203" pitchFamily="34" charset="0"/>
              </a:rPr>
              <a:t>1.75 GB MEMORY</a:t>
            </a:r>
          </a:p>
          <a:p>
            <a:r>
              <a:rPr lang="en-US" sz="1800" dirty="0">
                <a:solidFill>
                  <a:srgbClr val="505050"/>
                </a:solidFill>
                <a:latin typeface="Segoe UI Light" panose="020B0502040204020203" pitchFamily="34" charset="0"/>
                <a:cs typeface="Segoe UI Light" panose="020B0502040204020203" pitchFamily="34" charset="0"/>
              </a:rPr>
              <a:t>1 GB STORAGE</a:t>
            </a:r>
          </a:p>
        </p:txBody>
      </p:sp>
      <p:sp>
        <p:nvSpPr>
          <p:cNvPr id="13" name="TextBox 12"/>
          <p:cNvSpPr txBox="1"/>
          <p:nvPr/>
        </p:nvSpPr>
        <p:spPr>
          <a:xfrm>
            <a:off x="848128" y="4788214"/>
            <a:ext cx="2285975" cy="1292662"/>
          </a:xfrm>
          <a:prstGeom prst="rect">
            <a:avLst/>
          </a:prstGeom>
          <a:noFill/>
        </p:spPr>
        <p:txBody>
          <a:bodyPr wrap="square" rtlCol="0">
            <a:spAutoFit/>
          </a:bodyPr>
          <a:lstStyle/>
          <a:p>
            <a:r>
              <a:rPr lang="en-US" dirty="0">
                <a:solidFill>
                  <a:srgbClr val="505050"/>
                </a:solidFill>
                <a:latin typeface="Segoe UI Light" panose="020B0502040204020203" pitchFamily="34" charset="0"/>
                <a:cs typeface="Segoe UI Light" panose="020B0502040204020203" pitchFamily="34" charset="0"/>
              </a:rPr>
              <a:t>MEDIUM</a:t>
            </a:r>
          </a:p>
          <a:p>
            <a:r>
              <a:rPr lang="en-US" sz="1800" dirty="0">
                <a:solidFill>
                  <a:srgbClr val="505050"/>
                </a:solidFill>
                <a:latin typeface="Segoe UI Light" panose="020B0502040204020203" pitchFamily="34" charset="0"/>
                <a:cs typeface="Segoe UI Light" panose="020B0502040204020203" pitchFamily="34" charset="0"/>
              </a:rPr>
              <a:t>2 CORES</a:t>
            </a:r>
          </a:p>
          <a:p>
            <a:r>
              <a:rPr lang="en-US" sz="1800" dirty="0">
                <a:solidFill>
                  <a:srgbClr val="505050"/>
                </a:solidFill>
                <a:latin typeface="Segoe UI Light" panose="020B0502040204020203" pitchFamily="34" charset="0"/>
                <a:cs typeface="Segoe UI Light" panose="020B0502040204020203" pitchFamily="34" charset="0"/>
              </a:rPr>
              <a:t>3.5 GB MEMORY</a:t>
            </a:r>
          </a:p>
          <a:p>
            <a:r>
              <a:rPr lang="en-US" sz="1800" dirty="0">
                <a:solidFill>
                  <a:srgbClr val="505050"/>
                </a:solidFill>
                <a:latin typeface="Segoe UI Light" panose="020B0502040204020203" pitchFamily="34" charset="0"/>
                <a:cs typeface="Segoe UI Light" panose="020B0502040204020203" pitchFamily="34" charset="0"/>
              </a:rPr>
              <a:t>10 GB STORAGE</a:t>
            </a:r>
          </a:p>
        </p:txBody>
      </p:sp>
      <p:sp>
        <p:nvSpPr>
          <p:cNvPr id="14" name="TextBox 13"/>
          <p:cNvSpPr txBox="1"/>
          <p:nvPr/>
        </p:nvSpPr>
        <p:spPr>
          <a:xfrm>
            <a:off x="833420" y="4788214"/>
            <a:ext cx="2285975" cy="1292662"/>
          </a:xfrm>
          <a:prstGeom prst="rect">
            <a:avLst/>
          </a:prstGeom>
          <a:noFill/>
        </p:spPr>
        <p:txBody>
          <a:bodyPr wrap="square" rtlCol="0">
            <a:spAutoFit/>
          </a:bodyPr>
          <a:lstStyle/>
          <a:p>
            <a:r>
              <a:rPr lang="en-US" dirty="0">
                <a:solidFill>
                  <a:srgbClr val="505050"/>
                </a:solidFill>
                <a:latin typeface="Segoe UI Light" panose="020B0502040204020203" pitchFamily="34" charset="0"/>
                <a:cs typeface="Segoe UI Light" panose="020B0502040204020203" pitchFamily="34" charset="0"/>
              </a:rPr>
              <a:t>LARGE</a:t>
            </a:r>
          </a:p>
          <a:p>
            <a:r>
              <a:rPr lang="en-US" sz="1800" dirty="0">
                <a:solidFill>
                  <a:srgbClr val="505050"/>
                </a:solidFill>
                <a:latin typeface="Segoe UI Light" panose="020B0502040204020203" pitchFamily="34" charset="0"/>
                <a:cs typeface="Segoe UI Light" panose="020B0502040204020203" pitchFamily="34" charset="0"/>
              </a:rPr>
              <a:t>4 CORES</a:t>
            </a:r>
          </a:p>
          <a:p>
            <a:r>
              <a:rPr lang="en-US" sz="1800" dirty="0">
                <a:solidFill>
                  <a:srgbClr val="505050"/>
                </a:solidFill>
                <a:latin typeface="Segoe UI Light" panose="020B0502040204020203" pitchFamily="34" charset="0"/>
                <a:cs typeface="Segoe UI Light" panose="020B0502040204020203" pitchFamily="34" charset="0"/>
              </a:rPr>
              <a:t>7 GB MEMORY</a:t>
            </a:r>
          </a:p>
          <a:p>
            <a:r>
              <a:rPr lang="en-US" sz="1800" dirty="0">
                <a:solidFill>
                  <a:srgbClr val="505050"/>
                </a:solidFill>
                <a:latin typeface="Segoe UI Light" panose="020B0502040204020203" pitchFamily="34" charset="0"/>
                <a:cs typeface="Segoe UI Light" panose="020B0502040204020203" pitchFamily="34" charset="0"/>
              </a:rPr>
              <a:t>50 GB STORAGE</a:t>
            </a:r>
          </a:p>
        </p:txBody>
      </p:sp>
      <p:sp>
        <p:nvSpPr>
          <p:cNvPr id="15" name="Content Placeholder 3"/>
          <p:cNvSpPr txBox="1">
            <a:spLocks/>
          </p:cNvSpPr>
          <p:nvPr/>
        </p:nvSpPr>
        <p:spPr>
          <a:xfrm>
            <a:off x="529660" y="1398836"/>
            <a:ext cx="5597872" cy="2526843"/>
          </a:xfrm>
          <a:prstGeom prst="rect">
            <a:avLst/>
          </a:prstGeom>
        </p:spPr>
        <p:txBody>
          <a:bodyPr vert="horz" lIns="120838" tIns="60419" rIns="120838" bIns="60419" rtlCol="0">
            <a:normAutofit/>
          </a:bodyPr>
          <a:lstStyle>
            <a:lvl1pPr marL="346727" indent="-346727" algn="l" defTabSz="1208380" rtl="0" eaLnBrk="1" latinLnBrk="0" hangingPunct="1">
              <a:lnSpc>
                <a:spcPct val="90000"/>
              </a:lnSpc>
              <a:spcBef>
                <a:spcPts val="600"/>
              </a:spcBef>
              <a:spcAft>
                <a:spcPts val="600"/>
              </a:spcAft>
              <a:buFontTx/>
              <a:buNone/>
              <a:defRPr sz="2856" kern="1200">
                <a:solidFill>
                  <a:srgbClr val="58595B"/>
                </a:solidFill>
                <a:latin typeface="Segoe UI" panose="020B0502040204020203" pitchFamily="34" charset="0"/>
                <a:ea typeface="Segoe UI" panose="020B0502040204020203" pitchFamily="34" charset="0"/>
                <a:cs typeface="Segoe UI" panose="020B0502040204020203" pitchFamily="34" charset="0"/>
              </a:defRPr>
            </a:lvl1pPr>
            <a:lvl2pPr marL="686709" indent="-331887" algn="l" defTabSz="1208380" rtl="0" eaLnBrk="1" latinLnBrk="0" hangingPunct="1">
              <a:lnSpc>
                <a:spcPct val="90000"/>
              </a:lnSpc>
              <a:spcBef>
                <a:spcPts val="600"/>
              </a:spcBef>
              <a:spcAft>
                <a:spcPts val="600"/>
              </a:spcAft>
              <a:buFontTx/>
              <a:buNone/>
              <a:defRPr sz="244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2pPr>
            <a:lvl3pPr marL="972725" indent="-294111" algn="l" defTabSz="1208380" rtl="0" eaLnBrk="1" latinLnBrk="0" hangingPunct="1">
              <a:lnSpc>
                <a:spcPct val="90000"/>
              </a:lnSpc>
              <a:spcBef>
                <a:spcPts val="600"/>
              </a:spcBef>
              <a:spcAft>
                <a:spcPts val="600"/>
              </a:spcAft>
              <a:buFontTx/>
              <a:buNone/>
              <a:defRPr sz="204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1251995" indent="-279270"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1546106" indent="-286016"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9pPr>
          </a:lstStyle>
          <a:p>
            <a:pPr marL="0" marR="0" lvl="0" indent="0"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00BCF2"/>
                </a:solidFill>
                <a:effectLst/>
                <a:uLnTx/>
                <a:uFillTx/>
                <a:latin typeface="Segoe UI Light" panose="020B0502040204020203" pitchFamily="34" charset="0"/>
                <a:cs typeface="Segoe UI Light" panose="020B0502040204020203" pitchFamily="34" charset="0"/>
              </a:rPr>
              <a:t>Scale Up (vertical)</a:t>
            </a:r>
          </a:p>
          <a:p>
            <a:pPr marL="0" marR="0" lvl="0" indent="0"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rPr>
              <a:t>Small to Large Instance Sizes</a:t>
            </a:r>
          </a:p>
          <a:p>
            <a:pPr marL="0" marR="0" lvl="0" indent="0" algn="l" defTabSz="1208380" rtl="0" eaLnBrk="1" fontAlgn="auto" latinLnBrk="0" hangingPunct="1">
              <a:lnSpc>
                <a:spcPct val="90000"/>
              </a:lnSpc>
              <a:spcBef>
                <a:spcPts val="600"/>
              </a:spcBef>
              <a:spcAft>
                <a:spcPts val="600"/>
              </a:spcAft>
              <a:buClrTx/>
              <a:buSzTx/>
              <a:buFontTx/>
              <a:buNone/>
              <a:tabLst/>
              <a:defRPr/>
            </a:pPr>
            <a:r>
              <a:rPr lang="en-US" sz="2400" dirty="0">
                <a:latin typeface="Segoe UI Light" panose="020B0502040204020203" pitchFamily="34" charset="0"/>
                <a:cs typeface="Segoe UI Light" panose="020B0502040204020203" pitchFamily="34" charset="0"/>
              </a:rPr>
              <a:t>*) max 8 cores/14GB P4 Plan </a:t>
            </a:r>
            <a:endParaRPr kumimoji="0" lang="en-US" sz="2400"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endParaRPr>
          </a:p>
        </p:txBody>
      </p:sp>
      <p:sp>
        <p:nvSpPr>
          <p:cNvPr id="16" name="Content Placeholder 4"/>
          <p:cNvSpPr txBox="1">
            <a:spLocks/>
          </p:cNvSpPr>
          <p:nvPr/>
        </p:nvSpPr>
        <p:spPr>
          <a:xfrm>
            <a:off x="6307323" y="1398836"/>
            <a:ext cx="5854513" cy="2758508"/>
          </a:xfrm>
          <a:prstGeom prst="rect">
            <a:avLst/>
          </a:prstGeom>
        </p:spPr>
        <p:txBody>
          <a:bodyPr vert="horz" lIns="120838" tIns="60419" rIns="120838" bIns="60419" rtlCol="0">
            <a:normAutofit/>
          </a:bodyPr>
          <a:lstStyle>
            <a:lvl1pPr marL="354822" indent="-354822" algn="l" defTabSz="1208380" rtl="0" eaLnBrk="1" latinLnBrk="0" hangingPunct="1">
              <a:lnSpc>
                <a:spcPct val="90000"/>
              </a:lnSpc>
              <a:spcBef>
                <a:spcPts val="600"/>
              </a:spcBef>
              <a:spcAft>
                <a:spcPts val="600"/>
              </a:spcAft>
              <a:buFontTx/>
              <a:buNone/>
              <a:defRPr sz="2856" kern="1200">
                <a:solidFill>
                  <a:srgbClr val="58595B"/>
                </a:solidFill>
                <a:latin typeface="Segoe UI" panose="020B0502040204020203" pitchFamily="34" charset="0"/>
                <a:ea typeface="Segoe UI" panose="020B0502040204020203" pitchFamily="34" charset="0"/>
                <a:cs typeface="Segoe UI" panose="020B0502040204020203" pitchFamily="34" charset="0"/>
              </a:defRPr>
            </a:lvl1pPr>
            <a:lvl2pPr marL="686709" indent="-346727" algn="l" defTabSz="1208380" rtl="0" eaLnBrk="1" latinLnBrk="0" hangingPunct="1">
              <a:lnSpc>
                <a:spcPct val="90000"/>
              </a:lnSpc>
              <a:spcBef>
                <a:spcPts val="600"/>
              </a:spcBef>
              <a:spcAft>
                <a:spcPts val="600"/>
              </a:spcAft>
              <a:buFontTx/>
              <a:buNone/>
              <a:defRPr sz="244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2pPr>
            <a:lvl3pPr marL="980819" indent="-308951" algn="l" defTabSz="1208380" rtl="0" eaLnBrk="1" latinLnBrk="0" hangingPunct="1">
              <a:lnSpc>
                <a:spcPct val="90000"/>
              </a:lnSpc>
              <a:spcBef>
                <a:spcPts val="600"/>
              </a:spcBef>
              <a:spcAft>
                <a:spcPts val="600"/>
              </a:spcAft>
              <a:buFontTx/>
              <a:buNone/>
              <a:defRPr sz="204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1251995" indent="-271176"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1546106" indent="-279270"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9pPr>
          </a:lstStyle>
          <a:p>
            <a:pPr marL="0" marR="0" lvl="0" indent="0"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00BCF2"/>
                </a:solidFill>
                <a:effectLst/>
                <a:uLnTx/>
                <a:uFillTx/>
                <a:latin typeface="Segoe UI Light" panose="020B0502040204020203" pitchFamily="34" charset="0"/>
                <a:cs typeface="Segoe UI Light" panose="020B0502040204020203" pitchFamily="34" charset="0"/>
              </a:rPr>
              <a:t>Scale Out (horizontal)</a:t>
            </a:r>
          </a:p>
          <a:p>
            <a:pPr marL="354822" marR="0" lvl="0" indent="-354822"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rPr>
              <a:t>Add Additional Instances</a:t>
            </a:r>
          </a:p>
          <a:p>
            <a:pPr marL="354822" marR="0" lvl="0" indent="-354822" algn="l" defTabSz="1208380" rtl="0" eaLnBrk="1" fontAlgn="auto" latinLnBrk="0" hangingPunct="1">
              <a:lnSpc>
                <a:spcPct val="90000"/>
              </a:lnSpc>
              <a:spcBef>
                <a:spcPts val="600"/>
              </a:spcBef>
              <a:spcAft>
                <a:spcPts val="600"/>
              </a:spcAft>
              <a:buClrTx/>
              <a:buSzTx/>
              <a:buFontTx/>
              <a:buNone/>
              <a:tabLst/>
              <a:defRPr/>
            </a:pPr>
            <a:r>
              <a:rPr kumimoji="0" lang="en-US" sz="2000"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rPr>
              <a:t>Basic Plan: Up to 3 Dedicated Instances</a:t>
            </a:r>
          </a:p>
          <a:p>
            <a:pPr marL="354822" marR="0" lvl="0" indent="-354822" algn="l" defTabSz="1208380" rtl="0" eaLnBrk="1" fontAlgn="auto" latinLnBrk="0" hangingPunct="1">
              <a:lnSpc>
                <a:spcPct val="90000"/>
              </a:lnSpc>
              <a:spcBef>
                <a:spcPts val="600"/>
              </a:spcBef>
              <a:spcAft>
                <a:spcPts val="600"/>
              </a:spcAft>
              <a:buClrTx/>
              <a:buSzTx/>
              <a:buFontTx/>
              <a:buNone/>
              <a:tabLst/>
              <a:defRPr/>
            </a:pPr>
            <a:r>
              <a:rPr kumimoji="0" lang="en-US" sz="2000"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rPr>
              <a:t>Standard Plan: Up to 10 Dedicated Instances</a:t>
            </a:r>
          </a:p>
          <a:p>
            <a:pPr lvl="0">
              <a:defRPr/>
            </a:pPr>
            <a:r>
              <a:rPr lang="en-US" sz="2000" dirty="0">
                <a:latin typeface="Segoe UI Light" panose="020B0502040204020203" pitchFamily="34" charset="0"/>
                <a:cs typeface="Segoe UI Light" panose="020B0502040204020203" pitchFamily="34" charset="0"/>
              </a:rPr>
              <a:t>Premium Plan: Up to 20 or 50 (ASE) Dedicated Instances</a:t>
            </a:r>
          </a:p>
          <a:p>
            <a:pPr marL="354822" marR="0" lvl="0" indent="-354822" algn="l" defTabSz="1208380" rtl="0" eaLnBrk="1" fontAlgn="auto" latinLnBrk="0" hangingPunct="1">
              <a:lnSpc>
                <a:spcPct val="90000"/>
              </a:lnSpc>
              <a:spcBef>
                <a:spcPts val="600"/>
              </a:spcBef>
              <a:spcAft>
                <a:spcPts val="600"/>
              </a:spcAft>
              <a:buClrTx/>
              <a:buSzTx/>
              <a:buFontTx/>
              <a:buNone/>
              <a:tabLst/>
              <a:defRPr/>
            </a:pPr>
            <a:endParaRPr kumimoji="0" lang="en-US" sz="2856"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endParaRPr>
          </a:p>
        </p:txBody>
      </p:sp>
      <p:sp>
        <p:nvSpPr>
          <p:cNvPr id="17" name="Rectangle 16"/>
          <p:cNvSpPr/>
          <p:nvPr/>
        </p:nvSpPr>
        <p:spPr>
          <a:xfrm>
            <a:off x="4704153" y="6473621"/>
            <a:ext cx="7465176" cy="369332"/>
          </a:xfrm>
          <a:prstGeom prst="rect">
            <a:avLst/>
          </a:prstGeom>
        </p:spPr>
        <p:txBody>
          <a:bodyPr wrap="square">
            <a:spAutoFit/>
          </a:bodyPr>
          <a:lstStyle/>
          <a:p>
            <a:r>
              <a:rPr lang="en-US" dirty="0"/>
              <a:t>http://azure.microsoft.com/en-us/pricing/details/app-service/plans/</a:t>
            </a:r>
          </a:p>
        </p:txBody>
      </p:sp>
    </p:spTree>
    <p:extLst>
      <p:ext uri="{BB962C8B-B14F-4D97-AF65-F5344CB8AC3E}">
        <p14:creationId xmlns:p14="http://schemas.microsoft.com/office/powerpoint/2010/main" val="2961311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fltVal val="0"/>
                                          </p:val>
                                        </p:tav>
                                        <p:tav tm="100000">
                                          <p:val>
                                            <p:strVal val="#ppt_w"/>
                                          </p:val>
                                        </p:tav>
                                      </p:tavLst>
                                    </p:anim>
                                    <p:anim calcmode="lin" valueType="num">
                                      <p:cBhvr>
                                        <p:cTn id="33" dur="1000" fill="hold"/>
                                        <p:tgtEl>
                                          <p:spTgt spid="7"/>
                                        </p:tgtEl>
                                        <p:attrNameLst>
                                          <p:attrName>ppt_h</p:attrName>
                                        </p:attrNameLst>
                                      </p:cBhvr>
                                      <p:tavLst>
                                        <p:tav tm="0">
                                          <p:val>
                                            <p:fltVal val="0"/>
                                          </p:val>
                                        </p:tav>
                                        <p:tav tm="100000">
                                          <p:val>
                                            <p:strVal val="#ppt_h"/>
                                          </p:val>
                                        </p:tav>
                                      </p:tavLst>
                                    </p:anim>
                                    <p:anim calcmode="lin" valueType="num">
                                      <p:cBhvr>
                                        <p:cTn id="34" dur="1000" fill="hold"/>
                                        <p:tgtEl>
                                          <p:spTgt spid="7"/>
                                        </p:tgtEl>
                                        <p:attrNameLst>
                                          <p:attrName>style.rotation</p:attrName>
                                        </p:attrNameLst>
                                      </p:cBhvr>
                                      <p:tavLst>
                                        <p:tav tm="0">
                                          <p:val>
                                            <p:fltVal val="90"/>
                                          </p:val>
                                        </p:tav>
                                        <p:tav tm="100000">
                                          <p:val>
                                            <p:fltVal val="0"/>
                                          </p:val>
                                        </p:tav>
                                      </p:tavLst>
                                    </p:anim>
                                    <p:animEffect transition="in" filter="fade">
                                      <p:cBhvr>
                                        <p:cTn id="35" dur="1000"/>
                                        <p:tgtEl>
                                          <p:spTgt spid="7"/>
                                        </p:tgtEl>
                                      </p:cBhvr>
                                    </p:animEffec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xEl>
                                              <p:pRg st="0" end="0"/>
                                            </p:txEl>
                                          </p:spTgt>
                                        </p:tgtEl>
                                        <p:attrNameLst>
                                          <p:attrName>style.visibility</p:attrName>
                                        </p:attrNameLst>
                                      </p:cBhvr>
                                      <p:to>
                                        <p:strVal val="visible"/>
                                      </p:to>
                                    </p:set>
                                    <p:animEffect transition="in" filter="fade">
                                      <p:cBhvr>
                                        <p:cTn id="69" dur="500"/>
                                        <p:tgtEl>
                                          <p:spTgt spid="16">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6">
                                            <p:txEl>
                                              <p:pRg st="1" end="1"/>
                                            </p:txEl>
                                          </p:spTgt>
                                        </p:tgtEl>
                                        <p:attrNameLst>
                                          <p:attrName>style.visibility</p:attrName>
                                        </p:attrNameLst>
                                      </p:cBhvr>
                                      <p:to>
                                        <p:strVal val="visible"/>
                                      </p:to>
                                    </p:set>
                                    <p:animEffect transition="in" filter="fade">
                                      <p:cBhvr>
                                        <p:cTn id="72" dur="500"/>
                                        <p:tgtEl>
                                          <p:spTgt spid="16">
                                            <p:txEl>
                                              <p:pRg st="1" end="1"/>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6">
                                            <p:txEl>
                                              <p:pRg st="2" end="2"/>
                                            </p:txEl>
                                          </p:spTgt>
                                        </p:tgtEl>
                                        <p:attrNameLst>
                                          <p:attrName>style.visibility</p:attrName>
                                        </p:attrNameLst>
                                      </p:cBhvr>
                                      <p:to>
                                        <p:strVal val="visible"/>
                                      </p:to>
                                    </p:set>
                                    <p:animEffect transition="in" filter="fade">
                                      <p:cBhvr>
                                        <p:cTn id="75" dur="500"/>
                                        <p:tgtEl>
                                          <p:spTgt spid="16">
                                            <p:txEl>
                                              <p:pRg st="2" end="2"/>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16">
                                            <p:txEl>
                                              <p:pRg st="3" end="3"/>
                                            </p:txEl>
                                          </p:spTgt>
                                        </p:tgtEl>
                                        <p:attrNameLst>
                                          <p:attrName>style.visibility</p:attrName>
                                        </p:attrNameLst>
                                      </p:cBhvr>
                                      <p:to>
                                        <p:strVal val="visible"/>
                                      </p:to>
                                    </p:set>
                                    <p:animEffect transition="in" filter="fade">
                                      <p:cBhvr>
                                        <p:cTn id="78" dur="500"/>
                                        <p:tgtEl>
                                          <p:spTgt spid="16">
                                            <p:txEl>
                                              <p:pRg st="3" end="3"/>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16">
                                            <p:txEl>
                                              <p:pRg st="4" end="4"/>
                                            </p:txEl>
                                          </p:spTgt>
                                        </p:tgtEl>
                                        <p:attrNameLst>
                                          <p:attrName>style.visibility</p:attrName>
                                        </p:attrNameLst>
                                      </p:cBhvr>
                                      <p:to>
                                        <p:strVal val="visible"/>
                                      </p:to>
                                    </p:set>
                                    <p:animEffect transition="in" filter="fade">
                                      <p:cBhvr>
                                        <p:cTn id="81"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9" grpId="0" animBg="1"/>
      <p:bldP spid="10" grpId="0" animBg="1"/>
      <p:bldP spid="11" grpId="0" animBg="1"/>
      <p:bldP spid="12" grpId="0"/>
      <p:bldP spid="12" grpId="1"/>
      <p:bldP spid="13" grpId="0"/>
      <p:bldP spid="13" grpId="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Scaling Options (Web Roles)</a:t>
            </a:r>
          </a:p>
        </p:txBody>
      </p:sp>
      <p:sp>
        <p:nvSpPr>
          <p:cNvPr id="5" name="hyperV2"/>
          <p:cNvSpPr>
            <a:spLocks noChangeAspect="1" noEditPoints="1"/>
          </p:cNvSpPr>
          <p:nvPr/>
        </p:nvSpPr>
        <p:spPr bwMode="auto">
          <a:xfrm>
            <a:off x="2834994" y="4503091"/>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6" name="hyperV2"/>
          <p:cNvSpPr>
            <a:spLocks noChangeAspect="1" noEditPoints="1"/>
          </p:cNvSpPr>
          <p:nvPr/>
        </p:nvSpPr>
        <p:spPr bwMode="auto">
          <a:xfrm>
            <a:off x="3228507" y="5417481"/>
            <a:ext cx="779288" cy="1299164"/>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7" name="hyperV2"/>
          <p:cNvSpPr>
            <a:spLocks noChangeAspect="1" noEditPoints="1"/>
          </p:cNvSpPr>
          <p:nvPr/>
        </p:nvSpPr>
        <p:spPr bwMode="auto">
          <a:xfrm>
            <a:off x="2652116" y="3831681"/>
            <a:ext cx="1828800" cy="3048824"/>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8" name="hyperV2"/>
          <p:cNvSpPr>
            <a:spLocks noChangeAspect="1" noEditPoints="1"/>
          </p:cNvSpPr>
          <p:nvPr/>
        </p:nvSpPr>
        <p:spPr bwMode="auto">
          <a:xfrm>
            <a:off x="6270553" y="4278495"/>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9" name="hyperV2"/>
          <p:cNvSpPr>
            <a:spLocks noChangeAspect="1" noEditPoints="1"/>
          </p:cNvSpPr>
          <p:nvPr/>
        </p:nvSpPr>
        <p:spPr bwMode="auto">
          <a:xfrm>
            <a:off x="7654565" y="4157344"/>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10" name="hyperV2"/>
          <p:cNvSpPr>
            <a:spLocks noChangeAspect="1" noEditPoints="1"/>
          </p:cNvSpPr>
          <p:nvPr/>
        </p:nvSpPr>
        <p:spPr bwMode="auto">
          <a:xfrm>
            <a:off x="9038577" y="4157344"/>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11" name="hyperV2"/>
          <p:cNvSpPr>
            <a:spLocks noChangeAspect="1" noEditPoints="1"/>
          </p:cNvSpPr>
          <p:nvPr/>
        </p:nvSpPr>
        <p:spPr bwMode="auto">
          <a:xfrm>
            <a:off x="10422589" y="4095062"/>
            <a:ext cx="1292768" cy="2155196"/>
          </a:xfrm>
          <a:custGeom>
            <a:avLst/>
            <a:gdLst>
              <a:gd name="T0" fmla="*/ 625 w 625"/>
              <a:gd name="T1" fmla="*/ 132 h 1044"/>
              <a:gd name="T2" fmla="*/ 393 w 625"/>
              <a:gd name="T3" fmla="*/ 0 h 1044"/>
              <a:gd name="T4" fmla="*/ 383 w 625"/>
              <a:gd name="T5" fmla="*/ 0 h 1044"/>
              <a:gd name="T6" fmla="*/ 5 w 625"/>
              <a:gd name="T7" fmla="*/ 218 h 1044"/>
              <a:gd name="T8" fmla="*/ 5 w 625"/>
              <a:gd name="T9" fmla="*/ 220 h 1044"/>
              <a:gd name="T10" fmla="*/ 0 w 625"/>
              <a:gd name="T11" fmla="*/ 223 h 1044"/>
              <a:gd name="T12" fmla="*/ 0 w 625"/>
              <a:gd name="T13" fmla="*/ 893 h 1044"/>
              <a:gd name="T14" fmla="*/ 5 w 625"/>
              <a:gd name="T15" fmla="*/ 902 h 1044"/>
              <a:gd name="T16" fmla="*/ 237 w 625"/>
              <a:gd name="T17" fmla="*/ 1044 h 1044"/>
              <a:gd name="T18" fmla="*/ 252 w 625"/>
              <a:gd name="T19" fmla="*/ 1035 h 1044"/>
              <a:gd name="T20" fmla="*/ 252 w 625"/>
              <a:gd name="T21" fmla="*/ 1034 h 1044"/>
              <a:gd name="T22" fmla="*/ 624 w 625"/>
              <a:gd name="T23" fmla="*/ 811 h 1044"/>
              <a:gd name="T24" fmla="*/ 624 w 625"/>
              <a:gd name="T25" fmla="*/ 150 h 1044"/>
              <a:gd name="T26" fmla="*/ 625 w 625"/>
              <a:gd name="T27" fmla="*/ 150 h 1044"/>
              <a:gd name="T28" fmla="*/ 625 w 625"/>
              <a:gd name="T29" fmla="*/ 132 h 1044"/>
              <a:gd name="T30" fmla="*/ 388 w 625"/>
              <a:gd name="T31" fmla="*/ 21 h 1044"/>
              <a:gd name="T32" fmla="*/ 600 w 625"/>
              <a:gd name="T33" fmla="*/ 141 h 1044"/>
              <a:gd name="T34" fmla="*/ 244 w 625"/>
              <a:gd name="T35" fmla="*/ 340 h 1044"/>
              <a:gd name="T36" fmla="*/ 165 w 625"/>
              <a:gd name="T37" fmla="*/ 298 h 1044"/>
              <a:gd name="T38" fmla="*/ 34 w 625"/>
              <a:gd name="T39" fmla="*/ 225 h 1044"/>
              <a:gd name="T40" fmla="*/ 388 w 625"/>
              <a:gd name="T41" fmla="*/ 21 h 1044"/>
              <a:gd name="T42" fmla="*/ 156 w 625"/>
              <a:gd name="T43" fmla="*/ 315 h 1044"/>
              <a:gd name="T44" fmla="*/ 230 w 625"/>
              <a:gd name="T45" fmla="*/ 357 h 1044"/>
              <a:gd name="T46" fmla="*/ 231 w 625"/>
              <a:gd name="T47" fmla="*/ 541 h 1044"/>
              <a:gd name="T48" fmla="*/ 20 w 625"/>
              <a:gd name="T49" fmla="*/ 423 h 1044"/>
              <a:gd name="T50" fmla="*/ 20 w 625"/>
              <a:gd name="T51" fmla="*/ 244 h 1044"/>
              <a:gd name="T52" fmla="*/ 156 w 625"/>
              <a:gd name="T53" fmla="*/ 315 h 1044"/>
              <a:gd name="T54" fmla="*/ 20 w 625"/>
              <a:gd name="T55" fmla="*/ 446 h 1044"/>
              <a:gd name="T56" fmla="*/ 231 w 625"/>
              <a:gd name="T57" fmla="*/ 563 h 1044"/>
              <a:gd name="T58" fmla="*/ 231 w 625"/>
              <a:gd name="T59" fmla="*/ 593 h 1044"/>
              <a:gd name="T60" fmla="*/ 20 w 625"/>
              <a:gd name="T61" fmla="*/ 475 h 1044"/>
              <a:gd name="T62" fmla="*/ 20 w 625"/>
              <a:gd name="T63" fmla="*/ 446 h 1044"/>
              <a:gd name="T64" fmla="*/ 20 w 625"/>
              <a:gd name="T65" fmla="*/ 498 h 1044"/>
              <a:gd name="T66" fmla="*/ 231 w 625"/>
              <a:gd name="T67" fmla="*/ 616 h 1044"/>
              <a:gd name="T68" fmla="*/ 231 w 625"/>
              <a:gd name="T69" fmla="*/ 637 h 1044"/>
              <a:gd name="T70" fmla="*/ 20 w 625"/>
              <a:gd name="T71" fmla="*/ 519 h 1044"/>
              <a:gd name="T72" fmla="*/ 20 w 625"/>
              <a:gd name="T73" fmla="*/ 498 h 1044"/>
              <a:gd name="T74" fmla="*/ 20 w 625"/>
              <a:gd name="T75" fmla="*/ 887 h 1044"/>
              <a:gd name="T76" fmla="*/ 20 w 625"/>
              <a:gd name="T77" fmla="*/ 542 h 1044"/>
              <a:gd name="T78" fmla="*/ 231 w 625"/>
              <a:gd name="T79" fmla="*/ 660 h 1044"/>
              <a:gd name="T80" fmla="*/ 232 w 625"/>
              <a:gd name="T81" fmla="*/ 1017 h 1044"/>
              <a:gd name="T82" fmla="*/ 20 w 625"/>
              <a:gd name="T83" fmla="*/ 887 h 1044"/>
              <a:gd name="T84" fmla="*/ 160 w 625"/>
              <a:gd name="T85" fmla="*/ 746 h 1044"/>
              <a:gd name="T86" fmla="*/ 110 w 625"/>
              <a:gd name="T87" fmla="*/ 770 h 1044"/>
              <a:gd name="T88" fmla="*/ 84 w 625"/>
              <a:gd name="T89" fmla="*/ 712 h 1044"/>
              <a:gd name="T90" fmla="*/ 134 w 625"/>
              <a:gd name="T91" fmla="*/ 688 h 1044"/>
              <a:gd name="T92" fmla="*/ 160 w 625"/>
              <a:gd name="T93" fmla="*/ 746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5" h="1044">
                <a:moveTo>
                  <a:pt x="625" y="132"/>
                </a:moveTo>
                <a:cubicBezTo>
                  <a:pt x="393" y="0"/>
                  <a:pt x="393" y="0"/>
                  <a:pt x="393" y="0"/>
                </a:cubicBezTo>
                <a:cubicBezTo>
                  <a:pt x="383" y="0"/>
                  <a:pt x="383" y="0"/>
                  <a:pt x="383" y="0"/>
                </a:cubicBezTo>
                <a:cubicBezTo>
                  <a:pt x="5" y="218"/>
                  <a:pt x="5" y="218"/>
                  <a:pt x="5" y="218"/>
                </a:cubicBezTo>
                <a:cubicBezTo>
                  <a:pt x="5" y="220"/>
                  <a:pt x="5" y="220"/>
                  <a:pt x="5" y="220"/>
                </a:cubicBezTo>
                <a:cubicBezTo>
                  <a:pt x="0" y="223"/>
                  <a:pt x="0" y="223"/>
                  <a:pt x="0" y="223"/>
                </a:cubicBezTo>
                <a:cubicBezTo>
                  <a:pt x="0" y="893"/>
                  <a:pt x="0" y="893"/>
                  <a:pt x="0" y="893"/>
                </a:cubicBezTo>
                <a:cubicBezTo>
                  <a:pt x="5" y="902"/>
                  <a:pt x="5" y="902"/>
                  <a:pt x="5" y="902"/>
                </a:cubicBezTo>
                <a:cubicBezTo>
                  <a:pt x="237" y="1044"/>
                  <a:pt x="237" y="1044"/>
                  <a:pt x="237" y="1044"/>
                </a:cubicBezTo>
                <a:cubicBezTo>
                  <a:pt x="252" y="1035"/>
                  <a:pt x="252" y="1035"/>
                  <a:pt x="252" y="1035"/>
                </a:cubicBezTo>
                <a:cubicBezTo>
                  <a:pt x="252" y="1034"/>
                  <a:pt x="252" y="1034"/>
                  <a:pt x="252" y="1034"/>
                </a:cubicBezTo>
                <a:cubicBezTo>
                  <a:pt x="624" y="811"/>
                  <a:pt x="624" y="811"/>
                  <a:pt x="624" y="811"/>
                </a:cubicBezTo>
                <a:cubicBezTo>
                  <a:pt x="624" y="150"/>
                  <a:pt x="624" y="150"/>
                  <a:pt x="624" y="150"/>
                </a:cubicBezTo>
                <a:cubicBezTo>
                  <a:pt x="625" y="150"/>
                  <a:pt x="625" y="150"/>
                  <a:pt x="625" y="150"/>
                </a:cubicBezTo>
                <a:lnTo>
                  <a:pt x="625" y="132"/>
                </a:lnTo>
                <a:close/>
                <a:moveTo>
                  <a:pt x="388" y="21"/>
                </a:moveTo>
                <a:cubicBezTo>
                  <a:pt x="600" y="141"/>
                  <a:pt x="600" y="141"/>
                  <a:pt x="600" y="141"/>
                </a:cubicBezTo>
                <a:cubicBezTo>
                  <a:pt x="244" y="340"/>
                  <a:pt x="244" y="340"/>
                  <a:pt x="244" y="340"/>
                </a:cubicBezTo>
                <a:cubicBezTo>
                  <a:pt x="165" y="298"/>
                  <a:pt x="165" y="298"/>
                  <a:pt x="165" y="298"/>
                </a:cubicBezTo>
                <a:cubicBezTo>
                  <a:pt x="34" y="225"/>
                  <a:pt x="34" y="225"/>
                  <a:pt x="34" y="225"/>
                </a:cubicBezTo>
                <a:lnTo>
                  <a:pt x="388" y="21"/>
                </a:lnTo>
                <a:close/>
                <a:moveTo>
                  <a:pt x="156" y="315"/>
                </a:moveTo>
                <a:cubicBezTo>
                  <a:pt x="230" y="357"/>
                  <a:pt x="230" y="357"/>
                  <a:pt x="230" y="357"/>
                </a:cubicBezTo>
                <a:cubicBezTo>
                  <a:pt x="231" y="541"/>
                  <a:pt x="231" y="541"/>
                  <a:pt x="231" y="541"/>
                </a:cubicBezTo>
                <a:cubicBezTo>
                  <a:pt x="20" y="423"/>
                  <a:pt x="20" y="423"/>
                  <a:pt x="20" y="423"/>
                </a:cubicBezTo>
                <a:cubicBezTo>
                  <a:pt x="20" y="244"/>
                  <a:pt x="20" y="244"/>
                  <a:pt x="20" y="244"/>
                </a:cubicBezTo>
                <a:lnTo>
                  <a:pt x="156" y="315"/>
                </a:lnTo>
                <a:close/>
                <a:moveTo>
                  <a:pt x="20" y="446"/>
                </a:moveTo>
                <a:cubicBezTo>
                  <a:pt x="231" y="563"/>
                  <a:pt x="231" y="563"/>
                  <a:pt x="231" y="563"/>
                </a:cubicBezTo>
                <a:cubicBezTo>
                  <a:pt x="231" y="593"/>
                  <a:pt x="231" y="593"/>
                  <a:pt x="231" y="593"/>
                </a:cubicBezTo>
                <a:cubicBezTo>
                  <a:pt x="20" y="475"/>
                  <a:pt x="20" y="475"/>
                  <a:pt x="20" y="475"/>
                </a:cubicBezTo>
                <a:lnTo>
                  <a:pt x="20" y="446"/>
                </a:lnTo>
                <a:close/>
                <a:moveTo>
                  <a:pt x="20" y="498"/>
                </a:moveTo>
                <a:cubicBezTo>
                  <a:pt x="231" y="616"/>
                  <a:pt x="231" y="616"/>
                  <a:pt x="231" y="616"/>
                </a:cubicBezTo>
                <a:cubicBezTo>
                  <a:pt x="231" y="637"/>
                  <a:pt x="231" y="637"/>
                  <a:pt x="231" y="637"/>
                </a:cubicBezTo>
                <a:cubicBezTo>
                  <a:pt x="20" y="519"/>
                  <a:pt x="20" y="519"/>
                  <a:pt x="20" y="519"/>
                </a:cubicBezTo>
                <a:lnTo>
                  <a:pt x="20" y="498"/>
                </a:lnTo>
                <a:close/>
                <a:moveTo>
                  <a:pt x="20" y="887"/>
                </a:moveTo>
                <a:cubicBezTo>
                  <a:pt x="20" y="542"/>
                  <a:pt x="20" y="542"/>
                  <a:pt x="20" y="542"/>
                </a:cubicBezTo>
                <a:cubicBezTo>
                  <a:pt x="231" y="660"/>
                  <a:pt x="231" y="660"/>
                  <a:pt x="231" y="660"/>
                </a:cubicBezTo>
                <a:cubicBezTo>
                  <a:pt x="232" y="1017"/>
                  <a:pt x="232" y="1017"/>
                  <a:pt x="232" y="1017"/>
                </a:cubicBezTo>
                <a:lnTo>
                  <a:pt x="20" y="887"/>
                </a:lnTo>
                <a:close/>
                <a:moveTo>
                  <a:pt x="160" y="746"/>
                </a:moveTo>
                <a:cubicBezTo>
                  <a:pt x="154" y="769"/>
                  <a:pt x="132" y="779"/>
                  <a:pt x="110" y="770"/>
                </a:cubicBezTo>
                <a:cubicBezTo>
                  <a:pt x="89" y="760"/>
                  <a:pt x="77" y="734"/>
                  <a:pt x="84" y="712"/>
                </a:cubicBezTo>
                <a:cubicBezTo>
                  <a:pt x="90" y="689"/>
                  <a:pt x="112" y="679"/>
                  <a:pt x="134" y="688"/>
                </a:cubicBezTo>
                <a:cubicBezTo>
                  <a:pt x="155" y="698"/>
                  <a:pt x="167" y="724"/>
                  <a:pt x="160" y="746"/>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ndParaRPr>
          </a:p>
        </p:txBody>
      </p:sp>
      <p:sp>
        <p:nvSpPr>
          <p:cNvPr id="15" name="Content Placeholder 3"/>
          <p:cNvSpPr txBox="1">
            <a:spLocks/>
          </p:cNvSpPr>
          <p:nvPr/>
        </p:nvSpPr>
        <p:spPr>
          <a:xfrm>
            <a:off x="529660" y="1398836"/>
            <a:ext cx="5597872" cy="2526843"/>
          </a:xfrm>
          <a:prstGeom prst="rect">
            <a:avLst/>
          </a:prstGeom>
        </p:spPr>
        <p:txBody>
          <a:bodyPr vert="horz" lIns="120838" tIns="60419" rIns="120838" bIns="60419" rtlCol="0">
            <a:normAutofit fontScale="92500" lnSpcReduction="20000"/>
          </a:bodyPr>
          <a:lstStyle>
            <a:lvl1pPr marL="346727" indent="-346727" algn="l" defTabSz="1208380" rtl="0" eaLnBrk="1" latinLnBrk="0" hangingPunct="1">
              <a:lnSpc>
                <a:spcPct val="90000"/>
              </a:lnSpc>
              <a:spcBef>
                <a:spcPts val="600"/>
              </a:spcBef>
              <a:spcAft>
                <a:spcPts val="600"/>
              </a:spcAft>
              <a:buFontTx/>
              <a:buNone/>
              <a:defRPr sz="2856" kern="1200">
                <a:solidFill>
                  <a:srgbClr val="58595B"/>
                </a:solidFill>
                <a:latin typeface="Segoe UI" panose="020B0502040204020203" pitchFamily="34" charset="0"/>
                <a:ea typeface="Segoe UI" panose="020B0502040204020203" pitchFamily="34" charset="0"/>
                <a:cs typeface="Segoe UI" panose="020B0502040204020203" pitchFamily="34" charset="0"/>
              </a:defRPr>
            </a:lvl1pPr>
            <a:lvl2pPr marL="686709" indent="-331887" algn="l" defTabSz="1208380" rtl="0" eaLnBrk="1" latinLnBrk="0" hangingPunct="1">
              <a:lnSpc>
                <a:spcPct val="90000"/>
              </a:lnSpc>
              <a:spcBef>
                <a:spcPts val="600"/>
              </a:spcBef>
              <a:spcAft>
                <a:spcPts val="600"/>
              </a:spcAft>
              <a:buFontTx/>
              <a:buNone/>
              <a:defRPr sz="244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2pPr>
            <a:lvl3pPr marL="972725" indent="-294111" algn="l" defTabSz="1208380" rtl="0" eaLnBrk="1" latinLnBrk="0" hangingPunct="1">
              <a:lnSpc>
                <a:spcPct val="90000"/>
              </a:lnSpc>
              <a:spcBef>
                <a:spcPts val="600"/>
              </a:spcBef>
              <a:spcAft>
                <a:spcPts val="600"/>
              </a:spcAft>
              <a:buFontTx/>
              <a:buNone/>
              <a:defRPr sz="204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1251995" indent="-279270"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1546106" indent="-286016"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9pPr>
          </a:lstStyle>
          <a:p>
            <a:pPr marL="0" marR="0" lvl="0" indent="0"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00BCF2"/>
                </a:solidFill>
                <a:effectLst/>
                <a:uLnTx/>
                <a:uFillTx/>
                <a:latin typeface="Segoe UI Light" panose="020B0502040204020203" pitchFamily="34" charset="0"/>
                <a:cs typeface="Segoe UI Light" panose="020B0502040204020203" pitchFamily="34" charset="0"/>
              </a:rPr>
              <a:t>Scale Up (vertical)</a:t>
            </a:r>
          </a:p>
          <a:p>
            <a:pPr marL="0" marR="0" lvl="0" indent="0"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rPr>
              <a:t>D-series (60% faster)</a:t>
            </a:r>
          </a:p>
          <a:p>
            <a:pPr marL="0" marR="0" lvl="0" indent="0" algn="l" defTabSz="1208380" rtl="0" eaLnBrk="1" fontAlgn="auto" latinLnBrk="0" hangingPunct="1">
              <a:lnSpc>
                <a:spcPct val="90000"/>
              </a:lnSpc>
              <a:spcBef>
                <a:spcPts val="600"/>
              </a:spcBef>
              <a:spcAft>
                <a:spcPts val="600"/>
              </a:spcAft>
              <a:buClrTx/>
              <a:buSzTx/>
              <a:buFontTx/>
              <a:buNone/>
              <a:tabLst/>
              <a:defRPr/>
            </a:pPr>
            <a:r>
              <a:rPr kumimoji="0" lang="en-US" sz="2400"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rPr>
              <a:t>Max. 16 cores 112GB RAM, 800GB SSD (D14)</a:t>
            </a:r>
          </a:p>
          <a:p>
            <a:pPr marL="0" marR="0" lvl="0" indent="0" algn="l" defTabSz="1208380" rtl="0" eaLnBrk="1" fontAlgn="auto" latinLnBrk="0" hangingPunct="1">
              <a:lnSpc>
                <a:spcPct val="90000"/>
              </a:lnSpc>
              <a:spcBef>
                <a:spcPts val="600"/>
              </a:spcBef>
              <a:spcAft>
                <a:spcPts val="600"/>
              </a:spcAft>
              <a:buClrTx/>
              <a:buSzTx/>
              <a:buFontTx/>
              <a:buNone/>
              <a:tabLst/>
              <a:defRPr/>
            </a:pPr>
            <a:r>
              <a:rPr lang="en-US" dirty="0">
                <a:latin typeface="Segoe UI Light" panose="020B0502040204020203" pitchFamily="34" charset="0"/>
                <a:cs typeface="Segoe UI Light" panose="020B0502040204020203" pitchFamily="34" charset="0"/>
              </a:rPr>
              <a:t>A-Series </a:t>
            </a:r>
          </a:p>
          <a:p>
            <a:pPr marL="0" marR="0" lvl="0" indent="0" algn="l" defTabSz="1208380" rtl="0" eaLnBrk="1" fontAlgn="auto" latinLnBrk="0" hangingPunct="1">
              <a:lnSpc>
                <a:spcPct val="90000"/>
              </a:lnSpc>
              <a:spcBef>
                <a:spcPts val="600"/>
              </a:spcBef>
              <a:spcAft>
                <a:spcPts val="600"/>
              </a:spcAft>
              <a:buClrTx/>
              <a:buSzTx/>
              <a:buFontTx/>
              <a:buNone/>
              <a:tabLst/>
              <a:defRPr/>
            </a:pPr>
            <a:r>
              <a:rPr lang="en-US" sz="2400" dirty="0">
                <a:latin typeface="Segoe UI Light" panose="020B0502040204020203" pitchFamily="34" charset="0"/>
                <a:cs typeface="Segoe UI Light" panose="020B0502040204020203" pitchFamily="34" charset="0"/>
              </a:rPr>
              <a:t>Max. 16 cores 112 GB RAM Intel Xeon 2.5GHz (A11)</a:t>
            </a:r>
          </a:p>
          <a:p>
            <a:pPr marL="0" marR="0" lvl="0" indent="0" algn="l" defTabSz="1208380" rtl="0" eaLnBrk="1" fontAlgn="auto" latinLnBrk="0" hangingPunct="1">
              <a:lnSpc>
                <a:spcPct val="90000"/>
              </a:lnSpc>
              <a:spcBef>
                <a:spcPts val="600"/>
              </a:spcBef>
              <a:spcAft>
                <a:spcPts val="600"/>
              </a:spcAft>
              <a:buClrTx/>
              <a:buSzTx/>
              <a:buFontTx/>
              <a:buNone/>
              <a:tabLst/>
              <a:defRPr/>
            </a:pPr>
            <a:endParaRPr lang="en-US" dirty="0">
              <a:latin typeface="Segoe UI Light" panose="020B0502040204020203" pitchFamily="34" charset="0"/>
              <a:cs typeface="Segoe UI Light" panose="020B0502040204020203" pitchFamily="34" charset="0"/>
            </a:endParaRPr>
          </a:p>
        </p:txBody>
      </p:sp>
      <p:sp>
        <p:nvSpPr>
          <p:cNvPr id="16" name="Content Placeholder 4"/>
          <p:cNvSpPr txBox="1">
            <a:spLocks/>
          </p:cNvSpPr>
          <p:nvPr/>
        </p:nvSpPr>
        <p:spPr>
          <a:xfrm>
            <a:off x="6307323" y="1398836"/>
            <a:ext cx="5854513" cy="2758508"/>
          </a:xfrm>
          <a:prstGeom prst="rect">
            <a:avLst/>
          </a:prstGeom>
        </p:spPr>
        <p:txBody>
          <a:bodyPr vert="horz" lIns="120838" tIns="60419" rIns="120838" bIns="60419" rtlCol="0">
            <a:normAutofit/>
          </a:bodyPr>
          <a:lstStyle>
            <a:lvl1pPr marL="354822" indent="-354822" algn="l" defTabSz="1208380" rtl="0" eaLnBrk="1" latinLnBrk="0" hangingPunct="1">
              <a:lnSpc>
                <a:spcPct val="90000"/>
              </a:lnSpc>
              <a:spcBef>
                <a:spcPts val="600"/>
              </a:spcBef>
              <a:spcAft>
                <a:spcPts val="600"/>
              </a:spcAft>
              <a:buFontTx/>
              <a:buNone/>
              <a:defRPr sz="2856" kern="1200">
                <a:solidFill>
                  <a:srgbClr val="58595B"/>
                </a:solidFill>
                <a:latin typeface="Segoe UI" panose="020B0502040204020203" pitchFamily="34" charset="0"/>
                <a:ea typeface="Segoe UI" panose="020B0502040204020203" pitchFamily="34" charset="0"/>
                <a:cs typeface="Segoe UI" panose="020B0502040204020203" pitchFamily="34" charset="0"/>
              </a:defRPr>
            </a:lvl1pPr>
            <a:lvl2pPr marL="686709" indent="-346727" algn="l" defTabSz="1208380" rtl="0" eaLnBrk="1" latinLnBrk="0" hangingPunct="1">
              <a:lnSpc>
                <a:spcPct val="90000"/>
              </a:lnSpc>
              <a:spcBef>
                <a:spcPts val="600"/>
              </a:spcBef>
              <a:spcAft>
                <a:spcPts val="600"/>
              </a:spcAft>
              <a:buFontTx/>
              <a:buNone/>
              <a:defRPr sz="244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2pPr>
            <a:lvl3pPr marL="980819" indent="-308951" algn="l" defTabSz="1208380" rtl="0" eaLnBrk="1" latinLnBrk="0" hangingPunct="1">
              <a:lnSpc>
                <a:spcPct val="90000"/>
              </a:lnSpc>
              <a:spcBef>
                <a:spcPts val="600"/>
              </a:spcBef>
              <a:spcAft>
                <a:spcPts val="600"/>
              </a:spcAft>
              <a:buFontTx/>
              <a:buNone/>
              <a:defRPr sz="204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1251995" indent="-271176"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1546106" indent="-279270" algn="l" defTabSz="1208380" rtl="0" eaLnBrk="1" latinLnBrk="0" hangingPunct="1">
              <a:lnSpc>
                <a:spcPct val="90000"/>
              </a:lnSpc>
              <a:spcBef>
                <a:spcPts val="600"/>
              </a:spcBef>
              <a:spcAft>
                <a:spcPts val="600"/>
              </a:spcAft>
              <a:buFontTx/>
              <a:buNone/>
              <a:defRPr sz="1938"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1938" kern="1200">
                <a:solidFill>
                  <a:schemeClr val="tx1"/>
                </a:solidFill>
                <a:latin typeface="+mn-lt"/>
                <a:ea typeface="+mn-ea"/>
                <a:cs typeface="+mn-cs"/>
              </a:defRPr>
            </a:lvl9pPr>
          </a:lstStyle>
          <a:p>
            <a:pPr marL="0" marR="0" lvl="0" indent="0"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00BCF2"/>
                </a:solidFill>
                <a:effectLst/>
                <a:uLnTx/>
                <a:uFillTx/>
                <a:latin typeface="Segoe UI Light" panose="020B0502040204020203" pitchFamily="34" charset="0"/>
                <a:cs typeface="Segoe UI Light" panose="020B0502040204020203" pitchFamily="34" charset="0"/>
              </a:rPr>
              <a:t>Scale Out (horizontal)</a:t>
            </a:r>
          </a:p>
          <a:p>
            <a:pPr marL="354822" marR="0" lvl="0" indent="-354822" algn="l" defTabSz="1208380" rtl="0" eaLnBrk="1" fontAlgn="auto" latinLnBrk="0" hangingPunct="1">
              <a:lnSpc>
                <a:spcPct val="90000"/>
              </a:lnSpc>
              <a:spcBef>
                <a:spcPts val="600"/>
              </a:spcBef>
              <a:spcAft>
                <a:spcPts val="600"/>
              </a:spcAft>
              <a:buClrTx/>
              <a:buSzTx/>
              <a:buFontTx/>
              <a:buNone/>
              <a:tabLst/>
              <a:defRPr/>
            </a:pPr>
            <a:r>
              <a:rPr kumimoji="0" lang="en-US" sz="2856"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rPr>
              <a:t>Add Additional Instances</a:t>
            </a:r>
          </a:p>
          <a:p>
            <a:pPr marL="354822" marR="0" lvl="0" indent="-354822" algn="l" defTabSz="1208380" rtl="0" eaLnBrk="1" fontAlgn="auto" latinLnBrk="0" hangingPunct="1">
              <a:lnSpc>
                <a:spcPct val="90000"/>
              </a:lnSpc>
              <a:spcBef>
                <a:spcPts val="600"/>
              </a:spcBef>
              <a:spcAft>
                <a:spcPts val="600"/>
              </a:spcAft>
              <a:buClrTx/>
              <a:buSzTx/>
              <a:buFontTx/>
              <a:buNone/>
              <a:tabLst/>
              <a:defRPr/>
            </a:pPr>
            <a:r>
              <a:rPr lang="en-US" dirty="0">
                <a:latin typeface="Segoe UI Light" panose="020B0502040204020203" pitchFamily="34" charset="0"/>
                <a:cs typeface="Segoe UI Light" panose="020B0502040204020203" pitchFamily="34" charset="0"/>
              </a:rPr>
              <a:t>Default 20 core quota per subscription – max. 50 VM instances </a:t>
            </a:r>
            <a:endParaRPr kumimoji="0" lang="en-US" sz="2856" b="0" i="0" u="none" strike="noStrike" kern="1200" cap="none" spc="0" normalizeH="0" baseline="0" noProof="0" dirty="0">
              <a:ln>
                <a:noFill/>
              </a:ln>
              <a:solidFill>
                <a:srgbClr val="58595B"/>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54716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5">
                                            <p:txEl>
                                              <p:pRg st="1" end="1"/>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5">
                                            <p:txEl>
                                              <p:pRg st="2" end="2"/>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5">
                                            <p:txEl>
                                              <p:pRg st="3" end="3"/>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Effect transition="in" filter="fade">
                                      <p:cBhvr>
                                        <p:cTn id="58" dur="500"/>
                                        <p:tgtEl>
                                          <p:spTgt spid="16">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xEl>
                                              <p:pRg st="1" end="1"/>
                                            </p:txEl>
                                          </p:spTgt>
                                        </p:tgtEl>
                                        <p:attrNameLst>
                                          <p:attrName>style.visibility</p:attrName>
                                        </p:attrNameLst>
                                      </p:cBhvr>
                                      <p:to>
                                        <p:strVal val="visible"/>
                                      </p:to>
                                    </p:set>
                                    <p:animEffect transition="in" filter="fade">
                                      <p:cBhvr>
                                        <p:cTn id="61" dur="500"/>
                                        <p:tgtEl>
                                          <p:spTgt spid="16">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6">
                                            <p:txEl>
                                              <p:pRg st="2" end="2"/>
                                            </p:txEl>
                                          </p:spTgt>
                                        </p:tgtEl>
                                        <p:attrNameLst>
                                          <p:attrName>style.visibility</p:attrName>
                                        </p:attrNameLst>
                                      </p:cBhvr>
                                      <p:to>
                                        <p:strVal val="visible"/>
                                      </p:to>
                                    </p:set>
                                    <p:animEffect transition="in" filter="fade">
                                      <p:cBhvr>
                                        <p:cTn id="64"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Auto-scaling Compute</a:t>
            </a:r>
          </a:p>
        </p:txBody>
      </p:sp>
      <p:sp>
        <p:nvSpPr>
          <p:cNvPr id="5" name="Text Placeholder 4"/>
          <p:cNvSpPr>
            <a:spLocks noGrp="1"/>
          </p:cNvSpPr>
          <p:nvPr>
            <p:ph type="body" sz="quarter" idx="10"/>
          </p:nvPr>
        </p:nvSpPr>
        <p:spPr>
          <a:xfrm>
            <a:off x="274638" y="1212850"/>
            <a:ext cx="5880041" cy="5276189"/>
          </a:xfrm>
        </p:spPr>
        <p:txBody>
          <a:bodyPr/>
          <a:lstStyle/>
          <a:p>
            <a:r>
              <a:rPr lang="en-US" dirty="0"/>
              <a:t>Metric based</a:t>
            </a:r>
          </a:p>
          <a:p>
            <a:r>
              <a:rPr lang="en-US" dirty="0"/>
              <a:t>Time based</a:t>
            </a:r>
          </a:p>
          <a:p>
            <a:r>
              <a:rPr lang="en-US" dirty="0"/>
              <a:t>Storage Queue based</a:t>
            </a:r>
          </a:p>
          <a:p>
            <a:pPr lvl="1"/>
            <a:r>
              <a:rPr lang="en-US" dirty="0"/>
              <a:t>( Web/Worker Roles)</a:t>
            </a:r>
          </a:p>
          <a:p>
            <a:r>
              <a:rPr lang="en-US" dirty="0"/>
              <a:t>Multiple rules allowed</a:t>
            </a:r>
          </a:p>
          <a:p>
            <a:r>
              <a:rPr lang="en-US" dirty="0"/>
              <a:t>System must be designed for horizontal scalability</a:t>
            </a:r>
          </a:p>
          <a:p>
            <a:pPr lvl="1"/>
            <a:r>
              <a:rPr lang="en-US" dirty="0"/>
              <a:t>No process affinity</a:t>
            </a:r>
          </a:p>
          <a:p>
            <a:pPr lvl="1"/>
            <a:r>
              <a:rPr lang="en-US" dirty="0"/>
              <a:t>Must be stateless</a:t>
            </a:r>
          </a:p>
          <a:p>
            <a:pPr lvl="1"/>
            <a:endParaRPr lang="en-US" dirty="0"/>
          </a:p>
          <a:p>
            <a:r>
              <a:rPr lang="en-US"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032" y="1028409"/>
            <a:ext cx="6009524" cy="5276190"/>
          </a:xfrm>
          <a:prstGeom prst="rect">
            <a:avLst/>
          </a:prstGeom>
        </p:spPr>
      </p:pic>
    </p:spTree>
    <p:extLst>
      <p:ext uri="{BB962C8B-B14F-4D97-AF65-F5344CB8AC3E}">
        <p14:creationId xmlns:p14="http://schemas.microsoft.com/office/powerpoint/2010/main" val="6898604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Azure SQL Database</a:t>
            </a:r>
          </a:p>
        </p:txBody>
      </p:sp>
    </p:spTree>
    <p:extLst>
      <p:ext uri="{BB962C8B-B14F-4D97-AF65-F5344CB8AC3E}">
        <p14:creationId xmlns:p14="http://schemas.microsoft.com/office/powerpoint/2010/main" val="18965785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Azure SQL Database</a:t>
            </a:r>
          </a:p>
        </p:txBody>
      </p:sp>
      <p:sp>
        <p:nvSpPr>
          <p:cNvPr id="4" name="Content Placeholder 3"/>
          <p:cNvSpPr txBox="1">
            <a:spLocks/>
          </p:cNvSpPr>
          <p:nvPr/>
        </p:nvSpPr>
        <p:spPr>
          <a:xfrm>
            <a:off x="519248" y="1371825"/>
            <a:ext cx="5487830" cy="1645579"/>
          </a:xfrm>
          <a:prstGeom prst="rect">
            <a:avLst/>
          </a:prstGeom>
        </p:spPr>
        <p:txBody>
          <a:bodyPr vert="horz" wrap="square" lIns="0" tIns="0" rIns="0" bIns="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00" dirty="0">
                <a:solidFill>
                  <a:schemeClr val="bg2">
                    <a:lumMod val="10000"/>
                  </a:schemeClr>
                </a:solidFill>
              </a:rPr>
              <a:t>Scale Up (vertical)</a:t>
            </a:r>
          </a:p>
          <a:p>
            <a:r>
              <a:rPr lang="en-US" sz="3200" dirty="0"/>
              <a:t>Add more resources to the database node</a:t>
            </a:r>
          </a:p>
        </p:txBody>
      </p:sp>
      <p:sp>
        <p:nvSpPr>
          <p:cNvPr id="5" name="Content Placeholder 4"/>
          <p:cNvSpPr txBox="1">
            <a:spLocks/>
          </p:cNvSpPr>
          <p:nvPr/>
        </p:nvSpPr>
        <p:spPr>
          <a:xfrm>
            <a:off x="6281201" y="1371825"/>
            <a:ext cx="5739426" cy="1645579"/>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00" dirty="0">
                <a:solidFill>
                  <a:schemeClr val="bg2">
                    <a:lumMod val="10000"/>
                  </a:schemeClr>
                </a:solidFill>
              </a:rPr>
              <a:t>Scale Out (horizontal)</a:t>
            </a:r>
            <a:endParaRPr lang="en-US" dirty="0">
              <a:solidFill>
                <a:srgbClr val="C00000"/>
              </a:solidFill>
            </a:endParaRPr>
          </a:p>
          <a:p>
            <a:pPr marL="0" indent="0">
              <a:buFont typeface="Arial" pitchFamily="34" charset="0"/>
              <a:buNone/>
            </a:pPr>
            <a:r>
              <a:rPr lang="en-US" sz="3500" dirty="0"/>
              <a:t>Partition data to host on multiple nodes</a:t>
            </a:r>
            <a:r>
              <a:rPr lang="en-US" dirty="0"/>
              <a:t>.</a:t>
            </a:r>
          </a:p>
        </p:txBody>
      </p:sp>
      <p:sp>
        <p:nvSpPr>
          <p:cNvPr id="6" name="Flowchart: Magnetic Disk 5"/>
          <p:cNvSpPr/>
          <p:nvPr/>
        </p:nvSpPr>
        <p:spPr bwMode="auto">
          <a:xfrm>
            <a:off x="599655" y="5256057"/>
            <a:ext cx="1141676" cy="928238"/>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Basic</a:t>
            </a:r>
          </a:p>
        </p:txBody>
      </p:sp>
      <p:sp>
        <p:nvSpPr>
          <p:cNvPr id="7" name="Flowchart: Magnetic Disk 6"/>
          <p:cNvSpPr/>
          <p:nvPr/>
        </p:nvSpPr>
        <p:spPr bwMode="auto">
          <a:xfrm>
            <a:off x="1970555" y="4726710"/>
            <a:ext cx="1476007" cy="1457585"/>
          </a:xfrm>
          <a:prstGeom prst="flowChartMagneticDisk">
            <a:avLst/>
          </a:prstGeom>
          <a:solidFill>
            <a:srgbClr val="92D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Standard</a:t>
            </a:r>
          </a:p>
        </p:txBody>
      </p:sp>
      <p:sp>
        <p:nvSpPr>
          <p:cNvPr id="8" name="Flowchart: Magnetic Disk 7"/>
          <p:cNvSpPr/>
          <p:nvPr/>
        </p:nvSpPr>
        <p:spPr bwMode="auto">
          <a:xfrm>
            <a:off x="3675786" y="3839379"/>
            <a:ext cx="1846711" cy="2344916"/>
          </a:xfrm>
          <a:prstGeom prst="flowChartMagneticDisk">
            <a:avLst/>
          </a:prstGeom>
          <a:solidFill>
            <a:schemeClr val="accent4">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Premium</a:t>
            </a:r>
          </a:p>
        </p:txBody>
      </p:sp>
      <p:sp>
        <p:nvSpPr>
          <p:cNvPr id="9" name="Flowchart: Magnetic Disk 8"/>
          <p:cNvSpPr/>
          <p:nvPr/>
        </p:nvSpPr>
        <p:spPr bwMode="auto">
          <a:xfrm>
            <a:off x="8384419" y="3176380"/>
            <a:ext cx="1141676" cy="928238"/>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Shard </a:t>
            </a:r>
            <a:r>
              <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mgr</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 name="Group 9"/>
          <p:cNvGrpSpPr/>
          <p:nvPr/>
        </p:nvGrpSpPr>
        <p:grpSpPr>
          <a:xfrm>
            <a:off x="6646617" y="5805283"/>
            <a:ext cx="1369068" cy="488563"/>
            <a:chOff x="6390674" y="5611540"/>
            <a:chExt cx="2377560" cy="1033623"/>
          </a:xfrm>
        </p:grpSpPr>
        <p:sp>
          <p:nvSpPr>
            <p:cNvPr id="11" name="Rounded Rectangle 10"/>
            <p:cNvSpPr/>
            <p:nvPr/>
          </p:nvSpPr>
          <p:spPr bwMode="auto">
            <a:xfrm>
              <a:off x="6390674" y="5611540"/>
              <a:ext cx="2377560" cy="1033623"/>
            </a:xfrm>
            <a:prstGeom prst="round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a:solidFill>
                  <a:schemeClr val="bg1"/>
                </a:solidFill>
                <a:latin typeface="Segoe UI" pitchFamily="34" charset="0"/>
                <a:ea typeface="Segoe UI" pitchFamily="34" charset="0"/>
                <a:cs typeface="Segoe UI" pitchFamily="34" charset="0"/>
              </a:endParaRPr>
            </a:p>
          </p:txBody>
        </p:sp>
        <p:sp>
          <p:nvSpPr>
            <p:cNvPr id="12" name="Oval 11"/>
            <p:cNvSpPr/>
            <p:nvPr/>
          </p:nvSpPr>
          <p:spPr bwMode="auto">
            <a:xfrm>
              <a:off x="6439204" y="6089849"/>
              <a:ext cx="100792" cy="1083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8296143" y="5948540"/>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8296143" y="6081287"/>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8296143" y="6214033"/>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6" name="Flowchart: Magnetic Disk 15"/>
          <p:cNvSpPr/>
          <p:nvPr/>
        </p:nvSpPr>
        <p:spPr bwMode="auto">
          <a:xfrm>
            <a:off x="7111983" y="4821959"/>
            <a:ext cx="631858" cy="445174"/>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Shard1</a:t>
            </a:r>
          </a:p>
        </p:txBody>
      </p:sp>
      <p:sp>
        <p:nvSpPr>
          <p:cNvPr id="17" name="Flowchart: Magnetic Disk 16"/>
          <p:cNvSpPr/>
          <p:nvPr/>
        </p:nvSpPr>
        <p:spPr bwMode="auto">
          <a:xfrm>
            <a:off x="8736089" y="4845718"/>
            <a:ext cx="631858" cy="445174"/>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Shard2</a:t>
            </a:r>
          </a:p>
        </p:txBody>
      </p:sp>
      <p:sp>
        <p:nvSpPr>
          <p:cNvPr id="18" name="Flowchart: Magnetic Disk 17"/>
          <p:cNvSpPr/>
          <p:nvPr/>
        </p:nvSpPr>
        <p:spPr bwMode="auto">
          <a:xfrm>
            <a:off x="10360195" y="4821959"/>
            <a:ext cx="631858" cy="445174"/>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Shard 3</a:t>
            </a:r>
          </a:p>
        </p:txBody>
      </p:sp>
      <p:grpSp>
        <p:nvGrpSpPr>
          <p:cNvPr id="19" name="Group 18"/>
          <p:cNvGrpSpPr/>
          <p:nvPr/>
        </p:nvGrpSpPr>
        <p:grpSpPr>
          <a:xfrm>
            <a:off x="8270723" y="5811566"/>
            <a:ext cx="1369068" cy="488563"/>
            <a:chOff x="6390674" y="5611540"/>
            <a:chExt cx="2377560" cy="1033623"/>
          </a:xfrm>
        </p:grpSpPr>
        <p:sp>
          <p:nvSpPr>
            <p:cNvPr id="20" name="Rounded Rectangle 19"/>
            <p:cNvSpPr/>
            <p:nvPr/>
          </p:nvSpPr>
          <p:spPr bwMode="auto">
            <a:xfrm>
              <a:off x="6390674" y="5611540"/>
              <a:ext cx="2377560" cy="1033623"/>
            </a:xfrm>
            <a:prstGeom prst="round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a:solidFill>
                  <a:schemeClr val="bg1"/>
                </a:solidFill>
                <a:latin typeface="Segoe UI" pitchFamily="34" charset="0"/>
                <a:ea typeface="Segoe UI" pitchFamily="34" charset="0"/>
                <a:cs typeface="Segoe UI" pitchFamily="34" charset="0"/>
              </a:endParaRPr>
            </a:p>
          </p:txBody>
        </p:sp>
        <p:sp>
          <p:nvSpPr>
            <p:cNvPr id="21" name="Oval 20"/>
            <p:cNvSpPr/>
            <p:nvPr/>
          </p:nvSpPr>
          <p:spPr bwMode="auto">
            <a:xfrm>
              <a:off x="6439204" y="6089849"/>
              <a:ext cx="100792" cy="1083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ectangle 21"/>
            <p:cNvSpPr/>
            <p:nvPr/>
          </p:nvSpPr>
          <p:spPr bwMode="auto">
            <a:xfrm>
              <a:off x="8296143" y="5948540"/>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Rectangle 22"/>
            <p:cNvSpPr/>
            <p:nvPr/>
          </p:nvSpPr>
          <p:spPr bwMode="auto">
            <a:xfrm>
              <a:off x="8296143" y="6081287"/>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ectangle 23"/>
            <p:cNvSpPr/>
            <p:nvPr/>
          </p:nvSpPr>
          <p:spPr bwMode="auto">
            <a:xfrm>
              <a:off x="8296143" y="6214033"/>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25" name="Group 24"/>
          <p:cNvGrpSpPr/>
          <p:nvPr/>
        </p:nvGrpSpPr>
        <p:grpSpPr>
          <a:xfrm>
            <a:off x="9966497" y="5811566"/>
            <a:ext cx="1369068" cy="488563"/>
            <a:chOff x="6390674" y="5611540"/>
            <a:chExt cx="2377560" cy="1033623"/>
          </a:xfrm>
        </p:grpSpPr>
        <p:sp>
          <p:nvSpPr>
            <p:cNvPr id="26" name="Rounded Rectangle 25"/>
            <p:cNvSpPr/>
            <p:nvPr/>
          </p:nvSpPr>
          <p:spPr bwMode="auto">
            <a:xfrm>
              <a:off x="6390674" y="5611540"/>
              <a:ext cx="2377560" cy="1033623"/>
            </a:xfrm>
            <a:prstGeom prst="round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a:solidFill>
                  <a:schemeClr val="bg1"/>
                </a:solidFill>
                <a:latin typeface="Segoe UI" pitchFamily="34" charset="0"/>
                <a:ea typeface="Segoe UI" pitchFamily="34" charset="0"/>
                <a:cs typeface="Segoe UI" pitchFamily="34" charset="0"/>
              </a:endParaRPr>
            </a:p>
          </p:txBody>
        </p:sp>
        <p:sp>
          <p:nvSpPr>
            <p:cNvPr id="27" name="Oval 26"/>
            <p:cNvSpPr/>
            <p:nvPr/>
          </p:nvSpPr>
          <p:spPr bwMode="auto">
            <a:xfrm>
              <a:off x="6439204" y="6089849"/>
              <a:ext cx="100792" cy="1083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bwMode="auto">
            <a:xfrm>
              <a:off x="8296143" y="5948540"/>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p:nvSpPr>
          <p:spPr bwMode="auto">
            <a:xfrm>
              <a:off x="8296143" y="6081287"/>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Rectangle 29"/>
            <p:cNvSpPr/>
            <p:nvPr/>
          </p:nvSpPr>
          <p:spPr bwMode="auto">
            <a:xfrm>
              <a:off x="8296143" y="6214033"/>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1" name="Down Arrow 30"/>
          <p:cNvSpPr/>
          <p:nvPr/>
        </p:nvSpPr>
        <p:spPr bwMode="auto">
          <a:xfrm rot="2365912">
            <a:off x="7538962" y="3838314"/>
            <a:ext cx="770892" cy="1047972"/>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2" name="Down Arrow 31"/>
          <p:cNvSpPr/>
          <p:nvPr/>
        </p:nvSpPr>
        <p:spPr bwMode="auto">
          <a:xfrm rot="18965509">
            <a:off x="9638483" y="3799186"/>
            <a:ext cx="770892" cy="1125580"/>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3" name="Down Arrow 32"/>
          <p:cNvSpPr/>
          <p:nvPr/>
        </p:nvSpPr>
        <p:spPr bwMode="auto">
          <a:xfrm>
            <a:off x="8666572" y="4161143"/>
            <a:ext cx="770892" cy="615215"/>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Down Arrow 33"/>
          <p:cNvSpPr/>
          <p:nvPr/>
        </p:nvSpPr>
        <p:spPr bwMode="auto">
          <a:xfrm>
            <a:off x="7252534" y="5305599"/>
            <a:ext cx="367738" cy="472307"/>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5" name="Down Arrow 34"/>
          <p:cNvSpPr/>
          <p:nvPr/>
        </p:nvSpPr>
        <p:spPr bwMode="auto">
          <a:xfrm>
            <a:off x="8863855" y="5309574"/>
            <a:ext cx="367738" cy="472307"/>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Down Arrow 35"/>
          <p:cNvSpPr/>
          <p:nvPr/>
        </p:nvSpPr>
        <p:spPr bwMode="auto">
          <a:xfrm>
            <a:off x="10502897" y="5315500"/>
            <a:ext cx="367738" cy="472307"/>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8039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grpId="0" nodeType="after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0"/>
                            </p:stCondLst>
                            <p:childTnLst>
                              <p:par>
                                <p:cTn id="21" presetID="2" presetClass="entr" presetSubtype="4" fill="hold" grpId="0" nodeType="after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up)">
                                      <p:cBhvr>
                                        <p:cTn id="40" dur="500"/>
                                        <p:tgtEl>
                                          <p:spTgt spid="3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childTnLst>
                          </p:cTn>
                        </p:par>
                        <p:par>
                          <p:cTn id="44" fill="hold">
                            <p:stCondLst>
                              <p:cond delay="500"/>
                            </p:stCondLst>
                            <p:childTnLst>
                              <p:par>
                                <p:cTn id="45" presetID="22" presetClass="entr" presetSubtype="1" fill="hold" grpId="0" nodeType="afterEffect">
                                  <p:stCondLst>
                                    <p:cond delay="25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par>
                          <p:cTn id="48" fill="hold">
                            <p:stCondLst>
                              <p:cond delay="1250"/>
                            </p:stCondLst>
                            <p:childTnLst>
                              <p:par>
                                <p:cTn id="49" presetID="22" presetClass="entr" presetSubtype="1" fill="hold" grpId="0" nodeType="afterEffect">
                                  <p:stCondLst>
                                    <p:cond delay="25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childTnLst>
                          </p:cTn>
                        </p:par>
                        <p:par>
                          <p:cTn id="52" fill="hold">
                            <p:stCondLst>
                              <p:cond delay="2000"/>
                            </p:stCondLst>
                            <p:childTnLst>
                              <p:par>
                                <p:cTn id="53" presetID="22" presetClass="entr" presetSubtype="1" fill="hold" grpId="0" nodeType="afterEffect">
                                  <p:stCondLst>
                                    <p:cond delay="250"/>
                                  </p:stCondLst>
                                  <p:childTnLst>
                                    <p:set>
                                      <p:cBhvr>
                                        <p:cTn id="54" dur="1" fill="hold">
                                          <p:stCondLst>
                                            <p:cond delay="0"/>
                                          </p:stCondLst>
                                        </p:cTn>
                                        <p:tgtEl>
                                          <p:spTgt spid="18"/>
                                        </p:tgtEl>
                                        <p:attrNameLst>
                                          <p:attrName>style.visibility</p:attrName>
                                        </p:attrNameLst>
                                      </p:cBhvr>
                                      <p:to>
                                        <p:strVal val="visible"/>
                                      </p:to>
                                    </p:set>
                                    <p:animEffect transition="in" filter="wipe(up)">
                                      <p:cBhvr>
                                        <p:cTn id="55" dur="500"/>
                                        <p:tgtEl>
                                          <p:spTgt spid="18"/>
                                        </p:tgtEl>
                                      </p:cBhvr>
                                    </p:animEffect>
                                  </p:childTnLst>
                                </p:cTn>
                              </p:par>
                            </p:childTnLst>
                          </p:cTn>
                        </p:par>
                        <p:par>
                          <p:cTn id="56" fill="hold">
                            <p:stCondLst>
                              <p:cond delay="2750"/>
                            </p:stCondLst>
                            <p:childTnLst>
                              <p:par>
                                <p:cTn id="57" presetID="22" presetClass="entr" presetSubtype="1"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up)">
                                      <p:cBhvr>
                                        <p:cTn id="59" dur="500"/>
                                        <p:tgtEl>
                                          <p:spTgt spid="34"/>
                                        </p:tgtEl>
                                      </p:cBhvr>
                                    </p:animEffect>
                                  </p:childTnLst>
                                </p:cTn>
                              </p:par>
                            </p:childTnLst>
                          </p:cTn>
                        </p:par>
                        <p:par>
                          <p:cTn id="60" fill="hold">
                            <p:stCondLst>
                              <p:cond delay="3250"/>
                            </p:stCondLst>
                            <p:childTnLst>
                              <p:par>
                                <p:cTn id="61" presetID="22" presetClass="entr" presetSubtype="1"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3750"/>
                            </p:stCondLst>
                            <p:childTnLst>
                              <p:par>
                                <p:cTn id="65" presetID="22" presetClass="entr" presetSubtype="1"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par>
                          <p:cTn id="68" fill="hold">
                            <p:stCondLst>
                              <p:cond delay="4250"/>
                            </p:stCondLst>
                            <p:childTnLst>
                              <p:par>
                                <p:cTn id="69" presetID="22" presetClass="entr" presetSubtype="1" fill="hold"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up)">
                                      <p:cBhvr>
                                        <p:cTn id="71" dur="500"/>
                                        <p:tgtEl>
                                          <p:spTgt spid="10"/>
                                        </p:tgtEl>
                                      </p:cBhvr>
                                    </p:animEffect>
                                  </p:childTnLst>
                                </p:cTn>
                              </p:par>
                            </p:childTnLst>
                          </p:cTn>
                        </p:par>
                        <p:par>
                          <p:cTn id="72" fill="hold">
                            <p:stCondLst>
                              <p:cond delay="4750"/>
                            </p:stCondLst>
                            <p:childTnLst>
                              <p:par>
                                <p:cTn id="73" presetID="22" presetClass="entr" presetSubtype="1" fill="hold"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up)">
                                      <p:cBhvr>
                                        <p:cTn id="75" dur="500"/>
                                        <p:tgtEl>
                                          <p:spTgt spid="19"/>
                                        </p:tgtEl>
                                      </p:cBhvr>
                                    </p:animEffect>
                                  </p:childTnLst>
                                </p:cTn>
                              </p:par>
                            </p:childTnLst>
                          </p:cTn>
                        </p:par>
                        <p:par>
                          <p:cTn id="76" fill="hold">
                            <p:stCondLst>
                              <p:cond delay="5250"/>
                            </p:stCondLst>
                            <p:childTnLst>
                              <p:par>
                                <p:cTn id="77" presetID="22" presetClass="entr" presetSubtype="1" fill="hold"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up)">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animBg="1"/>
      <p:bldP spid="7" grpId="0" animBg="1"/>
      <p:bldP spid="8" grpId="0" animBg="1"/>
      <p:bldP spid="9" grpId="0" animBg="1"/>
      <p:bldP spid="16" grpId="0" animBg="1"/>
      <p:bldP spid="17" grpId="0" animBg="1"/>
      <p:bldP spid="18" grpId="0" animBg="1"/>
      <p:bldP spid="31" grpId="0" animBg="1"/>
      <p:bldP spid="32" grpId="0" animBg="1"/>
      <p:bldP spid="33" grpId="0"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Scale Up - limits</a:t>
            </a:r>
          </a:p>
        </p:txBody>
      </p:sp>
      <p:graphicFrame>
        <p:nvGraphicFramePr>
          <p:cNvPr id="4" name="Table 3"/>
          <p:cNvGraphicFramePr>
            <a:graphicFrameLocks noGrp="1"/>
          </p:cNvGraphicFramePr>
          <p:nvPr>
            <p:extLst>
              <p:ext uri="{D42A27DB-BD31-4B8C-83A1-F6EECF244321}">
                <p14:modId xmlns:p14="http://schemas.microsoft.com/office/powerpoint/2010/main" val="3503713612"/>
              </p:ext>
            </p:extLst>
          </p:nvPr>
        </p:nvGraphicFramePr>
        <p:xfrm>
          <a:off x="274636" y="3131506"/>
          <a:ext cx="11925383" cy="3606800"/>
        </p:xfrm>
        <a:graphic>
          <a:graphicData uri="http://schemas.openxmlformats.org/drawingml/2006/table">
            <a:tbl>
              <a:tblPr firstRow="1" bandRow="1">
                <a:effectLst>
                  <a:outerShdw blurRad="50800" dist="38100" dir="2700000" algn="tl" rotWithShape="0">
                    <a:prstClr val="black">
                      <a:alpha val="40000"/>
                    </a:prstClr>
                  </a:outerShdw>
                </a:effectLst>
              </a:tblPr>
              <a:tblGrid>
                <a:gridCol w="1585141">
                  <a:extLst>
                    <a:ext uri="{9D8B030D-6E8A-4147-A177-3AD203B41FA5}">
                      <a16:colId xmlns:a16="http://schemas.microsoft.com/office/drawing/2014/main" val="20000"/>
                    </a:ext>
                  </a:extLst>
                </a:gridCol>
                <a:gridCol w="891401">
                  <a:extLst>
                    <a:ext uri="{9D8B030D-6E8A-4147-A177-3AD203B41FA5}">
                      <a16:colId xmlns:a16="http://schemas.microsoft.com/office/drawing/2014/main" val="20001"/>
                    </a:ext>
                  </a:extLst>
                </a:gridCol>
                <a:gridCol w="1583840">
                  <a:extLst>
                    <a:ext uri="{9D8B030D-6E8A-4147-A177-3AD203B41FA5}">
                      <a16:colId xmlns:a16="http://schemas.microsoft.com/office/drawing/2014/main" val="20002"/>
                    </a:ext>
                  </a:extLst>
                </a:gridCol>
                <a:gridCol w="1883219">
                  <a:extLst>
                    <a:ext uri="{9D8B030D-6E8A-4147-A177-3AD203B41FA5}">
                      <a16:colId xmlns:a16="http://schemas.microsoft.com/office/drawing/2014/main" val="20003"/>
                    </a:ext>
                  </a:extLst>
                </a:gridCol>
                <a:gridCol w="1188707">
                  <a:extLst>
                    <a:ext uri="{9D8B030D-6E8A-4147-A177-3AD203B41FA5}">
                      <a16:colId xmlns:a16="http://schemas.microsoft.com/office/drawing/2014/main" val="20004"/>
                    </a:ext>
                  </a:extLst>
                </a:gridCol>
                <a:gridCol w="3108926">
                  <a:extLst>
                    <a:ext uri="{9D8B030D-6E8A-4147-A177-3AD203B41FA5}">
                      <a16:colId xmlns:a16="http://schemas.microsoft.com/office/drawing/2014/main" val="20005"/>
                    </a:ext>
                  </a:extLst>
                </a:gridCol>
                <a:gridCol w="1684149">
                  <a:extLst>
                    <a:ext uri="{9D8B030D-6E8A-4147-A177-3AD203B41FA5}">
                      <a16:colId xmlns:a16="http://schemas.microsoft.com/office/drawing/2014/main" val="20006"/>
                    </a:ext>
                  </a:extLst>
                </a:gridCol>
              </a:tblGrid>
              <a:tr h="370840">
                <a:tc>
                  <a:txBody>
                    <a:bodyPr/>
                    <a:lstStyle>
                      <a:lvl1pPr marL="0" algn="l" defTabSz="932218" rtl="0" eaLnBrk="1" latinLnBrk="0" hangingPunct="1">
                        <a:defRPr sz="1903" b="1" kern="1200">
                          <a:solidFill>
                            <a:schemeClr val="bg1"/>
                          </a:solidFill>
                          <a:latin typeface="Calibri"/>
                        </a:defRPr>
                      </a:lvl1pPr>
                      <a:lvl2pPr marL="466106" algn="l" defTabSz="932218" rtl="0" eaLnBrk="1" latinLnBrk="0" hangingPunct="1">
                        <a:defRPr sz="1903" b="1" kern="1200">
                          <a:solidFill>
                            <a:schemeClr val="bg1"/>
                          </a:solidFill>
                          <a:latin typeface="Calibri"/>
                        </a:defRPr>
                      </a:lvl2pPr>
                      <a:lvl3pPr marL="932218" algn="l" defTabSz="932218" rtl="0" eaLnBrk="1" latinLnBrk="0" hangingPunct="1">
                        <a:defRPr sz="1903" b="1" kern="1200">
                          <a:solidFill>
                            <a:schemeClr val="bg1"/>
                          </a:solidFill>
                          <a:latin typeface="Calibri"/>
                        </a:defRPr>
                      </a:lvl3pPr>
                      <a:lvl4pPr marL="1398325" algn="l" defTabSz="932218" rtl="0" eaLnBrk="1" latinLnBrk="0" hangingPunct="1">
                        <a:defRPr sz="1903" b="1" kern="1200">
                          <a:solidFill>
                            <a:schemeClr val="bg1"/>
                          </a:solidFill>
                          <a:latin typeface="Calibri"/>
                        </a:defRPr>
                      </a:lvl4pPr>
                      <a:lvl5pPr marL="1864436" algn="l" defTabSz="932218" rtl="0" eaLnBrk="1" latinLnBrk="0" hangingPunct="1">
                        <a:defRPr sz="1903" b="1" kern="1200">
                          <a:solidFill>
                            <a:schemeClr val="bg1"/>
                          </a:solidFill>
                          <a:latin typeface="Calibri"/>
                        </a:defRPr>
                      </a:lvl5pPr>
                      <a:lvl6pPr marL="2330539" algn="l" defTabSz="932218" rtl="0" eaLnBrk="1" latinLnBrk="0" hangingPunct="1">
                        <a:defRPr sz="1903" b="1" kern="1200">
                          <a:solidFill>
                            <a:schemeClr val="bg1"/>
                          </a:solidFill>
                          <a:latin typeface="Calibri"/>
                        </a:defRPr>
                      </a:lvl6pPr>
                      <a:lvl7pPr marL="2796652" algn="l" defTabSz="932218" rtl="0" eaLnBrk="1" latinLnBrk="0" hangingPunct="1">
                        <a:defRPr sz="1903" b="1" kern="1200">
                          <a:solidFill>
                            <a:schemeClr val="bg1"/>
                          </a:solidFill>
                          <a:latin typeface="Calibri"/>
                        </a:defRPr>
                      </a:lvl7pPr>
                      <a:lvl8pPr marL="3262761" algn="l" defTabSz="932218" rtl="0" eaLnBrk="1" latinLnBrk="0" hangingPunct="1">
                        <a:defRPr sz="1903" b="1" kern="1200">
                          <a:solidFill>
                            <a:schemeClr val="bg1"/>
                          </a:solidFill>
                          <a:latin typeface="Calibri"/>
                        </a:defRPr>
                      </a:lvl8pPr>
                      <a:lvl9pPr marL="3728871" algn="l" defTabSz="932218" rtl="0" eaLnBrk="1" latinLnBrk="0" hangingPunct="1">
                        <a:defRPr sz="1903" b="1" kern="1200">
                          <a:solidFill>
                            <a:schemeClr val="bg1"/>
                          </a:solidFill>
                          <a:latin typeface="Calibri"/>
                        </a:defRPr>
                      </a:lvl9pPr>
                    </a:lstStyle>
                    <a:p>
                      <a:pPr algn="ctr"/>
                      <a:r>
                        <a:rPr lang="en-US" sz="1800" dirty="0">
                          <a:latin typeface="Segoe UI" panose="020B0502040204020203" pitchFamily="34" charset="0"/>
                          <a:cs typeface="Segoe UI" panose="020B0502040204020203" pitchFamily="34" charset="0"/>
                        </a:rPr>
                        <a:t>Service Tier</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32218" rtl="0" eaLnBrk="1" latinLnBrk="0" hangingPunct="1">
                        <a:defRPr sz="1903" b="1" kern="1200">
                          <a:solidFill>
                            <a:schemeClr val="bg1"/>
                          </a:solidFill>
                          <a:latin typeface="Calibri"/>
                        </a:defRPr>
                      </a:lvl1pPr>
                      <a:lvl2pPr marL="466106" algn="l" defTabSz="932218" rtl="0" eaLnBrk="1" latinLnBrk="0" hangingPunct="1">
                        <a:defRPr sz="1903" b="1" kern="1200">
                          <a:solidFill>
                            <a:schemeClr val="bg1"/>
                          </a:solidFill>
                          <a:latin typeface="Calibri"/>
                        </a:defRPr>
                      </a:lvl2pPr>
                      <a:lvl3pPr marL="932218" algn="l" defTabSz="932218" rtl="0" eaLnBrk="1" latinLnBrk="0" hangingPunct="1">
                        <a:defRPr sz="1903" b="1" kern="1200">
                          <a:solidFill>
                            <a:schemeClr val="bg1"/>
                          </a:solidFill>
                          <a:latin typeface="Calibri"/>
                        </a:defRPr>
                      </a:lvl3pPr>
                      <a:lvl4pPr marL="1398325" algn="l" defTabSz="932218" rtl="0" eaLnBrk="1" latinLnBrk="0" hangingPunct="1">
                        <a:defRPr sz="1903" b="1" kern="1200">
                          <a:solidFill>
                            <a:schemeClr val="bg1"/>
                          </a:solidFill>
                          <a:latin typeface="Calibri"/>
                        </a:defRPr>
                      </a:lvl4pPr>
                      <a:lvl5pPr marL="1864436" algn="l" defTabSz="932218" rtl="0" eaLnBrk="1" latinLnBrk="0" hangingPunct="1">
                        <a:defRPr sz="1903" b="1" kern="1200">
                          <a:solidFill>
                            <a:schemeClr val="bg1"/>
                          </a:solidFill>
                          <a:latin typeface="Calibri"/>
                        </a:defRPr>
                      </a:lvl5pPr>
                      <a:lvl6pPr marL="2330539" algn="l" defTabSz="932218" rtl="0" eaLnBrk="1" latinLnBrk="0" hangingPunct="1">
                        <a:defRPr sz="1903" b="1" kern="1200">
                          <a:solidFill>
                            <a:schemeClr val="bg1"/>
                          </a:solidFill>
                          <a:latin typeface="Calibri"/>
                        </a:defRPr>
                      </a:lvl6pPr>
                      <a:lvl7pPr marL="2796652" algn="l" defTabSz="932218" rtl="0" eaLnBrk="1" latinLnBrk="0" hangingPunct="1">
                        <a:defRPr sz="1903" b="1" kern="1200">
                          <a:solidFill>
                            <a:schemeClr val="bg1"/>
                          </a:solidFill>
                          <a:latin typeface="Calibri"/>
                        </a:defRPr>
                      </a:lvl7pPr>
                      <a:lvl8pPr marL="3262761" algn="l" defTabSz="932218" rtl="0" eaLnBrk="1" latinLnBrk="0" hangingPunct="1">
                        <a:defRPr sz="1903" b="1" kern="1200">
                          <a:solidFill>
                            <a:schemeClr val="bg1"/>
                          </a:solidFill>
                          <a:latin typeface="Calibri"/>
                        </a:defRPr>
                      </a:lvl8pPr>
                      <a:lvl9pPr marL="3728871" algn="l" defTabSz="932218" rtl="0" eaLnBrk="1" latinLnBrk="0" hangingPunct="1">
                        <a:defRPr sz="1903" b="1" kern="1200">
                          <a:solidFill>
                            <a:schemeClr val="bg1"/>
                          </a:solidFill>
                          <a:latin typeface="Calibri"/>
                        </a:defRPr>
                      </a:lvl9pPr>
                    </a:lstStyle>
                    <a:p>
                      <a:pPr algn="ctr"/>
                      <a:r>
                        <a:rPr lang="en-US" sz="1800" dirty="0">
                          <a:latin typeface="Segoe UI" panose="020B0502040204020203" pitchFamily="34" charset="0"/>
                          <a:cs typeface="Segoe UI" panose="020B0502040204020203" pitchFamily="34" charset="0"/>
                        </a:rPr>
                        <a:t>DTU</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32218" rtl="0" eaLnBrk="1" latinLnBrk="0" hangingPunct="1">
                        <a:defRPr sz="1903" b="1" kern="1200">
                          <a:solidFill>
                            <a:schemeClr val="bg1"/>
                          </a:solidFill>
                          <a:latin typeface="Calibri"/>
                        </a:defRPr>
                      </a:lvl1pPr>
                      <a:lvl2pPr marL="466106" algn="l" defTabSz="932218" rtl="0" eaLnBrk="1" latinLnBrk="0" hangingPunct="1">
                        <a:defRPr sz="1903" b="1" kern="1200">
                          <a:solidFill>
                            <a:schemeClr val="bg1"/>
                          </a:solidFill>
                          <a:latin typeface="Calibri"/>
                        </a:defRPr>
                      </a:lvl2pPr>
                      <a:lvl3pPr marL="932218" algn="l" defTabSz="932218" rtl="0" eaLnBrk="1" latinLnBrk="0" hangingPunct="1">
                        <a:defRPr sz="1903" b="1" kern="1200">
                          <a:solidFill>
                            <a:schemeClr val="bg1"/>
                          </a:solidFill>
                          <a:latin typeface="Calibri"/>
                        </a:defRPr>
                      </a:lvl3pPr>
                      <a:lvl4pPr marL="1398325" algn="l" defTabSz="932218" rtl="0" eaLnBrk="1" latinLnBrk="0" hangingPunct="1">
                        <a:defRPr sz="1903" b="1" kern="1200">
                          <a:solidFill>
                            <a:schemeClr val="bg1"/>
                          </a:solidFill>
                          <a:latin typeface="Calibri"/>
                        </a:defRPr>
                      </a:lvl4pPr>
                      <a:lvl5pPr marL="1864436" algn="l" defTabSz="932218" rtl="0" eaLnBrk="1" latinLnBrk="0" hangingPunct="1">
                        <a:defRPr sz="1903" b="1" kern="1200">
                          <a:solidFill>
                            <a:schemeClr val="bg1"/>
                          </a:solidFill>
                          <a:latin typeface="Calibri"/>
                        </a:defRPr>
                      </a:lvl5pPr>
                      <a:lvl6pPr marL="2330539" algn="l" defTabSz="932218" rtl="0" eaLnBrk="1" latinLnBrk="0" hangingPunct="1">
                        <a:defRPr sz="1903" b="1" kern="1200">
                          <a:solidFill>
                            <a:schemeClr val="bg1"/>
                          </a:solidFill>
                          <a:latin typeface="Calibri"/>
                        </a:defRPr>
                      </a:lvl6pPr>
                      <a:lvl7pPr marL="2796652" algn="l" defTabSz="932218" rtl="0" eaLnBrk="1" latinLnBrk="0" hangingPunct="1">
                        <a:defRPr sz="1903" b="1" kern="1200">
                          <a:solidFill>
                            <a:schemeClr val="bg1"/>
                          </a:solidFill>
                          <a:latin typeface="Calibri"/>
                        </a:defRPr>
                      </a:lvl7pPr>
                      <a:lvl8pPr marL="3262761" algn="l" defTabSz="932218" rtl="0" eaLnBrk="1" latinLnBrk="0" hangingPunct="1">
                        <a:defRPr sz="1903" b="1" kern="1200">
                          <a:solidFill>
                            <a:schemeClr val="bg1"/>
                          </a:solidFill>
                          <a:latin typeface="Calibri"/>
                        </a:defRPr>
                      </a:lvl8pPr>
                      <a:lvl9pPr marL="3728871" algn="l" defTabSz="932218" rtl="0" eaLnBrk="1" latinLnBrk="0" hangingPunct="1">
                        <a:defRPr sz="1903" b="1" kern="1200">
                          <a:solidFill>
                            <a:schemeClr val="bg1"/>
                          </a:solidFill>
                          <a:latin typeface="Calibri"/>
                        </a:defRPr>
                      </a:lvl9pPr>
                    </a:lstStyle>
                    <a:p>
                      <a:pPr algn="ctr"/>
                      <a:r>
                        <a:rPr lang="en-US" sz="1800" dirty="0">
                          <a:latin typeface="Segoe UI" panose="020B0502040204020203" pitchFamily="34" charset="0"/>
                          <a:cs typeface="Segoe UI" panose="020B0502040204020203" pitchFamily="34" charset="0"/>
                        </a:rPr>
                        <a:t>Max DB Size</a:t>
                      </a:r>
                    </a:p>
                    <a:p>
                      <a:pPr algn="ctr"/>
                      <a:r>
                        <a:rPr lang="en-US" sz="1800" dirty="0">
                          <a:latin typeface="Segoe UI" panose="020B0502040204020203" pitchFamily="34" charset="0"/>
                          <a:cs typeface="Segoe UI" panose="020B0502040204020203" pitchFamily="34" charset="0"/>
                        </a:rPr>
                        <a:t>(GB)</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32218" rtl="0" eaLnBrk="1" latinLnBrk="0" hangingPunct="1">
                        <a:defRPr sz="1903" b="1" kern="1200">
                          <a:solidFill>
                            <a:schemeClr val="bg1"/>
                          </a:solidFill>
                          <a:latin typeface="Calibri"/>
                        </a:defRPr>
                      </a:lvl1pPr>
                      <a:lvl2pPr marL="466106" algn="l" defTabSz="932218" rtl="0" eaLnBrk="1" latinLnBrk="0" hangingPunct="1">
                        <a:defRPr sz="1903" b="1" kern="1200">
                          <a:solidFill>
                            <a:schemeClr val="bg1"/>
                          </a:solidFill>
                          <a:latin typeface="Calibri"/>
                        </a:defRPr>
                      </a:lvl2pPr>
                      <a:lvl3pPr marL="932218" algn="l" defTabSz="932218" rtl="0" eaLnBrk="1" latinLnBrk="0" hangingPunct="1">
                        <a:defRPr sz="1903" b="1" kern="1200">
                          <a:solidFill>
                            <a:schemeClr val="bg1"/>
                          </a:solidFill>
                          <a:latin typeface="Calibri"/>
                        </a:defRPr>
                      </a:lvl3pPr>
                      <a:lvl4pPr marL="1398325" algn="l" defTabSz="932218" rtl="0" eaLnBrk="1" latinLnBrk="0" hangingPunct="1">
                        <a:defRPr sz="1903" b="1" kern="1200">
                          <a:solidFill>
                            <a:schemeClr val="bg1"/>
                          </a:solidFill>
                          <a:latin typeface="Calibri"/>
                        </a:defRPr>
                      </a:lvl4pPr>
                      <a:lvl5pPr marL="1864436" algn="l" defTabSz="932218" rtl="0" eaLnBrk="1" latinLnBrk="0" hangingPunct="1">
                        <a:defRPr sz="1903" b="1" kern="1200">
                          <a:solidFill>
                            <a:schemeClr val="bg1"/>
                          </a:solidFill>
                          <a:latin typeface="Calibri"/>
                        </a:defRPr>
                      </a:lvl5pPr>
                      <a:lvl6pPr marL="2330539" algn="l" defTabSz="932218" rtl="0" eaLnBrk="1" latinLnBrk="0" hangingPunct="1">
                        <a:defRPr sz="1903" b="1" kern="1200">
                          <a:solidFill>
                            <a:schemeClr val="bg1"/>
                          </a:solidFill>
                          <a:latin typeface="Calibri"/>
                        </a:defRPr>
                      </a:lvl6pPr>
                      <a:lvl7pPr marL="2796652" algn="l" defTabSz="932218" rtl="0" eaLnBrk="1" latinLnBrk="0" hangingPunct="1">
                        <a:defRPr sz="1903" b="1" kern="1200">
                          <a:solidFill>
                            <a:schemeClr val="bg1"/>
                          </a:solidFill>
                          <a:latin typeface="Calibri"/>
                        </a:defRPr>
                      </a:lvl7pPr>
                      <a:lvl8pPr marL="3262761" algn="l" defTabSz="932218" rtl="0" eaLnBrk="1" latinLnBrk="0" hangingPunct="1">
                        <a:defRPr sz="1903" b="1" kern="1200">
                          <a:solidFill>
                            <a:schemeClr val="bg1"/>
                          </a:solidFill>
                          <a:latin typeface="Calibri"/>
                        </a:defRPr>
                      </a:lvl8pPr>
                      <a:lvl9pPr marL="3728871" algn="l" defTabSz="932218" rtl="0" eaLnBrk="1" latinLnBrk="0" hangingPunct="1">
                        <a:defRPr sz="1903" b="1" kern="1200">
                          <a:solidFill>
                            <a:schemeClr val="bg1"/>
                          </a:solidFill>
                          <a:latin typeface="Calibri"/>
                        </a:defRPr>
                      </a:lvl9pPr>
                    </a:lstStyle>
                    <a:p>
                      <a:pPr algn="ctr"/>
                      <a:r>
                        <a:rPr lang="en-US" sz="1800" dirty="0">
                          <a:latin typeface="Segoe UI" panose="020B0502040204020203" pitchFamily="34" charset="0"/>
                          <a:cs typeface="Segoe UI" panose="020B0502040204020203" pitchFamily="34" charset="0"/>
                        </a:rPr>
                        <a:t>Max Concurrent</a:t>
                      </a:r>
                      <a:r>
                        <a:rPr lang="en-US" sz="1800" baseline="0" dirty="0">
                          <a:latin typeface="Segoe UI" panose="020B0502040204020203" pitchFamily="34" charset="0"/>
                          <a:cs typeface="Segoe UI" panose="020B0502040204020203" pitchFamily="34" charset="0"/>
                        </a:rPr>
                        <a:t> </a:t>
                      </a:r>
                      <a:r>
                        <a:rPr lang="en-US" sz="1800" baseline="0" dirty="0" err="1">
                          <a:latin typeface="Segoe UI" panose="020B0502040204020203" pitchFamily="34" charset="0"/>
                          <a:cs typeface="Segoe UI" panose="020B0502040204020203" pitchFamily="34" charset="0"/>
                        </a:rPr>
                        <a:t>Req</a:t>
                      </a:r>
                      <a:endParaRPr lang="en-US" sz="1800" dirty="0">
                        <a:latin typeface="Segoe UI" panose="020B0502040204020203" pitchFamily="34" charset="0"/>
                        <a:cs typeface="Segoe UI" panose="020B0502040204020203" pitchFamily="34" charset="0"/>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32218" rtl="0" eaLnBrk="1" latinLnBrk="0" hangingPunct="1">
                        <a:defRPr sz="1903" b="1" kern="1200">
                          <a:solidFill>
                            <a:schemeClr val="bg1"/>
                          </a:solidFill>
                          <a:latin typeface="Calibri"/>
                        </a:defRPr>
                      </a:lvl1pPr>
                      <a:lvl2pPr marL="466106" algn="l" defTabSz="932218" rtl="0" eaLnBrk="1" latinLnBrk="0" hangingPunct="1">
                        <a:defRPr sz="1903" b="1" kern="1200">
                          <a:solidFill>
                            <a:schemeClr val="bg1"/>
                          </a:solidFill>
                          <a:latin typeface="Calibri"/>
                        </a:defRPr>
                      </a:lvl2pPr>
                      <a:lvl3pPr marL="932218" algn="l" defTabSz="932218" rtl="0" eaLnBrk="1" latinLnBrk="0" hangingPunct="1">
                        <a:defRPr sz="1903" b="1" kern="1200">
                          <a:solidFill>
                            <a:schemeClr val="bg1"/>
                          </a:solidFill>
                          <a:latin typeface="Calibri"/>
                        </a:defRPr>
                      </a:lvl3pPr>
                      <a:lvl4pPr marL="1398325" algn="l" defTabSz="932218" rtl="0" eaLnBrk="1" latinLnBrk="0" hangingPunct="1">
                        <a:defRPr sz="1903" b="1" kern="1200">
                          <a:solidFill>
                            <a:schemeClr val="bg1"/>
                          </a:solidFill>
                          <a:latin typeface="Calibri"/>
                        </a:defRPr>
                      </a:lvl4pPr>
                      <a:lvl5pPr marL="1864436" algn="l" defTabSz="932218" rtl="0" eaLnBrk="1" latinLnBrk="0" hangingPunct="1">
                        <a:defRPr sz="1903" b="1" kern="1200">
                          <a:solidFill>
                            <a:schemeClr val="bg1"/>
                          </a:solidFill>
                          <a:latin typeface="Calibri"/>
                        </a:defRPr>
                      </a:lvl5pPr>
                      <a:lvl6pPr marL="2330539" algn="l" defTabSz="932218" rtl="0" eaLnBrk="1" latinLnBrk="0" hangingPunct="1">
                        <a:defRPr sz="1903" b="1" kern="1200">
                          <a:solidFill>
                            <a:schemeClr val="bg1"/>
                          </a:solidFill>
                          <a:latin typeface="Calibri"/>
                        </a:defRPr>
                      </a:lvl6pPr>
                      <a:lvl7pPr marL="2796652" algn="l" defTabSz="932218" rtl="0" eaLnBrk="1" latinLnBrk="0" hangingPunct="1">
                        <a:defRPr sz="1903" b="1" kern="1200">
                          <a:solidFill>
                            <a:schemeClr val="bg1"/>
                          </a:solidFill>
                          <a:latin typeface="Calibri"/>
                        </a:defRPr>
                      </a:lvl7pPr>
                      <a:lvl8pPr marL="3262761" algn="l" defTabSz="932218" rtl="0" eaLnBrk="1" latinLnBrk="0" hangingPunct="1">
                        <a:defRPr sz="1903" b="1" kern="1200">
                          <a:solidFill>
                            <a:schemeClr val="bg1"/>
                          </a:solidFill>
                          <a:latin typeface="Calibri"/>
                        </a:defRPr>
                      </a:lvl8pPr>
                      <a:lvl9pPr marL="3728871" algn="l" defTabSz="932218" rtl="0" eaLnBrk="1" latinLnBrk="0" hangingPunct="1">
                        <a:defRPr sz="1903" b="1" kern="1200">
                          <a:solidFill>
                            <a:schemeClr val="bg1"/>
                          </a:solidFill>
                          <a:latin typeface="Calibri"/>
                        </a:defRPr>
                      </a:lvl9pPr>
                    </a:lstStyle>
                    <a:p>
                      <a:pPr algn="ctr"/>
                      <a:r>
                        <a:rPr lang="en-US" sz="1800" dirty="0">
                          <a:latin typeface="Segoe UI" panose="020B0502040204020203" pitchFamily="34" charset="0"/>
                          <a:cs typeface="Segoe UI" panose="020B0502040204020203" pitchFamily="34" charset="0"/>
                        </a:rPr>
                        <a:t>Max Sessions</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32218" rtl="0" eaLnBrk="1" latinLnBrk="0" hangingPunct="1">
                        <a:defRPr sz="1903" b="1" kern="1200">
                          <a:solidFill>
                            <a:schemeClr val="bg1"/>
                          </a:solidFill>
                          <a:latin typeface="Calibri"/>
                        </a:defRPr>
                      </a:lvl1pPr>
                      <a:lvl2pPr marL="466106" algn="l" defTabSz="932218" rtl="0" eaLnBrk="1" latinLnBrk="0" hangingPunct="1">
                        <a:defRPr sz="1903" b="1" kern="1200">
                          <a:solidFill>
                            <a:schemeClr val="bg1"/>
                          </a:solidFill>
                          <a:latin typeface="Calibri"/>
                        </a:defRPr>
                      </a:lvl2pPr>
                      <a:lvl3pPr marL="932218" algn="l" defTabSz="932218" rtl="0" eaLnBrk="1" latinLnBrk="0" hangingPunct="1">
                        <a:defRPr sz="1903" b="1" kern="1200">
                          <a:solidFill>
                            <a:schemeClr val="bg1"/>
                          </a:solidFill>
                          <a:latin typeface="Calibri"/>
                        </a:defRPr>
                      </a:lvl3pPr>
                      <a:lvl4pPr marL="1398325" algn="l" defTabSz="932218" rtl="0" eaLnBrk="1" latinLnBrk="0" hangingPunct="1">
                        <a:defRPr sz="1903" b="1" kern="1200">
                          <a:solidFill>
                            <a:schemeClr val="bg1"/>
                          </a:solidFill>
                          <a:latin typeface="Calibri"/>
                        </a:defRPr>
                      </a:lvl4pPr>
                      <a:lvl5pPr marL="1864436" algn="l" defTabSz="932218" rtl="0" eaLnBrk="1" latinLnBrk="0" hangingPunct="1">
                        <a:defRPr sz="1903" b="1" kern="1200">
                          <a:solidFill>
                            <a:schemeClr val="bg1"/>
                          </a:solidFill>
                          <a:latin typeface="Calibri"/>
                        </a:defRPr>
                      </a:lvl5pPr>
                      <a:lvl6pPr marL="2330539" algn="l" defTabSz="932218" rtl="0" eaLnBrk="1" latinLnBrk="0" hangingPunct="1">
                        <a:defRPr sz="1903" b="1" kern="1200">
                          <a:solidFill>
                            <a:schemeClr val="bg1"/>
                          </a:solidFill>
                          <a:latin typeface="Calibri"/>
                        </a:defRPr>
                      </a:lvl6pPr>
                      <a:lvl7pPr marL="2796652" algn="l" defTabSz="932218" rtl="0" eaLnBrk="1" latinLnBrk="0" hangingPunct="1">
                        <a:defRPr sz="1903" b="1" kern="1200">
                          <a:solidFill>
                            <a:schemeClr val="bg1"/>
                          </a:solidFill>
                          <a:latin typeface="Calibri"/>
                        </a:defRPr>
                      </a:lvl7pPr>
                      <a:lvl8pPr marL="3262761" algn="l" defTabSz="932218" rtl="0" eaLnBrk="1" latinLnBrk="0" hangingPunct="1">
                        <a:defRPr sz="1903" b="1" kern="1200">
                          <a:solidFill>
                            <a:schemeClr val="bg1"/>
                          </a:solidFill>
                          <a:latin typeface="Calibri"/>
                        </a:defRPr>
                      </a:lvl8pPr>
                      <a:lvl9pPr marL="3728871" algn="l" defTabSz="932218" rtl="0" eaLnBrk="1" latinLnBrk="0" hangingPunct="1">
                        <a:defRPr sz="1903" b="1" kern="1200">
                          <a:solidFill>
                            <a:schemeClr val="bg1"/>
                          </a:solidFill>
                          <a:latin typeface="Calibri"/>
                        </a:defRPr>
                      </a:lvl9pPr>
                    </a:lstStyle>
                    <a:p>
                      <a:pPr algn="ctr"/>
                      <a:r>
                        <a:rPr lang="en-US" sz="1800" dirty="0">
                          <a:latin typeface="Segoe UI" panose="020B0502040204020203" pitchFamily="34" charset="0"/>
                          <a:cs typeface="Segoe UI" panose="020B0502040204020203" pitchFamily="34" charset="0"/>
                        </a:rPr>
                        <a:t>Benchmark</a:t>
                      </a:r>
                      <a:r>
                        <a:rPr lang="en-US" sz="1800" baseline="0" dirty="0">
                          <a:latin typeface="Segoe UI" panose="020B0502040204020203" pitchFamily="34" charset="0"/>
                          <a:cs typeface="Segoe UI" panose="020B0502040204020203" pitchFamily="34" charset="0"/>
                        </a:rPr>
                        <a:t> Transaction Rate</a:t>
                      </a:r>
                      <a:endParaRPr lang="en-US" sz="1800" dirty="0">
                        <a:latin typeface="Segoe UI" panose="020B0502040204020203" pitchFamily="34" charset="0"/>
                        <a:cs typeface="Segoe UI" panose="020B0502040204020203" pitchFamily="34" charset="0"/>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32218" rtl="0" eaLnBrk="1" latinLnBrk="0" hangingPunct="1">
                        <a:defRPr sz="1903" b="1" kern="1200">
                          <a:solidFill>
                            <a:schemeClr val="bg1"/>
                          </a:solidFill>
                          <a:latin typeface="Calibri"/>
                        </a:defRPr>
                      </a:lvl1pPr>
                      <a:lvl2pPr marL="466106" algn="l" defTabSz="932218" rtl="0" eaLnBrk="1" latinLnBrk="0" hangingPunct="1">
                        <a:defRPr sz="1903" b="1" kern="1200">
                          <a:solidFill>
                            <a:schemeClr val="bg1"/>
                          </a:solidFill>
                          <a:latin typeface="Calibri"/>
                        </a:defRPr>
                      </a:lvl2pPr>
                      <a:lvl3pPr marL="932218" algn="l" defTabSz="932218" rtl="0" eaLnBrk="1" latinLnBrk="0" hangingPunct="1">
                        <a:defRPr sz="1903" b="1" kern="1200">
                          <a:solidFill>
                            <a:schemeClr val="bg1"/>
                          </a:solidFill>
                          <a:latin typeface="Calibri"/>
                        </a:defRPr>
                      </a:lvl3pPr>
                      <a:lvl4pPr marL="1398325" algn="l" defTabSz="932218" rtl="0" eaLnBrk="1" latinLnBrk="0" hangingPunct="1">
                        <a:defRPr sz="1903" b="1" kern="1200">
                          <a:solidFill>
                            <a:schemeClr val="bg1"/>
                          </a:solidFill>
                          <a:latin typeface="Calibri"/>
                        </a:defRPr>
                      </a:lvl4pPr>
                      <a:lvl5pPr marL="1864436" algn="l" defTabSz="932218" rtl="0" eaLnBrk="1" latinLnBrk="0" hangingPunct="1">
                        <a:defRPr sz="1903" b="1" kern="1200">
                          <a:solidFill>
                            <a:schemeClr val="bg1"/>
                          </a:solidFill>
                          <a:latin typeface="Calibri"/>
                        </a:defRPr>
                      </a:lvl5pPr>
                      <a:lvl6pPr marL="2330539" algn="l" defTabSz="932218" rtl="0" eaLnBrk="1" latinLnBrk="0" hangingPunct="1">
                        <a:defRPr sz="1903" b="1" kern="1200">
                          <a:solidFill>
                            <a:schemeClr val="bg1"/>
                          </a:solidFill>
                          <a:latin typeface="Calibri"/>
                        </a:defRPr>
                      </a:lvl6pPr>
                      <a:lvl7pPr marL="2796652" algn="l" defTabSz="932218" rtl="0" eaLnBrk="1" latinLnBrk="0" hangingPunct="1">
                        <a:defRPr sz="1903" b="1" kern="1200">
                          <a:solidFill>
                            <a:schemeClr val="bg1"/>
                          </a:solidFill>
                          <a:latin typeface="Calibri"/>
                        </a:defRPr>
                      </a:lvl7pPr>
                      <a:lvl8pPr marL="3262761" algn="l" defTabSz="932218" rtl="0" eaLnBrk="1" latinLnBrk="0" hangingPunct="1">
                        <a:defRPr sz="1903" b="1" kern="1200">
                          <a:solidFill>
                            <a:schemeClr val="bg1"/>
                          </a:solidFill>
                          <a:latin typeface="Calibri"/>
                        </a:defRPr>
                      </a:lvl8pPr>
                      <a:lvl9pPr marL="3728871" algn="l" defTabSz="932218" rtl="0" eaLnBrk="1" latinLnBrk="0" hangingPunct="1">
                        <a:defRPr sz="1903" b="1" kern="1200">
                          <a:solidFill>
                            <a:schemeClr val="bg1"/>
                          </a:solidFill>
                          <a:latin typeface="Calibri"/>
                        </a:defRPr>
                      </a:lvl9pPr>
                    </a:lstStyle>
                    <a:p>
                      <a:pPr algn="ctr"/>
                      <a:r>
                        <a:rPr lang="en-US" sz="1800" dirty="0">
                          <a:latin typeface="Segoe UI" panose="020B0502040204020203" pitchFamily="34" charset="0"/>
                          <a:cs typeface="Segoe UI" panose="020B0502040204020203" pitchFamily="34" charset="0"/>
                        </a:rPr>
                        <a:t>Predictability</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370840">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r>
                        <a:rPr lang="en-US" sz="1800" dirty="0">
                          <a:latin typeface="Segoe UI" panose="020B0502040204020203" pitchFamily="34" charset="0"/>
                          <a:cs typeface="Segoe UI" panose="020B0502040204020203" pitchFamily="34" charset="0"/>
                        </a:rPr>
                        <a:t>Basic</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5</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30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300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16600 Transactions/Hour</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Good</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r>
                        <a:rPr lang="en-US" sz="1800" dirty="0">
                          <a:latin typeface="Segoe UI" panose="020B0502040204020203" pitchFamily="34" charset="0"/>
                          <a:cs typeface="Segoe UI" panose="020B0502040204020203" pitchFamily="34" charset="0"/>
                        </a:rPr>
                        <a:t>Standard/S0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250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60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600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baseline="0" dirty="0">
                          <a:latin typeface="Segoe UI" panose="020B0502040204020203" pitchFamily="34" charset="0"/>
                          <a:cs typeface="Segoe UI" panose="020B0502040204020203" pitchFamily="34" charset="0"/>
                        </a:rPr>
                        <a:t>521 Transactions/Minute</a:t>
                      </a:r>
                      <a:endParaRPr lang="en-US" sz="1800" dirty="0">
                        <a:latin typeface="Segoe UI" panose="020B0502040204020203" pitchFamily="34" charset="0"/>
                        <a:cs typeface="Segoe UI" panose="020B0502040204020203" pitchFamily="34" charset="0"/>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Better</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r>
                        <a:rPr lang="en-US" sz="1800" dirty="0">
                          <a:latin typeface="Segoe UI" panose="020B0502040204020203" pitchFamily="34" charset="0"/>
                          <a:cs typeface="Segoe UI" panose="020B0502040204020203" pitchFamily="34" charset="0"/>
                        </a:rPr>
                        <a:t>Standard/S1</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250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90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900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934 </a:t>
                      </a:r>
                      <a:r>
                        <a:rPr lang="en-US" sz="1800" baseline="0" dirty="0">
                          <a:latin typeface="Segoe UI" panose="020B0502040204020203" pitchFamily="34" charset="0"/>
                          <a:cs typeface="Segoe UI" panose="020B0502040204020203" pitchFamily="34" charset="0"/>
                        </a:rPr>
                        <a:t>Transactions/Minute</a:t>
                      </a:r>
                      <a:endParaRPr lang="en-US" sz="1800" dirty="0">
                        <a:latin typeface="Segoe UI" panose="020B0502040204020203" pitchFamily="34" charset="0"/>
                        <a:cs typeface="Segoe UI" panose="020B0502040204020203" pitchFamily="34" charset="0"/>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Better</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r>
                        <a:rPr lang="en-US" sz="1800" dirty="0">
                          <a:latin typeface="Segoe UI" panose="020B0502040204020203" pitchFamily="34" charset="0"/>
                          <a:cs typeface="Segoe UI" panose="020B0502040204020203" pitchFamily="34" charset="0"/>
                        </a:rPr>
                        <a:t>Standard/S2</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50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250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120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1200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2570 Transactions/Minute</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Better</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latin typeface="Segoe UI" panose="020B0502040204020203" pitchFamily="34" charset="0"/>
                          <a:cs typeface="Segoe UI" panose="020B0502040204020203" pitchFamily="34" charset="0"/>
                        </a:rPr>
                        <a:t>Standard/S3</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250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2400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5100 Transactions/Minute</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Better</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r>
                        <a:rPr lang="en-US" sz="1800" dirty="0">
                          <a:latin typeface="Segoe UI" panose="020B0502040204020203" pitchFamily="34" charset="0"/>
                          <a:cs typeface="Segoe UI" panose="020B0502040204020203" pitchFamily="34" charset="0"/>
                        </a:rPr>
                        <a:t>Premium/P1</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125</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500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2400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105 </a:t>
                      </a:r>
                      <a:r>
                        <a:rPr lang="en-US" sz="1800" baseline="0" dirty="0">
                          <a:latin typeface="Segoe UI" panose="020B0502040204020203" pitchFamily="34" charset="0"/>
                          <a:cs typeface="Segoe UI" panose="020B0502040204020203" pitchFamily="34" charset="0"/>
                        </a:rPr>
                        <a:t>Transactions/Second</a:t>
                      </a:r>
                      <a:endParaRPr lang="en-US" sz="1800" dirty="0">
                        <a:latin typeface="Segoe UI" panose="020B0502040204020203" pitchFamily="34" charset="0"/>
                        <a:cs typeface="Segoe UI" panose="020B0502040204020203" pitchFamily="34" charset="0"/>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Best</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r>
                        <a:rPr lang="en-US" sz="1800" dirty="0">
                          <a:latin typeface="Segoe UI" panose="020B0502040204020203" pitchFamily="34" charset="0"/>
                          <a:cs typeface="Segoe UI" panose="020B0502040204020203" pitchFamily="34" charset="0"/>
                        </a:rPr>
                        <a:t>Premium/P2</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250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500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400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4800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228 </a:t>
                      </a:r>
                      <a:r>
                        <a:rPr lang="en-US" sz="1800" baseline="0" dirty="0">
                          <a:latin typeface="Segoe UI" panose="020B0502040204020203" pitchFamily="34" charset="0"/>
                          <a:cs typeface="Segoe UI" panose="020B0502040204020203" pitchFamily="34" charset="0"/>
                        </a:rPr>
                        <a:t>Transactions/Second</a:t>
                      </a:r>
                      <a:endParaRPr lang="en-US" sz="1800" dirty="0">
                        <a:latin typeface="Segoe UI" panose="020B0502040204020203" pitchFamily="34" charset="0"/>
                        <a:cs typeface="Segoe UI" panose="020B0502040204020203" pitchFamily="34" charset="0"/>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Best</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r>
                        <a:rPr lang="en-US" sz="1800" dirty="0">
                          <a:latin typeface="Segoe UI" panose="020B0502040204020203" pitchFamily="34" charset="0"/>
                          <a:cs typeface="Segoe UI" panose="020B0502040204020203" pitchFamily="34" charset="0"/>
                        </a:rPr>
                        <a:t>Premium/P3</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1000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500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1600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19200</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735 </a:t>
                      </a:r>
                      <a:r>
                        <a:rPr lang="en-US" sz="1800" baseline="0" dirty="0">
                          <a:latin typeface="Segoe UI" panose="020B0502040204020203" pitchFamily="34" charset="0"/>
                          <a:cs typeface="Segoe UI" panose="020B0502040204020203" pitchFamily="34" charset="0"/>
                        </a:rPr>
                        <a:t>Transactions/Second</a:t>
                      </a:r>
                      <a:endParaRPr lang="en-US" sz="1800" dirty="0">
                        <a:latin typeface="Segoe UI" panose="020B0502040204020203" pitchFamily="34" charset="0"/>
                        <a:cs typeface="Segoe UI" panose="020B0502040204020203" pitchFamily="34" charset="0"/>
                      </a:endParaRP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218" rtl="0" eaLnBrk="1" latinLnBrk="0" hangingPunct="1">
                        <a:defRPr sz="1903" kern="1200">
                          <a:solidFill>
                            <a:schemeClr val="tx1"/>
                          </a:solidFill>
                          <a:latin typeface="Calibri"/>
                        </a:defRPr>
                      </a:lvl1pPr>
                      <a:lvl2pPr marL="466106" algn="l" defTabSz="932218" rtl="0" eaLnBrk="1" latinLnBrk="0" hangingPunct="1">
                        <a:defRPr sz="1903" kern="1200">
                          <a:solidFill>
                            <a:schemeClr val="tx1"/>
                          </a:solidFill>
                          <a:latin typeface="Calibri"/>
                        </a:defRPr>
                      </a:lvl2pPr>
                      <a:lvl3pPr marL="932218" algn="l" defTabSz="932218" rtl="0" eaLnBrk="1" latinLnBrk="0" hangingPunct="1">
                        <a:defRPr sz="1903" kern="1200">
                          <a:solidFill>
                            <a:schemeClr val="tx1"/>
                          </a:solidFill>
                          <a:latin typeface="Calibri"/>
                        </a:defRPr>
                      </a:lvl3pPr>
                      <a:lvl4pPr marL="1398325" algn="l" defTabSz="932218" rtl="0" eaLnBrk="1" latinLnBrk="0" hangingPunct="1">
                        <a:defRPr sz="1903" kern="1200">
                          <a:solidFill>
                            <a:schemeClr val="tx1"/>
                          </a:solidFill>
                          <a:latin typeface="Calibri"/>
                        </a:defRPr>
                      </a:lvl4pPr>
                      <a:lvl5pPr marL="1864436" algn="l" defTabSz="932218" rtl="0" eaLnBrk="1" latinLnBrk="0" hangingPunct="1">
                        <a:defRPr sz="1903" kern="1200">
                          <a:solidFill>
                            <a:schemeClr val="tx1"/>
                          </a:solidFill>
                          <a:latin typeface="Calibri"/>
                        </a:defRPr>
                      </a:lvl5pPr>
                      <a:lvl6pPr marL="2330539" algn="l" defTabSz="932218" rtl="0" eaLnBrk="1" latinLnBrk="0" hangingPunct="1">
                        <a:defRPr sz="1903" kern="1200">
                          <a:solidFill>
                            <a:schemeClr val="tx1"/>
                          </a:solidFill>
                          <a:latin typeface="Calibri"/>
                        </a:defRPr>
                      </a:lvl6pPr>
                      <a:lvl7pPr marL="2796652" algn="l" defTabSz="932218" rtl="0" eaLnBrk="1" latinLnBrk="0" hangingPunct="1">
                        <a:defRPr sz="1903" kern="1200">
                          <a:solidFill>
                            <a:schemeClr val="tx1"/>
                          </a:solidFill>
                          <a:latin typeface="Calibri"/>
                        </a:defRPr>
                      </a:lvl7pPr>
                      <a:lvl8pPr marL="3262761" algn="l" defTabSz="932218" rtl="0" eaLnBrk="1" latinLnBrk="0" hangingPunct="1">
                        <a:defRPr sz="1903" kern="1200">
                          <a:solidFill>
                            <a:schemeClr val="tx1"/>
                          </a:solidFill>
                          <a:latin typeface="Calibri"/>
                        </a:defRPr>
                      </a:lvl8pPr>
                      <a:lvl9pPr marL="3728871" algn="l" defTabSz="932218" rtl="0" eaLnBrk="1" latinLnBrk="0" hangingPunct="1">
                        <a:defRPr sz="1903" kern="1200">
                          <a:solidFill>
                            <a:schemeClr val="tx1"/>
                          </a:solidFill>
                          <a:latin typeface="Calibri"/>
                        </a:defRPr>
                      </a:lvl9pPr>
                    </a:lstStyle>
                    <a:p>
                      <a:pPr algn="ctr"/>
                      <a:r>
                        <a:rPr lang="en-US" sz="1800" dirty="0">
                          <a:latin typeface="Segoe UI" panose="020B0502040204020203" pitchFamily="34" charset="0"/>
                          <a:cs typeface="Segoe UI" panose="020B0502040204020203" pitchFamily="34" charset="0"/>
                        </a:rPr>
                        <a:t>Best</a:t>
                      </a:r>
                    </a:p>
                  </a:txBody>
                  <a:tcPr>
                    <a:lnL w="12700" cap="flat" cmpd="sng" algn="ctr">
                      <a:solidFill>
                        <a:srgbClr val="505050"/>
                      </a:solidFill>
                      <a:prstDash val="solid"/>
                      <a:round/>
                      <a:headEnd type="none" w="med" len="med"/>
                      <a:tailEnd type="none" w="med" len="med"/>
                    </a:lnL>
                    <a:lnR w="12700" cap="flat" cmpd="sng" algn="ctr">
                      <a:solidFill>
                        <a:srgbClr val="505050"/>
                      </a:solidFill>
                      <a:prstDash val="solid"/>
                      <a:round/>
                      <a:headEnd type="none" w="med" len="med"/>
                      <a:tailEnd type="none" w="med" len="med"/>
                    </a:lnR>
                    <a:lnT w="12700" cap="flat" cmpd="sng" algn="ctr">
                      <a:solidFill>
                        <a:srgbClr val="505050"/>
                      </a:solidFill>
                      <a:prstDash val="solid"/>
                      <a:round/>
                      <a:headEnd type="none" w="med" len="med"/>
                      <a:tailEnd type="none" w="med" len="med"/>
                    </a:lnT>
                    <a:lnB w="12700" cap="flat" cmpd="sng" algn="ctr">
                      <a:solidFill>
                        <a:srgbClr val="50505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4" name="TextBox 33"/>
          <p:cNvSpPr txBox="1"/>
          <p:nvPr/>
        </p:nvSpPr>
        <p:spPr>
          <a:xfrm>
            <a:off x="549019" y="1388700"/>
            <a:ext cx="10698363" cy="2034403"/>
          </a:xfrm>
          <a:prstGeom prst="rect">
            <a:avLst/>
          </a:prstGeom>
          <a:noFill/>
        </p:spPr>
        <p:txBody>
          <a:bodyPr wrap="square" lIns="182880" tIns="146304" rIns="182880" bIns="146304" rtlCol="0">
            <a:spAutoFit/>
          </a:bodyPr>
          <a:lstStyle/>
          <a:p>
            <a:pPr>
              <a:lnSpc>
                <a:spcPct val="90000"/>
              </a:lnSpc>
              <a:spcAft>
                <a:spcPts val="600"/>
              </a:spcAft>
            </a:pPr>
            <a:r>
              <a:rPr lang="en-US" sz="2400" dirty="0"/>
              <a:t>DTU -relative capacity of a performance level based on a blended measure of CPU, memory, and read and write rates offered by each performance level. Doubling the DTU rating of a database equates to doubling the database power.</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528201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Text Placeholder 2"/>
          <p:cNvSpPr>
            <a:spLocks noGrp="1"/>
          </p:cNvSpPr>
          <p:nvPr>
            <p:ph type="body" sz="quarter" idx="10"/>
          </p:nvPr>
        </p:nvSpPr>
        <p:spPr>
          <a:xfrm>
            <a:off x="274638" y="1212850"/>
            <a:ext cx="11887200" cy="3447098"/>
          </a:xfrm>
        </p:spPr>
        <p:txBody>
          <a:bodyPr/>
          <a:lstStyle/>
          <a:p>
            <a:r>
              <a:rPr lang="en-US" dirty="0">
                <a:cs typeface="Segoe UI Light" panose="020B0502040204020203" pitchFamily="34" charset="0"/>
              </a:rPr>
              <a:t>Scalability &amp; Architecting for Scale</a:t>
            </a:r>
          </a:p>
          <a:p>
            <a:r>
              <a:rPr lang="en-US" dirty="0">
                <a:cs typeface="Segoe UI Light" panose="020B0502040204020203" pitchFamily="34" charset="0"/>
              </a:rPr>
              <a:t>Caching Data</a:t>
            </a:r>
          </a:p>
          <a:p>
            <a:r>
              <a:rPr lang="en-US" dirty="0">
                <a:cs typeface="Segoe UI Light" panose="020B0502040204020203" pitchFamily="34" charset="0"/>
              </a:rPr>
              <a:t>Scaling Globally with Traffic Manager</a:t>
            </a:r>
          </a:p>
          <a:p>
            <a:r>
              <a:rPr lang="en-US" dirty="0">
                <a:cs typeface="Segoe UI Light" panose="020B0502040204020203" pitchFamily="34" charset="0"/>
              </a:rPr>
              <a:t>Azure CDN</a:t>
            </a:r>
          </a:p>
          <a:p>
            <a:r>
              <a:rPr lang="en-US" dirty="0"/>
              <a:t> </a:t>
            </a:r>
          </a:p>
        </p:txBody>
      </p:sp>
    </p:spTree>
    <p:extLst>
      <p:ext uri="{BB962C8B-B14F-4D97-AF65-F5344CB8AC3E}">
        <p14:creationId xmlns:p14="http://schemas.microsoft.com/office/powerpoint/2010/main" val="34532284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Active Geo-Replication</a:t>
            </a:r>
          </a:p>
        </p:txBody>
      </p:sp>
      <p:sp>
        <p:nvSpPr>
          <p:cNvPr id="3" name="Text Placeholder 2"/>
          <p:cNvSpPr>
            <a:spLocks noGrp="1"/>
          </p:cNvSpPr>
          <p:nvPr>
            <p:ph type="body" sz="quarter" idx="10"/>
          </p:nvPr>
        </p:nvSpPr>
        <p:spPr>
          <a:xfrm>
            <a:off x="274638" y="1212850"/>
            <a:ext cx="5962935" cy="4795159"/>
          </a:xfrm>
        </p:spPr>
        <p:txBody>
          <a:bodyPr/>
          <a:lstStyle/>
          <a:p>
            <a:r>
              <a:rPr lang="en-US" sz="3600" dirty="0"/>
              <a:t>Available in Premium Tier</a:t>
            </a:r>
          </a:p>
          <a:p>
            <a:endParaRPr lang="en-US" sz="3600" dirty="0"/>
          </a:p>
          <a:p>
            <a:r>
              <a:rPr lang="en-US" sz="3600" dirty="0"/>
              <a:t>Multiple read-only secondary's (max 4)</a:t>
            </a:r>
          </a:p>
          <a:p>
            <a:endParaRPr lang="en-US" sz="3600" dirty="0"/>
          </a:p>
          <a:p>
            <a:r>
              <a:rPr lang="en-US" sz="3600" dirty="0"/>
              <a:t>Application uses secondary's for read only workloads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928" y="3169360"/>
            <a:ext cx="469562" cy="590106"/>
          </a:xfrm>
          <a:prstGeom prst="rect">
            <a:avLst/>
          </a:prstGeom>
        </p:spPr>
      </p:pic>
      <p:sp>
        <p:nvSpPr>
          <p:cNvPr id="7" name="Rounded Rectangle 6"/>
          <p:cNvSpPr/>
          <p:nvPr/>
        </p:nvSpPr>
        <p:spPr bwMode="auto">
          <a:xfrm>
            <a:off x="7041188" y="3222945"/>
            <a:ext cx="1372138"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Application</a:t>
            </a:r>
            <a:endParaRPr lang="en-US" sz="1224" dirty="0">
              <a:solidFill>
                <a:srgbClr val="FFFFFF"/>
              </a:solidFill>
            </a:endParaRPr>
          </a:p>
        </p:txBody>
      </p:sp>
      <p:cxnSp>
        <p:nvCxnSpPr>
          <p:cNvPr id="8" name="Straight Arrow Connector 7"/>
          <p:cNvCxnSpPr>
            <a:stCxn id="7" idx="3"/>
          </p:cNvCxnSpPr>
          <p:nvPr/>
        </p:nvCxnSpPr>
        <p:spPr>
          <a:xfrm flipV="1">
            <a:off x="8413326" y="3496132"/>
            <a:ext cx="755660"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Can 14"/>
          <p:cNvSpPr/>
          <p:nvPr/>
        </p:nvSpPr>
        <p:spPr bwMode="auto">
          <a:xfrm>
            <a:off x="9168986" y="3169360"/>
            <a:ext cx="1072567" cy="876536"/>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r/w Primary</a:t>
            </a:r>
          </a:p>
        </p:txBody>
      </p:sp>
      <p:sp>
        <p:nvSpPr>
          <p:cNvPr id="16" name="Can 15"/>
          <p:cNvSpPr/>
          <p:nvPr/>
        </p:nvSpPr>
        <p:spPr bwMode="auto">
          <a:xfrm>
            <a:off x="10332991" y="1916221"/>
            <a:ext cx="1188707" cy="8495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r/o Replica 1</a:t>
            </a:r>
          </a:p>
        </p:txBody>
      </p:sp>
      <p:sp>
        <p:nvSpPr>
          <p:cNvPr id="17" name="Can 16"/>
          <p:cNvSpPr/>
          <p:nvPr/>
        </p:nvSpPr>
        <p:spPr bwMode="auto">
          <a:xfrm>
            <a:off x="10333251" y="4320213"/>
            <a:ext cx="1188707" cy="8495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r/o Replica 4</a:t>
            </a:r>
          </a:p>
        </p:txBody>
      </p:sp>
      <p:sp>
        <p:nvSpPr>
          <p:cNvPr id="19" name="Down Arrow 18"/>
          <p:cNvSpPr/>
          <p:nvPr/>
        </p:nvSpPr>
        <p:spPr bwMode="auto">
          <a:xfrm rot="13381975">
            <a:off x="10531015" y="2846952"/>
            <a:ext cx="182878" cy="539981"/>
          </a:xfrm>
          <a:prstGeom prst="down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Down Arrow 19"/>
          <p:cNvSpPr/>
          <p:nvPr/>
        </p:nvSpPr>
        <p:spPr bwMode="auto">
          <a:xfrm rot="18766896">
            <a:off x="10521835" y="3588127"/>
            <a:ext cx="182878" cy="539981"/>
          </a:xfrm>
          <a:prstGeom prst="down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p:cNvCxnSpPr>
            <a:stCxn id="7" idx="3"/>
            <a:endCxn id="17" idx="2"/>
          </p:cNvCxnSpPr>
          <p:nvPr/>
        </p:nvCxnSpPr>
        <p:spPr>
          <a:xfrm>
            <a:off x="8413326" y="3496133"/>
            <a:ext cx="1919925" cy="12488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16" idx="2"/>
          </p:cNvCxnSpPr>
          <p:nvPr/>
        </p:nvCxnSpPr>
        <p:spPr>
          <a:xfrm flipV="1">
            <a:off x="8413326" y="2340986"/>
            <a:ext cx="1919665" cy="11551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0408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Sharding</a:t>
            </a:r>
            <a:r>
              <a:rPr lang="en-US" dirty="0"/>
              <a:t> Pattern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238" y="1212849"/>
            <a:ext cx="6500390" cy="3866899"/>
          </a:xfrm>
          <a:prstGeom prst="rect">
            <a:avLst/>
          </a:prstGeom>
        </p:spPr>
      </p:pic>
      <p:sp>
        <p:nvSpPr>
          <p:cNvPr id="2" name="Rectangle 1"/>
          <p:cNvSpPr/>
          <p:nvPr/>
        </p:nvSpPr>
        <p:spPr>
          <a:xfrm>
            <a:off x="270159" y="5535658"/>
            <a:ext cx="11894043" cy="646331"/>
          </a:xfrm>
          <a:prstGeom prst="rect">
            <a:avLst/>
          </a:prstGeom>
        </p:spPr>
        <p:txBody>
          <a:bodyPr wrap="square">
            <a:spAutoFit/>
          </a:bodyPr>
          <a:lstStyle/>
          <a:p>
            <a:r>
              <a:rPr lang="en-US" dirty="0"/>
              <a:t>Divide a data store into a set of horizontal partitions or shards. This pattern can improve scalability when storing and accessing large volumes of data.</a:t>
            </a:r>
            <a:endParaRPr lang="en-US" dirty="0">
              <a:effectLst/>
            </a:endParaRPr>
          </a:p>
        </p:txBody>
      </p:sp>
    </p:spTree>
    <p:extLst>
      <p:ext uri="{BB962C8B-B14F-4D97-AF65-F5344CB8AC3E}">
        <p14:creationId xmlns:p14="http://schemas.microsoft.com/office/powerpoint/2010/main" val="15183361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Azure Scaling Out</a:t>
            </a:r>
          </a:p>
        </p:txBody>
      </p:sp>
      <p:sp>
        <p:nvSpPr>
          <p:cNvPr id="3" name="Text Placeholder 2"/>
          <p:cNvSpPr>
            <a:spLocks noGrp="1"/>
          </p:cNvSpPr>
          <p:nvPr>
            <p:ph type="body" sz="quarter" idx="10"/>
          </p:nvPr>
        </p:nvSpPr>
        <p:spPr>
          <a:xfrm>
            <a:off x="274638" y="1212850"/>
            <a:ext cx="5732908" cy="5287601"/>
          </a:xfrm>
        </p:spPr>
        <p:txBody>
          <a:bodyPr/>
          <a:lstStyle/>
          <a:p>
            <a:r>
              <a:rPr lang="en-US" dirty="0"/>
              <a:t>Shard Map Manager and Shard DBs</a:t>
            </a:r>
          </a:p>
          <a:p>
            <a:endParaRPr lang="en-US" dirty="0"/>
          </a:p>
          <a:p>
            <a:endParaRPr lang="en-US" dirty="0"/>
          </a:p>
          <a:p>
            <a:endParaRPr lang="en-US" dirty="0"/>
          </a:p>
          <a:p>
            <a:pPr marL="571500" indent="-571500">
              <a:buFont typeface="Arial" panose="020B0604020202020204" pitchFamily="34" charset="0"/>
              <a:buChar char="•"/>
            </a:pPr>
            <a:r>
              <a:rPr lang="en-US" sz="3600" dirty="0"/>
              <a:t>Data-dependent routing </a:t>
            </a:r>
          </a:p>
          <a:p>
            <a:pPr marL="571500" indent="-571500">
              <a:buFont typeface="Arial" panose="020B0604020202020204" pitchFamily="34" charset="0"/>
              <a:buChar char="•"/>
            </a:pPr>
            <a:r>
              <a:rPr lang="en-US" sz="3600" dirty="0"/>
              <a:t>Multi-shard querying</a:t>
            </a:r>
          </a:p>
          <a:p>
            <a:pPr marL="571500" indent="-571500">
              <a:buFont typeface="Arial" panose="020B0604020202020204" pitchFamily="34" charset="0"/>
              <a:buChar char="•"/>
            </a:pPr>
            <a:r>
              <a:rPr lang="en-US" sz="3600" dirty="0"/>
              <a:t>Elastic database pool </a:t>
            </a:r>
          </a:p>
        </p:txBody>
      </p:sp>
      <p:sp>
        <p:nvSpPr>
          <p:cNvPr id="4" name="Flowchart: Magnetic Disk 3"/>
          <p:cNvSpPr/>
          <p:nvPr/>
        </p:nvSpPr>
        <p:spPr bwMode="auto">
          <a:xfrm>
            <a:off x="4663773" y="2602584"/>
            <a:ext cx="1343773" cy="1319891"/>
          </a:xfrm>
          <a:prstGeom prst="flowChartMagneticDisk">
            <a:avLst/>
          </a:prstGeom>
          <a:solidFill>
            <a:srgbClr val="FFC00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Shard Map</a:t>
            </a:r>
          </a:p>
          <a:p>
            <a:pPr algn="ctr" defTabSz="914099"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Manager</a:t>
            </a:r>
          </a:p>
        </p:txBody>
      </p:sp>
      <p:graphicFrame>
        <p:nvGraphicFramePr>
          <p:cNvPr id="5" name="Table 4"/>
          <p:cNvGraphicFramePr>
            <a:graphicFrameLocks noGrp="1"/>
          </p:cNvGraphicFramePr>
          <p:nvPr>
            <p:extLst>
              <p:ext uri="{D42A27DB-BD31-4B8C-83A1-F6EECF244321}">
                <p14:modId xmlns:p14="http://schemas.microsoft.com/office/powerpoint/2010/main" val="270614273"/>
              </p:ext>
            </p:extLst>
          </p:nvPr>
        </p:nvGraphicFramePr>
        <p:xfrm>
          <a:off x="7667786" y="1215085"/>
          <a:ext cx="2001795" cy="1371600"/>
        </p:xfrm>
        <a:graphic>
          <a:graphicData uri="http://schemas.openxmlformats.org/drawingml/2006/table">
            <a:tbl>
              <a:tblPr firstRow="1" bandRow="1">
                <a:tableStyleId>{5C22544A-7EE6-4342-B048-85BDC9FD1C3A}</a:tableStyleId>
              </a:tblPr>
              <a:tblGrid>
                <a:gridCol w="792205">
                  <a:extLst>
                    <a:ext uri="{9D8B030D-6E8A-4147-A177-3AD203B41FA5}">
                      <a16:colId xmlns:a16="http://schemas.microsoft.com/office/drawing/2014/main" val="20000"/>
                    </a:ext>
                  </a:extLst>
                </a:gridCol>
                <a:gridCol w="1209590">
                  <a:extLst>
                    <a:ext uri="{9D8B030D-6E8A-4147-A177-3AD203B41FA5}">
                      <a16:colId xmlns:a16="http://schemas.microsoft.com/office/drawing/2014/main" val="20001"/>
                    </a:ext>
                  </a:extLst>
                </a:gridCol>
              </a:tblGrid>
              <a:tr h="225963">
                <a:tc>
                  <a:txBody>
                    <a:bodyPr/>
                    <a:lstStyle/>
                    <a:p>
                      <a:r>
                        <a:rPr lang="en-US" sz="1200" dirty="0"/>
                        <a:t>Key</a:t>
                      </a:r>
                    </a:p>
                  </a:txBody>
                  <a:tcPr/>
                </a:tc>
                <a:tc>
                  <a:txBody>
                    <a:bodyPr/>
                    <a:lstStyle/>
                    <a:p>
                      <a:r>
                        <a:rPr lang="en-US" sz="1200" dirty="0"/>
                        <a:t>Shard</a:t>
                      </a:r>
                    </a:p>
                  </a:txBody>
                  <a:tcPr/>
                </a:tc>
                <a:extLst>
                  <a:ext uri="{0D108BD9-81ED-4DB2-BD59-A6C34878D82A}">
                    <a16:rowId xmlns:a16="http://schemas.microsoft.com/office/drawing/2014/main" val="10000"/>
                  </a:ext>
                </a:extLst>
              </a:tr>
              <a:tr h="0">
                <a:tc>
                  <a:txBody>
                    <a:bodyPr/>
                    <a:lstStyle/>
                    <a:p>
                      <a:r>
                        <a:rPr lang="en-US" sz="1200" dirty="0"/>
                        <a:t>1</a:t>
                      </a:r>
                    </a:p>
                  </a:txBody>
                  <a:tcPr/>
                </a:tc>
                <a:tc>
                  <a:txBody>
                    <a:bodyPr/>
                    <a:lstStyle/>
                    <a:p>
                      <a:r>
                        <a:rPr lang="en-US" sz="1200" dirty="0"/>
                        <a:t>Server 1, DB A</a:t>
                      </a:r>
                    </a:p>
                  </a:txBody>
                  <a:tcPr/>
                </a:tc>
                <a:extLst>
                  <a:ext uri="{0D108BD9-81ED-4DB2-BD59-A6C34878D82A}">
                    <a16:rowId xmlns:a16="http://schemas.microsoft.com/office/drawing/2014/main" val="10001"/>
                  </a:ext>
                </a:extLst>
              </a:tr>
              <a:tr h="0">
                <a:tc>
                  <a:txBody>
                    <a:bodyPr/>
                    <a:lstStyle/>
                    <a:p>
                      <a:r>
                        <a:rPr lang="en-US" sz="1200" dirty="0"/>
                        <a:t>2</a:t>
                      </a:r>
                    </a:p>
                  </a:txBody>
                  <a:tcPr/>
                </a:tc>
                <a:tc>
                  <a:txBody>
                    <a:bodyPr/>
                    <a:lstStyle/>
                    <a:p>
                      <a:r>
                        <a:rPr lang="en-US" sz="1200" dirty="0"/>
                        <a:t>Server 1, DB A</a:t>
                      </a:r>
                    </a:p>
                  </a:txBody>
                  <a:tcPr/>
                </a:tc>
                <a:extLst>
                  <a:ext uri="{0D108BD9-81ED-4DB2-BD59-A6C34878D82A}">
                    <a16:rowId xmlns:a16="http://schemas.microsoft.com/office/drawing/2014/main" val="10002"/>
                  </a:ext>
                </a:extLst>
              </a:tr>
              <a:tr h="0">
                <a:tc>
                  <a:txBody>
                    <a:bodyPr/>
                    <a:lstStyle/>
                    <a:p>
                      <a:r>
                        <a:rPr lang="en-US" sz="1200" dirty="0"/>
                        <a:t>3</a:t>
                      </a:r>
                    </a:p>
                  </a:txBody>
                  <a:tcPr/>
                </a:tc>
                <a:tc>
                  <a:txBody>
                    <a:bodyPr/>
                    <a:lstStyle/>
                    <a:p>
                      <a:r>
                        <a:rPr lang="en-US" sz="1200" dirty="0"/>
                        <a:t>Server 1, DB A</a:t>
                      </a:r>
                    </a:p>
                  </a:txBody>
                  <a:tcPr/>
                </a:tc>
                <a:extLst>
                  <a:ext uri="{0D108BD9-81ED-4DB2-BD59-A6C34878D82A}">
                    <a16:rowId xmlns:a16="http://schemas.microsoft.com/office/drawing/2014/main" val="10003"/>
                  </a:ext>
                </a:extLst>
              </a:tr>
              <a:tr h="0">
                <a:tc>
                  <a:txBody>
                    <a:bodyPr/>
                    <a:lstStyle/>
                    <a:p>
                      <a:r>
                        <a:rPr lang="en-US" sz="1200" dirty="0"/>
                        <a:t>4</a:t>
                      </a:r>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sz="1200" dirty="0"/>
                        <a:t>Server 1, DB A</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05082218"/>
              </p:ext>
            </p:extLst>
          </p:nvPr>
        </p:nvGraphicFramePr>
        <p:xfrm>
          <a:off x="7667786" y="3678199"/>
          <a:ext cx="2001795" cy="1219200"/>
        </p:xfrm>
        <a:graphic>
          <a:graphicData uri="http://schemas.openxmlformats.org/drawingml/2006/table">
            <a:tbl>
              <a:tblPr firstRow="1" bandRow="1">
                <a:tableStyleId>{5C22544A-7EE6-4342-B048-85BDC9FD1C3A}</a:tableStyleId>
              </a:tblPr>
              <a:tblGrid>
                <a:gridCol w="792205">
                  <a:extLst>
                    <a:ext uri="{9D8B030D-6E8A-4147-A177-3AD203B41FA5}">
                      <a16:colId xmlns:a16="http://schemas.microsoft.com/office/drawing/2014/main" val="20000"/>
                    </a:ext>
                  </a:extLst>
                </a:gridCol>
                <a:gridCol w="1209590">
                  <a:extLst>
                    <a:ext uri="{9D8B030D-6E8A-4147-A177-3AD203B41FA5}">
                      <a16:colId xmlns:a16="http://schemas.microsoft.com/office/drawing/2014/main" val="20001"/>
                    </a:ext>
                  </a:extLst>
                </a:gridCol>
              </a:tblGrid>
              <a:tr h="197130">
                <a:tc>
                  <a:txBody>
                    <a:bodyPr/>
                    <a:lstStyle/>
                    <a:p>
                      <a:r>
                        <a:rPr lang="en-US" sz="900" dirty="0"/>
                        <a:t>Key Range</a:t>
                      </a:r>
                    </a:p>
                  </a:txBody>
                  <a:tcPr/>
                </a:tc>
                <a:tc>
                  <a:txBody>
                    <a:bodyPr/>
                    <a:lstStyle/>
                    <a:p>
                      <a:r>
                        <a:rPr lang="en-US" sz="1000" dirty="0"/>
                        <a:t>Shard</a:t>
                      </a:r>
                    </a:p>
                  </a:txBody>
                  <a:tcPr/>
                </a:tc>
                <a:extLst>
                  <a:ext uri="{0D108BD9-81ED-4DB2-BD59-A6C34878D82A}">
                    <a16:rowId xmlns:a16="http://schemas.microsoft.com/office/drawing/2014/main" val="10000"/>
                  </a:ext>
                </a:extLst>
              </a:tr>
              <a:tr h="0">
                <a:tc>
                  <a:txBody>
                    <a:bodyPr/>
                    <a:lstStyle/>
                    <a:p>
                      <a:r>
                        <a:rPr lang="en-US" sz="1000" dirty="0"/>
                        <a:t>100-500</a:t>
                      </a:r>
                    </a:p>
                  </a:txBody>
                  <a:tcPr/>
                </a:tc>
                <a:tc>
                  <a:txBody>
                    <a:bodyPr/>
                    <a:lstStyle/>
                    <a:p>
                      <a:r>
                        <a:rPr lang="en-US" sz="1000" dirty="0"/>
                        <a:t>Server 2, DB C</a:t>
                      </a:r>
                    </a:p>
                  </a:txBody>
                  <a:tcPr/>
                </a:tc>
                <a:extLst>
                  <a:ext uri="{0D108BD9-81ED-4DB2-BD59-A6C34878D82A}">
                    <a16:rowId xmlns:a16="http://schemas.microsoft.com/office/drawing/2014/main" val="10001"/>
                  </a:ext>
                </a:extLst>
              </a:tr>
              <a:tr h="0">
                <a:tc>
                  <a:txBody>
                    <a:bodyPr/>
                    <a:lstStyle/>
                    <a:p>
                      <a:r>
                        <a:rPr lang="en-US" sz="1000" dirty="0"/>
                        <a:t>500-1000</a:t>
                      </a:r>
                    </a:p>
                  </a:txBody>
                  <a:tcPr/>
                </a:tc>
                <a:tc>
                  <a:txBody>
                    <a:bodyPr/>
                    <a:lstStyle/>
                    <a:p>
                      <a:r>
                        <a:rPr lang="en-US" sz="1000" dirty="0"/>
                        <a:t>Server 2, DB D</a:t>
                      </a:r>
                    </a:p>
                  </a:txBody>
                  <a:tcPr/>
                </a:tc>
                <a:extLst>
                  <a:ext uri="{0D108BD9-81ED-4DB2-BD59-A6C34878D82A}">
                    <a16:rowId xmlns:a16="http://schemas.microsoft.com/office/drawing/2014/main" val="10002"/>
                  </a:ext>
                </a:extLst>
              </a:tr>
              <a:tr h="0">
                <a:tc>
                  <a:txBody>
                    <a:bodyPr/>
                    <a:lstStyle/>
                    <a:p>
                      <a:r>
                        <a:rPr lang="en-US" sz="1000" dirty="0"/>
                        <a:t>1000-1500</a:t>
                      </a:r>
                    </a:p>
                  </a:txBody>
                  <a:tcPr/>
                </a:tc>
                <a:tc>
                  <a:txBody>
                    <a:bodyPr/>
                    <a:lstStyle/>
                    <a:p>
                      <a:r>
                        <a:rPr lang="en-US" sz="1000" dirty="0"/>
                        <a:t>Server 3, DB E</a:t>
                      </a:r>
                    </a:p>
                  </a:txBody>
                  <a:tcPr/>
                </a:tc>
                <a:extLst>
                  <a:ext uri="{0D108BD9-81ED-4DB2-BD59-A6C34878D82A}">
                    <a16:rowId xmlns:a16="http://schemas.microsoft.com/office/drawing/2014/main" val="10003"/>
                  </a:ext>
                </a:extLst>
              </a:tr>
              <a:tr h="0">
                <a:tc>
                  <a:txBody>
                    <a:bodyPr/>
                    <a:lstStyle/>
                    <a:p>
                      <a:r>
                        <a:rPr lang="en-US" sz="1000" dirty="0"/>
                        <a:t>1500-2000</a:t>
                      </a:r>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sz="1000" dirty="0"/>
                        <a:t>Server 4, DB F</a:t>
                      </a:r>
                    </a:p>
                  </a:txBody>
                  <a:tcPr/>
                </a:tc>
                <a:extLst>
                  <a:ext uri="{0D108BD9-81ED-4DB2-BD59-A6C34878D82A}">
                    <a16:rowId xmlns:a16="http://schemas.microsoft.com/office/drawing/2014/main" val="10004"/>
                  </a:ext>
                </a:extLst>
              </a:tr>
            </a:tbl>
          </a:graphicData>
        </a:graphic>
      </p:graphicFrame>
      <p:pic>
        <p:nvPicPr>
          <p:cNvPr id="8"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496993" y="1390866"/>
            <a:ext cx="930245" cy="1239505"/>
          </a:xfrm>
          <a:prstGeom prst="rect">
            <a:avLst/>
          </a:prstGeom>
          <a:noFill/>
        </p:spPr>
      </p:pic>
      <p:cxnSp>
        <p:nvCxnSpPr>
          <p:cNvPr id="9" name="Elbow Connector 8"/>
          <p:cNvCxnSpPr>
            <a:stCxn id="4" idx="4"/>
          </p:cNvCxnSpPr>
          <p:nvPr/>
        </p:nvCxnSpPr>
        <p:spPr>
          <a:xfrm flipV="1">
            <a:off x="6007546" y="2123240"/>
            <a:ext cx="1338965" cy="1139290"/>
          </a:xfrm>
          <a:prstGeom prst="bentConnector3">
            <a:avLst>
              <a:gd name="adj1" fmla="val 5000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4"/>
          </p:cNvCxnSpPr>
          <p:nvPr/>
        </p:nvCxnSpPr>
        <p:spPr>
          <a:xfrm>
            <a:off x="6007546" y="3262530"/>
            <a:ext cx="1338965" cy="1323823"/>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2" descr="C:\Users\daiken\AppData\Local\Microsoft\Windows\Temporary Internet Files\Content.IE5\UWY6LG0D\MCj04348450000[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307530" y="3768981"/>
            <a:ext cx="563341" cy="750624"/>
          </a:xfrm>
          <a:prstGeom prst="rect">
            <a:avLst/>
          </a:prstGeom>
          <a:noFill/>
        </p:spPr>
      </p:pic>
      <p:pic>
        <p:nvPicPr>
          <p:cNvPr id="12" name="Picture 2" descr="C:\Users\daiken\AppData\Local\Microsoft\Windows\Temporary Internet Files\Content.IE5\UWY6LG0D\MCj04348450000[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1307530" y="4620481"/>
            <a:ext cx="553609" cy="737656"/>
          </a:xfrm>
          <a:prstGeom prst="rect">
            <a:avLst/>
          </a:prstGeom>
          <a:noFill/>
        </p:spPr>
      </p:pic>
      <p:pic>
        <p:nvPicPr>
          <p:cNvPr id="13" name="Picture 2" descr="C:\Users\daiken\AppData\Local\Microsoft\Windows\Temporary Internet Files\Content.IE5\UWY6LG0D\MCj04348450000[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766355" y="3768981"/>
            <a:ext cx="991584" cy="1321237"/>
          </a:xfrm>
          <a:prstGeom prst="rect">
            <a:avLst/>
          </a:prstGeom>
          <a:noFill/>
        </p:spPr>
      </p:pic>
      <p:sp>
        <p:nvSpPr>
          <p:cNvPr id="14" name="Flowchart: Magnetic Disk 13"/>
          <p:cNvSpPr/>
          <p:nvPr/>
        </p:nvSpPr>
        <p:spPr bwMode="auto">
          <a:xfrm>
            <a:off x="11378805" y="1503953"/>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A</a:t>
            </a:r>
          </a:p>
        </p:txBody>
      </p:sp>
      <p:sp>
        <p:nvSpPr>
          <p:cNvPr id="15" name="Flowchart: Magnetic Disk 14"/>
          <p:cNvSpPr/>
          <p:nvPr/>
        </p:nvSpPr>
        <p:spPr bwMode="auto">
          <a:xfrm>
            <a:off x="10579308" y="4058643"/>
            <a:ext cx="392151" cy="325281"/>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C</a:t>
            </a:r>
          </a:p>
        </p:txBody>
      </p:sp>
      <p:sp>
        <p:nvSpPr>
          <p:cNvPr id="16" name="Flowchart: Magnetic Disk 15"/>
          <p:cNvSpPr/>
          <p:nvPr/>
        </p:nvSpPr>
        <p:spPr bwMode="auto">
          <a:xfrm>
            <a:off x="10586741" y="4430467"/>
            <a:ext cx="395906" cy="311771"/>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D</a:t>
            </a:r>
          </a:p>
        </p:txBody>
      </p:sp>
      <p:sp>
        <p:nvSpPr>
          <p:cNvPr id="17" name="Flowchart: Magnetic Disk 16"/>
          <p:cNvSpPr/>
          <p:nvPr/>
        </p:nvSpPr>
        <p:spPr bwMode="auto">
          <a:xfrm>
            <a:off x="11378804" y="2016938"/>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B</a:t>
            </a:r>
          </a:p>
        </p:txBody>
      </p:sp>
      <p:sp>
        <p:nvSpPr>
          <p:cNvPr id="18" name="Flowchart: Magnetic Disk 17"/>
          <p:cNvSpPr/>
          <p:nvPr/>
        </p:nvSpPr>
        <p:spPr bwMode="auto">
          <a:xfrm>
            <a:off x="11777222" y="3922475"/>
            <a:ext cx="377145" cy="350549"/>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E</a:t>
            </a:r>
          </a:p>
        </p:txBody>
      </p:sp>
      <p:sp>
        <p:nvSpPr>
          <p:cNvPr id="19" name="Flowchart: Magnetic Disk 18"/>
          <p:cNvSpPr/>
          <p:nvPr/>
        </p:nvSpPr>
        <p:spPr bwMode="auto">
          <a:xfrm>
            <a:off x="11735653" y="4750105"/>
            <a:ext cx="377145" cy="350549"/>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F</a:t>
            </a: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32360" y="2935757"/>
            <a:ext cx="469562" cy="590106"/>
          </a:xfrm>
          <a:prstGeom prst="rect">
            <a:avLst/>
          </a:prstGeom>
        </p:spPr>
      </p:pic>
      <p:sp>
        <p:nvSpPr>
          <p:cNvPr id="26" name="TextBox 25"/>
          <p:cNvSpPr txBox="1"/>
          <p:nvPr/>
        </p:nvSpPr>
        <p:spPr>
          <a:xfrm>
            <a:off x="1513648" y="3451602"/>
            <a:ext cx="888826" cy="430309"/>
          </a:xfrm>
          <a:prstGeom prst="rect">
            <a:avLst/>
          </a:prstGeom>
          <a:noFill/>
        </p:spPr>
        <p:txBody>
          <a:bodyPr wrap="square" rtlCol="0">
            <a:spAutoFit/>
          </a:bodyPr>
          <a:lstStyle/>
          <a:p>
            <a:pPr algn="ctr"/>
            <a:r>
              <a:rPr lang="en-US" sz="1071" dirty="0">
                <a:solidFill>
                  <a:schemeClr val="tx2"/>
                </a:solidFill>
              </a:rPr>
              <a:t>Application </a:t>
            </a:r>
          </a:p>
          <a:p>
            <a:pPr algn="ctr"/>
            <a:r>
              <a:rPr lang="en-US" sz="1071" dirty="0">
                <a:solidFill>
                  <a:schemeClr val="tx2"/>
                </a:solidFill>
              </a:rPr>
              <a:t>Developer</a:t>
            </a:r>
          </a:p>
        </p:txBody>
      </p:sp>
      <p:sp>
        <p:nvSpPr>
          <p:cNvPr id="27" name="Rounded Rectangle 26"/>
          <p:cNvSpPr/>
          <p:nvPr/>
        </p:nvSpPr>
        <p:spPr bwMode="auto">
          <a:xfrm>
            <a:off x="2535975" y="2989342"/>
            <a:ext cx="1372138"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Application</a:t>
            </a:r>
            <a:endParaRPr lang="en-US" sz="1224" dirty="0">
              <a:solidFill>
                <a:srgbClr val="FFFFFF"/>
              </a:solidFill>
            </a:endParaRPr>
          </a:p>
        </p:txBody>
      </p:sp>
      <p:cxnSp>
        <p:nvCxnSpPr>
          <p:cNvPr id="29" name="Straight Arrow Connector 28"/>
          <p:cNvCxnSpPr>
            <a:stCxn id="27" idx="3"/>
          </p:cNvCxnSpPr>
          <p:nvPr/>
        </p:nvCxnSpPr>
        <p:spPr>
          <a:xfrm flipV="1">
            <a:off x="3908113" y="3262529"/>
            <a:ext cx="755660"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85567" y="2457507"/>
            <a:ext cx="15218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 Map</a:t>
            </a:r>
          </a:p>
        </p:txBody>
      </p:sp>
      <p:sp>
        <p:nvSpPr>
          <p:cNvPr id="20" name="TextBox 19"/>
          <p:cNvSpPr txBox="1"/>
          <p:nvPr/>
        </p:nvSpPr>
        <p:spPr>
          <a:xfrm>
            <a:off x="7604874" y="4786722"/>
            <a:ext cx="192584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Range Map</a:t>
            </a:r>
          </a:p>
        </p:txBody>
      </p:sp>
    </p:spTree>
    <p:extLst>
      <p:ext uri="{BB962C8B-B14F-4D97-AF65-F5344CB8AC3E}">
        <p14:creationId xmlns:p14="http://schemas.microsoft.com/office/powerpoint/2010/main" val="12547071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5436841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Tenancy models for SaaS Apps</a:t>
            </a:r>
          </a:p>
        </p:txBody>
      </p:sp>
      <p:sp>
        <p:nvSpPr>
          <p:cNvPr id="3" name="Text Placeholder 2"/>
          <p:cNvSpPr>
            <a:spLocks noGrp="1"/>
          </p:cNvSpPr>
          <p:nvPr>
            <p:ph type="body" sz="quarter" idx="10"/>
          </p:nvPr>
        </p:nvSpPr>
        <p:spPr>
          <a:xfrm>
            <a:off x="274638" y="1212850"/>
            <a:ext cx="8457086" cy="5139869"/>
          </a:xfrm>
        </p:spPr>
        <p:txBody>
          <a:bodyPr/>
          <a:lstStyle/>
          <a:p>
            <a:r>
              <a:rPr lang="en-US" dirty="0">
                <a:solidFill>
                  <a:schemeClr val="tx1"/>
                </a:solidFill>
              </a:rPr>
              <a:t>Single tenant per database</a:t>
            </a:r>
          </a:p>
          <a:p>
            <a:pPr lvl="1"/>
            <a:r>
              <a:rPr lang="en-US" dirty="0">
                <a:solidFill>
                  <a:schemeClr val="tx1"/>
                </a:solidFill>
              </a:rPr>
              <a:t>Each tenant’s data is stored in a different database</a:t>
            </a:r>
          </a:p>
          <a:p>
            <a:pPr lvl="1"/>
            <a:r>
              <a:rPr lang="en-US" dirty="0">
                <a:solidFill>
                  <a:schemeClr val="tx1"/>
                </a:solidFill>
              </a:rPr>
              <a:t>Better isolation of tenants as compared to multi-tenant model</a:t>
            </a:r>
          </a:p>
          <a:p>
            <a:r>
              <a:rPr lang="en-US" dirty="0">
                <a:solidFill>
                  <a:schemeClr val="tx1"/>
                </a:solidFill>
              </a:rPr>
              <a:t>Multiple tenants per database</a:t>
            </a:r>
          </a:p>
          <a:p>
            <a:pPr lvl="1"/>
            <a:r>
              <a:rPr lang="en-US" dirty="0">
                <a:solidFill>
                  <a:schemeClr val="tx1"/>
                </a:solidFill>
              </a:rPr>
              <a:t>Multiple tenants share the same database</a:t>
            </a:r>
          </a:p>
          <a:p>
            <a:pPr lvl="1"/>
            <a:r>
              <a:rPr lang="en-US" dirty="0">
                <a:solidFill>
                  <a:schemeClr val="tx1"/>
                </a:solidFill>
              </a:rPr>
              <a:t>Less isolation of tenants as compared to single tenant model</a:t>
            </a:r>
          </a:p>
          <a:p>
            <a:pPr lvl="1"/>
            <a:r>
              <a:rPr lang="en-US" dirty="0">
                <a:solidFill>
                  <a:schemeClr val="tx1"/>
                </a:solidFill>
              </a:rPr>
              <a:t>Typically more cost-effective than the single tenant model</a:t>
            </a:r>
          </a:p>
          <a:p>
            <a:r>
              <a:rPr lang="en-US" dirty="0">
                <a:solidFill>
                  <a:schemeClr val="tx1"/>
                </a:solidFill>
              </a:rPr>
              <a:t>Hybrid model</a:t>
            </a:r>
          </a:p>
          <a:p>
            <a:pPr lvl="1"/>
            <a:r>
              <a:rPr lang="en-US" dirty="0">
                <a:solidFill>
                  <a:schemeClr val="tx1"/>
                </a:solidFill>
              </a:rPr>
              <a:t>Some tenants share databases, others get their own database</a:t>
            </a:r>
          </a:p>
          <a:p>
            <a:pPr lvl="1"/>
            <a:r>
              <a:rPr lang="en-US" dirty="0">
                <a:solidFill>
                  <a:schemeClr val="tx1"/>
                </a:solidFill>
              </a:rPr>
              <a:t>E.g., premium or paying customers get their own databases, while free tier customers share databases</a:t>
            </a:r>
          </a:p>
          <a:p>
            <a:endParaRPr lang="en-US" dirty="0"/>
          </a:p>
        </p:txBody>
      </p:sp>
      <p:grpSp>
        <p:nvGrpSpPr>
          <p:cNvPr id="6" name="Group 5"/>
          <p:cNvGrpSpPr/>
          <p:nvPr/>
        </p:nvGrpSpPr>
        <p:grpSpPr>
          <a:xfrm>
            <a:off x="8885237" y="3802062"/>
            <a:ext cx="3352800" cy="2667000"/>
            <a:chOff x="8885237" y="906462"/>
            <a:chExt cx="3352800" cy="2667000"/>
          </a:xfrm>
        </p:grpSpPr>
        <p:sp>
          <p:nvSpPr>
            <p:cNvPr id="7" name="Rounded Rectangle 6"/>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Multi-tenant per database</a:t>
              </a:r>
            </a:p>
          </p:txBody>
        </p:sp>
        <p:sp>
          <p:nvSpPr>
            <p:cNvPr id="8" name="Can 7"/>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solidFill>
                    <a:srgbClr val="000000"/>
                  </a:solidFill>
                </a:rPr>
                <a:t>DB</a:t>
              </a:r>
              <a:r>
                <a:rPr lang="en-US" sz="1400" baseline="-25000" dirty="0">
                  <a:solidFill>
                    <a:srgbClr val="000000"/>
                  </a:solidFill>
                </a:rPr>
                <a:t>1</a:t>
              </a: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9" name="Rounded Rectangle 8"/>
            <p:cNvSpPr/>
            <p:nvPr/>
          </p:nvSpPr>
          <p:spPr>
            <a:xfrm>
              <a:off x="924794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1</a:t>
              </a:r>
            </a:p>
          </p:txBody>
        </p:sp>
        <p:sp>
          <p:nvSpPr>
            <p:cNvPr id="10" name="Rounded Rectangle 9"/>
            <p:cNvSpPr/>
            <p:nvPr/>
          </p:nvSpPr>
          <p:spPr>
            <a:xfrm>
              <a:off x="924619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2</a:t>
              </a:r>
            </a:p>
          </p:txBody>
        </p:sp>
        <p:sp>
          <p:nvSpPr>
            <p:cNvPr id="11" name="Rounded Rectangle 10"/>
            <p:cNvSpPr/>
            <p:nvPr/>
          </p:nvSpPr>
          <p:spPr>
            <a:xfrm>
              <a:off x="924156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3</a:t>
              </a:r>
            </a:p>
          </p:txBody>
        </p:sp>
        <p:sp>
          <p:nvSpPr>
            <p:cNvPr id="12" name="Can 11"/>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solidFill>
                    <a:srgbClr val="000000"/>
                  </a:solidFill>
                </a:rPr>
                <a:t>DB</a:t>
              </a:r>
              <a:r>
                <a:rPr lang="en-US" sz="1400" baseline="-25000" dirty="0">
                  <a:solidFill>
                    <a:srgbClr val="000000"/>
                  </a:solidFill>
                </a:rPr>
                <a:t>2</a:t>
              </a: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3" name="Rounded Rectangle 12"/>
            <p:cNvSpPr/>
            <p:nvPr/>
          </p:nvSpPr>
          <p:spPr>
            <a:xfrm>
              <a:off x="1040581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4</a:t>
              </a:r>
            </a:p>
          </p:txBody>
        </p:sp>
        <p:sp>
          <p:nvSpPr>
            <p:cNvPr id="14" name="Rounded Rectangle 13"/>
            <p:cNvSpPr/>
            <p:nvPr/>
          </p:nvSpPr>
          <p:spPr>
            <a:xfrm>
              <a:off x="1040406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5</a:t>
              </a:r>
            </a:p>
          </p:txBody>
        </p:sp>
        <p:sp>
          <p:nvSpPr>
            <p:cNvPr id="15" name="Rounded Rectangle 14"/>
            <p:cNvSpPr/>
            <p:nvPr/>
          </p:nvSpPr>
          <p:spPr>
            <a:xfrm>
              <a:off x="1039943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6</a:t>
              </a:r>
            </a:p>
          </p:txBody>
        </p:sp>
        <p:sp>
          <p:nvSpPr>
            <p:cNvPr id="16" name="TextBox 15"/>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a:t>
              </a:r>
            </a:p>
          </p:txBody>
        </p:sp>
      </p:grpSp>
      <p:grpSp>
        <p:nvGrpSpPr>
          <p:cNvPr id="17" name="Group 16"/>
          <p:cNvGrpSpPr/>
          <p:nvPr/>
        </p:nvGrpSpPr>
        <p:grpSpPr>
          <a:xfrm>
            <a:off x="8885237" y="805652"/>
            <a:ext cx="3352800" cy="2667000"/>
            <a:chOff x="8885237" y="906462"/>
            <a:chExt cx="3352800" cy="2667000"/>
          </a:xfrm>
        </p:grpSpPr>
        <p:sp>
          <p:nvSpPr>
            <p:cNvPr id="18" name="Rounded Rectangle 17"/>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Single-tenant per database</a:t>
              </a:r>
            </a:p>
          </p:txBody>
        </p:sp>
        <p:sp>
          <p:nvSpPr>
            <p:cNvPr id="19" name="Can 18"/>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solidFill>
                    <a:srgbClr val="000000"/>
                  </a:solidFill>
                </a:rPr>
                <a:t>DB</a:t>
              </a:r>
              <a:r>
                <a:rPr lang="en-US" sz="1400" baseline="-25000" dirty="0">
                  <a:solidFill>
                    <a:srgbClr val="000000"/>
                  </a:solidFill>
                </a:rPr>
                <a:t>1</a:t>
              </a: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0" name="Rounded Rectangle 19"/>
            <p:cNvSpPr/>
            <p:nvPr/>
          </p:nvSpPr>
          <p:spPr>
            <a:xfrm>
              <a:off x="924794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1</a:t>
              </a:r>
            </a:p>
          </p:txBody>
        </p:sp>
        <p:sp>
          <p:nvSpPr>
            <p:cNvPr id="21" name="Can 20"/>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a:solidFill>
                    <a:srgbClr val="000000"/>
                  </a:solidFill>
                </a:rPr>
                <a:t>DB</a:t>
              </a:r>
              <a:r>
                <a:rPr lang="en-US" sz="1400" baseline="-25000" dirty="0">
                  <a:solidFill>
                    <a:srgbClr val="000000"/>
                  </a:solidFill>
                </a:rPr>
                <a:t>2</a:t>
              </a: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2" name="Rounded Rectangle 21"/>
            <p:cNvSpPr/>
            <p:nvPr/>
          </p:nvSpPr>
          <p:spPr>
            <a:xfrm>
              <a:off x="1040581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05050">
                      <a:lumMod val="50000"/>
                    </a:srgbClr>
                  </a:solidFill>
                </a:rPr>
                <a:t>Customer 2</a:t>
              </a:r>
            </a:p>
          </p:txBody>
        </p:sp>
        <p:sp>
          <p:nvSpPr>
            <p:cNvPr id="23" name="TextBox 22"/>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31858791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 Auto-scaling</a:t>
            </a:r>
          </a:p>
        </p:txBody>
      </p:sp>
      <p:sp>
        <p:nvSpPr>
          <p:cNvPr id="3" name="Text Placeholder 2"/>
          <p:cNvSpPr>
            <a:spLocks noGrp="1"/>
          </p:cNvSpPr>
          <p:nvPr>
            <p:ph type="body" sz="quarter" idx="10"/>
          </p:nvPr>
        </p:nvSpPr>
        <p:spPr>
          <a:xfrm>
            <a:off x="274638" y="1212850"/>
            <a:ext cx="6702197" cy="1292662"/>
          </a:xfrm>
        </p:spPr>
        <p:txBody>
          <a:bodyPr/>
          <a:lstStyle/>
          <a:p>
            <a:r>
              <a:rPr lang="en-US" sz="3600" dirty="0"/>
              <a:t>via </a:t>
            </a:r>
            <a:r>
              <a:rPr lang="en-US" sz="3600" dirty="0" err="1"/>
              <a:t>Powershell</a:t>
            </a:r>
            <a:endParaRPr lang="en-US" sz="3600" dirty="0"/>
          </a:p>
          <a:p>
            <a:r>
              <a:rPr lang="en-US" sz="3600" dirty="0"/>
              <a:t>automate with Azure Automation</a:t>
            </a:r>
          </a:p>
        </p:txBody>
      </p:sp>
      <p:pic>
        <p:nvPicPr>
          <p:cNvPr id="4"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3718" y="2452887"/>
            <a:ext cx="511610" cy="550845"/>
          </a:xfrm>
          <a:prstGeom prst="rect">
            <a:avLst/>
          </a:prstGeom>
        </p:spPr>
      </p:pic>
      <p:sp>
        <p:nvSpPr>
          <p:cNvPr id="5" name="TextBox 4"/>
          <p:cNvSpPr txBox="1"/>
          <p:nvPr/>
        </p:nvSpPr>
        <p:spPr>
          <a:xfrm>
            <a:off x="10953406" y="2949101"/>
            <a:ext cx="673912" cy="430309"/>
          </a:xfrm>
          <a:prstGeom prst="rect">
            <a:avLst/>
          </a:prstGeom>
          <a:noFill/>
        </p:spPr>
        <p:txBody>
          <a:bodyPr wrap="none" rtlCol="0">
            <a:spAutoFit/>
          </a:bodyPr>
          <a:lstStyle/>
          <a:p>
            <a:pPr algn="ctr"/>
            <a:r>
              <a:rPr lang="en-US" sz="1071" dirty="0">
                <a:solidFill>
                  <a:schemeClr val="tx2"/>
                </a:solidFill>
              </a:rPr>
              <a:t>Admin/</a:t>
            </a:r>
          </a:p>
          <a:p>
            <a:pPr algn="ctr"/>
            <a:r>
              <a:rPr lang="en-US" sz="1071" dirty="0" err="1">
                <a:solidFill>
                  <a:schemeClr val="tx2"/>
                </a:solidFill>
              </a:rPr>
              <a:t>DevOps</a:t>
            </a:r>
            <a:endParaRPr lang="en-US" sz="1071" dirty="0">
              <a:solidFill>
                <a:schemeClr val="tx2"/>
              </a:solidFill>
            </a:endParaRPr>
          </a:p>
        </p:txBody>
      </p:sp>
      <p:cxnSp>
        <p:nvCxnSpPr>
          <p:cNvPr id="6" name="Straight Arrow Connector 5"/>
          <p:cNvCxnSpPr>
            <a:stCxn id="7" idx="1"/>
          </p:cNvCxnSpPr>
          <p:nvPr/>
        </p:nvCxnSpPr>
        <p:spPr>
          <a:xfrm flipH="1">
            <a:off x="8225654" y="2908938"/>
            <a:ext cx="1171036" cy="3957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bwMode="auto">
          <a:xfrm>
            <a:off x="9396690" y="2270124"/>
            <a:ext cx="1248818" cy="1277627"/>
          </a:xfrm>
          <a:prstGeom prst="roundRect">
            <a:avLst/>
          </a:prstGeom>
          <a:solidFill>
            <a:schemeClr val="bg2">
              <a:lumMod val="40000"/>
              <a:lumOff val="60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7565" rIns="0" bIns="47565" numCol="1" rtlCol="0" anchor="b" anchorCtr="0" compatLnSpc="1">
            <a:prstTxWarp prst="textNoShape">
              <a:avLst/>
            </a:prstTxWarp>
          </a:bodyPr>
          <a:lstStyle/>
          <a:p>
            <a:pPr algn="ctr" defTabSz="951028" fontAlgn="base">
              <a:spcBef>
                <a:spcPct val="0"/>
              </a:spcBef>
              <a:spcAft>
                <a:spcPct val="0"/>
              </a:spcAft>
            </a:pPr>
            <a:r>
              <a:rPr lang="en-US" sz="1224" dirty="0">
                <a:solidFill>
                  <a:schemeClr val="tx2"/>
                </a:solidFill>
              </a:rPr>
              <a:t>Azure Automation (SE)</a:t>
            </a:r>
          </a:p>
        </p:txBody>
      </p:sp>
      <p:cxnSp>
        <p:nvCxnSpPr>
          <p:cNvPr id="8" name="Straight Arrow Connector 7"/>
          <p:cNvCxnSpPr/>
          <p:nvPr/>
        </p:nvCxnSpPr>
        <p:spPr>
          <a:xfrm flipH="1">
            <a:off x="4536555" y="3304665"/>
            <a:ext cx="3689098" cy="1232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486470">
            <a:off x="4851404" y="3638431"/>
            <a:ext cx="2851116" cy="350330"/>
          </a:xfrm>
          <a:prstGeom prst="rect">
            <a:avLst/>
          </a:prstGeom>
          <a:noFill/>
        </p:spPr>
        <p:txBody>
          <a:bodyPr wrap="square" rtlCol="0">
            <a:spAutoFit/>
          </a:bodyPr>
          <a:lstStyle/>
          <a:p>
            <a:pPr algn="ctr"/>
            <a:r>
              <a:rPr lang="en-US" sz="1632" dirty="0">
                <a:solidFill>
                  <a:schemeClr val="tx2"/>
                </a:solidFill>
              </a:rPr>
              <a:t>Vertical scaling</a:t>
            </a:r>
          </a:p>
        </p:txBody>
      </p:sp>
      <p:sp>
        <p:nvSpPr>
          <p:cNvPr id="10" name="Can 9"/>
          <p:cNvSpPr/>
          <p:nvPr/>
        </p:nvSpPr>
        <p:spPr bwMode="auto">
          <a:xfrm>
            <a:off x="1577581" y="483014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r>
              <a:rPr lang="en-US" sz="1428" b="1" dirty="0">
                <a:solidFill>
                  <a:schemeClr val="tx2"/>
                </a:solidFill>
              </a:rPr>
              <a:t>DB</a:t>
            </a:r>
            <a:r>
              <a:rPr lang="en-US" sz="1428" b="1" baseline="-25000" dirty="0">
                <a:solidFill>
                  <a:schemeClr val="tx2"/>
                </a:solidFill>
              </a:rPr>
              <a:t>1</a:t>
            </a:r>
          </a:p>
          <a:p>
            <a:pPr algn="ctr" defTabSz="951028" fontAlgn="base">
              <a:spcBef>
                <a:spcPct val="0"/>
              </a:spcBef>
              <a:spcAft>
                <a:spcPct val="0"/>
              </a:spcAft>
            </a:pPr>
            <a:r>
              <a:rPr lang="en-US" sz="1632" baseline="-25000" dirty="0">
                <a:solidFill>
                  <a:schemeClr val="tx2"/>
                </a:solidFill>
              </a:rPr>
              <a:t>[0-100)</a:t>
            </a: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p:txBody>
      </p:sp>
      <p:sp>
        <p:nvSpPr>
          <p:cNvPr id="11" name="TextBox 10"/>
          <p:cNvSpPr txBox="1"/>
          <p:nvPr/>
        </p:nvSpPr>
        <p:spPr>
          <a:xfrm>
            <a:off x="8955777" y="5142230"/>
            <a:ext cx="1334349" cy="382308"/>
          </a:xfrm>
          <a:prstGeom prst="rect">
            <a:avLst/>
          </a:prstGeom>
          <a:noFill/>
        </p:spPr>
        <p:txBody>
          <a:bodyPr wrap="square" rtlCol="0">
            <a:spAutoFit/>
          </a:bodyPr>
          <a:lstStyle/>
          <a:p>
            <a:r>
              <a:rPr lang="en-US" sz="1836" dirty="0">
                <a:solidFill>
                  <a:schemeClr val="tx2"/>
                </a:solidFill>
              </a:rPr>
              <a:t>. . .</a:t>
            </a:r>
          </a:p>
        </p:txBody>
      </p:sp>
      <p:sp>
        <p:nvSpPr>
          <p:cNvPr id="12" name="Can 11"/>
          <p:cNvSpPr/>
          <p:nvPr/>
        </p:nvSpPr>
        <p:spPr bwMode="auto">
          <a:xfrm>
            <a:off x="2807280" y="4830150"/>
            <a:ext cx="999150" cy="10008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r>
              <a:rPr lang="en-US" sz="1428" b="1" dirty="0">
                <a:solidFill>
                  <a:schemeClr val="tx2"/>
                </a:solidFill>
              </a:rPr>
              <a:t>DB</a:t>
            </a:r>
            <a:r>
              <a:rPr lang="en-US" sz="1428" b="1" baseline="-25000" dirty="0">
                <a:solidFill>
                  <a:schemeClr val="tx2"/>
                </a:solidFill>
              </a:rPr>
              <a:t>2</a:t>
            </a:r>
          </a:p>
          <a:p>
            <a:pPr algn="ctr" defTabSz="951028" fontAlgn="base">
              <a:spcBef>
                <a:spcPct val="0"/>
              </a:spcBef>
              <a:spcAft>
                <a:spcPct val="0"/>
              </a:spcAft>
            </a:pPr>
            <a:r>
              <a:rPr lang="en-US" sz="1632" baseline="-25000" dirty="0">
                <a:solidFill>
                  <a:schemeClr val="tx2"/>
                </a:solidFill>
              </a:rPr>
              <a:t>[100-200)</a:t>
            </a: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p:txBody>
      </p:sp>
      <p:sp>
        <p:nvSpPr>
          <p:cNvPr id="13" name="Can 12"/>
          <p:cNvSpPr/>
          <p:nvPr/>
        </p:nvSpPr>
        <p:spPr bwMode="auto">
          <a:xfrm>
            <a:off x="4036980" y="483014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r>
              <a:rPr lang="en-US" sz="1428" b="1" dirty="0">
                <a:solidFill>
                  <a:schemeClr val="tx2"/>
                </a:solidFill>
              </a:rPr>
              <a:t>DB</a:t>
            </a:r>
            <a:r>
              <a:rPr lang="en-US" sz="1428" b="1" baseline="-25000" dirty="0">
                <a:solidFill>
                  <a:schemeClr val="tx2"/>
                </a:solidFill>
              </a:rPr>
              <a:t>3</a:t>
            </a:r>
          </a:p>
          <a:p>
            <a:pPr algn="ctr" defTabSz="951028" fontAlgn="base">
              <a:spcBef>
                <a:spcPct val="0"/>
              </a:spcBef>
              <a:spcAft>
                <a:spcPct val="0"/>
              </a:spcAft>
            </a:pPr>
            <a:r>
              <a:rPr lang="en-US" sz="1632" baseline="-25000" dirty="0">
                <a:solidFill>
                  <a:schemeClr val="tx2"/>
                </a:solidFill>
              </a:rPr>
              <a:t>[200-300)</a:t>
            </a: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p:txBody>
      </p:sp>
      <p:sp>
        <p:nvSpPr>
          <p:cNvPr id="14" name="Can 13"/>
          <p:cNvSpPr/>
          <p:nvPr/>
        </p:nvSpPr>
        <p:spPr bwMode="auto">
          <a:xfrm>
            <a:off x="5266679" y="4369750"/>
            <a:ext cx="999150" cy="146125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r>
              <a:rPr lang="en-US" sz="1428" b="1" dirty="0">
                <a:solidFill>
                  <a:schemeClr val="tx2"/>
                </a:solidFill>
              </a:rPr>
              <a:t>DB</a:t>
            </a:r>
            <a:r>
              <a:rPr lang="en-US" sz="1428" b="1" baseline="-25000" dirty="0">
                <a:solidFill>
                  <a:schemeClr val="tx2"/>
                </a:solidFill>
              </a:rPr>
              <a:t>4</a:t>
            </a:r>
          </a:p>
          <a:p>
            <a:pPr algn="ctr" defTabSz="951028" fontAlgn="base">
              <a:spcBef>
                <a:spcPct val="0"/>
              </a:spcBef>
              <a:spcAft>
                <a:spcPct val="0"/>
              </a:spcAft>
            </a:pPr>
            <a:r>
              <a:rPr lang="en-US" sz="1632" baseline="-25000" dirty="0">
                <a:solidFill>
                  <a:schemeClr val="tx2"/>
                </a:solidFill>
              </a:rPr>
              <a:t>[300-400)</a:t>
            </a: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p:txBody>
      </p:sp>
      <p:sp>
        <p:nvSpPr>
          <p:cNvPr id="15" name="Can 14"/>
          <p:cNvSpPr/>
          <p:nvPr/>
        </p:nvSpPr>
        <p:spPr bwMode="auto">
          <a:xfrm>
            <a:off x="6496378" y="3921156"/>
            <a:ext cx="999150" cy="1909845"/>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r>
              <a:rPr lang="en-US" sz="1428" b="1" dirty="0">
                <a:solidFill>
                  <a:schemeClr val="tx2"/>
                </a:solidFill>
              </a:rPr>
              <a:t>DB</a:t>
            </a:r>
            <a:r>
              <a:rPr lang="en-US" sz="1428" b="1" baseline="-25000" dirty="0">
                <a:solidFill>
                  <a:schemeClr val="tx2"/>
                </a:solidFill>
              </a:rPr>
              <a:t>5</a:t>
            </a:r>
          </a:p>
          <a:p>
            <a:pPr algn="ctr" defTabSz="951028" fontAlgn="base">
              <a:spcBef>
                <a:spcPct val="0"/>
              </a:spcBef>
              <a:spcAft>
                <a:spcPct val="0"/>
              </a:spcAft>
            </a:pPr>
            <a:r>
              <a:rPr lang="en-US" sz="1632" baseline="-25000" dirty="0">
                <a:solidFill>
                  <a:schemeClr val="tx2"/>
                </a:solidFill>
              </a:rPr>
              <a:t>[400-500)</a:t>
            </a: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p:txBody>
      </p:sp>
      <p:sp>
        <p:nvSpPr>
          <p:cNvPr id="16" name="Can 15"/>
          <p:cNvSpPr/>
          <p:nvPr/>
        </p:nvSpPr>
        <p:spPr bwMode="auto">
          <a:xfrm>
            <a:off x="7726077" y="3547752"/>
            <a:ext cx="999150" cy="2283249"/>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r>
              <a:rPr lang="en-US" sz="1428" b="1" dirty="0">
                <a:solidFill>
                  <a:schemeClr val="tx2"/>
                </a:solidFill>
              </a:rPr>
              <a:t>DB</a:t>
            </a:r>
            <a:r>
              <a:rPr lang="en-US" sz="1428" b="1" baseline="-25000" dirty="0">
                <a:solidFill>
                  <a:schemeClr val="tx2"/>
                </a:solidFill>
              </a:rPr>
              <a:t>6</a:t>
            </a:r>
          </a:p>
          <a:p>
            <a:pPr algn="ctr" defTabSz="951028" fontAlgn="base">
              <a:spcBef>
                <a:spcPct val="0"/>
              </a:spcBef>
              <a:spcAft>
                <a:spcPct val="0"/>
              </a:spcAft>
            </a:pPr>
            <a:r>
              <a:rPr lang="en-US" sz="1632" baseline="-25000" dirty="0">
                <a:solidFill>
                  <a:schemeClr val="tx2"/>
                </a:solidFill>
              </a:rPr>
              <a:t>[500-600)</a:t>
            </a: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p:txBody>
      </p:sp>
      <p:sp>
        <p:nvSpPr>
          <p:cNvPr id="17" name="Can 16"/>
          <p:cNvSpPr/>
          <p:nvPr/>
        </p:nvSpPr>
        <p:spPr bwMode="auto">
          <a:xfrm>
            <a:off x="9521524" y="483014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endParaRPr lang="en-US" sz="1428" dirty="0">
              <a:solidFill>
                <a:schemeClr val="tx2"/>
              </a:solidFill>
            </a:endParaRPr>
          </a:p>
          <a:p>
            <a:pPr algn="ctr" defTabSz="951028" fontAlgn="base">
              <a:spcBef>
                <a:spcPct val="0"/>
              </a:spcBef>
              <a:spcAft>
                <a:spcPct val="0"/>
              </a:spcAft>
            </a:pPr>
            <a:r>
              <a:rPr lang="en-US" sz="1428" b="1" dirty="0" err="1">
                <a:solidFill>
                  <a:schemeClr val="tx2"/>
                </a:solidFill>
              </a:rPr>
              <a:t>DB</a:t>
            </a:r>
            <a:r>
              <a:rPr lang="en-US" sz="1428" b="1" baseline="-25000" dirty="0" err="1">
                <a:solidFill>
                  <a:schemeClr val="tx2"/>
                </a:solidFill>
              </a:rPr>
              <a:t>n</a:t>
            </a:r>
            <a:endParaRPr lang="en-US" sz="1428" b="1" baseline="-25000" dirty="0">
              <a:solidFill>
                <a:schemeClr val="tx2"/>
              </a:solidFill>
            </a:endParaRPr>
          </a:p>
          <a:p>
            <a:pPr algn="ctr" defTabSz="951028" fontAlgn="base">
              <a:spcBef>
                <a:spcPct val="0"/>
              </a:spcBef>
              <a:spcAft>
                <a:spcPct val="0"/>
              </a:spcAft>
            </a:pPr>
            <a:r>
              <a:rPr lang="en-US" sz="1632" baseline="-25000" dirty="0">
                <a:solidFill>
                  <a:schemeClr val="tx2"/>
                </a:solidFill>
              </a:rPr>
              <a:t>[n-n+100)</a:t>
            </a: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a:p>
            <a:pPr algn="ctr" defTabSz="951028" fontAlgn="base">
              <a:spcBef>
                <a:spcPct val="0"/>
              </a:spcBef>
              <a:spcAft>
                <a:spcPct val="0"/>
              </a:spcAft>
            </a:pPr>
            <a:endParaRPr lang="en-US" sz="1428" baseline="-25000" dirty="0">
              <a:solidFill>
                <a:schemeClr val="tx2"/>
              </a:solidFill>
            </a:endParaRPr>
          </a:p>
        </p:txBody>
      </p:sp>
      <p:sp>
        <p:nvSpPr>
          <p:cNvPr id="18" name="TextBox 17"/>
          <p:cNvSpPr txBox="1"/>
          <p:nvPr/>
        </p:nvSpPr>
        <p:spPr>
          <a:xfrm>
            <a:off x="7796908" y="5856968"/>
            <a:ext cx="857489" cy="382308"/>
          </a:xfrm>
          <a:prstGeom prst="rect">
            <a:avLst/>
          </a:prstGeom>
          <a:noFill/>
        </p:spPr>
        <p:txBody>
          <a:bodyPr wrap="square" rtlCol="0">
            <a:spAutoFit/>
          </a:bodyPr>
          <a:lstStyle/>
          <a:p>
            <a:pPr algn="ctr"/>
            <a:r>
              <a:rPr lang="en-US" sz="1836" dirty="0">
                <a:solidFill>
                  <a:schemeClr val="tx2"/>
                </a:solidFill>
              </a:rPr>
              <a:t>P3</a:t>
            </a:r>
          </a:p>
        </p:txBody>
      </p:sp>
      <p:sp>
        <p:nvSpPr>
          <p:cNvPr id="19" name="TextBox 18"/>
          <p:cNvSpPr txBox="1"/>
          <p:nvPr/>
        </p:nvSpPr>
        <p:spPr>
          <a:xfrm>
            <a:off x="6567209" y="5856968"/>
            <a:ext cx="857489" cy="382308"/>
          </a:xfrm>
          <a:prstGeom prst="rect">
            <a:avLst/>
          </a:prstGeom>
          <a:noFill/>
        </p:spPr>
        <p:txBody>
          <a:bodyPr wrap="square" rtlCol="0">
            <a:spAutoFit/>
          </a:bodyPr>
          <a:lstStyle/>
          <a:p>
            <a:pPr algn="ctr"/>
            <a:r>
              <a:rPr lang="en-US" sz="1836" dirty="0">
                <a:solidFill>
                  <a:schemeClr val="tx2"/>
                </a:solidFill>
              </a:rPr>
              <a:t>P1</a:t>
            </a:r>
          </a:p>
        </p:txBody>
      </p:sp>
      <p:sp>
        <p:nvSpPr>
          <p:cNvPr id="20" name="TextBox 19"/>
          <p:cNvSpPr txBox="1"/>
          <p:nvPr/>
        </p:nvSpPr>
        <p:spPr>
          <a:xfrm>
            <a:off x="5337509" y="5856968"/>
            <a:ext cx="857489" cy="382308"/>
          </a:xfrm>
          <a:prstGeom prst="rect">
            <a:avLst/>
          </a:prstGeom>
          <a:noFill/>
        </p:spPr>
        <p:txBody>
          <a:bodyPr wrap="square" rtlCol="0">
            <a:spAutoFit/>
          </a:bodyPr>
          <a:lstStyle/>
          <a:p>
            <a:pPr algn="ctr"/>
            <a:r>
              <a:rPr lang="en-US" sz="1836" dirty="0">
                <a:solidFill>
                  <a:schemeClr val="tx2"/>
                </a:solidFill>
              </a:rPr>
              <a:t>S2</a:t>
            </a:r>
          </a:p>
        </p:txBody>
      </p:sp>
      <p:sp>
        <p:nvSpPr>
          <p:cNvPr id="21" name="TextBox 20"/>
          <p:cNvSpPr txBox="1"/>
          <p:nvPr/>
        </p:nvSpPr>
        <p:spPr>
          <a:xfrm>
            <a:off x="4107810" y="5829587"/>
            <a:ext cx="857489" cy="382308"/>
          </a:xfrm>
          <a:prstGeom prst="rect">
            <a:avLst/>
          </a:prstGeom>
          <a:noFill/>
        </p:spPr>
        <p:txBody>
          <a:bodyPr wrap="square" rtlCol="0">
            <a:spAutoFit/>
          </a:bodyPr>
          <a:lstStyle/>
          <a:p>
            <a:pPr algn="ctr"/>
            <a:r>
              <a:rPr lang="en-US" sz="1836" dirty="0">
                <a:solidFill>
                  <a:schemeClr val="tx2"/>
                </a:solidFill>
              </a:rPr>
              <a:t>S0</a:t>
            </a:r>
          </a:p>
        </p:txBody>
      </p:sp>
      <p:sp>
        <p:nvSpPr>
          <p:cNvPr id="22" name="TextBox 21"/>
          <p:cNvSpPr txBox="1"/>
          <p:nvPr/>
        </p:nvSpPr>
        <p:spPr>
          <a:xfrm>
            <a:off x="2878111" y="5829363"/>
            <a:ext cx="857489" cy="382308"/>
          </a:xfrm>
          <a:prstGeom prst="rect">
            <a:avLst/>
          </a:prstGeom>
          <a:noFill/>
        </p:spPr>
        <p:txBody>
          <a:bodyPr wrap="square" rtlCol="0">
            <a:spAutoFit/>
          </a:bodyPr>
          <a:lstStyle/>
          <a:p>
            <a:pPr algn="ctr"/>
            <a:r>
              <a:rPr lang="en-US" sz="1836" dirty="0">
                <a:solidFill>
                  <a:schemeClr val="tx2"/>
                </a:solidFill>
              </a:rPr>
              <a:t>S0</a:t>
            </a:r>
          </a:p>
        </p:txBody>
      </p:sp>
      <p:sp>
        <p:nvSpPr>
          <p:cNvPr id="23" name="TextBox 22"/>
          <p:cNvSpPr txBox="1"/>
          <p:nvPr/>
        </p:nvSpPr>
        <p:spPr>
          <a:xfrm>
            <a:off x="1648411" y="5829363"/>
            <a:ext cx="857489" cy="382308"/>
          </a:xfrm>
          <a:prstGeom prst="rect">
            <a:avLst/>
          </a:prstGeom>
          <a:noFill/>
        </p:spPr>
        <p:txBody>
          <a:bodyPr wrap="square" rtlCol="0">
            <a:spAutoFit/>
          </a:bodyPr>
          <a:lstStyle/>
          <a:p>
            <a:pPr algn="ctr"/>
            <a:r>
              <a:rPr lang="en-US" sz="1836" dirty="0">
                <a:solidFill>
                  <a:schemeClr val="tx2"/>
                </a:solidFill>
              </a:rPr>
              <a:t>S0</a:t>
            </a:r>
          </a:p>
        </p:txBody>
      </p:sp>
      <p:cxnSp>
        <p:nvCxnSpPr>
          <p:cNvPr id="24" name="Straight Arrow Connector 23"/>
          <p:cNvCxnSpPr/>
          <p:nvPr/>
        </p:nvCxnSpPr>
        <p:spPr>
          <a:xfrm flipH="1">
            <a:off x="1612463" y="6259619"/>
            <a:ext cx="6847334" cy="11805"/>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36352" y="6106556"/>
            <a:ext cx="896538" cy="286306"/>
          </a:xfrm>
          <a:prstGeom prst="rect">
            <a:avLst/>
          </a:prstGeom>
          <a:noFill/>
        </p:spPr>
        <p:txBody>
          <a:bodyPr wrap="square" rtlCol="0">
            <a:spAutoFit/>
          </a:bodyPr>
          <a:lstStyle/>
          <a:p>
            <a:r>
              <a:rPr lang="en-US" sz="1224" dirty="0">
                <a:solidFill>
                  <a:schemeClr val="tx2"/>
                </a:solidFill>
              </a:rPr>
              <a:t>time</a:t>
            </a:r>
          </a:p>
        </p:txBody>
      </p:sp>
      <p:cxnSp>
        <p:nvCxnSpPr>
          <p:cNvPr id="26" name="Straight Arrow Connector 25"/>
          <p:cNvCxnSpPr>
            <a:endCxn id="28" idx="0"/>
          </p:cNvCxnSpPr>
          <p:nvPr/>
        </p:nvCxnSpPr>
        <p:spPr>
          <a:xfrm>
            <a:off x="10021099" y="3547752"/>
            <a:ext cx="11503" cy="6822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160429" y="4608792"/>
            <a:ext cx="1837340" cy="236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50953" y="4229972"/>
            <a:ext cx="1963297" cy="350330"/>
          </a:xfrm>
          <a:prstGeom prst="rect">
            <a:avLst/>
          </a:prstGeom>
          <a:noFill/>
        </p:spPr>
        <p:txBody>
          <a:bodyPr wrap="square" rtlCol="0">
            <a:spAutoFit/>
          </a:bodyPr>
          <a:lstStyle/>
          <a:p>
            <a:pPr algn="ctr"/>
            <a:r>
              <a:rPr lang="en-US" sz="1632" dirty="0">
                <a:solidFill>
                  <a:schemeClr val="tx2"/>
                </a:solidFill>
              </a:rPr>
              <a:t>Horizontal scaling</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8866" y="2270124"/>
            <a:ext cx="780290" cy="780290"/>
          </a:xfrm>
          <a:prstGeom prst="rect">
            <a:avLst/>
          </a:prstGeom>
        </p:spPr>
      </p:pic>
      <p:sp>
        <p:nvSpPr>
          <p:cNvPr id="31" name="TextBox 30"/>
          <p:cNvSpPr txBox="1"/>
          <p:nvPr/>
        </p:nvSpPr>
        <p:spPr>
          <a:xfrm>
            <a:off x="219031" y="2489809"/>
            <a:ext cx="7983596" cy="1446550"/>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00FF"/>
                </a:solidFill>
                <a:latin typeface="Lucida Console" panose="020B0609040504020204" pitchFamily="49" charset="0"/>
              </a:rPr>
              <a:t>Set-</a:t>
            </a:r>
            <a:r>
              <a:rPr lang="en-US" sz="2400" dirty="0" err="1">
                <a:solidFill>
                  <a:srgbClr val="0000FF"/>
                </a:solidFill>
                <a:latin typeface="Lucida Console" panose="020B0609040504020204" pitchFamily="49" charset="0"/>
              </a:rPr>
              <a:t>AzureSqlDatabase</a:t>
            </a:r>
            <a:r>
              <a:rPr lang="en-US" sz="2400" dirty="0"/>
              <a: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ctx</a:t>
            </a:r>
            <a:r>
              <a:rPr lang="en-US" sz="2400" dirty="0"/>
              <a: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db</a:t>
            </a:r>
            <a:r>
              <a:rPr lang="en-US" sz="2400" dirty="0"/>
              <a:t> -</a:t>
            </a:r>
            <a:r>
              <a:rPr lang="en-US" sz="2400" dirty="0" err="1">
                <a:solidFill>
                  <a:srgbClr val="000080"/>
                </a:solidFill>
                <a:latin typeface="Lucida Console" panose="020B0609040504020204" pitchFamily="49" charset="0"/>
              </a:rPr>
              <a:t>MaxSizeGB</a:t>
            </a:r>
            <a:r>
              <a:rPr lang="en-US" sz="2400" dirty="0"/>
              <a:t> </a:t>
            </a:r>
            <a:r>
              <a:rPr lang="en-US" sz="2400" dirty="0">
                <a:solidFill>
                  <a:srgbClr val="FF4500"/>
                </a:solidFill>
                <a:latin typeface="Lucida Console" panose="020B0609040504020204" pitchFamily="49" charset="0"/>
              </a:rPr>
              <a:t>50</a:t>
            </a:r>
            <a:r>
              <a:rPr lang="en-US" sz="2400" dirty="0"/>
              <a:t> </a:t>
            </a:r>
          </a:p>
          <a:p>
            <a:pPr>
              <a:lnSpc>
                <a:spcPct val="90000"/>
              </a:lnSpc>
              <a:spcAft>
                <a:spcPts val="600"/>
              </a:spcAft>
            </a:pPr>
            <a:r>
              <a:rPr lang="en-US" sz="2400" dirty="0"/>
              <a:t>-</a:t>
            </a:r>
            <a:r>
              <a:rPr lang="en-US" sz="2400" dirty="0" err="1">
                <a:solidFill>
                  <a:srgbClr val="000080"/>
                </a:solidFill>
                <a:latin typeface="Lucida Console" panose="020B0609040504020204" pitchFamily="49" charset="0"/>
              </a:rPr>
              <a:t>ServiceObjective</a:t>
            </a:r>
            <a:r>
              <a:rPr lang="en-US" sz="2400" dirty="0"/>
              <a:t> </a:t>
            </a:r>
            <a:r>
              <a:rPr lang="en-US" sz="2400" dirty="0">
                <a:solidFill>
                  <a:srgbClr val="FF4500"/>
                </a:solidFill>
                <a:latin typeface="Lucida Console" panose="020B0609040504020204" pitchFamily="49" charset="0"/>
              </a:rPr>
              <a:t>$</a:t>
            </a:r>
            <a:r>
              <a:rPr lang="en-US" sz="2400" dirty="0" err="1">
                <a:solidFill>
                  <a:srgbClr val="FF4500"/>
                </a:solidFill>
                <a:latin typeface="Lucida Console" panose="020B0609040504020204" pitchFamily="49" charset="0"/>
              </a:rPr>
              <a:t>serviceObjective</a:t>
            </a:r>
            <a:r>
              <a:rPr lang="en-US" sz="2400" dirty="0"/>
              <a:t> </a:t>
            </a:r>
          </a:p>
          <a:p>
            <a:pPr>
              <a:lnSpc>
                <a:spcPct val="90000"/>
              </a:lnSpc>
              <a:spcAft>
                <a:spcPts val="600"/>
              </a:spcAft>
            </a:pPr>
            <a:r>
              <a:rPr lang="en-US" sz="2400" dirty="0"/>
              <a:t>-</a:t>
            </a:r>
            <a:r>
              <a:rPr lang="en-US" sz="2400" dirty="0">
                <a:solidFill>
                  <a:srgbClr val="000080"/>
                </a:solidFill>
                <a:latin typeface="Lucida Console" panose="020B0609040504020204" pitchFamily="49" charset="0"/>
              </a:rPr>
              <a:t>Force </a:t>
            </a:r>
          </a:p>
        </p:txBody>
      </p:sp>
    </p:spTree>
    <p:extLst>
      <p:ext uri="{BB962C8B-B14F-4D97-AF65-F5344CB8AC3E}">
        <p14:creationId xmlns:p14="http://schemas.microsoft.com/office/powerpoint/2010/main" val="3190824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Elastic Database Pool</a:t>
            </a:r>
          </a:p>
        </p:txBody>
      </p:sp>
      <p:sp>
        <p:nvSpPr>
          <p:cNvPr id="3" name="Text Placeholder 2"/>
          <p:cNvSpPr>
            <a:spLocks noGrp="1"/>
          </p:cNvSpPr>
          <p:nvPr>
            <p:ph type="body" sz="quarter" idx="10"/>
          </p:nvPr>
        </p:nvSpPr>
        <p:spPr>
          <a:xfrm>
            <a:off x="274638" y="1212849"/>
            <a:ext cx="6089896" cy="4431983"/>
          </a:xfrm>
        </p:spPr>
        <p:txBody>
          <a:bodyPr/>
          <a:lstStyle/>
          <a:p>
            <a:r>
              <a:rPr lang="en-US" dirty="0"/>
              <a:t>Azure manages DTU assignment</a:t>
            </a:r>
          </a:p>
          <a:p>
            <a:r>
              <a:rPr lang="en-US" dirty="0"/>
              <a:t>Set min/max DTU per database</a:t>
            </a:r>
          </a:p>
          <a:p>
            <a:r>
              <a:rPr lang="en-US" dirty="0"/>
              <a:t>Add remove databases from pool</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66899" y="1065426"/>
            <a:ext cx="5794939" cy="5664925"/>
          </a:xfrm>
          <a:prstGeom prst="rect">
            <a:avLst/>
          </a:prstGeom>
        </p:spPr>
      </p:pic>
    </p:spTree>
    <p:extLst>
      <p:ext uri="{BB962C8B-B14F-4D97-AF65-F5344CB8AC3E}">
        <p14:creationId xmlns:p14="http://schemas.microsoft.com/office/powerpoint/2010/main" val="199343398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Caching Data</a:t>
            </a:r>
            <a:br>
              <a:rPr lang="en-US" dirty="0"/>
            </a:br>
            <a:endParaRPr lang="en-US" dirty="0"/>
          </a:p>
        </p:txBody>
      </p:sp>
    </p:spTree>
    <p:extLst>
      <p:ext uri="{BB962C8B-B14F-4D97-AF65-F5344CB8AC3E}">
        <p14:creationId xmlns:p14="http://schemas.microsoft.com/office/powerpoint/2010/main" val="5660072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Cache-Aside Pattern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465" y="1212849"/>
            <a:ext cx="3293788" cy="3815304"/>
          </a:xfrm>
          <a:prstGeom prst="rect">
            <a:avLst/>
          </a:prstGeom>
        </p:spPr>
      </p:pic>
      <p:sp>
        <p:nvSpPr>
          <p:cNvPr id="4" name="Rectangle 3"/>
          <p:cNvSpPr/>
          <p:nvPr/>
        </p:nvSpPr>
        <p:spPr>
          <a:xfrm>
            <a:off x="138503" y="5307481"/>
            <a:ext cx="12161836" cy="646331"/>
          </a:xfrm>
          <a:prstGeom prst="rect">
            <a:avLst/>
          </a:prstGeom>
        </p:spPr>
        <p:txBody>
          <a:bodyPr wrap="square">
            <a:spAutoFit/>
          </a:bodyPr>
          <a:lstStyle/>
          <a:p>
            <a:r>
              <a:rPr lang="en-US" dirty="0"/>
              <a:t>Load data on demand into a cache from a data store. This pattern can improve performance and also helps to maintain consistency between data held in the cache and the data in the underlying data store. </a:t>
            </a:r>
            <a:endParaRPr lang="en-US" dirty="0">
              <a:effectLst/>
            </a:endParaRPr>
          </a:p>
        </p:txBody>
      </p:sp>
    </p:spTree>
    <p:extLst>
      <p:ext uri="{BB962C8B-B14F-4D97-AF65-F5344CB8AC3E}">
        <p14:creationId xmlns:p14="http://schemas.microsoft.com/office/powerpoint/2010/main" val="21834099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Redis</a:t>
            </a:r>
            <a:r>
              <a:rPr lang="en-US" dirty="0"/>
              <a:t> Cache</a:t>
            </a:r>
          </a:p>
        </p:txBody>
      </p:sp>
      <p:sp>
        <p:nvSpPr>
          <p:cNvPr id="3" name="Text Placeholder 2"/>
          <p:cNvSpPr>
            <a:spLocks noGrp="1"/>
          </p:cNvSpPr>
          <p:nvPr>
            <p:ph type="body" sz="quarter" idx="10"/>
          </p:nvPr>
        </p:nvSpPr>
        <p:spPr>
          <a:xfrm>
            <a:off x="274638" y="1212850"/>
            <a:ext cx="7223745" cy="6540252"/>
          </a:xfrm>
        </p:spPr>
        <p:txBody>
          <a:bodyPr/>
          <a:lstStyle/>
          <a:p>
            <a:pPr lvl="0" defTabSz="1208380">
              <a:spcBef>
                <a:spcPts val="600"/>
              </a:spcBef>
              <a:spcAft>
                <a:spcPts val="600"/>
              </a:spcAft>
              <a:buSzTx/>
            </a:pPr>
            <a:r>
              <a:rPr lang="en-US" dirty="0">
                <a:solidFill>
                  <a:srgbClr val="00BCF2"/>
                </a:solidFill>
                <a:cs typeface="Segoe UI" panose="020B0502040204020203" pitchFamily="34" charset="0"/>
              </a:rPr>
              <a:t>Available in 2 Tiers</a:t>
            </a:r>
          </a:p>
          <a:p>
            <a:pPr marL="742950" lvl="0" indent="-742950" defTabSz="1208380">
              <a:spcBef>
                <a:spcPts val="600"/>
              </a:spcBef>
              <a:spcAft>
                <a:spcPts val="600"/>
              </a:spcAft>
              <a:buSzTx/>
              <a:buFont typeface="+mj-lt"/>
              <a:buAutoNum type="arabicPeriod"/>
            </a:pPr>
            <a:r>
              <a:rPr lang="en-US" dirty="0">
                <a:solidFill>
                  <a:srgbClr val="505050"/>
                </a:solidFill>
                <a:cs typeface="Segoe UI" panose="020B0502040204020203" pitchFamily="34" charset="0"/>
              </a:rPr>
              <a:t>Basic: Single Node Cache</a:t>
            </a:r>
          </a:p>
          <a:p>
            <a:pPr marL="742950" lvl="0" indent="-742950" defTabSz="1208380">
              <a:spcBef>
                <a:spcPts val="600"/>
              </a:spcBef>
              <a:spcAft>
                <a:spcPts val="600"/>
              </a:spcAft>
              <a:buSzTx/>
              <a:buFont typeface="+mj-lt"/>
              <a:buAutoNum type="arabicPeriod"/>
            </a:pPr>
            <a:r>
              <a:rPr lang="en-US" dirty="0">
                <a:solidFill>
                  <a:srgbClr val="505050"/>
                </a:solidFill>
                <a:cs typeface="Segoe UI" panose="020B0502040204020203" pitchFamily="34" charset="0"/>
              </a:rPr>
              <a:t>Standard: Two-Node Primary/Secondary with automatic replication between the two nodes</a:t>
            </a:r>
          </a:p>
          <a:p>
            <a:pPr lvl="0" defTabSz="1208380">
              <a:spcBef>
                <a:spcPts val="600"/>
              </a:spcBef>
              <a:spcAft>
                <a:spcPts val="600"/>
              </a:spcAft>
              <a:buSzTx/>
            </a:pPr>
            <a:r>
              <a:rPr lang="en-US" dirty="0">
                <a:solidFill>
                  <a:srgbClr val="00BCF2"/>
                </a:solidFill>
                <a:cs typeface="Segoe UI" panose="020B0502040204020203" pitchFamily="34" charset="0"/>
              </a:rPr>
              <a:t>Cache Sizes</a:t>
            </a:r>
          </a:p>
          <a:p>
            <a:pPr lvl="0" defTabSz="1208380">
              <a:spcBef>
                <a:spcPts val="600"/>
              </a:spcBef>
              <a:spcAft>
                <a:spcPts val="600"/>
              </a:spcAft>
              <a:buSzTx/>
            </a:pPr>
            <a:r>
              <a:rPr lang="en-US" dirty="0">
                <a:solidFill>
                  <a:srgbClr val="505050"/>
                </a:solidFill>
                <a:cs typeface="Segoe UI" panose="020B0502040204020203" pitchFamily="34" charset="0"/>
              </a:rPr>
              <a:t>250 MB, 1 GB, 2.8 GB, 6 GB, 13 GB, 26 GB, 53GB</a:t>
            </a:r>
          </a:p>
          <a:p>
            <a:endParaRPr lang="en-US" dirty="0"/>
          </a:p>
        </p:txBody>
      </p:sp>
    </p:spTree>
    <p:extLst>
      <p:ext uri="{BB962C8B-B14F-4D97-AF65-F5344CB8AC3E}">
        <p14:creationId xmlns:p14="http://schemas.microsoft.com/office/powerpoint/2010/main" val="26767632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Tree>
    <p:extLst>
      <p:ext uri="{BB962C8B-B14F-4D97-AF65-F5344CB8AC3E}">
        <p14:creationId xmlns:p14="http://schemas.microsoft.com/office/powerpoint/2010/main" val="16119187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Redis</a:t>
            </a:r>
            <a:r>
              <a:rPr lang="en-US" dirty="0"/>
              <a:t> Cache</a:t>
            </a:r>
          </a:p>
        </p:txBody>
      </p:sp>
      <p:sp>
        <p:nvSpPr>
          <p:cNvPr id="3" name="Text Placeholder 2"/>
          <p:cNvSpPr>
            <a:spLocks noGrp="1"/>
          </p:cNvSpPr>
          <p:nvPr>
            <p:ph type="body" sz="quarter" idx="10"/>
          </p:nvPr>
        </p:nvSpPr>
        <p:spPr>
          <a:xfrm>
            <a:off x="274638" y="1212850"/>
            <a:ext cx="6675111" cy="6435608"/>
          </a:xfrm>
        </p:spPr>
        <p:txBody>
          <a:bodyPr/>
          <a:lstStyle/>
          <a:p>
            <a:pPr lvl="0" defTabSz="1208380">
              <a:spcBef>
                <a:spcPts val="600"/>
              </a:spcBef>
              <a:spcAft>
                <a:spcPts val="600"/>
              </a:spcAft>
              <a:buSzTx/>
            </a:pPr>
            <a:r>
              <a:rPr lang="en-US" sz="2800" dirty="0" err="1">
                <a:solidFill>
                  <a:srgbClr val="00BCF2"/>
                </a:solidFill>
                <a:cs typeface="Segoe UI" panose="020B0502040204020203" pitchFamily="34" charset="0"/>
              </a:rPr>
              <a:t>Redis</a:t>
            </a:r>
            <a:r>
              <a:rPr lang="en-US" sz="2800" dirty="0">
                <a:solidFill>
                  <a:srgbClr val="00BCF2"/>
                </a:solidFill>
                <a:cs typeface="Segoe UI" panose="020B0502040204020203" pitchFamily="34" charset="0"/>
              </a:rPr>
              <a:t> Cache </a:t>
            </a:r>
          </a:p>
          <a:p>
            <a:pPr lvl="0" defTabSz="1208380">
              <a:spcBef>
                <a:spcPts val="600"/>
              </a:spcBef>
              <a:spcAft>
                <a:spcPts val="600"/>
              </a:spcAft>
              <a:buSzTx/>
            </a:pPr>
            <a:r>
              <a:rPr lang="en-US" sz="2800" dirty="0">
                <a:solidFill>
                  <a:srgbClr val="505050"/>
                </a:solidFill>
                <a:cs typeface="Segoe UI" panose="020B0502040204020203" pitchFamily="34" charset="0"/>
              </a:rPr>
              <a:t>Multi-tenant service managed service</a:t>
            </a:r>
          </a:p>
          <a:p>
            <a:pPr lvl="0" defTabSz="1208380">
              <a:spcBef>
                <a:spcPts val="600"/>
              </a:spcBef>
              <a:spcAft>
                <a:spcPts val="600"/>
              </a:spcAft>
              <a:buSzTx/>
            </a:pPr>
            <a:r>
              <a:rPr lang="en-US" sz="2800" dirty="0">
                <a:solidFill>
                  <a:srgbClr val="505050"/>
                </a:solidFill>
                <a:cs typeface="Segoe UI" panose="020B0502040204020203" pitchFamily="34" charset="0"/>
              </a:rPr>
              <a:t>Based on the open source </a:t>
            </a:r>
            <a:r>
              <a:rPr lang="en-US" sz="2800" dirty="0" err="1">
                <a:solidFill>
                  <a:srgbClr val="505050"/>
                </a:solidFill>
                <a:cs typeface="Segoe UI" panose="020B0502040204020203" pitchFamily="34" charset="0"/>
              </a:rPr>
              <a:t>Redis</a:t>
            </a:r>
            <a:r>
              <a:rPr lang="en-US" sz="2800" dirty="0">
                <a:solidFill>
                  <a:srgbClr val="505050"/>
                </a:solidFill>
                <a:cs typeface="Segoe UI" panose="020B0502040204020203" pitchFamily="34" charset="0"/>
              </a:rPr>
              <a:t> Cache</a:t>
            </a:r>
          </a:p>
          <a:p>
            <a:pPr lvl="0" defTabSz="1208380">
              <a:spcBef>
                <a:spcPts val="600"/>
              </a:spcBef>
              <a:spcAft>
                <a:spcPts val="600"/>
              </a:spcAft>
              <a:buSzTx/>
            </a:pPr>
            <a:r>
              <a:rPr lang="en-US" sz="2800" dirty="0">
                <a:solidFill>
                  <a:srgbClr val="505050"/>
                </a:solidFill>
                <a:cs typeface="Segoe UI" panose="020B0502040204020203" pitchFamily="34" charset="0"/>
              </a:rPr>
              <a:t>Key-Value store, where keys can be strings </a:t>
            </a:r>
          </a:p>
          <a:p>
            <a:pPr lvl="0" defTabSz="1208380">
              <a:spcBef>
                <a:spcPts val="600"/>
              </a:spcBef>
              <a:spcAft>
                <a:spcPts val="600"/>
              </a:spcAft>
              <a:buSzTx/>
            </a:pPr>
            <a:r>
              <a:rPr lang="en-US" sz="2800" dirty="0">
                <a:solidFill>
                  <a:srgbClr val="505050"/>
                </a:solidFill>
                <a:cs typeface="Segoe UI" panose="020B0502040204020203" pitchFamily="34" charset="0"/>
              </a:rPr>
              <a:t>or structures (hash, list, set, sorted set)</a:t>
            </a:r>
          </a:p>
          <a:p>
            <a:pPr lvl="0" defTabSz="1208380">
              <a:spcBef>
                <a:spcPts val="600"/>
              </a:spcBef>
              <a:spcAft>
                <a:spcPts val="600"/>
              </a:spcAft>
              <a:buSzTx/>
            </a:pPr>
            <a:r>
              <a:rPr lang="en-US" sz="2800" dirty="0">
                <a:solidFill>
                  <a:srgbClr val="505050"/>
                </a:solidFill>
                <a:cs typeface="Segoe UI" panose="020B0502040204020203" pitchFamily="34" charset="0"/>
              </a:rPr>
              <a:t>Support for Transactions, Pub/Sub, Limited TTL Keys</a:t>
            </a:r>
          </a:p>
          <a:p>
            <a:pPr lvl="0" defTabSz="1208380">
              <a:spcBef>
                <a:spcPts val="600"/>
              </a:spcBef>
              <a:spcAft>
                <a:spcPts val="600"/>
              </a:spcAft>
              <a:buSzTx/>
            </a:pPr>
            <a:r>
              <a:rPr lang="en-US" sz="2800" dirty="0" err="1">
                <a:solidFill>
                  <a:srgbClr val="00BCF2"/>
                </a:solidFill>
                <a:cs typeface="Segoe UI" panose="020B0502040204020203" pitchFamily="34" charset="0"/>
              </a:rPr>
              <a:t>Memcached</a:t>
            </a:r>
            <a:r>
              <a:rPr lang="en-US" sz="2800" dirty="0">
                <a:solidFill>
                  <a:srgbClr val="00BCF2"/>
                </a:solidFill>
                <a:cs typeface="Segoe UI" panose="020B0502040204020203" pitchFamily="34" charset="0"/>
              </a:rPr>
              <a:t> Cloud (</a:t>
            </a:r>
            <a:r>
              <a:rPr lang="en-US" sz="2800" dirty="0" err="1">
                <a:solidFill>
                  <a:srgbClr val="00BCF2"/>
                </a:solidFill>
                <a:cs typeface="Segoe UI" panose="020B0502040204020203" pitchFamily="34" charset="0"/>
              </a:rPr>
              <a:t>Redis</a:t>
            </a:r>
            <a:r>
              <a:rPr lang="en-US" sz="2800" dirty="0">
                <a:solidFill>
                  <a:srgbClr val="00BCF2"/>
                </a:solidFill>
                <a:cs typeface="Segoe UI" panose="020B0502040204020203" pitchFamily="34" charset="0"/>
              </a:rPr>
              <a:t> Labs)</a:t>
            </a:r>
          </a:p>
          <a:p>
            <a:pPr lvl="0" defTabSz="1208380">
              <a:spcBef>
                <a:spcPts val="600"/>
              </a:spcBef>
              <a:spcAft>
                <a:spcPts val="600"/>
              </a:spcAft>
              <a:buSzTx/>
            </a:pPr>
            <a:r>
              <a:rPr lang="en-US" sz="2800" dirty="0">
                <a:solidFill>
                  <a:srgbClr val="505050"/>
                </a:solidFill>
                <a:cs typeface="Segoe UI" panose="020B0502040204020203" pitchFamily="34" charset="0"/>
              </a:rPr>
              <a:t>Multi-tenant service managed by </a:t>
            </a:r>
            <a:r>
              <a:rPr lang="en-US" sz="2800" dirty="0" err="1">
                <a:solidFill>
                  <a:srgbClr val="505050"/>
                </a:solidFill>
                <a:cs typeface="Segoe UI" panose="020B0502040204020203" pitchFamily="34" charset="0"/>
              </a:rPr>
              <a:t>Redis</a:t>
            </a:r>
            <a:r>
              <a:rPr lang="en-US" sz="2800" dirty="0">
                <a:solidFill>
                  <a:srgbClr val="505050"/>
                </a:solidFill>
                <a:cs typeface="Segoe UI" panose="020B0502040204020203" pitchFamily="34" charset="0"/>
              </a:rPr>
              <a:t> Labs</a:t>
            </a:r>
          </a:p>
          <a:p>
            <a:pPr lvl="0" defTabSz="1208380">
              <a:spcBef>
                <a:spcPts val="600"/>
              </a:spcBef>
              <a:spcAft>
                <a:spcPts val="600"/>
              </a:spcAft>
              <a:buSzTx/>
            </a:pPr>
            <a:r>
              <a:rPr lang="en-US" sz="2800" dirty="0">
                <a:solidFill>
                  <a:srgbClr val="505050"/>
                </a:solidFill>
                <a:cs typeface="Segoe UI" panose="020B0502040204020203" pitchFamily="34" charset="0"/>
              </a:rPr>
              <a:t>Available in the Azure Store as an Add-On</a:t>
            </a:r>
            <a:endParaRPr lang="en-US" sz="2800" dirty="0">
              <a:solidFill>
                <a:srgbClr val="00BCF2"/>
              </a:solidFill>
              <a:cs typeface="Segoe UI" panose="020B0502040204020203" pitchFamily="34" charset="0"/>
            </a:endParaRPr>
          </a:p>
          <a:p>
            <a:endParaRPr lang="en-US" dirty="0"/>
          </a:p>
        </p:txBody>
      </p:sp>
      <p:sp>
        <p:nvSpPr>
          <p:cNvPr id="4" name="TextBox 3"/>
          <p:cNvSpPr txBox="1"/>
          <p:nvPr/>
        </p:nvSpPr>
        <p:spPr>
          <a:xfrm>
            <a:off x="7043997" y="3040067"/>
            <a:ext cx="5395287" cy="2175980"/>
          </a:xfrm>
          <a:prstGeom prst="rect">
            <a:avLst/>
          </a:prstGeom>
          <a:noFill/>
        </p:spPr>
        <p:txBody>
          <a:bodyPr wrap="square" lIns="182880" tIns="146304" rIns="182880" bIns="146304" rtlCol="0">
            <a:spAutoFit/>
          </a:bodyPr>
          <a:lstStyle/>
          <a:p>
            <a:pPr>
              <a:lnSpc>
                <a:spcPct val="90000"/>
              </a:lnSpc>
              <a:spcAft>
                <a:spcPts val="600"/>
              </a:spcAft>
            </a:pPr>
            <a:r>
              <a:rPr lang="en-US" dirty="0">
                <a:solidFill>
                  <a:srgbClr val="00B050"/>
                </a:solidFill>
                <a:latin typeface="Consolas" panose="020B0609020204030204" pitchFamily="49" charset="0"/>
                <a:cs typeface="Consolas" panose="020B0609020204030204" pitchFamily="49" charset="0"/>
              </a:rPr>
              <a:t>// Simple cache-aside pattern </a:t>
            </a:r>
          </a:p>
          <a:p>
            <a:pPr>
              <a:lnSpc>
                <a:spcPct val="90000"/>
              </a:lnSpc>
              <a:spcAft>
                <a:spcPts val="600"/>
              </a:spcAft>
            </a:pPr>
            <a:r>
              <a:rPr lang="en-US" dirty="0">
                <a:solidFill>
                  <a:schemeClr val="accent1">
                    <a:lumMod val="50000"/>
                    <a:lumOff val="50000"/>
                  </a:schemeClr>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value = </a:t>
            </a:r>
            <a:r>
              <a:rPr lang="en-US" dirty="0" err="1">
                <a:latin typeface="Consolas" panose="020B0609020204030204" pitchFamily="49" charset="0"/>
                <a:cs typeface="Consolas" panose="020B0609020204030204" pitchFamily="49" charset="0"/>
              </a:rPr>
              <a:t>cache.StringGet</a:t>
            </a:r>
            <a:r>
              <a:rPr lang="en-US" dirty="0">
                <a:latin typeface="Consolas" panose="020B0609020204030204" pitchFamily="49" charset="0"/>
                <a:cs typeface="Consolas" panose="020B0609020204030204" pitchFamily="49" charset="0"/>
              </a:rPr>
              <a:t>("key1");</a:t>
            </a:r>
          </a:p>
          <a:p>
            <a:pPr>
              <a:lnSpc>
                <a:spcPct val="90000"/>
              </a:lnSpc>
              <a:spcAft>
                <a:spcPts val="600"/>
              </a:spcAft>
            </a:pPr>
            <a:r>
              <a:rPr lang="en-US" dirty="0">
                <a:solidFill>
                  <a:schemeClr val="accent1">
                    <a:lumMod val="50000"/>
                    <a:lumOff val="50000"/>
                  </a:schemeClr>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(value == </a:t>
            </a:r>
            <a:r>
              <a:rPr lang="en-US" dirty="0">
                <a:solidFill>
                  <a:schemeClr val="accent1">
                    <a:lumMod val="50000"/>
                    <a:lumOff val="50000"/>
                  </a:schemeClr>
                </a:solidFill>
                <a:latin typeface="Consolas" panose="020B0609020204030204" pitchFamily="49" charset="0"/>
                <a:cs typeface="Consolas" panose="020B0609020204030204" pitchFamily="49" charset="0"/>
              </a:rPr>
              <a:t>null</a:t>
            </a:r>
            <a:r>
              <a:rPr lang="en-US" dirty="0">
                <a:latin typeface="Consolas" panose="020B0609020204030204" pitchFamily="49" charset="0"/>
                <a:cs typeface="Consolas" panose="020B0609020204030204" pitchFamily="49" charset="0"/>
              </a:rPr>
              <a:t>) {</a:t>
            </a:r>
          </a:p>
          <a:p>
            <a:pPr>
              <a:lnSpc>
                <a:spcPct val="90000"/>
              </a:lnSpc>
              <a:spcAft>
                <a:spcPts val="600"/>
              </a:spcAft>
            </a:pPr>
            <a:r>
              <a:rPr lang="en-US" dirty="0">
                <a:latin typeface="Consolas" panose="020B0609020204030204" pitchFamily="49" charset="0"/>
                <a:cs typeface="Consolas" panose="020B0609020204030204" pitchFamily="49" charset="0"/>
              </a:rPr>
              <a:t>  value = </a:t>
            </a:r>
            <a:r>
              <a:rPr lang="en-US" dirty="0" err="1">
                <a:latin typeface="Consolas" panose="020B0609020204030204" pitchFamily="49" charset="0"/>
                <a:cs typeface="Consolas" panose="020B0609020204030204" pitchFamily="49" charset="0"/>
              </a:rPr>
              <a:t>GetValueFromDataSource</a:t>
            </a:r>
            <a:r>
              <a:rPr lang="en-US" dirty="0">
                <a:latin typeface="Consolas" panose="020B0609020204030204" pitchFamily="49" charset="0"/>
                <a:cs typeface="Consolas" panose="020B0609020204030204" pitchFamily="49" charset="0"/>
              </a:rPr>
              <a:t>();</a:t>
            </a:r>
          </a:p>
          <a:p>
            <a:pPr>
              <a:lnSpc>
                <a:spcPct val="90000"/>
              </a:lnSpc>
              <a:spcAft>
                <a:spcPts val="600"/>
              </a:spcAft>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cache.StringSet</a:t>
            </a:r>
            <a:r>
              <a:rPr lang="en-US" dirty="0">
                <a:latin typeface="Consolas" panose="020B0609020204030204" pitchFamily="49" charset="0"/>
                <a:cs typeface="Consolas" panose="020B0609020204030204" pitchFamily="49" charset="0"/>
              </a:rPr>
              <a:t>("key1", value); </a:t>
            </a:r>
          </a:p>
          <a:p>
            <a:pPr>
              <a:lnSpc>
                <a:spcPct val="90000"/>
              </a:lnSpc>
              <a:spcAft>
                <a:spcPts val="600"/>
              </a:spcAft>
            </a:pPr>
            <a:r>
              <a:rPr lang="en-US" dirty="0">
                <a:latin typeface="Consolas" panose="020B0609020204030204" pitchFamily="49" charset="0"/>
                <a:cs typeface="Consolas" panose="020B0609020204030204" pitchFamily="49" charset="0"/>
              </a:rPr>
              <a:t>} </a:t>
            </a:r>
            <a:endParaRPr lang="en-US"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711966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Redis</a:t>
            </a:r>
            <a:r>
              <a:rPr lang="en-US" dirty="0"/>
              <a:t> Cache Providers for </a:t>
            </a:r>
            <a:r>
              <a:rPr lang="en-US" dirty="0" err="1"/>
              <a:t>ASP.Net</a:t>
            </a:r>
            <a:r>
              <a:rPr lang="en-US" dirty="0"/>
              <a:t> Applications</a:t>
            </a:r>
          </a:p>
        </p:txBody>
      </p:sp>
      <p:sp>
        <p:nvSpPr>
          <p:cNvPr id="3" name="Text Placeholder 2"/>
          <p:cNvSpPr>
            <a:spLocks noGrp="1"/>
          </p:cNvSpPr>
          <p:nvPr>
            <p:ph type="body" sz="quarter" idx="10"/>
          </p:nvPr>
        </p:nvSpPr>
        <p:spPr>
          <a:xfrm>
            <a:off x="274638" y="1212850"/>
            <a:ext cx="11887200" cy="3447098"/>
          </a:xfrm>
        </p:spPr>
        <p:txBody>
          <a:bodyPr/>
          <a:lstStyle/>
          <a:p>
            <a:r>
              <a:rPr lang="en-US" dirty="0" err="1"/>
              <a:t>ASP.Net</a:t>
            </a:r>
            <a:r>
              <a:rPr lang="en-US" dirty="0"/>
              <a:t> Session State Provider</a:t>
            </a:r>
          </a:p>
          <a:p>
            <a:r>
              <a:rPr lang="en-US" dirty="0" err="1"/>
              <a:t>ASP.Net</a:t>
            </a:r>
            <a:r>
              <a:rPr lang="en-US" dirty="0"/>
              <a:t> Page Output Cache Provider</a:t>
            </a:r>
          </a:p>
          <a:p>
            <a:r>
              <a:rPr lang="en-US" dirty="0"/>
              <a:t>Available via </a:t>
            </a:r>
            <a:r>
              <a:rPr lang="en-US" dirty="0" err="1"/>
              <a:t>Nuget</a:t>
            </a:r>
            <a:endParaRPr lang="en-US" dirty="0"/>
          </a:p>
          <a:p>
            <a:r>
              <a:rPr lang="en-US" dirty="0"/>
              <a:t>Simple configuration in </a:t>
            </a:r>
            <a:r>
              <a:rPr lang="en-US" dirty="0" err="1"/>
              <a:t>web.config</a:t>
            </a:r>
            <a:endParaRPr lang="en-US" dirty="0"/>
          </a:p>
          <a:p>
            <a:endParaRPr lang="en-US" dirty="0"/>
          </a:p>
        </p:txBody>
      </p:sp>
      <p:pic>
        <p:nvPicPr>
          <p:cNvPr id="4" name="Picture 3"/>
          <p:cNvPicPr>
            <a:picLocks noChangeAspect="1"/>
          </p:cNvPicPr>
          <p:nvPr/>
        </p:nvPicPr>
        <p:blipFill>
          <a:blip r:embed="rId3"/>
          <a:stretch>
            <a:fillRect/>
          </a:stretch>
        </p:blipFill>
        <p:spPr>
          <a:xfrm>
            <a:off x="1463409" y="5080297"/>
            <a:ext cx="8591550" cy="1190625"/>
          </a:xfrm>
          <a:prstGeom prst="rect">
            <a:avLst/>
          </a:prstGeom>
        </p:spPr>
      </p:pic>
    </p:spTree>
    <p:extLst>
      <p:ext uri="{BB962C8B-B14F-4D97-AF65-F5344CB8AC3E}">
        <p14:creationId xmlns:p14="http://schemas.microsoft.com/office/powerpoint/2010/main" val="312478599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Session Break</a:t>
            </a:r>
          </a:p>
        </p:txBody>
      </p:sp>
    </p:spTree>
    <p:extLst>
      <p:ext uri="{BB962C8B-B14F-4D97-AF65-F5344CB8AC3E}">
        <p14:creationId xmlns:p14="http://schemas.microsoft.com/office/powerpoint/2010/main" val="21693038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Scaling Globally with Traffic Manager</a:t>
            </a:r>
          </a:p>
        </p:txBody>
      </p:sp>
    </p:spTree>
    <p:extLst>
      <p:ext uri="{BB962C8B-B14F-4D97-AF65-F5344CB8AC3E}">
        <p14:creationId xmlns:p14="http://schemas.microsoft.com/office/powerpoint/2010/main" val="16985893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Retry Pattern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116" y="1212849"/>
            <a:ext cx="7170368" cy="4257406"/>
          </a:xfrm>
          <a:prstGeom prst="rect">
            <a:avLst/>
          </a:prstGeom>
        </p:spPr>
      </p:pic>
      <p:sp>
        <p:nvSpPr>
          <p:cNvPr id="4" name="Rectangle 3"/>
          <p:cNvSpPr/>
          <p:nvPr/>
        </p:nvSpPr>
        <p:spPr>
          <a:xfrm>
            <a:off x="274639" y="5691798"/>
            <a:ext cx="11867902" cy="923330"/>
          </a:xfrm>
          <a:prstGeom prst="rect">
            <a:avLst/>
          </a:prstGeom>
        </p:spPr>
        <p:txBody>
          <a:bodyPr wrap="square">
            <a:spAutoFit/>
          </a:bodyPr>
          <a:lstStyle/>
          <a:p>
            <a:r>
              <a:rPr lang="en-US" dirty="0"/>
              <a:t>Enable an application to handle anticipated, temporary failures when it attempts to connect to a service or network resource by transparently retrying an operation that has previously failed in the expectation that the cause of the failure is transient. This pattern can improve the stability of the application.</a:t>
            </a:r>
            <a:endParaRPr lang="en-US" dirty="0">
              <a:effectLst/>
            </a:endParaRPr>
          </a:p>
        </p:txBody>
      </p:sp>
    </p:spTree>
    <p:extLst>
      <p:ext uri="{BB962C8B-B14F-4D97-AF65-F5344CB8AC3E}">
        <p14:creationId xmlns:p14="http://schemas.microsoft.com/office/powerpoint/2010/main" val="153523779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Need for Global Scaling</a:t>
            </a:r>
          </a:p>
        </p:txBody>
      </p:sp>
      <p:sp>
        <p:nvSpPr>
          <p:cNvPr id="4" name="Text Placeholder 3"/>
          <p:cNvSpPr>
            <a:spLocks noGrp="1"/>
          </p:cNvSpPr>
          <p:nvPr>
            <p:ph type="body" sz="quarter" idx="10"/>
          </p:nvPr>
        </p:nvSpPr>
        <p:spPr>
          <a:xfrm>
            <a:off x="274638" y="1212850"/>
            <a:ext cx="11887200" cy="4933658"/>
          </a:xfrm>
        </p:spPr>
        <p:txBody>
          <a:bodyPr/>
          <a:lstStyle/>
          <a:p>
            <a:pPr lvl="0" defTabSz="1208380">
              <a:spcBef>
                <a:spcPts val="600"/>
              </a:spcBef>
              <a:spcAft>
                <a:spcPts val="600"/>
              </a:spcAft>
              <a:buSzTx/>
            </a:pPr>
            <a:r>
              <a:rPr lang="en-US" sz="4400" dirty="0">
                <a:solidFill>
                  <a:srgbClr val="00BCF2"/>
                </a:solidFill>
                <a:cs typeface="Segoe UI" panose="020B0502040204020203" pitchFamily="34" charset="0"/>
              </a:rPr>
              <a:t>Failures Happen </a:t>
            </a:r>
          </a:p>
          <a:p>
            <a:pPr lvl="0" defTabSz="1208380">
              <a:spcBef>
                <a:spcPts val="600"/>
              </a:spcBef>
              <a:spcAft>
                <a:spcPts val="600"/>
              </a:spcAft>
              <a:buSzTx/>
            </a:pPr>
            <a:r>
              <a:rPr lang="en-US" dirty="0">
                <a:solidFill>
                  <a:srgbClr val="505050"/>
                </a:solidFill>
                <a:cs typeface="Segoe UI" panose="020B0502040204020203" pitchFamily="34" charset="0"/>
              </a:rPr>
              <a:t>Protect your application by deploying in multiple regions</a:t>
            </a:r>
          </a:p>
          <a:p>
            <a:pPr lvl="0" defTabSz="1208380">
              <a:spcBef>
                <a:spcPts val="600"/>
              </a:spcBef>
              <a:spcAft>
                <a:spcPts val="600"/>
              </a:spcAft>
              <a:buSzTx/>
            </a:pPr>
            <a:endParaRPr lang="en-US" dirty="0">
              <a:solidFill>
                <a:srgbClr val="505050"/>
              </a:solidFill>
              <a:cs typeface="Segoe UI" panose="020B0502040204020203" pitchFamily="34" charset="0"/>
            </a:endParaRPr>
          </a:p>
          <a:p>
            <a:pPr lvl="0" defTabSz="1208380">
              <a:spcBef>
                <a:spcPts val="600"/>
              </a:spcBef>
              <a:spcAft>
                <a:spcPts val="600"/>
              </a:spcAft>
              <a:buSzTx/>
            </a:pPr>
            <a:r>
              <a:rPr lang="en-US" dirty="0">
                <a:solidFill>
                  <a:srgbClr val="00BCF2"/>
                </a:solidFill>
                <a:cs typeface="Segoe UI" panose="020B0502040204020203" pitchFamily="34" charset="0"/>
              </a:rPr>
              <a:t>Get Closer to Your Customer</a:t>
            </a:r>
          </a:p>
          <a:p>
            <a:pPr lvl="0" defTabSz="1208380">
              <a:spcBef>
                <a:spcPts val="600"/>
              </a:spcBef>
              <a:spcAft>
                <a:spcPts val="600"/>
              </a:spcAft>
              <a:buSzTx/>
            </a:pPr>
            <a:r>
              <a:rPr lang="en-US" dirty="0">
                <a:solidFill>
                  <a:srgbClr val="505050"/>
                </a:solidFill>
                <a:cs typeface="Segoe UI" panose="020B0502040204020203" pitchFamily="34" charset="0"/>
              </a:rPr>
              <a:t>Lower latency = Happier Customers</a:t>
            </a:r>
          </a:p>
          <a:p>
            <a:endParaRPr lang="en-US" dirty="0"/>
          </a:p>
        </p:txBody>
      </p:sp>
    </p:spTree>
    <p:extLst>
      <p:ext uri="{BB962C8B-B14F-4D97-AF65-F5344CB8AC3E}">
        <p14:creationId xmlns:p14="http://schemas.microsoft.com/office/powerpoint/2010/main" val="214786112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Traffic Manager Works</a:t>
            </a:r>
          </a:p>
        </p:txBody>
      </p:sp>
      <p:sp>
        <p:nvSpPr>
          <p:cNvPr id="3" name="Text Placeholder 2"/>
          <p:cNvSpPr>
            <a:spLocks noGrp="1"/>
          </p:cNvSpPr>
          <p:nvPr>
            <p:ph type="body" sz="quarter" idx="10"/>
          </p:nvPr>
        </p:nvSpPr>
        <p:spPr>
          <a:xfrm>
            <a:off x="274638" y="1212850"/>
            <a:ext cx="4536344" cy="6444841"/>
          </a:xfrm>
        </p:spPr>
        <p:txBody>
          <a:bodyPr/>
          <a:lstStyle/>
          <a:p>
            <a:pPr lvl="0" defTabSz="1208380">
              <a:spcBef>
                <a:spcPts val="600"/>
              </a:spcBef>
              <a:spcAft>
                <a:spcPts val="600"/>
              </a:spcAft>
              <a:buSzTx/>
            </a:pPr>
            <a:r>
              <a:rPr lang="en-US" sz="2800" dirty="0">
                <a:solidFill>
                  <a:srgbClr val="00BCF2"/>
                </a:solidFill>
                <a:cs typeface="Segoe UI" panose="020B0502040204020203" pitchFamily="34" charset="0"/>
              </a:rPr>
              <a:t>Map your domain name </a:t>
            </a:r>
            <a:r>
              <a:rPr lang="en-US" sz="1800" dirty="0">
                <a:solidFill>
                  <a:srgbClr val="505050"/>
                </a:solidFill>
                <a:latin typeface="Segoe UI Light" panose="020B0502040204020203" pitchFamily="34" charset="0"/>
                <a:cs typeface="Segoe UI Light" panose="020B0502040204020203" pitchFamily="34" charset="0"/>
              </a:rPr>
              <a:t>contoso.com -&gt; contoso.trafficmanager.net</a:t>
            </a:r>
          </a:p>
          <a:p>
            <a:pPr lvl="1" defTabSz="1208380">
              <a:buSzTx/>
            </a:pPr>
            <a:endParaRPr lang="en-US" sz="2800" dirty="0">
              <a:solidFill>
                <a:srgbClr val="505050"/>
              </a:solidFill>
              <a:latin typeface="Segoe UI" panose="020B0502040204020203" pitchFamily="34" charset="0"/>
              <a:cs typeface="Segoe UI" panose="020B0502040204020203" pitchFamily="34" charset="0"/>
            </a:endParaRPr>
          </a:p>
          <a:p>
            <a:pPr lvl="0" defTabSz="1208380">
              <a:spcBef>
                <a:spcPts val="600"/>
              </a:spcBef>
              <a:spcAft>
                <a:spcPts val="600"/>
              </a:spcAft>
              <a:buSzTx/>
            </a:pPr>
            <a:r>
              <a:rPr lang="en-US" sz="2800" dirty="0">
                <a:solidFill>
                  <a:srgbClr val="00BCF2"/>
                </a:solidFill>
                <a:cs typeface="Segoe UI" panose="020B0502040204020203" pitchFamily="34" charset="0"/>
              </a:rPr>
              <a:t>Map website URLs in one or more regions to your Traffic Manager Profile.</a:t>
            </a:r>
          </a:p>
          <a:p>
            <a:pPr lvl="1" defTabSz="1208380">
              <a:buSzTx/>
            </a:pPr>
            <a:r>
              <a:rPr lang="en-US" dirty="0">
                <a:solidFill>
                  <a:srgbClr val="505050"/>
                </a:solidFill>
                <a:latin typeface="Segoe UI Light" panose="020B0502040204020203" pitchFamily="34" charset="0"/>
                <a:cs typeface="Segoe UI Light" panose="020B0502040204020203" pitchFamily="34" charset="0"/>
              </a:rPr>
              <a:t>contoso</a:t>
            </a:r>
            <a:r>
              <a:rPr lang="en-US" b="1" dirty="0">
                <a:solidFill>
                  <a:schemeClr val="accent4"/>
                </a:solidFill>
                <a:latin typeface="Segoe UI Light" panose="020B0502040204020203" pitchFamily="34" charset="0"/>
                <a:cs typeface="Segoe UI Light" panose="020B0502040204020203" pitchFamily="34" charset="0"/>
              </a:rPr>
              <a:t>east</a:t>
            </a:r>
            <a:r>
              <a:rPr lang="en-US" dirty="0">
                <a:solidFill>
                  <a:srgbClr val="505050"/>
                </a:solidFill>
                <a:latin typeface="Segoe UI Light" panose="020B0502040204020203" pitchFamily="34" charset="0"/>
                <a:cs typeface="Segoe UI Light" panose="020B0502040204020203" pitchFamily="34" charset="0"/>
              </a:rPr>
              <a:t>.azurewebsites.net</a:t>
            </a:r>
          </a:p>
          <a:p>
            <a:pPr lvl="1" defTabSz="1208380">
              <a:buSzTx/>
            </a:pPr>
            <a:r>
              <a:rPr lang="en-US" dirty="0">
                <a:solidFill>
                  <a:srgbClr val="505050"/>
                </a:solidFill>
                <a:latin typeface="Segoe UI Light" panose="020B0502040204020203" pitchFamily="34" charset="0"/>
                <a:cs typeface="Segoe UI Light" panose="020B0502040204020203" pitchFamily="34" charset="0"/>
              </a:rPr>
              <a:t>contoso</a:t>
            </a:r>
            <a:r>
              <a:rPr lang="en-US" b="1" dirty="0">
                <a:solidFill>
                  <a:schemeClr val="accent4"/>
                </a:solidFill>
                <a:latin typeface="Segoe UI Light" panose="020B0502040204020203" pitchFamily="34" charset="0"/>
                <a:cs typeface="Segoe UI Light" panose="020B0502040204020203" pitchFamily="34" charset="0"/>
              </a:rPr>
              <a:t>west</a:t>
            </a:r>
            <a:r>
              <a:rPr lang="en-US" dirty="0">
                <a:solidFill>
                  <a:srgbClr val="505050"/>
                </a:solidFill>
                <a:latin typeface="Segoe UI Light" panose="020B0502040204020203" pitchFamily="34" charset="0"/>
                <a:cs typeface="Segoe UI Light" panose="020B0502040204020203" pitchFamily="34" charset="0"/>
              </a:rPr>
              <a:t>.azurewebsites.net</a:t>
            </a:r>
          </a:p>
          <a:p>
            <a:pPr lvl="1" defTabSz="1208380">
              <a:buSzTx/>
            </a:pPr>
            <a:endParaRPr lang="en-US" sz="2800" dirty="0">
              <a:solidFill>
                <a:srgbClr val="505050"/>
              </a:solidFill>
              <a:latin typeface="Segoe UI" panose="020B0502040204020203" pitchFamily="34" charset="0"/>
              <a:cs typeface="Segoe UI" panose="020B0502040204020203" pitchFamily="34" charset="0"/>
            </a:endParaRPr>
          </a:p>
          <a:p>
            <a:pPr lvl="0" defTabSz="1208380">
              <a:spcBef>
                <a:spcPts val="600"/>
              </a:spcBef>
              <a:spcAft>
                <a:spcPts val="600"/>
              </a:spcAft>
              <a:buSzTx/>
            </a:pPr>
            <a:r>
              <a:rPr lang="en-US" sz="2800" dirty="0">
                <a:solidFill>
                  <a:srgbClr val="00BCF2"/>
                </a:solidFill>
                <a:cs typeface="Segoe UI" panose="020B0502040204020203" pitchFamily="34" charset="0"/>
              </a:rPr>
              <a:t>Choose the Right Load Balancing Algorithm </a:t>
            </a:r>
          </a:p>
          <a:p>
            <a:pPr lvl="1" defTabSz="1208380">
              <a:buSzTx/>
            </a:pPr>
            <a:r>
              <a:rPr lang="en-US" sz="2800" dirty="0">
                <a:solidFill>
                  <a:srgbClr val="505050"/>
                </a:solidFill>
                <a:latin typeface="Segoe UI Light" panose="020B0502040204020203" pitchFamily="34" charset="0"/>
                <a:cs typeface="Segoe UI Light" panose="020B0502040204020203" pitchFamily="34" charset="0"/>
              </a:rPr>
              <a:t>Performance, Round Robin or Fail Over</a:t>
            </a:r>
          </a:p>
          <a:p>
            <a:endParaRPr lang="en-US" dirty="0"/>
          </a:p>
        </p:txBody>
      </p:sp>
      <p:sp>
        <p:nvSpPr>
          <p:cNvPr id="4" name="Rectangle 3"/>
          <p:cNvSpPr/>
          <p:nvPr/>
        </p:nvSpPr>
        <p:spPr>
          <a:xfrm>
            <a:off x="5016057" y="1354750"/>
            <a:ext cx="7420418" cy="5111846"/>
          </a:xfrm>
          <a:prstGeom prst="rect">
            <a:avLst/>
          </a:prstGeom>
          <a:solidFill>
            <a:srgbClr val="1C43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9" name="Straight Arrow Connector 8"/>
          <p:cNvCxnSpPr/>
          <p:nvPr/>
        </p:nvCxnSpPr>
        <p:spPr>
          <a:xfrm>
            <a:off x="7047621" y="2909665"/>
            <a:ext cx="1897846" cy="0"/>
          </a:xfrm>
          <a:prstGeom prst="straightConnector1">
            <a:avLst/>
          </a:prstGeom>
          <a:ln w="57150">
            <a:solidFill>
              <a:srgbClr val="FFFFFF">
                <a:alpha val="74902"/>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629212" y="3693746"/>
            <a:ext cx="0" cy="872032"/>
          </a:xfrm>
          <a:prstGeom prst="straightConnector1">
            <a:avLst/>
          </a:prstGeom>
          <a:ln w="57150">
            <a:solidFill>
              <a:srgbClr val="FFFFFF">
                <a:alpha val="74902"/>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406124" y="3642069"/>
            <a:ext cx="1968808" cy="2037482"/>
          </a:xfrm>
          <a:prstGeom prst="straightConnector1">
            <a:avLst/>
          </a:prstGeom>
          <a:ln w="57150">
            <a:solidFill>
              <a:srgbClr val="FFFFFF">
                <a:alpha val="74902"/>
              </a:srgbClr>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6721467" y="2727967"/>
            <a:ext cx="266569" cy="342900"/>
          </a:xfrm>
          <a:prstGeom prst="rect">
            <a:avLst/>
          </a:prstGeom>
        </p:spPr>
      </p:pic>
      <p:pic>
        <p:nvPicPr>
          <p:cNvPr id="13" name="Picture 12"/>
          <p:cNvPicPr>
            <a:picLocks noChangeAspect="1"/>
          </p:cNvPicPr>
          <p:nvPr/>
        </p:nvPicPr>
        <p:blipFill>
          <a:blip r:embed="rId4"/>
          <a:stretch>
            <a:fillRect/>
          </a:stretch>
        </p:blipFill>
        <p:spPr>
          <a:xfrm>
            <a:off x="9371110" y="2281456"/>
            <a:ext cx="266569" cy="342900"/>
          </a:xfrm>
          <a:prstGeom prst="rect">
            <a:avLst/>
          </a:prstGeom>
        </p:spPr>
      </p:pic>
      <p:pic>
        <p:nvPicPr>
          <p:cNvPr id="14" name="Picture 13"/>
          <p:cNvPicPr>
            <a:picLocks noChangeAspect="1"/>
          </p:cNvPicPr>
          <p:nvPr/>
        </p:nvPicPr>
        <p:blipFill>
          <a:blip r:embed="rId5"/>
          <a:stretch>
            <a:fillRect/>
          </a:stretch>
        </p:blipFill>
        <p:spPr>
          <a:xfrm>
            <a:off x="9487786" y="3374905"/>
            <a:ext cx="266569" cy="342900"/>
          </a:xfrm>
          <a:prstGeom prst="rect">
            <a:avLst/>
          </a:prstGeom>
        </p:spPr>
      </p:pic>
      <p:pic>
        <p:nvPicPr>
          <p:cNvPr id="15" name="Picture 14"/>
          <p:cNvPicPr>
            <a:picLocks noChangeAspect="1"/>
          </p:cNvPicPr>
          <p:nvPr/>
        </p:nvPicPr>
        <p:blipFill>
          <a:blip r:embed="rId6"/>
          <a:stretch>
            <a:fillRect/>
          </a:stretch>
        </p:blipFill>
        <p:spPr>
          <a:xfrm>
            <a:off x="10163036" y="4702702"/>
            <a:ext cx="279263" cy="342900"/>
          </a:xfrm>
          <a:prstGeom prst="rect">
            <a:avLst/>
          </a:prstGeom>
        </p:spPr>
      </p:pic>
      <p:grpSp>
        <p:nvGrpSpPr>
          <p:cNvPr id="16" name="Group 15"/>
          <p:cNvGrpSpPr/>
          <p:nvPr/>
        </p:nvGrpSpPr>
        <p:grpSpPr>
          <a:xfrm>
            <a:off x="10016716" y="5442235"/>
            <a:ext cx="657565" cy="657565"/>
            <a:chOff x="5131894" y="1933951"/>
            <a:chExt cx="657565" cy="657565"/>
          </a:xfrm>
        </p:grpSpPr>
        <p:sp>
          <p:nvSpPr>
            <p:cNvPr id="17" name="Oval 16"/>
            <p:cNvSpPr/>
            <p:nvPr/>
          </p:nvSpPr>
          <p:spPr>
            <a:xfrm>
              <a:off x="5167206" y="1970317"/>
              <a:ext cx="584831" cy="5848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1894" y="1933951"/>
              <a:ext cx="657565" cy="657565"/>
            </a:xfrm>
            <a:prstGeom prst="rect">
              <a:avLst/>
            </a:prstGeom>
          </p:spPr>
        </p:pic>
      </p:grpSp>
      <p:grpSp>
        <p:nvGrpSpPr>
          <p:cNvPr id="23" name="Group 22"/>
          <p:cNvGrpSpPr/>
          <p:nvPr/>
        </p:nvGrpSpPr>
        <p:grpSpPr>
          <a:xfrm>
            <a:off x="8395475" y="5485028"/>
            <a:ext cx="657565" cy="657565"/>
            <a:chOff x="5131894" y="1933951"/>
            <a:chExt cx="657565" cy="657565"/>
          </a:xfrm>
        </p:grpSpPr>
        <p:sp>
          <p:nvSpPr>
            <p:cNvPr id="24" name="Oval 23"/>
            <p:cNvSpPr/>
            <p:nvPr/>
          </p:nvSpPr>
          <p:spPr>
            <a:xfrm>
              <a:off x="5167206" y="1970317"/>
              <a:ext cx="584831" cy="5848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31894" y="1933951"/>
              <a:ext cx="657565" cy="657565"/>
            </a:xfrm>
            <a:prstGeom prst="rect">
              <a:avLst/>
            </a:prstGeom>
          </p:spPr>
        </p:pic>
      </p:grpSp>
      <p:pic>
        <p:nvPicPr>
          <p:cNvPr id="26" name="Picture 25"/>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03090" y="2782184"/>
            <a:ext cx="594768" cy="594768"/>
          </a:xfrm>
          <a:prstGeom prst="rect">
            <a:avLst/>
          </a:prstGeom>
        </p:spPr>
      </p:pic>
      <p:sp>
        <p:nvSpPr>
          <p:cNvPr id="27" name="TextBox 48"/>
          <p:cNvSpPr txBox="1"/>
          <p:nvPr/>
        </p:nvSpPr>
        <p:spPr>
          <a:xfrm>
            <a:off x="6694343" y="1417150"/>
            <a:ext cx="5620101" cy="307777"/>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latin typeface="Courier New" panose="02070309020205020404" pitchFamily="49" charset="0"/>
                <a:cs typeface="Courier New" panose="02070309020205020404" pitchFamily="49" charset="0"/>
              </a:rPr>
              <a:t>www.contoso.com IN CNAME contoso.trafficmanager.net </a:t>
            </a:r>
          </a:p>
        </p:txBody>
      </p:sp>
      <p:cxnSp>
        <p:nvCxnSpPr>
          <p:cNvPr id="28" name="Straight Arrow Connector 27"/>
          <p:cNvCxnSpPr/>
          <p:nvPr/>
        </p:nvCxnSpPr>
        <p:spPr>
          <a:xfrm flipV="1">
            <a:off x="9504393" y="1762437"/>
            <a:ext cx="0" cy="479955"/>
          </a:xfrm>
          <a:prstGeom prst="straightConnector1">
            <a:avLst/>
          </a:prstGeom>
          <a:ln w="57150">
            <a:solidFill>
              <a:srgbClr val="FFFFFF">
                <a:alpha val="74902"/>
              </a:srgbClr>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29130" y="4279152"/>
            <a:ext cx="241639" cy="31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1594" y="3398860"/>
            <a:ext cx="239643" cy="29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 name="Group 30"/>
          <p:cNvGrpSpPr/>
          <p:nvPr/>
        </p:nvGrpSpPr>
        <p:grpSpPr>
          <a:xfrm>
            <a:off x="8974725" y="2687062"/>
            <a:ext cx="1008993" cy="715497"/>
            <a:chOff x="7264966" y="2023697"/>
            <a:chExt cx="1008993" cy="715497"/>
          </a:xfrm>
        </p:grpSpPr>
        <p:sp>
          <p:nvSpPr>
            <p:cNvPr id="32" name="Rounded Rectangle 31"/>
            <p:cNvSpPr/>
            <p:nvPr/>
          </p:nvSpPr>
          <p:spPr>
            <a:xfrm>
              <a:off x="7264966" y="2023697"/>
              <a:ext cx="1008993" cy="715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51"/>
            <p:cNvSpPr txBox="1"/>
            <p:nvPr/>
          </p:nvSpPr>
          <p:spPr>
            <a:xfrm>
              <a:off x="7321262" y="2133429"/>
              <a:ext cx="896400"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solidFill>
                    <a:schemeClr val="bg1"/>
                  </a:solidFill>
                  <a:latin typeface="Segoe UI" panose="020B0502040204020203" pitchFamily="34" charset="0"/>
                  <a:ea typeface="Segoe UI" panose="020B0502040204020203" pitchFamily="34" charset="0"/>
                  <a:cs typeface="Segoe UI" panose="020B0502040204020203" pitchFamily="34" charset="0"/>
                </a:rPr>
                <a:t>DNS</a:t>
              </a:r>
            </a:p>
          </p:txBody>
        </p:sp>
      </p:grpSp>
      <p:sp>
        <p:nvSpPr>
          <p:cNvPr id="34" name="TextBox 33"/>
          <p:cNvSpPr txBox="1"/>
          <p:nvPr/>
        </p:nvSpPr>
        <p:spPr>
          <a:xfrm>
            <a:off x="10476631" y="4707048"/>
            <a:ext cx="1964195" cy="338554"/>
          </a:xfrm>
          <a:prstGeom prst="rect">
            <a:avLst/>
          </a:prstGeom>
          <a:noFill/>
        </p:spPr>
        <p:txBody>
          <a:bodyPr wrap="square" rtlCol="0">
            <a:spAutoFit/>
          </a:bodyPr>
          <a:lstStyle/>
          <a:p>
            <a:r>
              <a:rPr lang="en-US" sz="1600" dirty="0">
                <a:solidFill>
                  <a:schemeClr val="bg1"/>
                </a:solidFill>
                <a:latin typeface="Segoe UI" panose="020B0502040204020203" pitchFamily="34" charset="0"/>
                <a:ea typeface="Segoe UI" panose="020B0502040204020203" pitchFamily="34" charset="0"/>
                <a:cs typeface="Segoe UI" panose="020B0502040204020203" pitchFamily="34" charset="0"/>
              </a:rPr>
              <a:t>Select endpoint</a:t>
            </a:r>
          </a:p>
        </p:txBody>
      </p:sp>
      <p:pic>
        <p:nvPicPr>
          <p:cNvPr id="35" name="Picture 34"/>
          <p:cNvPicPr>
            <a:picLocks noChangeAspect="1"/>
          </p:cNvPicPr>
          <p:nvPr/>
        </p:nvPicPr>
        <p:blipFill>
          <a:blip r:embed="rId11"/>
          <a:stretch>
            <a:fillRect/>
          </a:stretch>
        </p:blipFill>
        <p:spPr>
          <a:xfrm>
            <a:off x="5835613" y="2837046"/>
            <a:ext cx="901686" cy="547360"/>
          </a:xfrm>
          <a:prstGeom prst="rect">
            <a:avLst/>
          </a:prstGeom>
        </p:spPr>
      </p:pic>
      <p:sp>
        <p:nvSpPr>
          <p:cNvPr id="36" name="Freeform 35"/>
          <p:cNvSpPr/>
          <p:nvPr/>
        </p:nvSpPr>
        <p:spPr>
          <a:xfrm>
            <a:off x="6853975" y="3284425"/>
            <a:ext cx="2517134" cy="985168"/>
          </a:xfrm>
          <a:custGeom>
            <a:avLst/>
            <a:gdLst>
              <a:gd name="connsiteX0" fmla="*/ 2232211 w 2232211"/>
              <a:gd name="connsiteY0" fmla="*/ 537883 h 537883"/>
              <a:gd name="connsiteX1" fmla="*/ 2232211 w 2232211"/>
              <a:gd name="connsiteY1" fmla="*/ 0 h 537883"/>
              <a:gd name="connsiteX2" fmla="*/ 0 w 2232211"/>
              <a:gd name="connsiteY2" fmla="*/ 0 h 537883"/>
            </a:gdLst>
            <a:ahLst/>
            <a:cxnLst>
              <a:cxn ang="0">
                <a:pos x="connsiteX0" y="connsiteY0"/>
              </a:cxn>
              <a:cxn ang="0">
                <a:pos x="connsiteX1" y="connsiteY1"/>
              </a:cxn>
              <a:cxn ang="0">
                <a:pos x="connsiteX2" y="connsiteY2"/>
              </a:cxn>
            </a:cxnLst>
            <a:rect l="l" t="t" r="r" b="b"/>
            <a:pathLst>
              <a:path w="2232211" h="537883">
                <a:moveTo>
                  <a:pt x="2232211" y="537883"/>
                </a:moveTo>
                <a:lnTo>
                  <a:pt x="2232211" y="0"/>
                </a:lnTo>
                <a:lnTo>
                  <a:pt x="0" y="0"/>
                </a:lnTo>
              </a:path>
            </a:pathLst>
          </a:custGeom>
          <a:noFill/>
          <a:ln w="57150">
            <a:solidFill>
              <a:srgbClr val="FFFFFF">
                <a:alpha val="74902"/>
              </a:srgb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37" name="Group 36"/>
          <p:cNvGrpSpPr/>
          <p:nvPr/>
        </p:nvGrpSpPr>
        <p:grpSpPr>
          <a:xfrm>
            <a:off x="9118384" y="4587951"/>
            <a:ext cx="784110" cy="802170"/>
            <a:chOff x="6249125" y="3598792"/>
            <a:chExt cx="784110" cy="802170"/>
          </a:xfrm>
        </p:grpSpPr>
        <p:sp>
          <p:nvSpPr>
            <p:cNvPr id="38" name="Octagon 37"/>
            <p:cNvSpPr/>
            <p:nvPr/>
          </p:nvSpPr>
          <p:spPr>
            <a:xfrm>
              <a:off x="6394123" y="3722417"/>
              <a:ext cx="544840" cy="605445"/>
            </a:xfrm>
            <a:prstGeom prst="oct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9" name="Rectangle 38"/>
            <p:cNvSpPr/>
            <p:nvPr/>
          </p:nvSpPr>
          <p:spPr>
            <a:xfrm rot="18772377">
              <a:off x="6351871" y="3682631"/>
              <a:ext cx="172753" cy="1483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rot="18772377">
              <a:off x="6853066" y="4082002"/>
              <a:ext cx="134454" cy="1483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6483173" y="3598793"/>
              <a:ext cx="312289" cy="730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rot="18751534">
              <a:off x="6731373" y="4216350"/>
              <a:ext cx="296128" cy="730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6493528" y="4313625"/>
              <a:ext cx="312289" cy="730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49125" y="3598792"/>
              <a:ext cx="784110" cy="787929"/>
            </a:xfrm>
            <a:prstGeom prst="rect">
              <a:avLst/>
            </a:prstGeom>
          </p:spPr>
        </p:pic>
      </p:grpSp>
      <p:sp>
        <p:nvSpPr>
          <p:cNvPr id="45" name="TextBox 48"/>
          <p:cNvSpPr txBox="1"/>
          <p:nvPr/>
        </p:nvSpPr>
        <p:spPr>
          <a:xfrm>
            <a:off x="5090553" y="6100429"/>
            <a:ext cx="3526843" cy="307777"/>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latin typeface="Courier New" panose="02070309020205020404" pitchFamily="49" charset="0"/>
                <a:cs typeface="Courier New" panose="02070309020205020404" pitchFamily="49" charset="0"/>
              </a:rPr>
              <a:t>contosoeast.azurewebsites.net</a:t>
            </a:r>
          </a:p>
        </p:txBody>
      </p:sp>
      <p:sp>
        <p:nvSpPr>
          <p:cNvPr id="46" name="TextBox 48"/>
          <p:cNvSpPr txBox="1"/>
          <p:nvPr/>
        </p:nvSpPr>
        <p:spPr>
          <a:xfrm>
            <a:off x="8905615" y="6113654"/>
            <a:ext cx="3526843" cy="307777"/>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latin typeface="Courier New" panose="02070309020205020404" pitchFamily="49" charset="0"/>
                <a:cs typeface="Courier New" panose="02070309020205020404" pitchFamily="49" charset="0"/>
              </a:rPr>
              <a:t>contosowest.azurewebsites.net</a:t>
            </a:r>
          </a:p>
        </p:txBody>
      </p:sp>
    </p:spTree>
    <p:extLst>
      <p:ext uri="{BB962C8B-B14F-4D97-AF65-F5344CB8AC3E}">
        <p14:creationId xmlns:p14="http://schemas.microsoft.com/office/powerpoint/2010/main" val="16531382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Profile</a:t>
            </a:r>
          </a:p>
        </p:txBody>
      </p:sp>
      <p:sp>
        <p:nvSpPr>
          <p:cNvPr id="3" name="Text Placeholder 2"/>
          <p:cNvSpPr>
            <a:spLocks noGrp="1"/>
          </p:cNvSpPr>
          <p:nvPr>
            <p:ph type="body" sz="quarter" idx="10"/>
          </p:nvPr>
        </p:nvSpPr>
        <p:spPr>
          <a:xfrm>
            <a:off x="274638" y="1212850"/>
            <a:ext cx="11887200" cy="1858970"/>
          </a:xfrm>
        </p:spPr>
        <p:txBody>
          <a:bodyPr/>
          <a:lstStyle/>
          <a:p>
            <a:r>
              <a:rPr lang="en-US" sz="3600" dirty="0"/>
              <a:t>Traffic Manager determines fastest route for the client and returns IP for the appropriate website.</a:t>
            </a:r>
          </a:p>
          <a:p>
            <a:endParaRPr lang="en-US" dirty="0"/>
          </a:p>
        </p:txBody>
      </p:sp>
      <p:sp>
        <p:nvSpPr>
          <p:cNvPr id="4" name="Rectangle 3"/>
          <p:cNvSpPr/>
          <p:nvPr/>
        </p:nvSpPr>
        <p:spPr bwMode="auto">
          <a:xfrm>
            <a:off x="2886319" y="4900686"/>
            <a:ext cx="2195476" cy="1539194"/>
          </a:xfrm>
          <a:prstGeom prst="rect">
            <a:avLst/>
          </a:prstGeom>
          <a:solidFill>
            <a:sysClr val="window" lastClr="FFFFFF"/>
          </a:solidFill>
          <a:ln w="25400" cap="flat" cmpd="sng" algn="ctr">
            <a:solidFill>
              <a:srgbClr val="00BCF2"/>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5" name="Rectangle 4"/>
          <p:cNvSpPr/>
          <p:nvPr/>
        </p:nvSpPr>
        <p:spPr bwMode="auto">
          <a:xfrm>
            <a:off x="3057820" y="6021962"/>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INSTANCE1	</a:t>
            </a:r>
          </a:p>
        </p:txBody>
      </p:sp>
      <p:sp>
        <p:nvSpPr>
          <p:cNvPr id="6" name="Rectangle 5"/>
          <p:cNvSpPr/>
          <p:nvPr/>
        </p:nvSpPr>
        <p:spPr bwMode="auto">
          <a:xfrm>
            <a:off x="4071222" y="6029837"/>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INSTANCE2</a:t>
            </a:r>
          </a:p>
        </p:txBody>
      </p:sp>
      <p:sp>
        <p:nvSpPr>
          <p:cNvPr id="7" name="Rectangle 6"/>
          <p:cNvSpPr/>
          <p:nvPr/>
        </p:nvSpPr>
        <p:spPr bwMode="auto">
          <a:xfrm>
            <a:off x="2781559" y="4985911"/>
            <a:ext cx="2354445"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Website</a:t>
            </a:r>
          </a:p>
        </p:txBody>
      </p:sp>
      <p:sp>
        <p:nvSpPr>
          <p:cNvPr id="8" name="Rectangle 7"/>
          <p:cNvSpPr/>
          <p:nvPr/>
        </p:nvSpPr>
        <p:spPr bwMode="auto">
          <a:xfrm>
            <a:off x="7012230" y="4914868"/>
            <a:ext cx="2195476" cy="1508475"/>
          </a:xfrm>
          <a:prstGeom prst="rect">
            <a:avLst/>
          </a:prstGeom>
          <a:solidFill>
            <a:sysClr val="window" lastClr="FFFFFF"/>
          </a:solidFill>
          <a:ln w="25400" cap="flat" cmpd="sng" algn="ctr">
            <a:solidFill>
              <a:srgbClr val="00BCF2"/>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9" name="Rectangle 8"/>
          <p:cNvSpPr/>
          <p:nvPr/>
        </p:nvSpPr>
        <p:spPr bwMode="auto">
          <a:xfrm>
            <a:off x="7183731" y="6036145"/>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INSTANCE1</a:t>
            </a:r>
          </a:p>
        </p:txBody>
      </p:sp>
      <p:sp>
        <p:nvSpPr>
          <p:cNvPr id="10" name="Rectangle 9"/>
          <p:cNvSpPr/>
          <p:nvPr/>
        </p:nvSpPr>
        <p:spPr bwMode="auto">
          <a:xfrm>
            <a:off x="8197133" y="6044020"/>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INSTANCE2</a:t>
            </a:r>
          </a:p>
        </p:txBody>
      </p:sp>
      <p:sp>
        <p:nvSpPr>
          <p:cNvPr id="11" name="Rectangle 10"/>
          <p:cNvSpPr/>
          <p:nvPr/>
        </p:nvSpPr>
        <p:spPr bwMode="auto">
          <a:xfrm>
            <a:off x="6907470" y="5000094"/>
            <a:ext cx="2354445"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Website</a:t>
            </a:r>
          </a:p>
        </p:txBody>
      </p:sp>
      <p:sp>
        <p:nvSpPr>
          <p:cNvPr id="12" name="Rectangle 11"/>
          <p:cNvSpPr/>
          <p:nvPr/>
        </p:nvSpPr>
        <p:spPr bwMode="auto">
          <a:xfrm>
            <a:off x="2676757" y="4542963"/>
            <a:ext cx="2673463" cy="2207448"/>
          </a:xfrm>
          <a:prstGeom prst="rect">
            <a:avLst/>
          </a:prstGeom>
          <a:noFill/>
          <a:ln w="25400" cap="flat" cmpd="sng" algn="ctr">
            <a:solidFill>
              <a:srgbClr val="00BCF2"/>
            </a:solidFill>
            <a:prstDash val="sysDash"/>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13" name="Rectangle 12"/>
          <p:cNvSpPr/>
          <p:nvPr/>
        </p:nvSpPr>
        <p:spPr bwMode="auto">
          <a:xfrm>
            <a:off x="3377537" y="6459142"/>
            <a:ext cx="1243937"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West US</a:t>
            </a:r>
          </a:p>
        </p:txBody>
      </p:sp>
      <p:sp>
        <p:nvSpPr>
          <p:cNvPr id="14" name="Rectangle 13"/>
          <p:cNvSpPr/>
          <p:nvPr/>
        </p:nvSpPr>
        <p:spPr bwMode="auto">
          <a:xfrm>
            <a:off x="6756496" y="4557146"/>
            <a:ext cx="2694766" cy="2193265"/>
          </a:xfrm>
          <a:prstGeom prst="rect">
            <a:avLst/>
          </a:prstGeom>
          <a:noFill/>
          <a:ln w="25400" cap="flat" cmpd="sng" algn="ctr">
            <a:solidFill>
              <a:srgbClr val="00BCF2"/>
            </a:solidFill>
            <a:prstDash val="sysDash"/>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15" name="Rectangle 14"/>
          <p:cNvSpPr/>
          <p:nvPr/>
        </p:nvSpPr>
        <p:spPr bwMode="auto">
          <a:xfrm>
            <a:off x="7528429" y="6470430"/>
            <a:ext cx="1243937"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East US</a:t>
            </a:r>
          </a:p>
        </p:txBody>
      </p:sp>
      <p:sp>
        <p:nvSpPr>
          <p:cNvPr id="16" name="Rectangle 15"/>
          <p:cNvSpPr/>
          <p:nvPr/>
        </p:nvSpPr>
        <p:spPr bwMode="auto">
          <a:xfrm>
            <a:off x="2676758" y="4559500"/>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contosowest.azurewebsites.net</a:t>
            </a:r>
          </a:p>
        </p:txBody>
      </p:sp>
      <p:sp>
        <p:nvSpPr>
          <p:cNvPr id="17" name="Rectangle 16"/>
          <p:cNvSpPr/>
          <p:nvPr/>
        </p:nvSpPr>
        <p:spPr bwMode="auto">
          <a:xfrm>
            <a:off x="6743823" y="4582842"/>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contosoeast.azurewebsites.net</a:t>
            </a:r>
          </a:p>
        </p:txBody>
      </p:sp>
      <p:pic>
        <p:nvPicPr>
          <p:cNvPr id="18" name="Picture 17"/>
          <p:cNvPicPr>
            <a:picLocks noChangeAspect="1"/>
          </p:cNvPicPr>
          <p:nvPr/>
        </p:nvPicPr>
        <p:blipFill>
          <a:blip r:embed="rId3"/>
          <a:stretch>
            <a:fillRect/>
          </a:stretch>
        </p:blipFill>
        <p:spPr>
          <a:xfrm>
            <a:off x="5763059" y="3019000"/>
            <a:ext cx="545633" cy="557123"/>
          </a:xfrm>
          <a:prstGeom prst="rect">
            <a:avLst/>
          </a:prstGeom>
        </p:spPr>
      </p:pic>
      <p:sp>
        <p:nvSpPr>
          <p:cNvPr id="19" name="Rectangle 18"/>
          <p:cNvSpPr/>
          <p:nvPr/>
        </p:nvSpPr>
        <p:spPr bwMode="auto">
          <a:xfrm>
            <a:off x="4681809" y="2590070"/>
            <a:ext cx="2866647"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contosotm.trafficmanager.net</a:t>
            </a:r>
          </a:p>
        </p:txBody>
      </p:sp>
      <p:pic>
        <p:nvPicPr>
          <p:cNvPr id="20" name="Picture 19"/>
          <p:cNvPicPr>
            <a:picLocks noChangeAspect="1"/>
          </p:cNvPicPr>
          <p:nvPr/>
        </p:nvPicPr>
        <p:blipFill>
          <a:blip r:embed="rId4"/>
          <a:stretch>
            <a:fillRect/>
          </a:stretch>
        </p:blipFill>
        <p:spPr>
          <a:xfrm>
            <a:off x="899112" y="3034849"/>
            <a:ext cx="516159" cy="541274"/>
          </a:xfrm>
          <a:prstGeom prst="rect">
            <a:avLst/>
          </a:prstGeom>
        </p:spPr>
      </p:pic>
      <p:sp>
        <p:nvSpPr>
          <p:cNvPr id="21" name="Rectangle 20"/>
          <p:cNvSpPr/>
          <p:nvPr/>
        </p:nvSpPr>
        <p:spPr bwMode="auto">
          <a:xfrm>
            <a:off x="1614842" y="2841871"/>
            <a:ext cx="3670792"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Request for contoso.com</a:t>
            </a:r>
          </a:p>
        </p:txBody>
      </p:sp>
      <p:sp>
        <p:nvSpPr>
          <p:cNvPr id="22" name="Rectangle 21"/>
          <p:cNvSpPr/>
          <p:nvPr/>
        </p:nvSpPr>
        <p:spPr bwMode="auto">
          <a:xfrm>
            <a:off x="641360" y="2587437"/>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Location Portland, OR</a:t>
            </a:r>
          </a:p>
        </p:txBody>
      </p:sp>
      <p:cxnSp>
        <p:nvCxnSpPr>
          <p:cNvPr id="23" name="Straight Arrow Connector 22"/>
          <p:cNvCxnSpPr/>
          <p:nvPr/>
        </p:nvCxnSpPr>
        <p:spPr>
          <a:xfrm>
            <a:off x="1679567" y="3158547"/>
            <a:ext cx="3937720" cy="0"/>
          </a:xfrm>
          <a:prstGeom prst="straightConnector1">
            <a:avLst/>
          </a:prstGeom>
          <a:noFill/>
          <a:ln w="25400" cap="flat" cmpd="sng" algn="ctr">
            <a:solidFill>
              <a:srgbClr val="00B050"/>
            </a:solidFill>
            <a:prstDash val="solid"/>
            <a:tailEnd type="triangle"/>
          </a:ln>
          <a:effectLst/>
        </p:spPr>
      </p:cxnSp>
      <p:cxnSp>
        <p:nvCxnSpPr>
          <p:cNvPr id="24" name="Straight Arrow Connector 23"/>
          <p:cNvCxnSpPr/>
          <p:nvPr/>
        </p:nvCxnSpPr>
        <p:spPr>
          <a:xfrm flipH="1">
            <a:off x="1673570" y="3577552"/>
            <a:ext cx="3962589" cy="0"/>
          </a:xfrm>
          <a:prstGeom prst="straightConnector1">
            <a:avLst/>
          </a:prstGeom>
          <a:noFill/>
          <a:ln w="25400" cap="flat" cmpd="sng" algn="ctr">
            <a:solidFill>
              <a:srgbClr val="00B050"/>
            </a:solidFill>
            <a:prstDash val="solid"/>
            <a:tailEnd type="triangle"/>
          </a:ln>
          <a:effectLst/>
        </p:spPr>
      </p:cxnSp>
      <p:sp>
        <p:nvSpPr>
          <p:cNvPr id="25" name="Rectangle 24"/>
          <p:cNvSpPr/>
          <p:nvPr/>
        </p:nvSpPr>
        <p:spPr bwMode="auto">
          <a:xfrm>
            <a:off x="1611397" y="3235419"/>
            <a:ext cx="4258668"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Response with IP for contosowest.azurewebsites.net</a:t>
            </a:r>
          </a:p>
        </p:txBody>
      </p:sp>
      <p:pic>
        <p:nvPicPr>
          <p:cNvPr id="26" name="Picture 25"/>
          <p:cNvPicPr>
            <a:picLocks noChangeAspect="1"/>
          </p:cNvPicPr>
          <p:nvPr/>
        </p:nvPicPr>
        <p:blipFill>
          <a:blip r:embed="rId5"/>
          <a:stretch>
            <a:fillRect/>
          </a:stretch>
        </p:blipFill>
        <p:spPr>
          <a:xfrm>
            <a:off x="3689856" y="4213172"/>
            <a:ext cx="513791" cy="343381"/>
          </a:xfrm>
          <a:prstGeom prst="rect">
            <a:avLst/>
          </a:prstGeom>
        </p:spPr>
      </p:pic>
      <p:pic>
        <p:nvPicPr>
          <p:cNvPr id="27" name="Picture 26"/>
          <p:cNvPicPr>
            <a:picLocks noChangeAspect="1"/>
          </p:cNvPicPr>
          <p:nvPr/>
        </p:nvPicPr>
        <p:blipFill>
          <a:blip r:embed="rId5"/>
          <a:stretch>
            <a:fillRect/>
          </a:stretch>
        </p:blipFill>
        <p:spPr>
          <a:xfrm>
            <a:off x="7827796" y="4206161"/>
            <a:ext cx="513791" cy="343381"/>
          </a:xfrm>
          <a:prstGeom prst="rect">
            <a:avLst/>
          </a:prstGeom>
        </p:spPr>
      </p:pic>
      <p:cxnSp>
        <p:nvCxnSpPr>
          <p:cNvPr id="28" name="Straight Arrow Connector 27"/>
          <p:cNvCxnSpPr>
            <a:stCxn id="20" idx="2"/>
            <a:endCxn id="26" idx="0"/>
          </p:cNvCxnSpPr>
          <p:nvPr/>
        </p:nvCxnSpPr>
        <p:spPr>
          <a:xfrm>
            <a:off x="1157192" y="3576123"/>
            <a:ext cx="2789560" cy="637049"/>
          </a:xfrm>
          <a:prstGeom prst="straightConnector1">
            <a:avLst/>
          </a:prstGeom>
          <a:noFill/>
          <a:ln w="25400" cap="flat" cmpd="sng" algn="ctr">
            <a:solidFill>
              <a:srgbClr val="00B050"/>
            </a:solidFill>
            <a:prstDash val="solid"/>
            <a:tailEnd type="triangle"/>
          </a:ln>
          <a:effectLst/>
        </p:spPr>
      </p:cxnSp>
      <p:cxnSp>
        <p:nvCxnSpPr>
          <p:cNvPr id="29" name="Straight Arrow Connector 28"/>
          <p:cNvCxnSpPr>
            <a:stCxn id="18" idx="2"/>
            <a:endCxn id="26" idx="0"/>
          </p:cNvCxnSpPr>
          <p:nvPr/>
        </p:nvCxnSpPr>
        <p:spPr>
          <a:xfrm flipH="1">
            <a:off x="3946752" y="3576123"/>
            <a:ext cx="2089124" cy="637049"/>
          </a:xfrm>
          <a:prstGeom prst="straightConnector1">
            <a:avLst/>
          </a:prstGeom>
          <a:noFill/>
          <a:ln w="25400" cap="flat" cmpd="sng" algn="ctr">
            <a:solidFill>
              <a:srgbClr val="00B050"/>
            </a:solidFill>
            <a:prstDash val="solid"/>
            <a:tailEnd type="triangle"/>
          </a:ln>
          <a:effectLst/>
        </p:spPr>
      </p:cxnSp>
      <p:cxnSp>
        <p:nvCxnSpPr>
          <p:cNvPr id="30" name="Straight Arrow Connector 29"/>
          <p:cNvCxnSpPr>
            <a:endCxn id="27" idx="0"/>
          </p:cNvCxnSpPr>
          <p:nvPr/>
        </p:nvCxnSpPr>
        <p:spPr>
          <a:xfrm>
            <a:off x="6113585" y="3576122"/>
            <a:ext cx="1971107" cy="630038"/>
          </a:xfrm>
          <a:prstGeom prst="straightConnector1">
            <a:avLst/>
          </a:prstGeom>
          <a:noFill/>
          <a:ln w="25400" cap="flat" cmpd="sng" algn="ctr">
            <a:solidFill>
              <a:srgbClr val="00B050"/>
            </a:solidFill>
            <a:prstDash val="solid"/>
            <a:tailEnd type="triangle"/>
          </a:ln>
          <a:effectLst/>
        </p:spPr>
      </p:cxnSp>
      <p:sp>
        <p:nvSpPr>
          <p:cNvPr id="31" name="Rectangle 30"/>
          <p:cNvSpPr/>
          <p:nvPr/>
        </p:nvSpPr>
        <p:spPr bwMode="auto">
          <a:xfrm>
            <a:off x="4858767" y="3817156"/>
            <a:ext cx="2208135"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B050">
                    <a:alpha val="99000"/>
                  </a:srgbClr>
                </a:solidFill>
                <a:effectLst/>
                <a:uLnTx/>
                <a:uFillTx/>
                <a:latin typeface="Calibri"/>
                <a:ea typeface="+mn-ea"/>
                <a:cs typeface="+mn-cs"/>
              </a:rPr>
              <a:t>Health Probes</a:t>
            </a:r>
          </a:p>
        </p:txBody>
      </p:sp>
      <p:sp>
        <p:nvSpPr>
          <p:cNvPr id="32" name="Rectangle 31"/>
          <p:cNvSpPr/>
          <p:nvPr/>
        </p:nvSpPr>
        <p:spPr bwMode="auto">
          <a:xfrm>
            <a:off x="6353006" y="3156824"/>
            <a:ext cx="3670792"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Traffic Manager Calculates Hops… </a:t>
            </a:r>
          </a:p>
        </p:txBody>
      </p:sp>
      <p:pic>
        <p:nvPicPr>
          <p:cNvPr id="33" name="Picture 32"/>
          <p:cNvPicPr>
            <a:picLocks noChangeAspect="1"/>
          </p:cNvPicPr>
          <p:nvPr/>
        </p:nvPicPr>
        <p:blipFill>
          <a:blip r:embed="rId6"/>
          <a:stretch>
            <a:fillRect/>
          </a:stretch>
        </p:blipFill>
        <p:spPr>
          <a:xfrm>
            <a:off x="3136624" y="5398842"/>
            <a:ext cx="562315" cy="558639"/>
          </a:xfrm>
          <a:prstGeom prst="rect">
            <a:avLst/>
          </a:prstGeom>
        </p:spPr>
      </p:pic>
      <p:pic>
        <p:nvPicPr>
          <p:cNvPr id="34" name="Picture 33"/>
          <p:cNvPicPr>
            <a:picLocks noChangeAspect="1"/>
          </p:cNvPicPr>
          <p:nvPr/>
        </p:nvPicPr>
        <p:blipFill>
          <a:blip r:embed="rId6"/>
          <a:stretch>
            <a:fillRect/>
          </a:stretch>
        </p:blipFill>
        <p:spPr>
          <a:xfrm>
            <a:off x="4203647" y="5398842"/>
            <a:ext cx="562315" cy="558639"/>
          </a:xfrm>
          <a:prstGeom prst="rect">
            <a:avLst/>
          </a:prstGeom>
        </p:spPr>
      </p:pic>
      <p:pic>
        <p:nvPicPr>
          <p:cNvPr id="35" name="Picture 34"/>
          <p:cNvPicPr>
            <a:picLocks noChangeAspect="1"/>
          </p:cNvPicPr>
          <p:nvPr/>
        </p:nvPicPr>
        <p:blipFill>
          <a:blip r:embed="rId6"/>
          <a:stretch>
            <a:fillRect/>
          </a:stretch>
        </p:blipFill>
        <p:spPr>
          <a:xfrm>
            <a:off x="7287672" y="5435646"/>
            <a:ext cx="562315" cy="558639"/>
          </a:xfrm>
          <a:prstGeom prst="rect">
            <a:avLst/>
          </a:prstGeom>
        </p:spPr>
      </p:pic>
      <p:pic>
        <p:nvPicPr>
          <p:cNvPr id="36" name="Picture 35"/>
          <p:cNvPicPr>
            <a:picLocks noChangeAspect="1"/>
          </p:cNvPicPr>
          <p:nvPr/>
        </p:nvPicPr>
        <p:blipFill>
          <a:blip r:embed="rId6"/>
          <a:stretch>
            <a:fillRect/>
          </a:stretch>
        </p:blipFill>
        <p:spPr>
          <a:xfrm>
            <a:off x="8300196" y="5440562"/>
            <a:ext cx="562315" cy="558639"/>
          </a:xfrm>
          <a:prstGeom prst="rect">
            <a:avLst/>
          </a:prstGeom>
        </p:spPr>
      </p:pic>
    </p:spTree>
    <p:extLst>
      <p:ext uri="{BB962C8B-B14F-4D97-AF65-F5344CB8AC3E}">
        <p14:creationId xmlns:p14="http://schemas.microsoft.com/office/powerpoint/2010/main" val="3627088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5"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 Profile</a:t>
            </a:r>
          </a:p>
        </p:txBody>
      </p:sp>
      <p:sp>
        <p:nvSpPr>
          <p:cNvPr id="3" name="Text Placeholder 2"/>
          <p:cNvSpPr>
            <a:spLocks noGrp="1"/>
          </p:cNvSpPr>
          <p:nvPr>
            <p:ph type="body" sz="quarter" idx="10"/>
          </p:nvPr>
        </p:nvSpPr>
        <p:spPr>
          <a:xfrm>
            <a:off x="274638" y="1212850"/>
            <a:ext cx="11887200" cy="1858970"/>
          </a:xfrm>
        </p:spPr>
        <p:txBody>
          <a:bodyPr/>
          <a:lstStyle/>
          <a:p>
            <a:r>
              <a:rPr lang="en-US" sz="3600" dirty="0"/>
              <a:t>Traffic Manager returns IPs in a round robin fashion regardless of client location.</a:t>
            </a:r>
          </a:p>
          <a:p>
            <a:endParaRPr lang="en-US" dirty="0"/>
          </a:p>
        </p:txBody>
      </p:sp>
      <p:pic>
        <p:nvPicPr>
          <p:cNvPr id="4" name="Picture 3"/>
          <p:cNvPicPr>
            <a:picLocks noChangeAspect="1"/>
          </p:cNvPicPr>
          <p:nvPr/>
        </p:nvPicPr>
        <p:blipFill>
          <a:blip r:embed="rId3"/>
          <a:stretch>
            <a:fillRect/>
          </a:stretch>
        </p:blipFill>
        <p:spPr>
          <a:xfrm>
            <a:off x="5763059" y="2868525"/>
            <a:ext cx="545633" cy="557123"/>
          </a:xfrm>
          <a:prstGeom prst="rect">
            <a:avLst/>
          </a:prstGeom>
        </p:spPr>
      </p:pic>
      <p:sp>
        <p:nvSpPr>
          <p:cNvPr id="5" name="Rectangle 4"/>
          <p:cNvSpPr/>
          <p:nvPr/>
        </p:nvSpPr>
        <p:spPr bwMode="auto">
          <a:xfrm>
            <a:off x="4681809" y="2439595"/>
            <a:ext cx="2866647"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contosotm.trafficmanager.net</a:t>
            </a:r>
          </a:p>
        </p:txBody>
      </p:sp>
      <p:pic>
        <p:nvPicPr>
          <p:cNvPr id="6" name="Picture 5"/>
          <p:cNvPicPr>
            <a:picLocks noChangeAspect="1"/>
          </p:cNvPicPr>
          <p:nvPr/>
        </p:nvPicPr>
        <p:blipFill>
          <a:blip r:embed="rId4"/>
          <a:stretch>
            <a:fillRect/>
          </a:stretch>
        </p:blipFill>
        <p:spPr>
          <a:xfrm>
            <a:off x="899112" y="2884374"/>
            <a:ext cx="516159" cy="541274"/>
          </a:xfrm>
          <a:prstGeom prst="rect">
            <a:avLst/>
          </a:prstGeom>
        </p:spPr>
      </p:pic>
      <p:sp>
        <p:nvSpPr>
          <p:cNvPr id="7" name="Rectangle 6"/>
          <p:cNvSpPr/>
          <p:nvPr/>
        </p:nvSpPr>
        <p:spPr bwMode="auto">
          <a:xfrm>
            <a:off x="1614842" y="2691396"/>
            <a:ext cx="3670792"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Request for contoso.com</a:t>
            </a:r>
          </a:p>
        </p:txBody>
      </p:sp>
      <p:sp>
        <p:nvSpPr>
          <p:cNvPr id="8" name="Rectangle 7"/>
          <p:cNvSpPr/>
          <p:nvPr/>
        </p:nvSpPr>
        <p:spPr bwMode="auto">
          <a:xfrm>
            <a:off x="641360" y="2436962"/>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Location Portland, OR</a:t>
            </a:r>
          </a:p>
        </p:txBody>
      </p:sp>
      <p:cxnSp>
        <p:nvCxnSpPr>
          <p:cNvPr id="9" name="Straight Arrow Connector 8"/>
          <p:cNvCxnSpPr/>
          <p:nvPr/>
        </p:nvCxnSpPr>
        <p:spPr>
          <a:xfrm>
            <a:off x="1679567" y="3008072"/>
            <a:ext cx="3937720" cy="0"/>
          </a:xfrm>
          <a:prstGeom prst="straightConnector1">
            <a:avLst/>
          </a:prstGeom>
          <a:noFill/>
          <a:ln w="25400" cap="flat" cmpd="sng" algn="ctr">
            <a:solidFill>
              <a:srgbClr val="00B050"/>
            </a:solidFill>
            <a:prstDash val="solid"/>
            <a:tailEnd type="triangle"/>
          </a:ln>
          <a:effectLst/>
        </p:spPr>
      </p:cxnSp>
      <p:cxnSp>
        <p:nvCxnSpPr>
          <p:cNvPr id="10" name="Straight Arrow Connector 9"/>
          <p:cNvCxnSpPr/>
          <p:nvPr/>
        </p:nvCxnSpPr>
        <p:spPr>
          <a:xfrm flipH="1">
            <a:off x="1673570" y="3427077"/>
            <a:ext cx="3962589" cy="0"/>
          </a:xfrm>
          <a:prstGeom prst="straightConnector1">
            <a:avLst/>
          </a:prstGeom>
          <a:noFill/>
          <a:ln w="25400" cap="flat" cmpd="sng" algn="ctr">
            <a:solidFill>
              <a:srgbClr val="00B050"/>
            </a:solidFill>
            <a:prstDash val="solid"/>
            <a:tailEnd type="triangle"/>
          </a:ln>
          <a:effectLst/>
        </p:spPr>
      </p:cxnSp>
      <p:sp>
        <p:nvSpPr>
          <p:cNvPr id="11" name="Rectangle 10"/>
          <p:cNvSpPr/>
          <p:nvPr/>
        </p:nvSpPr>
        <p:spPr bwMode="auto">
          <a:xfrm>
            <a:off x="1611397" y="3084944"/>
            <a:ext cx="4258668"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Response with IP for contosoeast.azurewebsites.net</a:t>
            </a:r>
          </a:p>
        </p:txBody>
      </p:sp>
      <p:pic>
        <p:nvPicPr>
          <p:cNvPr id="12" name="Picture 11"/>
          <p:cNvPicPr>
            <a:picLocks noChangeAspect="1"/>
          </p:cNvPicPr>
          <p:nvPr/>
        </p:nvPicPr>
        <p:blipFill>
          <a:blip r:embed="rId5"/>
          <a:stretch>
            <a:fillRect/>
          </a:stretch>
        </p:blipFill>
        <p:spPr>
          <a:xfrm>
            <a:off x="3689856" y="4062697"/>
            <a:ext cx="513791" cy="343381"/>
          </a:xfrm>
          <a:prstGeom prst="rect">
            <a:avLst/>
          </a:prstGeom>
        </p:spPr>
      </p:pic>
      <p:pic>
        <p:nvPicPr>
          <p:cNvPr id="13" name="Picture 12"/>
          <p:cNvPicPr>
            <a:picLocks noChangeAspect="1"/>
          </p:cNvPicPr>
          <p:nvPr/>
        </p:nvPicPr>
        <p:blipFill>
          <a:blip r:embed="rId5"/>
          <a:stretch>
            <a:fillRect/>
          </a:stretch>
        </p:blipFill>
        <p:spPr>
          <a:xfrm>
            <a:off x="7722095" y="4055686"/>
            <a:ext cx="513791" cy="343381"/>
          </a:xfrm>
          <a:prstGeom prst="rect">
            <a:avLst/>
          </a:prstGeom>
        </p:spPr>
      </p:pic>
      <p:cxnSp>
        <p:nvCxnSpPr>
          <p:cNvPr id="14" name="Straight Arrow Connector 13"/>
          <p:cNvCxnSpPr>
            <a:stCxn id="6" idx="2"/>
            <a:endCxn id="13" idx="0"/>
          </p:cNvCxnSpPr>
          <p:nvPr/>
        </p:nvCxnSpPr>
        <p:spPr>
          <a:xfrm>
            <a:off x="1157191" y="3425647"/>
            <a:ext cx="6821800" cy="630038"/>
          </a:xfrm>
          <a:prstGeom prst="straightConnector1">
            <a:avLst/>
          </a:prstGeom>
          <a:noFill/>
          <a:ln w="25400" cap="flat" cmpd="sng" algn="ctr">
            <a:solidFill>
              <a:srgbClr val="00B050"/>
            </a:solidFill>
            <a:prstDash val="solid"/>
            <a:tailEnd type="triangle"/>
          </a:ln>
          <a:effectLst/>
        </p:spPr>
      </p:cxnSp>
      <p:cxnSp>
        <p:nvCxnSpPr>
          <p:cNvPr id="15" name="Straight Arrow Connector 14"/>
          <p:cNvCxnSpPr>
            <a:stCxn id="4" idx="2"/>
            <a:endCxn id="12" idx="0"/>
          </p:cNvCxnSpPr>
          <p:nvPr/>
        </p:nvCxnSpPr>
        <p:spPr>
          <a:xfrm flipH="1">
            <a:off x="3946752" y="3425648"/>
            <a:ext cx="2089124" cy="637049"/>
          </a:xfrm>
          <a:prstGeom prst="straightConnector1">
            <a:avLst/>
          </a:prstGeom>
          <a:noFill/>
          <a:ln w="25400" cap="flat" cmpd="sng" algn="ctr">
            <a:solidFill>
              <a:srgbClr val="00B050"/>
            </a:solidFill>
            <a:prstDash val="solid"/>
            <a:tailEnd type="triangle"/>
          </a:ln>
          <a:effectLst/>
        </p:spPr>
      </p:cxnSp>
      <p:cxnSp>
        <p:nvCxnSpPr>
          <p:cNvPr id="16" name="Straight Arrow Connector 15"/>
          <p:cNvCxnSpPr>
            <a:endCxn id="13" idx="0"/>
          </p:cNvCxnSpPr>
          <p:nvPr/>
        </p:nvCxnSpPr>
        <p:spPr>
          <a:xfrm>
            <a:off x="6113584" y="3425647"/>
            <a:ext cx="1865407" cy="630038"/>
          </a:xfrm>
          <a:prstGeom prst="straightConnector1">
            <a:avLst/>
          </a:prstGeom>
          <a:noFill/>
          <a:ln w="25400" cap="flat" cmpd="sng" algn="ctr">
            <a:solidFill>
              <a:srgbClr val="00B050"/>
            </a:solidFill>
            <a:prstDash val="solid"/>
            <a:tailEnd type="triangle"/>
          </a:ln>
          <a:effectLst/>
        </p:spPr>
      </p:cxnSp>
      <p:sp>
        <p:nvSpPr>
          <p:cNvPr id="17" name="Rectangle 16"/>
          <p:cNvSpPr/>
          <p:nvPr/>
        </p:nvSpPr>
        <p:spPr bwMode="auto">
          <a:xfrm>
            <a:off x="4991313" y="3552671"/>
            <a:ext cx="2208135"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B050">
                    <a:alpha val="99000"/>
                  </a:srgbClr>
                </a:solidFill>
                <a:effectLst/>
                <a:uLnTx/>
                <a:uFillTx/>
                <a:latin typeface="Calibri"/>
                <a:ea typeface="+mn-ea"/>
                <a:cs typeface="+mn-cs"/>
              </a:rPr>
              <a:t>Health Probes</a:t>
            </a:r>
          </a:p>
        </p:txBody>
      </p:sp>
      <p:sp>
        <p:nvSpPr>
          <p:cNvPr id="18" name="Rectangle 17"/>
          <p:cNvSpPr/>
          <p:nvPr/>
        </p:nvSpPr>
        <p:spPr bwMode="auto">
          <a:xfrm>
            <a:off x="6353006" y="2894292"/>
            <a:ext cx="3670792" cy="542395"/>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Traffic Manager Returns the Next IP</a:t>
            </a:r>
          </a:p>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Could be West or East</a:t>
            </a:r>
          </a:p>
        </p:txBody>
      </p:sp>
      <p:sp>
        <p:nvSpPr>
          <p:cNvPr id="19" name="Rectangle 18"/>
          <p:cNvSpPr/>
          <p:nvPr/>
        </p:nvSpPr>
        <p:spPr bwMode="auto">
          <a:xfrm>
            <a:off x="2886319" y="4750211"/>
            <a:ext cx="2195476" cy="1703626"/>
          </a:xfrm>
          <a:prstGeom prst="rect">
            <a:avLst/>
          </a:prstGeom>
          <a:solidFill>
            <a:sysClr val="window" lastClr="FFFFFF"/>
          </a:solidFill>
          <a:ln w="25400" cap="flat" cmpd="sng" algn="ctr">
            <a:solidFill>
              <a:srgbClr val="00BCF2"/>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20" name="Rectangle 19"/>
          <p:cNvSpPr/>
          <p:nvPr/>
        </p:nvSpPr>
        <p:spPr bwMode="auto">
          <a:xfrm>
            <a:off x="3057820" y="5871487"/>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INSTANCE1	</a:t>
            </a:r>
          </a:p>
        </p:txBody>
      </p:sp>
      <p:sp>
        <p:nvSpPr>
          <p:cNvPr id="21" name="Rectangle 20"/>
          <p:cNvSpPr/>
          <p:nvPr/>
        </p:nvSpPr>
        <p:spPr bwMode="auto">
          <a:xfrm>
            <a:off x="4071222" y="5879362"/>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INSTANCE2</a:t>
            </a:r>
          </a:p>
        </p:txBody>
      </p:sp>
      <p:sp>
        <p:nvSpPr>
          <p:cNvPr id="22" name="Rectangle 21"/>
          <p:cNvSpPr/>
          <p:nvPr/>
        </p:nvSpPr>
        <p:spPr bwMode="auto">
          <a:xfrm>
            <a:off x="2781559" y="4835436"/>
            <a:ext cx="2354445"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Website</a:t>
            </a:r>
          </a:p>
        </p:txBody>
      </p:sp>
      <p:sp>
        <p:nvSpPr>
          <p:cNvPr id="23" name="Rectangle 22"/>
          <p:cNvSpPr/>
          <p:nvPr/>
        </p:nvSpPr>
        <p:spPr bwMode="auto">
          <a:xfrm>
            <a:off x="7012230" y="4764393"/>
            <a:ext cx="2195476" cy="1703626"/>
          </a:xfrm>
          <a:prstGeom prst="rect">
            <a:avLst/>
          </a:prstGeom>
          <a:solidFill>
            <a:sysClr val="window" lastClr="FFFFFF"/>
          </a:solidFill>
          <a:ln w="25400" cap="flat" cmpd="sng" algn="ctr">
            <a:solidFill>
              <a:srgbClr val="00BCF2"/>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24" name="Rectangle 23"/>
          <p:cNvSpPr/>
          <p:nvPr/>
        </p:nvSpPr>
        <p:spPr bwMode="auto">
          <a:xfrm>
            <a:off x="7183731" y="5885670"/>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INSTANCE1</a:t>
            </a:r>
          </a:p>
        </p:txBody>
      </p:sp>
      <p:sp>
        <p:nvSpPr>
          <p:cNvPr id="25" name="Rectangle 24"/>
          <p:cNvSpPr/>
          <p:nvPr/>
        </p:nvSpPr>
        <p:spPr bwMode="auto">
          <a:xfrm>
            <a:off x="8197133" y="5893545"/>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INSTANCE2</a:t>
            </a:r>
          </a:p>
        </p:txBody>
      </p:sp>
      <p:sp>
        <p:nvSpPr>
          <p:cNvPr id="26" name="Rectangle 25"/>
          <p:cNvSpPr/>
          <p:nvPr/>
        </p:nvSpPr>
        <p:spPr bwMode="auto">
          <a:xfrm>
            <a:off x="6907470" y="4849619"/>
            <a:ext cx="2354445"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Website</a:t>
            </a:r>
          </a:p>
        </p:txBody>
      </p:sp>
      <p:sp>
        <p:nvSpPr>
          <p:cNvPr id="27" name="Rectangle 26"/>
          <p:cNvSpPr/>
          <p:nvPr/>
        </p:nvSpPr>
        <p:spPr bwMode="auto">
          <a:xfrm>
            <a:off x="2676757" y="4392488"/>
            <a:ext cx="2673463" cy="2412334"/>
          </a:xfrm>
          <a:prstGeom prst="rect">
            <a:avLst/>
          </a:prstGeom>
          <a:noFill/>
          <a:ln w="25400" cap="flat" cmpd="sng" algn="ctr">
            <a:solidFill>
              <a:srgbClr val="00BCF2"/>
            </a:solidFill>
            <a:prstDash val="sysDash"/>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28" name="Rectangle 27"/>
          <p:cNvSpPr/>
          <p:nvPr/>
        </p:nvSpPr>
        <p:spPr bwMode="auto">
          <a:xfrm>
            <a:off x="3324784" y="6445971"/>
            <a:ext cx="1243937"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West US</a:t>
            </a:r>
          </a:p>
        </p:txBody>
      </p:sp>
      <p:sp>
        <p:nvSpPr>
          <p:cNvPr id="29" name="Rectangle 28"/>
          <p:cNvSpPr/>
          <p:nvPr/>
        </p:nvSpPr>
        <p:spPr bwMode="auto">
          <a:xfrm>
            <a:off x="6756496" y="4406671"/>
            <a:ext cx="2694766" cy="2412334"/>
          </a:xfrm>
          <a:prstGeom prst="rect">
            <a:avLst/>
          </a:prstGeom>
          <a:noFill/>
          <a:ln w="25400" cap="flat" cmpd="sng" algn="ctr">
            <a:solidFill>
              <a:srgbClr val="00BCF2"/>
            </a:solidFill>
            <a:prstDash val="sysDash"/>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30" name="Rectangle 29"/>
          <p:cNvSpPr/>
          <p:nvPr/>
        </p:nvSpPr>
        <p:spPr bwMode="auto">
          <a:xfrm>
            <a:off x="7444604" y="6469449"/>
            <a:ext cx="1243937"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East US</a:t>
            </a:r>
          </a:p>
        </p:txBody>
      </p:sp>
      <p:sp>
        <p:nvSpPr>
          <p:cNvPr id="31" name="Rectangle 30"/>
          <p:cNvSpPr/>
          <p:nvPr/>
        </p:nvSpPr>
        <p:spPr bwMode="auto">
          <a:xfrm>
            <a:off x="2676758" y="4409025"/>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contosowest.azurewebsites.net</a:t>
            </a:r>
          </a:p>
        </p:txBody>
      </p:sp>
      <p:sp>
        <p:nvSpPr>
          <p:cNvPr id="32" name="Rectangle 31"/>
          <p:cNvSpPr/>
          <p:nvPr/>
        </p:nvSpPr>
        <p:spPr bwMode="auto">
          <a:xfrm>
            <a:off x="6743823" y="4432367"/>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contosoeast.azurewebsites.net</a:t>
            </a:r>
          </a:p>
        </p:txBody>
      </p:sp>
      <p:pic>
        <p:nvPicPr>
          <p:cNvPr id="33" name="Picture 32"/>
          <p:cNvPicPr>
            <a:picLocks noChangeAspect="1"/>
          </p:cNvPicPr>
          <p:nvPr/>
        </p:nvPicPr>
        <p:blipFill>
          <a:blip r:embed="rId6"/>
          <a:stretch>
            <a:fillRect/>
          </a:stretch>
        </p:blipFill>
        <p:spPr>
          <a:xfrm>
            <a:off x="3136624" y="5248367"/>
            <a:ext cx="562315" cy="558639"/>
          </a:xfrm>
          <a:prstGeom prst="rect">
            <a:avLst/>
          </a:prstGeom>
        </p:spPr>
      </p:pic>
      <p:pic>
        <p:nvPicPr>
          <p:cNvPr id="34" name="Picture 33"/>
          <p:cNvPicPr>
            <a:picLocks noChangeAspect="1"/>
          </p:cNvPicPr>
          <p:nvPr/>
        </p:nvPicPr>
        <p:blipFill>
          <a:blip r:embed="rId6"/>
          <a:stretch>
            <a:fillRect/>
          </a:stretch>
        </p:blipFill>
        <p:spPr>
          <a:xfrm>
            <a:off x="4203647" y="5248367"/>
            <a:ext cx="562315" cy="558639"/>
          </a:xfrm>
          <a:prstGeom prst="rect">
            <a:avLst/>
          </a:prstGeom>
        </p:spPr>
      </p:pic>
      <p:pic>
        <p:nvPicPr>
          <p:cNvPr id="35" name="Picture 34"/>
          <p:cNvPicPr>
            <a:picLocks noChangeAspect="1"/>
          </p:cNvPicPr>
          <p:nvPr/>
        </p:nvPicPr>
        <p:blipFill>
          <a:blip r:embed="rId6"/>
          <a:stretch>
            <a:fillRect/>
          </a:stretch>
        </p:blipFill>
        <p:spPr>
          <a:xfrm>
            <a:off x="7287672" y="5285171"/>
            <a:ext cx="562315" cy="558639"/>
          </a:xfrm>
          <a:prstGeom prst="rect">
            <a:avLst/>
          </a:prstGeom>
        </p:spPr>
      </p:pic>
      <p:pic>
        <p:nvPicPr>
          <p:cNvPr id="36" name="Picture 35"/>
          <p:cNvPicPr>
            <a:picLocks noChangeAspect="1"/>
          </p:cNvPicPr>
          <p:nvPr/>
        </p:nvPicPr>
        <p:blipFill>
          <a:blip r:embed="rId6"/>
          <a:stretch>
            <a:fillRect/>
          </a:stretch>
        </p:blipFill>
        <p:spPr>
          <a:xfrm>
            <a:off x="8300196" y="5290087"/>
            <a:ext cx="562315" cy="558639"/>
          </a:xfrm>
          <a:prstGeom prst="rect">
            <a:avLst/>
          </a:prstGeom>
        </p:spPr>
      </p:pic>
    </p:spTree>
    <p:extLst>
      <p:ext uri="{BB962C8B-B14F-4D97-AF65-F5344CB8AC3E}">
        <p14:creationId xmlns:p14="http://schemas.microsoft.com/office/powerpoint/2010/main" val="4266828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Profile</a:t>
            </a:r>
          </a:p>
        </p:txBody>
      </p:sp>
      <p:sp>
        <p:nvSpPr>
          <p:cNvPr id="3" name="Text Placeholder 2"/>
          <p:cNvSpPr>
            <a:spLocks noGrp="1"/>
          </p:cNvSpPr>
          <p:nvPr>
            <p:ph type="body" sz="quarter" idx="10"/>
          </p:nvPr>
        </p:nvSpPr>
        <p:spPr>
          <a:xfrm>
            <a:off x="274638" y="1212850"/>
            <a:ext cx="11887200" cy="1858970"/>
          </a:xfrm>
        </p:spPr>
        <p:txBody>
          <a:bodyPr/>
          <a:lstStyle/>
          <a:p>
            <a:r>
              <a:rPr lang="en-US" sz="3600" dirty="0"/>
              <a:t>Traffic Manager always returns the IP address of the primary website unless it fails a health check.</a:t>
            </a:r>
          </a:p>
          <a:p>
            <a:endParaRPr lang="en-US" dirty="0"/>
          </a:p>
        </p:txBody>
      </p:sp>
      <p:pic>
        <p:nvPicPr>
          <p:cNvPr id="4" name="Picture 3"/>
          <p:cNvPicPr>
            <a:picLocks noChangeAspect="1"/>
          </p:cNvPicPr>
          <p:nvPr/>
        </p:nvPicPr>
        <p:blipFill>
          <a:blip r:embed="rId3"/>
          <a:stretch>
            <a:fillRect/>
          </a:stretch>
        </p:blipFill>
        <p:spPr>
          <a:xfrm>
            <a:off x="5763059" y="2880101"/>
            <a:ext cx="545633" cy="557123"/>
          </a:xfrm>
          <a:prstGeom prst="rect">
            <a:avLst/>
          </a:prstGeom>
        </p:spPr>
      </p:pic>
      <p:sp>
        <p:nvSpPr>
          <p:cNvPr id="5" name="Rectangle 4"/>
          <p:cNvSpPr/>
          <p:nvPr/>
        </p:nvSpPr>
        <p:spPr bwMode="auto">
          <a:xfrm>
            <a:off x="4681809" y="2451171"/>
            <a:ext cx="2866647"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contosotm.trafficmanager.net</a:t>
            </a:r>
          </a:p>
        </p:txBody>
      </p:sp>
      <p:pic>
        <p:nvPicPr>
          <p:cNvPr id="6" name="Picture 5"/>
          <p:cNvPicPr>
            <a:picLocks noChangeAspect="1"/>
          </p:cNvPicPr>
          <p:nvPr/>
        </p:nvPicPr>
        <p:blipFill>
          <a:blip r:embed="rId4"/>
          <a:stretch>
            <a:fillRect/>
          </a:stretch>
        </p:blipFill>
        <p:spPr>
          <a:xfrm>
            <a:off x="899112" y="2895950"/>
            <a:ext cx="516159" cy="541274"/>
          </a:xfrm>
          <a:prstGeom prst="rect">
            <a:avLst/>
          </a:prstGeom>
        </p:spPr>
      </p:pic>
      <p:sp>
        <p:nvSpPr>
          <p:cNvPr id="7" name="Rectangle 6"/>
          <p:cNvSpPr/>
          <p:nvPr/>
        </p:nvSpPr>
        <p:spPr bwMode="auto">
          <a:xfrm>
            <a:off x="1614842" y="2702972"/>
            <a:ext cx="3670792"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Request for contoso.com</a:t>
            </a:r>
          </a:p>
        </p:txBody>
      </p:sp>
      <p:sp>
        <p:nvSpPr>
          <p:cNvPr id="8" name="Rectangle 7"/>
          <p:cNvSpPr/>
          <p:nvPr/>
        </p:nvSpPr>
        <p:spPr bwMode="auto">
          <a:xfrm>
            <a:off x="641360" y="2448538"/>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ALL Requests</a:t>
            </a:r>
          </a:p>
        </p:txBody>
      </p:sp>
      <p:cxnSp>
        <p:nvCxnSpPr>
          <p:cNvPr id="9" name="Straight Arrow Connector 8"/>
          <p:cNvCxnSpPr/>
          <p:nvPr/>
        </p:nvCxnSpPr>
        <p:spPr>
          <a:xfrm>
            <a:off x="1679567" y="3019648"/>
            <a:ext cx="3937720" cy="0"/>
          </a:xfrm>
          <a:prstGeom prst="straightConnector1">
            <a:avLst/>
          </a:prstGeom>
          <a:noFill/>
          <a:ln w="25400" cap="flat" cmpd="sng" algn="ctr">
            <a:solidFill>
              <a:srgbClr val="00B050"/>
            </a:solidFill>
            <a:prstDash val="solid"/>
            <a:tailEnd type="triangle"/>
          </a:ln>
          <a:effectLst/>
        </p:spPr>
      </p:cxnSp>
      <p:cxnSp>
        <p:nvCxnSpPr>
          <p:cNvPr id="10" name="Straight Arrow Connector 9"/>
          <p:cNvCxnSpPr/>
          <p:nvPr/>
        </p:nvCxnSpPr>
        <p:spPr>
          <a:xfrm flipH="1">
            <a:off x="1673570" y="3438653"/>
            <a:ext cx="3962589" cy="0"/>
          </a:xfrm>
          <a:prstGeom prst="straightConnector1">
            <a:avLst/>
          </a:prstGeom>
          <a:noFill/>
          <a:ln w="25400" cap="flat" cmpd="sng" algn="ctr">
            <a:solidFill>
              <a:srgbClr val="00B050"/>
            </a:solidFill>
            <a:prstDash val="solid"/>
            <a:tailEnd type="triangle"/>
          </a:ln>
          <a:effectLst/>
        </p:spPr>
      </p:cxnSp>
      <p:sp>
        <p:nvSpPr>
          <p:cNvPr id="11" name="Rectangle 10"/>
          <p:cNvSpPr/>
          <p:nvPr/>
        </p:nvSpPr>
        <p:spPr bwMode="auto">
          <a:xfrm>
            <a:off x="1611397" y="3096520"/>
            <a:ext cx="4258668"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Response with IP for contosowest.azurewebsites.net</a:t>
            </a:r>
          </a:p>
        </p:txBody>
      </p:sp>
      <p:pic>
        <p:nvPicPr>
          <p:cNvPr id="12" name="Picture 11"/>
          <p:cNvPicPr>
            <a:picLocks noChangeAspect="1"/>
          </p:cNvPicPr>
          <p:nvPr/>
        </p:nvPicPr>
        <p:blipFill>
          <a:blip r:embed="rId5"/>
          <a:stretch>
            <a:fillRect/>
          </a:stretch>
        </p:blipFill>
        <p:spPr>
          <a:xfrm>
            <a:off x="3689856" y="4074273"/>
            <a:ext cx="513791" cy="343381"/>
          </a:xfrm>
          <a:prstGeom prst="rect">
            <a:avLst/>
          </a:prstGeom>
        </p:spPr>
      </p:pic>
      <p:pic>
        <p:nvPicPr>
          <p:cNvPr id="13" name="Picture 12"/>
          <p:cNvPicPr>
            <a:picLocks noChangeAspect="1"/>
          </p:cNvPicPr>
          <p:nvPr/>
        </p:nvPicPr>
        <p:blipFill>
          <a:blip r:embed="rId5"/>
          <a:stretch>
            <a:fillRect/>
          </a:stretch>
        </p:blipFill>
        <p:spPr>
          <a:xfrm>
            <a:off x="8188402" y="4067262"/>
            <a:ext cx="513791" cy="343381"/>
          </a:xfrm>
          <a:prstGeom prst="rect">
            <a:avLst/>
          </a:prstGeom>
        </p:spPr>
      </p:pic>
      <p:cxnSp>
        <p:nvCxnSpPr>
          <p:cNvPr id="14" name="Straight Arrow Connector 13"/>
          <p:cNvCxnSpPr>
            <a:stCxn id="6" idx="2"/>
            <a:endCxn id="12" idx="0"/>
          </p:cNvCxnSpPr>
          <p:nvPr/>
        </p:nvCxnSpPr>
        <p:spPr>
          <a:xfrm>
            <a:off x="1157192" y="3437224"/>
            <a:ext cx="2789560" cy="637049"/>
          </a:xfrm>
          <a:prstGeom prst="straightConnector1">
            <a:avLst/>
          </a:prstGeom>
          <a:noFill/>
          <a:ln w="25400" cap="flat" cmpd="sng" algn="ctr">
            <a:solidFill>
              <a:srgbClr val="00B050"/>
            </a:solidFill>
            <a:prstDash val="solid"/>
            <a:tailEnd type="triangle"/>
          </a:ln>
          <a:effectLst/>
        </p:spPr>
      </p:cxnSp>
      <p:cxnSp>
        <p:nvCxnSpPr>
          <p:cNvPr id="15" name="Straight Arrow Connector 14"/>
          <p:cNvCxnSpPr>
            <a:stCxn id="4" idx="2"/>
            <a:endCxn id="12" idx="0"/>
          </p:cNvCxnSpPr>
          <p:nvPr/>
        </p:nvCxnSpPr>
        <p:spPr>
          <a:xfrm flipH="1">
            <a:off x="3946752" y="3437224"/>
            <a:ext cx="2089124" cy="637049"/>
          </a:xfrm>
          <a:prstGeom prst="straightConnector1">
            <a:avLst/>
          </a:prstGeom>
          <a:noFill/>
          <a:ln w="25400" cap="flat" cmpd="sng" algn="ctr">
            <a:solidFill>
              <a:srgbClr val="00B050"/>
            </a:solidFill>
            <a:prstDash val="solid"/>
            <a:tailEnd type="triangle"/>
          </a:ln>
          <a:effectLst/>
        </p:spPr>
      </p:cxnSp>
      <p:cxnSp>
        <p:nvCxnSpPr>
          <p:cNvPr id="16" name="Straight Arrow Connector 15"/>
          <p:cNvCxnSpPr/>
          <p:nvPr/>
        </p:nvCxnSpPr>
        <p:spPr>
          <a:xfrm>
            <a:off x="6113585" y="3437223"/>
            <a:ext cx="2409422" cy="630038"/>
          </a:xfrm>
          <a:prstGeom prst="straightConnector1">
            <a:avLst/>
          </a:prstGeom>
          <a:noFill/>
          <a:ln w="25400" cap="flat" cmpd="sng" algn="ctr">
            <a:solidFill>
              <a:srgbClr val="00B050"/>
            </a:solidFill>
            <a:prstDash val="solid"/>
            <a:tailEnd type="triangle"/>
          </a:ln>
          <a:effectLst/>
        </p:spPr>
      </p:cxnSp>
      <p:sp>
        <p:nvSpPr>
          <p:cNvPr id="17" name="Rectangle 16"/>
          <p:cNvSpPr/>
          <p:nvPr/>
        </p:nvSpPr>
        <p:spPr bwMode="auto">
          <a:xfrm>
            <a:off x="4858767" y="3678257"/>
            <a:ext cx="2208135"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noFill/>
                </a:ln>
                <a:solidFill>
                  <a:srgbClr val="00B050">
                    <a:alpha val="99000"/>
                  </a:srgbClr>
                </a:solidFill>
                <a:effectLst/>
                <a:uLnTx/>
                <a:uFillTx/>
                <a:latin typeface="Calibri"/>
                <a:ea typeface="+mn-ea"/>
                <a:cs typeface="+mn-cs"/>
              </a:rPr>
              <a:t>Health Probes</a:t>
            </a:r>
          </a:p>
        </p:txBody>
      </p:sp>
      <p:pic>
        <p:nvPicPr>
          <p:cNvPr id="18" name="Picture 17"/>
          <p:cNvPicPr>
            <a:picLocks noChangeAspect="1"/>
          </p:cNvPicPr>
          <p:nvPr/>
        </p:nvPicPr>
        <p:blipFill>
          <a:blip r:embed="rId4"/>
          <a:stretch>
            <a:fillRect/>
          </a:stretch>
        </p:blipFill>
        <p:spPr>
          <a:xfrm>
            <a:off x="10656479" y="2914448"/>
            <a:ext cx="516159" cy="541274"/>
          </a:xfrm>
          <a:prstGeom prst="rect">
            <a:avLst/>
          </a:prstGeom>
        </p:spPr>
      </p:pic>
      <p:sp>
        <p:nvSpPr>
          <p:cNvPr id="19" name="Rectangle 18"/>
          <p:cNvSpPr/>
          <p:nvPr/>
        </p:nvSpPr>
        <p:spPr bwMode="auto">
          <a:xfrm>
            <a:off x="9811868" y="2460592"/>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ALL Requests</a:t>
            </a:r>
          </a:p>
        </p:txBody>
      </p:sp>
      <p:sp>
        <p:nvSpPr>
          <p:cNvPr id="20" name="Rectangle 19"/>
          <p:cNvSpPr/>
          <p:nvPr/>
        </p:nvSpPr>
        <p:spPr bwMode="auto">
          <a:xfrm>
            <a:off x="8245089" y="2706652"/>
            <a:ext cx="3670792"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Request for contoso.com</a:t>
            </a:r>
          </a:p>
        </p:txBody>
      </p:sp>
      <p:cxnSp>
        <p:nvCxnSpPr>
          <p:cNvPr id="21" name="Straight Arrow Connector 20"/>
          <p:cNvCxnSpPr/>
          <p:nvPr/>
        </p:nvCxnSpPr>
        <p:spPr>
          <a:xfrm flipH="1" flipV="1">
            <a:off x="6417598" y="3045151"/>
            <a:ext cx="3980111" cy="21789"/>
          </a:xfrm>
          <a:prstGeom prst="straightConnector1">
            <a:avLst/>
          </a:prstGeom>
          <a:noFill/>
          <a:ln w="25400" cap="flat" cmpd="sng" algn="ctr">
            <a:solidFill>
              <a:srgbClr val="00B050"/>
            </a:solidFill>
            <a:prstDash val="solid"/>
            <a:tailEnd type="triangle"/>
          </a:ln>
          <a:effectLst/>
        </p:spPr>
      </p:cxnSp>
      <p:cxnSp>
        <p:nvCxnSpPr>
          <p:cNvPr id="22" name="Straight Arrow Connector 21"/>
          <p:cNvCxnSpPr/>
          <p:nvPr/>
        </p:nvCxnSpPr>
        <p:spPr>
          <a:xfrm>
            <a:off x="6445859" y="3437223"/>
            <a:ext cx="3937720" cy="0"/>
          </a:xfrm>
          <a:prstGeom prst="straightConnector1">
            <a:avLst/>
          </a:prstGeom>
          <a:noFill/>
          <a:ln w="25400" cap="flat" cmpd="sng" algn="ctr">
            <a:solidFill>
              <a:srgbClr val="00B050"/>
            </a:solidFill>
            <a:prstDash val="solid"/>
            <a:tailEnd type="triangle"/>
          </a:ln>
          <a:effectLst/>
        </p:spPr>
      </p:cxnSp>
      <p:sp>
        <p:nvSpPr>
          <p:cNvPr id="23" name="Rectangle 22"/>
          <p:cNvSpPr/>
          <p:nvPr/>
        </p:nvSpPr>
        <p:spPr bwMode="auto">
          <a:xfrm>
            <a:off x="6393672" y="3096520"/>
            <a:ext cx="4258668"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Response with IP for contosoeast.azurewebsites.net</a:t>
            </a:r>
          </a:p>
        </p:txBody>
      </p:sp>
      <p:cxnSp>
        <p:nvCxnSpPr>
          <p:cNvPr id="24" name="Straight Arrow Connector 23"/>
          <p:cNvCxnSpPr>
            <a:stCxn id="18" idx="2"/>
            <a:endCxn id="13" idx="0"/>
          </p:cNvCxnSpPr>
          <p:nvPr/>
        </p:nvCxnSpPr>
        <p:spPr>
          <a:xfrm flipH="1">
            <a:off x="8445298" y="3455722"/>
            <a:ext cx="2469261" cy="611540"/>
          </a:xfrm>
          <a:prstGeom prst="straightConnector1">
            <a:avLst/>
          </a:prstGeom>
          <a:noFill/>
          <a:ln w="25400" cap="flat" cmpd="sng" algn="ctr">
            <a:solidFill>
              <a:srgbClr val="00B050"/>
            </a:solidFill>
            <a:prstDash val="solid"/>
            <a:tailEnd type="triangle"/>
          </a:ln>
          <a:effectLst/>
        </p:spPr>
      </p:cxnSp>
      <p:sp>
        <p:nvSpPr>
          <p:cNvPr id="25" name="Rectangle 24"/>
          <p:cNvSpPr/>
          <p:nvPr/>
        </p:nvSpPr>
        <p:spPr bwMode="auto">
          <a:xfrm>
            <a:off x="2886319" y="4761787"/>
            <a:ext cx="2195476" cy="1703626"/>
          </a:xfrm>
          <a:prstGeom prst="rect">
            <a:avLst/>
          </a:prstGeom>
          <a:solidFill>
            <a:sysClr val="window" lastClr="FFFFFF"/>
          </a:solidFill>
          <a:ln w="25400" cap="flat" cmpd="sng" algn="ctr">
            <a:solidFill>
              <a:srgbClr val="00BCF2"/>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26" name="Rectangle 25"/>
          <p:cNvSpPr/>
          <p:nvPr/>
        </p:nvSpPr>
        <p:spPr bwMode="auto">
          <a:xfrm>
            <a:off x="3057820" y="5883063"/>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INSTANCE1	</a:t>
            </a:r>
          </a:p>
        </p:txBody>
      </p:sp>
      <p:sp>
        <p:nvSpPr>
          <p:cNvPr id="27" name="Rectangle 26"/>
          <p:cNvSpPr/>
          <p:nvPr/>
        </p:nvSpPr>
        <p:spPr bwMode="auto">
          <a:xfrm>
            <a:off x="4071222" y="5890938"/>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INSTANCE2</a:t>
            </a:r>
          </a:p>
        </p:txBody>
      </p:sp>
      <p:sp>
        <p:nvSpPr>
          <p:cNvPr id="28" name="Rectangle 27"/>
          <p:cNvSpPr/>
          <p:nvPr/>
        </p:nvSpPr>
        <p:spPr bwMode="auto">
          <a:xfrm>
            <a:off x="2781559" y="4847012"/>
            <a:ext cx="2354445"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Website</a:t>
            </a:r>
          </a:p>
        </p:txBody>
      </p:sp>
      <p:sp>
        <p:nvSpPr>
          <p:cNvPr id="29" name="Rectangle 28"/>
          <p:cNvSpPr/>
          <p:nvPr/>
        </p:nvSpPr>
        <p:spPr bwMode="auto">
          <a:xfrm>
            <a:off x="7012230" y="4775969"/>
            <a:ext cx="2195476" cy="1703626"/>
          </a:xfrm>
          <a:prstGeom prst="rect">
            <a:avLst/>
          </a:prstGeom>
          <a:solidFill>
            <a:sysClr val="window" lastClr="FFFFFF"/>
          </a:solidFill>
          <a:ln w="25400" cap="flat" cmpd="sng" algn="ctr">
            <a:solidFill>
              <a:srgbClr val="00BCF2"/>
            </a:solid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30" name="Rectangle 29"/>
          <p:cNvSpPr/>
          <p:nvPr/>
        </p:nvSpPr>
        <p:spPr bwMode="auto">
          <a:xfrm>
            <a:off x="7183731" y="5897246"/>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INSTANCE1</a:t>
            </a:r>
          </a:p>
        </p:txBody>
      </p:sp>
      <p:sp>
        <p:nvSpPr>
          <p:cNvPr id="31" name="Rectangle 30"/>
          <p:cNvSpPr/>
          <p:nvPr/>
        </p:nvSpPr>
        <p:spPr bwMode="auto">
          <a:xfrm>
            <a:off x="8197133" y="5905121"/>
            <a:ext cx="803789" cy="282552"/>
          </a:xfrm>
          <a:prstGeom prst="rect">
            <a:avLst/>
          </a:prstGeom>
          <a:noFill/>
          <a:ln w="9525" cap="flat" cmpd="sng" algn="ctr">
            <a:noFill/>
            <a:prstDash val="solid"/>
            <a:headEnd type="none" w="med" len="med"/>
            <a:tailEnd type="none" w="med" len="med"/>
          </a:ln>
          <a:effectLst/>
        </p:spPr>
        <p:txBody>
          <a:bodyPr vert="horz" wrap="non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224"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INSTANCE2</a:t>
            </a:r>
          </a:p>
        </p:txBody>
      </p:sp>
      <p:sp>
        <p:nvSpPr>
          <p:cNvPr id="32" name="Rectangle 31"/>
          <p:cNvSpPr/>
          <p:nvPr/>
        </p:nvSpPr>
        <p:spPr bwMode="auto">
          <a:xfrm>
            <a:off x="6907470" y="4861195"/>
            <a:ext cx="2354445"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0" i="0" u="none" strike="noStrike" kern="0" cap="none" spc="0" normalizeH="0" baseline="0" noProof="0" dirty="0">
                <a:ln>
                  <a:solidFill>
                    <a:prstClr val="white">
                      <a:alpha val="0"/>
                    </a:prstClr>
                  </a:solidFill>
                </a:ln>
                <a:solidFill>
                  <a:srgbClr val="505050">
                    <a:alpha val="99000"/>
                  </a:srgbClr>
                </a:solidFill>
                <a:effectLst/>
                <a:uLnTx/>
                <a:uFillTx/>
                <a:latin typeface="Calibri"/>
                <a:ea typeface="+mn-ea"/>
                <a:cs typeface="+mn-cs"/>
              </a:rPr>
              <a:t>Website</a:t>
            </a:r>
          </a:p>
        </p:txBody>
      </p:sp>
      <p:sp>
        <p:nvSpPr>
          <p:cNvPr id="33" name="Rectangle 32"/>
          <p:cNvSpPr/>
          <p:nvPr/>
        </p:nvSpPr>
        <p:spPr bwMode="auto">
          <a:xfrm>
            <a:off x="2676757" y="4404064"/>
            <a:ext cx="2673463" cy="2412334"/>
          </a:xfrm>
          <a:prstGeom prst="rect">
            <a:avLst/>
          </a:prstGeom>
          <a:noFill/>
          <a:ln w="25400" cap="flat" cmpd="sng" algn="ctr">
            <a:solidFill>
              <a:srgbClr val="00BCF2"/>
            </a:solidFill>
            <a:prstDash val="sysDash"/>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34" name="Rectangle 33"/>
          <p:cNvSpPr/>
          <p:nvPr/>
        </p:nvSpPr>
        <p:spPr bwMode="auto">
          <a:xfrm>
            <a:off x="3324784" y="6457547"/>
            <a:ext cx="1243937"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West US</a:t>
            </a:r>
          </a:p>
        </p:txBody>
      </p:sp>
      <p:sp>
        <p:nvSpPr>
          <p:cNvPr id="35" name="Rectangle 34"/>
          <p:cNvSpPr/>
          <p:nvPr/>
        </p:nvSpPr>
        <p:spPr bwMode="auto">
          <a:xfrm>
            <a:off x="6756496" y="4418247"/>
            <a:ext cx="2694766" cy="2412334"/>
          </a:xfrm>
          <a:prstGeom prst="rect">
            <a:avLst/>
          </a:prstGeom>
          <a:noFill/>
          <a:ln w="25400" cap="flat" cmpd="sng" algn="ctr">
            <a:solidFill>
              <a:srgbClr val="00BCF2"/>
            </a:solidFill>
            <a:prstDash val="sysDash"/>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36" name="Rectangle 35"/>
          <p:cNvSpPr/>
          <p:nvPr/>
        </p:nvSpPr>
        <p:spPr bwMode="auto">
          <a:xfrm>
            <a:off x="7444604" y="6481025"/>
            <a:ext cx="1243937" cy="350326"/>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632"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East US</a:t>
            </a:r>
          </a:p>
        </p:txBody>
      </p:sp>
      <p:sp>
        <p:nvSpPr>
          <p:cNvPr id="37" name="Rectangle 36"/>
          <p:cNvSpPr/>
          <p:nvPr/>
        </p:nvSpPr>
        <p:spPr bwMode="auto">
          <a:xfrm>
            <a:off x="2676758" y="4420601"/>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contosowest.azurewebsites.net</a:t>
            </a:r>
          </a:p>
        </p:txBody>
      </p:sp>
      <p:sp>
        <p:nvSpPr>
          <p:cNvPr id="38" name="Rectangle 37"/>
          <p:cNvSpPr/>
          <p:nvPr/>
        </p:nvSpPr>
        <p:spPr bwMode="auto">
          <a:xfrm>
            <a:off x="6743823" y="4443943"/>
            <a:ext cx="2645496" cy="318281"/>
          </a:xfrm>
          <a:prstGeom prst="rect">
            <a:avLst/>
          </a:prstGeom>
          <a:noFill/>
          <a:ln w="9525" cap="flat" cmpd="sng" algn="ctr">
            <a:noFill/>
            <a:prstDash val="solid"/>
            <a:headEnd type="none" w="med" len="med"/>
            <a:tailEnd type="none" w="med" len="med"/>
          </a:ln>
          <a:effectLst/>
        </p:spPr>
        <p:txBody>
          <a:bodyPr vert="horz" wrap="square" lIns="46630" tIns="46628" rIns="46630" bIns="46628" numCol="1" rtlCol="0" anchor="ctr" anchorCtr="0" compatLnSpc="1">
            <a:prstTxWarp prst="textNoShape">
              <a:avLst/>
            </a:prstTxWarp>
            <a:spAutoFit/>
          </a:bodyPr>
          <a:lstStyle/>
          <a:p>
            <a:pPr marL="0" marR="0" lvl="0" indent="0" algn="ctr" defTabSz="930922" eaLnBrk="1" fontAlgn="base" latinLnBrk="0" hangingPunct="1">
              <a:lnSpc>
                <a:spcPct val="100000"/>
              </a:lnSpc>
              <a:spcBef>
                <a:spcPct val="0"/>
              </a:spcBef>
              <a:spcAft>
                <a:spcPct val="0"/>
              </a:spcAft>
              <a:buClrTx/>
              <a:buSzTx/>
              <a:buFontTx/>
              <a:buNone/>
              <a:tabLst/>
              <a:defRPr/>
            </a:pPr>
            <a:r>
              <a:rPr kumimoji="0" lang="en-US" sz="1428" b="1" i="0" u="none" strike="noStrike" kern="0" cap="none" spc="0" normalizeH="0" baseline="0" noProof="0" dirty="0">
                <a:ln>
                  <a:solidFill>
                    <a:prstClr val="white">
                      <a:alpha val="0"/>
                    </a:prstClr>
                  </a:solidFill>
                </a:ln>
                <a:solidFill>
                  <a:srgbClr val="0070C0">
                    <a:alpha val="99000"/>
                  </a:srgbClr>
                </a:solidFill>
                <a:effectLst/>
                <a:uLnTx/>
                <a:uFillTx/>
                <a:latin typeface="Calibri"/>
                <a:ea typeface="+mn-ea"/>
                <a:cs typeface="+mn-cs"/>
              </a:rPr>
              <a:t>contosoeast.azurewebsites.net</a:t>
            </a:r>
          </a:p>
        </p:txBody>
      </p:sp>
      <p:pic>
        <p:nvPicPr>
          <p:cNvPr id="39" name="Picture 38"/>
          <p:cNvPicPr>
            <a:picLocks noChangeAspect="1"/>
          </p:cNvPicPr>
          <p:nvPr/>
        </p:nvPicPr>
        <p:blipFill>
          <a:blip r:embed="rId6"/>
          <a:stretch>
            <a:fillRect/>
          </a:stretch>
        </p:blipFill>
        <p:spPr>
          <a:xfrm>
            <a:off x="3136624" y="5259943"/>
            <a:ext cx="562315" cy="558639"/>
          </a:xfrm>
          <a:prstGeom prst="rect">
            <a:avLst/>
          </a:prstGeom>
        </p:spPr>
      </p:pic>
      <p:pic>
        <p:nvPicPr>
          <p:cNvPr id="40" name="Picture 39"/>
          <p:cNvPicPr>
            <a:picLocks noChangeAspect="1"/>
          </p:cNvPicPr>
          <p:nvPr/>
        </p:nvPicPr>
        <p:blipFill>
          <a:blip r:embed="rId6"/>
          <a:stretch>
            <a:fillRect/>
          </a:stretch>
        </p:blipFill>
        <p:spPr>
          <a:xfrm>
            <a:off x="4203647" y="5259943"/>
            <a:ext cx="562315" cy="558639"/>
          </a:xfrm>
          <a:prstGeom prst="rect">
            <a:avLst/>
          </a:prstGeom>
        </p:spPr>
      </p:pic>
      <p:pic>
        <p:nvPicPr>
          <p:cNvPr id="41" name="Picture 40"/>
          <p:cNvPicPr>
            <a:picLocks noChangeAspect="1"/>
          </p:cNvPicPr>
          <p:nvPr/>
        </p:nvPicPr>
        <p:blipFill>
          <a:blip r:embed="rId6"/>
          <a:stretch>
            <a:fillRect/>
          </a:stretch>
        </p:blipFill>
        <p:spPr>
          <a:xfrm>
            <a:off x="7287672" y="5296747"/>
            <a:ext cx="562315" cy="558639"/>
          </a:xfrm>
          <a:prstGeom prst="rect">
            <a:avLst/>
          </a:prstGeom>
        </p:spPr>
      </p:pic>
      <p:pic>
        <p:nvPicPr>
          <p:cNvPr id="42" name="Picture 41"/>
          <p:cNvPicPr>
            <a:picLocks noChangeAspect="1"/>
          </p:cNvPicPr>
          <p:nvPr/>
        </p:nvPicPr>
        <p:blipFill>
          <a:blip r:embed="rId6"/>
          <a:stretch>
            <a:fillRect/>
          </a:stretch>
        </p:blipFill>
        <p:spPr>
          <a:xfrm>
            <a:off x="8300196" y="5301663"/>
            <a:ext cx="562315" cy="558639"/>
          </a:xfrm>
          <a:prstGeom prst="rect">
            <a:avLst/>
          </a:prstGeom>
        </p:spPr>
      </p:pic>
      <p:sp>
        <p:nvSpPr>
          <p:cNvPr id="43" name="TextBox 42"/>
          <p:cNvSpPr txBox="1"/>
          <p:nvPr/>
        </p:nvSpPr>
        <p:spPr>
          <a:xfrm>
            <a:off x="3464331" y="4775969"/>
            <a:ext cx="1188833" cy="1988187"/>
          </a:xfrm>
          <a:prstGeom prst="rect">
            <a:avLst/>
          </a:prstGeom>
          <a:noFill/>
        </p:spPr>
        <p:txBody>
          <a:bodyPr wrap="square" lIns="0" tIns="0" rIns="0" bIns="0" rtlCol="0">
            <a:spAutoFit/>
          </a:bodyPr>
          <a:lstStyle/>
          <a:p>
            <a:pPr>
              <a:lnSpc>
                <a:spcPct val="90000"/>
              </a:lnSpc>
              <a:spcBef>
                <a:spcPct val="20000"/>
              </a:spcBef>
              <a:buSzPct val="80000"/>
            </a:pPr>
            <a:r>
              <a:rPr lang="en-US" sz="14075" b="1" dirty="0">
                <a:solidFill>
                  <a:srgbClr val="FF0000"/>
                </a:solidFill>
                <a:latin typeface="Calibri"/>
              </a:rPr>
              <a:t>X</a:t>
            </a:r>
          </a:p>
        </p:txBody>
      </p:sp>
    </p:spTree>
    <p:extLst>
      <p:ext uri="{BB962C8B-B14F-4D97-AF65-F5344CB8AC3E}">
        <p14:creationId xmlns:p14="http://schemas.microsoft.com/office/powerpoint/2010/main" val="2173732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1" grpId="0"/>
      <p:bldP spid="11" grpId="1"/>
      <p:bldP spid="19" grpId="0"/>
      <p:bldP spid="20" grpId="0"/>
      <p:bldP spid="23"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Scalability</a:t>
            </a:r>
          </a:p>
        </p:txBody>
      </p:sp>
      <p:sp>
        <p:nvSpPr>
          <p:cNvPr id="3" name="Text Placeholder 2"/>
          <p:cNvSpPr>
            <a:spLocks noGrp="1"/>
          </p:cNvSpPr>
          <p:nvPr>
            <p:ph type="body" sz="quarter" idx="10"/>
          </p:nvPr>
        </p:nvSpPr>
        <p:spPr>
          <a:xfrm>
            <a:off x="274638" y="1212850"/>
            <a:ext cx="11887200" cy="1348061"/>
          </a:xfrm>
        </p:spPr>
        <p:txBody>
          <a:bodyPr/>
          <a:lstStyle/>
          <a:p>
            <a:r>
              <a:rPr lang="en-US" sz="2800" dirty="0">
                <a:solidFill>
                  <a:srgbClr val="00BCF2"/>
                </a:solidFill>
              </a:rPr>
              <a:t>Scalability</a:t>
            </a:r>
            <a:r>
              <a:rPr lang="en-US" sz="2800" dirty="0">
                <a:solidFill>
                  <a:schemeClr val="tx1"/>
                </a:solidFill>
              </a:rPr>
              <a:t> is the </a:t>
            </a:r>
            <a:r>
              <a:rPr lang="en-US" sz="2800" dirty="0"/>
              <a:t>ability to add additional </a:t>
            </a:r>
            <a:r>
              <a:rPr lang="en-US" sz="2800" b="1" u="sng" dirty="0"/>
              <a:t>capacity</a:t>
            </a:r>
            <a:r>
              <a:rPr lang="en-US" sz="2800" dirty="0"/>
              <a:t> to the service to handle increases in load and demand, together with </a:t>
            </a:r>
            <a:r>
              <a:rPr lang="en-US" sz="2800" b="1" u="sng" dirty="0"/>
              <a:t>efficient and effective</a:t>
            </a:r>
            <a:r>
              <a:rPr lang="en-US" sz="2800" dirty="0"/>
              <a:t> use of resources allocated</a:t>
            </a:r>
          </a:p>
        </p:txBody>
      </p:sp>
      <p:sp>
        <p:nvSpPr>
          <p:cNvPr id="5" name="Up Arrow 4"/>
          <p:cNvSpPr/>
          <p:nvPr/>
        </p:nvSpPr>
        <p:spPr>
          <a:xfrm>
            <a:off x="3017872" y="5160490"/>
            <a:ext cx="1920219" cy="1302727"/>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5120969" y="3985251"/>
            <a:ext cx="1920219" cy="2477966"/>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7224066" y="2857189"/>
            <a:ext cx="1920219" cy="3606029"/>
          </a:xfrm>
          <a:prstGeom prs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biLevel thresh="25000"/>
          </a:blip>
          <a:stretch>
            <a:fillRect/>
          </a:stretch>
        </p:blipFill>
        <p:spPr>
          <a:xfrm>
            <a:off x="3674882" y="5524188"/>
            <a:ext cx="274317" cy="287665"/>
          </a:xfrm>
          <a:prstGeom prst="rect">
            <a:avLst/>
          </a:prstGeom>
        </p:spPr>
      </p:pic>
      <p:pic>
        <p:nvPicPr>
          <p:cNvPr id="9" name="Picture 8"/>
          <p:cNvPicPr>
            <a:picLocks noChangeAspect="1"/>
          </p:cNvPicPr>
          <p:nvPr/>
        </p:nvPicPr>
        <p:blipFill>
          <a:blip r:embed="rId3">
            <a:biLevel thresh="25000"/>
          </a:blip>
          <a:stretch>
            <a:fillRect/>
          </a:stretch>
        </p:blipFill>
        <p:spPr>
          <a:xfrm>
            <a:off x="4000899" y="5524187"/>
            <a:ext cx="274317" cy="287665"/>
          </a:xfrm>
          <a:prstGeom prst="rect">
            <a:avLst/>
          </a:prstGeom>
        </p:spPr>
      </p:pic>
      <p:pic>
        <p:nvPicPr>
          <p:cNvPr id="10" name="Picture 9"/>
          <p:cNvPicPr>
            <a:picLocks noChangeAspect="1"/>
          </p:cNvPicPr>
          <p:nvPr/>
        </p:nvPicPr>
        <p:blipFill>
          <a:blip r:embed="rId3">
            <a:biLevel thresh="25000"/>
          </a:blip>
          <a:stretch>
            <a:fillRect/>
          </a:stretch>
        </p:blipFill>
        <p:spPr>
          <a:xfrm>
            <a:off x="3674881" y="6016387"/>
            <a:ext cx="274317" cy="287665"/>
          </a:xfrm>
          <a:prstGeom prst="rect">
            <a:avLst/>
          </a:prstGeom>
        </p:spPr>
      </p:pic>
      <p:pic>
        <p:nvPicPr>
          <p:cNvPr id="11" name="Picture 10"/>
          <p:cNvPicPr>
            <a:picLocks noChangeAspect="1"/>
          </p:cNvPicPr>
          <p:nvPr/>
        </p:nvPicPr>
        <p:blipFill>
          <a:blip r:embed="rId3">
            <a:biLevel thresh="25000"/>
          </a:blip>
          <a:stretch>
            <a:fillRect/>
          </a:stretch>
        </p:blipFill>
        <p:spPr>
          <a:xfrm>
            <a:off x="3996852" y="6016386"/>
            <a:ext cx="274317" cy="287665"/>
          </a:xfrm>
          <a:prstGeom prst="rect">
            <a:avLst/>
          </a:prstGeom>
        </p:spPr>
      </p:pic>
      <p:pic>
        <p:nvPicPr>
          <p:cNvPr id="12" name="Picture 11"/>
          <p:cNvPicPr>
            <a:picLocks noChangeAspect="1"/>
          </p:cNvPicPr>
          <p:nvPr/>
        </p:nvPicPr>
        <p:blipFill>
          <a:blip r:embed="rId3">
            <a:biLevel thresh="25000"/>
          </a:blip>
          <a:stretch>
            <a:fillRect/>
          </a:stretch>
        </p:blipFill>
        <p:spPr>
          <a:xfrm>
            <a:off x="5734223" y="4807132"/>
            <a:ext cx="274317" cy="287665"/>
          </a:xfrm>
          <a:prstGeom prst="rect">
            <a:avLst/>
          </a:prstGeom>
        </p:spPr>
      </p:pic>
      <p:pic>
        <p:nvPicPr>
          <p:cNvPr id="13" name="Picture 12"/>
          <p:cNvPicPr>
            <a:picLocks noChangeAspect="1"/>
          </p:cNvPicPr>
          <p:nvPr/>
        </p:nvPicPr>
        <p:blipFill>
          <a:blip r:embed="rId3">
            <a:biLevel thresh="25000"/>
          </a:blip>
          <a:stretch>
            <a:fillRect/>
          </a:stretch>
        </p:blipFill>
        <p:spPr>
          <a:xfrm>
            <a:off x="6060240" y="4807131"/>
            <a:ext cx="274317" cy="287665"/>
          </a:xfrm>
          <a:prstGeom prst="rect">
            <a:avLst/>
          </a:prstGeom>
        </p:spPr>
      </p:pic>
      <p:pic>
        <p:nvPicPr>
          <p:cNvPr id="14" name="Picture 13"/>
          <p:cNvPicPr>
            <a:picLocks noChangeAspect="1"/>
          </p:cNvPicPr>
          <p:nvPr/>
        </p:nvPicPr>
        <p:blipFill>
          <a:blip r:embed="rId3">
            <a:biLevel thresh="25000"/>
          </a:blip>
          <a:stretch>
            <a:fillRect/>
          </a:stretch>
        </p:blipFill>
        <p:spPr>
          <a:xfrm>
            <a:off x="5734222" y="5181746"/>
            <a:ext cx="274317" cy="287665"/>
          </a:xfrm>
          <a:prstGeom prst="rect">
            <a:avLst/>
          </a:prstGeom>
        </p:spPr>
      </p:pic>
      <p:pic>
        <p:nvPicPr>
          <p:cNvPr id="15" name="Picture 14"/>
          <p:cNvPicPr>
            <a:picLocks noChangeAspect="1"/>
          </p:cNvPicPr>
          <p:nvPr/>
        </p:nvPicPr>
        <p:blipFill>
          <a:blip r:embed="rId3">
            <a:biLevel thresh="25000"/>
          </a:blip>
          <a:stretch>
            <a:fillRect/>
          </a:stretch>
        </p:blipFill>
        <p:spPr>
          <a:xfrm>
            <a:off x="6056193" y="5181745"/>
            <a:ext cx="274317" cy="287665"/>
          </a:xfrm>
          <a:prstGeom prst="rect">
            <a:avLst/>
          </a:prstGeom>
        </p:spPr>
      </p:pic>
      <p:pic>
        <p:nvPicPr>
          <p:cNvPr id="16" name="Picture 15"/>
          <p:cNvPicPr>
            <a:picLocks noChangeAspect="1"/>
          </p:cNvPicPr>
          <p:nvPr/>
        </p:nvPicPr>
        <p:blipFill>
          <a:blip r:embed="rId3">
            <a:biLevel thresh="25000"/>
          </a:blip>
          <a:stretch>
            <a:fillRect/>
          </a:stretch>
        </p:blipFill>
        <p:spPr>
          <a:xfrm>
            <a:off x="5721975" y="5547502"/>
            <a:ext cx="274317" cy="287665"/>
          </a:xfrm>
          <a:prstGeom prst="rect">
            <a:avLst/>
          </a:prstGeom>
        </p:spPr>
      </p:pic>
      <p:pic>
        <p:nvPicPr>
          <p:cNvPr id="17" name="Picture 16"/>
          <p:cNvPicPr>
            <a:picLocks noChangeAspect="1"/>
          </p:cNvPicPr>
          <p:nvPr/>
        </p:nvPicPr>
        <p:blipFill>
          <a:blip r:embed="rId3">
            <a:biLevel thresh="25000"/>
          </a:blip>
          <a:stretch>
            <a:fillRect/>
          </a:stretch>
        </p:blipFill>
        <p:spPr>
          <a:xfrm>
            <a:off x="6043946" y="5547501"/>
            <a:ext cx="274317" cy="287665"/>
          </a:xfrm>
          <a:prstGeom prst="rect">
            <a:avLst/>
          </a:prstGeom>
        </p:spPr>
      </p:pic>
      <p:pic>
        <p:nvPicPr>
          <p:cNvPr id="18" name="Picture 17"/>
          <p:cNvPicPr>
            <a:picLocks noChangeAspect="1"/>
          </p:cNvPicPr>
          <p:nvPr/>
        </p:nvPicPr>
        <p:blipFill>
          <a:blip r:embed="rId3">
            <a:biLevel thresh="25000"/>
          </a:blip>
          <a:stretch>
            <a:fillRect/>
          </a:stretch>
        </p:blipFill>
        <p:spPr>
          <a:xfrm>
            <a:off x="5721975" y="6018046"/>
            <a:ext cx="274317" cy="287665"/>
          </a:xfrm>
          <a:prstGeom prst="rect">
            <a:avLst/>
          </a:prstGeom>
        </p:spPr>
      </p:pic>
      <p:pic>
        <p:nvPicPr>
          <p:cNvPr id="19" name="Picture 18"/>
          <p:cNvPicPr>
            <a:picLocks noChangeAspect="1"/>
          </p:cNvPicPr>
          <p:nvPr/>
        </p:nvPicPr>
        <p:blipFill>
          <a:blip r:embed="rId3">
            <a:biLevel thresh="25000"/>
          </a:blip>
          <a:stretch>
            <a:fillRect/>
          </a:stretch>
        </p:blipFill>
        <p:spPr>
          <a:xfrm>
            <a:off x="6043946" y="6018045"/>
            <a:ext cx="274317" cy="287665"/>
          </a:xfrm>
          <a:prstGeom prst="rect">
            <a:avLst/>
          </a:prstGeom>
        </p:spPr>
      </p:pic>
      <p:pic>
        <p:nvPicPr>
          <p:cNvPr id="20" name="Picture 19"/>
          <p:cNvPicPr>
            <a:picLocks noChangeAspect="1"/>
          </p:cNvPicPr>
          <p:nvPr/>
        </p:nvPicPr>
        <p:blipFill>
          <a:blip r:embed="rId3">
            <a:biLevel thresh="25000"/>
          </a:blip>
          <a:stretch>
            <a:fillRect/>
          </a:stretch>
        </p:blipFill>
        <p:spPr>
          <a:xfrm>
            <a:off x="7877028" y="3985251"/>
            <a:ext cx="274317" cy="287665"/>
          </a:xfrm>
          <a:prstGeom prst="rect">
            <a:avLst/>
          </a:prstGeom>
        </p:spPr>
      </p:pic>
      <p:pic>
        <p:nvPicPr>
          <p:cNvPr id="21" name="Picture 20"/>
          <p:cNvPicPr>
            <a:picLocks noChangeAspect="1"/>
          </p:cNvPicPr>
          <p:nvPr/>
        </p:nvPicPr>
        <p:blipFill>
          <a:blip r:embed="rId3">
            <a:biLevel thresh="25000"/>
          </a:blip>
          <a:stretch>
            <a:fillRect/>
          </a:stretch>
        </p:blipFill>
        <p:spPr>
          <a:xfrm>
            <a:off x="8203045" y="3985250"/>
            <a:ext cx="274317" cy="287665"/>
          </a:xfrm>
          <a:prstGeom prst="rect">
            <a:avLst/>
          </a:prstGeom>
        </p:spPr>
      </p:pic>
      <p:pic>
        <p:nvPicPr>
          <p:cNvPr id="22" name="Picture 21"/>
          <p:cNvPicPr>
            <a:picLocks noChangeAspect="1"/>
          </p:cNvPicPr>
          <p:nvPr/>
        </p:nvPicPr>
        <p:blipFill>
          <a:blip r:embed="rId3">
            <a:biLevel thresh="25000"/>
          </a:blip>
          <a:stretch>
            <a:fillRect/>
          </a:stretch>
        </p:blipFill>
        <p:spPr>
          <a:xfrm>
            <a:off x="7877027" y="4359865"/>
            <a:ext cx="274317" cy="287665"/>
          </a:xfrm>
          <a:prstGeom prst="rect">
            <a:avLst/>
          </a:prstGeom>
        </p:spPr>
      </p:pic>
      <p:pic>
        <p:nvPicPr>
          <p:cNvPr id="23" name="Picture 22"/>
          <p:cNvPicPr>
            <a:picLocks noChangeAspect="1"/>
          </p:cNvPicPr>
          <p:nvPr/>
        </p:nvPicPr>
        <p:blipFill>
          <a:blip r:embed="rId3">
            <a:biLevel thresh="25000"/>
          </a:blip>
          <a:stretch>
            <a:fillRect/>
          </a:stretch>
        </p:blipFill>
        <p:spPr>
          <a:xfrm>
            <a:off x="8198998" y="4359864"/>
            <a:ext cx="274317" cy="287665"/>
          </a:xfrm>
          <a:prstGeom prst="rect">
            <a:avLst/>
          </a:prstGeom>
        </p:spPr>
      </p:pic>
      <p:pic>
        <p:nvPicPr>
          <p:cNvPr id="24" name="Picture 23"/>
          <p:cNvPicPr>
            <a:picLocks noChangeAspect="1"/>
          </p:cNvPicPr>
          <p:nvPr/>
        </p:nvPicPr>
        <p:blipFill>
          <a:blip r:embed="rId3">
            <a:biLevel thresh="25000"/>
          </a:blip>
          <a:stretch>
            <a:fillRect/>
          </a:stretch>
        </p:blipFill>
        <p:spPr>
          <a:xfrm>
            <a:off x="7864780" y="4725621"/>
            <a:ext cx="274317" cy="287665"/>
          </a:xfrm>
          <a:prstGeom prst="rect">
            <a:avLst/>
          </a:prstGeom>
        </p:spPr>
      </p:pic>
      <p:pic>
        <p:nvPicPr>
          <p:cNvPr id="25" name="Picture 24"/>
          <p:cNvPicPr>
            <a:picLocks noChangeAspect="1"/>
          </p:cNvPicPr>
          <p:nvPr/>
        </p:nvPicPr>
        <p:blipFill>
          <a:blip r:embed="rId3">
            <a:biLevel thresh="25000"/>
          </a:blip>
          <a:stretch>
            <a:fillRect/>
          </a:stretch>
        </p:blipFill>
        <p:spPr>
          <a:xfrm>
            <a:off x="8186751" y="4725620"/>
            <a:ext cx="274317" cy="287665"/>
          </a:xfrm>
          <a:prstGeom prst="rect">
            <a:avLst/>
          </a:prstGeom>
        </p:spPr>
      </p:pic>
      <p:pic>
        <p:nvPicPr>
          <p:cNvPr id="26" name="Picture 25"/>
          <p:cNvPicPr>
            <a:picLocks noChangeAspect="1"/>
          </p:cNvPicPr>
          <p:nvPr/>
        </p:nvPicPr>
        <p:blipFill>
          <a:blip r:embed="rId3">
            <a:biLevel thresh="25000"/>
          </a:blip>
          <a:stretch>
            <a:fillRect/>
          </a:stretch>
        </p:blipFill>
        <p:spPr>
          <a:xfrm>
            <a:off x="7864780" y="5196165"/>
            <a:ext cx="274317" cy="287665"/>
          </a:xfrm>
          <a:prstGeom prst="rect">
            <a:avLst/>
          </a:prstGeom>
        </p:spPr>
      </p:pic>
      <p:pic>
        <p:nvPicPr>
          <p:cNvPr id="27" name="Picture 26"/>
          <p:cNvPicPr>
            <a:picLocks noChangeAspect="1"/>
          </p:cNvPicPr>
          <p:nvPr/>
        </p:nvPicPr>
        <p:blipFill>
          <a:blip r:embed="rId3">
            <a:biLevel thresh="25000"/>
          </a:blip>
          <a:stretch>
            <a:fillRect/>
          </a:stretch>
        </p:blipFill>
        <p:spPr>
          <a:xfrm>
            <a:off x="8186751" y="5196164"/>
            <a:ext cx="274317" cy="287665"/>
          </a:xfrm>
          <a:prstGeom prst="rect">
            <a:avLst/>
          </a:prstGeom>
        </p:spPr>
      </p:pic>
      <p:pic>
        <p:nvPicPr>
          <p:cNvPr id="28" name="Picture 27"/>
          <p:cNvPicPr>
            <a:picLocks noChangeAspect="1"/>
          </p:cNvPicPr>
          <p:nvPr/>
        </p:nvPicPr>
        <p:blipFill>
          <a:blip r:embed="rId3">
            <a:biLevel thresh="25000"/>
          </a:blip>
          <a:stretch>
            <a:fillRect/>
          </a:stretch>
        </p:blipFill>
        <p:spPr>
          <a:xfrm>
            <a:off x="7866490" y="5598285"/>
            <a:ext cx="274317" cy="287665"/>
          </a:xfrm>
          <a:prstGeom prst="rect">
            <a:avLst/>
          </a:prstGeom>
        </p:spPr>
      </p:pic>
      <p:pic>
        <p:nvPicPr>
          <p:cNvPr id="29" name="Picture 28"/>
          <p:cNvPicPr>
            <a:picLocks noChangeAspect="1"/>
          </p:cNvPicPr>
          <p:nvPr/>
        </p:nvPicPr>
        <p:blipFill>
          <a:blip r:embed="rId3">
            <a:biLevel thresh="25000"/>
          </a:blip>
          <a:stretch>
            <a:fillRect/>
          </a:stretch>
        </p:blipFill>
        <p:spPr>
          <a:xfrm>
            <a:off x="8188461" y="5598284"/>
            <a:ext cx="274317" cy="287665"/>
          </a:xfrm>
          <a:prstGeom prst="rect">
            <a:avLst/>
          </a:prstGeom>
        </p:spPr>
      </p:pic>
      <p:pic>
        <p:nvPicPr>
          <p:cNvPr id="30" name="Picture 29"/>
          <p:cNvPicPr>
            <a:picLocks noChangeAspect="1"/>
          </p:cNvPicPr>
          <p:nvPr/>
        </p:nvPicPr>
        <p:blipFill>
          <a:blip r:embed="rId3">
            <a:biLevel thresh="25000"/>
          </a:blip>
          <a:stretch>
            <a:fillRect/>
          </a:stretch>
        </p:blipFill>
        <p:spPr>
          <a:xfrm>
            <a:off x="7866490" y="6068829"/>
            <a:ext cx="274317" cy="287665"/>
          </a:xfrm>
          <a:prstGeom prst="rect">
            <a:avLst/>
          </a:prstGeom>
        </p:spPr>
      </p:pic>
      <p:pic>
        <p:nvPicPr>
          <p:cNvPr id="31" name="Picture 30"/>
          <p:cNvPicPr>
            <a:picLocks noChangeAspect="1"/>
          </p:cNvPicPr>
          <p:nvPr/>
        </p:nvPicPr>
        <p:blipFill>
          <a:blip r:embed="rId3">
            <a:biLevel thresh="25000"/>
          </a:blip>
          <a:stretch>
            <a:fillRect/>
          </a:stretch>
        </p:blipFill>
        <p:spPr>
          <a:xfrm>
            <a:off x="8188461" y="6068828"/>
            <a:ext cx="274317" cy="287665"/>
          </a:xfrm>
          <a:prstGeom prst="rect">
            <a:avLst/>
          </a:prstGeom>
        </p:spPr>
      </p:pic>
      <p:cxnSp>
        <p:nvCxnSpPr>
          <p:cNvPr id="32" name="Straight Arrow Connector 31"/>
          <p:cNvCxnSpPr/>
          <p:nvPr/>
        </p:nvCxnSpPr>
        <p:spPr>
          <a:xfrm flipV="1">
            <a:off x="1646287" y="2274202"/>
            <a:ext cx="7508676" cy="4082292"/>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biLevel thresh="25000"/>
          </a:blip>
          <a:stretch>
            <a:fillRect/>
          </a:stretch>
        </p:blipFill>
        <p:spPr>
          <a:xfrm>
            <a:off x="7877028" y="3595026"/>
            <a:ext cx="274317" cy="287665"/>
          </a:xfrm>
          <a:prstGeom prst="rect">
            <a:avLst/>
          </a:prstGeom>
        </p:spPr>
      </p:pic>
      <p:pic>
        <p:nvPicPr>
          <p:cNvPr id="34" name="Picture 33"/>
          <p:cNvPicPr>
            <a:picLocks noChangeAspect="1"/>
          </p:cNvPicPr>
          <p:nvPr/>
        </p:nvPicPr>
        <p:blipFill>
          <a:blip r:embed="rId3">
            <a:biLevel thresh="25000"/>
          </a:blip>
          <a:stretch>
            <a:fillRect/>
          </a:stretch>
        </p:blipFill>
        <p:spPr>
          <a:xfrm>
            <a:off x="8203045" y="3595025"/>
            <a:ext cx="274317" cy="287665"/>
          </a:xfrm>
          <a:prstGeom prst="rect">
            <a:avLst/>
          </a:prstGeom>
        </p:spPr>
      </p:pic>
      <p:pic>
        <p:nvPicPr>
          <p:cNvPr id="35" name="Picture 34"/>
          <p:cNvPicPr>
            <a:picLocks noChangeAspect="1"/>
          </p:cNvPicPr>
          <p:nvPr/>
        </p:nvPicPr>
        <p:blipFill>
          <a:blip r:embed="rId3">
            <a:biLevel thresh="25000"/>
          </a:blip>
          <a:stretch>
            <a:fillRect/>
          </a:stretch>
        </p:blipFill>
        <p:spPr>
          <a:xfrm>
            <a:off x="7872981" y="3237475"/>
            <a:ext cx="274317" cy="287665"/>
          </a:xfrm>
          <a:prstGeom prst="rect">
            <a:avLst/>
          </a:prstGeom>
        </p:spPr>
      </p:pic>
      <p:pic>
        <p:nvPicPr>
          <p:cNvPr id="36" name="Picture 35"/>
          <p:cNvPicPr>
            <a:picLocks noChangeAspect="1"/>
          </p:cNvPicPr>
          <p:nvPr/>
        </p:nvPicPr>
        <p:blipFill>
          <a:blip r:embed="rId3">
            <a:biLevel thresh="25000"/>
          </a:blip>
          <a:stretch>
            <a:fillRect/>
          </a:stretch>
        </p:blipFill>
        <p:spPr>
          <a:xfrm>
            <a:off x="8198998" y="3237474"/>
            <a:ext cx="274317" cy="287665"/>
          </a:xfrm>
          <a:prstGeom prst="rect">
            <a:avLst/>
          </a:prstGeom>
        </p:spPr>
      </p:pic>
      <p:pic>
        <p:nvPicPr>
          <p:cNvPr id="37" name="Picture 36"/>
          <p:cNvPicPr>
            <a:picLocks noChangeAspect="1"/>
          </p:cNvPicPr>
          <p:nvPr/>
        </p:nvPicPr>
        <p:blipFill>
          <a:blip r:embed="rId3">
            <a:biLevel thresh="25000"/>
          </a:blip>
          <a:stretch>
            <a:fillRect/>
          </a:stretch>
        </p:blipFill>
        <p:spPr>
          <a:xfrm>
            <a:off x="5743101" y="4417662"/>
            <a:ext cx="274317" cy="287665"/>
          </a:xfrm>
          <a:prstGeom prst="rect">
            <a:avLst/>
          </a:prstGeom>
        </p:spPr>
      </p:pic>
      <p:pic>
        <p:nvPicPr>
          <p:cNvPr id="38" name="Picture 37"/>
          <p:cNvPicPr>
            <a:picLocks noChangeAspect="1"/>
          </p:cNvPicPr>
          <p:nvPr/>
        </p:nvPicPr>
        <p:blipFill>
          <a:blip r:embed="rId3">
            <a:biLevel thresh="25000"/>
          </a:blip>
          <a:stretch>
            <a:fillRect/>
          </a:stretch>
        </p:blipFill>
        <p:spPr>
          <a:xfrm>
            <a:off x="6069118" y="4417661"/>
            <a:ext cx="274317" cy="287665"/>
          </a:xfrm>
          <a:prstGeom prst="rect">
            <a:avLst/>
          </a:prstGeom>
        </p:spPr>
      </p:pic>
      <p:sp>
        <p:nvSpPr>
          <p:cNvPr id="39" name="TextBox 38"/>
          <p:cNvSpPr txBox="1"/>
          <p:nvPr/>
        </p:nvSpPr>
        <p:spPr>
          <a:xfrm rot="19906916">
            <a:off x="2327433" y="4440797"/>
            <a:ext cx="3576114" cy="461665"/>
          </a:xfrm>
          <a:prstGeom prst="rect">
            <a:avLst/>
          </a:prstGeom>
          <a:solidFill>
            <a:schemeClr val="accent4"/>
          </a:solidFill>
        </p:spPr>
        <p:txBody>
          <a:bodyPr wrap="square" rtlCol="0">
            <a:spAutoFit/>
          </a:bodyPr>
          <a:lstStyle/>
          <a:p>
            <a:r>
              <a:rPr lang="en-US" dirty="0">
                <a:solidFill>
                  <a:schemeClr val="bg1"/>
                </a:solidFill>
                <a:latin typeface="Segoe UI Light" panose="020B0502040204020203" pitchFamily="34" charset="0"/>
                <a:cs typeface="Segoe UI Light" panose="020B0502040204020203" pitchFamily="34" charset="0"/>
              </a:rPr>
              <a:t>Users (amount of work) </a:t>
            </a:r>
          </a:p>
        </p:txBody>
      </p:sp>
      <p:cxnSp>
        <p:nvCxnSpPr>
          <p:cNvPr id="40" name="Straight Arrow Connector 39"/>
          <p:cNvCxnSpPr/>
          <p:nvPr/>
        </p:nvCxnSpPr>
        <p:spPr>
          <a:xfrm flipV="1">
            <a:off x="1654514" y="6463218"/>
            <a:ext cx="8221283" cy="45676"/>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93974" y="5889657"/>
            <a:ext cx="6214949" cy="461665"/>
          </a:xfrm>
          <a:prstGeom prst="rect">
            <a:avLst/>
          </a:prstGeom>
          <a:solidFill>
            <a:schemeClr val="accent4"/>
          </a:solidFill>
        </p:spPr>
        <p:txBody>
          <a:bodyPr wrap="square" rtlCol="0">
            <a:spAutoFit/>
          </a:bodyPr>
          <a:lstStyle/>
          <a:p>
            <a:r>
              <a:rPr lang="en-US" dirty="0">
                <a:solidFill>
                  <a:schemeClr val="bg1"/>
                </a:solidFill>
                <a:latin typeface="Segoe UI Light" panose="020B0502040204020203" pitchFamily="34" charset="0"/>
                <a:cs typeface="Segoe UI Light" panose="020B0502040204020203" pitchFamily="34" charset="0"/>
              </a:rPr>
              <a:t>Response Time (accommodate the growth)</a:t>
            </a:r>
          </a:p>
        </p:txBody>
      </p:sp>
    </p:spTree>
    <p:extLst>
      <p:ext uri="{BB962C8B-B14F-4D97-AF65-F5344CB8AC3E}">
        <p14:creationId xmlns:p14="http://schemas.microsoft.com/office/powerpoint/2010/main" val="1798729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par>
                                <p:cTn id="68" presetID="10" presetClass="entr" presetSubtype="0"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par>
                                <p:cTn id="80" presetID="10" presetClass="entr" presetSubtype="0" fill="hold"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500"/>
                                        <p:tgtEl>
                                          <p:spTgt spid="31"/>
                                        </p:tgtEl>
                                      </p:cBhvr>
                                    </p:animEffect>
                                  </p:childTnLst>
                                </p:cTn>
                              </p:par>
                              <p:par>
                                <p:cTn id="86" presetID="10" presetClass="entr" presetSubtype="0"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par>
                                <p:cTn id="89" presetID="10"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par>
                                <p:cTn id="95" presetID="10"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par>
                                <p:cTn id="101" presetID="10" presetClass="entr" presetSubtype="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fade">
                                      <p:cBhvr>
                                        <p:cTn id="103" dur="500"/>
                                        <p:tgtEl>
                                          <p:spTgt spid="3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500"/>
                                        <p:tgtEl>
                                          <p:spTgt spid="3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9" grpId="0" animBg="1"/>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Azure Content Delivery Network (CDN)</a:t>
            </a:r>
          </a:p>
        </p:txBody>
      </p:sp>
    </p:spTree>
    <p:extLst>
      <p:ext uri="{BB962C8B-B14F-4D97-AF65-F5344CB8AC3E}">
        <p14:creationId xmlns:p14="http://schemas.microsoft.com/office/powerpoint/2010/main" val="13848960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CDN Works?</a:t>
            </a:r>
          </a:p>
        </p:txBody>
      </p:sp>
      <p:sp>
        <p:nvSpPr>
          <p:cNvPr id="3" name="Text Placeholder 2"/>
          <p:cNvSpPr>
            <a:spLocks noGrp="1"/>
          </p:cNvSpPr>
          <p:nvPr>
            <p:ph type="body" sz="quarter" idx="10"/>
          </p:nvPr>
        </p:nvSpPr>
        <p:spPr>
          <a:xfrm>
            <a:off x="274638" y="1212850"/>
            <a:ext cx="11887200" cy="1169551"/>
          </a:xfrm>
        </p:spPr>
        <p:txBody>
          <a:bodyPr/>
          <a:lstStyle/>
          <a:p>
            <a:pPr marL="457200" indent="-457200">
              <a:buFontTx/>
              <a:buChar char="-"/>
            </a:pPr>
            <a:r>
              <a:rPr lang="en-US" sz="3200" dirty="0"/>
              <a:t>content from “origin” delivered via edge (POP) servers</a:t>
            </a:r>
          </a:p>
          <a:p>
            <a:pPr marL="457200" indent="-457200">
              <a:buFontTx/>
              <a:buChar char="-"/>
            </a:pPr>
            <a:r>
              <a:rPr lang="en-US" sz="3200" dirty="0"/>
              <a:t>static content / dynamic content</a:t>
            </a:r>
          </a:p>
        </p:txBody>
      </p:sp>
      <p:grpSp>
        <p:nvGrpSpPr>
          <p:cNvPr id="4" name="Group 3"/>
          <p:cNvGrpSpPr/>
          <p:nvPr/>
        </p:nvGrpSpPr>
        <p:grpSpPr>
          <a:xfrm>
            <a:off x="4954160" y="2308555"/>
            <a:ext cx="7191375" cy="4572000"/>
            <a:chOff x="4848891" y="1668462"/>
            <a:chExt cx="7258307" cy="4572000"/>
          </a:xfrm>
        </p:grpSpPr>
        <p:sp>
          <p:nvSpPr>
            <p:cNvPr id="5" name="Rectangle 4"/>
            <p:cNvSpPr/>
            <p:nvPr/>
          </p:nvSpPr>
          <p:spPr bwMode="auto">
            <a:xfrm>
              <a:off x="4848891" y="1668462"/>
              <a:ext cx="7258307" cy="45720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5134503" y="1845915"/>
              <a:ext cx="6697432" cy="4135517"/>
              <a:chOff x="5141030" y="1838015"/>
              <a:chExt cx="6697460" cy="4135517"/>
            </a:xfrm>
          </p:grpSpPr>
          <p:sp>
            <p:nvSpPr>
              <p:cNvPr id="7" name="Freeform 6"/>
              <p:cNvSpPr/>
              <p:nvPr/>
            </p:nvSpPr>
            <p:spPr>
              <a:xfrm flipH="1">
                <a:off x="6627930" y="1838015"/>
                <a:ext cx="506121" cy="788824"/>
              </a:xfrm>
              <a:custGeom>
                <a:avLst/>
                <a:gdLst>
                  <a:gd name="connsiteX0" fmla="*/ 434943 w 701255"/>
                  <a:gd name="connsiteY0" fmla="*/ 954134 h 1092960"/>
                  <a:gd name="connsiteX1" fmla="*/ 405362 w 701255"/>
                  <a:gd name="connsiteY1" fmla="*/ 983063 h 1092960"/>
                  <a:gd name="connsiteX2" fmla="*/ 439614 w 701255"/>
                  <a:gd name="connsiteY2" fmla="*/ 1006274 h 1092960"/>
                  <a:gd name="connsiteX3" fmla="*/ 469195 w 701255"/>
                  <a:gd name="connsiteY3" fmla="*/ 977344 h 1092960"/>
                  <a:gd name="connsiteX4" fmla="*/ 434943 w 701255"/>
                  <a:gd name="connsiteY4" fmla="*/ 954134 h 1092960"/>
                  <a:gd name="connsiteX5" fmla="*/ 437449 w 701255"/>
                  <a:gd name="connsiteY5" fmla="*/ 951888 h 1092960"/>
                  <a:gd name="connsiteX6" fmla="*/ 476463 w 701255"/>
                  <a:gd name="connsiteY6" fmla="*/ 976693 h 1092960"/>
                  <a:gd name="connsiteX7" fmla="*/ 442479 w 701255"/>
                  <a:gd name="connsiteY7" fmla="*/ 1008039 h 1092960"/>
                  <a:gd name="connsiteX8" fmla="*/ 403466 w 701255"/>
                  <a:gd name="connsiteY8" fmla="*/ 983233 h 1092960"/>
                  <a:gd name="connsiteX9" fmla="*/ 437449 w 701255"/>
                  <a:gd name="connsiteY9" fmla="*/ 951888 h 1092960"/>
                  <a:gd name="connsiteX10" fmla="*/ 374642 w 701255"/>
                  <a:gd name="connsiteY10" fmla="*/ 720143 h 1092960"/>
                  <a:gd name="connsiteX11" fmla="*/ 382608 w 701255"/>
                  <a:gd name="connsiteY11" fmla="*/ 1056316 h 1092960"/>
                  <a:gd name="connsiteX12" fmla="*/ 537152 w 701255"/>
                  <a:gd name="connsiteY12" fmla="*/ 1035604 h 1092960"/>
                  <a:gd name="connsiteX13" fmla="*/ 374642 w 701255"/>
                  <a:gd name="connsiteY13" fmla="*/ 1067468 h 1092960"/>
                  <a:gd name="connsiteX14" fmla="*/ 684061 w 701255"/>
                  <a:gd name="connsiteY14" fmla="*/ 654610 h 1092960"/>
                  <a:gd name="connsiteX15" fmla="*/ 684061 w 701255"/>
                  <a:gd name="connsiteY15" fmla="*/ 1009011 h 1092960"/>
                  <a:gd name="connsiteX16" fmla="*/ 683492 w 701255"/>
                  <a:gd name="connsiteY16" fmla="*/ 1009120 h 1092960"/>
                  <a:gd name="connsiteX17" fmla="*/ 664611 w 701255"/>
                  <a:gd name="connsiteY17" fmla="*/ 677126 h 1092960"/>
                  <a:gd name="connsiteX18" fmla="*/ 371792 w 701255"/>
                  <a:gd name="connsiteY18" fmla="*/ 697592 h 1092960"/>
                  <a:gd name="connsiteX19" fmla="*/ 371792 w 701255"/>
                  <a:gd name="connsiteY19" fmla="*/ 674437 h 1092960"/>
                  <a:gd name="connsiteX20" fmla="*/ 668224 w 701255"/>
                  <a:gd name="connsiteY20" fmla="*/ 576957 h 1092960"/>
                  <a:gd name="connsiteX21" fmla="*/ 370209 w 701255"/>
                  <a:gd name="connsiteY21" fmla="*/ 578953 h 1092960"/>
                  <a:gd name="connsiteX22" fmla="*/ 370209 w 701255"/>
                  <a:gd name="connsiteY22" fmla="*/ 644992 h 1092960"/>
                  <a:gd name="connsiteX23" fmla="*/ 669110 w 701255"/>
                  <a:gd name="connsiteY23" fmla="*/ 631596 h 1092960"/>
                  <a:gd name="connsiteX24" fmla="*/ 668224 w 701255"/>
                  <a:gd name="connsiteY24" fmla="*/ 576957 h 1092960"/>
                  <a:gd name="connsiteX25" fmla="*/ 681584 w 701255"/>
                  <a:gd name="connsiteY25" fmla="*/ 562912 h 1092960"/>
                  <a:gd name="connsiteX26" fmla="*/ 681584 w 701255"/>
                  <a:gd name="connsiteY26" fmla="*/ 632305 h 1092960"/>
                  <a:gd name="connsiteX27" fmla="*/ 369314 w 701255"/>
                  <a:gd name="connsiteY27" fmla="*/ 647174 h 1092960"/>
                  <a:gd name="connsiteX28" fmla="*/ 369314 w 701255"/>
                  <a:gd name="connsiteY28" fmla="*/ 567868 h 1092960"/>
                  <a:gd name="connsiteX29" fmla="*/ 370209 w 701255"/>
                  <a:gd name="connsiteY29" fmla="*/ 471950 h 1092960"/>
                  <a:gd name="connsiteX30" fmla="*/ 370209 w 701255"/>
                  <a:gd name="connsiteY30" fmla="*/ 537989 h 1092960"/>
                  <a:gd name="connsiteX31" fmla="*/ 669110 w 701255"/>
                  <a:gd name="connsiteY31" fmla="*/ 534321 h 1092960"/>
                  <a:gd name="connsiteX32" fmla="*/ 669109 w 701255"/>
                  <a:gd name="connsiteY32" fmla="*/ 476145 h 1092960"/>
                  <a:gd name="connsiteX33" fmla="*/ 369314 w 701255"/>
                  <a:gd name="connsiteY33" fmla="*/ 458821 h 1092960"/>
                  <a:gd name="connsiteX34" fmla="*/ 681584 w 701255"/>
                  <a:gd name="connsiteY34" fmla="*/ 461300 h 1092960"/>
                  <a:gd name="connsiteX35" fmla="*/ 681584 w 701255"/>
                  <a:gd name="connsiteY35" fmla="*/ 536506 h 1092960"/>
                  <a:gd name="connsiteX36" fmla="*/ 369314 w 701255"/>
                  <a:gd name="connsiteY36" fmla="*/ 539525 h 1092960"/>
                  <a:gd name="connsiteX37" fmla="*/ 370209 w 701255"/>
                  <a:gd name="connsiteY37" fmla="*/ 364947 h 1092960"/>
                  <a:gd name="connsiteX38" fmla="*/ 370209 w 701255"/>
                  <a:gd name="connsiteY38" fmla="*/ 430987 h 1092960"/>
                  <a:gd name="connsiteX39" fmla="*/ 669110 w 701255"/>
                  <a:gd name="connsiteY39" fmla="*/ 437045 h 1092960"/>
                  <a:gd name="connsiteX40" fmla="*/ 669109 w 701255"/>
                  <a:gd name="connsiteY40" fmla="*/ 377986 h 1092960"/>
                  <a:gd name="connsiteX41" fmla="*/ 369314 w 701255"/>
                  <a:gd name="connsiteY41" fmla="*/ 352235 h 1092960"/>
                  <a:gd name="connsiteX42" fmla="*/ 681584 w 701255"/>
                  <a:gd name="connsiteY42" fmla="*/ 365372 h 1092960"/>
                  <a:gd name="connsiteX43" fmla="*/ 680614 w 701255"/>
                  <a:gd name="connsiteY43" fmla="*/ 439610 h 1092960"/>
                  <a:gd name="connsiteX44" fmla="*/ 369314 w 701255"/>
                  <a:gd name="connsiteY44" fmla="*/ 432939 h 1092960"/>
                  <a:gd name="connsiteX45" fmla="*/ 370209 w 701255"/>
                  <a:gd name="connsiteY45" fmla="*/ 255291 h 1092960"/>
                  <a:gd name="connsiteX46" fmla="*/ 370209 w 701255"/>
                  <a:gd name="connsiteY46" fmla="*/ 321331 h 1092960"/>
                  <a:gd name="connsiteX47" fmla="*/ 669994 w 701255"/>
                  <a:gd name="connsiteY47" fmla="*/ 338886 h 1092960"/>
                  <a:gd name="connsiteX48" fmla="*/ 669993 w 701255"/>
                  <a:gd name="connsiteY48" fmla="*/ 280710 h 1092960"/>
                  <a:gd name="connsiteX49" fmla="*/ 369314 w 701255"/>
                  <a:gd name="connsiteY49" fmla="*/ 242742 h 1092960"/>
                  <a:gd name="connsiteX50" fmla="*/ 681584 w 701255"/>
                  <a:gd name="connsiteY50" fmla="*/ 269445 h 1092960"/>
                  <a:gd name="connsiteX51" fmla="*/ 680614 w 701255"/>
                  <a:gd name="connsiteY51" fmla="*/ 340776 h 1092960"/>
                  <a:gd name="connsiteX52" fmla="*/ 369314 w 701255"/>
                  <a:gd name="connsiteY52" fmla="*/ 323446 h 1092960"/>
                  <a:gd name="connsiteX53" fmla="*/ 370209 w 701255"/>
                  <a:gd name="connsiteY53" fmla="*/ 147404 h 1092960"/>
                  <a:gd name="connsiteX54" fmla="*/ 370209 w 701255"/>
                  <a:gd name="connsiteY54" fmla="*/ 213444 h 1092960"/>
                  <a:gd name="connsiteX55" fmla="*/ 670879 w 701255"/>
                  <a:gd name="connsiteY55" fmla="*/ 241611 h 1092960"/>
                  <a:gd name="connsiteX56" fmla="*/ 670878 w 701255"/>
                  <a:gd name="connsiteY56" fmla="*/ 183435 h 1092960"/>
                  <a:gd name="connsiteX57" fmla="*/ 369314 w 701255"/>
                  <a:gd name="connsiteY57" fmla="*/ 134218 h 1092960"/>
                  <a:gd name="connsiteX58" fmla="*/ 680614 w 701255"/>
                  <a:gd name="connsiteY58" fmla="*/ 171579 h 1092960"/>
                  <a:gd name="connsiteX59" fmla="*/ 680614 w 701255"/>
                  <a:gd name="connsiteY59" fmla="*/ 243880 h 1092960"/>
                  <a:gd name="connsiteX60" fmla="*/ 369314 w 701255"/>
                  <a:gd name="connsiteY60" fmla="*/ 214923 h 1092960"/>
                  <a:gd name="connsiteX61" fmla="*/ 370209 w 701255"/>
                  <a:gd name="connsiteY61" fmla="*/ 39517 h 1092960"/>
                  <a:gd name="connsiteX62" fmla="*/ 370209 w 701255"/>
                  <a:gd name="connsiteY62" fmla="*/ 105557 h 1092960"/>
                  <a:gd name="connsiteX63" fmla="*/ 670878 w 701255"/>
                  <a:gd name="connsiteY63" fmla="*/ 144335 h 1092960"/>
                  <a:gd name="connsiteX64" fmla="*/ 670878 w 701255"/>
                  <a:gd name="connsiteY64" fmla="*/ 87930 h 1092960"/>
                  <a:gd name="connsiteX65" fmla="*/ 369314 w 701255"/>
                  <a:gd name="connsiteY65" fmla="*/ 26664 h 1092960"/>
                  <a:gd name="connsiteX66" fmla="*/ 680614 w 701255"/>
                  <a:gd name="connsiteY66" fmla="*/ 74685 h 1092960"/>
                  <a:gd name="connsiteX67" fmla="*/ 679645 w 701255"/>
                  <a:gd name="connsiteY67" fmla="*/ 146985 h 1092960"/>
                  <a:gd name="connsiteX68" fmla="*/ 369314 w 701255"/>
                  <a:gd name="connsiteY68" fmla="*/ 107368 h 1092960"/>
                  <a:gd name="connsiteX69" fmla="*/ 353929 w 701255"/>
                  <a:gd name="connsiteY69" fmla="*/ 20713 h 1092960"/>
                  <a:gd name="connsiteX70" fmla="*/ 353929 w 701255"/>
                  <a:gd name="connsiteY70" fmla="*/ 1075435 h 1092960"/>
                  <a:gd name="connsiteX71" fmla="*/ 28909 w 701255"/>
                  <a:gd name="connsiteY71" fmla="*/ 1008519 h 1092960"/>
                  <a:gd name="connsiteX72" fmla="*/ 342777 w 701255"/>
                  <a:gd name="connsiteY72" fmla="*/ 1062688 h 1092960"/>
                  <a:gd name="connsiteX73" fmla="*/ 342777 w 701255"/>
                  <a:gd name="connsiteY73" fmla="*/ 41425 h 1092960"/>
                  <a:gd name="connsiteX74" fmla="*/ 20943 w 701255"/>
                  <a:gd name="connsiteY74" fmla="*/ 130646 h 1092960"/>
                  <a:gd name="connsiteX75" fmla="*/ 358709 w 701255"/>
                  <a:gd name="connsiteY75" fmla="*/ 0 h 1092960"/>
                  <a:gd name="connsiteX76" fmla="*/ 0 w 701255"/>
                  <a:gd name="connsiteY76" fmla="*/ 117454 h 1092960"/>
                  <a:gd name="connsiteX77" fmla="*/ 0 w 701255"/>
                  <a:gd name="connsiteY77" fmla="*/ 1015186 h 1092960"/>
                  <a:gd name="connsiteX78" fmla="*/ 360302 w 701255"/>
                  <a:gd name="connsiteY78" fmla="*/ 1092960 h 1092960"/>
                  <a:gd name="connsiteX79" fmla="*/ 701255 w 701255"/>
                  <a:gd name="connsiteY79" fmla="*/ 1022857 h 1092960"/>
                  <a:gd name="connsiteX80" fmla="*/ 699662 w 701255"/>
                  <a:gd name="connsiteY80" fmla="*/ 57356 h 109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701255" h="1092960">
                    <a:moveTo>
                      <a:pt x="434943" y="954134"/>
                    </a:moveTo>
                    <a:cubicBezTo>
                      <a:pt x="417316" y="955714"/>
                      <a:pt x="404072" y="968665"/>
                      <a:pt x="405362" y="983063"/>
                    </a:cubicBezTo>
                    <a:cubicBezTo>
                      <a:pt x="406652" y="997462"/>
                      <a:pt x="421987" y="1007853"/>
                      <a:pt x="439614" y="1006274"/>
                    </a:cubicBezTo>
                    <a:cubicBezTo>
                      <a:pt x="457241" y="1004694"/>
                      <a:pt x="470484" y="991742"/>
                      <a:pt x="469195" y="977344"/>
                    </a:cubicBezTo>
                    <a:cubicBezTo>
                      <a:pt x="467904" y="962946"/>
                      <a:pt x="452569" y="952555"/>
                      <a:pt x="434943" y="954134"/>
                    </a:cubicBezTo>
                    <a:close/>
                    <a:moveTo>
                      <a:pt x="437449" y="951888"/>
                    </a:moveTo>
                    <a:cubicBezTo>
                      <a:pt x="457606" y="950082"/>
                      <a:pt x="475074" y="961187"/>
                      <a:pt x="476463" y="976693"/>
                    </a:cubicBezTo>
                    <a:cubicBezTo>
                      <a:pt x="477852" y="992198"/>
                      <a:pt x="462637" y="1006232"/>
                      <a:pt x="442479" y="1008039"/>
                    </a:cubicBezTo>
                    <a:cubicBezTo>
                      <a:pt x="422322" y="1009844"/>
                      <a:pt x="404855" y="998739"/>
                      <a:pt x="403466" y="983233"/>
                    </a:cubicBezTo>
                    <a:cubicBezTo>
                      <a:pt x="402077" y="967728"/>
                      <a:pt x="417291" y="953694"/>
                      <a:pt x="437449" y="951888"/>
                    </a:cubicBezTo>
                    <a:close/>
                    <a:moveTo>
                      <a:pt x="374642" y="720143"/>
                    </a:moveTo>
                    <a:lnTo>
                      <a:pt x="382608" y="1056316"/>
                    </a:lnTo>
                    <a:lnTo>
                      <a:pt x="537152" y="1035604"/>
                    </a:lnTo>
                    <a:lnTo>
                      <a:pt x="374642" y="1067468"/>
                    </a:lnTo>
                    <a:close/>
                    <a:moveTo>
                      <a:pt x="684061" y="654610"/>
                    </a:moveTo>
                    <a:lnTo>
                      <a:pt x="684061" y="1009011"/>
                    </a:lnTo>
                    <a:lnTo>
                      <a:pt x="683492" y="1009120"/>
                    </a:lnTo>
                    <a:lnTo>
                      <a:pt x="664611" y="677126"/>
                    </a:lnTo>
                    <a:lnTo>
                      <a:pt x="371792" y="697592"/>
                    </a:lnTo>
                    <a:lnTo>
                      <a:pt x="371792" y="674437"/>
                    </a:lnTo>
                    <a:close/>
                    <a:moveTo>
                      <a:pt x="668224" y="576957"/>
                    </a:moveTo>
                    <a:lnTo>
                      <a:pt x="370209" y="578953"/>
                    </a:lnTo>
                    <a:lnTo>
                      <a:pt x="370209" y="644992"/>
                    </a:lnTo>
                    <a:lnTo>
                      <a:pt x="669110" y="631596"/>
                    </a:lnTo>
                    <a:cubicBezTo>
                      <a:pt x="669110" y="612204"/>
                      <a:pt x="668224" y="596349"/>
                      <a:pt x="668224" y="576957"/>
                    </a:cubicBezTo>
                    <a:close/>
                    <a:moveTo>
                      <a:pt x="681584" y="562912"/>
                    </a:moveTo>
                    <a:cubicBezTo>
                      <a:pt x="679932" y="586043"/>
                      <a:pt x="680757" y="609175"/>
                      <a:pt x="681584" y="632305"/>
                    </a:cubicBezTo>
                    <a:lnTo>
                      <a:pt x="369314" y="647174"/>
                    </a:lnTo>
                    <a:lnTo>
                      <a:pt x="369314" y="567868"/>
                    </a:lnTo>
                    <a:close/>
                    <a:moveTo>
                      <a:pt x="370209" y="471950"/>
                    </a:moveTo>
                    <a:lnTo>
                      <a:pt x="370209" y="537989"/>
                    </a:lnTo>
                    <a:lnTo>
                      <a:pt x="669110" y="534321"/>
                    </a:lnTo>
                    <a:cubicBezTo>
                      <a:pt x="669110" y="514929"/>
                      <a:pt x="669109" y="495537"/>
                      <a:pt x="669109" y="476145"/>
                    </a:cubicBezTo>
                    <a:close/>
                    <a:moveTo>
                      <a:pt x="369314" y="458821"/>
                    </a:moveTo>
                    <a:lnTo>
                      <a:pt x="681584" y="461300"/>
                    </a:lnTo>
                    <a:cubicBezTo>
                      <a:pt x="679932" y="484431"/>
                      <a:pt x="680757" y="513376"/>
                      <a:pt x="681584" y="536506"/>
                    </a:cubicBezTo>
                    <a:lnTo>
                      <a:pt x="369314" y="539525"/>
                    </a:lnTo>
                    <a:close/>
                    <a:moveTo>
                      <a:pt x="370209" y="364947"/>
                    </a:moveTo>
                    <a:lnTo>
                      <a:pt x="370209" y="430987"/>
                    </a:lnTo>
                    <a:lnTo>
                      <a:pt x="669110" y="437045"/>
                    </a:lnTo>
                    <a:cubicBezTo>
                      <a:pt x="669110" y="417654"/>
                      <a:pt x="669109" y="397378"/>
                      <a:pt x="669109" y="377986"/>
                    </a:cubicBezTo>
                    <a:close/>
                    <a:moveTo>
                      <a:pt x="369314" y="352235"/>
                    </a:moveTo>
                    <a:lnTo>
                      <a:pt x="681584" y="365372"/>
                    </a:lnTo>
                    <a:cubicBezTo>
                      <a:pt x="679932" y="388504"/>
                      <a:pt x="679788" y="416479"/>
                      <a:pt x="680614" y="439610"/>
                    </a:cubicBezTo>
                    <a:lnTo>
                      <a:pt x="369314" y="432939"/>
                    </a:lnTo>
                    <a:close/>
                    <a:moveTo>
                      <a:pt x="370209" y="255291"/>
                    </a:moveTo>
                    <a:lnTo>
                      <a:pt x="370209" y="321331"/>
                    </a:lnTo>
                    <a:lnTo>
                      <a:pt x="669994" y="338886"/>
                    </a:lnTo>
                    <a:cubicBezTo>
                      <a:pt x="669994" y="319494"/>
                      <a:pt x="669993" y="300103"/>
                      <a:pt x="669993" y="280710"/>
                    </a:cubicBezTo>
                    <a:close/>
                    <a:moveTo>
                      <a:pt x="369314" y="242742"/>
                    </a:moveTo>
                    <a:lnTo>
                      <a:pt x="681584" y="269445"/>
                    </a:lnTo>
                    <a:cubicBezTo>
                      <a:pt x="679932" y="292576"/>
                      <a:pt x="679788" y="317646"/>
                      <a:pt x="680614" y="340776"/>
                    </a:cubicBezTo>
                    <a:lnTo>
                      <a:pt x="369314" y="323446"/>
                    </a:lnTo>
                    <a:close/>
                    <a:moveTo>
                      <a:pt x="370209" y="147404"/>
                    </a:moveTo>
                    <a:lnTo>
                      <a:pt x="370209" y="213444"/>
                    </a:lnTo>
                    <a:lnTo>
                      <a:pt x="670879" y="241611"/>
                    </a:lnTo>
                    <a:cubicBezTo>
                      <a:pt x="670879" y="222220"/>
                      <a:pt x="670878" y="202827"/>
                      <a:pt x="670878" y="183435"/>
                    </a:cubicBezTo>
                    <a:close/>
                    <a:moveTo>
                      <a:pt x="369314" y="134218"/>
                    </a:moveTo>
                    <a:lnTo>
                      <a:pt x="680614" y="171579"/>
                    </a:lnTo>
                    <a:cubicBezTo>
                      <a:pt x="678963" y="194710"/>
                      <a:pt x="679788" y="220749"/>
                      <a:pt x="680614" y="243880"/>
                    </a:cubicBezTo>
                    <a:lnTo>
                      <a:pt x="369314" y="214923"/>
                    </a:lnTo>
                    <a:close/>
                    <a:moveTo>
                      <a:pt x="370209" y="39517"/>
                    </a:moveTo>
                    <a:lnTo>
                      <a:pt x="370209" y="105557"/>
                    </a:lnTo>
                    <a:lnTo>
                      <a:pt x="670878" y="144335"/>
                    </a:lnTo>
                    <a:lnTo>
                      <a:pt x="670878" y="87930"/>
                    </a:lnTo>
                    <a:close/>
                    <a:moveTo>
                      <a:pt x="369314" y="26664"/>
                    </a:moveTo>
                    <a:lnTo>
                      <a:pt x="680614" y="74685"/>
                    </a:lnTo>
                    <a:cubicBezTo>
                      <a:pt x="678963" y="97815"/>
                      <a:pt x="678820" y="123853"/>
                      <a:pt x="679645" y="146985"/>
                    </a:cubicBezTo>
                    <a:lnTo>
                      <a:pt x="369314" y="107368"/>
                    </a:lnTo>
                    <a:close/>
                    <a:moveTo>
                      <a:pt x="353929" y="20713"/>
                    </a:moveTo>
                    <a:lnTo>
                      <a:pt x="353929" y="1075435"/>
                    </a:lnTo>
                    <a:lnTo>
                      <a:pt x="28909" y="1008519"/>
                    </a:lnTo>
                    <a:lnTo>
                      <a:pt x="342777" y="1062688"/>
                    </a:lnTo>
                    <a:lnTo>
                      <a:pt x="342777" y="41425"/>
                    </a:lnTo>
                    <a:lnTo>
                      <a:pt x="20943" y="130646"/>
                    </a:lnTo>
                    <a:close/>
                    <a:moveTo>
                      <a:pt x="358709" y="0"/>
                    </a:moveTo>
                    <a:lnTo>
                      <a:pt x="0" y="117454"/>
                    </a:lnTo>
                    <a:lnTo>
                      <a:pt x="0" y="1015186"/>
                    </a:lnTo>
                    <a:lnTo>
                      <a:pt x="360302" y="1092960"/>
                    </a:lnTo>
                    <a:lnTo>
                      <a:pt x="701255" y="1022857"/>
                    </a:lnTo>
                    <a:cubicBezTo>
                      <a:pt x="700724" y="704210"/>
                      <a:pt x="700193" y="376004"/>
                      <a:pt x="699662" y="57356"/>
                    </a:cubicBezTo>
                    <a:close/>
                  </a:path>
                </a:pathLst>
              </a:custGeom>
              <a:solidFill>
                <a:schemeClr val="accent1"/>
              </a:solidFill>
            </p:spPr>
            <p:txBody>
              <a:bodyPr vert="horz" wrap="square" lIns="91440" tIns="91440" rIns="91440" bIns="91440" numCol="1" rtlCol="0" anchor="t" anchorCtr="0" compatLnSpc="1">
                <a:prstTxWarp prst="textNoShape">
                  <a:avLst/>
                </a:prstTxWarp>
                <a:noAutofit/>
              </a:bodyPr>
              <a:lstStyle/>
              <a:p>
                <a:pPr algn="ctr" defTabSz="914159">
                  <a:lnSpc>
                    <a:spcPct val="90000"/>
                  </a:lnSpc>
                  <a:spcBef>
                    <a:spcPts val="630"/>
                  </a:spcBef>
                  <a:buClr>
                    <a:srgbClr val="FFFF99"/>
                  </a:buClr>
                  <a:buSzPct val="120000"/>
                </a:pPr>
                <a:endParaRPr lang="en-US" sz="20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grpSp>
            <p:nvGrpSpPr>
              <p:cNvPr id="8" name="Group 7"/>
              <p:cNvGrpSpPr/>
              <p:nvPr/>
            </p:nvGrpSpPr>
            <p:grpSpPr>
              <a:xfrm>
                <a:off x="5141030" y="4736884"/>
                <a:ext cx="855137" cy="860080"/>
                <a:chOff x="5084535" y="4483480"/>
                <a:chExt cx="1047372" cy="1053431"/>
              </a:xfrm>
            </p:grpSpPr>
            <p:grpSp>
              <p:nvGrpSpPr>
                <p:cNvPr id="40" name="Group 39"/>
                <p:cNvGrpSpPr/>
                <p:nvPr/>
              </p:nvGrpSpPr>
              <p:grpSpPr>
                <a:xfrm>
                  <a:off x="5084535" y="4483480"/>
                  <a:ext cx="1047367" cy="472696"/>
                  <a:chOff x="10009561" y="4113330"/>
                  <a:chExt cx="1485829" cy="670582"/>
                </a:xfrm>
                <a:solidFill>
                  <a:schemeClr val="bg1"/>
                </a:solidFill>
              </p:grpSpPr>
              <p:sp>
                <p:nvSpPr>
                  <p:cNvPr id="45" name="Freeform 44"/>
                  <p:cNvSpPr/>
                  <p:nvPr/>
                </p:nvSpPr>
                <p:spPr>
                  <a:xfrm>
                    <a:off x="10009561"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5"/>
                  <p:cNvSpPr/>
                  <p:nvPr/>
                </p:nvSpPr>
                <p:spPr>
                  <a:xfrm>
                    <a:off x="10536247"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p:cNvSpPr/>
                  <p:nvPr/>
                </p:nvSpPr>
                <p:spPr>
                  <a:xfrm>
                    <a:off x="11062931"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1" name="Group 40"/>
                <p:cNvGrpSpPr/>
                <p:nvPr/>
              </p:nvGrpSpPr>
              <p:grpSpPr>
                <a:xfrm>
                  <a:off x="5084540" y="5064215"/>
                  <a:ext cx="1047367" cy="472696"/>
                  <a:chOff x="10009561" y="4113330"/>
                  <a:chExt cx="1485828" cy="670582"/>
                </a:xfrm>
                <a:solidFill>
                  <a:schemeClr val="bg1"/>
                </a:solidFill>
              </p:grpSpPr>
              <p:sp>
                <p:nvSpPr>
                  <p:cNvPr id="42" name="Freeform 41"/>
                  <p:cNvSpPr/>
                  <p:nvPr/>
                </p:nvSpPr>
                <p:spPr>
                  <a:xfrm>
                    <a:off x="10009561" y="4113330"/>
                    <a:ext cx="432458"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2"/>
                  <p:cNvSpPr/>
                  <p:nvPr/>
                </p:nvSpPr>
                <p:spPr>
                  <a:xfrm>
                    <a:off x="10536246" y="4113330"/>
                    <a:ext cx="432458"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p:cNvSpPr/>
                  <p:nvPr/>
                </p:nvSpPr>
                <p:spPr>
                  <a:xfrm>
                    <a:off x="11062930"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nvGrpSpPr>
              <p:cNvPr id="9" name="Group 8"/>
              <p:cNvGrpSpPr/>
              <p:nvPr/>
            </p:nvGrpSpPr>
            <p:grpSpPr>
              <a:xfrm>
                <a:off x="7315316" y="3866018"/>
                <a:ext cx="2383454" cy="1730946"/>
                <a:chOff x="4294849" y="3513917"/>
                <a:chExt cx="3570018" cy="2592679"/>
              </a:xfrm>
              <a:solidFill>
                <a:schemeClr val="bg1"/>
              </a:solidFill>
            </p:grpSpPr>
            <p:sp>
              <p:nvSpPr>
                <p:cNvPr id="35" name="Freeform 34"/>
                <p:cNvSpPr/>
                <p:nvPr/>
              </p:nvSpPr>
              <p:spPr>
                <a:xfrm flipH="1">
                  <a:off x="5622354" y="3513917"/>
                  <a:ext cx="773334" cy="1205299"/>
                </a:xfrm>
                <a:custGeom>
                  <a:avLst/>
                  <a:gdLst>
                    <a:gd name="connsiteX0" fmla="*/ 434943 w 701255"/>
                    <a:gd name="connsiteY0" fmla="*/ 954134 h 1092960"/>
                    <a:gd name="connsiteX1" fmla="*/ 405362 w 701255"/>
                    <a:gd name="connsiteY1" fmla="*/ 983063 h 1092960"/>
                    <a:gd name="connsiteX2" fmla="*/ 439614 w 701255"/>
                    <a:gd name="connsiteY2" fmla="*/ 1006274 h 1092960"/>
                    <a:gd name="connsiteX3" fmla="*/ 469195 w 701255"/>
                    <a:gd name="connsiteY3" fmla="*/ 977344 h 1092960"/>
                    <a:gd name="connsiteX4" fmla="*/ 434943 w 701255"/>
                    <a:gd name="connsiteY4" fmla="*/ 954134 h 1092960"/>
                    <a:gd name="connsiteX5" fmla="*/ 437449 w 701255"/>
                    <a:gd name="connsiteY5" fmla="*/ 951888 h 1092960"/>
                    <a:gd name="connsiteX6" fmla="*/ 476463 w 701255"/>
                    <a:gd name="connsiteY6" fmla="*/ 976693 h 1092960"/>
                    <a:gd name="connsiteX7" fmla="*/ 442479 w 701255"/>
                    <a:gd name="connsiteY7" fmla="*/ 1008039 h 1092960"/>
                    <a:gd name="connsiteX8" fmla="*/ 403466 w 701255"/>
                    <a:gd name="connsiteY8" fmla="*/ 983233 h 1092960"/>
                    <a:gd name="connsiteX9" fmla="*/ 437449 w 701255"/>
                    <a:gd name="connsiteY9" fmla="*/ 951888 h 1092960"/>
                    <a:gd name="connsiteX10" fmla="*/ 374642 w 701255"/>
                    <a:gd name="connsiteY10" fmla="*/ 720143 h 1092960"/>
                    <a:gd name="connsiteX11" fmla="*/ 382608 w 701255"/>
                    <a:gd name="connsiteY11" fmla="*/ 1056316 h 1092960"/>
                    <a:gd name="connsiteX12" fmla="*/ 537152 w 701255"/>
                    <a:gd name="connsiteY12" fmla="*/ 1035604 h 1092960"/>
                    <a:gd name="connsiteX13" fmla="*/ 374642 w 701255"/>
                    <a:gd name="connsiteY13" fmla="*/ 1067468 h 1092960"/>
                    <a:gd name="connsiteX14" fmla="*/ 684061 w 701255"/>
                    <a:gd name="connsiteY14" fmla="*/ 654610 h 1092960"/>
                    <a:gd name="connsiteX15" fmla="*/ 684061 w 701255"/>
                    <a:gd name="connsiteY15" fmla="*/ 1009011 h 1092960"/>
                    <a:gd name="connsiteX16" fmla="*/ 683492 w 701255"/>
                    <a:gd name="connsiteY16" fmla="*/ 1009120 h 1092960"/>
                    <a:gd name="connsiteX17" fmla="*/ 664611 w 701255"/>
                    <a:gd name="connsiteY17" fmla="*/ 677126 h 1092960"/>
                    <a:gd name="connsiteX18" fmla="*/ 371792 w 701255"/>
                    <a:gd name="connsiteY18" fmla="*/ 697592 h 1092960"/>
                    <a:gd name="connsiteX19" fmla="*/ 371792 w 701255"/>
                    <a:gd name="connsiteY19" fmla="*/ 674437 h 1092960"/>
                    <a:gd name="connsiteX20" fmla="*/ 668224 w 701255"/>
                    <a:gd name="connsiteY20" fmla="*/ 576957 h 1092960"/>
                    <a:gd name="connsiteX21" fmla="*/ 370209 w 701255"/>
                    <a:gd name="connsiteY21" fmla="*/ 578953 h 1092960"/>
                    <a:gd name="connsiteX22" fmla="*/ 370209 w 701255"/>
                    <a:gd name="connsiteY22" fmla="*/ 644992 h 1092960"/>
                    <a:gd name="connsiteX23" fmla="*/ 669110 w 701255"/>
                    <a:gd name="connsiteY23" fmla="*/ 631596 h 1092960"/>
                    <a:gd name="connsiteX24" fmla="*/ 668224 w 701255"/>
                    <a:gd name="connsiteY24" fmla="*/ 576957 h 1092960"/>
                    <a:gd name="connsiteX25" fmla="*/ 681584 w 701255"/>
                    <a:gd name="connsiteY25" fmla="*/ 562912 h 1092960"/>
                    <a:gd name="connsiteX26" fmla="*/ 681584 w 701255"/>
                    <a:gd name="connsiteY26" fmla="*/ 632305 h 1092960"/>
                    <a:gd name="connsiteX27" fmla="*/ 369314 w 701255"/>
                    <a:gd name="connsiteY27" fmla="*/ 647174 h 1092960"/>
                    <a:gd name="connsiteX28" fmla="*/ 369314 w 701255"/>
                    <a:gd name="connsiteY28" fmla="*/ 567868 h 1092960"/>
                    <a:gd name="connsiteX29" fmla="*/ 370209 w 701255"/>
                    <a:gd name="connsiteY29" fmla="*/ 471950 h 1092960"/>
                    <a:gd name="connsiteX30" fmla="*/ 370209 w 701255"/>
                    <a:gd name="connsiteY30" fmla="*/ 537989 h 1092960"/>
                    <a:gd name="connsiteX31" fmla="*/ 669110 w 701255"/>
                    <a:gd name="connsiteY31" fmla="*/ 534321 h 1092960"/>
                    <a:gd name="connsiteX32" fmla="*/ 669109 w 701255"/>
                    <a:gd name="connsiteY32" fmla="*/ 476145 h 1092960"/>
                    <a:gd name="connsiteX33" fmla="*/ 369314 w 701255"/>
                    <a:gd name="connsiteY33" fmla="*/ 458821 h 1092960"/>
                    <a:gd name="connsiteX34" fmla="*/ 681584 w 701255"/>
                    <a:gd name="connsiteY34" fmla="*/ 461300 h 1092960"/>
                    <a:gd name="connsiteX35" fmla="*/ 681584 w 701255"/>
                    <a:gd name="connsiteY35" fmla="*/ 536506 h 1092960"/>
                    <a:gd name="connsiteX36" fmla="*/ 369314 w 701255"/>
                    <a:gd name="connsiteY36" fmla="*/ 539525 h 1092960"/>
                    <a:gd name="connsiteX37" fmla="*/ 370209 w 701255"/>
                    <a:gd name="connsiteY37" fmla="*/ 364947 h 1092960"/>
                    <a:gd name="connsiteX38" fmla="*/ 370209 w 701255"/>
                    <a:gd name="connsiteY38" fmla="*/ 430987 h 1092960"/>
                    <a:gd name="connsiteX39" fmla="*/ 669110 w 701255"/>
                    <a:gd name="connsiteY39" fmla="*/ 437045 h 1092960"/>
                    <a:gd name="connsiteX40" fmla="*/ 669109 w 701255"/>
                    <a:gd name="connsiteY40" fmla="*/ 377986 h 1092960"/>
                    <a:gd name="connsiteX41" fmla="*/ 369314 w 701255"/>
                    <a:gd name="connsiteY41" fmla="*/ 352235 h 1092960"/>
                    <a:gd name="connsiteX42" fmla="*/ 681584 w 701255"/>
                    <a:gd name="connsiteY42" fmla="*/ 365372 h 1092960"/>
                    <a:gd name="connsiteX43" fmla="*/ 680614 w 701255"/>
                    <a:gd name="connsiteY43" fmla="*/ 439610 h 1092960"/>
                    <a:gd name="connsiteX44" fmla="*/ 369314 w 701255"/>
                    <a:gd name="connsiteY44" fmla="*/ 432939 h 1092960"/>
                    <a:gd name="connsiteX45" fmla="*/ 370209 w 701255"/>
                    <a:gd name="connsiteY45" fmla="*/ 255291 h 1092960"/>
                    <a:gd name="connsiteX46" fmla="*/ 370209 w 701255"/>
                    <a:gd name="connsiteY46" fmla="*/ 321331 h 1092960"/>
                    <a:gd name="connsiteX47" fmla="*/ 669994 w 701255"/>
                    <a:gd name="connsiteY47" fmla="*/ 338886 h 1092960"/>
                    <a:gd name="connsiteX48" fmla="*/ 669993 w 701255"/>
                    <a:gd name="connsiteY48" fmla="*/ 280710 h 1092960"/>
                    <a:gd name="connsiteX49" fmla="*/ 369314 w 701255"/>
                    <a:gd name="connsiteY49" fmla="*/ 242742 h 1092960"/>
                    <a:gd name="connsiteX50" fmla="*/ 681584 w 701255"/>
                    <a:gd name="connsiteY50" fmla="*/ 269445 h 1092960"/>
                    <a:gd name="connsiteX51" fmla="*/ 680614 w 701255"/>
                    <a:gd name="connsiteY51" fmla="*/ 340776 h 1092960"/>
                    <a:gd name="connsiteX52" fmla="*/ 369314 w 701255"/>
                    <a:gd name="connsiteY52" fmla="*/ 323446 h 1092960"/>
                    <a:gd name="connsiteX53" fmla="*/ 370209 w 701255"/>
                    <a:gd name="connsiteY53" fmla="*/ 147404 h 1092960"/>
                    <a:gd name="connsiteX54" fmla="*/ 370209 w 701255"/>
                    <a:gd name="connsiteY54" fmla="*/ 213444 h 1092960"/>
                    <a:gd name="connsiteX55" fmla="*/ 670879 w 701255"/>
                    <a:gd name="connsiteY55" fmla="*/ 241611 h 1092960"/>
                    <a:gd name="connsiteX56" fmla="*/ 670878 w 701255"/>
                    <a:gd name="connsiteY56" fmla="*/ 183435 h 1092960"/>
                    <a:gd name="connsiteX57" fmla="*/ 369314 w 701255"/>
                    <a:gd name="connsiteY57" fmla="*/ 134218 h 1092960"/>
                    <a:gd name="connsiteX58" fmla="*/ 680614 w 701255"/>
                    <a:gd name="connsiteY58" fmla="*/ 171579 h 1092960"/>
                    <a:gd name="connsiteX59" fmla="*/ 680614 w 701255"/>
                    <a:gd name="connsiteY59" fmla="*/ 243880 h 1092960"/>
                    <a:gd name="connsiteX60" fmla="*/ 369314 w 701255"/>
                    <a:gd name="connsiteY60" fmla="*/ 214923 h 1092960"/>
                    <a:gd name="connsiteX61" fmla="*/ 370209 w 701255"/>
                    <a:gd name="connsiteY61" fmla="*/ 39517 h 1092960"/>
                    <a:gd name="connsiteX62" fmla="*/ 370209 w 701255"/>
                    <a:gd name="connsiteY62" fmla="*/ 105557 h 1092960"/>
                    <a:gd name="connsiteX63" fmla="*/ 670878 w 701255"/>
                    <a:gd name="connsiteY63" fmla="*/ 144335 h 1092960"/>
                    <a:gd name="connsiteX64" fmla="*/ 670878 w 701255"/>
                    <a:gd name="connsiteY64" fmla="*/ 87930 h 1092960"/>
                    <a:gd name="connsiteX65" fmla="*/ 369314 w 701255"/>
                    <a:gd name="connsiteY65" fmla="*/ 26664 h 1092960"/>
                    <a:gd name="connsiteX66" fmla="*/ 680614 w 701255"/>
                    <a:gd name="connsiteY66" fmla="*/ 74685 h 1092960"/>
                    <a:gd name="connsiteX67" fmla="*/ 679645 w 701255"/>
                    <a:gd name="connsiteY67" fmla="*/ 146985 h 1092960"/>
                    <a:gd name="connsiteX68" fmla="*/ 369314 w 701255"/>
                    <a:gd name="connsiteY68" fmla="*/ 107368 h 1092960"/>
                    <a:gd name="connsiteX69" fmla="*/ 353929 w 701255"/>
                    <a:gd name="connsiteY69" fmla="*/ 20713 h 1092960"/>
                    <a:gd name="connsiteX70" fmla="*/ 353929 w 701255"/>
                    <a:gd name="connsiteY70" fmla="*/ 1075435 h 1092960"/>
                    <a:gd name="connsiteX71" fmla="*/ 28909 w 701255"/>
                    <a:gd name="connsiteY71" fmla="*/ 1008519 h 1092960"/>
                    <a:gd name="connsiteX72" fmla="*/ 342777 w 701255"/>
                    <a:gd name="connsiteY72" fmla="*/ 1062688 h 1092960"/>
                    <a:gd name="connsiteX73" fmla="*/ 342777 w 701255"/>
                    <a:gd name="connsiteY73" fmla="*/ 41425 h 1092960"/>
                    <a:gd name="connsiteX74" fmla="*/ 20943 w 701255"/>
                    <a:gd name="connsiteY74" fmla="*/ 130646 h 1092960"/>
                    <a:gd name="connsiteX75" fmla="*/ 358709 w 701255"/>
                    <a:gd name="connsiteY75" fmla="*/ 0 h 1092960"/>
                    <a:gd name="connsiteX76" fmla="*/ 0 w 701255"/>
                    <a:gd name="connsiteY76" fmla="*/ 117454 h 1092960"/>
                    <a:gd name="connsiteX77" fmla="*/ 0 w 701255"/>
                    <a:gd name="connsiteY77" fmla="*/ 1015186 h 1092960"/>
                    <a:gd name="connsiteX78" fmla="*/ 360302 w 701255"/>
                    <a:gd name="connsiteY78" fmla="*/ 1092960 h 1092960"/>
                    <a:gd name="connsiteX79" fmla="*/ 701255 w 701255"/>
                    <a:gd name="connsiteY79" fmla="*/ 1022857 h 1092960"/>
                    <a:gd name="connsiteX80" fmla="*/ 699662 w 701255"/>
                    <a:gd name="connsiteY80" fmla="*/ 57356 h 109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701255" h="1092960">
                      <a:moveTo>
                        <a:pt x="434943" y="954134"/>
                      </a:moveTo>
                      <a:cubicBezTo>
                        <a:pt x="417316" y="955714"/>
                        <a:pt x="404072" y="968665"/>
                        <a:pt x="405362" y="983063"/>
                      </a:cubicBezTo>
                      <a:cubicBezTo>
                        <a:pt x="406652" y="997462"/>
                        <a:pt x="421987" y="1007853"/>
                        <a:pt x="439614" y="1006274"/>
                      </a:cubicBezTo>
                      <a:cubicBezTo>
                        <a:pt x="457241" y="1004694"/>
                        <a:pt x="470484" y="991742"/>
                        <a:pt x="469195" y="977344"/>
                      </a:cubicBezTo>
                      <a:cubicBezTo>
                        <a:pt x="467904" y="962946"/>
                        <a:pt x="452569" y="952555"/>
                        <a:pt x="434943" y="954134"/>
                      </a:cubicBezTo>
                      <a:close/>
                      <a:moveTo>
                        <a:pt x="437449" y="951888"/>
                      </a:moveTo>
                      <a:cubicBezTo>
                        <a:pt x="457606" y="950082"/>
                        <a:pt x="475074" y="961187"/>
                        <a:pt x="476463" y="976693"/>
                      </a:cubicBezTo>
                      <a:cubicBezTo>
                        <a:pt x="477852" y="992198"/>
                        <a:pt x="462637" y="1006232"/>
                        <a:pt x="442479" y="1008039"/>
                      </a:cubicBezTo>
                      <a:cubicBezTo>
                        <a:pt x="422322" y="1009844"/>
                        <a:pt x="404855" y="998739"/>
                        <a:pt x="403466" y="983233"/>
                      </a:cubicBezTo>
                      <a:cubicBezTo>
                        <a:pt x="402077" y="967728"/>
                        <a:pt x="417291" y="953694"/>
                        <a:pt x="437449" y="951888"/>
                      </a:cubicBezTo>
                      <a:close/>
                      <a:moveTo>
                        <a:pt x="374642" y="720143"/>
                      </a:moveTo>
                      <a:lnTo>
                        <a:pt x="382608" y="1056316"/>
                      </a:lnTo>
                      <a:lnTo>
                        <a:pt x="537152" y="1035604"/>
                      </a:lnTo>
                      <a:lnTo>
                        <a:pt x="374642" y="1067468"/>
                      </a:lnTo>
                      <a:close/>
                      <a:moveTo>
                        <a:pt x="684061" y="654610"/>
                      </a:moveTo>
                      <a:lnTo>
                        <a:pt x="684061" y="1009011"/>
                      </a:lnTo>
                      <a:lnTo>
                        <a:pt x="683492" y="1009120"/>
                      </a:lnTo>
                      <a:lnTo>
                        <a:pt x="664611" y="677126"/>
                      </a:lnTo>
                      <a:lnTo>
                        <a:pt x="371792" y="697592"/>
                      </a:lnTo>
                      <a:lnTo>
                        <a:pt x="371792" y="674437"/>
                      </a:lnTo>
                      <a:close/>
                      <a:moveTo>
                        <a:pt x="668224" y="576957"/>
                      </a:moveTo>
                      <a:lnTo>
                        <a:pt x="370209" y="578953"/>
                      </a:lnTo>
                      <a:lnTo>
                        <a:pt x="370209" y="644992"/>
                      </a:lnTo>
                      <a:lnTo>
                        <a:pt x="669110" y="631596"/>
                      </a:lnTo>
                      <a:cubicBezTo>
                        <a:pt x="669110" y="612204"/>
                        <a:pt x="668224" y="596349"/>
                        <a:pt x="668224" y="576957"/>
                      </a:cubicBezTo>
                      <a:close/>
                      <a:moveTo>
                        <a:pt x="681584" y="562912"/>
                      </a:moveTo>
                      <a:cubicBezTo>
                        <a:pt x="679932" y="586043"/>
                        <a:pt x="680757" y="609175"/>
                        <a:pt x="681584" y="632305"/>
                      </a:cubicBezTo>
                      <a:lnTo>
                        <a:pt x="369314" y="647174"/>
                      </a:lnTo>
                      <a:lnTo>
                        <a:pt x="369314" y="567868"/>
                      </a:lnTo>
                      <a:close/>
                      <a:moveTo>
                        <a:pt x="370209" y="471950"/>
                      </a:moveTo>
                      <a:lnTo>
                        <a:pt x="370209" y="537989"/>
                      </a:lnTo>
                      <a:lnTo>
                        <a:pt x="669110" y="534321"/>
                      </a:lnTo>
                      <a:cubicBezTo>
                        <a:pt x="669110" y="514929"/>
                        <a:pt x="669109" y="495537"/>
                        <a:pt x="669109" y="476145"/>
                      </a:cubicBezTo>
                      <a:close/>
                      <a:moveTo>
                        <a:pt x="369314" y="458821"/>
                      </a:moveTo>
                      <a:lnTo>
                        <a:pt x="681584" y="461300"/>
                      </a:lnTo>
                      <a:cubicBezTo>
                        <a:pt x="679932" y="484431"/>
                        <a:pt x="680757" y="513376"/>
                        <a:pt x="681584" y="536506"/>
                      </a:cubicBezTo>
                      <a:lnTo>
                        <a:pt x="369314" y="539525"/>
                      </a:lnTo>
                      <a:close/>
                      <a:moveTo>
                        <a:pt x="370209" y="364947"/>
                      </a:moveTo>
                      <a:lnTo>
                        <a:pt x="370209" y="430987"/>
                      </a:lnTo>
                      <a:lnTo>
                        <a:pt x="669110" y="437045"/>
                      </a:lnTo>
                      <a:cubicBezTo>
                        <a:pt x="669110" y="417654"/>
                        <a:pt x="669109" y="397378"/>
                        <a:pt x="669109" y="377986"/>
                      </a:cubicBezTo>
                      <a:close/>
                      <a:moveTo>
                        <a:pt x="369314" y="352235"/>
                      </a:moveTo>
                      <a:lnTo>
                        <a:pt x="681584" y="365372"/>
                      </a:lnTo>
                      <a:cubicBezTo>
                        <a:pt x="679932" y="388504"/>
                        <a:pt x="679788" y="416479"/>
                        <a:pt x="680614" y="439610"/>
                      </a:cubicBezTo>
                      <a:lnTo>
                        <a:pt x="369314" y="432939"/>
                      </a:lnTo>
                      <a:close/>
                      <a:moveTo>
                        <a:pt x="370209" y="255291"/>
                      </a:moveTo>
                      <a:lnTo>
                        <a:pt x="370209" y="321331"/>
                      </a:lnTo>
                      <a:lnTo>
                        <a:pt x="669994" y="338886"/>
                      </a:lnTo>
                      <a:cubicBezTo>
                        <a:pt x="669994" y="319494"/>
                        <a:pt x="669993" y="300103"/>
                        <a:pt x="669993" y="280710"/>
                      </a:cubicBezTo>
                      <a:close/>
                      <a:moveTo>
                        <a:pt x="369314" y="242742"/>
                      </a:moveTo>
                      <a:lnTo>
                        <a:pt x="681584" y="269445"/>
                      </a:lnTo>
                      <a:cubicBezTo>
                        <a:pt x="679932" y="292576"/>
                        <a:pt x="679788" y="317646"/>
                        <a:pt x="680614" y="340776"/>
                      </a:cubicBezTo>
                      <a:lnTo>
                        <a:pt x="369314" y="323446"/>
                      </a:lnTo>
                      <a:close/>
                      <a:moveTo>
                        <a:pt x="370209" y="147404"/>
                      </a:moveTo>
                      <a:lnTo>
                        <a:pt x="370209" y="213444"/>
                      </a:lnTo>
                      <a:lnTo>
                        <a:pt x="670879" y="241611"/>
                      </a:lnTo>
                      <a:cubicBezTo>
                        <a:pt x="670879" y="222220"/>
                        <a:pt x="670878" y="202827"/>
                        <a:pt x="670878" y="183435"/>
                      </a:cubicBezTo>
                      <a:close/>
                      <a:moveTo>
                        <a:pt x="369314" y="134218"/>
                      </a:moveTo>
                      <a:lnTo>
                        <a:pt x="680614" y="171579"/>
                      </a:lnTo>
                      <a:cubicBezTo>
                        <a:pt x="678963" y="194710"/>
                        <a:pt x="679788" y="220749"/>
                        <a:pt x="680614" y="243880"/>
                      </a:cubicBezTo>
                      <a:lnTo>
                        <a:pt x="369314" y="214923"/>
                      </a:lnTo>
                      <a:close/>
                      <a:moveTo>
                        <a:pt x="370209" y="39517"/>
                      </a:moveTo>
                      <a:lnTo>
                        <a:pt x="370209" y="105557"/>
                      </a:lnTo>
                      <a:lnTo>
                        <a:pt x="670878" y="144335"/>
                      </a:lnTo>
                      <a:lnTo>
                        <a:pt x="670878" y="87930"/>
                      </a:lnTo>
                      <a:close/>
                      <a:moveTo>
                        <a:pt x="369314" y="26664"/>
                      </a:moveTo>
                      <a:lnTo>
                        <a:pt x="680614" y="74685"/>
                      </a:lnTo>
                      <a:cubicBezTo>
                        <a:pt x="678963" y="97815"/>
                        <a:pt x="678820" y="123853"/>
                        <a:pt x="679645" y="146985"/>
                      </a:cubicBezTo>
                      <a:lnTo>
                        <a:pt x="369314" y="107368"/>
                      </a:lnTo>
                      <a:close/>
                      <a:moveTo>
                        <a:pt x="353929" y="20713"/>
                      </a:moveTo>
                      <a:lnTo>
                        <a:pt x="353929" y="1075435"/>
                      </a:lnTo>
                      <a:lnTo>
                        <a:pt x="28909" y="1008519"/>
                      </a:lnTo>
                      <a:lnTo>
                        <a:pt x="342777" y="1062688"/>
                      </a:lnTo>
                      <a:lnTo>
                        <a:pt x="342777" y="41425"/>
                      </a:lnTo>
                      <a:lnTo>
                        <a:pt x="20943" y="130646"/>
                      </a:lnTo>
                      <a:close/>
                      <a:moveTo>
                        <a:pt x="358709" y="0"/>
                      </a:moveTo>
                      <a:lnTo>
                        <a:pt x="0" y="117454"/>
                      </a:lnTo>
                      <a:lnTo>
                        <a:pt x="0" y="1015186"/>
                      </a:lnTo>
                      <a:lnTo>
                        <a:pt x="360302" y="1092960"/>
                      </a:lnTo>
                      <a:lnTo>
                        <a:pt x="701255" y="1022857"/>
                      </a:lnTo>
                      <a:cubicBezTo>
                        <a:pt x="700724" y="704210"/>
                        <a:pt x="700193" y="376004"/>
                        <a:pt x="699662" y="57356"/>
                      </a:cubicBezTo>
                      <a:close/>
                    </a:path>
                  </a:pathLst>
                </a:custGeom>
                <a:solidFill>
                  <a:schemeClr val="accent4"/>
                </a:solidFill>
              </p:spPr>
              <p:txBody>
                <a:bodyPr vert="horz" wrap="square" lIns="91440" tIns="91440" rIns="91440" bIns="91440" numCol="1" rtlCol="0" anchor="t" anchorCtr="0" compatLnSpc="1">
                  <a:prstTxWarp prst="textNoShape">
                    <a:avLst/>
                  </a:prstTxWarp>
                  <a:noAutofit/>
                </a:bodyPr>
                <a:lstStyle/>
                <a:p>
                  <a:pPr algn="ctr" defTabSz="914159">
                    <a:lnSpc>
                      <a:spcPct val="90000"/>
                    </a:lnSpc>
                    <a:spcBef>
                      <a:spcPts val="630"/>
                    </a:spcBef>
                    <a:buClr>
                      <a:srgbClr val="FFFF99"/>
                    </a:buClr>
                    <a:buSzPct val="120000"/>
                  </a:pPr>
                  <a:endParaRPr lang="en-US" sz="20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6" name="Freeform 35"/>
                <p:cNvSpPr/>
                <p:nvPr/>
              </p:nvSpPr>
              <p:spPr>
                <a:xfrm flipH="1">
                  <a:off x="4294849" y="5179957"/>
                  <a:ext cx="594543" cy="926639"/>
                </a:xfrm>
                <a:custGeom>
                  <a:avLst/>
                  <a:gdLst>
                    <a:gd name="connsiteX0" fmla="*/ 434943 w 701255"/>
                    <a:gd name="connsiteY0" fmla="*/ 954134 h 1092960"/>
                    <a:gd name="connsiteX1" fmla="*/ 405362 w 701255"/>
                    <a:gd name="connsiteY1" fmla="*/ 983063 h 1092960"/>
                    <a:gd name="connsiteX2" fmla="*/ 439614 w 701255"/>
                    <a:gd name="connsiteY2" fmla="*/ 1006274 h 1092960"/>
                    <a:gd name="connsiteX3" fmla="*/ 469195 w 701255"/>
                    <a:gd name="connsiteY3" fmla="*/ 977344 h 1092960"/>
                    <a:gd name="connsiteX4" fmla="*/ 434943 w 701255"/>
                    <a:gd name="connsiteY4" fmla="*/ 954134 h 1092960"/>
                    <a:gd name="connsiteX5" fmla="*/ 437449 w 701255"/>
                    <a:gd name="connsiteY5" fmla="*/ 951888 h 1092960"/>
                    <a:gd name="connsiteX6" fmla="*/ 476463 w 701255"/>
                    <a:gd name="connsiteY6" fmla="*/ 976693 h 1092960"/>
                    <a:gd name="connsiteX7" fmla="*/ 442479 w 701255"/>
                    <a:gd name="connsiteY7" fmla="*/ 1008039 h 1092960"/>
                    <a:gd name="connsiteX8" fmla="*/ 403466 w 701255"/>
                    <a:gd name="connsiteY8" fmla="*/ 983233 h 1092960"/>
                    <a:gd name="connsiteX9" fmla="*/ 437449 w 701255"/>
                    <a:gd name="connsiteY9" fmla="*/ 951888 h 1092960"/>
                    <a:gd name="connsiteX10" fmla="*/ 374642 w 701255"/>
                    <a:gd name="connsiteY10" fmla="*/ 720143 h 1092960"/>
                    <a:gd name="connsiteX11" fmla="*/ 382608 w 701255"/>
                    <a:gd name="connsiteY11" fmla="*/ 1056316 h 1092960"/>
                    <a:gd name="connsiteX12" fmla="*/ 537152 w 701255"/>
                    <a:gd name="connsiteY12" fmla="*/ 1035604 h 1092960"/>
                    <a:gd name="connsiteX13" fmla="*/ 374642 w 701255"/>
                    <a:gd name="connsiteY13" fmla="*/ 1067468 h 1092960"/>
                    <a:gd name="connsiteX14" fmla="*/ 684061 w 701255"/>
                    <a:gd name="connsiteY14" fmla="*/ 654610 h 1092960"/>
                    <a:gd name="connsiteX15" fmla="*/ 684061 w 701255"/>
                    <a:gd name="connsiteY15" fmla="*/ 1009011 h 1092960"/>
                    <a:gd name="connsiteX16" fmla="*/ 683492 w 701255"/>
                    <a:gd name="connsiteY16" fmla="*/ 1009120 h 1092960"/>
                    <a:gd name="connsiteX17" fmla="*/ 664611 w 701255"/>
                    <a:gd name="connsiteY17" fmla="*/ 677126 h 1092960"/>
                    <a:gd name="connsiteX18" fmla="*/ 371792 w 701255"/>
                    <a:gd name="connsiteY18" fmla="*/ 697592 h 1092960"/>
                    <a:gd name="connsiteX19" fmla="*/ 371792 w 701255"/>
                    <a:gd name="connsiteY19" fmla="*/ 674437 h 1092960"/>
                    <a:gd name="connsiteX20" fmla="*/ 668224 w 701255"/>
                    <a:gd name="connsiteY20" fmla="*/ 576957 h 1092960"/>
                    <a:gd name="connsiteX21" fmla="*/ 370209 w 701255"/>
                    <a:gd name="connsiteY21" fmla="*/ 578953 h 1092960"/>
                    <a:gd name="connsiteX22" fmla="*/ 370209 w 701255"/>
                    <a:gd name="connsiteY22" fmla="*/ 644992 h 1092960"/>
                    <a:gd name="connsiteX23" fmla="*/ 669110 w 701255"/>
                    <a:gd name="connsiteY23" fmla="*/ 631596 h 1092960"/>
                    <a:gd name="connsiteX24" fmla="*/ 668224 w 701255"/>
                    <a:gd name="connsiteY24" fmla="*/ 576957 h 1092960"/>
                    <a:gd name="connsiteX25" fmla="*/ 681584 w 701255"/>
                    <a:gd name="connsiteY25" fmla="*/ 562912 h 1092960"/>
                    <a:gd name="connsiteX26" fmla="*/ 681584 w 701255"/>
                    <a:gd name="connsiteY26" fmla="*/ 632305 h 1092960"/>
                    <a:gd name="connsiteX27" fmla="*/ 369314 w 701255"/>
                    <a:gd name="connsiteY27" fmla="*/ 647174 h 1092960"/>
                    <a:gd name="connsiteX28" fmla="*/ 369314 w 701255"/>
                    <a:gd name="connsiteY28" fmla="*/ 567868 h 1092960"/>
                    <a:gd name="connsiteX29" fmla="*/ 370209 w 701255"/>
                    <a:gd name="connsiteY29" fmla="*/ 471950 h 1092960"/>
                    <a:gd name="connsiteX30" fmla="*/ 370209 w 701255"/>
                    <a:gd name="connsiteY30" fmla="*/ 537989 h 1092960"/>
                    <a:gd name="connsiteX31" fmla="*/ 669110 w 701255"/>
                    <a:gd name="connsiteY31" fmla="*/ 534321 h 1092960"/>
                    <a:gd name="connsiteX32" fmla="*/ 669109 w 701255"/>
                    <a:gd name="connsiteY32" fmla="*/ 476145 h 1092960"/>
                    <a:gd name="connsiteX33" fmla="*/ 369314 w 701255"/>
                    <a:gd name="connsiteY33" fmla="*/ 458821 h 1092960"/>
                    <a:gd name="connsiteX34" fmla="*/ 681584 w 701255"/>
                    <a:gd name="connsiteY34" fmla="*/ 461300 h 1092960"/>
                    <a:gd name="connsiteX35" fmla="*/ 681584 w 701255"/>
                    <a:gd name="connsiteY35" fmla="*/ 536506 h 1092960"/>
                    <a:gd name="connsiteX36" fmla="*/ 369314 w 701255"/>
                    <a:gd name="connsiteY36" fmla="*/ 539525 h 1092960"/>
                    <a:gd name="connsiteX37" fmla="*/ 370209 w 701255"/>
                    <a:gd name="connsiteY37" fmla="*/ 364947 h 1092960"/>
                    <a:gd name="connsiteX38" fmla="*/ 370209 w 701255"/>
                    <a:gd name="connsiteY38" fmla="*/ 430987 h 1092960"/>
                    <a:gd name="connsiteX39" fmla="*/ 669110 w 701255"/>
                    <a:gd name="connsiteY39" fmla="*/ 437045 h 1092960"/>
                    <a:gd name="connsiteX40" fmla="*/ 669109 w 701255"/>
                    <a:gd name="connsiteY40" fmla="*/ 377986 h 1092960"/>
                    <a:gd name="connsiteX41" fmla="*/ 369314 w 701255"/>
                    <a:gd name="connsiteY41" fmla="*/ 352235 h 1092960"/>
                    <a:gd name="connsiteX42" fmla="*/ 681584 w 701255"/>
                    <a:gd name="connsiteY42" fmla="*/ 365372 h 1092960"/>
                    <a:gd name="connsiteX43" fmla="*/ 680614 w 701255"/>
                    <a:gd name="connsiteY43" fmla="*/ 439610 h 1092960"/>
                    <a:gd name="connsiteX44" fmla="*/ 369314 w 701255"/>
                    <a:gd name="connsiteY44" fmla="*/ 432939 h 1092960"/>
                    <a:gd name="connsiteX45" fmla="*/ 370209 w 701255"/>
                    <a:gd name="connsiteY45" fmla="*/ 255291 h 1092960"/>
                    <a:gd name="connsiteX46" fmla="*/ 370209 w 701255"/>
                    <a:gd name="connsiteY46" fmla="*/ 321331 h 1092960"/>
                    <a:gd name="connsiteX47" fmla="*/ 669994 w 701255"/>
                    <a:gd name="connsiteY47" fmla="*/ 338886 h 1092960"/>
                    <a:gd name="connsiteX48" fmla="*/ 669993 w 701255"/>
                    <a:gd name="connsiteY48" fmla="*/ 280710 h 1092960"/>
                    <a:gd name="connsiteX49" fmla="*/ 369314 w 701255"/>
                    <a:gd name="connsiteY49" fmla="*/ 242742 h 1092960"/>
                    <a:gd name="connsiteX50" fmla="*/ 681584 w 701255"/>
                    <a:gd name="connsiteY50" fmla="*/ 269445 h 1092960"/>
                    <a:gd name="connsiteX51" fmla="*/ 680614 w 701255"/>
                    <a:gd name="connsiteY51" fmla="*/ 340776 h 1092960"/>
                    <a:gd name="connsiteX52" fmla="*/ 369314 w 701255"/>
                    <a:gd name="connsiteY52" fmla="*/ 323446 h 1092960"/>
                    <a:gd name="connsiteX53" fmla="*/ 370209 w 701255"/>
                    <a:gd name="connsiteY53" fmla="*/ 147404 h 1092960"/>
                    <a:gd name="connsiteX54" fmla="*/ 370209 w 701255"/>
                    <a:gd name="connsiteY54" fmla="*/ 213444 h 1092960"/>
                    <a:gd name="connsiteX55" fmla="*/ 670879 w 701255"/>
                    <a:gd name="connsiteY55" fmla="*/ 241611 h 1092960"/>
                    <a:gd name="connsiteX56" fmla="*/ 670878 w 701255"/>
                    <a:gd name="connsiteY56" fmla="*/ 183435 h 1092960"/>
                    <a:gd name="connsiteX57" fmla="*/ 369314 w 701255"/>
                    <a:gd name="connsiteY57" fmla="*/ 134218 h 1092960"/>
                    <a:gd name="connsiteX58" fmla="*/ 680614 w 701255"/>
                    <a:gd name="connsiteY58" fmla="*/ 171579 h 1092960"/>
                    <a:gd name="connsiteX59" fmla="*/ 680614 w 701255"/>
                    <a:gd name="connsiteY59" fmla="*/ 243880 h 1092960"/>
                    <a:gd name="connsiteX60" fmla="*/ 369314 w 701255"/>
                    <a:gd name="connsiteY60" fmla="*/ 214923 h 1092960"/>
                    <a:gd name="connsiteX61" fmla="*/ 370209 w 701255"/>
                    <a:gd name="connsiteY61" fmla="*/ 39517 h 1092960"/>
                    <a:gd name="connsiteX62" fmla="*/ 370209 w 701255"/>
                    <a:gd name="connsiteY62" fmla="*/ 105557 h 1092960"/>
                    <a:gd name="connsiteX63" fmla="*/ 670878 w 701255"/>
                    <a:gd name="connsiteY63" fmla="*/ 144335 h 1092960"/>
                    <a:gd name="connsiteX64" fmla="*/ 670878 w 701255"/>
                    <a:gd name="connsiteY64" fmla="*/ 87930 h 1092960"/>
                    <a:gd name="connsiteX65" fmla="*/ 369314 w 701255"/>
                    <a:gd name="connsiteY65" fmla="*/ 26664 h 1092960"/>
                    <a:gd name="connsiteX66" fmla="*/ 680614 w 701255"/>
                    <a:gd name="connsiteY66" fmla="*/ 74685 h 1092960"/>
                    <a:gd name="connsiteX67" fmla="*/ 679645 w 701255"/>
                    <a:gd name="connsiteY67" fmla="*/ 146985 h 1092960"/>
                    <a:gd name="connsiteX68" fmla="*/ 369314 w 701255"/>
                    <a:gd name="connsiteY68" fmla="*/ 107368 h 1092960"/>
                    <a:gd name="connsiteX69" fmla="*/ 353929 w 701255"/>
                    <a:gd name="connsiteY69" fmla="*/ 20713 h 1092960"/>
                    <a:gd name="connsiteX70" fmla="*/ 353929 w 701255"/>
                    <a:gd name="connsiteY70" fmla="*/ 1075435 h 1092960"/>
                    <a:gd name="connsiteX71" fmla="*/ 28909 w 701255"/>
                    <a:gd name="connsiteY71" fmla="*/ 1008519 h 1092960"/>
                    <a:gd name="connsiteX72" fmla="*/ 342777 w 701255"/>
                    <a:gd name="connsiteY72" fmla="*/ 1062688 h 1092960"/>
                    <a:gd name="connsiteX73" fmla="*/ 342777 w 701255"/>
                    <a:gd name="connsiteY73" fmla="*/ 41425 h 1092960"/>
                    <a:gd name="connsiteX74" fmla="*/ 20943 w 701255"/>
                    <a:gd name="connsiteY74" fmla="*/ 130646 h 1092960"/>
                    <a:gd name="connsiteX75" fmla="*/ 358709 w 701255"/>
                    <a:gd name="connsiteY75" fmla="*/ 0 h 1092960"/>
                    <a:gd name="connsiteX76" fmla="*/ 0 w 701255"/>
                    <a:gd name="connsiteY76" fmla="*/ 117454 h 1092960"/>
                    <a:gd name="connsiteX77" fmla="*/ 0 w 701255"/>
                    <a:gd name="connsiteY77" fmla="*/ 1015186 h 1092960"/>
                    <a:gd name="connsiteX78" fmla="*/ 360302 w 701255"/>
                    <a:gd name="connsiteY78" fmla="*/ 1092960 h 1092960"/>
                    <a:gd name="connsiteX79" fmla="*/ 701255 w 701255"/>
                    <a:gd name="connsiteY79" fmla="*/ 1022857 h 1092960"/>
                    <a:gd name="connsiteX80" fmla="*/ 699662 w 701255"/>
                    <a:gd name="connsiteY80" fmla="*/ 57356 h 109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701255" h="1092960">
                      <a:moveTo>
                        <a:pt x="434943" y="954134"/>
                      </a:moveTo>
                      <a:cubicBezTo>
                        <a:pt x="417316" y="955714"/>
                        <a:pt x="404072" y="968665"/>
                        <a:pt x="405362" y="983063"/>
                      </a:cubicBezTo>
                      <a:cubicBezTo>
                        <a:pt x="406652" y="997462"/>
                        <a:pt x="421987" y="1007853"/>
                        <a:pt x="439614" y="1006274"/>
                      </a:cubicBezTo>
                      <a:cubicBezTo>
                        <a:pt x="457241" y="1004694"/>
                        <a:pt x="470484" y="991742"/>
                        <a:pt x="469195" y="977344"/>
                      </a:cubicBezTo>
                      <a:cubicBezTo>
                        <a:pt x="467904" y="962946"/>
                        <a:pt x="452569" y="952555"/>
                        <a:pt x="434943" y="954134"/>
                      </a:cubicBezTo>
                      <a:close/>
                      <a:moveTo>
                        <a:pt x="437449" y="951888"/>
                      </a:moveTo>
                      <a:cubicBezTo>
                        <a:pt x="457606" y="950082"/>
                        <a:pt x="475074" y="961187"/>
                        <a:pt x="476463" y="976693"/>
                      </a:cubicBezTo>
                      <a:cubicBezTo>
                        <a:pt x="477852" y="992198"/>
                        <a:pt x="462637" y="1006232"/>
                        <a:pt x="442479" y="1008039"/>
                      </a:cubicBezTo>
                      <a:cubicBezTo>
                        <a:pt x="422322" y="1009844"/>
                        <a:pt x="404855" y="998739"/>
                        <a:pt x="403466" y="983233"/>
                      </a:cubicBezTo>
                      <a:cubicBezTo>
                        <a:pt x="402077" y="967728"/>
                        <a:pt x="417291" y="953694"/>
                        <a:pt x="437449" y="951888"/>
                      </a:cubicBezTo>
                      <a:close/>
                      <a:moveTo>
                        <a:pt x="374642" y="720143"/>
                      </a:moveTo>
                      <a:lnTo>
                        <a:pt x="382608" y="1056316"/>
                      </a:lnTo>
                      <a:lnTo>
                        <a:pt x="537152" y="1035604"/>
                      </a:lnTo>
                      <a:lnTo>
                        <a:pt x="374642" y="1067468"/>
                      </a:lnTo>
                      <a:close/>
                      <a:moveTo>
                        <a:pt x="684061" y="654610"/>
                      </a:moveTo>
                      <a:lnTo>
                        <a:pt x="684061" y="1009011"/>
                      </a:lnTo>
                      <a:lnTo>
                        <a:pt x="683492" y="1009120"/>
                      </a:lnTo>
                      <a:lnTo>
                        <a:pt x="664611" y="677126"/>
                      </a:lnTo>
                      <a:lnTo>
                        <a:pt x="371792" y="697592"/>
                      </a:lnTo>
                      <a:lnTo>
                        <a:pt x="371792" y="674437"/>
                      </a:lnTo>
                      <a:close/>
                      <a:moveTo>
                        <a:pt x="668224" y="576957"/>
                      </a:moveTo>
                      <a:lnTo>
                        <a:pt x="370209" y="578953"/>
                      </a:lnTo>
                      <a:lnTo>
                        <a:pt x="370209" y="644992"/>
                      </a:lnTo>
                      <a:lnTo>
                        <a:pt x="669110" y="631596"/>
                      </a:lnTo>
                      <a:cubicBezTo>
                        <a:pt x="669110" y="612204"/>
                        <a:pt x="668224" y="596349"/>
                        <a:pt x="668224" y="576957"/>
                      </a:cubicBezTo>
                      <a:close/>
                      <a:moveTo>
                        <a:pt x="681584" y="562912"/>
                      </a:moveTo>
                      <a:cubicBezTo>
                        <a:pt x="679932" y="586043"/>
                        <a:pt x="680757" y="609175"/>
                        <a:pt x="681584" y="632305"/>
                      </a:cubicBezTo>
                      <a:lnTo>
                        <a:pt x="369314" y="647174"/>
                      </a:lnTo>
                      <a:lnTo>
                        <a:pt x="369314" y="567868"/>
                      </a:lnTo>
                      <a:close/>
                      <a:moveTo>
                        <a:pt x="370209" y="471950"/>
                      </a:moveTo>
                      <a:lnTo>
                        <a:pt x="370209" y="537989"/>
                      </a:lnTo>
                      <a:lnTo>
                        <a:pt x="669110" y="534321"/>
                      </a:lnTo>
                      <a:cubicBezTo>
                        <a:pt x="669110" y="514929"/>
                        <a:pt x="669109" y="495537"/>
                        <a:pt x="669109" y="476145"/>
                      </a:cubicBezTo>
                      <a:close/>
                      <a:moveTo>
                        <a:pt x="369314" y="458821"/>
                      </a:moveTo>
                      <a:lnTo>
                        <a:pt x="681584" y="461300"/>
                      </a:lnTo>
                      <a:cubicBezTo>
                        <a:pt x="679932" y="484431"/>
                        <a:pt x="680757" y="513376"/>
                        <a:pt x="681584" y="536506"/>
                      </a:cubicBezTo>
                      <a:lnTo>
                        <a:pt x="369314" y="539525"/>
                      </a:lnTo>
                      <a:close/>
                      <a:moveTo>
                        <a:pt x="370209" y="364947"/>
                      </a:moveTo>
                      <a:lnTo>
                        <a:pt x="370209" y="430987"/>
                      </a:lnTo>
                      <a:lnTo>
                        <a:pt x="669110" y="437045"/>
                      </a:lnTo>
                      <a:cubicBezTo>
                        <a:pt x="669110" y="417654"/>
                        <a:pt x="669109" y="397378"/>
                        <a:pt x="669109" y="377986"/>
                      </a:cubicBezTo>
                      <a:close/>
                      <a:moveTo>
                        <a:pt x="369314" y="352235"/>
                      </a:moveTo>
                      <a:lnTo>
                        <a:pt x="681584" y="365372"/>
                      </a:lnTo>
                      <a:cubicBezTo>
                        <a:pt x="679932" y="388504"/>
                        <a:pt x="679788" y="416479"/>
                        <a:pt x="680614" y="439610"/>
                      </a:cubicBezTo>
                      <a:lnTo>
                        <a:pt x="369314" y="432939"/>
                      </a:lnTo>
                      <a:close/>
                      <a:moveTo>
                        <a:pt x="370209" y="255291"/>
                      </a:moveTo>
                      <a:lnTo>
                        <a:pt x="370209" y="321331"/>
                      </a:lnTo>
                      <a:lnTo>
                        <a:pt x="669994" y="338886"/>
                      </a:lnTo>
                      <a:cubicBezTo>
                        <a:pt x="669994" y="319494"/>
                        <a:pt x="669993" y="300103"/>
                        <a:pt x="669993" y="280710"/>
                      </a:cubicBezTo>
                      <a:close/>
                      <a:moveTo>
                        <a:pt x="369314" y="242742"/>
                      </a:moveTo>
                      <a:lnTo>
                        <a:pt x="681584" y="269445"/>
                      </a:lnTo>
                      <a:cubicBezTo>
                        <a:pt x="679932" y="292576"/>
                        <a:pt x="679788" y="317646"/>
                        <a:pt x="680614" y="340776"/>
                      </a:cubicBezTo>
                      <a:lnTo>
                        <a:pt x="369314" y="323446"/>
                      </a:lnTo>
                      <a:close/>
                      <a:moveTo>
                        <a:pt x="370209" y="147404"/>
                      </a:moveTo>
                      <a:lnTo>
                        <a:pt x="370209" y="213444"/>
                      </a:lnTo>
                      <a:lnTo>
                        <a:pt x="670879" y="241611"/>
                      </a:lnTo>
                      <a:cubicBezTo>
                        <a:pt x="670879" y="222220"/>
                        <a:pt x="670878" y="202827"/>
                        <a:pt x="670878" y="183435"/>
                      </a:cubicBezTo>
                      <a:close/>
                      <a:moveTo>
                        <a:pt x="369314" y="134218"/>
                      </a:moveTo>
                      <a:lnTo>
                        <a:pt x="680614" y="171579"/>
                      </a:lnTo>
                      <a:cubicBezTo>
                        <a:pt x="678963" y="194710"/>
                        <a:pt x="679788" y="220749"/>
                        <a:pt x="680614" y="243880"/>
                      </a:cubicBezTo>
                      <a:lnTo>
                        <a:pt x="369314" y="214923"/>
                      </a:lnTo>
                      <a:close/>
                      <a:moveTo>
                        <a:pt x="370209" y="39517"/>
                      </a:moveTo>
                      <a:lnTo>
                        <a:pt x="370209" y="105557"/>
                      </a:lnTo>
                      <a:lnTo>
                        <a:pt x="670878" y="144335"/>
                      </a:lnTo>
                      <a:lnTo>
                        <a:pt x="670878" y="87930"/>
                      </a:lnTo>
                      <a:close/>
                      <a:moveTo>
                        <a:pt x="369314" y="26664"/>
                      </a:moveTo>
                      <a:lnTo>
                        <a:pt x="680614" y="74685"/>
                      </a:lnTo>
                      <a:cubicBezTo>
                        <a:pt x="678963" y="97815"/>
                        <a:pt x="678820" y="123853"/>
                        <a:pt x="679645" y="146985"/>
                      </a:cubicBezTo>
                      <a:lnTo>
                        <a:pt x="369314" y="107368"/>
                      </a:lnTo>
                      <a:close/>
                      <a:moveTo>
                        <a:pt x="353929" y="20713"/>
                      </a:moveTo>
                      <a:lnTo>
                        <a:pt x="353929" y="1075435"/>
                      </a:lnTo>
                      <a:lnTo>
                        <a:pt x="28909" y="1008519"/>
                      </a:lnTo>
                      <a:lnTo>
                        <a:pt x="342777" y="1062688"/>
                      </a:lnTo>
                      <a:lnTo>
                        <a:pt x="342777" y="41425"/>
                      </a:lnTo>
                      <a:lnTo>
                        <a:pt x="20943" y="130646"/>
                      </a:lnTo>
                      <a:close/>
                      <a:moveTo>
                        <a:pt x="358709" y="0"/>
                      </a:moveTo>
                      <a:lnTo>
                        <a:pt x="0" y="117454"/>
                      </a:lnTo>
                      <a:lnTo>
                        <a:pt x="0" y="1015186"/>
                      </a:lnTo>
                      <a:lnTo>
                        <a:pt x="360302" y="1092960"/>
                      </a:lnTo>
                      <a:lnTo>
                        <a:pt x="701255" y="1022857"/>
                      </a:lnTo>
                      <a:cubicBezTo>
                        <a:pt x="700724" y="704210"/>
                        <a:pt x="700193" y="376004"/>
                        <a:pt x="699662" y="57356"/>
                      </a:cubicBezTo>
                      <a:close/>
                    </a:path>
                  </a:pathLst>
                </a:custGeom>
                <a:solidFill>
                  <a:schemeClr val="accent4"/>
                </a:solidFill>
              </p:spPr>
              <p:txBody>
                <a:bodyPr vert="horz" wrap="square" lIns="91440" tIns="91440" rIns="91440" bIns="91440" numCol="1" rtlCol="0" anchor="t" anchorCtr="0" compatLnSpc="1">
                  <a:prstTxWarp prst="textNoShape">
                    <a:avLst/>
                  </a:prstTxWarp>
                  <a:noAutofit/>
                </a:bodyPr>
                <a:lstStyle/>
                <a:p>
                  <a:pPr algn="ctr" defTabSz="914159">
                    <a:lnSpc>
                      <a:spcPct val="90000"/>
                    </a:lnSpc>
                    <a:spcBef>
                      <a:spcPts val="630"/>
                    </a:spcBef>
                    <a:buClr>
                      <a:srgbClr val="FFFF99"/>
                    </a:buClr>
                    <a:buSzPct val="120000"/>
                  </a:pPr>
                  <a:endParaRPr lang="en-US" sz="20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7" name="Freeform 36"/>
                <p:cNvSpPr/>
                <p:nvPr/>
              </p:nvSpPr>
              <p:spPr>
                <a:xfrm flipH="1">
                  <a:off x="5286674" y="5179958"/>
                  <a:ext cx="594543" cy="926638"/>
                </a:xfrm>
                <a:custGeom>
                  <a:avLst/>
                  <a:gdLst>
                    <a:gd name="connsiteX0" fmla="*/ 434943 w 701255"/>
                    <a:gd name="connsiteY0" fmla="*/ 954134 h 1092960"/>
                    <a:gd name="connsiteX1" fmla="*/ 405362 w 701255"/>
                    <a:gd name="connsiteY1" fmla="*/ 983063 h 1092960"/>
                    <a:gd name="connsiteX2" fmla="*/ 439614 w 701255"/>
                    <a:gd name="connsiteY2" fmla="*/ 1006274 h 1092960"/>
                    <a:gd name="connsiteX3" fmla="*/ 469195 w 701255"/>
                    <a:gd name="connsiteY3" fmla="*/ 977344 h 1092960"/>
                    <a:gd name="connsiteX4" fmla="*/ 434943 w 701255"/>
                    <a:gd name="connsiteY4" fmla="*/ 954134 h 1092960"/>
                    <a:gd name="connsiteX5" fmla="*/ 437449 w 701255"/>
                    <a:gd name="connsiteY5" fmla="*/ 951888 h 1092960"/>
                    <a:gd name="connsiteX6" fmla="*/ 476463 w 701255"/>
                    <a:gd name="connsiteY6" fmla="*/ 976693 h 1092960"/>
                    <a:gd name="connsiteX7" fmla="*/ 442479 w 701255"/>
                    <a:gd name="connsiteY7" fmla="*/ 1008039 h 1092960"/>
                    <a:gd name="connsiteX8" fmla="*/ 403466 w 701255"/>
                    <a:gd name="connsiteY8" fmla="*/ 983233 h 1092960"/>
                    <a:gd name="connsiteX9" fmla="*/ 437449 w 701255"/>
                    <a:gd name="connsiteY9" fmla="*/ 951888 h 1092960"/>
                    <a:gd name="connsiteX10" fmla="*/ 374642 w 701255"/>
                    <a:gd name="connsiteY10" fmla="*/ 720143 h 1092960"/>
                    <a:gd name="connsiteX11" fmla="*/ 382608 w 701255"/>
                    <a:gd name="connsiteY11" fmla="*/ 1056316 h 1092960"/>
                    <a:gd name="connsiteX12" fmla="*/ 537152 w 701255"/>
                    <a:gd name="connsiteY12" fmla="*/ 1035604 h 1092960"/>
                    <a:gd name="connsiteX13" fmla="*/ 374642 w 701255"/>
                    <a:gd name="connsiteY13" fmla="*/ 1067468 h 1092960"/>
                    <a:gd name="connsiteX14" fmla="*/ 684061 w 701255"/>
                    <a:gd name="connsiteY14" fmla="*/ 654610 h 1092960"/>
                    <a:gd name="connsiteX15" fmla="*/ 684061 w 701255"/>
                    <a:gd name="connsiteY15" fmla="*/ 1009011 h 1092960"/>
                    <a:gd name="connsiteX16" fmla="*/ 683492 w 701255"/>
                    <a:gd name="connsiteY16" fmla="*/ 1009120 h 1092960"/>
                    <a:gd name="connsiteX17" fmla="*/ 664611 w 701255"/>
                    <a:gd name="connsiteY17" fmla="*/ 677126 h 1092960"/>
                    <a:gd name="connsiteX18" fmla="*/ 371792 w 701255"/>
                    <a:gd name="connsiteY18" fmla="*/ 697592 h 1092960"/>
                    <a:gd name="connsiteX19" fmla="*/ 371792 w 701255"/>
                    <a:gd name="connsiteY19" fmla="*/ 674437 h 1092960"/>
                    <a:gd name="connsiteX20" fmla="*/ 668224 w 701255"/>
                    <a:gd name="connsiteY20" fmla="*/ 576957 h 1092960"/>
                    <a:gd name="connsiteX21" fmla="*/ 370209 w 701255"/>
                    <a:gd name="connsiteY21" fmla="*/ 578953 h 1092960"/>
                    <a:gd name="connsiteX22" fmla="*/ 370209 w 701255"/>
                    <a:gd name="connsiteY22" fmla="*/ 644992 h 1092960"/>
                    <a:gd name="connsiteX23" fmla="*/ 669110 w 701255"/>
                    <a:gd name="connsiteY23" fmla="*/ 631596 h 1092960"/>
                    <a:gd name="connsiteX24" fmla="*/ 668224 w 701255"/>
                    <a:gd name="connsiteY24" fmla="*/ 576957 h 1092960"/>
                    <a:gd name="connsiteX25" fmla="*/ 681584 w 701255"/>
                    <a:gd name="connsiteY25" fmla="*/ 562912 h 1092960"/>
                    <a:gd name="connsiteX26" fmla="*/ 681584 w 701255"/>
                    <a:gd name="connsiteY26" fmla="*/ 632305 h 1092960"/>
                    <a:gd name="connsiteX27" fmla="*/ 369314 w 701255"/>
                    <a:gd name="connsiteY27" fmla="*/ 647174 h 1092960"/>
                    <a:gd name="connsiteX28" fmla="*/ 369314 w 701255"/>
                    <a:gd name="connsiteY28" fmla="*/ 567868 h 1092960"/>
                    <a:gd name="connsiteX29" fmla="*/ 370209 w 701255"/>
                    <a:gd name="connsiteY29" fmla="*/ 471950 h 1092960"/>
                    <a:gd name="connsiteX30" fmla="*/ 370209 w 701255"/>
                    <a:gd name="connsiteY30" fmla="*/ 537989 h 1092960"/>
                    <a:gd name="connsiteX31" fmla="*/ 669110 w 701255"/>
                    <a:gd name="connsiteY31" fmla="*/ 534321 h 1092960"/>
                    <a:gd name="connsiteX32" fmla="*/ 669109 w 701255"/>
                    <a:gd name="connsiteY32" fmla="*/ 476145 h 1092960"/>
                    <a:gd name="connsiteX33" fmla="*/ 369314 w 701255"/>
                    <a:gd name="connsiteY33" fmla="*/ 458821 h 1092960"/>
                    <a:gd name="connsiteX34" fmla="*/ 681584 w 701255"/>
                    <a:gd name="connsiteY34" fmla="*/ 461300 h 1092960"/>
                    <a:gd name="connsiteX35" fmla="*/ 681584 w 701255"/>
                    <a:gd name="connsiteY35" fmla="*/ 536506 h 1092960"/>
                    <a:gd name="connsiteX36" fmla="*/ 369314 w 701255"/>
                    <a:gd name="connsiteY36" fmla="*/ 539525 h 1092960"/>
                    <a:gd name="connsiteX37" fmla="*/ 370209 w 701255"/>
                    <a:gd name="connsiteY37" fmla="*/ 364947 h 1092960"/>
                    <a:gd name="connsiteX38" fmla="*/ 370209 w 701255"/>
                    <a:gd name="connsiteY38" fmla="*/ 430987 h 1092960"/>
                    <a:gd name="connsiteX39" fmla="*/ 669110 w 701255"/>
                    <a:gd name="connsiteY39" fmla="*/ 437045 h 1092960"/>
                    <a:gd name="connsiteX40" fmla="*/ 669109 w 701255"/>
                    <a:gd name="connsiteY40" fmla="*/ 377986 h 1092960"/>
                    <a:gd name="connsiteX41" fmla="*/ 369314 w 701255"/>
                    <a:gd name="connsiteY41" fmla="*/ 352235 h 1092960"/>
                    <a:gd name="connsiteX42" fmla="*/ 681584 w 701255"/>
                    <a:gd name="connsiteY42" fmla="*/ 365372 h 1092960"/>
                    <a:gd name="connsiteX43" fmla="*/ 680614 w 701255"/>
                    <a:gd name="connsiteY43" fmla="*/ 439610 h 1092960"/>
                    <a:gd name="connsiteX44" fmla="*/ 369314 w 701255"/>
                    <a:gd name="connsiteY44" fmla="*/ 432939 h 1092960"/>
                    <a:gd name="connsiteX45" fmla="*/ 370209 w 701255"/>
                    <a:gd name="connsiteY45" fmla="*/ 255291 h 1092960"/>
                    <a:gd name="connsiteX46" fmla="*/ 370209 w 701255"/>
                    <a:gd name="connsiteY46" fmla="*/ 321331 h 1092960"/>
                    <a:gd name="connsiteX47" fmla="*/ 669994 w 701255"/>
                    <a:gd name="connsiteY47" fmla="*/ 338886 h 1092960"/>
                    <a:gd name="connsiteX48" fmla="*/ 669993 w 701255"/>
                    <a:gd name="connsiteY48" fmla="*/ 280710 h 1092960"/>
                    <a:gd name="connsiteX49" fmla="*/ 369314 w 701255"/>
                    <a:gd name="connsiteY49" fmla="*/ 242742 h 1092960"/>
                    <a:gd name="connsiteX50" fmla="*/ 681584 w 701255"/>
                    <a:gd name="connsiteY50" fmla="*/ 269445 h 1092960"/>
                    <a:gd name="connsiteX51" fmla="*/ 680614 w 701255"/>
                    <a:gd name="connsiteY51" fmla="*/ 340776 h 1092960"/>
                    <a:gd name="connsiteX52" fmla="*/ 369314 w 701255"/>
                    <a:gd name="connsiteY52" fmla="*/ 323446 h 1092960"/>
                    <a:gd name="connsiteX53" fmla="*/ 370209 w 701255"/>
                    <a:gd name="connsiteY53" fmla="*/ 147404 h 1092960"/>
                    <a:gd name="connsiteX54" fmla="*/ 370209 w 701255"/>
                    <a:gd name="connsiteY54" fmla="*/ 213444 h 1092960"/>
                    <a:gd name="connsiteX55" fmla="*/ 670879 w 701255"/>
                    <a:gd name="connsiteY55" fmla="*/ 241611 h 1092960"/>
                    <a:gd name="connsiteX56" fmla="*/ 670878 w 701255"/>
                    <a:gd name="connsiteY56" fmla="*/ 183435 h 1092960"/>
                    <a:gd name="connsiteX57" fmla="*/ 369314 w 701255"/>
                    <a:gd name="connsiteY57" fmla="*/ 134218 h 1092960"/>
                    <a:gd name="connsiteX58" fmla="*/ 680614 w 701255"/>
                    <a:gd name="connsiteY58" fmla="*/ 171579 h 1092960"/>
                    <a:gd name="connsiteX59" fmla="*/ 680614 w 701255"/>
                    <a:gd name="connsiteY59" fmla="*/ 243880 h 1092960"/>
                    <a:gd name="connsiteX60" fmla="*/ 369314 w 701255"/>
                    <a:gd name="connsiteY60" fmla="*/ 214923 h 1092960"/>
                    <a:gd name="connsiteX61" fmla="*/ 370209 w 701255"/>
                    <a:gd name="connsiteY61" fmla="*/ 39517 h 1092960"/>
                    <a:gd name="connsiteX62" fmla="*/ 370209 w 701255"/>
                    <a:gd name="connsiteY62" fmla="*/ 105557 h 1092960"/>
                    <a:gd name="connsiteX63" fmla="*/ 670878 w 701255"/>
                    <a:gd name="connsiteY63" fmla="*/ 144335 h 1092960"/>
                    <a:gd name="connsiteX64" fmla="*/ 670878 w 701255"/>
                    <a:gd name="connsiteY64" fmla="*/ 87930 h 1092960"/>
                    <a:gd name="connsiteX65" fmla="*/ 369314 w 701255"/>
                    <a:gd name="connsiteY65" fmla="*/ 26664 h 1092960"/>
                    <a:gd name="connsiteX66" fmla="*/ 680614 w 701255"/>
                    <a:gd name="connsiteY66" fmla="*/ 74685 h 1092960"/>
                    <a:gd name="connsiteX67" fmla="*/ 679645 w 701255"/>
                    <a:gd name="connsiteY67" fmla="*/ 146985 h 1092960"/>
                    <a:gd name="connsiteX68" fmla="*/ 369314 w 701255"/>
                    <a:gd name="connsiteY68" fmla="*/ 107368 h 1092960"/>
                    <a:gd name="connsiteX69" fmla="*/ 353929 w 701255"/>
                    <a:gd name="connsiteY69" fmla="*/ 20713 h 1092960"/>
                    <a:gd name="connsiteX70" fmla="*/ 353929 w 701255"/>
                    <a:gd name="connsiteY70" fmla="*/ 1075435 h 1092960"/>
                    <a:gd name="connsiteX71" fmla="*/ 28909 w 701255"/>
                    <a:gd name="connsiteY71" fmla="*/ 1008519 h 1092960"/>
                    <a:gd name="connsiteX72" fmla="*/ 342777 w 701255"/>
                    <a:gd name="connsiteY72" fmla="*/ 1062688 h 1092960"/>
                    <a:gd name="connsiteX73" fmla="*/ 342777 w 701255"/>
                    <a:gd name="connsiteY73" fmla="*/ 41425 h 1092960"/>
                    <a:gd name="connsiteX74" fmla="*/ 20943 w 701255"/>
                    <a:gd name="connsiteY74" fmla="*/ 130646 h 1092960"/>
                    <a:gd name="connsiteX75" fmla="*/ 358709 w 701255"/>
                    <a:gd name="connsiteY75" fmla="*/ 0 h 1092960"/>
                    <a:gd name="connsiteX76" fmla="*/ 0 w 701255"/>
                    <a:gd name="connsiteY76" fmla="*/ 117454 h 1092960"/>
                    <a:gd name="connsiteX77" fmla="*/ 0 w 701255"/>
                    <a:gd name="connsiteY77" fmla="*/ 1015186 h 1092960"/>
                    <a:gd name="connsiteX78" fmla="*/ 360302 w 701255"/>
                    <a:gd name="connsiteY78" fmla="*/ 1092960 h 1092960"/>
                    <a:gd name="connsiteX79" fmla="*/ 701255 w 701255"/>
                    <a:gd name="connsiteY79" fmla="*/ 1022857 h 1092960"/>
                    <a:gd name="connsiteX80" fmla="*/ 699662 w 701255"/>
                    <a:gd name="connsiteY80" fmla="*/ 57356 h 109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701255" h="1092960">
                      <a:moveTo>
                        <a:pt x="434943" y="954134"/>
                      </a:moveTo>
                      <a:cubicBezTo>
                        <a:pt x="417316" y="955714"/>
                        <a:pt x="404072" y="968665"/>
                        <a:pt x="405362" y="983063"/>
                      </a:cubicBezTo>
                      <a:cubicBezTo>
                        <a:pt x="406652" y="997462"/>
                        <a:pt x="421987" y="1007853"/>
                        <a:pt x="439614" y="1006274"/>
                      </a:cubicBezTo>
                      <a:cubicBezTo>
                        <a:pt x="457241" y="1004694"/>
                        <a:pt x="470484" y="991742"/>
                        <a:pt x="469195" y="977344"/>
                      </a:cubicBezTo>
                      <a:cubicBezTo>
                        <a:pt x="467904" y="962946"/>
                        <a:pt x="452569" y="952555"/>
                        <a:pt x="434943" y="954134"/>
                      </a:cubicBezTo>
                      <a:close/>
                      <a:moveTo>
                        <a:pt x="437449" y="951888"/>
                      </a:moveTo>
                      <a:cubicBezTo>
                        <a:pt x="457606" y="950082"/>
                        <a:pt x="475074" y="961187"/>
                        <a:pt x="476463" y="976693"/>
                      </a:cubicBezTo>
                      <a:cubicBezTo>
                        <a:pt x="477852" y="992198"/>
                        <a:pt x="462637" y="1006232"/>
                        <a:pt x="442479" y="1008039"/>
                      </a:cubicBezTo>
                      <a:cubicBezTo>
                        <a:pt x="422322" y="1009844"/>
                        <a:pt x="404855" y="998739"/>
                        <a:pt x="403466" y="983233"/>
                      </a:cubicBezTo>
                      <a:cubicBezTo>
                        <a:pt x="402077" y="967728"/>
                        <a:pt x="417291" y="953694"/>
                        <a:pt x="437449" y="951888"/>
                      </a:cubicBezTo>
                      <a:close/>
                      <a:moveTo>
                        <a:pt x="374642" y="720143"/>
                      </a:moveTo>
                      <a:lnTo>
                        <a:pt x="382608" y="1056316"/>
                      </a:lnTo>
                      <a:lnTo>
                        <a:pt x="537152" y="1035604"/>
                      </a:lnTo>
                      <a:lnTo>
                        <a:pt x="374642" y="1067468"/>
                      </a:lnTo>
                      <a:close/>
                      <a:moveTo>
                        <a:pt x="684061" y="654610"/>
                      </a:moveTo>
                      <a:lnTo>
                        <a:pt x="684061" y="1009011"/>
                      </a:lnTo>
                      <a:lnTo>
                        <a:pt x="683492" y="1009120"/>
                      </a:lnTo>
                      <a:lnTo>
                        <a:pt x="664611" y="677126"/>
                      </a:lnTo>
                      <a:lnTo>
                        <a:pt x="371792" y="697592"/>
                      </a:lnTo>
                      <a:lnTo>
                        <a:pt x="371792" y="674437"/>
                      </a:lnTo>
                      <a:close/>
                      <a:moveTo>
                        <a:pt x="668224" y="576957"/>
                      </a:moveTo>
                      <a:lnTo>
                        <a:pt x="370209" y="578953"/>
                      </a:lnTo>
                      <a:lnTo>
                        <a:pt x="370209" y="644992"/>
                      </a:lnTo>
                      <a:lnTo>
                        <a:pt x="669110" y="631596"/>
                      </a:lnTo>
                      <a:cubicBezTo>
                        <a:pt x="669110" y="612204"/>
                        <a:pt x="668224" y="596349"/>
                        <a:pt x="668224" y="576957"/>
                      </a:cubicBezTo>
                      <a:close/>
                      <a:moveTo>
                        <a:pt x="681584" y="562912"/>
                      </a:moveTo>
                      <a:cubicBezTo>
                        <a:pt x="679932" y="586043"/>
                        <a:pt x="680757" y="609175"/>
                        <a:pt x="681584" y="632305"/>
                      </a:cubicBezTo>
                      <a:lnTo>
                        <a:pt x="369314" y="647174"/>
                      </a:lnTo>
                      <a:lnTo>
                        <a:pt x="369314" y="567868"/>
                      </a:lnTo>
                      <a:close/>
                      <a:moveTo>
                        <a:pt x="370209" y="471950"/>
                      </a:moveTo>
                      <a:lnTo>
                        <a:pt x="370209" y="537989"/>
                      </a:lnTo>
                      <a:lnTo>
                        <a:pt x="669110" y="534321"/>
                      </a:lnTo>
                      <a:cubicBezTo>
                        <a:pt x="669110" y="514929"/>
                        <a:pt x="669109" y="495537"/>
                        <a:pt x="669109" y="476145"/>
                      </a:cubicBezTo>
                      <a:close/>
                      <a:moveTo>
                        <a:pt x="369314" y="458821"/>
                      </a:moveTo>
                      <a:lnTo>
                        <a:pt x="681584" y="461300"/>
                      </a:lnTo>
                      <a:cubicBezTo>
                        <a:pt x="679932" y="484431"/>
                        <a:pt x="680757" y="513376"/>
                        <a:pt x="681584" y="536506"/>
                      </a:cubicBezTo>
                      <a:lnTo>
                        <a:pt x="369314" y="539525"/>
                      </a:lnTo>
                      <a:close/>
                      <a:moveTo>
                        <a:pt x="370209" y="364947"/>
                      </a:moveTo>
                      <a:lnTo>
                        <a:pt x="370209" y="430987"/>
                      </a:lnTo>
                      <a:lnTo>
                        <a:pt x="669110" y="437045"/>
                      </a:lnTo>
                      <a:cubicBezTo>
                        <a:pt x="669110" y="417654"/>
                        <a:pt x="669109" y="397378"/>
                        <a:pt x="669109" y="377986"/>
                      </a:cubicBezTo>
                      <a:close/>
                      <a:moveTo>
                        <a:pt x="369314" y="352235"/>
                      </a:moveTo>
                      <a:lnTo>
                        <a:pt x="681584" y="365372"/>
                      </a:lnTo>
                      <a:cubicBezTo>
                        <a:pt x="679932" y="388504"/>
                        <a:pt x="679788" y="416479"/>
                        <a:pt x="680614" y="439610"/>
                      </a:cubicBezTo>
                      <a:lnTo>
                        <a:pt x="369314" y="432939"/>
                      </a:lnTo>
                      <a:close/>
                      <a:moveTo>
                        <a:pt x="370209" y="255291"/>
                      </a:moveTo>
                      <a:lnTo>
                        <a:pt x="370209" y="321331"/>
                      </a:lnTo>
                      <a:lnTo>
                        <a:pt x="669994" y="338886"/>
                      </a:lnTo>
                      <a:cubicBezTo>
                        <a:pt x="669994" y="319494"/>
                        <a:pt x="669993" y="300103"/>
                        <a:pt x="669993" y="280710"/>
                      </a:cubicBezTo>
                      <a:close/>
                      <a:moveTo>
                        <a:pt x="369314" y="242742"/>
                      </a:moveTo>
                      <a:lnTo>
                        <a:pt x="681584" y="269445"/>
                      </a:lnTo>
                      <a:cubicBezTo>
                        <a:pt x="679932" y="292576"/>
                        <a:pt x="679788" y="317646"/>
                        <a:pt x="680614" y="340776"/>
                      </a:cubicBezTo>
                      <a:lnTo>
                        <a:pt x="369314" y="323446"/>
                      </a:lnTo>
                      <a:close/>
                      <a:moveTo>
                        <a:pt x="370209" y="147404"/>
                      </a:moveTo>
                      <a:lnTo>
                        <a:pt x="370209" y="213444"/>
                      </a:lnTo>
                      <a:lnTo>
                        <a:pt x="670879" y="241611"/>
                      </a:lnTo>
                      <a:cubicBezTo>
                        <a:pt x="670879" y="222220"/>
                        <a:pt x="670878" y="202827"/>
                        <a:pt x="670878" y="183435"/>
                      </a:cubicBezTo>
                      <a:close/>
                      <a:moveTo>
                        <a:pt x="369314" y="134218"/>
                      </a:moveTo>
                      <a:lnTo>
                        <a:pt x="680614" y="171579"/>
                      </a:lnTo>
                      <a:cubicBezTo>
                        <a:pt x="678963" y="194710"/>
                        <a:pt x="679788" y="220749"/>
                        <a:pt x="680614" y="243880"/>
                      </a:cubicBezTo>
                      <a:lnTo>
                        <a:pt x="369314" y="214923"/>
                      </a:lnTo>
                      <a:close/>
                      <a:moveTo>
                        <a:pt x="370209" y="39517"/>
                      </a:moveTo>
                      <a:lnTo>
                        <a:pt x="370209" y="105557"/>
                      </a:lnTo>
                      <a:lnTo>
                        <a:pt x="670878" y="144335"/>
                      </a:lnTo>
                      <a:lnTo>
                        <a:pt x="670878" y="87930"/>
                      </a:lnTo>
                      <a:close/>
                      <a:moveTo>
                        <a:pt x="369314" y="26664"/>
                      </a:moveTo>
                      <a:lnTo>
                        <a:pt x="680614" y="74685"/>
                      </a:lnTo>
                      <a:cubicBezTo>
                        <a:pt x="678963" y="97815"/>
                        <a:pt x="678820" y="123853"/>
                        <a:pt x="679645" y="146985"/>
                      </a:cubicBezTo>
                      <a:lnTo>
                        <a:pt x="369314" y="107368"/>
                      </a:lnTo>
                      <a:close/>
                      <a:moveTo>
                        <a:pt x="353929" y="20713"/>
                      </a:moveTo>
                      <a:lnTo>
                        <a:pt x="353929" y="1075435"/>
                      </a:lnTo>
                      <a:lnTo>
                        <a:pt x="28909" y="1008519"/>
                      </a:lnTo>
                      <a:lnTo>
                        <a:pt x="342777" y="1062688"/>
                      </a:lnTo>
                      <a:lnTo>
                        <a:pt x="342777" y="41425"/>
                      </a:lnTo>
                      <a:lnTo>
                        <a:pt x="20943" y="130646"/>
                      </a:lnTo>
                      <a:close/>
                      <a:moveTo>
                        <a:pt x="358709" y="0"/>
                      </a:moveTo>
                      <a:lnTo>
                        <a:pt x="0" y="117454"/>
                      </a:lnTo>
                      <a:lnTo>
                        <a:pt x="0" y="1015186"/>
                      </a:lnTo>
                      <a:lnTo>
                        <a:pt x="360302" y="1092960"/>
                      </a:lnTo>
                      <a:lnTo>
                        <a:pt x="701255" y="1022857"/>
                      </a:lnTo>
                      <a:cubicBezTo>
                        <a:pt x="700724" y="704210"/>
                        <a:pt x="700193" y="376004"/>
                        <a:pt x="699662" y="57356"/>
                      </a:cubicBezTo>
                      <a:close/>
                    </a:path>
                  </a:pathLst>
                </a:custGeom>
                <a:solidFill>
                  <a:schemeClr val="accent4"/>
                </a:solidFill>
              </p:spPr>
              <p:txBody>
                <a:bodyPr vert="horz" wrap="square" lIns="91440" tIns="91440" rIns="91440" bIns="91440" numCol="1" rtlCol="0" anchor="t" anchorCtr="0" compatLnSpc="1">
                  <a:prstTxWarp prst="textNoShape">
                    <a:avLst/>
                  </a:prstTxWarp>
                  <a:noAutofit/>
                </a:bodyPr>
                <a:lstStyle/>
                <a:p>
                  <a:pPr algn="ctr" defTabSz="914159">
                    <a:lnSpc>
                      <a:spcPct val="90000"/>
                    </a:lnSpc>
                    <a:spcBef>
                      <a:spcPts val="630"/>
                    </a:spcBef>
                    <a:buClr>
                      <a:srgbClr val="FFFF99"/>
                    </a:buClr>
                    <a:buSzPct val="120000"/>
                  </a:pPr>
                  <a:endParaRPr lang="en-US" sz="20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8" name="Freeform 37"/>
                <p:cNvSpPr/>
                <p:nvPr/>
              </p:nvSpPr>
              <p:spPr>
                <a:xfrm flipH="1">
                  <a:off x="6278499" y="5179958"/>
                  <a:ext cx="594544" cy="926638"/>
                </a:xfrm>
                <a:custGeom>
                  <a:avLst/>
                  <a:gdLst>
                    <a:gd name="connsiteX0" fmla="*/ 434943 w 701255"/>
                    <a:gd name="connsiteY0" fmla="*/ 954134 h 1092960"/>
                    <a:gd name="connsiteX1" fmla="*/ 405362 w 701255"/>
                    <a:gd name="connsiteY1" fmla="*/ 983063 h 1092960"/>
                    <a:gd name="connsiteX2" fmla="*/ 439614 w 701255"/>
                    <a:gd name="connsiteY2" fmla="*/ 1006274 h 1092960"/>
                    <a:gd name="connsiteX3" fmla="*/ 469195 w 701255"/>
                    <a:gd name="connsiteY3" fmla="*/ 977344 h 1092960"/>
                    <a:gd name="connsiteX4" fmla="*/ 434943 w 701255"/>
                    <a:gd name="connsiteY4" fmla="*/ 954134 h 1092960"/>
                    <a:gd name="connsiteX5" fmla="*/ 437449 w 701255"/>
                    <a:gd name="connsiteY5" fmla="*/ 951888 h 1092960"/>
                    <a:gd name="connsiteX6" fmla="*/ 476463 w 701255"/>
                    <a:gd name="connsiteY6" fmla="*/ 976693 h 1092960"/>
                    <a:gd name="connsiteX7" fmla="*/ 442479 w 701255"/>
                    <a:gd name="connsiteY7" fmla="*/ 1008039 h 1092960"/>
                    <a:gd name="connsiteX8" fmla="*/ 403466 w 701255"/>
                    <a:gd name="connsiteY8" fmla="*/ 983233 h 1092960"/>
                    <a:gd name="connsiteX9" fmla="*/ 437449 w 701255"/>
                    <a:gd name="connsiteY9" fmla="*/ 951888 h 1092960"/>
                    <a:gd name="connsiteX10" fmla="*/ 374642 w 701255"/>
                    <a:gd name="connsiteY10" fmla="*/ 720143 h 1092960"/>
                    <a:gd name="connsiteX11" fmla="*/ 382608 w 701255"/>
                    <a:gd name="connsiteY11" fmla="*/ 1056316 h 1092960"/>
                    <a:gd name="connsiteX12" fmla="*/ 537152 w 701255"/>
                    <a:gd name="connsiteY12" fmla="*/ 1035604 h 1092960"/>
                    <a:gd name="connsiteX13" fmla="*/ 374642 w 701255"/>
                    <a:gd name="connsiteY13" fmla="*/ 1067468 h 1092960"/>
                    <a:gd name="connsiteX14" fmla="*/ 684061 w 701255"/>
                    <a:gd name="connsiteY14" fmla="*/ 654610 h 1092960"/>
                    <a:gd name="connsiteX15" fmla="*/ 684061 w 701255"/>
                    <a:gd name="connsiteY15" fmla="*/ 1009011 h 1092960"/>
                    <a:gd name="connsiteX16" fmla="*/ 683492 w 701255"/>
                    <a:gd name="connsiteY16" fmla="*/ 1009120 h 1092960"/>
                    <a:gd name="connsiteX17" fmla="*/ 664611 w 701255"/>
                    <a:gd name="connsiteY17" fmla="*/ 677126 h 1092960"/>
                    <a:gd name="connsiteX18" fmla="*/ 371792 w 701255"/>
                    <a:gd name="connsiteY18" fmla="*/ 697592 h 1092960"/>
                    <a:gd name="connsiteX19" fmla="*/ 371792 w 701255"/>
                    <a:gd name="connsiteY19" fmla="*/ 674437 h 1092960"/>
                    <a:gd name="connsiteX20" fmla="*/ 668224 w 701255"/>
                    <a:gd name="connsiteY20" fmla="*/ 576957 h 1092960"/>
                    <a:gd name="connsiteX21" fmla="*/ 370209 w 701255"/>
                    <a:gd name="connsiteY21" fmla="*/ 578953 h 1092960"/>
                    <a:gd name="connsiteX22" fmla="*/ 370209 w 701255"/>
                    <a:gd name="connsiteY22" fmla="*/ 644992 h 1092960"/>
                    <a:gd name="connsiteX23" fmla="*/ 669110 w 701255"/>
                    <a:gd name="connsiteY23" fmla="*/ 631596 h 1092960"/>
                    <a:gd name="connsiteX24" fmla="*/ 668224 w 701255"/>
                    <a:gd name="connsiteY24" fmla="*/ 576957 h 1092960"/>
                    <a:gd name="connsiteX25" fmla="*/ 681584 w 701255"/>
                    <a:gd name="connsiteY25" fmla="*/ 562912 h 1092960"/>
                    <a:gd name="connsiteX26" fmla="*/ 681584 w 701255"/>
                    <a:gd name="connsiteY26" fmla="*/ 632305 h 1092960"/>
                    <a:gd name="connsiteX27" fmla="*/ 369314 w 701255"/>
                    <a:gd name="connsiteY27" fmla="*/ 647174 h 1092960"/>
                    <a:gd name="connsiteX28" fmla="*/ 369314 w 701255"/>
                    <a:gd name="connsiteY28" fmla="*/ 567868 h 1092960"/>
                    <a:gd name="connsiteX29" fmla="*/ 370209 w 701255"/>
                    <a:gd name="connsiteY29" fmla="*/ 471950 h 1092960"/>
                    <a:gd name="connsiteX30" fmla="*/ 370209 w 701255"/>
                    <a:gd name="connsiteY30" fmla="*/ 537989 h 1092960"/>
                    <a:gd name="connsiteX31" fmla="*/ 669110 w 701255"/>
                    <a:gd name="connsiteY31" fmla="*/ 534321 h 1092960"/>
                    <a:gd name="connsiteX32" fmla="*/ 669109 w 701255"/>
                    <a:gd name="connsiteY32" fmla="*/ 476145 h 1092960"/>
                    <a:gd name="connsiteX33" fmla="*/ 369314 w 701255"/>
                    <a:gd name="connsiteY33" fmla="*/ 458821 h 1092960"/>
                    <a:gd name="connsiteX34" fmla="*/ 681584 w 701255"/>
                    <a:gd name="connsiteY34" fmla="*/ 461300 h 1092960"/>
                    <a:gd name="connsiteX35" fmla="*/ 681584 w 701255"/>
                    <a:gd name="connsiteY35" fmla="*/ 536506 h 1092960"/>
                    <a:gd name="connsiteX36" fmla="*/ 369314 w 701255"/>
                    <a:gd name="connsiteY36" fmla="*/ 539525 h 1092960"/>
                    <a:gd name="connsiteX37" fmla="*/ 370209 w 701255"/>
                    <a:gd name="connsiteY37" fmla="*/ 364947 h 1092960"/>
                    <a:gd name="connsiteX38" fmla="*/ 370209 w 701255"/>
                    <a:gd name="connsiteY38" fmla="*/ 430987 h 1092960"/>
                    <a:gd name="connsiteX39" fmla="*/ 669110 w 701255"/>
                    <a:gd name="connsiteY39" fmla="*/ 437045 h 1092960"/>
                    <a:gd name="connsiteX40" fmla="*/ 669109 w 701255"/>
                    <a:gd name="connsiteY40" fmla="*/ 377986 h 1092960"/>
                    <a:gd name="connsiteX41" fmla="*/ 369314 w 701255"/>
                    <a:gd name="connsiteY41" fmla="*/ 352235 h 1092960"/>
                    <a:gd name="connsiteX42" fmla="*/ 681584 w 701255"/>
                    <a:gd name="connsiteY42" fmla="*/ 365372 h 1092960"/>
                    <a:gd name="connsiteX43" fmla="*/ 680614 w 701255"/>
                    <a:gd name="connsiteY43" fmla="*/ 439610 h 1092960"/>
                    <a:gd name="connsiteX44" fmla="*/ 369314 w 701255"/>
                    <a:gd name="connsiteY44" fmla="*/ 432939 h 1092960"/>
                    <a:gd name="connsiteX45" fmla="*/ 370209 w 701255"/>
                    <a:gd name="connsiteY45" fmla="*/ 255291 h 1092960"/>
                    <a:gd name="connsiteX46" fmla="*/ 370209 w 701255"/>
                    <a:gd name="connsiteY46" fmla="*/ 321331 h 1092960"/>
                    <a:gd name="connsiteX47" fmla="*/ 669994 w 701255"/>
                    <a:gd name="connsiteY47" fmla="*/ 338886 h 1092960"/>
                    <a:gd name="connsiteX48" fmla="*/ 669993 w 701255"/>
                    <a:gd name="connsiteY48" fmla="*/ 280710 h 1092960"/>
                    <a:gd name="connsiteX49" fmla="*/ 369314 w 701255"/>
                    <a:gd name="connsiteY49" fmla="*/ 242742 h 1092960"/>
                    <a:gd name="connsiteX50" fmla="*/ 681584 w 701255"/>
                    <a:gd name="connsiteY50" fmla="*/ 269445 h 1092960"/>
                    <a:gd name="connsiteX51" fmla="*/ 680614 w 701255"/>
                    <a:gd name="connsiteY51" fmla="*/ 340776 h 1092960"/>
                    <a:gd name="connsiteX52" fmla="*/ 369314 w 701255"/>
                    <a:gd name="connsiteY52" fmla="*/ 323446 h 1092960"/>
                    <a:gd name="connsiteX53" fmla="*/ 370209 w 701255"/>
                    <a:gd name="connsiteY53" fmla="*/ 147404 h 1092960"/>
                    <a:gd name="connsiteX54" fmla="*/ 370209 w 701255"/>
                    <a:gd name="connsiteY54" fmla="*/ 213444 h 1092960"/>
                    <a:gd name="connsiteX55" fmla="*/ 670879 w 701255"/>
                    <a:gd name="connsiteY55" fmla="*/ 241611 h 1092960"/>
                    <a:gd name="connsiteX56" fmla="*/ 670878 w 701255"/>
                    <a:gd name="connsiteY56" fmla="*/ 183435 h 1092960"/>
                    <a:gd name="connsiteX57" fmla="*/ 369314 w 701255"/>
                    <a:gd name="connsiteY57" fmla="*/ 134218 h 1092960"/>
                    <a:gd name="connsiteX58" fmla="*/ 680614 w 701255"/>
                    <a:gd name="connsiteY58" fmla="*/ 171579 h 1092960"/>
                    <a:gd name="connsiteX59" fmla="*/ 680614 w 701255"/>
                    <a:gd name="connsiteY59" fmla="*/ 243880 h 1092960"/>
                    <a:gd name="connsiteX60" fmla="*/ 369314 w 701255"/>
                    <a:gd name="connsiteY60" fmla="*/ 214923 h 1092960"/>
                    <a:gd name="connsiteX61" fmla="*/ 370209 w 701255"/>
                    <a:gd name="connsiteY61" fmla="*/ 39517 h 1092960"/>
                    <a:gd name="connsiteX62" fmla="*/ 370209 w 701255"/>
                    <a:gd name="connsiteY62" fmla="*/ 105557 h 1092960"/>
                    <a:gd name="connsiteX63" fmla="*/ 670878 w 701255"/>
                    <a:gd name="connsiteY63" fmla="*/ 144335 h 1092960"/>
                    <a:gd name="connsiteX64" fmla="*/ 670878 w 701255"/>
                    <a:gd name="connsiteY64" fmla="*/ 87930 h 1092960"/>
                    <a:gd name="connsiteX65" fmla="*/ 369314 w 701255"/>
                    <a:gd name="connsiteY65" fmla="*/ 26664 h 1092960"/>
                    <a:gd name="connsiteX66" fmla="*/ 680614 w 701255"/>
                    <a:gd name="connsiteY66" fmla="*/ 74685 h 1092960"/>
                    <a:gd name="connsiteX67" fmla="*/ 679645 w 701255"/>
                    <a:gd name="connsiteY67" fmla="*/ 146985 h 1092960"/>
                    <a:gd name="connsiteX68" fmla="*/ 369314 w 701255"/>
                    <a:gd name="connsiteY68" fmla="*/ 107368 h 1092960"/>
                    <a:gd name="connsiteX69" fmla="*/ 353929 w 701255"/>
                    <a:gd name="connsiteY69" fmla="*/ 20713 h 1092960"/>
                    <a:gd name="connsiteX70" fmla="*/ 353929 w 701255"/>
                    <a:gd name="connsiteY70" fmla="*/ 1075435 h 1092960"/>
                    <a:gd name="connsiteX71" fmla="*/ 28909 w 701255"/>
                    <a:gd name="connsiteY71" fmla="*/ 1008519 h 1092960"/>
                    <a:gd name="connsiteX72" fmla="*/ 342777 w 701255"/>
                    <a:gd name="connsiteY72" fmla="*/ 1062688 h 1092960"/>
                    <a:gd name="connsiteX73" fmla="*/ 342777 w 701255"/>
                    <a:gd name="connsiteY73" fmla="*/ 41425 h 1092960"/>
                    <a:gd name="connsiteX74" fmla="*/ 20943 w 701255"/>
                    <a:gd name="connsiteY74" fmla="*/ 130646 h 1092960"/>
                    <a:gd name="connsiteX75" fmla="*/ 358709 w 701255"/>
                    <a:gd name="connsiteY75" fmla="*/ 0 h 1092960"/>
                    <a:gd name="connsiteX76" fmla="*/ 0 w 701255"/>
                    <a:gd name="connsiteY76" fmla="*/ 117454 h 1092960"/>
                    <a:gd name="connsiteX77" fmla="*/ 0 w 701255"/>
                    <a:gd name="connsiteY77" fmla="*/ 1015186 h 1092960"/>
                    <a:gd name="connsiteX78" fmla="*/ 360302 w 701255"/>
                    <a:gd name="connsiteY78" fmla="*/ 1092960 h 1092960"/>
                    <a:gd name="connsiteX79" fmla="*/ 701255 w 701255"/>
                    <a:gd name="connsiteY79" fmla="*/ 1022857 h 1092960"/>
                    <a:gd name="connsiteX80" fmla="*/ 699662 w 701255"/>
                    <a:gd name="connsiteY80" fmla="*/ 57356 h 109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701255" h="1092960">
                      <a:moveTo>
                        <a:pt x="434943" y="954134"/>
                      </a:moveTo>
                      <a:cubicBezTo>
                        <a:pt x="417316" y="955714"/>
                        <a:pt x="404072" y="968665"/>
                        <a:pt x="405362" y="983063"/>
                      </a:cubicBezTo>
                      <a:cubicBezTo>
                        <a:pt x="406652" y="997462"/>
                        <a:pt x="421987" y="1007853"/>
                        <a:pt x="439614" y="1006274"/>
                      </a:cubicBezTo>
                      <a:cubicBezTo>
                        <a:pt x="457241" y="1004694"/>
                        <a:pt x="470484" y="991742"/>
                        <a:pt x="469195" y="977344"/>
                      </a:cubicBezTo>
                      <a:cubicBezTo>
                        <a:pt x="467904" y="962946"/>
                        <a:pt x="452569" y="952555"/>
                        <a:pt x="434943" y="954134"/>
                      </a:cubicBezTo>
                      <a:close/>
                      <a:moveTo>
                        <a:pt x="437449" y="951888"/>
                      </a:moveTo>
                      <a:cubicBezTo>
                        <a:pt x="457606" y="950082"/>
                        <a:pt x="475074" y="961187"/>
                        <a:pt x="476463" y="976693"/>
                      </a:cubicBezTo>
                      <a:cubicBezTo>
                        <a:pt x="477852" y="992198"/>
                        <a:pt x="462637" y="1006232"/>
                        <a:pt x="442479" y="1008039"/>
                      </a:cubicBezTo>
                      <a:cubicBezTo>
                        <a:pt x="422322" y="1009844"/>
                        <a:pt x="404855" y="998739"/>
                        <a:pt x="403466" y="983233"/>
                      </a:cubicBezTo>
                      <a:cubicBezTo>
                        <a:pt x="402077" y="967728"/>
                        <a:pt x="417291" y="953694"/>
                        <a:pt x="437449" y="951888"/>
                      </a:cubicBezTo>
                      <a:close/>
                      <a:moveTo>
                        <a:pt x="374642" y="720143"/>
                      </a:moveTo>
                      <a:lnTo>
                        <a:pt x="382608" y="1056316"/>
                      </a:lnTo>
                      <a:lnTo>
                        <a:pt x="537152" y="1035604"/>
                      </a:lnTo>
                      <a:lnTo>
                        <a:pt x="374642" y="1067468"/>
                      </a:lnTo>
                      <a:close/>
                      <a:moveTo>
                        <a:pt x="684061" y="654610"/>
                      </a:moveTo>
                      <a:lnTo>
                        <a:pt x="684061" y="1009011"/>
                      </a:lnTo>
                      <a:lnTo>
                        <a:pt x="683492" y="1009120"/>
                      </a:lnTo>
                      <a:lnTo>
                        <a:pt x="664611" y="677126"/>
                      </a:lnTo>
                      <a:lnTo>
                        <a:pt x="371792" y="697592"/>
                      </a:lnTo>
                      <a:lnTo>
                        <a:pt x="371792" y="674437"/>
                      </a:lnTo>
                      <a:close/>
                      <a:moveTo>
                        <a:pt x="668224" y="576957"/>
                      </a:moveTo>
                      <a:lnTo>
                        <a:pt x="370209" y="578953"/>
                      </a:lnTo>
                      <a:lnTo>
                        <a:pt x="370209" y="644992"/>
                      </a:lnTo>
                      <a:lnTo>
                        <a:pt x="669110" y="631596"/>
                      </a:lnTo>
                      <a:cubicBezTo>
                        <a:pt x="669110" y="612204"/>
                        <a:pt x="668224" y="596349"/>
                        <a:pt x="668224" y="576957"/>
                      </a:cubicBezTo>
                      <a:close/>
                      <a:moveTo>
                        <a:pt x="681584" y="562912"/>
                      </a:moveTo>
                      <a:cubicBezTo>
                        <a:pt x="679932" y="586043"/>
                        <a:pt x="680757" y="609175"/>
                        <a:pt x="681584" y="632305"/>
                      </a:cubicBezTo>
                      <a:lnTo>
                        <a:pt x="369314" y="647174"/>
                      </a:lnTo>
                      <a:lnTo>
                        <a:pt x="369314" y="567868"/>
                      </a:lnTo>
                      <a:close/>
                      <a:moveTo>
                        <a:pt x="370209" y="471950"/>
                      </a:moveTo>
                      <a:lnTo>
                        <a:pt x="370209" y="537989"/>
                      </a:lnTo>
                      <a:lnTo>
                        <a:pt x="669110" y="534321"/>
                      </a:lnTo>
                      <a:cubicBezTo>
                        <a:pt x="669110" y="514929"/>
                        <a:pt x="669109" y="495537"/>
                        <a:pt x="669109" y="476145"/>
                      </a:cubicBezTo>
                      <a:close/>
                      <a:moveTo>
                        <a:pt x="369314" y="458821"/>
                      </a:moveTo>
                      <a:lnTo>
                        <a:pt x="681584" y="461300"/>
                      </a:lnTo>
                      <a:cubicBezTo>
                        <a:pt x="679932" y="484431"/>
                        <a:pt x="680757" y="513376"/>
                        <a:pt x="681584" y="536506"/>
                      </a:cubicBezTo>
                      <a:lnTo>
                        <a:pt x="369314" y="539525"/>
                      </a:lnTo>
                      <a:close/>
                      <a:moveTo>
                        <a:pt x="370209" y="364947"/>
                      </a:moveTo>
                      <a:lnTo>
                        <a:pt x="370209" y="430987"/>
                      </a:lnTo>
                      <a:lnTo>
                        <a:pt x="669110" y="437045"/>
                      </a:lnTo>
                      <a:cubicBezTo>
                        <a:pt x="669110" y="417654"/>
                        <a:pt x="669109" y="397378"/>
                        <a:pt x="669109" y="377986"/>
                      </a:cubicBezTo>
                      <a:close/>
                      <a:moveTo>
                        <a:pt x="369314" y="352235"/>
                      </a:moveTo>
                      <a:lnTo>
                        <a:pt x="681584" y="365372"/>
                      </a:lnTo>
                      <a:cubicBezTo>
                        <a:pt x="679932" y="388504"/>
                        <a:pt x="679788" y="416479"/>
                        <a:pt x="680614" y="439610"/>
                      </a:cubicBezTo>
                      <a:lnTo>
                        <a:pt x="369314" y="432939"/>
                      </a:lnTo>
                      <a:close/>
                      <a:moveTo>
                        <a:pt x="370209" y="255291"/>
                      </a:moveTo>
                      <a:lnTo>
                        <a:pt x="370209" y="321331"/>
                      </a:lnTo>
                      <a:lnTo>
                        <a:pt x="669994" y="338886"/>
                      </a:lnTo>
                      <a:cubicBezTo>
                        <a:pt x="669994" y="319494"/>
                        <a:pt x="669993" y="300103"/>
                        <a:pt x="669993" y="280710"/>
                      </a:cubicBezTo>
                      <a:close/>
                      <a:moveTo>
                        <a:pt x="369314" y="242742"/>
                      </a:moveTo>
                      <a:lnTo>
                        <a:pt x="681584" y="269445"/>
                      </a:lnTo>
                      <a:cubicBezTo>
                        <a:pt x="679932" y="292576"/>
                        <a:pt x="679788" y="317646"/>
                        <a:pt x="680614" y="340776"/>
                      </a:cubicBezTo>
                      <a:lnTo>
                        <a:pt x="369314" y="323446"/>
                      </a:lnTo>
                      <a:close/>
                      <a:moveTo>
                        <a:pt x="370209" y="147404"/>
                      </a:moveTo>
                      <a:lnTo>
                        <a:pt x="370209" y="213444"/>
                      </a:lnTo>
                      <a:lnTo>
                        <a:pt x="670879" y="241611"/>
                      </a:lnTo>
                      <a:cubicBezTo>
                        <a:pt x="670879" y="222220"/>
                        <a:pt x="670878" y="202827"/>
                        <a:pt x="670878" y="183435"/>
                      </a:cubicBezTo>
                      <a:close/>
                      <a:moveTo>
                        <a:pt x="369314" y="134218"/>
                      </a:moveTo>
                      <a:lnTo>
                        <a:pt x="680614" y="171579"/>
                      </a:lnTo>
                      <a:cubicBezTo>
                        <a:pt x="678963" y="194710"/>
                        <a:pt x="679788" y="220749"/>
                        <a:pt x="680614" y="243880"/>
                      </a:cubicBezTo>
                      <a:lnTo>
                        <a:pt x="369314" y="214923"/>
                      </a:lnTo>
                      <a:close/>
                      <a:moveTo>
                        <a:pt x="370209" y="39517"/>
                      </a:moveTo>
                      <a:lnTo>
                        <a:pt x="370209" y="105557"/>
                      </a:lnTo>
                      <a:lnTo>
                        <a:pt x="670878" y="144335"/>
                      </a:lnTo>
                      <a:lnTo>
                        <a:pt x="670878" y="87930"/>
                      </a:lnTo>
                      <a:close/>
                      <a:moveTo>
                        <a:pt x="369314" y="26664"/>
                      </a:moveTo>
                      <a:lnTo>
                        <a:pt x="680614" y="74685"/>
                      </a:lnTo>
                      <a:cubicBezTo>
                        <a:pt x="678963" y="97815"/>
                        <a:pt x="678820" y="123853"/>
                        <a:pt x="679645" y="146985"/>
                      </a:cubicBezTo>
                      <a:lnTo>
                        <a:pt x="369314" y="107368"/>
                      </a:lnTo>
                      <a:close/>
                      <a:moveTo>
                        <a:pt x="353929" y="20713"/>
                      </a:moveTo>
                      <a:lnTo>
                        <a:pt x="353929" y="1075435"/>
                      </a:lnTo>
                      <a:lnTo>
                        <a:pt x="28909" y="1008519"/>
                      </a:lnTo>
                      <a:lnTo>
                        <a:pt x="342777" y="1062688"/>
                      </a:lnTo>
                      <a:lnTo>
                        <a:pt x="342777" y="41425"/>
                      </a:lnTo>
                      <a:lnTo>
                        <a:pt x="20943" y="130646"/>
                      </a:lnTo>
                      <a:close/>
                      <a:moveTo>
                        <a:pt x="358709" y="0"/>
                      </a:moveTo>
                      <a:lnTo>
                        <a:pt x="0" y="117454"/>
                      </a:lnTo>
                      <a:lnTo>
                        <a:pt x="0" y="1015186"/>
                      </a:lnTo>
                      <a:lnTo>
                        <a:pt x="360302" y="1092960"/>
                      </a:lnTo>
                      <a:lnTo>
                        <a:pt x="701255" y="1022857"/>
                      </a:lnTo>
                      <a:cubicBezTo>
                        <a:pt x="700724" y="704210"/>
                        <a:pt x="700193" y="376004"/>
                        <a:pt x="699662" y="57356"/>
                      </a:cubicBezTo>
                      <a:close/>
                    </a:path>
                  </a:pathLst>
                </a:custGeom>
                <a:solidFill>
                  <a:schemeClr val="accent4"/>
                </a:solidFill>
              </p:spPr>
              <p:txBody>
                <a:bodyPr vert="horz" wrap="square" lIns="91440" tIns="91440" rIns="91440" bIns="91440" numCol="1" rtlCol="0" anchor="t" anchorCtr="0" compatLnSpc="1">
                  <a:prstTxWarp prst="textNoShape">
                    <a:avLst/>
                  </a:prstTxWarp>
                  <a:noAutofit/>
                </a:bodyPr>
                <a:lstStyle/>
                <a:p>
                  <a:pPr algn="ctr" defTabSz="914159">
                    <a:lnSpc>
                      <a:spcPct val="90000"/>
                    </a:lnSpc>
                    <a:spcBef>
                      <a:spcPts val="630"/>
                    </a:spcBef>
                    <a:buClr>
                      <a:srgbClr val="FFFF99"/>
                    </a:buClr>
                    <a:buSzPct val="120000"/>
                  </a:pPr>
                  <a:endParaRPr lang="en-US" sz="20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39" name="Freeform 38"/>
                <p:cNvSpPr/>
                <p:nvPr/>
              </p:nvSpPr>
              <p:spPr>
                <a:xfrm flipH="1">
                  <a:off x="7270324" y="5179957"/>
                  <a:ext cx="594543" cy="926639"/>
                </a:xfrm>
                <a:custGeom>
                  <a:avLst/>
                  <a:gdLst>
                    <a:gd name="connsiteX0" fmla="*/ 434943 w 701255"/>
                    <a:gd name="connsiteY0" fmla="*/ 954134 h 1092960"/>
                    <a:gd name="connsiteX1" fmla="*/ 405362 w 701255"/>
                    <a:gd name="connsiteY1" fmla="*/ 983063 h 1092960"/>
                    <a:gd name="connsiteX2" fmla="*/ 439614 w 701255"/>
                    <a:gd name="connsiteY2" fmla="*/ 1006274 h 1092960"/>
                    <a:gd name="connsiteX3" fmla="*/ 469195 w 701255"/>
                    <a:gd name="connsiteY3" fmla="*/ 977344 h 1092960"/>
                    <a:gd name="connsiteX4" fmla="*/ 434943 w 701255"/>
                    <a:gd name="connsiteY4" fmla="*/ 954134 h 1092960"/>
                    <a:gd name="connsiteX5" fmla="*/ 437449 w 701255"/>
                    <a:gd name="connsiteY5" fmla="*/ 951888 h 1092960"/>
                    <a:gd name="connsiteX6" fmla="*/ 476463 w 701255"/>
                    <a:gd name="connsiteY6" fmla="*/ 976693 h 1092960"/>
                    <a:gd name="connsiteX7" fmla="*/ 442479 w 701255"/>
                    <a:gd name="connsiteY7" fmla="*/ 1008039 h 1092960"/>
                    <a:gd name="connsiteX8" fmla="*/ 403466 w 701255"/>
                    <a:gd name="connsiteY8" fmla="*/ 983233 h 1092960"/>
                    <a:gd name="connsiteX9" fmla="*/ 437449 w 701255"/>
                    <a:gd name="connsiteY9" fmla="*/ 951888 h 1092960"/>
                    <a:gd name="connsiteX10" fmla="*/ 374642 w 701255"/>
                    <a:gd name="connsiteY10" fmla="*/ 720143 h 1092960"/>
                    <a:gd name="connsiteX11" fmla="*/ 382608 w 701255"/>
                    <a:gd name="connsiteY11" fmla="*/ 1056316 h 1092960"/>
                    <a:gd name="connsiteX12" fmla="*/ 537152 w 701255"/>
                    <a:gd name="connsiteY12" fmla="*/ 1035604 h 1092960"/>
                    <a:gd name="connsiteX13" fmla="*/ 374642 w 701255"/>
                    <a:gd name="connsiteY13" fmla="*/ 1067468 h 1092960"/>
                    <a:gd name="connsiteX14" fmla="*/ 684061 w 701255"/>
                    <a:gd name="connsiteY14" fmla="*/ 654610 h 1092960"/>
                    <a:gd name="connsiteX15" fmla="*/ 684061 w 701255"/>
                    <a:gd name="connsiteY15" fmla="*/ 1009011 h 1092960"/>
                    <a:gd name="connsiteX16" fmla="*/ 683492 w 701255"/>
                    <a:gd name="connsiteY16" fmla="*/ 1009120 h 1092960"/>
                    <a:gd name="connsiteX17" fmla="*/ 664611 w 701255"/>
                    <a:gd name="connsiteY17" fmla="*/ 677126 h 1092960"/>
                    <a:gd name="connsiteX18" fmla="*/ 371792 w 701255"/>
                    <a:gd name="connsiteY18" fmla="*/ 697592 h 1092960"/>
                    <a:gd name="connsiteX19" fmla="*/ 371792 w 701255"/>
                    <a:gd name="connsiteY19" fmla="*/ 674437 h 1092960"/>
                    <a:gd name="connsiteX20" fmla="*/ 668224 w 701255"/>
                    <a:gd name="connsiteY20" fmla="*/ 576957 h 1092960"/>
                    <a:gd name="connsiteX21" fmla="*/ 370209 w 701255"/>
                    <a:gd name="connsiteY21" fmla="*/ 578953 h 1092960"/>
                    <a:gd name="connsiteX22" fmla="*/ 370209 w 701255"/>
                    <a:gd name="connsiteY22" fmla="*/ 644992 h 1092960"/>
                    <a:gd name="connsiteX23" fmla="*/ 669110 w 701255"/>
                    <a:gd name="connsiteY23" fmla="*/ 631596 h 1092960"/>
                    <a:gd name="connsiteX24" fmla="*/ 668224 w 701255"/>
                    <a:gd name="connsiteY24" fmla="*/ 576957 h 1092960"/>
                    <a:gd name="connsiteX25" fmla="*/ 681584 w 701255"/>
                    <a:gd name="connsiteY25" fmla="*/ 562912 h 1092960"/>
                    <a:gd name="connsiteX26" fmla="*/ 681584 w 701255"/>
                    <a:gd name="connsiteY26" fmla="*/ 632305 h 1092960"/>
                    <a:gd name="connsiteX27" fmla="*/ 369314 w 701255"/>
                    <a:gd name="connsiteY27" fmla="*/ 647174 h 1092960"/>
                    <a:gd name="connsiteX28" fmla="*/ 369314 w 701255"/>
                    <a:gd name="connsiteY28" fmla="*/ 567868 h 1092960"/>
                    <a:gd name="connsiteX29" fmla="*/ 370209 w 701255"/>
                    <a:gd name="connsiteY29" fmla="*/ 471950 h 1092960"/>
                    <a:gd name="connsiteX30" fmla="*/ 370209 w 701255"/>
                    <a:gd name="connsiteY30" fmla="*/ 537989 h 1092960"/>
                    <a:gd name="connsiteX31" fmla="*/ 669110 w 701255"/>
                    <a:gd name="connsiteY31" fmla="*/ 534321 h 1092960"/>
                    <a:gd name="connsiteX32" fmla="*/ 669109 w 701255"/>
                    <a:gd name="connsiteY32" fmla="*/ 476145 h 1092960"/>
                    <a:gd name="connsiteX33" fmla="*/ 369314 w 701255"/>
                    <a:gd name="connsiteY33" fmla="*/ 458821 h 1092960"/>
                    <a:gd name="connsiteX34" fmla="*/ 681584 w 701255"/>
                    <a:gd name="connsiteY34" fmla="*/ 461300 h 1092960"/>
                    <a:gd name="connsiteX35" fmla="*/ 681584 w 701255"/>
                    <a:gd name="connsiteY35" fmla="*/ 536506 h 1092960"/>
                    <a:gd name="connsiteX36" fmla="*/ 369314 w 701255"/>
                    <a:gd name="connsiteY36" fmla="*/ 539525 h 1092960"/>
                    <a:gd name="connsiteX37" fmla="*/ 370209 w 701255"/>
                    <a:gd name="connsiteY37" fmla="*/ 364947 h 1092960"/>
                    <a:gd name="connsiteX38" fmla="*/ 370209 w 701255"/>
                    <a:gd name="connsiteY38" fmla="*/ 430987 h 1092960"/>
                    <a:gd name="connsiteX39" fmla="*/ 669110 w 701255"/>
                    <a:gd name="connsiteY39" fmla="*/ 437045 h 1092960"/>
                    <a:gd name="connsiteX40" fmla="*/ 669109 w 701255"/>
                    <a:gd name="connsiteY40" fmla="*/ 377986 h 1092960"/>
                    <a:gd name="connsiteX41" fmla="*/ 369314 w 701255"/>
                    <a:gd name="connsiteY41" fmla="*/ 352235 h 1092960"/>
                    <a:gd name="connsiteX42" fmla="*/ 681584 w 701255"/>
                    <a:gd name="connsiteY42" fmla="*/ 365372 h 1092960"/>
                    <a:gd name="connsiteX43" fmla="*/ 680614 w 701255"/>
                    <a:gd name="connsiteY43" fmla="*/ 439610 h 1092960"/>
                    <a:gd name="connsiteX44" fmla="*/ 369314 w 701255"/>
                    <a:gd name="connsiteY44" fmla="*/ 432939 h 1092960"/>
                    <a:gd name="connsiteX45" fmla="*/ 370209 w 701255"/>
                    <a:gd name="connsiteY45" fmla="*/ 255291 h 1092960"/>
                    <a:gd name="connsiteX46" fmla="*/ 370209 w 701255"/>
                    <a:gd name="connsiteY46" fmla="*/ 321331 h 1092960"/>
                    <a:gd name="connsiteX47" fmla="*/ 669994 w 701255"/>
                    <a:gd name="connsiteY47" fmla="*/ 338886 h 1092960"/>
                    <a:gd name="connsiteX48" fmla="*/ 669993 w 701255"/>
                    <a:gd name="connsiteY48" fmla="*/ 280710 h 1092960"/>
                    <a:gd name="connsiteX49" fmla="*/ 369314 w 701255"/>
                    <a:gd name="connsiteY49" fmla="*/ 242742 h 1092960"/>
                    <a:gd name="connsiteX50" fmla="*/ 681584 w 701255"/>
                    <a:gd name="connsiteY50" fmla="*/ 269445 h 1092960"/>
                    <a:gd name="connsiteX51" fmla="*/ 680614 w 701255"/>
                    <a:gd name="connsiteY51" fmla="*/ 340776 h 1092960"/>
                    <a:gd name="connsiteX52" fmla="*/ 369314 w 701255"/>
                    <a:gd name="connsiteY52" fmla="*/ 323446 h 1092960"/>
                    <a:gd name="connsiteX53" fmla="*/ 370209 w 701255"/>
                    <a:gd name="connsiteY53" fmla="*/ 147404 h 1092960"/>
                    <a:gd name="connsiteX54" fmla="*/ 370209 w 701255"/>
                    <a:gd name="connsiteY54" fmla="*/ 213444 h 1092960"/>
                    <a:gd name="connsiteX55" fmla="*/ 670879 w 701255"/>
                    <a:gd name="connsiteY55" fmla="*/ 241611 h 1092960"/>
                    <a:gd name="connsiteX56" fmla="*/ 670878 w 701255"/>
                    <a:gd name="connsiteY56" fmla="*/ 183435 h 1092960"/>
                    <a:gd name="connsiteX57" fmla="*/ 369314 w 701255"/>
                    <a:gd name="connsiteY57" fmla="*/ 134218 h 1092960"/>
                    <a:gd name="connsiteX58" fmla="*/ 680614 w 701255"/>
                    <a:gd name="connsiteY58" fmla="*/ 171579 h 1092960"/>
                    <a:gd name="connsiteX59" fmla="*/ 680614 w 701255"/>
                    <a:gd name="connsiteY59" fmla="*/ 243880 h 1092960"/>
                    <a:gd name="connsiteX60" fmla="*/ 369314 w 701255"/>
                    <a:gd name="connsiteY60" fmla="*/ 214923 h 1092960"/>
                    <a:gd name="connsiteX61" fmla="*/ 370209 w 701255"/>
                    <a:gd name="connsiteY61" fmla="*/ 39517 h 1092960"/>
                    <a:gd name="connsiteX62" fmla="*/ 370209 w 701255"/>
                    <a:gd name="connsiteY62" fmla="*/ 105557 h 1092960"/>
                    <a:gd name="connsiteX63" fmla="*/ 670878 w 701255"/>
                    <a:gd name="connsiteY63" fmla="*/ 144335 h 1092960"/>
                    <a:gd name="connsiteX64" fmla="*/ 670878 w 701255"/>
                    <a:gd name="connsiteY64" fmla="*/ 87930 h 1092960"/>
                    <a:gd name="connsiteX65" fmla="*/ 369314 w 701255"/>
                    <a:gd name="connsiteY65" fmla="*/ 26664 h 1092960"/>
                    <a:gd name="connsiteX66" fmla="*/ 680614 w 701255"/>
                    <a:gd name="connsiteY66" fmla="*/ 74685 h 1092960"/>
                    <a:gd name="connsiteX67" fmla="*/ 679645 w 701255"/>
                    <a:gd name="connsiteY67" fmla="*/ 146985 h 1092960"/>
                    <a:gd name="connsiteX68" fmla="*/ 369314 w 701255"/>
                    <a:gd name="connsiteY68" fmla="*/ 107368 h 1092960"/>
                    <a:gd name="connsiteX69" fmla="*/ 353929 w 701255"/>
                    <a:gd name="connsiteY69" fmla="*/ 20713 h 1092960"/>
                    <a:gd name="connsiteX70" fmla="*/ 353929 w 701255"/>
                    <a:gd name="connsiteY70" fmla="*/ 1075435 h 1092960"/>
                    <a:gd name="connsiteX71" fmla="*/ 28909 w 701255"/>
                    <a:gd name="connsiteY71" fmla="*/ 1008519 h 1092960"/>
                    <a:gd name="connsiteX72" fmla="*/ 342777 w 701255"/>
                    <a:gd name="connsiteY72" fmla="*/ 1062688 h 1092960"/>
                    <a:gd name="connsiteX73" fmla="*/ 342777 w 701255"/>
                    <a:gd name="connsiteY73" fmla="*/ 41425 h 1092960"/>
                    <a:gd name="connsiteX74" fmla="*/ 20943 w 701255"/>
                    <a:gd name="connsiteY74" fmla="*/ 130646 h 1092960"/>
                    <a:gd name="connsiteX75" fmla="*/ 358709 w 701255"/>
                    <a:gd name="connsiteY75" fmla="*/ 0 h 1092960"/>
                    <a:gd name="connsiteX76" fmla="*/ 0 w 701255"/>
                    <a:gd name="connsiteY76" fmla="*/ 117454 h 1092960"/>
                    <a:gd name="connsiteX77" fmla="*/ 0 w 701255"/>
                    <a:gd name="connsiteY77" fmla="*/ 1015186 h 1092960"/>
                    <a:gd name="connsiteX78" fmla="*/ 360302 w 701255"/>
                    <a:gd name="connsiteY78" fmla="*/ 1092960 h 1092960"/>
                    <a:gd name="connsiteX79" fmla="*/ 701255 w 701255"/>
                    <a:gd name="connsiteY79" fmla="*/ 1022857 h 1092960"/>
                    <a:gd name="connsiteX80" fmla="*/ 699662 w 701255"/>
                    <a:gd name="connsiteY80" fmla="*/ 57356 h 109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701255" h="1092960">
                      <a:moveTo>
                        <a:pt x="434943" y="954134"/>
                      </a:moveTo>
                      <a:cubicBezTo>
                        <a:pt x="417316" y="955714"/>
                        <a:pt x="404072" y="968665"/>
                        <a:pt x="405362" y="983063"/>
                      </a:cubicBezTo>
                      <a:cubicBezTo>
                        <a:pt x="406652" y="997462"/>
                        <a:pt x="421987" y="1007853"/>
                        <a:pt x="439614" y="1006274"/>
                      </a:cubicBezTo>
                      <a:cubicBezTo>
                        <a:pt x="457241" y="1004694"/>
                        <a:pt x="470484" y="991742"/>
                        <a:pt x="469195" y="977344"/>
                      </a:cubicBezTo>
                      <a:cubicBezTo>
                        <a:pt x="467904" y="962946"/>
                        <a:pt x="452569" y="952555"/>
                        <a:pt x="434943" y="954134"/>
                      </a:cubicBezTo>
                      <a:close/>
                      <a:moveTo>
                        <a:pt x="437449" y="951888"/>
                      </a:moveTo>
                      <a:cubicBezTo>
                        <a:pt x="457606" y="950082"/>
                        <a:pt x="475074" y="961187"/>
                        <a:pt x="476463" y="976693"/>
                      </a:cubicBezTo>
                      <a:cubicBezTo>
                        <a:pt x="477852" y="992198"/>
                        <a:pt x="462637" y="1006232"/>
                        <a:pt x="442479" y="1008039"/>
                      </a:cubicBezTo>
                      <a:cubicBezTo>
                        <a:pt x="422322" y="1009844"/>
                        <a:pt x="404855" y="998739"/>
                        <a:pt x="403466" y="983233"/>
                      </a:cubicBezTo>
                      <a:cubicBezTo>
                        <a:pt x="402077" y="967728"/>
                        <a:pt x="417291" y="953694"/>
                        <a:pt x="437449" y="951888"/>
                      </a:cubicBezTo>
                      <a:close/>
                      <a:moveTo>
                        <a:pt x="374642" y="720143"/>
                      </a:moveTo>
                      <a:lnTo>
                        <a:pt x="382608" y="1056316"/>
                      </a:lnTo>
                      <a:lnTo>
                        <a:pt x="537152" y="1035604"/>
                      </a:lnTo>
                      <a:lnTo>
                        <a:pt x="374642" y="1067468"/>
                      </a:lnTo>
                      <a:close/>
                      <a:moveTo>
                        <a:pt x="684061" y="654610"/>
                      </a:moveTo>
                      <a:lnTo>
                        <a:pt x="684061" y="1009011"/>
                      </a:lnTo>
                      <a:lnTo>
                        <a:pt x="683492" y="1009120"/>
                      </a:lnTo>
                      <a:lnTo>
                        <a:pt x="664611" y="677126"/>
                      </a:lnTo>
                      <a:lnTo>
                        <a:pt x="371792" y="697592"/>
                      </a:lnTo>
                      <a:lnTo>
                        <a:pt x="371792" y="674437"/>
                      </a:lnTo>
                      <a:close/>
                      <a:moveTo>
                        <a:pt x="668224" y="576957"/>
                      </a:moveTo>
                      <a:lnTo>
                        <a:pt x="370209" y="578953"/>
                      </a:lnTo>
                      <a:lnTo>
                        <a:pt x="370209" y="644992"/>
                      </a:lnTo>
                      <a:lnTo>
                        <a:pt x="669110" y="631596"/>
                      </a:lnTo>
                      <a:cubicBezTo>
                        <a:pt x="669110" y="612204"/>
                        <a:pt x="668224" y="596349"/>
                        <a:pt x="668224" y="576957"/>
                      </a:cubicBezTo>
                      <a:close/>
                      <a:moveTo>
                        <a:pt x="681584" y="562912"/>
                      </a:moveTo>
                      <a:cubicBezTo>
                        <a:pt x="679932" y="586043"/>
                        <a:pt x="680757" y="609175"/>
                        <a:pt x="681584" y="632305"/>
                      </a:cubicBezTo>
                      <a:lnTo>
                        <a:pt x="369314" y="647174"/>
                      </a:lnTo>
                      <a:lnTo>
                        <a:pt x="369314" y="567868"/>
                      </a:lnTo>
                      <a:close/>
                      <a:moveTo>
                        <a:pt x="370209" y="471950"/>
                      </a:moveTo>
                      <a:lnTo>
                        <a:pt x="370209" y="537989"/>
                      </a:lnTo>
                      <a:lnTo>
                        <a:pt x="669110" y="534321"/>
                      </a:lnTo>
                      <a:cubicBezTo>
                        <a:pt x="669110" y="514929"/>
                        <a:pt x="669109" y="495537"/>
                        <a:pt x="669109" y="476145"/>
                      </a:cubicBezTo>
                      <a:close/>
                      <a:moveTo>
                        <a:pt x="369314" y="458821"/>
                      </a:moveTo>
                      <a:lnTo>
                        <a:pt x="681584" y="461300"/>
                      </a:lnTo>
                      <a:cubicBezTo>
                        <a:pt x="679932" y="484431"/>
                        <a:pt x="680757" y="513376"/>
                        <a:pt x="681584" y="536506"/>
                      </a:cubicBezTo>
                      <a:lnTo>
                        <a:pt x="369314" y="539525"/>
                      </a:lnTo>
                      <a:close/>
                      <a:moveTo>
                        <a:pt x="370209" y="364947"/>
                      </a:moveTo>
                      <a:lnTo>
                        <a:pt x="370209" y="430987"/>
                      </a:lnTo>
                      <a:lnTo>
                        <a:pt x="669110" y="437045"/>
                      </a:lnTo>
                      <a:cubicBezTo>
                        <a:pt x="669110" y="417654"/>
                        <a:pt x="669109" y="397378"/>
                        <a:pt x="669109" y="377986"/>
                      </a:cubicBezTo>
                      <a:close/>
                      <a:moveTo>
                        <a:pt x="369314" y="352235"/>
                      </a:moveTo>
                      <a:lnTo>
                        <a:pt x="681584" y="365372"/>
                      </a:lnTo>
                      <a:cubicBezTo>
                        <a:pt x="679932" y="388504"/>
                        <a:pt x="679788" y="416479"/>
                        <a:pt x="680614" y="439610"/>
                      </a:cubicBezTo>
                      <a:lnTo>
                        <a:pt x="369314" y="432939"/>
                      </a:lnTo>
                      <a:close/>
                      <a:moveTo>
                        <a:pt x="370209" y="255291"/>
                      </a:moveTo>
                      <a:lnTo>
                        <a:pt x="370209" y="321331"/>
                      </a:lnTo>
                      <a:lnTo>
                        <a:pt x="669994" y="338886"/>
                      </a:lnTo>
                      <a:cubicBezTo>
                        <a:pt x="669994" y="319494"/>
                        <a:pt x="669993" y="300103"/>
                        <a:pt x="669993" y="280710"/>
                      </a:cubicBezTo>
                      <a:close/>
                      <a:moveTo>
                        <a:pt x="369314" y="242742"/>
                      </a:moveTo>
                      <a:lnTo>
                        <a:pt x="681584" y="269445"/>
                      </a:lnTo>
                      <a:cubicBezTo>
                        <a:pt x="679932" y="292576"/>
                        <a:pt x="679788" y="317646"/>
                        <a:pt x="680614" y="340776"/>
                      </a:cubicBezTo>
                      <a:lnTo>
                        <a:pt x="369314" y="323446"/>
                      </a:lnTo>
                      <a:close/>
                      <a:moveTo>
                        <a:pt x="370209" y="147404"/>
                      </a:moveTo>
                      <a:lnTo>
                        <a:pt x="370209" y="213444"/>
                      </a:lnTo>
                      <a:lnTo>
                        <a:pt x="670879" y="241611"/>
                      </a:lnTo>
                      <a:cubicBezTo>
                        <a:pt x="670879" y="222220"/>
                        <a:pt x="670878" y="202827"/>
                        <a:pt x="670878" y="183435"/>
                      </a:cubicBezTo>
                      <a:close/>
                      <a:moveTo>
                        <a:pt x="369314" y="134218"/>
                      </a:moveTo>
                      <a:lnTo>
                        <a:pt x="680614" y="171579"/>
                      </a:lnTo>
                      <a:cubicBezTo>
                        <a:pt x="678963" y="194710"/>
                        <a:pt x="679788" y="220749"/>
                        <a:pt x="680614" y="243880"/>
                      </a:cubicBezTo>
                      <a:lnTo>
                        <a:pt x="369314" y="214923"/>
                      </a:lnTo>
                      <a:close/>
                      <a:moveTo>
                        <a:pt x="370209" y="39517"/>
                      </a:moveTo>
                      <a:lnTo>
                        <a:pt x="370209" y="105557"/>
                      </a:lnTo>
                      <a:lnTo>
                        <a:pt x="670878" y="144335"/>
                      </a:lnTo>
                      <a:lnTo>
                        <a:pt x="670878" y="87930"/>
                      </a:lnTo>
                      <a:close/>
                      <a:moveTo>
                        <a:pt x="369314" y="26664"/>
                      </a:moveTo>
                      <a:lnTo>
                        <a:pt x="680614" y="74685"/>
                      </a:lnTo>
                      <a:cubicBezTo>
                        <a:pt x="678963" y="97815"/>
                        <a:pt x="678820" y="123853"/>
                        <a:pt x="679645" y="146985"/>
                      </a:cubicBezTo>
                      <a:lnTo>
                        <a:pt x="369314" y="107368"/>
                      </a:lnTo>
                      <a:close/>
                      <a:moveTo>
                        <a:pt x="353929" y="20713"/>
                      </a:moveTo>
                      <a:lnTo>
                        <a:pt x="353929" y="1075435"/>
                      </a:lnTo>
                      <a:lnTo>
                        <a:pt x="28909" y="1008519"/>
                      </a:lnTo>
                      <a:lnTo>
                        <a:pt x="342777" y="1062688"/>
                      </a:lnTo>
                      <a:lnTo>
                        <a:pt x="342777" y="41425"/>
                      </a:lnTo>
                      <a:lnTo>
                        <a:pt x="20943" y="130646"/>
                      </a:lnTo>
                      <a:close/>
                      <a:moveTo>
                        <a:pt x="358709" y="0"/>
                      </a:moveTo>
                      <a:lnTo>
                        <a:pt x="0" y="117454"/>
                      </a:lnTo>
                      <a:lnTo>
                        <a:pt x="0" y="1015186"/>
                      </a:lnTo>
                      <a:lnTo>
                        <a:pt x="360302" y="1092960"/>
                      </a:lnTo>
                      <a:lnTo>
                        <a:pt x="701255" y="1022857"/>
                      </a:lnTo>
                      <a:cubicBezTo>
                        <a:pt x="700724" y="704210"/>
                        <a:pt x="700193" y="376004"/>
                        <a:pt x="699662" y="57356"/>
                      </a:cubicBezTo>
                      <a:close/>
                    </a:path>
                  </a:pathLst>
                </a:custGeom>
                <a:solidFill>
                  <a:schemeClr val="accent4"/>
                </a:solidFill>
              </p:spPr>
              <p:txBody>
                <a:bodyPr vert="horz" wrap="square" lIns="91440" tIns="91440" rIns="91440" bIns="91440" numCol="1" rtlCol="0" anchor="t" anchorCtr="0" compatLnSpc="1">
                  <a:prstTxWarp prst="textNoShape">
                    <a:avLst/>
                  </a:prstTxWarp>
                  <a:noAutofit/>
                </a:bodyPr>
                <a:lstStyle/>
                <a:p>
                  <a:pPr algn="ctr" defTabSz="914159">
                    <a:lnSpc>
                      <a:spcPct val="90000"/>
                    </a:lnSpc>
                    <a:spcBef>
                      <a:spcPts val="630"/>
                    </a:spcBef>
                    <a:buClr>
                      <a:srgbClr val="FFFF99"/>
                    </a:buClr>
                    <a:buSzPct val="120000"/>
                  </a:pPr>
                  <a:endParaRPr lang="en-US" sz="20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grpSp>
          <p:grpSp>
            <p:nvGrpSpPr>
              <p:cNvPr id="10" name="Group 9"/>
              <p:cNvGrpSpPr/>
              <p:nvPr/>
            </p:nvGrpSpPr>
            <p:grpSpPr>
              <a:xfrm>
                <a:off x="10940990" y="4736884"/>
                <a:ext cx="855134" cy="860080"/>
                <a:chOff x="5134505" y="4483480"/>
                <a:chExt cx="1047370" cy="1053431"/>
              </a:xfrm>
            </p:grpSpPr>
            <p:grpSp>
              <p:nvGrpSpPr>
                <p:cNvPr id="27" name="Group 26"/>
                <p:cNvGrpSpPr/>
                <p:nvPr/>
              </p:nvGrpSpPr>
              <p:grpSpPr>
                <a:xfrm>
                  <a:off x="5134509" y="4483480"/>
                  <a:ext cx="1047366" cy="472696"/>
                  <a:chOff x="10080466" y="4113330"/>
                  <a:chExt cx="1485829" cy="670582"/>
                </a:xfrm>
                <a:solidFill>
                  <a:schemeClr val="bg1"/>
                </a:solidFill>
              </p:grpSpPr>
              <p:sp>
                <p:nvSpPr>
                  <p:cNvPr id="32" name="Freeform 31"/>
                  <p:cNvSpPr/>
                  <p:nvPr/>
                </p:nvSpPr>
                <p:spPr>
                  <a:xfrm>
                    <a:off x="10080466"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p:cNvSpPr/>
                  <p:nvPr/>
                </p:nvSpPr>
                <p:spPr>
                  <a:xfrm>
                    <a:off x="10607153"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p:cNvSpPr/>
                  <p:nvPr/>
                </p:nvSpPr>
                <p:spPr>
                  <a:xfrm>
                    <a:off x="11133836"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8" name="Group 27"/>
                <p:cNvGrpSpPr/>
                <p:nvPr/>
              </p:nvGrpSpPr>
              <p:grpSpPr>
                <a:xfrm>
                  <a:off x="5134505" y="5064215"/>
                  <a:ext cx="1047367" cy="472696"/>
                  <a:chOff x="10080458" y="4113330"/>
                  <a:chExt cx="1485830" cy="670582"/>
                </a:xfrm>
                <a:solidFill>
                  <a:schemeClr val="bg1"/>
                </a:solidFill>
              </p:grpSpPr>
              <p:sp>
                <p:nvSpPr>
                  <p:cNvPr id="29" name="Freeform 28"/>
                  <p:cNvSpPr/>
                  <p:nvPr/>
                </p:nvSpPr>
                <p:spPr>
                  <a:xfrm>
                    <a:off x="10080458" y="4113330"/>
                    <a:ext cx="432458"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p:cNvSpPr/>
                  <p:nvPr/>
                </p:nvSpPr>
                <p:spPr>
                  <a:xfrm>
                    <a:off x="10607144" y="4113330"/>
                    <a:ext cx="432458"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p:cNvSpPr/>
                  <p:nvPr/>
                </p:nvSpPr>
                <p:spPr>
                  <a:xfrm>
                    <a:off x="11133829" y="4113330"/>
                    <a:ext cx="432459" cy="670582"/>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1" name="Freeform 10"/>
              <p:cNvSpPr/>
              <p:nvPr/>
            </p:nvSpPr>
            <p:spPr>
              <a:xfrm>
                <a:off x="10966396" y="2655685"/>
                <a:ext cx="479526" cy="743564"/>
              </a:xfrm>
              <a:custGeom>
                <a:avLst/>
                <a:gdLst>
                  <a:gd name="connsiteX0" fmla="*/ 257802 w 672704"/>
                  <a:gd name="connsiteY0" fmla="*/ 541071 h 1043113"/>
                  <a:gd name="connsiteX1" fmla="*/ 414690 w 672704"/>
                  <a:gd name="connsiteY1" fmla="*/ 541071 h 1043113"/>
                  <a:gd name="connsiteX2" fmla="*/ 665711 w 672704"/>
                  <a:gd name="connsiteY2" fmla="*/ 792092 h 1043113"/>
                  <a:gd name="connsiteX3" fmla="*/ 665711 w 672704"/>
                  <a:gd name="connsiteY3" fmla="*/ 940584 h 1043113"/>
                  <a:gd name="connsiteX4" fmla="*/ 672674 w 672704"/>
                  <a:gd name="connsiteY4" fmla="*/ 942357 h 1043113"/>
                  <a:gd name="connsiteX5" fmla="*/ 672704 w 672704"/>
                  <a:gd name="connsiteY5" fmla="*/ 942893 h 1043113"/>
                  <a:gd name="connsiteX6" fmla="*/ 665711 w 672704"/>
                  <a:gd name="connsiteY6" fmla="*/ 940920 h 1043113"/>
                  <a:gd name="connsiteX7" fmla="*/ 665711 w 672704"/>
                  <a:gd name="connsiteY7" fmla="*/ 1043113 h 1043113"/>
                  <a:gd name="connsiteX8" fmla="*/ 6781 w 672704"/>
                  <a:gd name="connsiteY8" fmla="*/ 1043113 h 1043113"/>
                  <a:gd name="connsiteX9" fmla="*/ 6781 w 672704"/>
                  <a:gd name="connsiteY9" fmla="*/ 936867 h 1043113"/>
                  <a:gd name="connsiteX10" fmla="*/ 7 w 672704"/>
                  <a:gd name="connsiteY10" fmla="*/ 938531 h 1043113"/>
                  <a:gd name="connsiteX11" fmla="*/ 0 w 672704"/>
                  <a:gd name="connsiteY11" fmla="*/ 938183 h 1043113"/>
                  <a:gd name="connsiteX12" fmla="*/ 6781 w 672704"/>
                  <a:gd name="connsiteY12" fmla="*/ 936624 h 1043113"/>
                  <a:gd name="connsiteX13" fmla="*/ 6781 w 672704"/>
                  <a:gd name="connsiteY13" fmla="*/ 792092 h 1043113"/>
                  <a:gd name="connsiteX14" fmla="*/ 257802 w 672704"/>
                  <a:gd name="connsiteY14" fmla="*/ 541071 h 1043113"/>
                  <a:gd name="connsiteX15" fmla="*/ 336248 w 672704"/>
                  <a:gd name="connsiteY15" fmla="*/ 0 h 1043113"/>
                  <a:gd name="connsiteX16" fmla="*/ 583287 w 672704"/>
                  <a:gd name="connsiteY16" fmla="*/ 247039 h 1043113"/>
                  <a:gd name="connsiteX17" fmla="*/ 336248 w 672704"/>
                  <a:gd name="connsiteY17" fmla="*/ 494078 h 1043113"/>
                  <a:gd name="connsiteX18" fmla="*/ 89209 w 672704"/>
                  <a:gd name="connsiteY18" fmla="*/ 247039 h 1043113"/>
                  <a:gd name="connsiteX19" fmla="*/ 336248 w 672704"/>
                  <a:gd name="connsiteY19" fmla="*/ 0 h 104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704" h="1043113">
                    <a:moveTo>
                      <a:pt x="257802" y="541071"/>
                    </a:moveTo>
                    <a:lnTo>
                      <a:pt x="414690" y="541071"/>
                    </a:lnTo>
                    <a:cubicBezTo>
                      <a:pt x="553325" y="541071"/>
                      <a:pt x="665711" y="653457"/>
                      <a:pt x="665711" y="792092"/>
                    </a:cubicBezTo>
                    <a:lnTo>
                      <a:pt x="665711" y="940584"/>
                    </a:lnTo>
                    <a:lnTo>
                      <a:pt x="672674" y="942357"/>
                    </a:lnTo>
                    <a:lnTo>
                      <a:pt x="672704" y="942893"/>
                    </a:lnTo>
                    <a:lnTo>
                      <a:pt x="665711" y="940920"/>
                    </a:lnTo>
                    <a:lnTo>
                      <a:pt x="665711" y="1043113"/>
                    </a:lnTo>
                    <a:lnTo>
                      <a:pt x="6781" y="1043113"/>
                    </a:lnTo>
                    <a:lnTo>
                      <a:pt x="6781" y="936867"/>
                    </a:lnTo>
                    <a:lnTo>
                      <a:pt x="7" y="938531"/>
                    </a:lnTo>
                    <a:lnTo>
                      <a:pt x="0" y="938183"/>
                    </a:lnTo>
                    <a:lnTo>
                      <a:pt x="6781" y="936624"/>
                    </a:lnTo>
                    <a:lnTo>
                      <a:pt x="6781" y="792092"/>
                    </a:lnTo>
                    <a:cubicBezTo>
                      <a:pt x="6781" y="653457"/>
                      <a:pt x="119167" y="541071"/>
                      <a:pt x="257802" y="541071"/>
                    </a:cubicBezTo>
                    <a:close/>
                    <a:moveTo>
                      <a:pt x="336248" y="0"/>
                    </a:moveTo>
                    <a:cubicBezTo>
                      <a:pt x="472684" y="0"/>
                      <a:pt x="583287" y="110603"/>
                      <a:pt x="583287" y="247039"/>
                    </a:cubicBezTo>
                    <a:cubicBezTo>
                      <a:pt x="583287" y="383475"/>
                      <a:pt x="472684" y="494078"/>
                      <a:pt x="336248" y="494078"/>
                    </a:cubicBezTo>
                    <a:cubicBezTo>
                      <a:pt x="199812" y="494078"/>
                      <a:pt x="89209" y="383475"/>
                      <a:pt x="89209" y="247039"/>
                    </a:cubicBezTo>
                    <a:cubicBezTo>
                      <a:pt x="89209" y="110603"/>
                      <a:pt x="199812" y="0"/>
                      <a:pt x="33624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p:cNvSpPr txBox="1"/>
              <p:nvPr/>
            </p:nvSpPr>
            <p:spPr>
              <a:xfrm>
                <a:off x="10833929" y="3398672"/>
                <a:ext cx="736551" cy="369332"/>
              </a:xfrm>
              <a:prstGeom prst="rect">
                <a:avLst/>
              </a:prstGeom>
              <a:noFill/>
            </p:spPr>
            <p:txBody>
              <a:bodyPr wrap="square" lIns="45720" tIns="45720" rIns="45720" bIns="45720" rtlCol="0">
                <a:spAutoFit/>
              </a:bodyPr>
              <a:lstStyle>
                <a:defPPr>
                  <a:defRPr lang="en-US"/>
                </a:defPPr>
                <a:lvl1pPr algn="ctr">
                  <a:defRPr>
                    <a:gradFill>
                      <a:gsLst>
                        <a:gs pos="21951">
                          <a:schemeClr val="tx1"/>
                        </a:gs>
                        <a:gs pos="64000">
                          <a:schemeClr val="tx1"/>
                        </a:gs>
                      </a:gsLst>
                      <a:lin ang="5400000" scaled="0"/>
                    </a:gradFill>
                  </a:defRPr>
                </a:lvl1pPr>
              </a:lstStyle>
              <a:p>
                <a:r>
                  <a:rPr lang="en-US" dirty="0"/>
                  <a:t>Visitor</a:t>
                </a:r>
              </a:p>
            </p:txBody>
          </p:sp>
          <p:sp>
            <p:nvSpPr>
              <p:cNvPr id="13" name="TextBox 12"/>
              <p:cNvSpPr txBox="1"/>
              <p:nvPr/>
            </p:nvSpPr>
            <p:spPr>
              <a:xfrm>
                <a:off x="5995198" y="2626037"/>
                <a:ext cx="1835968" cy="369332"/>
              </a:xfrm>
              <a:prstGeom prst="rect">
                <a:avLst/>
              </a:prstGeom>
              <a:noFill/>
            </p:spPr>
            <p:txBody>
              <a:bodyPr wrap="square" lIns="45720" tIns="45720" rIns="45720" bIns="45720" rtlCol="0">
                <a:spAutoFit/>
              </a:bodyPr>
              <a:lstStyle/>
              <a:p>
                <a:pPr algn="ctr"/>
                <a:r>
                  <a:rPr lang="en-US" sz="1800" dirty="0">
                    <a:gradFill>
                      <a:gsLst>
                        <a:gs pos="21951">
                          <a:schemeClr val="tx1"/>
                        </a:gs>
                        <a:gs pos="64000">
                          <a:schemeClr val="tx1"/>
                        </a:gs>
                      </a:gsLst>
                      <a:lin ang="5400000" scaled="0"/>
                    </a:gradFill>
                  </a:rPr>
                  <a:t>Webhost (origin)</a:t>
                </a:r>
              </a:p>
            </p:txBody>
          </p:sp>
          <p:sp>
            <p:nvSpPr>
              <p:cNvPr id="14" name="TextBox 13"/>
              <p:cNvSpPr txBox="1"/>
              <p:nvPr/>
            </p:nvSpPr>
            <p:spPr>
              <a:xfrm>
                <a:off x="5157964" y="5604200"/>
                <a:ext cx="835936" cy="369332"/>
              </a:xfrm>
              <a:prstGeom prst="rect">
                <a:avLst/>
              </a:prstGeom>
              <a:noFill/>
            </p:spPr>
            <p:txBody>
              <a:bodyPr wrap="square" lIns="45720" tIns="45720" rIns="45720" bIns="45720" rtlCol="0">
                <a:spAutoFit/>
              </a:bodyPr>
              <a:lstStyle>
                <a:defPPr>
                  <a:defRPr lang="en-US"/>
                </a:defPPr>
                <a:lvl1pPr algn="ctr">
                  <a:defRPr>
                    <a:gradFill>
                      <a:gsLst>
                        <a:gs pos="21951">
                          <a:schemeClr val="tx1"/>
                        </a:gs>
                        <a:gs pos="64000">
                          <a:schemeClr val="tx1"/>
                        </a:gs>
                      </a:gsLst>
                      <a:lin ang="5400000" scaled="0"/>
                    </a:gradFill>
                  </a:defRPr>
                </a:lvl1pPr>
              </a:lstStyle>
              <a:p>
                <a:r>
                  <a:rPr lang="en-US" dirty="0"/>
                  <a:t>Visitors</a:t>
                </a:r>
              </a:p>
            </p:txBody>
          </p:sp>
          <p:sp>
            <p:nvSpPr>
              <p:cNvPr id="15" name="TextBox 14"/>
              <p:cNvSpPr txBox="1"/>
              <p:nvPr/>
            </p:nvSpPr>
            <p:spPr>
              <a:xfrm>
                <a:off x="11002554" y="5604200"/>
                <a:ext cx="835936" cy="369332"/>
              </a:xfrm>
              <a:prstGeom prst="rect">
                <a:avLst/>
              </a:prstGeom>
              <a:noFill/>
            </p:spPr>
            <p:txBody>
              <a:bodyPr wrap="square" lIns="45720" tIns="45720" rIns="45720" bIns="45720" rtlCol="0">
                <a:spAutoFit/>
              </a:bodyPr>
              <a:lstStyle>
                <a:defPPr>
                  <a:defRPr lang="en-US"/>
                </a:defPPr>
                <a:lvl1pPr algn="ctr">
                  <a:defRPr>
                    <a:gradFill>
                      <a:gsLst>
                        <a:gs pos="21951">
                          <a:schemeClr val="tx1"/>
                        </a:gs>
                        <a:gs pos="64000">
                          <a:schemeClr val="tx1"/>
                        </a:gs>
                      </a:gsLst>
                      <a:lin ang="5400000" scaled="0"/>
                    </a:gradFill>
                  </a:defRPr>
                </a:lvl1pPr>
              </a:lstStyle>
              <a:p>
                <a:r>
                  <a:rPr lang="en-US" dirty="0"/>
                  <a:t>Visitors</a:t>
                </a:r>
              </a:p>
            </p:txBody>
          </p:sp>
          <p:sp>
            <p:nvSpPr>
              <p:cNvPr id="16" name="TextBox 15"/>
              <p:cNvSpPr txBox="1"/>
              <p:nvPr/>
            </p:nvSpPr>
            <p:spPr>
              <a:xfrm>
                <a:off x="7333956" y="5604200"/>
                <a:ext cx="2251587" cy="369332"/>
              </a:xfrm>
              <a:prstGeom prst="rect">
                <a:avLst/>
              </a:prstGeom>
              <a:noFill/>
            </p:spPr>
            <p:txBody>
              <a:bodyPr wrap="square" lIns="45720" tIns="45720" rIns="45720" bIns="45720" rtlCol="0">
                <a:spAutoFit/>
              </a:bodyPr>
              <a:lstStyle>
                <a:defPPr>
                  <a:defRPr lang="en-US"/>
                </a:defPPr>
                <a:lvl1pPr algn="ctr">
                  <a:defRPr>
                    <a:gradFill>
                      <a:gsLst>
                        <a:gs pos="21951">
                          <a:schemeClr val="tx1"/>
                        </a:gs>
                        <a:gs pos="64000">
                          <a:schemeClr val="tx1"/>
                        </a:gs>
                      </a:gsLst>
                      <a:lin ang="5400000" scaled="0"/>
                    </a:gradFill>
                  </a:defRPr>
                </a:lvl1pPr>
              </a:lstStyle>
              <a:p>
                <a:r>
                  <a:rPr lang="en-US" dirty="0"/>
                  <a:t>Edge locations/POPs</a:t>
                </a:r>
              </a:p>
            </p:txBody>
          </p:sp>
          <p:cxnSp>
            <p:nvCxnSpPr>
              <p:cNvPr id="17" name="Straight Arrow Connector 11"/>
              <p:cNvCxnSpPr/>
              <p:nvPr/>
            </p:nvCxnSpPr>
            <p:spPr>
              <a:xfrm rot="5400000" flipH="1" flipV="1">
                <a:off x="4847848" y="2937826"/>
                <a:ext cx="2377440" cy="914404"/>
              </a:xfrm>
              <a:prstGeom prst="bentConnector2">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0"/>
              <p:cNvCxnSpPr/>
              <p:nvPr/>
            </p:nvCxnSpPr>
            <p:spPr>
              <a:xfrm rot="16200000" flipV="1">
                <a:off x="9096937" y="383435"/>
                <a:ext cx="274485" cy="3931936"/>
              </a:xfrm>
              <a:prstGeom prst="bentConnector2">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2"/>
              <p:cNvCxnSpPr/>
              <p:nvPr/>
            </p:nvCxnSpPr>
            <p:spPr>
              <a:xfrm rot="16200000" flipH="1">
                <a:off x="6860762" y="3177502"/>
                <a:ext cx="1097280" cy="1019897"/>
              </a:xfrm>
              <a:prstGeom prst="bentConnector2">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120004" y="5360988"/>
                <a:ext cx="914404" cy="0"/>
              </a:xfrm>
              <a:prstGeom prst="straightConnector1">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9832166" y="5360988"/>
                <a:ext cx="914404" cy="0"/>
              </a:xfrm>
              <a:prstGeom prst="straightConnector1">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16"/>
              <p:cNvCxnSpPr/>
              <p:nvPr/>
            </p:nvCxnSpPr>
            <p:spPr>
              <a:xfrm rot="10800000" flipV="1">
                <a:off x="9826616" y="3655136"/>
                <a:ext cx="914404" cy="1371600"/>
              </a:xfrm>
              <a:prstGeom prst="bentConnector3">
                <a:avLst>
                  <a:gd name="adj1" fmla="val 15262"/>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434586" y="4594982"/>
                <a:ext cx="672438" cy="306246"/>
              </a:xfrm>
              <a:prstGeom prst="straightConnector1">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820488" y="4605338"/>
                <a:ext cx="597598" cy="318028"/>
              </a:xfrm>
              <a:prstGeom prst="straightConnector1">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579925" y="4689475"/>
                <a:ext cx="180195" cy="251075"/>
              </a:xfrm>
              <a:prstGeom prst="straightConnector1">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147597" y="4679379"/>
                <a:ext cx="130837" cy="259821"/>
              </a:xfrm>
              <a:prstGeom prst="straightConnector1">
                <a:avLst/>
              </a:prstGeom>
              <a:ln w="38100">
                <a:solidFill>
                  <a:schemeClr val="bg1">
                    <a:lumMod val="50000"/>
                  </a:schemeClr>
                </a:solidFill>
                <a:prstDash val="sysDot"/>
                <a:miter lim="800000"/>
                <a:tailEnd type="triangle" w="lg" len="med"/>
              </a:ln>
            </p:spPr>
            <p:style>
              <a:lnRef idx="1">
                <a:schemeClr val="accent1"/>
              </a:lnRef>
              <a:fillRef idx="0">
                <a:schemeClr val="accent1"/>
              </a:fillRef>
              <a:effectRef idx="0">
                <a:schemeClr val="accent1"/>
              </a:effectRef>
              <a:fontRef idx="minor">
                <a:schemeClr val="tx1"/>
              </a:fontRef>
            </p:style>
          </p:cxnSp>
        </p:grpSp>
      </p:grpSp>
      <p:grpSp>
        <p:nvGrpSpPr>
          <p:cNvPr id="48" name="Group 47"/>
          <p:cNvGrpSpPr/>
          <p:nvPr/>
        </p:nvGrpSpPr>
        <p:grpSpPr>
          <a:xfrm>
            <a:off x="613625" y="2308555"/>
            <a:ext cx="4269896" cy="4572000"/>
            <a:chOff x="274639" y="1668462"/>
            <a:chExt cx="4269896" cy="4572000"/>
          </a:xfrm>
        </p:grpSpPr>
        <p:sp>
          <p:nvSpPr>
            <p:cNvPr id="49" name="Rectangle 48"/>
            <p:cNvSpPr/>
            <p:nvPr/>
          </p:nvSpPr>
          <p:spPr bwMode="auto">
            <a:xfrm>
              <a:off x="274639" y="1668462"/>
              <a:ext cx="4269896" cy="4572000"/>
            </a:xfrm>
            <a:prstGeom prst="rect">
              <a:avLst/>
            </a:prstGeom>
            <a:solidFill>
              <a:schemeClr val="accent1">
                <a:lumMod val="90000"/>
                <a:lumOff val="1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316" rtl="0" eaLnBrk="1" latinLnBrk="0" hangingPunct="1">
                <a:defRPr sz="1836" kern="1200">
                  <a:solidFill>
                    <a:schemeClr val="lt1"/>
                  </a:solidFill>
                  <a:latin typeface="+mn-lt"/>
                  <a:ea typeface="+mn-ea"/>
                  <a:cs typeface="+mn-cs"/>
                </a:defRPr>
              </a:lvl1pPr>
              <a:lvl2pPr marL="466155" algn="l" defTabSz="932316" rtl="0" eaLnBrk="1" latinLnBrk="0" hangingPunct="1">
                <a:defRPr sz="1836" kern="1200">
                  <a:solidFill>
                    <a:schemeClr val="lt1"/>
                  </a:solidFill>
                  <a:latin typeface="+mn-lt"/>
                  <a:ea typeface="+mn-ea"/>
                  <a:cs typeface="+mn-cs"/>
                </a:defRPr>
              </a:lvl2pPr>
              <a:lvl3pPr marL="932316" algn="l" defTabSz="932316" rtl="0" eaLnBrk="1" latinLnBrk="0" hangingPunct="1">
                <a:defRPr sz="1836" kern="1200">
                  <a:solidFill>
                    <a:schemeClr val="lt1"/>
                  </a:solidFill>
                  <a:latin typeface="+mn-lt"/>
                  <a:ea typeface="+mn-ea"/>
                  <a:cs typeface="+mn-cs"/>
                </a:defRPr>
              </a:lvl3pPr>
              <a:lvl4pPr marL="1398471" algn="l" defTabSz="932316" rtl="0" eaLnBrk="1" latinLnBrk="0" hangingPunct="1">
                <a:defRPr sz="1836" kern="1200">
                  <a:solidFill>
                    <a:schemeClr val="lt1"/>
                  </a:solidFill>
                  <a:latin typeface="+mn-lt"/>
                  <a:ea typeface="+mn-ea"/>
                  <a:cs typeface="+mn-cs"/>
                </a:defRPr>
              </a:lvl4pPr>
              <a:lvl5pPr marL="1864631" algn="l" defTabSz="932316" rtl="0" eaLnBrk="1" latinLnBrk="0" hangingPunct="1">
                <a:defRPr sz="1836" kern="1200">
                  <a:solidFill>
                    <a:schemeClr val="lt1"/>
                  </a:solidFill>
                  <a:latin typeface="+mn-lt"/>
                  <a:ea typeface="+mn-ea"/>
                  <a:cs typeface="+mn-cs"/>
                </a:defRPr>
              </a:lvl5pPr>
              <a:lvl6pPr marL="2330787" algn="l" defTabSz="932316" rtl="0" eaLnBrk="1" latinLnBrk="0" hangingPunct="1">
                <a:defRPr sz="1836" kern="1200">
                  <a:solidFill>
                    <a:schemeClr val="lt1"/>
                  </a:solidFill>
                  <a:latin typeface="+mn-lt"/>
                  <a:ea typeface="+mn-ea"/>
                  <a:cs typeface="+mn-cs"/>
                </a:defRPr>
              </a:lvl6pPr>
              <a:lvl7pPr marL="2796947" algn="l" defTabSz="932316" rtl="0" eaLnBrk="1" latinLnBrk="0" hangingPunct="1">
                <a:defRPr sz="1836" kern="1200">
                  <a:solidFill>
                    <a:schemeClr val="lt1"/>
                  </a:solidFill>
                  <a:latin typeface="+mn-lt"/>
                  <a:ea typeface="+mn-ea"/>
                  <a:cs typeface="+mn-cs"/>
                </a:defRPr>
              </a:lvl7pPr>
              <a:lvl8pPr marL="3263102" algn="l" defTabSz="932316" rtl="0" eaLnBrk="1" latinLnBrk="0" hangingPunct="1">
                <a:defRPr sz="1836" kern="1200">
                  <a:solidFill>
                    <a:schemeClr val="lt1"/>
                  </a:solidFill>
                  <a:latin typeface="+mn-lt"/>
                  <a:ea typeface="+mn-ea"/>
                  <a:cs typeface="+mn-cs"/>
                </a:defRPr>
              </a:lvl8pPr>
              <a:lvl9pPr marL="3729258" algn="l" defTabSz="932316" rtl="0" eaLnBrk="1" latinLnBrk="0" hangingPunct="1">
                <a:defRPr sz="1836" kern="1200">
                  <a:solidFill>
                    <a:schemeClr val="lt1"/>
                  </a:solidFill>
                  <a:latin typeface="+mn-lt"/>
                  <a:ea typeface="+mn-ea"/>
                  <a:cs typeface="+mn-cs"/>
                </a:defRPr>
              </a:lvl9p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50" name="Picture 49"/>
            <p:cNvPicPr>
              <a:picLocks noChangeAspect="1"/>
            </p:cNvPicPr>
            <p:nvPr/>
          </p:nvPicPr>
          <p:blipFill>
            <a:blip r:embed="rId3"/>
            <a:stretch>
              <a:fillRect/>
            </a:stretch>
          </p:blipFill>
          <p:spPr>
            <a:xfrm>
              <a:off x="585780" y="1762729"/>
              <a:ext cx="3647614" cy="4383467"/>
            </a:xfrm>
            <a:prstGeom prst="rect">
              <a:avLst/>
            </a:prstGeom>
          </p:spPr>
        </p:pic>
      </p:grpSp>
    </p:spTree>
    <p:extLst>
      <p:ext uri="{BB962C8B-B14F-4D97-AF65-F5344CB8AC3E}">
        <p14:creationId xmlns:p14="http://schemas.microsoft.com/office/powerpoint/2010/main" val="2517161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0-#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CDN POP Locations</a:t>
            </a:r>
          </a:p>
        </p:txBody>
      </p:sp>
      <p:sp>
        <p:nvSpPr>
          <p:cNvPr id="3" name="TextBox 2"/>
          <p:cNvSpPr txBox="1"/>
          <p:nvPr/>
        </p:nvSpPr>
        <p:spPr>
          <a:xfrm>
            <a:off x="1802442" y="6145417"/>
            <a:ext cx="6318682" cy="923330"/>
          </a:xfrm>
          <a:prstGeom prst="rect">
            <a:avLst/>
          </a:prstGeom>
          <a:noFill/>
        </p:spPr>
        <p:txBody>
          <a:bodyPr wrap="square" rtlCol="0">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29268">
                      <a:schemeClr val="tx2"/>
                    </a:gs>
                    <a:gs pos="67000">
                      <a:schemeClr val="tx2"/>
                    </a:gs>
                  </a:gsLst>
                  <a:lin ang="5400000" scaled="0"/>
                </a:gradFill>
                <a:effectLst/>
                <a:uLnTx/>
                <a:uFillTx/>
                <a:latin typeface="Segoe UI Semibold" panose="020B0702040204020203" pitchFamily="34" charset="0"/>
                <a:cs typeface="Segoe UI Semibold" panose="020B0702040204020203" pitchFamily="34" charset="0"/>
              </a:rPr>
              <a:t>29 massive capacity</a:t>
            </a:r>
            <a:r>
              <a:rPr kumimoji="0" lang="en-US" sz="1800" b="0" i="0" u="none" strike="noStrike" kern="0" cap="none" spc="0" normalizeH="0" noProof="0" dirty="0">
                <a:ln>
                  <a:noFill/>
                </a:ln>
                <a:gradFill>
                  <a:gsLst>
                    <a:gs pos="29268">
                      <a:schemeClr val="tx2"/>
                    </a:gs>
                    <a:gs pos="67000">
                      <a:schemeClr val="tx2"/>
                    </a:gs>
                  </a:gsLst>
                  <a:lin ang="5400000" scaled="0"/>
                </a:gradFill>
                <a:effectLst/>
                <a:uLnTx/>
                <a:uFillTx/>
                <a:latin typeface="Segoe UI Semibold" panose="020B0702040204020203" pitchFamily="34" charset="0"/>
                <a:cs typeface="Segoe UI Semibold" panose="020B0702040204020203" pitchFamily="34" charset="0"/>
              </a:rPr>
              <a:t> </a:t>
            </a:r>
            <a:r>
              <a:rPr kumimoji="0" lang="en-US" sz="1800" b="0" i="0" u="none" strike="noStrike" kern="0" cap="none" spc="0" normalizeH="0" baseline="0" noProof="0" dirty="0">
                <a:ln>
                  <a:noFill/>
                </a:ln>
                <a:gradFill>
                  <a:gsLst>
                    <a:gs pos="29268">
                      <a:schemeClr val="tx2"/>
                    </a:gs>
                    <a:gs pos="67000">
                      <a:schemeClr val="tx2"/>
                    </a:gs>
                  </a:gsLst>
                  <a:lin ang="5400000" scaled="0"/>
                </a:gradFill>
                <a:effectLst/>
                <a:uLnTx/>
                <a:uFillTx/>
                <a:latin typeface="Segoe UI Semibold" panose="020B0702040204020203" pitchFamily="34" charset="0"/>
                <a:cs typeface="Segoe UI Semibold" panose="020B0702040204020203" pitchFamily="34" charset="0"/>
              </a:rPr>
              <a:t>POPs globally </a:t>
            </a:r>
          </a:p>
          <a:p>
            <a:pPr algn="ctr">
              <a:defRPr/>
            </a:pPr>
            <a:r>
              <a:rPr lang="en-US" spc="-30" dirty="0">
                <a:solidFill>
                  <a:schemeClr val="accent3"/>
                </a:solidFill>
                <a:hlinkClick r:id="rId3"/>
              </a:rPr>
              <a:t>http://msdn.microsoft.com/library/azure/gg680302.aspx</a:t>
            </a:r>
            <a:r>
              <a:rPr lang="en-US" spc="-30" dirty="0">
                <a:solidFill>
                  <a:schemeClr val="accent3"/>
                </a:solidFill>
              </a:rPr>
              <a:t> </a:t>
            </a:r>
            <a:endParaRPr lang="en-US" sz="4000" spc="-30" dirty="0">
              <a:solidFill>
                <a:schemeClr val="accent3"/>
              </a:solidFill>
            </a:endParaRPr>
          </a:p>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29268">
                    <a:schemeClr val="tx2"/>
                  </a:gs>
                  <a:gs pos="67000">
                    <a:schemeClr val="tx2"/>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4" name="Group 3"/>
          <p:cNvGrpSpPr/>
          <p:nvPr/>
        </p:nvGrpSpPr>
        <p:grpSpPr>
          <a:xfrm>
            <a:off x="492809" y="2145013"/>
            <a:ext cx="8532331" cy="3575612"/>
            <a:chOff x="57729" y="2125711"/>
            <a:chExt cx="8777580" cy="3611359"/>
          </a:xfrm>
        </p:grpSpPr>
        <p:cxnSp>
          <p:nvCxnSpPr>
            <p:cNvPr id="5" name="Straight Connector 4"/>
            <p:cNvCxnSpPr/>
            <p:nvPr/>
          </p:nvCxnSpPr>
          <p:spPr>
            <a:xfrm flipV="1">
              <a:off x="142844" y="3744460"/>
              <a:ext cx="1121878" cy="596036"/>
            </a:xfrm>
            <a:prstGeom prst="line">
              <a:avLst/>
            </a:prstGeom>
            <a:noFill/>
            <a:ln w="19050" cap="flat" cmpd="sng" algn="ctr">
              <a:solidFill>
                <a:srgbClr val="0072C6"/>
              </a:solidFill>
              <a:prstDash val="solid"/>
              <a:headEnd type="none"/>
              <a:tailEnd type="none"/>
            </a:ln>
            <a:effectLst/>
          </p:spPr>
        </p:cxnSp>
        <p:cxnSp>
          <p:nvCxnSpPr>
            <p:cNvPr id="6" name="Straight Connector 5"/>
            <p:cNvCxnSpPr>
              <a:stCxn id="1366" idx="6"/>
              <a:endCxn id="1369" idx="2"/>
            </p:cNvCxnSpPr>
            <p:nvPr/>
          </p:nvCxnSpPr>
          <p:spPr>
            <a:xfrm flipV="1">
              <a:off x="1342771" y="3682511"/>
              <a:ext cx="328815" cy="29621"/>
            </a:xfrm>
            <a:prstGeom prst="line">
              <a:avLst/>
            </a:prstGeom>
            <a:noFill/>
            <a:ln w="19050" cap="flat" cmpd="sng" algn="ctr">
              <a:solidFill>
                <a:srgbClr val="0072C6"/>
              </a:solidFill>
              <a:prstDash val="solid"/>
              <a:headEnd type="none"/>
              <a:tailEnd type="none"/>
            </a:ln>
            <a:effectLst/>
          </p:spPr>
        </p:cxnSp>
        <p:cxnSp>
          <p:nvCxnSpPr>
            <p:cNvPr id="7" name="Straight Connector 6"/>
            <p:cNvCxnSpPr>
              <a:stCxn id="891" idx="5"/>
              <a:endCxn id="1371" idx="1"/>
            </p:cNvCxnSpPr>
            <p:nvPr/>
          </p:nvCxnSpPr>
          <p:spPr>
            <a:xfrm>
              <a:off x="2068722" y="3705770"/>
              <a:ext cx="168514" cy="137364"/>
            </a:xfrm>
            <a:prstGeom prst="line">
              <a:avLst/>
            </a:prstGeom>
            <a:noFill/>
            <a:ln w="19050" cap="flat" cmpd="sng" algn="ctr">
              <a:solidFill>
                <a:srgbClr val="0072C6"/>
              </a:solidFill>
              <a:prstDash val="solid"/>
              <a:headEnd type="none"/>
              <a:tailEnd type="none"/>
            </a:ln>
            <a:effectLst/>
          </p:spPr>
        </p:cxnSp>
        <p:cxnSp>
          <p:nvCxnSpPr>
            <p:cNvPr id="8" name="Straight Connector 7"/>
            <p:cNvCxnSpPr>
              <a:stCxn id="1371" idx="6"/>
              <a:endCxn id="1383" idx="2"/>
            </p:cNvCxnSpPr>
            <p:nvPr/>
          </p:nvCxnSpPr>
          <p:spPr>
            <a:xfrm flipV="1">
              <a:off x="2315286" y="3171530"/>
              <a:ext cx="1727378" cy="703933"/>
            </a:xfrm>
            <a:prstGeom prst="line">
              <a:avLst/>
            </a:prstGeom>
            <a:noFill/>
            <a:ln w="19050" cap="flat" cmpd="sng" algn="ctr">
              <a:solidFill>
                <a:srgbClr val="0072C6"/>
              </a:solidFill>
              <a:prstDash val="solid"/>
              <a:headEnd type="none"/>
              <a:tailEnd type="none"/>
            </a:ln>
            <a:effectLst/>
          </p:spPr>
        </p:cxnSp>
        <p:cxnSp>
          <p:nvCxnSpPr>
            <p:cNvPr id="9" name="Straight Connector 8"/>
            <p:cNvCxnSpPr>
              <a:endCxn id="1368" idx="2"/>
            </p:cNvCxnSpPr>
            <p:nvPr/>
          </p:nvCxnSpPr>
          <p:spPr>
            <a:xfrm flipV="1">
              <a:off x="88515" y="3183776"/>
              <a:ext cx="1152662" cy="216706"/>
            </a:xfrm>
            <a:prstGeom prst="line">
              <a:avLst/>
            </a:prstGeom>
            <a:noFill/>
            <a:ln w="19050" cap="flat" cmpd="sng" algn="ctr">
              <a:solidFill>
                <a:srgbClr val="0072C6"/>
              </a:solidFill>
              <a:prstDash val="solid"/>
              <a:headEnd type="none"/>
              <a:tailEnd type="none"/>
            </a:ln>
            <a:effectLst/>
          </p:spPr>
        </p:cxnSp>
        <p:cxnSp>
          <p:nvCxnSpPr>
            <p:cNvPr id="10" name="Straight Connector 9"/>
            <p:cNvCxnSpPr>
              <a:stCxn id="1372" idx="6"/>
              <a:endCxn id="734" idx="1"/>
            </p:cNvCxnSpPr>
            <p:nvPr/>
          </p:nvCxnSpPr>
          <p:spPr>
            <a:xfrm>
              <a:off x="2082594" y="3075559"/>
              <a:ext cx="465784" cy="174256"/>
            </a:xfrm>
            <a:prstGeom prst="line">
              <a:avLst/>
            </a:prstGeom>
            <a:noFill/>
            <a:ln w="19050" cap="flat" cmpd="sng" algn="ctr">
              <a:solidFill>
                <a:srgbClr val="0072C6"/>
              </a:solidFill>
              <a:prstDash val="solid"/>
              <a:headEnd type="none"/>
              <a:tailEnd type="none"/>
            </a:ln>
            <a:effectLst/>
          </p:spPr>
        </p:cxnSp>
        <p:cxnSp>
          <p:nvCxnSpPr>
            <p:cNvPr id="11" name="Straight Connector 10"/>
            <p:cNvCxnSpPr>
              <a:stCxn id="1368" idx="4"/>
              <a:endCxn id="1367" idx="0"/>
            </p:cNvCxnSpPr>
            <p:nvPr/>
          </p:nvCxnSpPr>
          <p:spPr>
            <a:xfrm flipH="1">
              <a:off x="1180863" y="3229496"/>
              <a:ext cx="106034" cy="271784"/>
            </a:xfrm>
            <a:prstGeom prst="line">
              <a:avLst/>
            </a:prstGeom>
            <a:noFill/>
            <a:ln w="19050" cap="flat" cmpd="sng" algn="ctr">
              <a:solidFill>
                <a:srgbClr val="0072C6"/>
              </a:solidFill>
              <a:prstDash val="solid"/>
              <a:headEnd type="none"/>
              <a:tailEnd type="none"/>
            </a:ln>
            <a:effectLst/>
          </p:spPr>
        </p:cxnSp>
        <p:cxnSp>
          <p:nvCxnSpPr>
            <p:cNvPr id="12" name="Straight Connector 11"/>
            <p:cNvCxnSpPr>
              <a:stCxn id="1367" idx="4"/>
              <a:endCxn id="1366" idx="1"/>
            </p:cNvCxnSpPr>
            <p:nvPr/>
          </p:nvCxnSpPr>
          <p:spPr>
            <a:xfrm>
              <a:off x="1180863" y="3592720"/>
              <a:ext cx="83859" cy="87083"/>
            </a:xfrm>
            <a:prstGeom prst="line">
              <a:avLst/>
            </a:prstGeom>
            <a:noFill/>
            <a:ln w="19050" cap="flat" cmpd="sng" algn="ctr">
              <a:solidFill>
                <a:srgbClr val="0072C6"/>
              </a:solidFill>
              <a:prstDash val="solid"/>
              <a:headEnd type="none"/>
              <a:tailEnd type="none"/>
            </a:ln>
            <a:effectLst/>
          </p:spPr>
        </p:cxnSp>
        <p:cxnSp>
          <p:nvCxnSpPr>
            <p:cNvPr id="13" name="Straight Connector 12"/>
            <p:cNvCxnSpPr>
              <a:endCxn id="1367" idx="2"/>
            </p:cNvCxnSpPr>
            <p:nvPr/>
          </p:nvCxnSpPr>
          <p:spPr>
            <a:xfrm flipV="1">
              <a:off x="136454" y="3547000"/>
              <a:ext cx="998689" cy="328463"/>
            </a:xfrm>
            <a:prstGeom prst="line">
              <a:avLst/>
            </a:prstGeom>
            <a:noFill/>
            <a:ln w="19050" cap="flat" cmpd="sng" algn="ctr">
              <a:solidFill>
                <a:srgbClr val="0072C6"/>
              </a:solidFill>
              <a:prstDash val="solid"/>
              <a:headEnd type="none"/>
              <a:tailEnd type="none"/>
            </a:ln>
            <a:effectLst/>
          </p:spPr>
        </p:cxnSp>
        <p:cxnSp>
          <p:nvCxnSpPr>
            <p:cNvPr id="14" name="Straight Connector 13"/>
            <p:cNvCxnSpPr>
              <a:stCxn id="1373" idx="6"/>
              <a:endCxn id="1384" idx="2"/>
            </p:cNvCxnSpPr>
            <p:nvPr/>
          </p:nvCxnSpPr>
          <p:spPr>
            <a:xfrm flipV="1">
              <a:off x="2631048" y="3083165"/>
              <a:ext cx="1305041" cy="193521"/>
            </a:xfrm>
            <a:prstGeom prst="line">
              <a:avLst/>
            </a:prstGeom>
            <a:noFill/>
            <a:ln w="19050" cap="flat" cmpd="sng" algn="ctr">
              <a:solidFill>
                <a:srgbClr val="0072C6"/>
              </a:solidFill>
              <a:prstDash val="solid"/>
              <a:headEnd type="none"/>
              <a:tailEnd type="none"/>
            </a:ln>
            <a:effectLst/>
          </p:spPr>
        </p:cxnSp>
        <p:cxnSp>
          <p:nvCxnSpPr>
            <p:cNvPr id="15" name="Straight Connector 14"/>
            <p:cNvCxnSpPr>
              <a:stCxn id="1373" idx="0"/>
              <a:endCxn id="1374" idx="3"/>
            </p:cNvCxnSpPr>
            <p:nvPr/>
          </p:nvCxnSpPr>
          <p:spPr>
            <a:xfrm flipV="1">
              <a:off x="2585327" y="3109313"/>
              <a:ext cx="63995" cy="121652"/>
            </a:xfrm>
            <a:prstGeom prst="line">
              <a:avLst/>
            </a:prstGeom>
            <a:noFill/>
            <a:ln w="19050" cap="flat" cmpd="sng" algn="ctr">
              <a:solidFill>
                <a:srgbClr val="0072C6"/>
              </a:solidFill>
              <a:prstDash val="solid"/>
              <a:headEnd type="none"/>
              <a:tailEnd type="none"/>
            </a:ln>
            <a:effectLst/>
          </p:spPr>
        </p:cxnSp>
        <p:cxnSp>
          <p:nvCxnSpPr>
            <p:cNvPr id="16" name="Straight Connector 15"/>
            <p:cNvCxnSpPr>
              <a:stCxn id="638" idx="6"/>
              <a:endCxn id="641" idx="2"/>
            </p:cNvCxnSpPr>
            <p:nvPr/>
          </p:nvCxnSpPr>
          <p:spPr>
            <a:xfrm>
              <a:off x="2727189" y="3079398"/>
              <a:ext cx="1210368" cy="0"/>
            </a:xfrm>
            <a:prstGeom prst="line">
              <a:avLst/>
            </a:prstGeom>
            <a:noFill/>
            <a:ln w="19050" cap="flat" cmpd="sng" algn="ctr">
              <a:solidFill>
                <a:srgbClr val="0072C6"/>
              </a:solidFill>
              <a:prstDash val="solid"/>
              <a:headEnd type="none"/>
              <a:tailEnd type="none"/>
            </a:ln>
            <a:effectLst/>
          </p:spPr>
        </p:cxnSp>
        <p:cxnSp>
          <p:nvCxnSpPr>
            <p:cNvPr id="17" name="Straight Connector 16"/>
            <p:cNvCxnSpPr>
              <a:stCxn id="1366" idx="5"/>
              <a:endCxn id="1044" idx="1"/>
            </p:cNvCxnSpPr>
            <p:nvPr/>
          </p:nvCxnSpPr>
          <p:spPr>
            <a:xfrm>
              <a:off x="1329379" y="3744460"/>
              <a:ext cx="357136" cy="400477"/>
            </a:xfrm>
            <a:prstGeom prst="line">
              <a:avLst/>
            </a:prstGeom>
            <a:noFill/>
            <a:ln w="19050" cap="flat" cmpd="sng" algn="ctr">
              <a:solidFill>
                <a:srgbClr val="0072C6"/>
              </a:solidFill>
              <a:prstDash val="solid"/>
              <a:headEnd type="none"/>
              <a:tailEnd type="none"/>
            </a:ln>
            <a:effectLst/>
          </p:spPr>
        </p:cxnSp>
        <p:cxnSp>
          <p:nvCxnSpPr>
            <p:cNvPr id="18" name="Straight Connector 17"/>
            <p:cNvCxnSpPr>
              <a:stCxn id="1044" idx="5"/>
              <a:endCxn id="1090" idx="1"/>
            </p:cNvCxnSpPr>
            <p:nvPr/>
          </p:nvCxnSpPr>
          <p:spPr>
            <a:xfrm>
              <a:off x="1744799" y="4203222"/>
              <a:ext cx="372648" cy="141272"/>
            </a:xfrm>
            <a:prstGeom prst="line">
              <a:avLst/>
            </a:prstGeom>
            <a:noFill/>
            <a:ln w="19050" cap="flat" cmpd="sng" algn="ctr">
              <a:solidFill>
                <a:srgbClr val="0072C6"/>
              </a:solidFill>
              <a:prstDash val="solid"/>
              <a:headEnd type="none"/>
              <a:tailEnd type="none"/>
            </a:ln>
            <a:effectLst/>
          </p:spPr>
        </p:cxnSp>
        <p:cxnSp>
          <p:nvCxnSpPr>
            <p:cNvPr id="19" name="Straight Connector 18"/>
            <p:cNvCxnSpPr>
              <a:stCxn id="1090" idx="4"/>
              <a:endCxn id="1171" idx="1"/>
            </p:cNvCxnSpPr>
            <p:nvPr/>
          </p:nvCxnSpPr>
          <p:spPr>
            <a:xfrm>
              <a:off x="2146591" y="4414851"/>
              <a:ext cx="79313" cy="327317"/>
            </a:xfrm>
            <a:prstGeom prst="line">
              <a:avLst/>
            </a:prstGeom>
            <a:noFill/>
            <a:ln w="19050" cap="flat" cmpd="sng" algn="ctr">
              <a:solidFill>
                <a:srgbClr val="0072C6"/>
              </a:solidFill>
              <a:prstDash val="solid"/>
              <a:headEnd type="none"/>
              <a:tailEnd type="none"/>
            </a:ln>
            <a:effectLst/>
          </p:spPr>
        </p:cxnSp>
        <p:cxnSp>
          <p:nvCxnSpPr>
            <p:cNvPr id="20" name="Straight Connector 19"/>
            <p:cNvCxnSpPr>
              <a:stCxn id="1171" idx="4"/>
              <a:endCxn id="1226" idx="1"/>
            </p:cNvCxnSpPr>
            <p:nvPr/>
          </p:nvCxnSpPr>
          <p:spPr>
            <a:xfrm>
              <a:off x="2255046" y="4812522"/>
              <a:ext cx="186323" cy="227537"/>
            </a:xfrm>
            <a:prstGeom prst="line">
              <a:avLst/>
            </a:prstGeom>
            <a:noFill/>
            <a:ln w="19050" cap="flat" cmpd="sng" algn="ctr">
              <a:solidFill>
                <a:srgbClr val="0072C6"/>
              </a:solidFill>
              <a:prstDash val="solid"/>
              <a:headEnd type="none"/>
              <a:tailEnd type="none"/>
            </a:ln>
            <a:effectLst/>
          </p:spPr>
        </p:cxnSp>
        <p:cxnSp>
          <p:nvCxnSpPr>
            <p:cNvPr id="21" name="Straight Connector 20"/>
            <p:cNvCxnSpPr/>
            <p:nvPr/>
          </p:nvCxnSpPr>
          <p:spPr>
            <a:xfrm flipH="1">
              <a:off x="2292067" y="3308112"/>
              <a:ext cx="278811" cy="521644"/>
            </a:xfrm>
            <a:prstGeom prst="line">
              <a:avLst/>
            </a:prstGeom>
            <a:noFill/>
            <a:ln w="19050" cap="flat" cmpd="sng" algn="ctr">
              <a:solidFill>
                <a:srgbClr val="0072C6"/>
              </a:solidFill>
              <a:prstDash val="solid"/>
              <a:headEnd type="none"/>
              <a:tailEnd type="none"/>
            </a:ln>
            <a:effectLst/>
          </p:spPr>
        </p:cxnSp>
        <p:cxnSp>
          <p:nvCxnSpPr>
            <p:cNvPr id="22" name="Straight Connector 21"/>
            <p:cNvCxnSpPr>
              <a:stCxn id="1373" idx="6"/>
              <a:endCxn id="1383" idx="2"/>
            </p:cNvCxnSpPr>
            <p:nvPr/>
          </p:nvCxnSpPr>
          <p:spPr>
            <a:xfrm flipV="1">
              <a:off x="2631048" y="3171530"/>
              <a:ext cx="1411616" cy="105156"/>
            </a:xfrm>
            <a:prstGeom prst="line">
              <a:avLst/>
            </a:prstGeom>
            <a:noFill/>
            <a:ln w="19050" cap="flat" cmpd="sng" algn="ctr">
              <a:solidFill>
                <a:srgbClr val="0072C6"/>
              </a:solidFill>
              <a:prstDash val="solid"/>
              <a:headEnd type="none"/>
              <a:tailEnd type="none"/>
            </a:ln>
            <a:effectLst/>
          </p:spPr>
        </p:cxnSp>
        <p:cxnSp>
          <p:nvCxnSpPr>
            <p:cNvPr id="23" name="Straight Connector 22"/>
            <p:cNvCxnSpPr>
              <a:stCxn id="1371" idx="3"/>
              <a:endCxn id="1020" idx="7"/>
            </p:cNvCxnSpPr>
            <p:nvPr/>
          </p:nvCxnSpPr>
          <p:spPr>
            <a:xfrm flipH="1">
              <a:off x="2068722" y="3907792"/>
              <a:ext cx="168514" cy="137367"/>
            </a:xfrm>
            <a:prstGeom prst="line">
              <a:avLst/>
            </a:prstGeom>
            <a:noFill/>
            <a:ln w="19050" cap="flat" cmpd="sng" algn="ctr">
              <a:solidFill>
                <a:srgbClr val="0072C6"/>
              </a:solidFill>
              <a:prstDash val="solid"/>
              <a:headEnd type="none"/>
              <a:tailEnd type="none"/>
            </a:ln>
            <a:effectLst/>
          </p:spPr>
        </p:cxnSp>
        <p:cxnSp>
          <p:nvCxnSpPr>
            <p:cNvPr id="24" name="Straight Connector 23"/>
            <p:cNvCxnSpPr>
              <a:stCxn id="1020" idx="5"/>
              <a:endCxn id="1092" idx="1"/>
            </p:cNvCxnSpPr>
            <p:nvPr/>
          </p:nvCxnSpPr>
          <p:spPr>
            <a:xfrm>
              <a:off x="2068722" y="4103443"/>
              <a:ext cx="264192" cy="241052"/>
            </a:xfrm>
            <a:prstGeom prst="line">
              <a:avLst/>
            </a:prstGeom>
            <a:noFill/>
            <a:ln w="19050" cap="flat" cmpd="sng" algn="ctr">
              <a:solidFill>
                <a:srgbClr val="0072C6"/>
              </a:solidFill>
              <a:prstDash val="solid"/>
              <a:headEnd type="none"/>
              <a:tailEnd type="none"/>
            </a:ln>
            <a:effectLst/>
          </p:spPr>
        </p:cxnSp>
        <p:cxnSp>
          <p:nvCxnSpPr>
            <p:cNvPr id="25" name="Straight Connector 24"/>
            <p:cNvCxnSpPr>
              <a:stCxn id="1020" idx="6"/>
              <a:endCxn id="1021" idx="2"/>
            </p:cNvCxnSpPr>
            <p:nvPr/>
          </p:nvCxnSpPr>
          <p:spPr>
            <a:xfrm>
              <a:off x="2080793" y="4074301"/>
              <a:ext cx="133039" cy="0"/>
            </a:xfrm>
            <a:prstGeom prst="line">
              <a:avLst/>
            </a:prstGeom>
            <a:noFill/>
            <a:ln w="19050" cap="flat" cmpd="sng" algn="ctr">
              <a:solidFill>
                <a:srgbClr val="0072C6"/>
              </a:solidFill>
              <a:prstDash val="solid"/>
              <a:headEnd type="none"/>
              <a:tailEnd type="none"/>
            </a:ln>
            <a:effectLst/>
          </p:spPr>
        </p:cxnSp>
        <p:cxnSp>
          <p:nvCxnSpPr>
            <p:cNvPr id="26" name="Straight Connector 25"/>
            <p:cNvCxnSpPr>
              <a:stCxn id="1021" idx="6"/>
              <a:endCxn id="1048" idx="1"/>
            </p:cNvCxnSpPr>
            <p:nvPr/>
          </p:nvCxnSpPr>
          <p:spPr>
            <a:xfrm>
              <a:off x="2296257" y="4074301"/>
              <a:ext cx="145109" cy="70637"/>
            </a:xfrm>
            <a:prstGeom prst="line">
              <a:avLst/>
            </a:prstGeom>
            <a:noFill/>
            <a:ln w="19050" cap="flat" cmpd="sng" algn="ctr">
              <a:solidFill>
                <a:srgbClr val="0072C6"/>
              </a:solidFill>
              <a:prstDash val="solid"/>
              <a:headEnd type="none"/>
              <a:tailEnd type="none"/>
            </a:ln>
            <a:effectLst/>
          </p:spPr>
        </p:cxnSp>
        <p:cxnSp>
          <p:nvCxnSpPr>
            <p:cNvPr id="27" name="Straight Connector 26"/>
            <p:cNvCxnSpPr>
              <a:stCxn id="1048" idx="5"/>
              <a:endCxn id="1094" idx="1"/>
            </p:cNvCxnSpPr>
            <p:nvPr/>
          </p:nvCxnSpPr>
          <p:spPr>
            <a:xfrm>
              <a:off x="2499652" y="4203222"/>
              <a:ext cx="48725" cy="141272"/>
            </a:xfrm>
            <a:prstGeom prst="line">
              <a:avLst/>
            </a:prstGeom>
            <a:noFill/>
            <a:ln w="19050" cap="flat" cmpd="sng" algn="ctr">
              <a:solidFill>
                <a:srgbClr val="0072C6"/>
              </a:solidFill>
              <a:prstDash val="solid"/>
              <a:headEnd type="none"/>
              <a:tailEnd type="none"/>
            </a:ln>
            <a:effectLst/>
          </p:spPr>
        </p:cxnSp>
        <p:cxnSp>
          <p:nvCxnSpPr>
            <p:cNvPr id="28" name="Straight Connector 27"/>
            <p:cNvCxnSpPr>
              <a:stCxn id="1094" idx="5"/>
            </p:cNvCxnSpPr>
            <p:nvPr/>
          </p:nvCxnSpPr>
          <p:spPr>
            <a:xfrm>
              <a:off x="2606663" y="4402780"/>
              <a:ext cx="257305" cy="145890"/>
            </a:xfrm>
            <a:prstGeom prst="line">
              <a:avLst/>
            </a:prstGeom>
            <a:noFill/>
            <a:ln w="19050" cap="flat" cmpd="sng" algn="ctr">
              <a:solidFill>
                <a:srgbClr val="0072C6"/>
              </a:solidFill>
              <a:prstDash val="solid"/>
              <a:headEnd type="none"/>
              <a:tailEnd type="none"/>
            </a:ln>
            <a:effectLst/>
          </p:spPr>
        </p:cxnSp>
        <p:cxnSp>
          <p:nvCxnSpPr>
            <p:cNvPr id="29" name="Straight Connector 28"/>
            <p:cNvCxnSpPr>
              <a:stCxn id="1139" idx="5"/>
              <a:endCxn id="1180" idx="1"/>
            </p:cNvCxnSpPr>
            <p:nvPr/>
          </p:nvCxnSpPr>
          <p:spPr>
            <a:xfrm>
              <a:off x="2930586" y="4600894"/>
              <a:ext cx="265636" cy="141274"/>
            </a:xfrm>
            <a:prstGeom prst="line">
              <a:avLst/>
            </a:prstGeom>
            <a:noFill/>
            <a:ln w="19050" cap="flat" cmpd="sng" algn="ctr">
              <a:solidFill>
                <a:srgbClr val="0072C6"/>
              </a:solidFill>
              <a:prstDash val="solid"/>
              <a:headEnd type="none"/>
              <a:tailEnd type="none"/>
            </a:ln>
            <a:effectLst/>
          </p:spPr>
        </p:cxnSp>
        <p:cxnSp>
          <p:nvCxnSpPr>
            <p:cNvPr id="30" name="Straight Connector 29"/>
            <p:cNvCxnSpPr>
              <a:stCxn id="1094" idx="2"/>
              <a:endCxn id="1092" idx="6"/>
            </p:cNvCxnSpPr>
            <p:nvPr/>
          </p:nvCxnSpPr>
          <p:spPr>
            <a:xfrm flipH="1">
              <a:off x="2403268" y="4373638"/>
              <a:ext cx="133039" cy="0"/>
            </a:xfrm>
            <a:prstGeom prst="line">
              <a:avLst/>
            </a:prstGeom>
            <a:noFill/>
            <a:ln w="19050" cap="flat" cmpd="sng" algn="ctr">
              <a:solidFill>
                <a:srgbClr val="0072C6"/>
              </a:solidFill>
              <a:prstDash val="solid"/>
              <a:headEnd type="none"/>
              <a:tailEnd type="none"/>
            </a:ln>
            <a:effectLst/>
          </p:spPr>
        </p:cxnSp>
        <p:cxnSp>
          <p:nvCxnSpPr>
            <p:cNvPr id="31" name="Straight Connector 30"/>
            <p:cNvCxnSpPr>
              <a:stCxn id="1180" idx="4"/>
              <a:endCxn id="1218" idx="0"/>
            </p:cNvCxnSpPr>
            <p:nvPr/>
          </p:nvCxnSpPr>
          <p:spPr>
            <a:xfrm>
              <a:off x="3225365" y="4812522"/>
              <a:ext cx="0" cy="117133"/>
            </a:xfrm>
            <a:prstGeom prst="line">
              <a:avLst/>
            </a:prstGeom>
            <a:noFill/>
            <a:ln w="19050" cap="flat" cmpd="sng" algn="ctr">
              <a:solidFill>
                <a:srgbClr val="0072C6"/>
              </a:solidFill>
              <a:prstDash val="solid"/>
              <a:headEnd type="none"/>
              <a:tailEnd type="none"/>
            </a:ln>
            <a:effectLst/>
          </p:spPr>
        </p:cxnSp>
        <p:cxnSp>
          <p:nvCxnSpPr>
            <p:cNvPr id="32" name="Straight Connector 31"/>
            <p:cNvCxnSpPr>
              <a:stCxn id="1218" idx="3"/>
              <a:endCxn id="1265" idx="7"/>
            </p:cNvCxnSpPr>
            <p:nvPr/>
          </p:nvCxnSpPr>
          <p:spPr>
            <a:xfrm flipH="1">
              <a:off x="3039040" y="5000011"/>
              <a:ext cx="157182" cy="239609"/>
            </a:xfrm>
            <a:prstGeom prst="line">
              <a:avLst/>
            </a:prstGeom>
            <a:noFill/>
            <a:ln w="19050" cap="flat" cmpd="sng" algn="ctr">
              <a:solidFill>
                <a:srgbClr val="0072C6"/>
              </a:solidFill>
              <a:prstDash val="solid"/>
              <a:headEnd type="none"/>
              <a:tailEnd type="none"/>
            </a:ln>
            <a:effectLst/>
          </p:spPr>
        </p:cxnSp>
        <p:cxnSp>
          <p:nvCxnSpPr>
            <p:cNvPr id="33" name="Straight Connector 32"/>
            <p:cNvCxnSpPr>
              <a:endCxn id="1323" idx="7"/>
            </p:cNvCxnSpPr>
            <p:nvPr/>
          </p:nvCxnSpPr>
          <p:spPr>
            <a:xfrm flipH="1">
              <a:off x="2930586" y="5313583"/>
              <a:ext cx="83819" cy="223930"/>
            </a:xfrm>
            <a:prstGeom prst="line">
              <a:avLst/>
            </a:prstGeom>
            <a:noFill/>
            <a:ln w="19050" cap="flat" cmpd="sng" algn="ctr">
              <a:solidFill>
                <a:srgbClr val="0072C6"/>
              </a:solidFill>
              <a:prstDash val="solid"/>
              <a:headEnd type="none"/>
              <a:tailEnd type="none"/>
            </a:ln>
            <a:effectLst/>
          </p:spPr>
        </p:cxnSp>
        <p:cxnSp>
          <p:nvCxnSpPr>
            <p:cNvPr id="34" name="Straight Connector 33"/>
            <p:cNvCxnSpPr>
              <a:stCxn id="1226" idx="5"/>
              <a:endCxn id="1261" idx="1"/>
            </p:cNvCxnSpPr>
            <p:nvPr/>
          </p:nvCxnSpPr>
          <p:spPr>
            <a:xfrm>
              <a:off x="2499653" y="5098344"/>
              <a:ext cx="48725" cy="141275"/>
            </a:xfrm>
            <a:prstGeom prst="line">
              <a:avLst/>
            </a:prstGeom>
            <a:noFill/>
            <a:ln w="19050" cap="flat" cmpd="sng" algn="ctr">
              <a:solidFill>
                <a:srgbClr val="0072C6"/>
              </a:solidFill>
              <a:prstDash val="solid"/>
              <a:headEnd type="none"/>
              <a:tailEnd type="none"/>
            </a:ln>
            <a:effectLst/>
          </p:spPr>
        </p:cxnSp>
        <p:cxnSp>
          <p:nvCxnSpPr>
            <p:cNvPr id="35" name="Straight Connector 34"/>
            <p:cNvCxnSpPr>
              <a:stCxn id="532" idx="5"/>
              <a:endCxn id="1368" idx="1"/>
            </p:cNvCxnSpPr>
            <p:nvPr/>
          </p:nvCxnSpPr>
          <p:spPr>
            <a:xfrm>
              <a:off x="560461" y="2810647"/>
              <a:ext cx="694108" cy="340800"/>
            </a:xfrm>
            <a:prstGeom prst="line">
              <a:avLst/>
            </a:prstGeom>
            <a:noFill/>
            <a:ln w="19050" cap="flat" cmpd="sng" algn="ctr">
              <a:solidFill>
                <a:srgbClr val="0072C6"/>
              </a:solidFill>
              <a:prstDash val="solid"/>
              <a:headEnd type="none"/>
              <a:tailEnd type="none"/>
            </a:ln>
            <a:effectLst/>
          </p:spPr>
        </p:cxnSp>
        <p:cxnSp>
          <p:nvCxnSpPr>
            <p:cNvPr id="36" name="Straight Connector 35"/>
            <p:cNvCxnSpPr>
              <a:endCxn id="1368" idx="2"/>
            </p:cNvCxnSpPr>
            <p:nvPr/>
          </p:nvCxnSpPr>
          <p:spPr>
            <a:xfrm flipV="1">
              <a:off x="91343" y="3183776"/>
              <a:ext cx="1149834" cy="11127"/>
            </a:xfrm>
            <a:prstGeom prst="line">
              <a:avLst/>
            </a:prstGeom>
            <a:noFill/>
            <a:ln w="19050" cap="flat" cmpd="sng" algn="ctr">
              <a:solidFill>
                <a:srgbClr val="0072C6"/>
              </a:solidFill>
              <a:prstDash val="solid"/>
              <a:headEnd type="none"/>
              <a:tailEnd type="none"/>
            </a:ln>
            <a:effectLst/>
          </p:spPr>
        </p:cxnSp>
        <p:cxnSp>
          <p:nvCxnSpPr>
            <p:cNvPr id="37" name="Straight Connector 36"/>
            <p:cNvCxnSpPr/>
            <p:nvPr/>
          </p:nvCxnSpPr>
          <p:spPr>
            <a:xfrm flipV="1">
              <a:off x="57729" y="3567258"/>
              <a:ext cx="1042180" cy="735743"/>
            </a:xfrm>
            <a:prstGeom prst="line">
              <a:avLst/>
            </a:prstGeom>
            <a:noFill/>
            <a:ln w="19050" cap="flat" cmpd="sng" algn="ctr">
              <a:solidFill>
                <a:srgbClr val="0072C6"/>
              </a:solidFill>
              <a:prstDash val="solid"/>
              <a:headEnd type="none"/>
              <a:tailEnd type="none"/>
            </a:ln>
            <a:effectLst/>
          </p:spPr>
        </p:cxnSp>
        <p:cxnSp>
          <p:nvCxnSpPr>
            <p:cNvPr id="38" name="Straight Connector 37"/>
            <p:cNvCxnSpPr>
              <a:stCxn id="1180" idx="7"/>
              <a:endCxn id="1095" idx="3"/>
            </p:cNvCxnSpPr>
            <p:nvPr/>
          </p:nvCxnSpPr>
          <p:spPr>
            <a:xfrm flipV="1">
              <a:off x="3254507" y="4402780"/>
              <a:ext cx="479656" cy="339388"/>
            </a:xfrm>
            <a:prstGeom prst="line">
              <a:avLst/>
            </a:prstGeom>
            <a:noFill/>
            <a:ln w="19050" cap="flat" cmpd="sng" algn="ctr">
              <a:solidFill>
                <a:srgbClr val="0072C6"/>
              </a:solidFill>
              <a:prstDash val="solid"/>
              <a:headEnd type="none"/>
              <a:tailEnd type="none"/>
            </a:ln>
            <a:effectLst/>
          </p:spPr>
        </p:cxnSp>
        <p:cxnSp>
          <p:nvCxnSpPr>
            <p:cNvPr id="39" name="Straight Connector 38"/>
            <p:cNvCxnSpPr>
              <a:stCxn id="1377" idx="3"/>
              <a:endCxn id="989" idx="0"/>
            </p:cNvCxnSpPr>
            <p:nvPr/>
          </p:nvCxnSpPr>
          <p:spPr>
            <a:xfrm flipH="1">
              <a:off x="3763305" y="3504894"/>
              <a:ext cx="188335" cy="428413"/>
            </a:xfrm>
            <a:prstGeom prst="line">
              <a:avLst/>
            </a:prstGeom>
            <a:noFill/>
            <a:ln w="19050" cap="flat" cmpd="sng" algn="ctr">
              <a:solidFill>
                <a:srgbClr val="0072C6"/>
              </a:solidFill>
              <a:prstDash val="solid"/>
              <a:headEnd type="none"/>
              <a:tailEnd type="none"/>
            </a:ln>
            <a:effectLst/>
          </p:spPr>
        </p:cxnSp>
        <p:cxnSp>
          <p:nvCxnSpPr>
            <p:cNvPr id="40" name="Straight Connector 39"/>
            <p:cNvCxnSpPr>
              <a:stCxn id="989" idx="4"/>
              <a:endCxn id="1095" idx="0"/>
            </p:cNvCxnSpPr>
            <p:nvPr/>
          </p:nvCxnSpPr>
          <p:spPr>
            <a:xfrm>
              <a:off x="3763305" y="4015733"/>
              <a:ext cx="1" cy="316690"/>
            </a:xfrm>
            <a:prstGeom prst="line">
              <a:avLst/>
            </a:prstGeom>
            <a:noFill/>
            <a:ln w="19050" cap="flat" cmpd="sng" algn="ctr">
              <a:solidFill>
                <a:srgbClr val="0072C6"/>
              </a:solidFill>
              <a:prstDash val="solid"/>
              <a:headEnd type="none"/>
              <a:tailEnd type="none"/>
            </a:ln>
            <a:effectLst/>
          </p:spPr>
        </p:cxnSp>
        <p:cxnSp>
          <p:nvCxnSpPr>
            <p:cNvPr id="41" name="Straight Connector 40"/>
            <p:cNvCxnSpPr>
              <a:stCxn id="957" idx="6"/>
              <a:endCxn id="1377" idx="2"/>
            </p:cNvCxnSpPr>
            <p:nvPr/>
          </p:nvCxnSpPr>
          <p:spPr>
            <a:xfrm flipV="1">
              <a:off x="2296257" y="3472565"/>
              <a:ext cx="1641992" cy="403623"/>
            </a:xfrm>
            <a:prstGeom prst="line">
              <a:avLst/>
            </a:prstGeom>
            <a:noFill/>
            <a:ln w="19050" cap="flat" cmpd="sng" algn="ctr">
              <a:solidFill>
                <a:srgbClr val="0072C6"/>
              </a:solidFill>
              <a:prstDash val="solid"/>
              <a:headEnd type="none"/>
              <a:tailEnd type="none"/>
            </a:ln>
            <a:effectLst/>
          </p:spPr>
        </p:cxnSp>
        <p:cxnSp>
          <p:nvCxnSpPr>
            <p:cNvPr id="42" name="Straight Arrow Connector 41"/>
            <p:cNvCxnSpPr>
              <a:stCxn id="435" idx="4"/>
              <a:endCxn id="1374" idx="0"/>
            </p:cNvCxnSpPr>
            <p:nvPr/>
          </p:nvCxnSpPr>
          <p:spPr>
            <a:xfrm>
              <a:off x="2577520" y="2722941"/>
              <a:ext cx="104130" cy="308324"/>
            </a:xfrm>
            <a:prstGeom prst="straightConnector1">
              <a:avLst/>
            </a:prstGeom>
            <a:noFill/>
            <a:ln w="19050" cap="flat" cmpd="sng" algn="ctr">
              <a:solidFill>
                <a:srgbClr val="0072C6"/>
              </a:solidFill>
              <a:prstDash val="solid"/>
              <a:headEnd type="none"/>
              <a:tailEnd type="none"/>
            </a:ln>
            <a:effectLst/>
          </p:spPr>
        </p:cxnSp>
        <p:cxnSp>
          <p:nvCxnSpPr>
            <p:cNvPr id="43" name="Straight Connector 42"/>
            <p:cNvCxnSpPr>
              <a:stCxn id="435" idx="7"/>
              <a:endCxn id="436" idx="2"/>
            </p:cNvCxnSpPr>
            <p:nvPr/>
          </p:nvCxnSpPr>
          <p:spPr>
            <a:xfrm>
              <a:off x="2606662" y="2652584"/>
              <a:ext cx="362022" cy="29142"/>
            </a:xfrm>
            <a:prstGeom prst="line">
              <a:avLst/>
            </a:prstGeom>
            <a:noFill/>
            <a:ln w="19050" cap="flat" cmpd="sng" algn="ctr">
              <a:solidFill>
                <a:srgbClr val="0072C6"/>
              </a:solidFill>
              <a:prstDash val="solid"/>
              <a:headEnd type="none"/>
              <a:tailEnd type="none"/>
            </a:ln>
            <a:effectLst/>
          </p:spPr>
        </p:cxnSp>
        <p:cxnSp>
          <p:nvCxnSpPr>
            <p:cNvPr id="44" name="Straight Connector 43"/>
            <p:cNvCxnSpPr>
              <a:stCxn id="436" idx="5"/>
              <a:endCxn id="493" idx="1"/>
            </p:cNvCxnSpPr>
            <p:nvPr/>
          </p:nvCxnSpPr>
          <p:spPr>
            <a:xfrm>
              <a:off x="3039039" y="2710869"/>
              <a:ext cx="48725" cy="41494"/>
            </a:xfrm>
            <a:prstGeom prst="line">
              <a:avLst/>
            </a:prstGeom>
            <a:noFill/>
            <a:ln w="19050" cap="flat" cmpd="sng" algn="ctr">
              <a:solidFill>
                <a:srgbClr val="0072C6"/>
              </a:solidFill>
              <a:prstDash val="solid"/>
              <a:headEnd type="none"/>
              <a:tailEnd type="none"/>
            </a:ln>
            <a:effectLst/>
          </p:spPr>
        </p:cxnSp>
        <p:cxnSp>
          <p:nvCxnSpPr>
            <p:cNvPr id="45" name="Straight Connector 44"/>
            <p:cNvCxnSpPr>
              <a:stCxn id="1371" idx="7"/>
              <a:endCxn id="1384" idx="3"/>
            </p:cNvCxnSpPr>
            <p:nvPr/>
          </p:nvCxnSpPr>
          <p:spPr>
            <a:xfrm flipV="1">
              <a:off x="2301895" y="3115494"/>
              <a:ext cx="1647585" cy="727640"/>
            </a:xfrm>
            <a:prstGeom prst="line">
              <a:avLst/>
            </a:prstGeom>
            <a:noFill/>
            <a:ln w="19050" cap="flat" cmpd="sng" algn="ctr">
              <a:solidFill>
                <a:srgbClr val="0072C6"/>
              </a:solidFill>
              <a:prstDash val="solid"/>
              <a:headEnd type="none"/>
              <a:tailEnd type="none"/>
            </a:ln>
            <a:effectLst/>
          </p:spPr>
        </p:cxnSp>
        <p:cxnSp>
          <p:nvCxnSpPr>
            <p:cNvPr id="46" name="Straight Connector 45"/>
            <p:cNvCxnSpPr>
              <a:stCxn id="734" idx="6"/>
              <a:endCxn id="1377" idx="2"/>
            </p:cNvCxnSpPr>
            <p:nvPr/>
          </p:nvCxnSpPr>
          <p:spPr>
            <a:xfrm>
              <a:off x="2618733" y="3278956"/>
              <a:ext cx="1319517" cy="193608"/>
            </a:xfrm>
            <a:prstGeom prst="line">
              <a:avLst/>
            </a:prstGeom>
            <a:noFill/>
            <a:ln w="19050" cap="flat" cmpd="sng" algn="ctr">
              <a:solidFill>
                <a:srgbClr val="0072C6"/>
              </a:solidFill>
              <a:prstDash val="solid"/>
              <a:headEnd type="none"/>
              <a:tailEnd type="none"/>
            </a:ln>
            <a:effectLst/>
          </p:spPr>
        </p:cxnSp>
        <p:cxnSp>
          <p:nvCxnSpPr>
            <p:cNvPr id="47" name="Straight Connector 46"/>
            <p:cNvCxnSpPr/>
            <p:nvPr/>
          </p:nvCxnSpPr>
          <p:spPr>
            <a:xfrm flipV="1">
              <a:off x="3139853" y="2681728"/>
              <a:ext cx="348506" cy="99778"/>
            </a:xfrm>
            <a:prstGeom prst="line">
              <a:avLst/>
            </a:prstGeom>
            <a:noFill/>
            <a:ln w="19050" cap="flat" cmpd="sng" algn="ctr">
              <a:solidFill>
                <a:srgbClr val="0072C6"/>
              </a:solidFill>
              <a:prstDash val="solid"/>
              <a:headEnd type="none"/>
              <a:tailEnd type="none"/>
            </a:ln>
            <a:effectLst/>
          </p:spPr>
        </p:cxnSp>
        <p:cxnSp>
          <p:nvCxnSpPr>
            <p:cNvPr id="48" name="Straight Connector 47"/>
            <p:cNvCxnSpPr>
              <a:stCxn id="494" idx="5"/>
              <a:endCxn id="1384" idx="2"/>
            </p:cNvCxnSpPr>
            <p:nvPr/>
          </p:nvCxnSpPr>
          <p:spPr>
            <a:xfrm>
              <a:off x="3576981" y="2710869"/>
              <a:ext cx="359108" cy="372296"/>
            </a:xfrm>
            <a:prstGeom prst="line">
              <a:avLst/>
            </a:prstGeom>
            <a:noFill/>
            <a:ln w="19050" cap="flat" cmpd="sng" algn="ctr">
              <a:solidFill>
                <a:srgbClr val="0072C6"/>
              </a:solidFill>
              <a:prstDash val="solid"/>
              <a:headEnd type="none"/>
              <a:tailEnd type="none"/>
            </a:ln>
            <a:effectLst/>
          </p:spPr>
        </p:cxnSp>
        <p:cxnSp>
          <p:nvCxnSpPr>
            <p:cNvPr id="49" name="Straight Connector 48"/>
            <p:cNvCxnSpPr>
              <a:stCxn id="822" idx="7"/>
              <a:endCxn id="1383" idx="4"/>
            </p:cNvCxnSpPr>
            <p:nvPr/>
          </p:nvCxnSpPr>
          <p:spPr>
            <a:xfrm flipV="1">
              <a:off x="4007913" y="3217250"/>
              <a:ext cx="80470" cy="230677"/>
            </a:xfrm>
            <a:prstGeom prst="line">
              <a:avLst/>
            </a:prstGeom>
            <a:noFill/>
            <a:ln w="19050" cap="flat" cmpd="sng" algn="ctr">
              <a:solidFill>
                <a:srgbClr val="0072C6"/>
              </a:solidFill>
              <a:prstDash val="solid"/>
              <a:headEnd type="none"/>
              <a:tailEnd type="none"/>
            </a:ln>
            <a:effectLst/>
          </p:spPr>
        </p:cxnSp>
        <p:cxnSp>
          <p:nvCxnSpPr>
            <p:cNvPr id="50" name="Straight Connector 49"/>
            <p:cNvCxnSpPr>
              <a:stCxn id="689" idx="0"/>
              <a:endCxn id="822" idx="0"/>
            </p:cNvCxnSpPr>
            <p:nvPr/>
          </p:nvCxnSpPr>
          <p:spPr>
            <a:xfrm>
              <a:off x="3978770" y="3137963"/>
              <a:ext cx="0" cy="297893"/>
            </a:xfrm>
            <a:prstGeom prst="line">
              <a:avLst/>
            </a:prstGeom>
            <a:noFill/>
            <a:ln w="19050" cap="flat" cmpd="sng" algn="ctr">
              <a:solidFill>
                <a:srgbClr val="0072C6"/>
              </a:solidFill>
              <a:prstDash val="solid"/>
              <a:headEnd type="none"/>
              <a:tailEnd type="none"/>
            </a:ln>
            <a:effectLst/>
          </p:spPr>
        </p:cxnSp>
        <p:cxnSp>
          <p:nvCxnSpPr>
            <p:cNvPr id="51" name="Straight Connector 50"/>
            <p:cNvCxnSpPr>
              <a:stCxn id="641" idx="5"/>
              <a:endCxn id="1383" idx="1"/>
            </p:cNvCxnSpPr>
            <p:nvPr/>
          </p:nvCxnSpPr>
          <p:spPr>
            <a:xfrm>
              <a:off x="4007913" y="3108541"/>
              <a:ext cx="48142" cy="30660"/>
            </a:xfrm>
            <a:prstGeom prst="line">
              <a:avLst/>
            </a:prstGeom>
            <a:noFill/>
            <a:ln w="19050" cap="flat" cmpd="sng" algn="ctr">
              <a:solidFill>
                <a:srgbClr val="0072C6"/>
              </a:solidFill>
              <a:prstDash val="solid"/>
              <a:headEnd type="none"/>
              <a:tailEnd type="none"/>
            </a:ln>
            <a:effectLst/>
          </p:spPr>
        </p:cxnSp>
        <p:cxnSp>
          <p:nvCxnSpPr>
            <p:cNvPr id="52" name="Straight Connector 51"/>
            <p:cNvCxnSpPr>
              <a:stCxn id="690" idx="7"/>
              <a:endCxn id="643" idx="3"/>
            </p:cNvCxnSpPr>
            <p:nvPr/>
          </p:nvCxnSpPr>
          <p:spPr>
            <a:xfrm flipV="1">
              <a:off x="4116369" y="3108541"/>
              <a:ext cx="48725" cy="41494"/>
            </a:xfrm>
            <a:prstGeom prst="line">
              <a:avLst/>
            </a:prstGeom>
            <a:noFill/>
            <a:ln w="19050" cap="flat" cmpd="sng" algn="ctr">
              <a:solidFill>
                <a:srgbClr val="0072C6"/>
              </a:solidFill>
              <a:prstDash val="solid"/>
              <a:headEnd type="none"/>
              <a:tailEnd type="none"/>
            </a:ln>
            <a:effectLst/>
          </p:spPr>
        </p:cxnSp>
        <p:cxnSp>
          <p:nvCxnSpPr>
            <p:cNvPr id="53" name="Straight Connector 52"/>
            <p:cNvCxnSpPr>
              <a:stCxn id="1384" idx="7"/>
              <a:endCxn id="1390" idx="3"/>
            </p:cNvCxnSpPr>
            <p:nvPr/>
          </p:nvCxnSpPr>
          <p:spPr>
            <a:xfrm flipV="1">
              <a:off x="4014137" y="2717325"/>
              <a:ext cx="362437" cy="333511"/>
            </a:xfrm>
            <a:prstGeom prst="line">
              <a:avLst/>
            </a:prstGeom>
            <a:noFill/>
            <a:ln w="19050" cap="flat" cmpd="sng" algn="ctr">
              <a:solidFill>
                <a:srgbClr val="0072C6"/>
              </a:solidFill>
              <a:prstDash val="solid"/>
              <a:headEnd type="none"/>
              <a:tailEnd type="none"/>
            </a:ln>
            <a:effectLst/>
          </p:spPr>
        </p:cxnSp>
        <p:cxnSp>
          <p:nvCxnSpPr>
            <p:cNvPr id="54" name="Straight Connector 53"/>
            <p:cNvCxnSpPr>
              <a:stCxn id="1385" idx="7"/>
              <a:endCxn id="595" idx="3"/>
            </p:cNvCxnSpPr>
            <p:nvPr/>
          </p:nvCxnSpPr>
          <p:spPr>
            <a:xfrm flipV="1">
              <a:off x="4231555" y="3008760"/>
              <a:ext cx="41995" cy="42076"/>
            </a:xfrm>
            <a:prstGeom prst="line">
              <a:avLst/>
            </a:prstGeom>
            <a:noFill/>
            <a:ln w="19050" cap="flat" cmpd="sng" algn="ctr">
              <a:solidFill>
                <a:srgbClr val="0072C6"/>
              </a:solidFill>
              <a:prstDash val="solid"/>
              <a:headEnd type="none"/>
              <a:tailEnd type="none"/>
            </a:ln>
            <a:effectLst/>
          </p:spPr>
        </p:cxnSp>
        <p:cxnSp>
          <p:nvCxnSpPr>
            <p:cNvPr id="55" name="Straight Connector 54"/>
            <p:cNvCxnSpPr>
              <a:stCxn id="1390" idx="7"/>
              <a:endCxn id="381" idx="3"/>
            </p:cNvCxnSpPr>
            <p:nvPr/>
          </p:nvCxnSpPr>
          <p:spPr>
            <a:xfrm flipV="1">
              <a:off x="4441232" y="2611089"/>
              <a:ext cx="47784" cy="41579"/>
            </a:xfrm>
            <a:prstGeom prst="line">
              <a:avLst/>
            </a:prstGeom>
            <a:noFill/>
            <a:ln w="19050" cap="flat" cmpd="sng" algn="ctr">
              <a:solidFill>
                <a:srgbClr val="0072C6"/>
              </a:solidFill>
              <a:prstDash val="solid"/>
              <a:headEnd type="none"/>
              <a:tailEnd type="none"/>
            </a:ln>
            <a:effectLst/>
          </p:spPr>
        </p:cxnSp>
        <p:cxnSp>
          <p:nvCxnSpPr>
            <p:cNvPr id="56" name="Straight Connector 55"/>
            <p:cNvCxnSpPr>
              <a:stCxn id="1392" idx="4"/>
              <a:endCxn id="1391" idx="0"/>
            </p:cNvCxnSpPr>
            <p:nvPr/>
          </p:nvCxnSpPr>
          <p:spPr>
            <a:xfrm>
              <a:off x="4518223" y="2522385"/>
              <a:ext cx="0" cy="17100"/>
            </a:xfrm>
            <a:prstGeom prst="line">
              <a:avLst/>
            </a:prstGeom>
            <a:noFill/>
            <a:ln w="19050" cap="flat" cmpd="sng" algn="ctr">
              <a:solidFill>
                <a:srgbClr val="0072C6"/>
              </a:solidFill>
              <a:prstDash val="solid"/>
              <a:headEnd type="none"/>
              <a:tailEnd type="none"/>
            </a:ln>
            <a:effectLst/>
          </p:spPr>
        </p:cxnSp>
        <p:cxnSp>
          <p:nvCxnSpPr>
            <p:cNvPr id="57" name="Straight Connector 56"/>
            <p:cNvCxnSpPr>
              <a:stCxn id="646" idx="3"/>
              <a:endCxn id="1388" idx="7"/>
            </p:cNvCxnSpPr>
            <p:nvPr/>
          </p:nvCxnSpPr>
          <p:spPr>
            <a:xfrm flipH="1">
              <a:off x="4441232" y="3108541"/>
              <a:ext cx="47784" cy="38380"/>
            </a:xfrm>
            <a:prstGeom prst="line">
              <a:avLst/>
            </a:prstGeom>
            <a:noFill/>
            <a:ln w="19050" cap="flat" cmpd="sng" algn="ctr">
              <a:solidFill>
                <a:srgbClr val="0072C6"/>
              </a:solidFill>
              <a:prstDash val="solid"/>
              <a:headEnd type="none"/>
              <a:tailEnd type="none"/>
            </a:ln>
            <a:effectLst/>
          </p:spPr>
        </p:cxnSp>
        <p:cxnSp>
          <p:nvCxnSpPr>
            <p:cNvPr id="58" name="Straight Connector 57"/>
            <p:cNvCxnSpPr>
              <a:stCxn id="693" idx="3"/>
              <a:endCxn id="1387" idx="7"/>
            </p:cNvCxnSpPr>
            <p:nvPr/>
          </p:nvCxnSpPr>
          <p:spPr>
            <a:xfrm flipH="1">
              <a:off x="4326924" y="3208319"/>
              <a:ext cx="53636" cy="36038"/>
            </a:xfrm>
            <a:prstGeom prst="line">
              <a:avLst/>
            </a:prstGeom>
            <a:noFill/>
            <a:ln w="19050" cap="flat" cmpd="sng" algn="ctr">
              <a:solidFill>
                <a:srgbClr val="0072C6"/>
              </a:solidFill>
              <a:prstDash val="solid"/>
              <a:headEnd type="none"/>
              <a:tailEnd type="none"/>
            </a:ln>
            <a:effectLst/>
          </p:spPr>
        </p:cxnSp>
        <p:cxnSp>
          <p:nvCxnSpPr>
            <p:cNvPr id="59" name="Straight Connector 58"/>
            <p:cNvCxnSpPr>
              <a:stCxn id="1383" idx="5"/>
              <a:endCxn id="1387" idx="2"/>
            </p:cNvCxnSpPr>
            <p:nvPr/>
          </p:nvCxnSpPr>
          <p:spPr>
            <a:xfrm>
              <a:off x="4120712" y="3203859"/>
              <a:ext cx="128163" cy="72827"/>
            </a:xfrm>
            <a:prstGeom prst="line">
              <a:avLst/>
            </a:prstGeom>
            <a:noFill/>
            <a:ln w="19050" cap="flat" cmpd="sng" algn="ctr">
              <a:solidFill>
                <a:srgbClr val="0072C6"/>
              </a:solidFill>
              <a:prstDash val="solid"/>
              <a:headEnd type="none"/>
              <a:tailEnd type="none"/>
            </a:ln>
            <a:effectLst/>
          </p:spPr>
        </p:cxnSp>
        <p:cxnSp>
          <p:nvCxnSpPr>
            <p:cNvPr id="60" name="Straight Connector 59"/>
            <p:cNvCxnSpPr>
              <a:stCxn id="493" idx="0"/>
              <a:endCxn id="278" idx="3"/>
            </p:cNvCxnSpPr>
            <p:nvPr/>
          </p:nvCxnSpPr>
          <p:spPr>
            <a:xfrm flipV="1">
              <a:off x="3116906" y="2411531"/>
              <a:ext cx="401790" cy="328761"/>
            </a:xfrm>
            <a:prstGeom prst="line">
              <a:avLst/>
            </a:prstGeom>
            <a:noFill/>
            <a:ln w="19050" cap="flat" cmpd="sng" algn="ctr">
              <a:solidFill>
                <a:srgbClr val="0072C6"/>
              </a:solidFill>
              <a:prstDash val="solid"/>
              <a:headEnd type="none"/>
              <a:tailEnd type="none"/>
            </a:ln>
            <a:effectLst/>
          </p:spPr>
        </p:cxnSp>
        <p:cxnSp>
          <p:nvCxnSpPr>
            <p:cNvPr id="61" name="Straight Connector 60"/>
            <p:cNvCxnSpPr>
              <a:stCxn id="1392" idx="1"/>
              <a:endCxn id="200" idx="4"/>
            </p:cNvCxnSpPr>
            <p:nvPr/>
          </p:nvCxnSpPr>
          <p:spPr>
            <a:xfrm flipH="1" flipV="1">
              <a:off x="4409702" y="2125711"/>
              <a:ext cx="76193" cy="318626"/>
            </a:xfrm>
            <a:prstGeom prst="line">
              <a:avLst/>
            </a:prstGeom>
            <a:noFill/>
            <a:ln w="19050" cap="flat" cmpd="sng" algn="ctr">
              <a:solidFill>
                <a:srgbClr val="0072C6"/>
              </a:solidFill>
              <a:prstDash val="solid"/>
              <a:headEnd type="none"/>
              <a:tailEnd type="none"/>
            </a:ln>
            <a:effectLst/>
          </p:spPr>
        </p:cxnSp>
        <p:cxnSp>
          <p:nvCxnSpPr>
            <p:cNvPr id="62" name="Straight Connector 61"/>
            <p:cNvCxnSpPr>
              <a:stCxn id="822" idx="5"/>
              <a:endCxn id="862" idx="2"/>
            </p:cNvCxnSpPr>
            <p:nvPr/>
          </p:nvCxnSpPr>
          <p:spPr>
            <a:xfrm>
              <a:off x="4007913" y="3506212"/>
              <a:ext cx="360577" cy="70637"/>
            </a:xfrm>
            <a:prstGeom prst="line">
              <a:avLst/>
            </a:prstGeom>
            <a:noFill/>
            <a:ln w="19050" cap="flat" cmpd="sng" algn="ctr">
              <a:solidFill>
                <a:srgbClr val="0072C6"/>
              </a:solidFill>
              <a:prstDash val="solid"/>
              <a:headEnd type="none"/>
              <a:tailEnd type="none"/>
            </a:ln>
            <a:effectLst/>
          </p:spPr>
        </p:cxnSp>
        <p:cxnSp>
          <p:nvCxnSpPr>
            <p:cNvPr id="63" name="Straight Connector 62"/>
            <p:cNvCxnSpPr>
              <a:stCxn id="862" idx="5"/>
              <a:endCxn id="934" idx="1"/>
            </p:cNvCxnSpPr>
            <p:nvPr/>
          </p:nvCxnSpPr>
          <p:spPr>
            <a:xfrm>
              <a:off x="4438843" y="3605990"/>
              <a:ext cx="265638" cy="141274"/>
            </a:xfrm>
            <a:prstGeom prst="line">
              <a:avLst/>
            </a:prstGeom>
            <a:noFill/>
            <a:ln w="19050" cap="flat" cmpd="sng" algn="ctr">
              <a:solidFill>
                <a:srgbClr val="0072C6"/>
              </a:solidFill>
              <a:prstDash val="solid"/>
              <a:headEnd type="none"/>
              <a:tailEnd type="none"/>
            </a:ln>
            <a:effectLst/>
          </p:spPr>
        </p:cxnSp>
        <p:cxnSp>
          <p:nvCxnSpPr>
            <p:cNvPr id="64" name="Straight Connector 63"/>
            <p:cNvCxnSpPr>
              <a:stCxn id="934" idx="5"/>
              <a:endCxn id="967" idx="1"/>
            </p:cNvCxnSpPr>
            <p:nvPr/>
          </p:nvCxnSpPr>
          <p:spPr>
            <a:xfrm>
              <a:off x="4762765" y="3805549"/>
              <a:ext cx="48725" cy="41496"/>
            </a:xfrm>
            <a:prstGeom prst="line">
              <a:avLst/>
            </a:prstGeom>
            <a:noFill/>
            <a:ln w="19050" cap="flat" cmpd="sng" algn="ctr">
              <a:solidFill>
                <a:srgbClr val="0072C6"/>
              </a:solidFill>
              <a:prstDash val="solid"/>
              <a:headEnd type="none"/>
              <a:tailEnd type="none"/>
            </a:ln>
            <a:effectLst/>
          </p:spPr>
        </p:cxnSp>
        <p:cxnSp>
          <p:nvCxnSpPr>
            <p:cNvPr id="65" name="Straight Connector 64"/>
            <p:cNvCxnSpPr>
              <a:stCxn id="967" idx="5"/>
              <a:endCxn id="1084" idx="0"/>
            </p:cNvCxnSpPr>
            <p:nvPr/>
          </p:nvCxnSpPr>
          <p:spPr>
            <a:xfrm>
              <a:off x="4869775" y="3905330"/>
              <a:ext cx="79314" cy="327316"/>
            </a:xfrm>
            <a:prstGeom prst="line">
              <a:avLst/>
            </a:prstGeom>
            <a:noFill/>
            <a:ln w="19050" cap="flat" cmpd="sng" algn="ctr">
              <a:solidFill>
                <a:srgbClr val="0072C6"/>
              </a:solidFill>
              <a:prstDash val="solid"/>
              <a:headEnd type="none"/>
              <a:tailEnd type="none"/>
            </a:ln>
            <a:effectLst/>
          </p:spPr>
        </p:cxnSp>
        <p:cxnSp>
          <p:nvCxnSpPr>
            <p:cNvPr id="66" name="Straight Connector 65"/>
            <p:cNvCxnSpPr>
              <a:stCxn id="1084" idx="5"/>
              <a:endCxn id="1109" idx="1"/>
            </p:cNvCxnSpPr>
            <p:nvPr/>
          </p:nvCxnSpPr>
          <p:spPr>
            <a:xfrm>
              <a:off x="4978232" y="4303001"/>
              <a:ext cx="264192" cy="41494"/>
            </a:xfrm>
            <a:prstGeom prst="line">
              <a:avLst/>
            </a:prstGeom>
            <a:noFill/>
            <a:ln w="19050" cap="flat" cmpd="sng" algn="ctr">
              <a:solidFill>
                <a:srgbClr val="0072C6"/>
              </a:solidFill>
              <a:prstDash val="solid"/>
              <a:headEnd type="none"/>
              <a:tailEnd type="none"/>
            </a:ln>
            <a:effectLst/>
          </p:spPr>
        </p:cxnSp>
        <p:cxnSp>
          <p:nvCxnSpPr>
            <p:cNvPr id="67" name="Straight Connector 66"/>
            <p:cNvCxnSpPr>
              <a:stCxn id="822" idx="5"/>
              <a:endCxn id="897" idx="1"/>
            </p:cNvCxnSpPr>
            <p:nvPr/>
          </p:nvCxnSpPr>
          <p:spPr>
            <a:xfrm>
              <a:off x="4007913" y="3506212"/>
              <a:ext cx="265637" cy="141273"/>
            </a:xfrm>
            <a:prstGeom prst="line">
              <a:avLst/>
            </a:prstGeom>
            <a:noFill/>
            <a:ln w="19050" cap="flat" cmpd="sng" algn="ctr">
              <a:solidFill>
                <a:srgbClr val="0072C6"/>
              </a:solidFill>
              <a:prstDash val="solid"/>
              <a:headEnd type="none"/>
              <a:tailEnd type="none"/>
            </a:ln>
            <a:effectLst/>
          </p:spPr>
        </p:cxnSp>
        <p:cxnSp>
          <p:nvCxnSpPr>
            <p:cNvPr id="68" name="Straight Connector 67"/>
            <p:cNvCxnSpPr>
              <a:stCxn id="897" idx="6"/>
              <a:endCxn id="934" idx="1"/>
            </p:cNvCxnSpPr>
            <p:nvPr/>
          </p:nvCxnSpPr>
          <p:spPr>
            <a:xfrm>
              <a:off x="4343904" y="3676629"/>
              <a:ext cx="360578" cy="70637"/>
            </a:xfrm>
            <a:prstGeom prst="line">
              <a:avLst/>
            </a:prstGeom>
            <a:noFill/>
            <a:ln w="19050" cap="flat" cmpd="sng" algn="ctr">
              <a:solidFill>
                <a:srgbClr val="0072C6"/>
              </a:solidFill>
              <a:prstDash val="solid"/>
              <a:headEnd type="none"/>
              <a:tailEnd type="none"/>
            </a:ln>
            <a:effectLst/>
          </p:spPr>
        </p:cxnSp>
        <p:cxnSp>
          <p:nvCxnSpPr>
            <p:cNvPr id="69" name="Straight Connector 68"/>
            <p:cNvCxnSpPr>
              <a:stCxn id="967" idx="5"/>
              <a:endCxn id="1000" idx="1"/>
            </p:cNvCxnSpPr>
            <p:nvPr/>
          </p:nvCxnSpPr>
          <p:spPr>
            <a:xfrm>
              <a:off x="4869775" y="3905330"/>
              <a:ext cx="50171" cy="40047"/>
            </a:xfrm>
            <a:prstGeom prst="line">
              <a:avLst/>
            </a:prstGeom>
            <a:noFill/>
            <a:ln w="19050" cap="flat" cmpd="sng" algn="ctr">
              <a:solidFill>
                <a:srgbClr val="0072C6"/>
              </a:solidFill>
              <a:prstDash val="solid"/>
              <a:headEnd type="none"/>
              <a:tailEnd type="none"/>
            </a:ln>
            <a:effectLst/>
          </p:spPr>
        </p:cxnSp>
        <p:cxnSp>
          <p:nvCxnSpPr>
            <p:cNvPr id="70" name="Straight Connector 69"/>
            <p:cNvCxnSpPr>
              <a:stCxn id="1000" idx="4"/>
              <a:endCxn id="1060" idx="1"/>
            </p:cNvCxnSpPr>
            <p:nvPr/>
          </p:nvCxnSpPr>
          <p:spPr>
            <a:xfrm>
              <a:off x="4949089" y="4015733"/>
              <a:ext cx="77867" cy="129204"/>
            </a:xfrm>
            <a:prstGeom prst="line">
              <a:avLst/>
            </a:prstGeom>
            <a:noFill/>
            <a:ln w="19050" cap="flat" cmpd="sng" algn="ctr">
              <a:solidFill>
                <a:srgbClr val="0072C6"/>
              </a:solidFill>
              <a:prstDash val="solid"/>
              <a:headEnd type="none"/>
              <a:tailEnd type="none"/>
            </a:ln>
            <a:effectLst/>
          </p:spPr>
        </p:cxnSp>
        <p:cxnSp>
          <p:nvCxnSpPr>
            <p:cNvPr id="71" name="Straight Connector 70"/>
            <p:cNvCxnSpPr>
              <a:stCxn id="1060" idx="6"/>
              <a:endCxn id="1062" idx="2"/>
            </p:cNvCxnSpPr>
            <p:nvPr/>
          </p:nvCxnSpPr>
          <p:spPr>
            <a:xfrm>
              <a:off x="5097312" y="4174081"/>
              <a:ext cx="133040" cy="0"/>
            </a:xfrm>
            <a:prstGeom prst="line">
              <a:avLst/>
            </a:prstGeom>
            <a:noFill/>
            <a:ln w="19050" cap="flat" cmpd="sng" algn="ctr">
              <a:solidFill>
                <a:srgbClr val="0072C6"/>
              </a:solidFill>
              <a:prstDash val="solid"/>
              <a:headEnd type="none"/>
              <a:tailEnd type="none"/>
            </a:ln>
            <a:effectLst/>
          </p:spPr>
        </p:cxnSp>
        <p:cxnSp>
          <p:nvCxnSpPr>
            <p:cNvPr id="72" name="Straight Connector 71"/>
            <p:cNvCxnSpPr>
              <a:stCxn id="1062" idx="6"/>
            </p:cNvCxnSpPr>
            <p:nvPr/>
          </p:nvCxnSpPr>
          <p:spPr>
            <a:xfrm flipV="1">
              <a:off x="5312778" y="4100572"/>
              <a:ext cx="357956" cy="73508"/>
            </a:xfrm>
            <a:prstGeom prst="line">
              <a:avLst/>
            </a:prstGeom>
            <a:noFill/>
            <a:ln w="19050" cap="flat" cmpd="sng" algn="ctr">
              <a:solidFill>
                <a:srgbClr val="0072C6"/>
              </a:solidFill>
              <a:prstDash val="solid"/>
              <a:headEnd type="none"/>
              <a:tailEnd type="none"/>
            </a:ln>
            <a:effectLst/>
          </p:spPr>
        </p:cxnSp>
        <p:cxnSp>
          <p:nvCxnSpPr>
            <p:cNvPr id="73" name="Straight Connector 72"/>
            <p:cNvCxnSpPr>
              <a:stCxn id="934" idx="7"/>
              <a:endCxn id="865" idx="4"/>
            </p:cNvCxnSpPr>
            <p:nvPr/>
          </p:nvCxnSpPr>
          <p:spPr>
            <a:xfrm flipV="1">
              <a:off x="4762765" y="3618062"/>
              <a:ext cx="77868" cy="129204"/>
            </a:xfrm>
            <a:prstGeom prst="line">
              <a:avLst/>
            </a:prstGeom>
            <a:noFill/>
            <a:ln w="19050" cap="flat" cmpd="sng" algn="ctr">
              <a:solidFill>
                <a:srgbClr val="0072C6"/>
              </a:solidFill>
              <a:prstDash val="solid"/>
              <a:headEnd type="none"/>
              <a:tailEnd type="none"/>
            </a:ln>
            <a:effectLst/>
          </p:spPr>
        </p:cxnSp>
        <p:cxnSp>
          <p:nvCxnSpPr>
            <p:cNvPr id="74" name="Straight Connector 73"/>
            <p:cNvCxnSpPr>
              <a:stCxn id="865" idx="5"/>
              <a:endCxn id="868" idx="2"/>
            </p:cNvCxnSpPr>
            <p:nvPr/>
          </p:nvCxnSpPr>
          <p:spPr>
            <a:xfrm flipV="1">
              <a:off x="4869775" y="3576849"/>
              <a:ext cx="253567" cy="29141"/>
            </a:xfrm>
            <a:prstGeom prst="line">
              <a:avLst/>
            </a:prstGeom>
            <a:noFill/>
            <a:ln w="19050" cap="flat" cmpd="sng" algn="ctr">
              <a:solidFill>
                <a:srgbClr val="0072C6"/>
              </a:solidFill>
              <a:prstDash val="solid"/>
              <a:headEnd type="none"/>
              <a:tailEnd type="none"/>
            </a:ln>
            <a:effectLst/>
          </p:spPr>
        </p:cxnSp>
        <p:cxnSp>
          <p:nvCxnSpPr>
            <p:cNvPr id="75" name="Straight Connector 74"/>
            <p:cNvCxnSpPr>
              <a:stCxn id="865" idx="0"/>
              <a:endCxn id="744" idx="4"/>
            </p:cNvCxnSpPr>
            <p:nvPr/>
          </p:nvCxnSpPr>
          <p:spPr>
            <a:xfrm flipV="1">
              <a:off x="4840634" y="3320169"/>
              <a:ext cx="0" cy="215467"/>
            </a:xfrm>
            <a:prstGeom prst="line">
              <a:avLst/>
            </a:prstGeom>
            <a:noFill/>
            <a:ln w="19050" cap="flat" cmpd="sng" algn="ctr">
              <a:solidFill>
                <a:srgbClr val="0072C6"/>
              </a:solidFill>
              <a:prstDash val="solid"/>
              <a:headEnd type="none"/>
              <a:tailEnd type="none"/>
            </a:ln>
            <a:effectLst/>
          </p:spPr>
        </p:cxnSp>
        <p:cxnSp>
          <p:nvCxnSpPr>
            <p:cNvPr id="76" name="Straight Connector 75"/>
            <p:cNvCxnSpPr>
              <a:stCxn id="1037" idx="3"/>
              <a:endCxn id="1109" idx="0"/>
            </p:cNvCxnSpPr>
            <p:nvPr/>
          </p:nvCxnSpPr>
          <p:spPr>
            <a:xfrm flipH="1">
              <a:off x="5271565" y="4103443"/>
              <a:ext cx="403236" cy="228982"/>
            </a:xfrm>
            <a:prstGeom prst="line">
              <a:avLst/>
            </a:prstGeom>
            <a:noFill/>
            <a:ln w="19050" cap="flat" cmpd="sng" algn="ctr">
              <a:solidFill>
                <a:srgbClr val="0072C6"/>
              </a:solidFill>
              <a:prstDash val="solid"/>
              <a:headEnd type="none"/>
              <a:tailEnd type="none"/>
            </a:ln>
            <a:effectLst/>
          </p:spPr>
        </p:cxnSp>
        <p:cxnSp>
          <p:nvCxnSpPr>
            <p:cNvPr id="77" name="Straight Connector 76"/>
            <p:cNvCxnSpPr>
              <a:stCxn id="1109" idx="4"/>
              <a:endCxn id="1148" idx="7"/>
            </p:cNvCxnSpPr>
            <p:nvPr/>
          </p:nvCxnSpPr>
          <p:spPr>
            <a:xfrm flipH="1">
              <a:off x="5193697" y="4414851"/>
              <a:ext cx="77868" cy="127759"/>
            </a:xfrm>
            <a:prstGeom prst="line">
              <a:avLst/>
            </a:prstGeom>
            <a:noFill/>
            <a:ln w="19050" cap="flat" cmpd="sng" algn="ctr">
              <a:solidFill>
                <a:srgbClr val="0072C6"/>
              </a:solidFill>
              <a:prstDash val="solid"/>
              <a:headEnd type="none"/>
              <a:tailEnd type="none"/>
            </a:ln>
            <a:effectLst/>
          </p:spPr>
        </p:cxnSp>
        <p:cxnSp>
          <p:nvCxnSpPr>
            <p:cNvPr id="78" name="Straight Connector 77"/>
            <p:cNvCxnSpPr>
              <a:stCxn id="1148" idx="4"/>
              <a:endCxn id="1254" idx="7"/>
            </p:cNvCxnSpPr>
            <p:nvPr/>
          </p:nvCxnSpPr>
          <p:spPr>
            <a:xfrm flipH="1">
              <a:off x="4978232" y="4612964"/>
              <a:ext cx="186324" cy="526875"/>
            </a:xfrm>
            <a:prstGeom prst="line">
              <a:avLst/>
            </a:prstGeom>
            <a:noFill/>
            <a:ln w="19050" cap="flat" cmpd="sng" algn="ctr">
              <a:solidFill>
                <a:srgbClr val="0072C6"/>
              </a:solidFill>
              <a:prstDash val="solid"/>
              <a:headEnd type="none"/>
              <a:tailEnd type="none"/>
            </a:ln>
            <a:effectLst/>
          </p:spPr>
        </p:cxnSp>
        <p:cxnSp>
          <p:nvCxnSpPr>
            <p:cNvPr id="79" name="Straight Connector 78"/>
            <p:cNvCxnSpPr>
              <a:stCxn id="1254" idx="6"/>
              <a:endCxn id="1255" idx="2"/>
            </p:cNvCxnSpPr>
            <p:nvPr/>
          </p:nvCxnSpPr>
          <p:spPr>
            <a:xfrm>
              <a:off x="4990302" y="5168983"/>
              <a:ext cx="133040" cy="0"/>
            </a:xfrm>
            <a:prstGeom prst="line">
              <a:avLst/>
            </a:prstGeom>
            <a:noFill/>
            <a:ln w="19050" cap="flat" cmpd="sng" algn="ctr">
              <a:solidFill>
                <a:srgbClr val="0072C6"/>
              </a:solidFill>
              <a:prstDash val="solid"/>
              <a:headEnd type="none"/>
              <a:tailEnd type="none"/>
            </a:ln>
            <a:effectLst/>
          </p:spPr>
        </p:cxnSp>
        <p:cxnSp>
          <p:nvCxnSpPr>
            <p:cNvPr id="80" name="Straight Connector 79"/>
            <p:cNvCxnSpPr>
              <a:stCxn id="1254" idx="4"/>
              <a:endCxn id="1290" idx="7"/>
            </p:cNvCxnSpPr>
            <p:nvPr/>
          </p:nvCxnSpPr>
          <p:spPr>
            <a:xfrm flipH="1">
              <a:off x="4869776" y="5210196"/>
              <a:ext cx="79313" cy="129203"/>
            </a:xfrm>
            <a:prstGeom prst="line">
              <a:avLst/>
            </a:prstGeom>
            <a:noFill/>
            <a:ln w="19050" cap="flat" cmpd="sng" algn="ctr">
              <a:solidFill>
                <a:srgbClr val="0072C6"/>
              </a:solidFill>
              <a:prstDash val="solid"/>
              <a:headEnd type="none"/>
              <a:tailEnd type="none"/>
            </a:ln>
            <a:effectLst/>
          </p:spPr>
        </p:cxnSp>
        <p:cxnSp>
          <p:nvCxnSpPr>
            <p:cNvPr id="81" name="Straight Connector 80"/>
            <p:cNvCxnSpPr>
              <a:stCxn id="1095" idx="5"/>
              <a:endCxn id="1118" idx="1"/>
            </p:cNvCxnSpPr>
            <p:nvPr/>
          </p:nvCxnSpPr>
          <p:spPr>
            <a:xfrm>
              <a:off x="3792447" y="4402779"/>
              <a:ext cx="50172" cy="40049"/>
            </a:xfrm>
            <a:prstGeom prst="line">
              <a:avLst/>
            </a:prstGeom>
            <a:noFill/>
            <a:ln w="19050" cap="flat" cmpd="sng" algn="ctr">
              <a:solidFill>
                <a:srgbClr val="0072C6"/>
              </a:solidFill>
              <a:prstDash val="solid"/>
              <a:headEnd type="none"/>
              <a:tailEnd type="none"/>
            </a:ln>
            <a:effectLst/>
          </p:spPr>
        </p:cxnSp>
        <p:cxnSp>
          <p:nvCxnSpPr>
            <p:cNvPr id="82" name="Straight Connector 81"/>
            <p:cNvCxnSpPr>
              <a:stCxn id="1118" idx="5"/>
              <a:endCxn id="1159" idx="2"/>
            </p:cNvCxnSpPr>
            <p:nvPr/>
          </p:nvCxnSpPr>
          <p:spPr>
            <a:xfrm>
              <a:off x="3900904" y="4501115"/>
              <a:ext cx="360577" cy="170417"/>
            </a:xfrm>
            <a:prstGeom prst="line">
              <a:avLst/>
            </a:prstGeom>
            <a:noFill/>
            <a:ln w="19050" cap="flat" cmpd="sng" algn="ctr">
              <a:solidFill>
                <a:srgbClr val="0072C6"/>
              </a:solidFill>
              <a:prstDash val="solid"/>
              <a:headEnd type="none"/>
              <a:tailEnd type="none"/>
            </a:ln>
            <a:effectLst/>
          </p:spPr>
        </p:cxnSp>
        <p:cxnSp>
          <p:nvCxnSpPr>
            <p:cNvPr id="83" name="Straight Connector 82"/>
            <p:cNvCxnSpPr>
              <a:stCxn id="1159" idx="4"/>
              <a:endCxn id="1306" idx="1"/>
            </p:cNvCxnSpPr>
            <p:nvPr/>
          </p:nvCxnSpPr>
          <p:spPr>
            <a:xfrm>
              <a:off x="4302693" y="4712744"/>
              <a:ext cx="77867" cy="726433"/>
            </a:xfrm>
            <a:prstGeom prst="line">
              <a:avLst/>
            </a:prstGeom>
            <a:noFill/>
            <a:ln w="19050" cap="flat" cmpd="sng" algn="ctr">
              <a:solidFill>
                <a:srgbClr val="0072C6"/>
              </a:solidFill>
              <a:prstDash val="solid"/>
              <a:headEnd type="none"/>
              <a:tailEnd type="none"/>
            </a:ln>
            <a:effectLst/>
          </p:spPr>
        </p:cxnSp>
        <p:cxnSp>
          <p:nvCxnSpPr>
            <p:cNvPr id="84" name="Straight Connector 83"/>
            <p:cNvCxnSpPr>
              <a:stCxn id="1306" idx="4"/>
              <a:endCxn id="1337" idx="2"/>
            </p:cNvCxnSpPr>
            <p:nvPr/>
          </p:nvCxnSpPr>
          <p:spPr>
            <a:xfrm>
              <a:off x="4409702" y="5509532"/>
              <a:ext cx="67244" cy="156901"/>
            </a:xfrm>
            <a:prstGeom prst="line">
              <a:avLst/>
            </a:prstGeom>
            <a:noFill/>
            <a:ln w="19050" cap="flat" cmpd="sng" algn="ctr">
              <a:solidFill>
                <a:srgbClr val="0072C6"/>
              </a:solidFill>
              <a:prstDash val="solid"/>
              <a:headEnd type="none"/>
              <a:tailEnd type="none"/>
            </a:ln>
            <a:effectLst/>
          </p:spPr>
        </p:cxnSp>
        <p:cxnSp>
          <p:nvCxnSpPr>
            <p:cNvPr id="85" name="Straight Connector 84"/>
            <p:cNvCxnSpPr>
              <a:stCxn id="1337" idx="6"/>
              <a:endCxn id="1326" idx="3"/>
            </p:cNvCxnSpPr>
            <p:nvPr/>
          </p:nvCxnSpPr>
          <p:spPr>
            <a:xfrm flipV="1">
              <a:off x="4559373" y="5595797"/>
              <a:ext cx="145110" cy="70637"/>
            </a:xfrm>
            <a:prstGeom prst="line">
              <a:avLst/>
            </a:prstGeom>
            <a:noFill/>
            <a:ln w="19050" cap="flat" cmpd="sng" algn="ctr">
              <a:solidFill>
                <a:srgbClr val="0072C6"/>
              </a:solidFill>
              <a:prstDash val="solid"/>
              <a:headEnd type="none"/>
              <a:tailEnd type="none"/>
            </a:ln>
            <a:effectLst/>
          </p:spPr>
        </p:cxnSp>
        <p:cxnSp>
          <p:nvCxnSpPr>
            <p:cNvPr id="86" name="Straight Connector 85"/>
            <p:cNvCxnSpPr>
              <a:stCxn id="1326" idx="7"/>
              <a:endCxn id="1290" idx="4"/>
            </p:cNvCxnSpPr>
            <p:nvPr/>
          </p:nvCxnSpPr>
          <p:spPr>
            <a:xfrm flipV="1">
              <a:off x="4762766" y="5409754"/>
              <a:ext cx="77868" cy="127759"/>
            </a:xfrm>
            <a:prstGeom prst="line">
              <a:avLst/>
            </a:prstGeom>
            <a:noFill/>
            <a:ln w="19050" cap="flat" cmpd="sng" algn="ctr">
              <a:solidFill>
                <a:srgbClr val="0072C6"/>
              </a:solidFill>
              <a:prstDash val="solid"/>
              <a:headEnd type="none"/>
              <a:tailEnd type="none"/>
            </a:ln>
            <a:effectLst/>
          </p:spPr>
        </p:cxnSp>
        <p:cxnSp>
          <p:nvCxnSpPr>
            <p:cNvPr id="87" name="Straight Connector 86"/>
            <p:cNvCxnSpPr>
              <a:stCxn id="1254" idx="7"/>
            </p:cNvCxnSpPr>
            <p:nvPr/>
          </p:nvCxnSpPr>
          <p:spPr>
            <a:xfrm flipV="1">
              <a:off x="4978232" y="4405155"/>
              <a:ext cx="809595" cy="734685"/>
            </a:xfrm>
            <a:prstGeom prst="line">
              <a:avLst/>
            </a:prstGeom>
            <a:noFill/>
            <a:ln w="19050" cap="flat" cmpd="sng" algn="ctr">
              <a:solidFill>
                <a:srgbClr val="0072C6"/>
              </a:solidFill>
              <a:prstDash val="solid"/>
              <a:headEnd type="none"/>
              <a:tailEnd type="none"/>
            </a:ln>
            <a:effectLst/>
          </p:spPr>
        </p:cxnSp>
        <p:cxnSp>
          <p:nvCxnSpPr>
            <p:cNvPr id="88" name="Straight Connector 87"/>
            <p:cNvCxnSpPr>
              <a:stCxn id="1037" idx="4"/>
            </p:cNvCxnSpPr>
            <p:nvPr/>
          </p:nvCxnSpPr>
          <p:spPr>
            <a:xfrm>
              <a:off x="5703943" y="4115513"/>
              <a:ext cx="83884" cy="224983"/>
            </a:xfrm>
            <a:prstGeom prst="line">
              <a:avLst/>
            </a:prstGeom>
            <a:noFill/>
            <a:ln w="19050" cap="flat" cmpd="sng" algn="ctr">
              <a:solidFill>
                <a:srgbClr val="0072C6"/>
              </a:solidFill>
              <a:prstDash val="solid"/>
              <a:headEnd type="none"/>
              <a:tailEnd type="none"/>
            </a:ln>
            <a:effectLst/>
          </p:spPr>
        </p:cxnSp>
        <p:cxnSp>
          <p:nvCxnSpPr>
            <p:cNvPr id="89" name="Straight Connector 88"/>
            <p:cNvCxnSpPr>
              <a:endCxn id="1065" idx="3"/>
            </p:cNvCxnSpPr>
            <p:nvPr/>
          </p:nvCxnSpPr>
          <p:spPr>
            <a:xfrm flipV="1">
              <a:off x="5852485" y="4203222"/>
              <a:ext cx="360257" cy="137275"/>
            </a:xfrm>
            <a:prstGeom prst="line">
              <a:avLst/>
            </a:prstGeom>
            <a:noFill/>
            <a:ln w="19050" cap="flat" cmpd="sng" algn="ctr">
              <a:solidFill>
                <a:srgbClr val="0072C6"/>
              </a:solidFill>
              <a:prstDash val="solid"/>
              <a:headEnd type="none"/>
              <a:tailEnd type="none"/>
            </a:ln>
            <a:effectLst/>
          </p:spPr>
        </p:cxnSp>
        <p:cxnSp>
          <p:nvCxnSpPr>
            <p:cNvPr id="90" name="Straight Connector 89"/>
            <p:cNvCxnSpPr>
              <a:endCxn id="1131" idx="1"/>
            </p:cNvCxnSpPr>
            <p:nvPr/>
          </p:nvCxnSpPr>
          <p:spPr>
            <a:xfrm>
              <a:off x="5852485" y="4405155"/>
              <a:ext cx="37782" cy="37675"/>
            </a:xfrm>
            <a:prstGeom prst="line">
              <a:avLst/>
            </a:prstGeom>
            <a:noFill/>
            <a:ln w="19050" cap="flat" cmpd="sng" algn="ctr">
              <a:solidFill>
                <a:srgbClr val="0072C6"/>
              </a:solidFill>
              <a:prstDash val="solid"/>
              <a:headEnd type="none"/>
              <a:tailEnd type="none"/>
            </a:ln>
            <a:effectLst/>
          </p:spPr>
        </p:cxnSp>
        <p:cxnSp>
          <p:nvCxnSpPr>
            <p:cNvPr id="91" name="Straight Connector 90"/>
            <p:cNvCxnSpPr>
              <a:stCxn id="1131" idx="5"/>
              <a:endCxn id="1167" idx="1"/>
            </p:cNvCxnSpPr>
            <p:nvPr/>
          </p:nvCxnSpPr>
          <p:spPr>
            <a:xfrm>
              <a:off x="5948551" y="4501115"/>
              <a:ext cx="372647" cy="141273"/>
            </a:xfrm>
            <a:prstGeom prst="line">
              <a:avLst/>
            </a:prstGeom>
            <a:noFill/>
            <a:ln w="19050" cap="flat" cmpd="sng" algn="ctr">
              <a:solidFill>
                <a:srgbClr val="0072C6"/>
              </a:solidFill>
              <a:prstDash val="solid"/>
              <a:headEnd type="none"/>
              <a:tailEnd type="none"/>
            </a:ln>
            <a:effectLst/>
          </p:spPr>
        </p:cxnSp>
        <p:cxnSp>
          <p:nvCxnSpPr>
            <p:cNvPr id="92" name="Straight Connector 91"/>
            <p:cNvCxnSpPr>
              <a:stCxn id="1110" idx="7"/>
              <a:endCxn id="1040" idx="3"/>
            </p:cNvCxnSpPr>
            <p:nvPr/>
          </p:nvCxnSpPr>
          <p:spPr>
            <a:xfrm flipV="1">
              <a:off x="5840094" y="4103443"/>
              <a:ext cx="157182" cy="241052"/>
            </a:xfrm>
            <a:prstGeom prst="line">
              <a:avLst/>
            </a:prstGeom>
            <a:noFill/>
            <a:ln w="19050" cap="flat" cmpd="sng" algn="ctr">
              <a:solidFill>
                <a:srgbClr val="0072C6"/>
              </a:solidFill>
              <a:prstDash val="solid"/>
              <a:headEnd type="none"/>
              <a:tailEnd type="none"/>
            </a:ln>
            <a:effectLst/>
          </p:spPr>
        </p:cxnSp>
        <p:cxnSp>
          <p:nvCxnSpPr>
            <p:cNvPr id="93" name="Straight Connector 92"/>
            <p:cNvCxnSpPr>
              <a:stCxn id="1040" idx="7"/>
              <a:endCxn id="1011" idx="3"/>
            </p:cNvCxnSpPr>
            <p:nvPr/>
          </p:nvCxnSpPr>
          <p:spPr>
            <a:xfrm flipV="1">
              <a:off x="6055561" y="4003663"/>
              <a:ext cx="50171" cy="41496"/>
            </a:xfrm>
            <a:prstGeom prst="line">
              <a:avLst/>
            </a:prstGeom>
            <a:noFill/>
            <a:ln w="19050" cap="flat" cmpd="sng" algn="ctr">
              <a:solidFill>
                <a:srgbClr val="0072C6"/>
              </a:solidFill>
              <a:prstDash val="solid"/>
              <a:headEnd type="none"/>
              <a:tailEnd type="none"/>
            </a:ln>
            <a:effectLst/>
          </p:spPr>
        </p:cxnSp>
        <p:cxnSp>
          <p:nvCxnSpPr>
            <p:cNvPr id="94" name="Straight Connector 93"/>
            <p:cNvCxnSpPr>
              <a:stCxn id="1065" idx="4"/>
              <a:endCxn id="1363" idx="1"/>
            </p:cNvCxnSpPr>
            <p:nvPr/>
          </p:nvCxnSpPr>
          <p:spPr>
            <a:xfrm>
              <a:off x="6241884" y="4215294"/>
              <a:ext cx="84520" cy="422283"/>
            </a:xfrm>
            <a:prstGeom prst="line">
              <a:avLst/>
            </a:prstGeom>
            <a:noFill/>
            <a:ln w="19050" cap="flat" cmpd="sng" algn="ctr">
              <a:solidFill>
                <a:srgbClr val="0072C6"/>
              </a:solidFill>
              <a:prstDash val="solid"/>
              <a:headEnd type="none"/>
              <a:tailEnd type="none"/>
            </a:ln>
            <a:effectLst/>
          </p:spPr>
        </p:cxnSp>
        <p:cxnSp>
          <p:nvCxnSpPr>
            <p:cNvPr id="95" name="Straight Connector 94"/>
            <p:cNvCxnSpPr>
              <a:stCxn id="1363" idx="5"/>
              <a:endCxn id="1364" idx="1"/>
            </p:cNvCxnSpPr>
            <p:nvPr/>
          </p:nvCxnSpPr>
          <p:spPr>
            <a:xfrm>
              <a:off x="6391062" y="4702234"/>
              <a:ext cx="32696" cy="31552"/>
            </a:xfrm>
            <a:prstGeom prst="line">
              <a:avLst/>
            </a:prstGeom>
            <a:noFill/>
            <a:ln w="19050" cap="flat" cmpd="sng" algn="ctr">
              <a:solidFill>
                <a:srgbClr val="0072C6"/>
              </a:solidFill>
              <a:prstDash val="solid"/>
              <a:headEnd type="none"/>
              <a:tailEnd type="none"/>
            </a:ln>
            <a:effectLst/>
          </p:spPr>
        </p:cxnSp>
        <p:cxnSp>
          <p:nvCxnSpPr>
            <p:cNvPr id="96" name="Straight Connector 95"/>
            <p:cNvCxnSpPr>
              <a:stCxn id="1187" idx="5"/>
              <a:endCxn id="1207" idx="1"/>
            </p:cNvCxnSpPr>
            <p:nvPr/>
          </p:nvCxnSpPr>
          <p:spPr>
            <a:xfrm>
              <a:off x="6486491" y="4800452"/>
              <a:ext cx="50172" cy="41495"/>
            </a:xfrm>
            <a:prstGeom prst="line">
              <a:avLst/>
            </a:prstGeom>
            <a:noFill/>
            <a:ln w="19050" cap="flat" cmpd="sng" algn="ctr">
              <a:solidFill>
                <a:srgbClr val="0072C6"/>
              </a:solidFill>
              <a:prstDash val="solid"/>
              <a:headEnd type="none"/>
              <a:tailEnd type="none"/>
            </a:ln>
            <a:effectLst/>
          </p:spPr>
        </p:cxnSp>
        <p:cxnSp>
          <p:nvCxnSpPr>
            <p:cNvPr id="97" name="Straight Connector 96"/>
            <p:cNvCxnSpPr>
              <a:stCxn id="1207" idx="4"/>
              <a:endCxn id="1292" idx="1"/>
            </p:cNvCxnSpPr>
            <p:nvPr/>
          </p:nvCxnSpPr>
          <p:spPr>
            <a:xfrm>
              <a:off x="6565806" y="4912302"/>
              <a:ext cx="77867" cy="427096"/>
            </a:xfrm>
            <a:prstGeom prst="line">
              <a:avLst/>
            </a:prstGeom>
            <a:noFill/>
            <a:ln w="19050" cap="flat" cmpd="sng" algn="ctr">
              <a:solidFill>
                <a:srgbClr val="0072C6"/>
              </a:solidFill>
              <a:prstDash val="solid"/>
              <a:headEnd type="none"/>
              <a:tailEnd type="none"/>
            </a:ln>
            <a:effectLst/>
          </p:spPr>
        </p:cxnSp>
        <p:cxnSp>
          <p:nvCxnSpPr>
            <p:cNvPr id="98" name="Straight Connector 97"/>
            <p:cNvCxnSpPr>
              <a:stCxn id="1207" idx="4"/>
              <a:endCxn id="1327" idx="1"/>
            </p:cNvCxnSpPr>
            <p:nvPr/>
          </p:nvCxnSpPr>
          <p:spPr>
            <a:xfrm>
              <a:off x="6565806" y="4912302"/>
              <a:ext cx="77867" cy="625211"/>
            </a:xfrm>
            <a:prstGeom prst="line">
              <a:avLst/>
            </a:prstGeom>
            <a:noFill/>
            <a:ln w="19050" cap="flat" cmpd="sng" algn="ctr">
              <a:solidFill>
                <a:srgbClr val="0072C6"/>
              </a:solidFill>
              <a:prstDash val="solid"/>
              <a:headEnd type="none"/>
              <a:tailEnd type="none"/>
            </a:ln>
            <a:effectLst/>
          </p:spPr>
        </p:cxnSp>
        <p:cxnSp>
          <p:nvCxnSpPr>
            <p:cNvPr id="99" name="Straight Connector 98"/>
            <p:cNvCxnSpPr>
              <a:stCxn id="1207" idx="0"/>
              <a:endCxn id="1168" idx="4"/>
            </p:cNvCxnSpPr>
            <p:nvPr/>
          </p:nvCxnSpPr>
          <p:spPr>
            <a:xfrm flipV="1">
              <a:off x="6565806" y="4712744"/>
              <a:ext cx="0" cy="117131"/>
            </a:xfrm>
            <a:prstGeom prst="line">
              <a:avLst/>
            </a:prstGeom>
            <a:noFill/>
            <a:ln w="19050" cap="flat" cmpd="sng" algn="ctr">
              <a:solidFill>
                <a:srgbClr val="0072C6"/>
              </a:solidFill>
              <a:prstDash val="solid"/>
              <a:headEnd type="none"/>
              <a:tailEnd type="none"/>
            </a:ln>
            <a:effectLst/>
          </p:spPr>
        </p:cxnSp>
        <p:cxnSp>
          <p:nvCxnSpPr>
            <p:cNvPr id="100" name="Straight Connector 99"/>
            <p:cNvCxnSpPr>
              <a:stCxn id="1187" idx="7"/>
              <a:endCxn id="1168" idx="3"/>
            </p:cNvCxnSpPr>
            <p:nvPr/>
          </p:nvCxnSpPr>
          <p:spPr>
            <a:xfrm flipV="1">
              <a:off x="6486491" y="4700673"/>
              <a:ext cx="50172" cy="41495"/>
            </a:xfrm>
            <a:prstGeom prst="line">
              <a:avLst/>
            </a:prstGeom>
            <a:noFill/>
            <a:ln w="19050" cap="flat" cmpd="sng" algn="ctr">
              <a:solidFill>
                <a:srgbClr val="0072C6"/>
              </a:solidFill>
              <a:prstDash val="solid"/>
              <a:headEnd type="none"/>
              <a:tailEnd type="none"/>
            </a:ln>
            <a:effectLst/>
          </p:spPr>
        </p:cxnSp>
        <p:cxnSp>
          <p:nvCxnSpPr>
            <p:cNvPr id="101" name="Straight Connector 100"/>
            <p:cNvCxnSpPr>
              <a:stCxn id="1363" idx="7"/>
              <a:endCxn id="1150" idx="2"/>
            </p:cNvCxnSpPr>
            <p:nvPr/>
          </p:nvCxnSpPr>
          <p:spPr>
            <a:xfrm flipV="1">
              <a:off x="6391062" y="4571751"/>
              <a:ext cx="240541" cy="65825"/>
            </a:xfrm>
            <a:prstGeom prst="line">
              <a:avLst/>
            </a:prstGeom>
            <a:noFill/>
            <a:ln w="19050" cap="flat" cmpd="sng" algn="ctr">
              <a:solidFill>
                <a:srgbClr val="0072C6"/>
              </a:solidFill>
              <a:prstDash val="solid"/>
              <a:headEnd type="none"/>
              <a:tailEnd type="none"/>
            </a:ln>
            <a:effectLst/>
          </p:spPr>
        </p:cxnSp>
        <p:cxnSp>
          <p:nvCxnSpPr>
            <p:cNvPr id="102" name="Straight Connector 101"/>
            <p:cNvCxnSpPr>
              <a:stCxn id="1363" idx="7"/>
              <a:endCxn id="1112" idx="4"/>
            </p:cNvCxnSpPr>
            <p:nvPr/>
          </p:nvCxnSpPr>
          <p:spPr>
            <a:xfrm flipV="1">
              <a:off x="6391062" y="4414851"/>
              <a:ext cx="66288" cy="222726"/>
            </a:xfrm>
            <a:prstGeom prst="line">
              <a:avLst/>
            </a:prstGeom>
            <a:noFill/>
            <a:ln w="19050" cap="flat" cmpd="sng" algn="ctr">
              <a:solidFill>
                <a:srgbClr val="0072C6"/>
              </a:solidFill>
              <a:prstDash val="solid"/>
              <a:headEnd type="none"/>
              <a:tailEnd type="none"/>
            </a:ln>
            <a:effectLst/>
          </p:spPr>
        </p:cxnSp>
        <p:cxnSp>
          <p:nvCxnSpPr>
            <p:cNvPr id="103" name="Straight Connector 102"/>
            <p:cNvCxnSpPr>
              <a:stCxn id="1150" idx="7"/>
              <a:endCxn id="1133" idx="2"/>
            </p:cNvCxnSpPr>
            <p:nvPr/>
          </p:nvCxnSpPr>
          <p:spPr>
            <a:xfrm flipV="1">
              <a:off x="6701958" y="4471972"/>
              <a:ext cx="145109" cy="70637"/>
            </a:xfrm>
            <a:prstGeom prst="line">
              <a:avLst/>
            </a:prstGeom>
            <a:noFill/>
            <a:ln w="19050" cap="flat" cmpd="sng" algn="ctr">
              <a:solidFill>
                <a:srgbClr val="0072C6"/>
              </a:solidFill>
              <a:prstDash val="solid"/>
              <a:headEnd type="none"/>
              <a:tailEnd type="none"/>
            </a:ln>
            <a:effectLst/>
          </p:spPr>
        </p:cxnSp>
        <p:cxnSp>
          <p:nvCxnSpPr>
            <p:cNvPr id="104" name="Straight Connector 103"/>
            <p:cNvCxnSpPr>
              <a:stCxn id="1112" idx="7"/>
              <a:endCxn id="1068" idx="3"/>
            </p:cNvCxnSpPr>
            <p:nvPr/>
          </p:nvCxnSpPr>
          <p:spPr>
            <a:xfrm flipV="1">
              <a:off x="6486491" y="4203222"/>
              <a:ext cx="50172" cy="141272"/>
            </a:xfrm>
            <a:prstGeom prst="line">
              <a:avLst/>
            </a:prstGeom>
            <a:noFill/>
            <a:ln w="19050" cap="flat" cmpd="sng" algn="ctr">
              <a:solidFill>
                <a:srgbClr val="0072C6"/>
              </a:solidFill>
              <a:prstDash val="solid"/>
              <a:headEnd type="none"/>
              <a:tailEnd type="none"/>
            </a:ln>
            <a:effectLst/>
          </p:spPr>
        </p:cxnSp>
        <p:cxnSp>
          <p:nvCxnSpPr>
            <p:cNvPr id="105" name="Straight Connector 104"/>
            <p:cNvCxnSpPr>
              <a:endCxn id="1017" idx="4"/>
            </p:cNvCxnSpPr>
            <p:nvPr/>
          </p:nvCxnSpPr>
          <p:spPr>
            <a:xfrm flipV="1">
              <a:off x="6772549" y="4015733"/>
              <a:ext cx="8722" cy="135984"/>
            </a:xfrm>
            <a:prstGeom prst="line">
              <a:avLst/>
            </a:prstGeom>
            <a:noFill/>
            <a:ln w="19050" cap="flat" cmpd="sng" algn="ctr">
              <a:solidFill>
                <a:srgbClr val="0072C6"/>
              </a:solidFill>
              <a:prstDash val="solid"/>
              <a:headEnd type="none"/>
              <a:tailEnd type="none"/>
            </a:ln>
            <a:effectLst/>
          </p:spPr>
        </p:cxnSp>
        <p:cxnSp>
          <p:nvCxnSpPr>
            <p:cNvPr id="106" name="Straight Connector 105"/>
            <p:cNvCxnSpPr>
              <a:stCxn id="1068" idx="6"/>
              <a:endCxn id="1069" idx="2"/>
            </p:cNvCxnSpPr>
            <p:nvPr/>
          </p:nvCxnSpPr>
          <p:spPr>
            <a:xfrm>
              <a:off x="6607020" y="4174081"/>
              <a:ext cx="133039" cy="0"/>
            </a:xfrm>
            <a:prstGeom prst="line">
              <a:avLst/>
            </a:prstGeom>
            <a:noFill/>
            <a:ln w="19050" cap="flat" cmpd="sng" algn="ctr">
              <a:solidFill>
                <a:srgbClr val="0072C6"/>
              </a:solidFill>
              <a:prstDash val="solid"/>
              <a:headEnd type="none"/>
              <a:tailEnd type="none"/>
            </a:ln>
            <a:effectLst/>
          </p:spPr>
        </p:cxnSp>
        <p:cxnSp>
          <p:nvCxnSpPr>
            <p:cNvPr id="107" name="Straight Connector 106"/>
            <p:cNvCxnSpPr>
              <a:stCxn id="1068" idx="0"/>
              <a:endCxn id="1017" idx="3"/>
            </p:cNvCxnSpPr>
            <p:nvPr/>
          </p:nvCxnSpPr>
          <p:spPr>
            <a:xfrm flipV="1">
              <a:off x="6565806" y="4003663"/>
              <a:ext cx="186323" cy="129204"/>
            </a:xfrm>
            <a:prstGeom prst="line">
              <a:avLst/>
            </a:prstGeom>
            <a:noFill/>
            <a:ln w="19050" cap="flat" cmpd="sng" algn="ctr">
              <a:solidFill>
                <a:srgbClr val="0072C6"/>
              </a:solidFill>
              <a:prstDash val="solid"/>
              <a:headEnd type="none"/>
              <a:tailEnd type="none"/>
            </a:ln>
            <a:effectLst/>
          </p:spPr>
        </p:cxnSp>
        <p:cxnSp>
          <p:nvCxnSpPr>
            <p:cNvPr id="108" name="Straight Connector 107"/>
            <p:cNvCxnSpPr>
              <a:stCxn id="1070" idx="1"/>
              <a:endCxn id="1017" idx="5"/>
            </p:cNvCxnSpPr>
            <p:nvPr/>
          </p:nvCxnSpPr>
          <p:spPr>
            <a:xfrm flipH="1" flipV="1">
              <a:off x="6810413" y="4003663"/>
              <a:ext cx="48725" cy="141274"/>
            </a:xfrm>
            <a:prstGeom prst="line">
              <a:avLst/>
            </a:prstGeom>
            <a:noFill/>
            <a:ln w="19050" cap="flat" cmpd="sng" algn="ctr">
              <a:solidFill>
                <a:srgbClr val="0072C6"/>
              </a:solidFill>
              <a:prstDash val="solid"/>
              <a:headEnd type="none"/>
              <a:tailEnd type="none"/>
            </a:ln>
            <a:effectLst/>
          </p:spPr>
        </p:cxnSp>
        <p:cxnSp>
          <p:nvCxnSpPr>
            <p:cNvPr id="109" name="Straight Connector 108"/>
            <p:cNvCxnSpPr>
              <a:endCxn id="1017" idx="0"/>
            </p:cNvCxnSpPr>
            <p:nvPr/>
          </p:nvCxnSpPr>
          <p:spPr>
            <a:xfrm flipH="1">
              <a:off x="6781271" y="3616194"/>
              <a:ext cx="1674" cy="317112"/>
            </a:xfrm>
            <a:prstGeom prst="line">
              <a:avLst/>
            </a:prstGeom>
            <a:noFill/>
            <a:ln w="19050" cap="flat" cmpd="sng" algn="ctr">
              <a:solidFill>
                <a:srgbClr val="0072C6"/>
              </a:solidFill>
              <a:prstDash val="solid"/>
              <a:headEnd type="none"/>
              <a:tailEnd type="none"/>
            </a:ln>
            <a:effectLst/>
          </p:spPr>
        </p:cxnSp>
        <p:cxnSp>
          <p:nvCxnSpPr>
            <p:cNvPr id="110" name="Straight Connector 109"/>
            <p:cNvCxnSpPr>
              <a:stCxn id="1068" idx="0"/>
              <a:endCxn id="1015" idx="4"/>
            </p:cNvCxnSpPr>
            <p:nvPr/>
          </p:nvCxnSpPr>
          <p:spPr>
            <a:xfrm flipV="1">
              <a:off x="6565806" y="4015733"/>
              <a:ext cx="0" cy="117132"/>
            </a:xfrm>
            <a:prstGeom prst="line">
              <a:avLst/>
            </a:prstGeom>
            <a:noFill/>
            <a:ln w="19050" cap="flat" cmpd="sng" algn="ctr">
              <a:solidFill>
                <a:srgbClr val="0072C6"/>
              </a:solidFill>
              <a:prstDash val="solid"/>
              <a:headEnd type="none"/>
              <a:tailEnd type="none"/>
            </a:ln>
            <a:effectLst/>
          </p:spPr>
        </p:cxnSp>
        <p:cxnSp>
          <p:nvCxnSpPr>
            <p:cNvPr id="111" name="Straight Arrow Connector 110"/>
            <p:cNvCxnSpPr>
              <a:stCxn id="882" idx="3"/>
              <a:endCxn id="1015" idx="7"/>
            </p:cNvCxnSpPr>
            <p:nvPr/>
          </p:nvCxnSpPr>
          <p:spPr>
            <a:xfrm flipH="1">
              <a:off x="6594948" y="3605990"/>
              <a:ext cx="157180" cy="339387"/>
            </a:xfrm>
            <a:prstGeom prst="straightConnector1">
              <a:avLst/>
            </a:prstGeom>
            <a:noFill/>
            <a:ln w="19050" cap="flat" cmpd="sng" algn="ctr">
              <a:solidFill>
                <a:srgbClr val="0072C6"/>
              </a:solidFill>
              <a:prstDash val="solid"/>
              <a:headEnd type="none"/>
              <a:tailEnd type="none"/>
            </a:ln>
            <a:effectLst/>
          </p:spPr>
        </p:cxnSp>
        <p:cxnSp>
          <p:nvCxnSpPr>
            <p:cNvPr id="112" name="Straight Connector 111"/>
            <p:cNvCxnSpPr>
              <a:stCxn id="1112" idx="7"/>
              <a:endCxn id="1015" idx="3"/>
            </p:cNvCxnSpPr>
            <p:nvPr/>
          </p:nvCxnSpPr>
          <p:spPr>
            <a:xfrm flipV="1">
              <a:off x="6486491" y="4003663"/>
              <a:ext cx="50172" cy="340832"/>
            </a:xfrm>
            <a:prstGeom prst="line">
              <a:avLst/>
            </a:prstGeom>
            <a:noFill/>
            <a:ln w="19050" cap="flat" cmpd="sng" algn="ctr">
              <a:solidFill>
                <a:srgbClr val="0072C6"/>
              </a:solidFill>
              <a:prstDash val="solid"/>
              <a:headEnd type="none"/>
              <a:tailEnd type="none"/>
            </a:ln>
            <a:effectLst/>
          </p:spPr>
        </p:cxnSp>
        <p:cxnSp>
          <p:nvCxnSpPr>
            <p:cNvPr id="113" name="Straight Connector 112"/>
            <p:cNvCxnSpPr>
              <a:stCxn id="1168" idx="7"/>
              <a:endCxn id="1150" idx="3"/>
            </p:cNvCxnSpPr>
            <p:nvPr/>
          </p:nvCxnSpPr>
          <p:spPr>
            <a:xfrm flipV="1">
              <a:off x="6594948" y="4600894"/>
              <a:ext cx="48725" cy="41495"/>
            </a:xfrm>
            <a:prstGeom prst="line">
              <a:avLst/>
            </a:prstGeom>
            <a:noFill/>
            <a:ln w="19050" cap="flat" cmpd="sng" algn="ctr">
              <a:solidFill>
                <a:srgbClr val="0072C6"/>
              </a:solidFill>
              <a:prstDash val="solid"/>
              <a:headEnd type="none"/>
              <a:tailEnd type="none"/>
            </a:ln>
            <a:effectLst/>
          </p:spPr>
        </p:cxnSp>
        <p:cxnSp>
          <p:nvCxnSpPr>
            <p:cNvPr id="114" name="Straight Connector 113"/>
            <p:cNvCxnSpPr>
              <a:stCxn id="1168" idx="1"/>
              <a:endCxn id="1112" idx="4"/>
            </p:cNvCxnSpPr>
            <p:nvPr/>
          </p:nvCxnSpPr>
          <p:spPr>
            <a:xfrm flipH="1" flipV="1">
              <a:off x="6457350" y="4414851"/>
              <a:ext cx="79314" cy="227537"/>
            </a:xfrm>
            <a:prstGeom prst="line">
              <a:avLst/>
            </a:prstGeom>
            <a:noFill/>
            <a:ln w="19050" cap="flat" cmpd="sng" algn="ctr">
              <a:solidFill>
                <a:srgbClr val="0072C6"/>
              </a:solidFill>
              <a:prstDash val="solid"/>
              <a:headEnd type="none"/>
              <a:tailEnd type="none"/>
            </a:ln>
            <a:effectLst/>
          </p:spPr>
        </p:cxnSp>
        <p:cxnSp>
          <p:nvCxnSpPr>
            <p:cNvPr id="115" name="Straight Connector 114"/>
            <p:cNvCxnSpPr>
              <a:endCxn id="883" idx="2"/>
            </p:cNvCxnSpPr>
            <p:nvPr/>
          </p:nvCxnSpPr>
          <p:spPr>
            <a:xfrm flipV="1">
              <a:off x="6835365" y="3576849"/>
              <a:ext cx="120158" cy="958"/>
            </a:xfrm>
            <a:prstGeom prst="line">
              <a:avLst/>
            </a:prstGeom>
            <a:noFill/>
            <a:ln w="19050" cap="flat" cmpd="sng" algn="ctr">
              <a:solidFill>
                <a:srgbClr val="0072C6"/>
              </a:solidFill>
              <a:prstDash val="solid"/>
              <a:headEnd type="none"/>
              <a:tailEnd type="none"/>
            </a:ln>
            <a:effectLst/>
          </p:spPr>
        </p:cxnSp>
        <p:cxnSp>
          <p:nvCxnSpPr>
            <p:cNvPr id="116" name="Straight Connector 115"/>
            <p:cNvCxnSpPr>
              <a:stCxn id="1017" idx="7"/>
              <a:endCxn id="883" idx="3"/>
            </p:cNvCxnSpPr>
            <p:nvPr/>
          </p:nvCxnSpPr>
          <p:spPr>
            <a:xfrm flipV="1">
              <a:off x="6810413" y="3605990"/>
              <a:ext cx="157182" cy="339387"/>
            </a:xfrm>
            <a:prstGeom prst="line">
              <a:avLst/>
            </a:prstGeom>
            <a:noFill/>
            <a:ln w="19050" cap="flat" cmpd="sng" algn="ctr">
              <a:solidFill>
                <a:srgbClr val="0072C6"/>
              </a:solidFill>
              <a:prstDash val="solid"/>
              <a:headEnd type="none"/>
              <a:tailEnd type="none"/>
            </a:ln>
            <a:effectLst/>
          </p:spPr>
        </p:cxnSp>
        <p:cxnSp>
          <p:nvCxnSpPr>
            <p:cNvPr id="117" name="Straight Connector 116"/>
            <p:cNvCxnSpPr>
              <a:stCxn id="883" idx="6"/>
            </p:cNvCxnSpPr>
            <p:nvPr/>
          </p:nvCxnSpPr>
          <p:spPr>
            <a:xfrm>
              <a:off x="7037950" y="3576850"/>
              <a:ext cx="140530" cy="80025"/>
            </a:xfrm>
            <a:prstGeom prst="line">
              <a:avLst/>
            </a:prstGeom>
            <a:noFill/>
            <a:ln w="19050" cap="flat" cmpd="sng" algn="ctr">
              <a:solidFill>
                <a:srgbClr val="0072C6"/>
              </a:solidFill>
              <a:prstDash val="solid"/>
              <a:headEnd type="none"/>
              <a:tailEnd type="none"/>
            </a:ln>
            <a:effectLst/>
          </p:spPr>
        </p:cxnSp>
        <p:cxnSp>
          <p:nvCxnSpPr>
            <p:cNvPr id="118" name="Straight Connector 117"/>
            <p:cNvCxnSpPr>
              <a:stCxn id="1070" idx="0"/>
              <a:endCxn id="1380" idx="3"/>
            </p:cNvCxnSpPr>
            <p:nvPr/>
          </p:nvCxnSpPr>
          <p:spPr>
            <a:xfrm flipV="1">
              <a:off x="6888280" y="3711876"/>
              <a:ext cx="290200" cy="420991"/>
            </a:xfrm>
            <a:prstGeom prst="line">
              <a:avLst/>
            </a:prstGeom>
            <a:noFill/>
            <a:ln w="19050" cap="flat" cmpd="sng" algn="ctr">
              <a:solidFill>
                <a:srgbClr val="0072C6"/>
              </a:solidFill>
              <a:prstDash val="solid"/>
              <a:headEnd type="none"/>
              <a:tailEnd type="none"/>
            </a:ln>
            <a:effectLst/>
          </p:spPr>
        </p:cxnSp>
        <p:cxnSp>
          <p:nvCxnSpPr>
            <p:cNvPr id="119" name="Straight Connector 118"/>
            <p:cNvCxnSpPr>
              <a:stCxn id="1070" idx="4"/>
              <a:endCxn id="1133" idx="0"/>
            </p:cNvCxnSpPr>
            <p:nvPr/>
          </p:nvCxnSpPr>
          <p:spPr>
            <a:xfrm>
              <a:off x="6888280" y="4215294"/>
              <a:ext cx="0" cy="215466"/>
            </a:xfrm>
            <a:prstGeom prst="line">
              <a:avLst/>
            </a:prstGeom>
            <a:noFill/>
            <a:ln w="19050" cap="flat" cmpd="sng" algn="ctr">
              <a:solidFill>
                <a:srgbClr val="0072C6"/>
              </a:solidFill>
              <a:prstDash val="solid"/>
              <a:headEnd type="none"/>
              <a:tailEnd type="none"/>
            </a:ln>
            <a:effectLst/>
          </p:spPr>
        </p:cxnSp>
        <p:cxnSp>
          <p:nvCxnSpPr>
            <p:cNvPr id="120" name="Straight Connector 119"/>
            <p:cNvCxnSpPr>
              <a:stCxn id="1112" idx="7"/>
              <a:endCxn id="1069" idx="3"/>
            </p:cNvCxnSpPr>
            <p:nvPr/>
          </p:nvCxnSpPr>
          <p:spPr>
            <a:xfrm flipV="1">
              <a:off x="6486491" y="4203222"/>
              <a:ext cx="265637" cy="141272"/>
            </a:xfrm>
            <a:prstGeom prst="line">
              <a:avLst/>
            </a:prstGeom>
            <a:noFill/>
            <a:ln w="19050" cap="flat" cmpd="sng" algn="ctr">
              <a:solidFill>
                <a:srgbClr val="0072C6"/>
              </a:solidFill>
              <a:prstDash val="solid"/>
              <a:headEnd type="none"/>
              <a:tailEnd type="none"/>
            </a:ln>
            <a:effectLst/>
          </p:spPr>
        </p:cxnSp>
        <p:cxnSp>
          <p:nvCxnSpPr>
            <p:cNvPr id="121" name="Straight Connector 120"/>
            <p:cNvCxnSpPr>
              <a:stCxn id="1380" idx="3"/>
              <a:endCxn id="1017" idx="7"/>
            </p:cNvCxnSpPr>
            <p:nvPr/>
          </p:nvCxnSpPr>
          <p:spPr>
            <a:xfrm flipH="1">
              <a:off x="6810413" y="3711876"/>
              <a:ext cx="368068" cy="233502"/>
            </a:xfrm>
            <a:prstGeom prst="line">
              <a:avLst/>
            </a:prstGeom>
            <a:noFill/>
            <a:ln w="19050" cap="flat" cmpd="sng" algn="ctr">
              <a:solidFill>
                <a:srgbClr val="0072C6"/>
              </a:solidFill>
              <a:prstDash val="solid"/>
              <a:headEnd type="none"/>
              <a:tailEnd type="none"/>
            </a:ln>
            <a:effectLst/>
          </p:spPr>
        </p:cxnSp>
        <p:cxnSp>
          <p:nvCxnSpPr>
            <p:cNvPr id="122" name="Straight Connector 121"/>
            <p:cNvCxnSpPr>
              <a:stCxn id="1069" idx="6"/>
              <a:endCxn id="1070" idx="2"/>
            </p:cNvCxnSpPr>
            <p:nvPr/>
          </p:nvCxnSpPr>
          <p:spPr>
            <a:xfrm>
              <a:off x="6822484" y="4174081"/>
              <a:ext cx="24584" cy="0"/>
            </a:xfrm>
            <a:prstGeom prst="line">
              <a:avLst/>
            </a:prstGeom>
            <a:noFill/>
            <a:ln w="19050" cap="flat" cmpd="sng" algn="ctr">
              <a:solidFill>
                <a:srgbClr val="0072C6"/>
              </a:solidFill>
              <a:prstDash val="solid"/>
              <a:headEnd type="none"/>
              <a:tailEnd type="none"/>
            </a:ln>
            <a:effectLst/>
          </p:spPr>
        </p:cxnSp>
        <p:cxnSp>
          <p:nvCxnSpPr>
            <p:cNvPr id="123" name="Straight Connector 122"/>
            <p:cNvCxnSpPr>
              <a:stCxn id="1133" idx="4"/>
              <a:endCxn id="1189" idx="1"/>
            </p:cNvCxnSpPr>
            <p:nvPr/>
          </p:nvCxnSpPr>
          <p:spPr>
            <a:xfrm>
              <a:off x="6888280" y="4513185"/>
              <a:ext cx="186324" cy="228983"/>
            </a:xfrm>
            <a:prstGeom prst="line">
              <a:avLst/>
            </a:prstGeom>
            <a:noFill/>
            <a:ln w="19050" cap="flat" cmpd="sng" algn="ctr">
              <a:solidFill>
                <a:srgbClr val="0072C6"/>
              </a:solidFill>
              <a:prstDash val="solid"/>
              <a:headEnd type="none"/>
              <a:tailEnd type="none"/>
            </a:ln>
            <a:effectLst/>
          </p:spPr>
        </p:cxnSp>
        <p:cxnSp>
          <p:nvCxnSpPr>
            <p:cNvPr id="124" name="Straight Connector 123"/>
            <p:cNvCxnSpPr>
              <a:stCxn id="1189" idx="5"/>
              <a:endCxn id="1242" idx="1"/>
            </p:cNvCxnSpPr>
            <p:nvPr/>
          </p:nvCxnSpPr>
          <p:spPr>
            <a:xfrm>
              <a:off x="7132890" y="4800452"/>
              <a:ext cx="157181" cy="239609"/>
            </a:xfrm>
            <a:prstGeom prst="line">
              <a:avLst/>
            </a:prstGeom>
            <a:noFill/>
            <a:ln w="19050" cap="flat" cmpd="sng" algn="ctr">
              <a:solidFill>
                <a:srgbClr val="0072C6"/>
              </a:solidFill>
              <a:prstDash val="solid"/>
              <a:headEnd type="none"/>
              <a:tailEnd type="none"/>
            </a:ln>
            <a:effectLst/>
          </p:spPr>
        </p:cxnSp>
        <p:cxnSp>
          <p:nvCxnSpPr>
            <p:cNvPr id="125" name="Straight Connector 124"/>
            <p:cNvCxnSpPr>
              <a:stCxn id="1242" idx="5"/>
              <a:endCxn id="1300" idx="1"/>
            </p:cNvCxnSpPr>
            <p:nvPr/>
          </p:nvCxnSpPr>
          <p:spPr>
            <a:xfrm>
              <a:off x="7348354" y="5098344"/>
              <a:ext cx="157182" cy="241054"/>
            </a:xfrm>
            <a:prstGeom prst="line">
              <a:avLst/>
            </a:prstGeom>
            <a:noFill/>
            <a:ln w="19050" cap="flat" cmpd="sng" algn="ctr">
              <a:solidFill>
                <a:srgbClr val="0072C6"/>
              </a:solidFill>
              <a:prstDash val="solid"/>
              <a:headEnd type="none"/>
              <a:tailEnd type="none"/>
            </a:ln>
            <a:effectLst/>
          </p:spPr>
        </p:cxnSp>
        <p:cxnSp>
          <p:nvCxnSpPr>
            <p:cNvPr id="126" name="Straight Connector 125"/>
            <p:cNvCxnSpPr>
              <a:stCxn id="1300" idx="3"/>
              <a:endCxn id="1376" idx="7"/>
            </p:cNvCxnSpPr>
            <p:nvPr/>
          </p:nvCxnSpPr>
          <p:spPr>
            <a:xfrm flipH="1">
              <a:off x="7467550" y="5397683"/>
              <a:ext cx="37985" cy="130850"/>
            </a:xfrm>
            <a:prstGeom prst="line">
              <a:avLst/>
            </a:prstGeom>
            <a:noFill/>
            <a:ln w="19050" cap="flat" cmpd="sng" algn="ctr">
              <a:solidFill>
                <a:srgbClr val="0072C6"/>
              </a:solidFill>
              <a:prstDash val="solid"/>
              <a:headEnd type="none"/>
              <a:tailEnd type="none"/>
            </a:ln>
            <a:effectLst/>
          </p:spPr>
        </p:cxnSp>
        <p:cxnSp>
          <p:nvCxnSpPr>
            <p:cNvPr id="127" name="Straight Connector 126"/>
            <p:cNvCxnSpPr>
              <a:stCxn id="1332" idx="4"/>
              <a:endCxn id="1345" idx="7"/>
            </p:cNvCxnSpPr>
            <p:nvPr/>
          </p:nvCxnSpPr>
          <p:spPr>
            <a:xfrm flipH="1">
              <a:off x="7348354" y="5607867"/>
              <a:ext cx="79315" cy="129203"/>
            </a:xfrm>
            <a:prstGeom prst="line">
              <a:avLst/>
            </a:prstGeom>
            <a:noFill/>
            <a:ln w="19050" cap="flat" cmpd="sng" algn="ctr">
              <a:solidFill>
                <a:srgbClr val="0072C6"/>
              </a:solidFill>
              <a:prstDash val="solid"/>
              <a:headEnd type="none"/>
              <a:tailEnd type="none"/>
            </a:ln>
            <a:effectLst/>
          </p:spPr>
        </p:cxnSp>
        <p:cxnSp>
          <p:nvCxnSpPr>
            <p:cNvPr id="128" name="Straight Connector 127"/>
            <p:cNvCxnSpPr>
              <a:stCxn id="1379" idx="7"/>
              <a:endCxn id="1381" idx="3"/>
            </p:cNvCxnSpPr>
            <p:nvPr/>
          </p:nvCxnSpPr>
          <p:spPr>
            <a:xfrm flipV="1">
              <a:off x="7033659" y="3311436"/>
              <a:ext cx="357214" cy="230266"/>
            </a:xfrm>
            <a:prstGeom prst="line">
              <a:avLst/>
            </a:prstGeom>
            <a:noFill/>
            <a:ln w="19050" cap="flat" cmpd="sng" algn="ctr">
              <a:solidFill>
                <a:srgbClr val="0072C6"/>
              </a:solidFill>
              <a:prstDash val="solid"/>
              <a:headEnd type="none"/>
              <a:tailEnd type="none"/>
            </a:ln>
            <a:effectLst/>
          </p:spPr>
        </p:cxnSp>
        <p:cxnSp>
          <p:nvCxnSpPr>
            <p:cNvPr id="129" name="Straight Connector 128"/>
            <p:cNvCxnSpPr>
              <a:stCxn id="917" idx="7"/>
              <a:endCxn id="1381" idx="3"/>
            </p:cNvCxnSpPr>
            <p:nvPr/>
          </p:nvCxnSpPr>
          <p:spPr>
            <a:xfrm flipV="1">
              <a:off x="7241344" y="3311436"/>
              <a:ext cx="149529" cy="336050"/>
            </a:xfrm>
            <a:prstGeom prst="line">
              <a:avLst/>
            </a:prstGeom>
            <a:noFill/>
            <a:ln w="19050" cap="flat" cmpd="sng" algn="ctr">
              <a:solidFill>
                <a:srgbClr val="0072C6"/>
              </a:solidFill>
              <a:prstDash val="solid"/>
              <a:headEnd type="none"/>
              <a:tailEnd type="none"/>
            </a:ln>
            <a:effectLst/>
          </p:spPr>
        </p:cxnSp>
        <p:cxnSp>
          <p:nvCxnSpPr>
            <p:cNvPr id="130" name="Straight Connector 129"/>
            <p:cNvCxnSpPr>
              <a:stCxn id="574" idx="5"/>
            </p:cNvCxnSpPr>
            <p:nvPr/>
          </p:nvCxnSpPr>
          <p:spPr>
            <a:xfrm>
              <a:off x="7241344" y="2910427"/>
              <a:ext cx="148097" cy="332254"/>
            </a:xfrm>
            <a:prstGeom prst="line">
              <a:avLst/>
            </a:prstGeom>
            <a:noFill/>
            <a:ln w="19050" cap="flat" cmpd="sng" algn="ctr">
              <a:solidFill>
                <a:srgbClr val="0072C6"/>
              </a:solidFill>
              <a:prstDash val="solid"/>
              <a:headEnd type="none"/>
              <a:tailEnd type="none"/>
            </a:ln>
            <a:effectLst/>
          </p:spPr>
        </p:cxnSp>
        <p:cxnSp>
          <p:nvCxnSpPr>
            <p:cNvPr id="131" name="Straight Connector 130"/>
            <p:cNvCxnSpPr>
              <a:stCxn id="768" idx="7"/>
              <a:endCxn id="1382" idx="2"/>
            </p:cNvCxnSpPr>
            <p:nvPr/>
          </p:nvCxnSpPr>
          <p:spPr>
            <a:xfrm flipV="1">
              <a:off x="7456810" y="3182407"/>
              <a:ext cx="135708" cy="67408"/>
            </a:xfrm>
            <a:prstGeom prst="line">
              <a:avLst/>
            </a:prstGeom>
            <a:noFill/>
            <a:ln w="19050" cap="flat" cmpd="sng" algn="ctr">
              <a:solidFill>
                <a:srgbClr val="0072C6"/>
              </a:solidFill>
              <a:prstDash val="solid"/>
              <a:headEnd type="none"/>
              <a:tailEnd type="none"/>
            </a:ln>
            <a:effectLst/>
          </p:spPr>
        </p:cxnSp>
        <p:cxnSp>
          <p:nvCxnSpPr>
            <p:cNvPr id="132" name="Straight Connector 131"/>
            <p:cNvCxnSpPr/>
            <p:nvPr/>
          </p:nvCxnSpPr>
          <p:spPr>
            <a:xfrm flipH="1">
              <a:off x="6789645" y="2913458"/>
              <a:ext cx="388836" cy="618629"/>
            </a:xfrm>
            <a:prstGeom prst="line">
              <a:avLst/>
            </a:prstGeom>
            <a:noFill/>
            <a:ln w="19050" cap="flat" cmpd="sng" algn="ctr">
              <a:solidFill>
                <a:srgbClr val="0072C6"/>
              </a:solidFill>
              <a:prstDash val="solid"/>
              <a:headEnd type="none"/>
              <a:tailEnd type="none"/>
            </a:ln>
            <a:effectLst/>
          </p:spPr>
        </p:cxnSp>
        <p:cxnSp>
          <p:nvCxnSpPr>
            <p:cNvPr id="133" name="Straight Connector 132"/>
            <p:cNvCxnSpPr>
              <a:stCxn id="574" idx="6"/>
              <a:endCxn id="721" idx="1"/>
            </p:cNvCxnSpPr>
            <p:nvPr/>
          </p:nvCxnSpPr>
          <p:spPr>
            <a:xfrm>
              <a:off x="7253415" y="2881286"/>
              <a:ext cx="360577" cy="268749"/>
            </a:xfrm>
            <a:prstGeom prst="line">
              <a:avLst/>
            </a:prstGeom>
            <a:noFill/>
            <a:ln w="19050" cap="flat" cmpd="sng" algn="ctr">
              <a:solidFill>
                <a:srgbClr val="0072C6"/>
              </a:solidFill>
              <a:prstDash val="solid"/>
              <a:headEnd type="none"/>
              <a:tailEnd type="none"/>
            </a:ln>
            <a:effectLst/>
          </p:spPr>
        </p:cxnSp>
        <p:cxnSp>
          <p:nvCxnSpPr>
            <p:cNvPr id="134" name="Straight Connector 133"/>
            <p:cNvCxnSpPr>
              <a:stCxn id="1382" idx="7"/>
            </p:cNvCxnSpPr>
            <p:nvPr/>
          </p:nvCxnSpPr>
          <p:spPr>
            <a:xfrm flipV="1">
              <a:off x="7670568" y="2858256"/>
              <a:ext cx="1151684" cy="291823"/>
            </a:xfrm>
            <a:prstGeom prst="line">
              <a:avLst/>
            </a:prstGeom>
            <a:noFill/>
            <a:ln w="19050" cap="flat" cmpd="sng" algn="ctr">
              <a:solidFill>
                <a:srgbClr val="0072C6"/>
              </a:solidFill>
              <a:prstDash val="solid"/>
              <a:headEnd type="none"/>
              <a:tailEnd type="none"/>
            </a:ln>
            <a:effectLst/>
          </p:spPr>
        </p:cxnSp>
        <p:cxnSp>
          <p:nvCxnSpPr>
            <p:cNvPr id="135" name="Straight Connector 134"/>
            <p:cNvCxnSpPr>
              <a:stCxn id="1382" idx="6"/>
            </p:cNvCxnSpPr>
            <p:nvPr/>
          </p:nvCxnSpPr>
          <p:spPr>
            <a:xfrm flipV="1">
              <a:off x="7683958" y="3046879"/>
              <a:ext cx="1151351" cy="135528"/>
            </a:xfrm>
            <a:prstGeom prst="line">
              <a:avLst/>
            </a:prstGeom>
            <a:noFill/>
            <a:ln w="19050" cap="flat" cmpd="sng" algn="ctr">
              <a:solidFill>
                <a:srgbClr val="0072C6"/>
              </a:solidFill>
              <a:prstDash val="solid"/>
              <a:headEnd type="none"/>
              <a:tailEnd type="none"/>
            </a:ln>
            <a:effectLst/>
          </p:spPr>
        </p:cxnSp>
        <p:cxnSp>
          <p:nvCxnSpPr>
            <p:cNvPr id="136" name="Straight Connector 135"/>
            <p:cNvCxnSpPr>
              <a:stCxn id="768" idx="6"/>
            </p:cNvCxnSpPr>
            <p:nvPr/>
          </p:nvCxnSpPr>
          <p:spPr>
            <a:xfrm flipV="1">
              <a:off x="7468881" y="3179249"/>
              <a:ext cx="1316404" cy="99708"/>
            </a:xfrm>
            <a:prstGeom prst="line">
              <a:avLst/>
            </a:prstGeom>
            <a:noFill/>
            <a:ln w="19050" cap="flat" cmpd="sng" algn="ctr">
              <a:solidFill>
                <a:srgbClr val="0072C6"/>
              </a:solidFill>
              <a:prstDash val="solid"/>
              <a:headEnd type="none"/>
              <a:tailEnd type="none"/>
            </a:ln>
            <a:effectLst/>
          </p:spPr>
        </p:cxnSp>
        <p:cxnSp>
          <p:nvCxnSpPr>
            <p:cNvPr id="137" name="Straight Connector 136"/>
            <p:cNvCxnSpPr>
              <a:endCxn id="721" idx="4"/>
            </p:cNvCxnSpPr>
            <p:nvPr/>
          </p:nvCxnSpPr>
          <p:spPr>
            <a:xfrm flipV="1">
              <a:off x="7269921" y="3220391"/>
              <a:ext cx="373213" cy="411266"/>
            </a:xfrm>
            <a:prstGeom prst="line">
              <a:avLst/>
            </a:prstGeom>
            <a:noFill/>
            <a:ln w="19050" cap="flat" cmpd="sng" algn="ctr">
              <a:solidFill>
                <a:srgbClr val="0072C6"/>
              </a:solidFill>
              <a:prstDash val="solid"/>
              <a:headEnd type="none"/>
              <a:tailEnd type="none"/>
            </a:ln>
            <a:effectLst/>
          </p:spPr>
        </p:cxnSp>
        <p:cxnSp>
          <p:nvCxnSpPr>
            <p:cNvPr id="138" name="Straight Connector 137"/>
            <p:cNvCxnSpPr>
              <a:stCxn id="917" idx="7"/>
            </p:cNvCxnSpPr>
            <p:nvPr/>
          </p:nvCxnSpPr>
          <p:spPr>
            <a:xfrm flipV="1">
              <a:off x="7241344" y="3046881"/>
              <a:ext cx="1593965" cy="600605"/>
            </a:xfrm>
            <a:prstGeom prst="line">
              <a:avLst/>
            </a:prstGeom>
            <a:noFill/>
            <a:ln w="19050" cap="flat" cmpd="sng" algn="ctr">
              <a:solidFill>
                <a:srgbClr val="0072C6"/>
              </a:solidFill>
              <a:prstDash val="solid"/>
              <a:headEnd type="none"/>
              <a:tailEnd type="none"/>
            </a:ln>
            <a:effectLst/>
          </p:spPr>
        </p:cxnSp>
        <p:cxnSp>
          <p:nvCxnSpPr>
            <p:cNvPr id="139" name="Straight Connector 138"/>
            <p:cNvCxnSpPr>
              <a:stCxn id="1376" idx="5"/>
              <a:endCxn id="1341" idx="2"/>
            </p:cNvCxnSpPr>
            <p:nvPr/>
          </p:nvCxnSpPr>
          <p:spPr>
            <a:xfrm>
              <a:off x="7467550" y="5593193"/>
              <a:ext cx="565302" cy="73242"/>
            </a:xfrm>
            <a:prstGeom prst="line">
              <a:avLst/>
            </a:prstGeom>
            <a:noFill/>
            <a:ln w="19050" cap="flat" cmpd="sng" algn="ctr">
              <a:solidFill>
                <a:srgbClr val="0072C6"/>
              </a:solidFill>
              <a:prstDash val="solid"/>
              <a:headEnd type="none"/>
              <a:tailEnd type="none"/>
            </a:ln>
            <a:effectLst/>
          </p:spPr>
        </p:cxnSp>
        <p:cxnSp>
          <p:nvCxnSpPr>
            <p:cNvPr id="140" name="Straight Connector 139"/>
            <p:cNvCxnSpPr>
              <a:stCxn id="1341" idx="7"/>
            </p:cNvCxnSpPr>
            <p:nvPr/>
          </p:nvCxnSpPr>
          <p:spPr>
            <a:xfrm flipV="1">
              <a:off x="8103208" y="4829876"/>
              <a:ext cx="682077" cy="807414"/>
            </a:xfrm>
            <a:prstGeom prst="line">
              <a:avLst/>
            </a:prstGeom>
            <a:noFill/>
            <a:ln w="19050" cap="flat" cmpd="sng" algn="ctr">
              <a:solidFill>
                <a:srgbClr val="0072C6"/>
              </a:solidFill>
              <a:prstDash val="solid"/>
              <a:headEnd type="none"/>
              <a:tailEnd type="none"/>
            </a:ln>
            <a:effectLst/>
          </p:spPr>
        </p:cxnSp>
        <p:cxnSp>
          <p:nvCxnSpPr>
            <p:cNvPr id="141" name="Straight Connector 140"/>
            <p:cNvCxnSpPr/>
            <p:nvPr/>
          </p:nvCxnSpPr>
          <p:spPr>
            <a:xfrm flipV="1">
              <a:off x="7446306" y="4829876"/>
              <a:ext cx="1338979" cy="707638"/>
            </a:xfrm>
            <a:prstGeom prst="line">
              <a:avLst/>
            </a:prstGeom>
            <a:noFill/>
            <a:ln w="19050" cap="flat" cmpd="sng" algn="ctr">
              <a:solidFill>
                <a:srgbClr val="0072C6"/>
              </a:solidFill>
              <a:prstDash val="solid"/>
              <a:headEnd type="none"/>
              <a:tailEnd type="none"/>
            </a:ln>
            <a:effectLst/>
          </p:spPr>
        </p:cxnSp>
        <p:cxnSp>
          <p:nvCxnSpPr>
            <p:cNvPr id="142" name="Straight Connector 141"/>
            <p:cNvCxnSpPr>
              <a:stCxn id="674" idx="6"/>
              <a:endCxn id="1372" idx="2"/>
            </p:cNvCxnSpPr>
            <p:nvPr/>
          </p:nvCxnSpPr>
          <p:spPr>
            <a:xfrm flipV="1">
              <a:off x="1325938" y="3075562"/>
              <a:ext cx="665214" cy="103618"/>
            </a:xfrm>
            <a:prstGeom prst="line">
              <a:avLst/>
            </a:prstGeom>
            <a:noFill/>
            <a:ln w="19050" cap="flat" cmpd="sng" algn="ctr">
              <a:solidFill>
                <a:srgbClr val="0072C6"/>
              </a:solidFill>
              <a:prstDash val="solid"/>
              <a:headEnd type="none"/>
              <a:tailEnd type="none"/>
            </a:ln>
            <a:effectLst/>
          </p:spPr>
        </p:cxnSp>
        <p:cxnSp>
          <p:nvCxnSpPr>
            <p:cNvPr id="143" name="Straight Connector 142"/>
            <p:cNvCxnSpPr>
              <a:stCxn id="891" idx="2"/>
              <a:endCxn id="1369" idx="6"/>
            </p:cNvCxnSpPr>
            <p:nvPr/>
          </p:nvCxnSpPr>
          <p:spPr>
            <a:xfrm flipH="1">
              <a:off x="1763026" y="3676634"/>
              <a:ext cx="235341" cy="5882"/>
            </a:xfrm>
            <a:prstGeom prst="line">
              <a:avLst/>
            </a:prstGeom>
            <a:noFill/>
            <a:ln w="19050" cap="flat" cmpd="sng" algn="ctr">
              <a:solidFill>
                <a:srgbClr val="0072C6"/>
              </a:solidFill>
              <a:prstDash val="solid"/>
              <a:headEnd type="none"/>
              <a:tailEnd type="none"/>
            </a:ln>
            <a:effectLst/>
          </p:spPr>
        </p:cxnSp>
        <p:cxnSp>
          <p:nvCxnSpPr>
            <p:cNvPr id="144" name="Straight Connector 143"/>
            <p:cNvCxnSpPr>
              <a:stCxn id="1368" idx="5"/>
              <a:endCxn id="770" idx="1"/>
            </p:cNvCxnSpPr>
            <p:nvPr/>
          </p:nvCxnSpPr>
          <p:spPr>
            <a:xfrm>
              <a:off x="1319226" y="3216111"/>
              <a:ext cx="44815" cy="133489"/>
            </a:xfrm>
            <a:prstGeom prst="line">
              <a:avLst/>
            </a:prstGeom>
            <a:noFill/>
            <a:ln w="19050" cap="flat" cmpd="sng" algn="ctr">
              <a:solidFill>
                <a:srgbClr val="0072C6"/>
              </a:solidFill>
              <a:prstDash val="solid"/>
              <a:headEnd type="none"/>
              <a:tailEnd type="none"/>
            </a:ln>
            <a:effectLst/>
          </p:spPr>
        </p:cxnSp>
        <p:cxnSp>
          <p:nvCxnSpPr>
            <p:cNvPr id="145" name="Straight Connector 144"/>
            <p:cNvCxnSpPr>
              <a:stCxn id="770" idx="4"/>
              <a:endCxn id="1366" idx="0"/>
            </p:cNvCxnSpPr>
            <p:nvPr/>
          </p:nvCxnSpPr>
          <p:spPr>
            <a:xfrm flipH="1">
              <a:off x="1297052" y="3419959"/>
              <a:ext cx="96132" cy="246463"/>
            </a:xfrm>
            <a:prstGeom prst="line">
              <a:avLst/>
            </a:prstGeom>
            <a:noFill/>
            <a:ln w="19050" cap="flat" cmpd="sng" algn="ctr">
              <a:solidFill>
                <a:srgbClr val="0072C6"/>
              </a:solidFill>
              <a:prstDash val="solid"/>
              <a:headEnd type="none"/>
              <a:tailEnd type="none"/>
            </a:ln>
            <a:effectLst/>
          </p:spPr>
        </p:cxnSp>
      </p:grpSp>
      <p:grpSp>
        <p:nvGrpSpPr>
          <p:cNvPr id="146" name="Group 145"/>
          <p:cNvGrpSpPr/>
          <p:nvPr/>
        </p:nvGrpSpPr>
        <p:grpSpPr>
          <a:xfrm>
            <a:off x="703659" y="1865819"/>
            <a:ext cx="7831015" cy="4416991"/>
            <a:chOff x="395370" y="1139690"/>
            <a:chExt cx="8399862" cy="4651499"/>
          </a:xfrm>
          <a:solidFill>
            <a:srgbClr val="FFFFFF">
              <a:lumMod val="75000"/>
            </a:srgbClr>
          </a:solidFill>
        </p:grpSpPr>
        <p:sp>
          <p:nvSpPr>
            <p:cNvPr id="147" name="Oval 9"/>
            <p:cNvSpPr>
              <a:spLocks noChangeAspect="1" noChangeArrowheads="1"/>
            </p:cNvSpPr>
            <p:nvPr userDrawn="1"/>
          </p:nvSpPr>
          <p:spPr bwMode="auto">
            <a:xfrm>
              <a:off x="2417309" y="11396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8" name="Oval 10"/>
            <p:cNvSpPr>
              <a:spLocks noChangeAspect="1" noChangeArrowheads="1"/>
            </p:cNvSpPr>
            <p:nvPr userDrawn="1"/>
          </p:nvSpPr>
          <p:spPr bwMode="auto">
            <a:xfrm>
              <a:off x="2528885" y="11396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9" name="Oval 11"/>
            <p:cNvSpPr>
              <a:spLocks noChangeAspect="1" noChangeArrowheads="1"/>
            </p:cNvSpPr>
            <p:nvPr userDrawn="1"/>
          </p:nvSpPr>
          <p:spPr bwMode="auto">
            <a:xfrm>
              <a:off x="2641967"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0" name="Oval 12"/>
            <p:cNvSpPr>
              <a:spLocks noChangeAspect="1" noChangeArrowheads="1"/>
            </p:cNvSpPr>
            <p:nvPr userDrawn="1"/>
          </p:nvSpPr>
          <p:spPr bwMode="auto">
            <a:xfrm>
              <a:off x="2753543"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1" name="Oval 13"/>
            <p:cNvSpPr>
              <a:spLocks noChangeAspect="1" noChangeArrowheads="1"/>
            </p:cNvSpPr>
            <p:nvPr userDrawn="1"/>
          </p:nvSpPr>
          <p:spPr bwMode="auto">
            <a:xfrm>
              <a:off x="3091287"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2" name="Oval 14"/>
            <p:cNvSpPr>
              <a:spLocks noChangeAspect="1" noChangeArrowheads="1"/>
            </p:cNvSpPr>
            <p:nvPr userDrawn="1"/>
          </p:nvSpPr>
          <p:spPr bwMode="auto">
            <a:xfrm>
              <a:off x="3204370" y="11396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3" name="Oval 15"/>
            <p:cNvSpPr>
              <a:spLocks noChangeAspect="1" noChangeArrowheads="1"/>
            </p:cNvSpPr>
            <p:nvPr userDrawn="1"/>
          </p:nvSpPr>
          <p:spPr bwMode="auto">
            <a:xfrm>
              <a:off x="3315946" y="11396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4" name="Oval 16"/>
            <p:cNvSpPr>
              <a:spLocks noChangeAspect="1" noChangeArrowheads="1"/>
            </p:cNvSpPr>
            <p:nvPr userDrawn="1"/>
          </p:nvSpPr>
          <p:spPr bwMode="auto">
            <a:xfrm>
              <a:off x="3429031"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5" name="Oval 17"/>
            <p:cNvSpPr>
              <a:spLocks noChangeAspect="1" noChangeArrowheads="1"/>
            </p:cNvSpPr>
            <p:nvPr userDrawn="1"/>
          </p:nvSpPr>
          <p:spPr bwMode="auto">
            <a:xfrm>
              <a:off x="3540607"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6" name="Oval 18"/>
            <p:cNvSpPr>
              <a:spLocks noChangeAspect="1" noChangeArrowheads="1"/>
            </p:cNvSpPr>
            <p:nvPr userDrawn="1"/>
          </p:nvSpPr>
          <p:spPr bwMode="auto">
            <a:xfrm>
              <a:off x="3653691" y="11396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7" name="Oval 19"/>
            <p:cNvSpPr>
              <a:spLocks noChangeAspect="1" noChangeArrowheads="1"/>
            </p:cNvSpPr>
            <p:nvPr userDrawn="1"/>
          </p:nvSpPr>
          <p:spPr bwMode="auto">
            <a:xfrm>
              <a:off x="3765266" y="11396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8" name="Oval 20"/>
            <p:cNvSpPr>
              <a:spLocks noChangeAspect="1" noChangeArrowheads="1"/>
            </p:cNvSpPr>
            <p:nvPr userDrawn="1"/>
          </p:nvSpPr>
          <p:spPr bwMode="auto">
            <a:xfrm>
              <a:off x="3878349"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9" name="Oval 21"/>
            <p:cNvSpPr>
              <a:spLocks noChangeAspect="1" noChangeArrowheads="1"/>
            </p:cNvSpPr>
            <p:nvPr userDrawn="1"/>
          </p:nvSpPr>
          <p:spPr bwMode="auto">
            <a:xfrm>
              <a:off x="3989925"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0" name="Oval 22"/>
            <p:cNvSpPr>
              <a:spLocks noChangeAspect="1" noChangeArrowheads="1"/>
            </p:cNvSpPr>
            <p:nvPr userDrawn="1"/>
          </p:nvSpPr>
          <p:spPr bwMode="auto">
            <a:xfrm>
              <a:off x="6574266" y="11396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1" name="Oval 23"/>
            <p:cNvSpPr>
              <a:spLocks noChangeAspect="1" noChangeArrowheads="1"/>
            </p:cNvSpPr>
            <p:nvPr userDrawn="1"/>
          </p:nvSpPr>
          <p:spPr bwMode="auto">
            <a:xfrm>
              <a:off x="2192648"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2" name="Oval 24"/>
            <p:cNvSpPr>
              <a:spLocks noChangeAspect="1" noChangeArrowheads="1"/>
            </p:cNvSpPr>
            <p:nvPr userDrawn="1"/>
          </p:nvSpPr>
          <p:spPr bwMode="auto">
            <a:xfrm>
              <a:off x="2304225"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3" name="Oval 25"/>
            <p:cNvSpPr>
              <a:spLocks noChangeAspect="1" noChangeArrowheads="1"/>
            </p:cNvSpPr>
            <p:nvPr userDrawn="1"/>
          </p:nvSpPr>
          <p:spPr bwMode="auto">
            <a:xfrm>
              <a:off x="2417309"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4" name="Oval 26"/>
            <p:cNvSpPr>
              <a:spLocks noChangeAspect="1" noChangeArrowheads="1"/>
            </p:cNvSpPr>
            <p:nvPr userDrawn="1"/>
          </p:nvSpPr>
          <p:spPr bwMode="auto">
            <a:xfrm>
              <a:off x="2528885"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5" name="Oval 27"/>
            <p:cNvSpPr>
              <a:spLocks noChangeAspect="1" noChangeArrowheads="1"/>
            </p:cNvSpPr>
            <p:nvPr userDrawn="1"/>
          </p:nvSpPr>
          <p:spPr bwMode="auto">
            <a:xfrm>
              <a:off x="2641967"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6" name="Oval 28"/>
            <p:cNvSpPr>
              <a:spLocks noChangeAspect="1" noChangeArrowheads="1"/>
            </p:cNvSpPr>
            <p:nvPr userDrawn="1"/>
          </p:nvSpPr>
          <p:spPr bwMode="auto">
            <a:xfrm>
              <a:off x="2866627"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7" name="Oval 29"/>
            <p:cNvSpPr>
              <a:spLocks noChangeAspect="1" noChangeArrowheads="1"/>
            </p:cNvSpPr>
            <p:nvPr userDrawn="1"/>
          </p:nvSpPr>
          <p:spPr bwMode="auto">
            <a:xfrm>
              <a:off x="2978203"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8" name="Oval 30"/>
            <p:cNvSpPr>
              <a:spLocks noChangeAspect="1" noChangeArrowheads="1"/>
            </p:cNvSpPr>
            <p:nvPr userDrawn="1"/>
          </p:nvSpPr>
          <p:spPr bwMode="auto">
            <a:xfrm>
              <a:off x="3091287"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69" name="Oval 31"/>
            <p:cNvSpPr>
              <a:spLocks noChangeAspect="1" noChangeArrowheads="1"/>
            </p:cNvSpPr>
            <p:nvPr userDrawn="1"/>
          </p:nvSpPr>
          <p:spPr bwMode="auto">
            <a:xfrm>
              <a:off x="3204370"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0" name="Oval 32"/>
            <p:cNvSpPr>
              <a:spLocks noChangeAspect="1" noChangeArrowheads="1"/>
            </p:cNvSpPr>
            <p:nvPr userDrawn="1"/>
          </p:nvSpPr>
          <p:spPr bwMode="auto">
            <a:xfrm>
              <a:off x="3315946"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1" name="Oval 33"/>
            <p:cNvSpPr>
              <a:spLocks noChangeAspect="1" noChangeArrowheads="1"/>
            </p:cNvSpPr>
            <p:nvPr userDrawn="1"/>
          </p:nvSpPr>
          <p:spPr bwMode="auto">
            <a:xfrm>
              <a:off x="3429031"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2" name="Oval 34"/>
            <p:cNvSpPr>
              <a:spLocks noChangeAspect="1" noChangeArrowheads="1"/>
            </p:cNvSpPr>
            <p:nvPr userDrawn="1"/>
          </p:nvSpPr>
          <p:spPr bwMode="auto">
            <a:xfrm>
              <a:off x="3540607"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3" name="Oval 35"/>
            <p:cNvSpPr>
              <a:spLocks noChangeAspect="1" noChangeArrowheads="1"/>
            </p:cNvSpPr>
            <p:nvPr userDrawn="1"/>
          </p:nvSpPr>
          <p:spPr bwMode="auto">
            <a:xfrm>
              <a:off x="3653691"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4" name="Oval 36"/>
            <p:cNvSpPr>
              <a:spLocks noChangeAspect="1" noChangeArrowheads="1"/>
            </p:cNvSpPr>
            <p:nvPr userDrawn="1"/>
          </p:nvSpPr>
          <p:spPr bwMode="auto">
            <a:xfrm>
              <a:off x="3765266"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5" name="Oval 37"/>
            <p:cNvSpPr>
              <a:spLocks noChangeAspect="1" noChangeArrowheads="1"/>
            </p:cNvSpPr>
            <p:nvPr userDrawn="1"/>
          </p:nvSpPr>
          <p:spPr bwMode="auto">
            <a:xfrm>
              <a:off x="3878349"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6" name="Oval 38"/>
            <p:cNvSpPr>
              <a:spLocks noChangeAspect="1" noChangeArrowheads="1"/>
            </p:cNvSpPr>
            <p:nvPr userDrawn="1"/>
          </p:nvSpPr>
          <p:spPr bwMode="auto">
            <a:xfrm>
              <a:off x="4663904"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7" name="Oval 39"/>
            <p:cNvSpPr>
              <a:spLocks noChangeAspect="1" noChangeArrowheads="1"/>
            </p:cNvSpPr>
            <p:nvPr userDrawn="1"/>
          </p:nvSpPr>
          <p:spPr bwMode="auto">
            <a:xfrm>
              <a:off x="4776989"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8" name="Oval 40"/>
            <p:cNvSpPr>
              <a:spLocks noChangeAspect="1" noChangeArrowheads="1"/>
            </p:cNvSpPr>
            <p:nvPr userDrawn="1"/>
          </p:nvSpPr>
          <p:spPr bwMode="auto">
            <a:xfrm>
              <a:off x="6462690"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9" name="Oval 41"/>
            <p:cNvSpPr>
              <a:spLocks noChangeAspect="1" noChangeArrowheads="1"/>
            </p:cNvSpPr>
            <p:nvPr userDrawn="1"/>
          </p:nvSpPr>
          <p:spPr bwMode="auto">
            <a:xfrm>
              <a:off x="6574266" y="124372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0" name="Oval 42"/>
            <p:cNvSpPr>
              <a:spLocks noChangeAspect="1" noChangeArrowheads="1"/>
            </p:cNvSpPr>
            <p:nvPr userDrawn="1"/>
          </p:nvSpPr>
          <p:spPr bwMode="auto">
            <a:xfrm>
              <a:off x="6687351" y="124372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1" name="Oval 43"/>
            <p:cNvSpPr>
              <a:spLocks noChangeAspect="1" noChangeArrowheads="1"/>
            </p:cNvSpPr>
            <p:nvPr userDrawn="1"/>
          </p:nvSpPr>
          <p:spPr bwMode="auto">
            <a:xfrm>
              <a:off x="1518670"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2" name="Oval 44"/>
            <p:cNvSpPr>
              <a:spLocks noChangeAspect="1" noChangeArrowheads="1"/>
            </p:cNvSpPr>
            <p:nvPr userDrawn="1"/>
          </p:nvSpPr>
          <p:spPr bwMode="auto">
            <a:xfrm>
              <a:off x="1630246"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3" name="Oval 45"/>
            <p:cNvSpPr>
              <a:spLocks noChangeAspect="1" noChangeArrowheads="1"/>
            </p:cNvSpPr>
            <p:nvPr userDrawn="1"/>
          </p:nvSpPr>
          <p:spPr bwMode="auto">
            <a:xfrm>
              <a:off x="1743329"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4" name="Oval 46"/>
            <p:cNvSpPr>
              <a:spLocks noChangeAspect="1" noChangeArrowheads="1"/>
            </p:cNvSpPr>
            <p:nvPr userDrawn="1"/>
          </p:nvSpPr>
          <p:spPr bwMode="auto">
            <a:xfrm>
              <a:off x="1854905"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5" name="Oval 47"/>
            <p:cNvSpPr>
              <a:spLocks noChangeAspect="1" noChangeArrowheads="1"/>
            </p:cNvSpPr>
            <p:nvPr userDrawn="1"/>
          </p:nvSpPr>
          <p:spPr bwMode="auto">
            <a:xfrm>
              <a:off x="1967987"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6" name="Oval 48"/>
            <p:cNvSpPr>
              <a:spLocks noChangeAspect="1" noChangeArrowheads="1"/>
            </p:cNvSpPr>
            <p:nvPr userDrawn="1"/>
          </p:nvSpPr>
          <p:spPr bwMode="auto">
            <a:xfrm>
              <a:off x="2192648"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7" name="Oval 49"/>
            <p:cNvSpPr>
              <a:spLocks noChangeAspect="1" noChangeArrowheads="1"/>
            </p:cNvSpPr>
            <p:nvPr userDrawn="1"/>
          </p:nvSpPr>
          <p:spPr bwMode="auto">
            <a:xfrm>
              <a:off x="2304225"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8" name="Oval 50"/>
            <p:cNvSpPr>
              <a:spLocks noChangeAspect="1" noChangeArrowheads="1"/>
            </p:cNvSpPr>
            <p:nvPr userDrawn="1"/>
          </p:nvSpPr>
          <p:spPr bwMode="auto">
            <a:xfrm>
              <a:off x="2417309"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89" name="Oval 51"/>
            <p:cNvSpPr>
              <a:spLocks noChangeAspect="1" noChangeArrowheads="1"/>
            </p:cNvSpPr>
            <p:nvPr userDrawn="1"/>
          </p:nvSpPr>
          <p:spPr bwMode="auto">
            <a:xfrm>
              <a:off x="2528885"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0" name="Oval 52"/>
            <p:cNvSpPr>
              <a:spLocks noChangeAspect="1" noChangeArrowheads="1"/>
            </p:cNvSpPr>
            <p:nvPr userDrawn="1"/>
          </p:nvSpPr>
          <p:spPr bwMode="auto">
            <a:xfrm>
              <a:off x="2753543"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1" name="Oval 53"/>
            <p:cNvSpPr>
              <a:spLocks noChangeAspect="1" noChangeArrowheads="1"/>
            </p:cNvSpPr>
            <p:nvPr userDrawn="1"/>
          </p:nvSpPr>
          <p:spPr bwMode="auto">
            <a:xfrm>
              <a:off x="2866627"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2" name="Oval 54"/>
            <p:cNvSpPr>
              <a:spLocks noChangeAspect="1" noChangeArrowheads="1"/>
            </p:cNvSpPr>
            <p:nvPr userDrawn="1"/>
          </p:nvSpPr>
          <p:spPr bwMode="auto">
            <a:xfrm>
              <a:off x="2978203"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3" name="Oval 55"/>
            <p:cNvSpPr>
              <a:spLocks noChangeAspect="1" noChangeArrowheads="1"/>
            </p:cNvSpPr>
            <p:nvPr userDrawn="1"/>
          </p:nvSpPr>
          <p:spPr bwMode="auto">
            <a:xfrm>
              <a:off x="3091287"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4" name="Oval 56"/>
            <p:cNvSpPr>
              <a:spLocks noChangeAspect="1" noChangeArrowheads="1"/>
            </p:cNvSpPr>
            <p:nvPr userDrawn="1"/>
          </p:nvSpPr>
          <p:spPr bwMode="auto">
            <a:xfrm>
              <a:off x="3204370"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5" name="Oval 57"/>
            <p:cNvSpPr>
              <a:spLocks noChangeAspect="1" noChangeArrowheads="1"/>
            </p:cNvSpPr>
            <p:nvPr userDrawn="1"/>
          </p:nvSpPr>
          <p:spPr bwMode="auto">
            <a:xfrm>
              <a:off x="3315946"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6" name="Oval 58"/>
            <p:cNvSpPr>
              <a:spLocks noChangeAspect="1" noChangeArrowheads="1"/>
            </p:cNvSpPr>
            <p:nvPr userDrawn="1"/>
          </p:nvSpPr>
          <p:spPr bwMode="auto">
            <a:xfrm>
              <a:off x="3429031"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7" name="Oval 59"/>
            <p:cNvSpPr>
              <a:spLocks noChangeAspect="1" noChangeArrowheads="1"/>
            </p:cNvSpPr>
            <p:nvPr userDrawn="1"/>
          </p:nvSpPr>
          <p:spPr bwMode="auto">
            <a:xfrm>
              <a:off x="3540607" y="134776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8" name="Oval 60"/>
            <p:cNvSpPr>
              <a:spLocks noChangeAspect="1" noChangeArrowheads="1"/>
            </p:cNvSpPr>
            <p:nvPr userDrawn="1"/>
          </p:nvSpPr>
          <p:spPr bwMode="auto">
            <a:xfrm>
              <a:off x="3653691"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99" name="Oval 61"/>
            <p:cNvSpPr>
              <a:spLocks noChangeAspect="1" noChangeArrowheads="1"/>
            </p:cNvSpPr>
            <p:nvPr userDrawn="1"/>
          </p:nvSpPr>
          <p:spPr bwMode="auto">
            <a:xfrm>
              <a:off x="3765266"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0" name="Oval 62"/>
            <p:cNvSpPr>
              <a:spLocks noChangeAspect="1" noChangeArrowheads="1"/>
            </p:cNvSpPr>
            <p:nvPr userDrawn="1"/>
          </p:nvSpPr>
          <p:spPr bwMode="auto">
            <a:xfrm>
              <a:off x="4663904"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1" name="Oval 63"/>
            <p:cNvSpPr>
              <a:spLocks noChangeAspect="1" noChangeArrowheads="1"/>
            </p:cNvSpPr>
            <p:nvPr userDrawn="1"/>
          </p:nvSpPr>
          <p:spPr bwMode="auto">
            <a:xfrm>
              <a:off x="6687351"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2" name="Oval 64"/>
            <p:cNvSpPr>
              <a:spLocks noChangeAspect="1" noChangeArrowheads="1"/>
            </p:cNvSpPr>
            <p:nvPr userDrawn="1"/>
          </p:nvSpPr>
          <p:spPr bwMode="auto">
            <a:xfrm>
              <a:off x="6798926" y="134776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3" name="Oval 65"/>
            <p:cNvSpPr>
              <a:spLocks noChangeAspect="1" noChangeArrowheads="1"/>
            </p:cNvSpPr>
            <p:nvPr userDrawn="1"/>
          </p:nvSpPr>
          <p:spPr bwMode="auto">
            <a:xfrm>
              <a:off x="1405584"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4" name="Oval 66"/>
            <p:cNvSpPr>
              <a:spLocks noChangeAspect="1" noChangeArrowheads="1"/>
            </p:cNvSpPr>
            <p:nvPr userDrawn="1"/>
          </p:nvSpPr>
          <p:spPr bwMode="auto">
            <a:xfrm>
              <a:off x="1518670"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5" name="Oval 67"/>
            <p:cNvSpPr>
              <a:spLocks noChangeAspect="1" noChangeArrowheads="1"/>
            </p:cNvSpPr>
            <p:nvPr userDrawn="1"/>
          </p:nvSpPr>
          <p:spPr bwMode="auto">
            <a:xfrm>
              <a:off x="1630246"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6" name="Oval 68"/>
            <p:cNvSpPr>
              <a:spLocks noChangeAspect="1" noChangeArrowheads="1"/>
            </p:cNvSpPr>
            <p:nvPr userDrawn="1"/>
          </p:nvSpPr>
          <p:spPr bwMode="auto">
            <a:xfrm>
              <a:off x="1743329"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7" name="Oval 69"/>
            <p:cNvSpPr>
              <a:spLocks noChangeAspect="1" noChangeArrowheads="1"/>
            </p:cNvSpPr>
            <p:nvPr userDrawn="1"/>
          </p:nvSpPr>
          <p:spPr bwMode="auto">
            <a:xfrm>
              <a:off x="1854905"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8" name="Oval 70"/>
            <p:cNvSpPr>
              <a:spLocks noChangeAspect="1" noChangeArrowheads="1"/>
            </p:cNvSpPr>
            <p:nvPr userDrawn="1"/>
          </p:nvSpPr>
          <p:spPr bwMode="auto">
            <a:xfrm>
              <a:off x="1967987"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09" name="Oval 71"/>
            <p:cNvSpPr>
              <a:spLocks noChangeAspect="1" noChangeArrowheads="1"/>
            </p:cNvSpPr>
            <p:nvPr userDrawn="1"/>
          </p:nvSpPr>
          <p:spPr bwMode="auto">
            <a:xfrm>
              <a:off x="2079563"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0" name="Oval 72"/>
            <p:cNvSpPr>
              <a:spLocks noChangeAspect="1" noChangeArrowheads="1"/>
            </p:cNvSpPr>
            <p:nvPr userDrawn="1"/>
          </p:nvSpPr>
          <p:spPr bwMode="auto">
            <a:xfrm>
              <a:off x="2192648"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1" name="Oval 73"/>
            <p:cNvSpPr>
              <a:spLocks noChangeAspect="1" noChangeArrowheads="1"/>
            </p:cNvSpPr>
            <p:nvPr userDrawn="1"/>
          </p:nvSpPr>
          <p:spPr bwMode="auto">
            <a:xfrm>
              <a:off x="2304225"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2" name="Oval 74"/>
            <p:cNvSpPr>
              <a:spLocks noChangeAspect="1" noChangeArrowheads="1"/>
            </p:cNvSpPr>
            <p:nvPr userDrawn="1"/>
          </p:nvSpPr>
          <p:spPr bwMode="auto">
            <a:xfrm>
              <a:off x="2417309"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3" name="Oval 75"/>
            <p:cNvSpPr>
              <a:spLocks noChangeAspect="1" noChangeArrowheads="1"/>
            </p:cNvSpPr>
            <p:nvPr userDrawn="1"/>
          </p:nvSpPr>
          <p:spPr bwMode="auto">
            <a:xfrm>
              <a:off x="2753543"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4" name="Oval 76"/>
            <p:cNvSpPr>
              <a:spLocks noChangeAspect="1" noChangeArrowheads="1"/>
            </p:cNvSpPr>
            <p:nvPr userDrawn="1"/>
          </p:nvSpPr>
          <p:spPr bwMode="auto">
            <a:xfrm>
              <a:off x="2866627"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5" name="Oval 77"/>
            <p:cNvSpPr>
              <a:spLocks noChangeAspect="1" noChangeArrowheads="1"/>
            </p:cNvSpPr>
            <p:nvPr userDrawn="1"/>
          </p:nvSpPr>
          <p:spPr bwMode="auto">
            <a:xfrm>
              <a:off x="2978203"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6" name="Oval 78"/>
            <p:cNvSpPr>
              <a:spLocks noChangeAspect="1" noChangeArrowheads="1"/>
            </p:cNvSpPr>
            <p:nvPr userDrawn="1"/>
          </p:nvSpPr>
          <p:spPr bwMode="auto">
            <a:xfrm>
              <a:off x="3091287"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7" name="Oval 79"/>
            <p:cNvSpPr>
              <a:spLocks noChangeAspect="1" noChangeArrowheads="1"/>
            </p:cNvSpPr>
            <p:nvPr userDrawn="1"/>
          </p:nvSpPr>
          <p:spPr bwMode="auto">
            <a:xfrm>
              <a:off x="3204370"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8" name="Oval 80"/>
            <p:cNvSpPr>
              <a:spLocks noChangeAspect="1" noChangeArrowheads="1"/>
            </p:cNvSpPr>
            <p:nvPr userDrawn="1"/>
          </p:nvSpPr>
          <p:spPr bwMode="auto">
            <a:xfrm>
              <a:off x="3315946"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9" name="Oval 81"/>
            <p:cNvSpPr>
              <a:spLocks noChangeAspect="1" noChangeArrowheads="1"/>
            </p:cNvSpPr>
            <p:nvPr userDrawn="1"/>
          </p:nvSpPr>
          <p:spPr bwMode="auto">
            <a:xfrm>
              <a:off x="3429031"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0" name="Oval 82"/>
            <p:cNvSpPr>
              <a:spLocks noChangeAspect="1" noChangeArrowheads="1"/>
            </p:cNvSpPr>
            <p:nvPr userDrawn="1"/>
          </p:nvSpPr>
          <p:spPr bwMode="auto">
            <a:xfrm>
              <a:off x="3540607"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1" name="Oval 83"/>
            <p:cNvSpPr>
              <a:spLocks noChangeAspect="1" noChangeArrowheads="1"/>
            </p:cNvSpPr>
            <p:nvPr userDrawn="1"/>
          </p:nvSpPr>
          <p:spPr bwMode="auto">
            <a:xfrm>
              <a:off x="3653691"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2" name="Oval 84"/>
            <p:cNvSpPr>
              <a:spLocks noChangeAspect="1" noChangeArrowheads="1"/>
            </p:cNvSpPr>
            <p:nvPr userDrawn="1"/>
          </p:nvSpPr>
          <p:spPr bwMode="auto">
            <a:xfrm>
              <a:off x="3765266"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3" name="Oval 85"/>
            <p:cNvSpPr>
              <a:spLocks noChangeAspect="1" noChangeArrowheads="1"/>
            </p:cNvSpPr>
            <p:nvPr userDrawn="1"/>
          </p:nvSpPr>
          <p:spPr bwMode="auto">
            <a:xfrm>
              <a:off x="5787203"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4" name="Oval 86"/>
            <p:cNvSpPr>
              <a:spLocks noChangeAspect="1" noChangeArrowheads="1"/>
            </p:cNvSpPr>
            <p:nvPr userDrawn="1"/>
          </p:nvSpPr>
          <p:spPr bwMode="auto">
            <a:xfrm>
              <a:off x="5900287"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5" name="Oval 87"/>
            <p:cNvSpPr>
              <a:spLocks noChangeAspect="1" noChangeArrowheads="1"/>
            </p:cNvSpPr>
            <p:nvPr userDrawn="1"/>
          </p:nvSpPr>
          <p:spPr bwMode="auto">
            <a:xfrm>
              <a:off x="6574266"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6" name="Oval 88"/>
            <p:cNvSpPr>
              <a:spLocks noChangeAspect="1" noChangeArrowheads="1"/>
            </p:cNvSpPr>
            <p:nvPr userDrawn="1"/>
          </p:nvSpPr>
          <p:spPr bwMode="auto">
            <a:xfrm>
              <a:off x="6687351"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7" name="Oval 89"/>
            <p:cNvSpPr>
              <a:spLocks noChangeAspect="1" noChangeArrowheads="1"/>
            </p:cNvSpPr>
            <p:nvPr userDrawn="1"/>
          </p:nvSpPr>
          <p:spPr bwMode="auto">
            <a:xfrm>
              <a:off x="6798926"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8" name="Oval 90"/>
            <p:cNvSpPr>
              <a:spLocks noChangeAspect="1" noChangeArrowheads="1"/>
            </p:cNvSpPr>
            <p:nvPr userDrawn="1"/>
          </p:nvSpPr>
          <p:spPr bwMode="auto">
            <a:xfrm>
              <a:off x="6912010"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29" name="Oval 91"/>
            <p:cNvSpPr>
              <a:spLocks noChangeAspect="1" noChangeArrowheads="1"/>
            </p:cNvSpPr>
            <p:nvPr userDrawn="1"/>
          </p:nvSpPr>
          <p:spPr bwMode="auto">
            <a:xfrm>
              <a:off x="7585989"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0" name="Oval 92"/>
            <p:cNvSpPr>
              <a:spLocks noChangeAspect="1" noChangeArrowheads="1"/>
            </p:cNvSpPr>
            <p:nvPr userDrawn="1"/>
          </p:nvSpPr>
          <p:spPr bwMode="auto">
            <a:xfrm>
              <a:off x="7697565" y="14518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1" name="Oval 93"/>
            <p:cNvSpPr>
              <a:spLocks noChangeAspect="1" noChangeArrowheads="1"/>
            </p:cNvSpPr>
            <p:nvPr userDrawn="1"/>
          </p:nvSpPr>
          <p:spPr bwMode="auto">
            <a:xfrm>
              <a:off x="7810649" y="14518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2" name="Oval 94"/>
            <p:cNvSpPr>
              <a:spLocks noChangeAspect="1" noChangeArrowheads="1"/>
            </p:cNvSpPr>
            <p:nvPr userDrawn="1"/>
          </p:nvSpPr>
          <p:spPr bwMode="auto">
            <a:xfrm>
              <a:off x="1405584"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3" name="Oval 95"/>
            <p:cNvSpPr>
              <a:spLocks noChangeAspect="1" noChangeArrowheads="1"/>
            </p:cNvSpPr>
            <p:nvPr userDrawn="1"/>
          </p:nvSpPr>
          <p:spPr bwMode="auto">
            <a:xfrm>
              <a:off x="1518670"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4" name="Oval 96"/>
            <p:cNvSpPr>
              <a:spLocks noChangeAspect="1" noChangeArrowheads="1"/>
            </p:cNvSpPr>
            <p:nvPr userDrawn="1"/>
          </p:nvSpPr>
          <p:spPr bwMode="auto">
            <a:xfrm>
              <a:off x="1630246"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5" name="Oval 97"/>
            <p:cNvSpPr>
              <a:spLocks noChangeAspect="1" noChangeArrowheads="1"/>
            </p:cNvSpPr>
            <p:nvPr userDrawn="1"/>
          </p:nvSpPr>
          <p:spPr bwMode="auto">
            <a:xfrm>
              <a:off x="1743329"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6" name="Oval 98"/>
            <p:cNvSpPr>
              <a:spLocks noChangeAspect="1" noChangeArrowheads="1"/>
            </p:cNvSpPr>
            <p:nvPr userDrawn="1"/>
          </p:nvSpPr>
          <p:spPr bwMode="auto">
            <a:xfrm>
              <a:off x="1854905"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7" name="Oval 99"/>
            <p:cNvSpPr>
              <a:spLocks noChangeAspect="1" noChangeArrowheads="1"/>
            </p:cNvSpPr>
            <p:nvPr userDrawn="1"/>
          </p:nvSpPr>
          <p:spPr bwMode="auto">
            <a:xfrm>
              <a:off x="1967987"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8" name="Oval 100"/>
            <p:cNvSpPr>
              <a:spLocks noChangeAspect="1" noChangeArrowheads="1"/>
            </p:cNvSpPr>
            <p:nvPr userDrawn="1"/>
          </p:nvSpPr>
          <p:spPr bwMode="auto">
            <a:xfrm>
              <a:off x="2079563"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39" name="Oval 101"/>
            <p:cNvSpPr>
              <a:spLocks noChangeAspect="1" noChangeArrowheads="1"/>
            </p:cNvSpPr>
            <p:nvPr userDrawn="1"/>
          </p:nvSpPr>
          <p:spPr bwMode="auto">
            <a:xfrm>
              <a:off x="2192648"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0" name="Oval 102"/>
            <p:cNvSpPr>
              <a:spLocks noChangeAspect="1" noChangeArrowheads="1"/>
            </p:cNvSpPr>
            <p:nvPr userDrawn="1"/>
          </p:nvSpPr>
          <p:spPr bwMode="auto">
            <a:xfrm>
              <a:off x="2304225"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1" name="Oval 103"/>
            <p:cNvSpPr>
              <a:spLocks noChangeAspect="1" noChangeArrowheads="1"/>
            </p:cNvSpPr>
            <p:nvPr userDrawn="1"/>
          </p:nvSpPr>
          <p:spPr bwMode="auto">
            <a:xfrm>
              <a:off x="2417309"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2" name="Oval 104"/>
            <p:cNvSpPr>
              <a:spLocks noChangeAspect="1" noChangeArrowheads="1"/>
            </p:cNvSpPr>
            <p:nvPr userDrawn="1"/>
          </p:nvSpPr>
          <p:spPr bwMode="auto">
            <a:xfrm>
              <a:off x="3091287"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3" name="Oval 105"/>
            <p:cNvSpPr>
              <a:spLocks noChangeAspect="1" noChangeArrowheads="1"/>
            </p:cNvSpPr>
            <p:nvPr userDrawn="1"/>
          </p:nvSpPr>
          <p:spPr bwMode="auto">
            <a:xfrm>
              <a:off x="3204370"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4" name="Oval 106"/>
            <p:cNvSpPr>
              <a:spLocks noChangeAspect="1" noChangeArrowheads="1"/>
            </p:cNvSpPr>
            <p:nvPr userDrawn="1"/>
          </p:nvSpPr>
          <p:spPr bwMode="auto">
            <a:xfrm>
              <a:off x="3315946"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5" name="Oval 107"/>
            <p:cNvSpPr>
              <a:spLocks noChangeAspect="1" noChangeArrowheads="1"/>
            </p:cNvSpPr>
            <p:nvPr userDrawn="1"/>
          </p:nvSpPr>
          <p:spPr bwMode="auto">
            <a:xfrm>
              <a:off x="3429031"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6" name="Oval 108"/>
            <p:cNvSpPr>
              <a:spLocks noChangeAspect="1" noChangeArrowheads="1"/>
            </p:cNvSpPr>
            <p:nvPr userDrawn="1"/>
          </p:nvSpPr>
          <p:spPr bwMode="auto">
            <a:xfrm>
              <a:off x="3540607"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7" name="Oval 109"/>
            <p:cNvSpPr>
              <a:spLocks noChangeAspect="1" noChangeArrowheads="1"/>
            </p:cNvSpPr>
            <p:nvPr userDrawn="1"/>
          </p:nvSpPr>
          <p:spPr bwMode="auto">
            <a:xfrm>
              <a:off x="3653691"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8" name="Oval 110"/>
            <p:cNvSpPr>
              <a:spLocks noChangeAspect="1" noChangeArrowheads="1"/>
            </p:cNvSpPr>
            <p:nvPr userDrawn="1"/>
          </p:nvSpPr>
          <p:spPr bwMode="auto">
            <a:xfrm>
              <a:off x="3765266"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49" name="Oval 111"/>
            <p:cNvSpPr>
              <a:spLocks noChangeAspect="1" noChangeArrowheads="1"/>
            </p:cNvSpPr>
            <p:nvPr userDrawn="1"/>
          </p:nvSpPr>
          <p:spPr bwMode="auto">
            <a:xfrm>
              <a:off x="5675627"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0" name="Oval 112"/>
            <p:cNvSpPr>
              <a:spLocks noChangeAspect="1" noChangeArrowheads="1"/>
            </p:cNvSpPr>
            <p:nvPr userDrawn="1"/>
          </p:nvSpPr>
          <p:spPr bwMode="auto">
            <a:xfrm>
              <a:off x="6238032"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1" name="Oval 113"/>
            <p:cNvSpPr>
              <a:spLocks noChangeAspect="1" noChangeArrowheads="1"/>
            </p:cNvSpPr>
            <p:nvPr userDrawn="1"/>
          </p:nvSpPr>
          <p:spPr bwMode="auto">
            <a:xfrm>
              <a:off x="6349608"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2" name="Oval 114"/>
            <p:cNvSpPr>
              <a:spLocks noChangeAspect="1" noChangeArrowheads="1"/>
            </p:cNvSpPr>
            <p:nvPr userDrawn="1"/>
          </p:nvSpPr>
          <p:spPr bwMode="auto">
            <a:xfrm>
              <a:off x="6462690"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3" name="Oval 115"/>
            <p:cNvSpPr>
              <a:spLocks noChangeAspect="1" noChangeArrowheads="1"/>
            </p:cNvSpPr>
            <p:nvPr userDrawn="1"/>
          </p:nvSpPr>
          <p:spPr bwMode="auto">
            <a:xfrm>
              <a:off x="6574266"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4" name="Oval 116"/>
            <p:cNvSpPr>
              <a:spLocks noChangeAspect="1" noChangeArrowheads="1"/>
            </p:cNvSpPr>
            <p:nvPr userDrawn="1"/>
          </p:nvSpPr>
          <p:spPr bwMode="auto">
            <a:xfrm>
              <a:off x="6687351"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5" name="Oval 117"/>
            <p:cNvSpPr>
              <a:spLocks noChangeAspect="1" noChangeArrowheads="1"/>
            </p:cNvSpPr>
            <p:nvPr userDrawn="1"/>
          </p:nvSpPr>
          <p:spPr bwMode="auto">
            <a:xfrm>
              <a:off x="6798926"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6" name="Oval 118"/>
            <p:cNvSpPr>
              <a:spLocks noChangeAspect="1" noChangeArrowheads="1"/>
            </p:cNvSpPr>
            <p:nvPr userDrawn="1"/>
          </p:nvSpPr>
          <p:spPr bwMode="auto">
            <a:xfrm>
              <a:off x="6912010"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7" name="Oval 119"/>
            <p:cNvSpPr>
              <a:spLocks noChangeAspect="1" noChangeArrowheads="1"/>
            </p:cNvSpPr>
            <p:nvPr userDrawn="1"/>
          </p:nvSpPr>
          <p:spPr bwMode="auto">
            <a:xfrm>
              <a:off x="7023586" y="155583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8" name="Oval 120"/>
            <p:cNvSpPr>
              <a:spLocks noChangeAspect="1" noChangeArrowheads="1"/>
            </p:cNvSpPr>
            <p:nvPr userDrawn="1"/>
          </p:nvSpPr>
          <p:spPr bwMode="auto">
            <a:xfrm>
              <a:off x="7136671"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59" name="Oval 121"/>
            <p:cNvSpPr>
              <a:spLocks noChangeAspect="1" noChangeArrowheads="1"/>
            </p:cNvSpPr>
            <p:nvPr userDrawn="1"/>
          </p:nvSpPr>
          <p:spPr bwMode="auto">
            <a:xfrm>
              <a:off x="7248247" y="155583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0" name="Oval 122"/>
            <p:cNvSpPr>
              <a:spLocks noChangeAspect="1" noChangeArrowheads="1"/>
            </p:cNvSpPr>
            <p:nvPr userDrawn="1"/>
          </p:nvSpPr>
          <p:spPr bwMode="auto">
            <a:xfrm>
              <a:off x="7585989" y="155583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1" name="Oval 123"/>
            <p:cNvSpPr>
              <a:spLocks noChangeAspect="1" noChangeArrowheads="1"/>
            </p:cNvSpPr>
            <p:nvPr userDrawn="1"/>
          </p:nvSpPr>
          <p:spPr bwMode="auto">
            <a:xfrm>
              <a:off x="1405584"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2" name="Oval 124"/>
            <p:cNvSpPr>
              <a:spLocks noChangeAspect="1" noChangeArrowheads="1"/>
            </p:cNvSpPr>
            <p:nvPr userDrawn="1"/>
          </p:nvSpPr>
          <p:spPr bwMode="auto">
            <a:xfrm>
              <a:off x="1518670"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3" name="Oval 125"/>
            <p:cNvSpPr>
              <a:spLocks noChangeAspect="1" noChangeArrowheads="1"/>
            </p:cNvSpPr>
            <p:nvPr userDrawn="1"/>
          </p:nvSpPr>
          <p:spPr bwMode="auto">
            <a:xfrm>
              <a:off x="1630246"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4" name="Oval 126"/>
            <p:cNvSpPr>
              <a:spLocks noChangeAspect="1" noChangeArrowheads="1"/>
            </p:cNvSpPr>
            <p:nvPr userDrawn="1"/>
          </p:nvSpPr>
          <p:spPr bwMode="auto">
            <a:xfrm>
              <a:off x="1743329"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5" name="Oval 127"/>
            <p:cNvSpPr>
              <a:spLocks noChangeAspect="1" noChangeArrowheads="1"/>
            </p:cNvSpPr>
            <p:nvPr userDrawn="1"/>
          </p:nvSpPr>
          <p:spPr bwMode="auto">
            <a:xfrm>
              <a:off x="1854905"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6" name="Oval 128"/>
            <p:cNvSpPr>
              <a:spLocks noChangeAspect="1" noChangeArrowheads="1"/>
            </p:cNvSpPr>
            <p:nvPr userDrawn="1"/>
          </p:nvSpPr>
          <p:spPr bwMode="auto">
            <a:xfrm>
              <a:off x="1967987"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7" name="Oval 129"/>
            <p:cNvSpPr>
              <a:spLocks noChangeAspect="1" noChangeArrowheads="1"/>
            </p:cNvSpPr>
            <p:nvPr userDrawn="1"/>
          </p:nvSpPr>
          <p:spPr bwMode="auto">
            <a:xfrm>
              <a:off x="2079563"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8" name="Oval 130"/>
            <p:cNvSpPr>
              <a:spLocks noChangeAspect="1" noChangeArrowheads="1"/>
            </p:cNvSpPr>
            <p:nvPr userDrawn="1"/>
          </p:nvSpPr>
          <p:spPr bwMode="auto">
            <a:xfrm>
              <a:off x="2192648"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69" name="Oval 131"/>
            <p:cNvSpPr>
              <a:spLocks noChangeAspect="1" noChangeArrowheads="1"/>
            </p:cNvSpPr>
            <p:nvPr userDrawn="1"/>
          </p:nvSpPr>
          <p:spPr bwMode="auto">
            <a:xfrm>
              <a:off x="2304225"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0" name="Oval 132"/>
            <p:cNvSpPr>
              <a:spLocks noChangeAspect="1" noChangeArrowheads="1"/>
            </p:cNvSpPr>
            <p:nvPr userDrawn="1"/>
          </p:nvSpPr>
          <p:spPr bwMode="auto">
            <a:xfrm>
              <a:off x="2417309"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1" name="Oval 133"/>
            <p:cNvSpPr>
              <a:spLocks noChangeAspect="1" noChangeArrowheads="1"/>
            </p:cNvSpPr>
            <p:nvPr userDrawn="1"/>
          </p:nvSpPr>
          <p:spPr bwMode="auto">
            <a:xfrm>
              <a:off x="2528885"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2" name="Oval 134"/>
            <p:cNvSpPr>
              <a:spLocks noChangeAspect="1" noChangeArrowheads="1"/>
            </p:cNvSpPr>
            <p:nvPr userDrawn="1"/>
          </p:nvSpPr>
          <p:spPr bwMode="auto">
            <a:xfrm>
              <a:off x="3091287"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3" name="Oval 135"/>
            <p:cNvSpPr>
              <a:spLocks noChangeAspect="1" noChangeArrowheads="1"/>
            </p:cNvSpPr>
            <p:nvPr userDrawn="1"/>
          </p:nvSpPr>
          <p:spPr bwMode="auto">
            <a:xfrm>
              <a:off x="3204370"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4" name="Oval 136"/>
            <p:cNvSpPr>
              <a:spLocks noChangeAspect="1" noChangeArrowheads="1"/>
            </p:cNvSpPr>
            <p:nvPr userDrawn="1"/>
          </p:nvSpPr>
          <p:spPr bwMode="auto">
            <a:xfrm>
              <a:off x="3315946"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5" name="Oval 137"/>
            <p:cNvSpPr>
              <a:spLocks noChangeAspect="1" noChangeArrowheads="1"/>
            </p:cNvSpPr>
            <p:nvPr userDrawn="1"/>
          </p:nvSpPr>
          <p:spPr bwMode="auto">
            <a:xfrm>
              <a:off x="3429031"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6" name="Oval 138"/>
            <p:cNvSpPr>
              <a:spLocks noChangeAspect="1" noChangeArrowheads="1"/>
            </p:cNvSpPr>
            <p:nvPr userDrawn="1"/>
          </p:nvSpPr>
          <p:spPr bwMode="auto">
            <a:xfrm>
              <a:off x="3540607"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7" name="Oval 139"/>
            <p:cNvSpPr>
              <a:spLocks noChangeAspect="1" noChangeArrowheads="1"/>
            </p:cNvSpPr>
            <p:nvPr userDrawn="1"/>
          </p:nvSpPr>
          <p:spPr bwMode="auto">
            <a:xfrm>
              <a:off x="3653691"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8" name="Oval 140"/>
            <p:cNvSpPr>
              <a:spLocks noChangeAspect="1" noChangeArrowheads="1"/>
            </p:cNvSpPr>
            <p:nvPr userDrawn="1"/>
          </p:nvSpPr>
          <p:spPr bwMode="auto">
            <a:xfrm>
              <a:off x="3765266"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79" name="Oval 141"/>
            <p:cNvSpPr>
              <a:spLocks noChangeAspect="1" noChangeArrowheads="1"/>
            </p:cNvSpPr>
            <p:nvPr userDrawn="1"/>
          </p:nvSpPr>
          <p:spPr bwMode="auto">
            <a:xfrm>
              <a:off x="4776989"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0" name="Oval 142"/>
            <p:cNvSpPr>
              <a:spLocks noChangeAspect="1" noChangeArrowheads="1"/>
            </p:cNvSpPr>
            <p:nvPr userDrawn="1"/>
          </p:nvSpPr>
          <p:spPr bwMode="auto">
            <a:xfrm>
              <a:off x="4888565"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1" name="Oval 143"/>
            <p:cNvSpPr>
              <a:spLocks noChangeAspect="1" noChangeArrowheads="1"/>
            </p:cNvSpPr>
            <p:nvPr userDrawn="1"/>
          </p:nvSpPr>
          <p:spPr bwMode="auto">
            <a:xfrm>
              <a:off x="5001649"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2" name="Oval 144"/>
            <p:cNvSpPr>
              <a:spLocks noChangeAspect="1" noChangeArrowheads="1"/>
            </p:cNvSpPr>
            <p:nvPr userDrawn="1"/>
          </p:nvSpPr>
          <p:spPr bwMode="auto">
            <a:xfrm>
              <a:off x="5562544"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3" name="Oval 145"/>
            <p:cNvSpPr>
              <a:spLocks noChangeAspect="1" noChangeArrowheads="1"/>
            </p:cNvSpPr>
            <p:nvPr userDrawn="1"/>
          </p:nvSpPr>
          <p:spPr bwMode="auto">
            <a:xfrm>
              <a:off x="6013372"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4" name="Oval 146"/>
            <p:cNvSpPr>
              <a:spLocks noChangeAspect="1" noChangeArrowheads="1"/>
            </p:cNvSpPr>
            <p:nvPr userDrawn="1"/>
          </p:nvSpPr>
          <p:spPr bwMode="auto">
            <a:xfrm>
              <a:off x="6124948"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5" name="Oval 147"/>
            <p:cNvSpPr>
              <a:spLocks noChangeAspect="1" noChangeArrowheads="1"/>
            </p:cNvSpPr>
            <p:nvPr userDrawn="1"/>
          </p:nvSpPr>
          <p:spPr bwMode="auto">
            <a:xfrm>
              <a:off x="6238032"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6" name="Oval 148"/>
            <p:cNvSpPr>
              <a:spLocks noChangeAspect="1" noChangeArrowheads="1"/>
            </p:cNvSpPr>
            <p:nvPr userDrawn="1"/>
          </p:nvSpPr>
          <p:spPr bwMode="auto">
            <a:xfrm>
              <a:off x="6349608"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7" name="Oval 149"/>
            <p:cNvSpPr>
              <a:spLocks noChangeAspect="1" noChangeArrowheads="1"/>
            </p:cNvSpPr>
            <p:nvPr userDrawn="1"/>
          </p:nvSpPr>
          <p:spPr bwMode="auto">
            <a:xfrm>
              <a:off x="6462690"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8" name="Oval 150"/>
            <p:cNvSpPr>
              <a:spLocks noChangeAspect="1" noChangeArrowheads="1"/>
            </p:cNvSpPr>
            <p:nvPr userDrawn="1"/>
          </p:nvSpPr>
          <p:spPr bwMode="auto">
            <a:xfrm>
              <a:off x="6574266"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89" name="Oval 151"/>
            <p:cNvSpPr>
              <a:spLocks noChangeAspect="1" noChangeArrowheads="1"/>
            </p:cNvSpPr>
            <p:nvPr userDrawn="1"/>
          </p:nvSpPr>
          <p:spPr bwMode="auto">
            <a:xfrm>
              <a:off x="6687351"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0" name="Oval 152"/>
            <p:cNvSpPr>
              <a:spLocks noChangeAspect="1" noChangeArrowheads="1"/>
            </p:cNvSpPr>
            <p:nvPr userDrawn="1"/>
          </p:nvSpPr>
          <p:spPr bwMode="auto">
            <a:xfrm>
              <a:off x="6798926"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1" name="Oval 153"/>
            <p:cNvSpPr>
              <a:spLocks noChangeAspect="1" noChangeArrowheads="1"/>
            </p:cNvSpPr>
            <p:nvPr userDrawn="1"/>
          </p:nvSpPr>
          <p:spPr bwMode="auto">
            <a:xfrm>
              <a:off x="6912010"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2" name="Oval 154"/>
            <p:cNvSpPr>
              <a:spLocks noChangeAspect="1" noChangeArrowheads="1"/>
            </p:cNvSpPr>
            <p:nvPr userDrawn="1"/>
          </p:nvSpPr>
          <p:spPr bwMode="auto">
            <a:xfrm>
              <a:off x="7023586"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3" name="Oval 155"/>
            <p:cNvSpPr>
              <a:spLocks noChangeAspect="1" noChangeArrowheads="1"/>
            </p:cNvSpPr>
            <p:nvPr userDrawn="1"/>
          </p:nvSpPr>
          <p:spPr bwMode="auto">
            <a:xfrm>
              <a:off x="7136671"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4" name="Oval 156"/>
            <p:cNvSpPr>
              <a:spLocks noChangeAspect="1" noChangeArrowheads="1"/>
            </p:cNvSpPr>
            <p:nvPr userDrawn="1"/>
          </p:nvSpPr>
          <p:spPr bwMode="auto">
            <a:xfrm>
              <a:off x="7248247"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5" name="Oval 157"/>
            <p:cNvSpPr>
              <a:spLocks noChangeAspect="1" noChangeArrowheads="1"/>
            </p:cNvSpPr>
            <p:nvPr userDrawn="1"/>
          </p:nvSpPr>
          <p:spPr bwMode="auto">
            <a:xfrm>
              <a:off x="7361330"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6" name="Oval 158"/>
            <p:cNvSpPr>
              <a:spLocks noChangeAspect="1" noChangeArrowheads="1"/>
            </p:cNvSpPr>
            <p:nvPr userDrawn="1"/>
          </p:nvSpPr>
          <p:spPr bwMode="auto">
            <a:xfrm>
              <a:off x="7472905"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7" name="Oval 159"/>
            <p:cNvSpPr>
              <a:spLocks noChangeAspect="1" noChangeArrowheads="1"/>
            </p:cNvSpPr>
            <p:nvPr userDrawn="1"/>
          </p:nvSpPr>
          <p:spPr bwMode="auto">
            <a:xfrm>
              <a:off x="7585989"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8" name="Oval 160"/>
            <p:cNvSpPr>
              <a:spLocks noChangeAspect="1" noChangeArrowheads="1"/>
            </p:cNvSpPr>
            <p:nvPr userDrawn="1"/>
          </p:nvSpPr>
          <p:spPr bwMode="auto">
            <a:xfrm>
              <a:off x="7697565" y="165836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9" name="Oval 161"/>
            <p:cNvSpPr>
              <a:spLocks noChangeAspect="1" noChangeArrowheads="1"/>
            </p:cNvSpPr>
            <p:nvPr userDrawn="1"/>
          </p:nvSpPr>
          <p:spPr bwMode="auto">
            <a:xfrm>
              <a:off x="7810649" y="165836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0" name="Oval 162"/>
            <p:cNvSpPr>
              <a:spLocks noChangeAspect="1" noChangeArrowheads="1"/>
            </p:cNvSpPr>
            <p:nvPr userDrawn="1"/>
          </p:nvSpPr>
          <p:spPr bwMode="auto">
            <a:xfrm>
              <a:off x="844690"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1" name="Oval 163"/>
            <p:cNvSpPr>
              <a:spLocks noChangeAspect="1" noChangeArrowheads="1"/>
            </p:cNvSpPr>
            <p:nvPr userDrawn="1"/>
          </p:nvSpPr>
          <p:spPr bwMode="auto">
            <a:xfrm>
              <a:off x="956266"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2" name="Oval 164"/>
            <p:cNvSpPr>
              <a:spLocks noChangeAspect="1" noChangeArrowheads="1"/>
            </p:cNvSpPr>
            <p:nvPr userDrawn="1"/>
          </p:nvSpPr>
          <p:spPr bwMode="auto">
            <a:xfrm>
              <a:off x="1069350"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3" name="Oval 165"/>
            <p:cNvSpPr>
              <a:spLocks noChangeAspect="1" noChangeArrowheads="1"/>
            </p:cNvSpPr>
            <p:nvPr userDrawn="1"/>
          </p:nvSpPr>
          <p:spPr bwMode="auto">
            <a:xfrm>
              <a:off x="1180926"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4" name="Oval 166"/>
            <p:cNvSpPr>
              <a:spLocks noChangeAspect="1" noChangeArrowheads="1"/>
            </p:cNvSpPr>
            <p:nvPr userDrawn="1"/>
          </p:nvSpPr>
          <p:spPr bwMode="auto">
            <a:xfrm>
              <a:off x="1294009"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5" name="Oval 167"/>
            <p:cNvSpPr>
              <a:spLocks noChangeAspect="1" noChangeArrowheads="1"/>
            </p:cNvSpPr>
            <p:nvPr userDrawn="1"/>
          </p:nvSpPr>
          <p:spPr bwMode="auto">
            <a:xfrm>
              <a:off x="1405584"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6" name="Oval 168"/>
            <p:cNvSpPr>
              <a:spLocks noChangeAspect="1" noChangeArrowheads="1"/>
            </p:cNvSpPr>
            <p:nvPr userDrawn="1"/>
          </p:nvSpPr>
          <p:spPr bwMode="auto">
            <a:xfrm>
              <a:off x="1518670"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7" name="Oval 169"/>
            <p:cNvSpPr>
              <a:spLocks noChangeAspect="1" noChangeArrowheads="1"/>
            </p:cNvSpPr>
            <p:nvPr userDrawn="1"/>
          </p:nvSpPr>
          <p:spPr bwMode="auto">
            <a:xfrm>
              <a:off x="1630246"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8" name="Oval 170"/>
            <p:cNvSpPr>
              <a:spLocks noChangeAspect="1" noChangeArrowheads="1"/>
            </p:cNvSpPr>
            <p:nvPr userDrawn="1"/>
          </p:nvSpPr>
          <p:spPr bwMode="auto">
            <a:xfrm>
              <a:off x="1743329"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9" name="Oval 171"/>
            <p:cNvSpPr>
              <a:spLocks noChangeAspect="1" noChangeArrowheads="1"/>
            </p:cNvSpPr>
            <p:nvPr userDrawn="1"/>
          </p:nvSpPr>
          <p:spPr bwMode="auto">
            <a:xfrm>
              <a:off x="1854905"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0" name="Oval 172"/>
            <p:cNvSpPr>
              <a:spLocks noChangeAspect="1" noChangeArrowheads="1"/>
            </p:cNvSpPr>
            <p:nvPr userDrawn="1"/>
          </p:nvSpPr>
          <p:spPr bwMode="auto">
            <a:xfrm>
              <a:off x="1967987"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1" name="Oval 173"/>
            <p:cNvSpPr>
              <a:spLocks noChangeAspect="1" noChangeArrowheads="1"/>
            </p:cNvSpPr>
            <p:nvPr userDrawn="1"/>
          </p:nvSpPr>
          <p:spPr bwMode="auto">
            <a:xfrm>
              <a:off x="2079563"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2" name="Oval 174"/>
            <p:cNvSpPr>
              <a:spLocks noChangeAspect="1" noChangeArrowheads="1"/>
            </p:cNvSpPr>
            <p:nvPr userDrawn="1"/>
          </p:nvSpPr>
          <p:spPr bwMode="auto">
            <a:xfrm>
              <a:off x="2192648"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3" name="Oval 175"/>
            <p:cNvSpPr>
              <a:spLocks noChangeAspect="1" noChangeArrowheads="1"/>
            </p:cNvSpPr>
            <p:nvPr userDrawn="1"/>
          </p:nvSpPr>
          <p:spPr bwMode="auto">
            <a:xfrm>
              <a:off x="2304225"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4" name="Oval 176"/>
            <p:cNvSpPr>
              <a:spLocks noChangeAspect="1" noChangeArrowheads="1"/>
            </p:cNvSpPr>
            <p:nvPr userDrawn="1"/>
          </p:nvSpPr>
          <p:spPr bwMode="auto">
            <a:xfrm>
              <a:off x="2417309"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5" name="Oval 177"/>
            <p:cNvSpPr>
              <a:spLocks noChangeAspect="1" noChangeArrowheads="1"/>
            </p:cNvSpPr>
            <p:nvPr userDrawn="1"/>
          </p:nvSpPr>
          <p:spPr bwMode="auto">
            <a:xfrm>
              <a:off x="2528885"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6" name="Oval 178"/>
            <p:cNvSpPr>
              <a:spLocks noChangeAspect="1" noChangeArrowheads="1"/>
            </p:cNvSpPr>
            <p:nvPr userDrawn="1"/>
          </p:nvSpPr>
          <p:spPr bwMode="auto">
            <a:xfrm>
              <a:off x="2641967"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7" name="Oval 179"/>
            <p:cNvSpPr>
              <a:spLocks noChangeAspect="1" noChangeArrowheads="1"/>
            </p:cNvSpPr>
            <p:nvPr userDrawn="1"/>
          </p:nvSpPr>
          <p:spPr bwMode="auto">
            <a:xfrm>
              <a:off x="2753543"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8" name="Oval 180"/>
            <p:cNvSpPr>
              <a:spLocks noChangeAspect="1" noChangeArrowheads="1"/>
            </p:cNvSpPr>
            <p:nvPr userDrawn="1"/>
          </p:nvSpPr>
          <p:spPr bwMode="auto">
            <a:xfrm>
              <a:off x="3204370"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9" name="Oval 181"/>
            <p:cNvSpPr>
              <a:spLocks noChangeAspect="1" noChangeArrowheads="1"/>
            </p:cNvSpPr>
            <p:nvPr userDrawn="1"/>
          </p:nvSpPr>
          <p:spPr bwMode="auto">
            <a:xfrm>
              <a:off x="3315946"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0" name="Oval 182"/>
            <p:cNvSpPr>
              <a:spLocks noChangeAspect="1" noChangeArrowheads="1"/>
            </p:cNvSpPr>
            <p:nvPr userDrawn="1"/>
          </p:nvSpPr>
          <p:spPr bwMode="auto">
            <a:xfrm>
              <a:off x="3429031"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1" name="Oval 183"/>
            <p:cNvSpPr>
              <a:spLocks noChangeAspect="1" noChangeArrowheads="1"/>
            </p:cNvSpPr>
            <p:nvPr userDrawn="1"/>
          </p:nvSpPr>
          <p:spPr bwMode="auto">
            <a:xfrm>
              <a:off x="3540607"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2" name="Oval 184"/>
            <p:cNvSpPr>
              <a:spLocks noChangeAspect="1" noChangeArrowheads="1"/>
            </p:cNvSpPr>
            <p:nvPr userDrawn="1"/>
          </p:nvSpPr>
          <p:spPr bwMode="auto">
            <a:xfrm>
              <a:off x="3653691"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3" name="Oval 185"/>
            <p:cNvSpPr>
              <a:spLocks noChangeAspect="1" noChangeArrowheads="1"/>
            </p:cNvSpPr>
            <p:nvPr userDrawn="1"/>
          </p:nvSpPr>
          <p:spPr bwMode="auto">
            <a:xfrm>
              <a:off x="4663904"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4" name="Oval 186"/>
            <p:cNvSpPr>
              <a:spLocks noChangeAspect="1" noChangeArrowheads="1"/>
            </p:cNvSpPr>
            <p:nvPr userDrawn="1"/>
          </p:nvSpPr>
          <p:spPr bwMode="auto">
            <a:xfrm>
              <a:off x="4776989"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5" name="Oval 187"/>
            <p:cNvSpPr>
              <a:spLocks noChangeAspect="1" noChangeArrowheads="1"/>
            </p:cNvSpPr>
            <p:nvPr userDrawn="1"/>
          </p:nvSpPr>
          <p:spPr bwMode="auto">
            <a:xfrm>
              <a:off x="4888565"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6" name="Oval 188"/>
            <p:cNvSpPr>
              <a:spLocks noChangeAspect="1" noChangeArrowheads="1"/>
            </p:cNvSpPr>
            <p:nvPr userDrawn="1"/>
          </p:nvSpPr>
          <p:spPr bwMode="auto">
            <a:xfrm>
              <a:off x="5001649"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7" name="Oval 189"/>
            <p:cNvSpPr>
              <a:spLocks noChangeAspect="1" noChangeArrowheads="1"/>
            </p:cNvSpPr>
            <p:nvPr userDrawn="1"/>
          </p:nvSpPr>
          <p:spPr bwMode="auto">
            <a:xfrm>
              <a:off x="5113225"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8" name="Oval 190"/>
            <p:cNvSpPr>
              <a:spLocks noChangeAspect="1" noChangeArrowheads="1"/>
            </p:cNvSpPr>
            <p:nvPr userDrawn="1"/>
          </p:nvSpPr>
          <p:spPr bwMode="auto">
            <a:xfrm>
              <a:off x="5562544"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9" name="Oval 191"/>
            <p:cNvSpPr>
              <a:spLocks noChangeAspect="1" noChangeArrowheads="1"/>
            </p:cNvSpPr>
            <p:nvPr userDrawn="1"/>
          </p:nvSpPr>
          <p:spPr bwMode="auto">
            <a:xfrm>
              <a:off x="5675627"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0" name="Oval 192"/>
            <p:cNvSpPr>
              <a:spLocks noChangeAspect="1" noChangeArrowheads="1"/>
            </p:cNvSpPr>
            <p:nvPr userDrawn="1"/>
          </p:nvSpPr>
          <p:spPr bwMode="auto">
            <a:xfrm>
              <a:off x="5787203"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1" name="Oval 193"/>
            <p:cNvSpPr>
              <a:spLocks noChangeAspect="1" noChangeArrowheads="1"/>
            </p:cNvSpPr>
            <p:nvPr userDrawn="1"/>
          </p:nvSpPr>
          <p:spPr bwMode="auto">
            <a:xfrm>
              <a:off x="5900287"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2" name="Oval 194"/>
            <p:cNvSpPr>
              <a:spLocks noChangeAspect="1" noChangeArrowheads="1"/>
            </p:cNvSpPr>
            <p:nvPr userDrawn="1"/>
          </p:nvSpPr>
          <p:spPr bwMode="auto">
            <a:xfrm>
              <a:off x="6013372"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3" name="Oval 195"/>
            <p:cNvSpPr>
              <a:spLocks noChangeAspect="1" noChangeArrowheads="1"/>
            </p:cNvSpPr>
            <p:nvPr userDrawn="1"/>
          </p:nvSpPr>
          <p:spPr bwMode="auto">
            <a:xfrm>
              <a:off x="6124948"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4" name="Oval 196"/>
            <p:cNvSpPr>
              <a:spLocks noChangeAspect="1" noChangeArrowheads="1"/>
            </p:cNvSpPr>
            <p:nvPr userDrawn="1"/>
          </p:nvSpPr>
          <p:spPr bwMode="auto">
            <a:xfrm>
              <a:off x="6238032"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5" name="Oval 197"/>
            <p:cNvSpPr>
              <a:spLocks noChangeAspect="1" noChangeArrowheads="1"/>
            </p:cNvSpPr>
            <p:nvPr userDrawn="1"/>
          </p:nvSpPr>
          <p:spPr bwMode="auto">
            <a:xfrm>
              <a:off x="6349608"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6" name="Oval 198"/>
            <p:cNvSpPr>
              <a:spLocks noChangeAspect="1" noChangeArrowheads="1"/>
            </p:cNvSpPr>
            <p:nvPr userDrawn="1"/>
          </p:nvSpPr>
          <p:spPr bwMode="auto">
            <a:xfrm>
              <a:off x="6462690"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7" name="Oval 199"/>
            <p:cNvSpPr>
              <a:spLocks noChangeAspect="1" noChangeArrowheads="1"/>
            </p:cNvSpPr>
            <p:nvPr userDrawn="1"/>
          </p:nvSpPr>
          <p:spPr bwMode="auto">
            <a:xfrm>
              <a:off x="6574266"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8" name="Oval 200"/>
            <p:cNvSpPr>
              <a:spLocks noChangeAspect="1" noChangeArrowheads="1"/>
            </p:cNvSpPr>
            <p:nvPr userDrawn="1"/>
          </p:nvSpPr>
          <p:spPr bwMode="auto">
            <a:xfrm>
              <a:off x="6687351"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9" name="Oval 201"/>
            <p:cNvSpPr>
              <a:spLocks noChangeAspect="1" noChangeArrowheads="1"/>
            </p:cNvSpPr>
            <p:nvPr userDrawn="1"/>
          </p:nvSpPr>
          <p:spPr bwMode="auto">
            <a:xfrm>
              <a:off x="6798926"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0" name="Oval 202"/>
            <p:cNvSpPr>
              <a:spLocks noChangeAspect="1" noChangeArrowheads="1"/>
            </p:cNvSpPr>
            <p:nvPr userDrawn="1"/>
          </p:nvSpPr>
          <p:spPr bwMode="auto">
            <a:xfrm>
              <a:off x="6912010"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1" name="Oval 203"/>
            <p:cNvSpPr>
              <a:spLocks noChangeAspect="1" noChangeArrowheads="1"/>
            </p:cNvSpPr>
            <p:nvPr userDrawn="1"/>
          </p:nvSpPr>
          <p:spPr bwMode="auto">
            <a:xfrm>
              <a:off x="7023586"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2" name="Oval 204"/>
            <p:cNvSpPr>
              <a:spLocks noChangeAspect="1" noChangeArrowheads="1"/>
            </p:cNvSpPr>
            <p:nvPr userDrawn="1"/>
          </p:nvSpPr>
          <p:spPr bwMode="auto">
            <a:xfrm>
              <a:off x="7136671"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3" name="Oval 205"/>
            <p:cNvSpPr>
              <a:spLocks noChangeAspect="1" noChangeArrowheads="1"/>
            </p:cNvSpPr>
            <p:nvPr userDrawn="1"/>
          </p:nvSpPr>
          <p:spPr bwMode="auto">
            <a:xfrm>
              <a:off x="7248247"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4" name="Oval 206"/>
            <p:cNvSpPr>
              <a:spLocks noChangeAspect="1" noChangeArrowheads="1"/>
            </p:cNvSpPr>
            <p:nvPr userDrawn="1"/>
          </p:nvSpPr>
          <p:spPr bwMode="auto">
            <a:xfrm>
              <a:off x="7361330"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5" name="Oval 207"/>
            <p:cNvSpPr>
              <a:spLocks noChangeAspect="1" noChangeArrowheads="1"/>
            </p:cNvSpPr>
            <p:nvPr userDrawn="1"/>
          </p:nvSpPr>
          <p:spPr bwMode="auto">
            <a:xfrm>
              <a:off x="7472905"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6" name="Oval 208"/>
            <p:cNvSpPr>
              <a:spLocks noChangeAspect="1" noChangeArrowheads="1"/>
            </p:cNvSpPr>
            <p:nvPr userDrawn="1"/>
          </p:nvSpPr>
          <p:spPr bwMode="auto">
            <a:xfrm>
              <a:off x="7585989"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7" name="Oval 209"/>
            <p:cNvSpPr>
              <a:spLocks noChangeAspect="1" noChangeArrowheads="1"/>
            </p:cNvSpPr>
            <p:nvPr userDrawn="1"/>
          </p:nvSpPr>
          <p:spPr bwMode="auto">
            <a:xfrm>
              <a:off x="7697565"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8" name="Oval 210"/>
            <p:cNvSpPr>
              <a:spLocks noChangeAspect="1" noChangeArrowheads="1"/>
            </p:cNvSpPr>
            <p:nvPr userDrawn="1"/>
          </p:nvSpPr>
          <p:spPr bwMode="auto">
            <a:xfrm>
              <a:off x="7810649"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9" name="Oval 211"/>
            <p:cNvSpPr>
              <a:spLocks noChangeAspect="1" noChangeArrowheads="1"/>
            </p:cNvSpPr>
            <p:nvPr userDrawn="1"/>
          </p:nvSpPr>
          <p:spPr bwMode="auto">
            <a:xfrm>
              <a:off x="7922225"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0" name="Oval 212"/>
            <p:cNvSpPr>
              <a:spLocks noChangeAspect="1" noChangeArrowheads="1"/>
            </p:cNvSpPr>
            <p:nvPr userDrawn="1"/>
          </p:nvSpPr>
          <p:spPr bwMode="auto">
            <a:xfrm>
              <a:off x="8035309"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1" name="Oval 213"/>
            <p:cNvSpPr>
              <a:spLocks noChangeAspect="1" noChangeArrowheads="1"/>
            </p:cNvSpPr>
            <p:nvPr userDrawn="1"/>
          </p:nvSpPr>
          <p:spPr bwMode="auto">
            <a:xfrm>
              <a:off x="8146885"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2" name="Oval 214"/>
            <p:cNvSpPr>
              <a:spLocks noChangeAspect="1" noChangeArrowheads="1"/>
            </p:cNvSpPr>
            <p:nvPr userDrawn="1"/>
          </p:nvSpPr>
          <p:spPr bwMode="auto">
            <a:xfrm>
              <a:off x="8259967"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3" name="Oval 215"/>
            <p:cNvSpPr>
              <a:spLocks noChangeAspect="1" noChangeArrowheads="1"/>
            </p:cNvSpPr>
            <p:nvPr userDrawn="1"/>
          </p:nvSpPr>
          <p:spPr bwMode="auto">
            <a:xfrm>
              <a:off x="8371543"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4" name="Oval 216"/>
            <p:cNvSpPr>
              <a:spLocks noChangeAspect="1" noChangeArrowheads="1"/>
            </p:cNvSpPr>
            <p:nvPr userDrawn="1"/>
          </p:nvSpPr>
          <p:spPr bwMode="auto">
            <a:xfrm>
              <a:off x="8484629"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5" name="Oval 217"/>
            <p:cNvSpPr>
              <a:spLocks noChangeAspect="1" noChangeArrowheads="1"/>
            </p:cNvSpPr>
            <p:nvPr userDrawn="1"/>
          </p:nvSpPr>
          <p:spPr bwMode="auto">
            <a:xfrm>
              <a:off x="8596205"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6" name="Oval 218"/>
            <p:cNvSpPr>
              <a:spLocks noChangeAspect="1" noChangeArrowheads="1"/>
            </p:cNvSpPr>
            <p:nvPr userDrawn="1"/>
          </p:nvSpPr>
          <p:spPr bwMode="auto">
            <a:xfrm>
              <a:off x="506946" y="176240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7" name="Oval 219"/>
            <p:cNvSpPr>
              <a:spLocks noChangeAspect="1" noChangeArrowheads="1"/>
            </p:cNvSpPr>
            <p:nvPr userDrawn="1"/>
          </p:nvSpPr>
          <p:spPr bwMode="auto">
            <a:xfrm>
              <a:off x="620030"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8" name="Oval 220"/>
            <p:cNvSpPr>
              <a:spLocks noChangeAspect="1" noChangeArrowheads="1"/>
            </p:cNvSpPr>
            <p:nvPr userDrawn="1"/>
          </p:nvSpPr>
          <p:spPr bwMode="auto">
            <a:xfrm>
              <a:off x="731606" y="176240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9" name="Oval 221"/>
            <p:cNvSpPr>
              <a:spLocks noChangeAspect="1" noChangeArrowheads="1"/>
            </p:cNvSpPr>
            <p:nvPr userDrawn="1"/>
          </p:nvSpPr>
          <p:spPr bwMode="auto">
            <a:xfrm>
              <a:off x="844690"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0" name="Oval 222"/>
            <p:cNvSpPr>
              <a:spLocks noChangeAspect="1" noChangeArrowheads="1"/>
            </p:cNvSpPr>
            <p:nvPr userDrawn="1"/>
          </p:nvSpPr>
          <p:spPr bwMode="auto">
            <a:xfrm>
              <a:off x="956266"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1" name="Oval 223"/>
            <p:cNvSpPr>
              <a:spLocks noChangeAspect="1" noChangeArrowheads="1"/>
            </p:cNvSpPr>
            <p:nvPr userDrawn="1"/>
          </p:nvSpPr>
          <p:spPr bwMode="auto">
            <a:xfrm>
              <a:off x="1069350"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2" name="Oval 224"/>
            <p:cNvSpPr>
              <a:spLocks noChangeAspect="1" noChangeArrowheads="1"/>
            </p:cNvSpPr>
            <p:nvPr userDrawn="1"/>
          </p:nvSpPr>
          <p:spPr bwMode="auto">
            <a:xfrm>
              <a:off x="1180926"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3" name="Oval 225"/>
            <p:cNvSpPr>
              <a:spLocks noChangeAspect="1" noChangeArrowheads="1"/>
            </p:cNvSpPr>
            <p:nvPr userDrawn="1"/>
          </p:nvSpPr>
          <p:spPr bwMode="auto">
            <a:xfrm>
              <a:off x="1294009"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4" name="Oval 226"/>
            <p:cNvSpPr>
              <a:spLocks noChangeAspect="1" noChangeArrowheads="1"/>
            </p:cNvSpPr>
            <p:nvPr userDrawn="1"/>
          </p:nvSpPr>
          <p:spPr bwMode="auto">
            <a:xfrm>
              <a:off x="1405584"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5" name="Oval 227"/>
            <p:cNvSpPr>
              <a:spLocks noChangeAspect="1" noChangeArrowheads="1"/>
            </p:cNvSpPr>
            <p:nvPr userDrawn="1"/>
          </p:nvSpPr>
          <p:spPr bwMode="auto">
            <a:xfrm>
              <a:off x="1518670"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6" name="Oval 228"/>
            <p:cNvSpPr>
              <a:spLocks noChangeAspect="1" noChangeArrowheads="1"/>
            </p:cNvSpPr>
            <p:nvPr userDrawn="1"/>
          </p:nvSpPr>
          <p:spPr bwMode="auto">
            <a:xfrm>
              <a:off x="1630246"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7" name="Oval 229"/>
            <p:cNvSpPr>
              <a:spLocks noChangeAspect="1" noChangeArrowheads="1"/>
            </p:cNvSpPr>
            <p:nvPr userDrawn="1"/>
          </p:nvSpPr>
          <p:spPr bwMode="auto">
            <a:xfrm>
              <a:off x="1743329"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8" name="Oval 230"/>
            <p:cNvSpPr>
              <a:spLocks noChangeAspect="1" noChangeArrowheads="1"/>
            </p:cNvSpPr>
            <p:nvPr userDrawn="1"/>
          </p:nvSpPr>
          <p:spPr bwMode="auto">
            <a:xfrm>
              <a:off x="1854905"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9" name="Oval 231"/>
            <p:cNvSpPr>
              <a:spLocks noChangeAspect="1" noChangeArrowheads="1"/>
            </p:cNvSpPr>
            <p:nvPr userDrawn="1"/>
          </p:nvSpPr>
          <p:spPr bwMode="auto">
            <a:xfrm>
              <a:off x="1967987"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0" name="Oval 232"/>
            <p:cNvSpPr>
              <a:spLocks noChangeAspect="1" noChangeArrowheads="1"/>
            </p:cNvSpPr>
            <p:nvPr userDrawn="1"/>
          </p:nvSpPr>
          <p:spPr bwMode="auto">
            <a:xfrm>
              <a:off x="2079563"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1" name="Oval 233"/>
            <p:cNvSpPr>
              <a:spLocks noChangeAspect="1" noChangeArrowheads="1"/>
            </p:cNvSpPr>
            <p:nvPr userDrawn="1"/>
          </p:nvSpPr>
          <p:spPr bwMode="auto">
            <a:xfrm>
              <a:off x="2192648"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2" name="Oval 234"/>
            <p:cNvSpPr>
              <a:spLocks noChangeAspect="1" noChangeArrowheads="1"/>
            </p:cNvSpPr>
            <p:nvPr userDrawn="1"/>
          </p:nvSpPr>
          <p:spPr bwMode="auto">
            <a:xfrm>
              <a:off x="2304225"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3" name="Oval 235"/>
            <p:cNvSpPr>
              <a:spLocks noChangeAspect="1" noChangeArrowheads="1"/>
            </p:cNvSpPr>
            <p:nvPr userDrawn="1"/>
          </p:nvSpPr>
          <p:spPr bwMode="auto">
            <a:xfrm>
              <a:off x="2528885"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4" name="Oval 236"/>
            <p:cNvSpPr>
              <a:spLocks noChangeAspect="1" noChangeArrowheads="1"/>
            </p:cNvSpPr>
            <p:nvPr userDrawn="1"/>
          </p:nvSpPr>
          <p:spPr bwMode="auto">
            <a:xfrm>
              <a:off x="2641967"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5" name="Oval 237"/>
            <p:cNvSpPr>
              <a:spLocks noChangeAspect="1" noChangeArrowheads="1"/>
            </p:cNvSpPr>
            <p:nvPr userDrawn="1"/>
          </p:nvSpPr>
          <p:spPr bwMode="auto">
            <a:xfrm>
              <a:off x="2753543"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6" name="Oval 238"/>
            <p:cNvSpPr>
              <a:spLocks noChangeAspect="1" noChangeArrowheads="1"/>
            </p:cNvSpPr>
            <p:nvPr userDrawn="1"/>
          </p:nvSpPr>
          <p:spPr bwMode="auto">
            <a:xfrm>
              <a:off x="3204370"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7" name="Oval 239"/>
            <p:cNvSpPr>
              <a:spLocks noChangeAspect="1" noChangeArrowheads="1"/>
            </p:cNvSpPr>
            <p:nvPr userDrawn="1"/>
          </p:nvSpPr>
          <p:spPr bwMode="auto">
            <a:xfrm>
              <a:off x="3315946"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8" name="Oval 240"/>
            <p:cNvSpPr>
              <a:spLocks noChangeAspect="1" noChangeArrowheads="1"/>
            </p:cNvSpPr>
            <p:nvPr userDrawn="1"/>
          </p:nvSpPr>
          <p:spPr bwMode="auto">
            <a:xfrm>
              <a:off x="3429031"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9" name="Oval 241"/>
            <p:cNvSpPr>
              <a:spLocks noChangeAspect="1" noChangeArrowheads="1"/>
            </p:cNvSpPr>
            <p:nvPr userDrawn="1"/>
          </p:nvSpPr>
          <p:spPr bwMode="auto">
            <a:xfrm>
              <a:off x="3878349"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0" name="Oval 242"/>
            <p:cNvSpPr>
              <a:spLocks noChangeAspect="1" noChangeArrowheads="1"/>
            </p:cNvSpPr>
            <p:nvPr userDrawn="1"/>
          </p:nvSpPr>
          <p:spPr bwMode="auto">
            <a:xfrm>
              <a:off x="4663904"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1" name="Oval 243"/>
            <p:cNvSpPr>
              <a:spLocks noChangeAspect="1" noChangeArrowheads="1"/>
            </p:cNvSpPr>
            <p:nvPr userDrawn="1"/>
          </p:nvSpPr>
          <p:spPr bwMode="auto">
            <a:xfrm>
              <a:off x="4776989"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2" name="Oval 244"/>
            <p:cNvSpPr>
              <a:spLocks noChangeAspect="1" noChangeArrowheads="1"/>
            </p:cNvSpPr>
            <p:nvPr userDrawn="1"/>
          </p:nvSpPr>
          <p:spPr bwMode="auto">
            <a:xfrm>
              <a:off x="4888565"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3" name="Oval 245"/>
            <p:cNvSpPr>
              <a:spLocks noChangeAspect="1" noChangeArrowheads="1"/>
            </p:cNvSpPr>
            <p:nvPr userDrawn="1"/>
          </p:nvSpPr>
          <p:spPr bwMode="auto">
            <a:xfrm>
              <a:off x="5001649"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4" name="Oval 246"/>
            <p:cNvSpPr>
              <a:spLocks noChangeAspect="1" noChangeArrowheads="1"/>
            </p:cNvSpPr>
            <p:nvPr userDrawn="1"/>
          </p:nvSpPr>
          <p:spPr bwMode="auto">
            <a:xfrm>
              <a:off x="5113225"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5" name="Oval 247"/>
            <p:cNvSpPr>
              <a:spLocks noChangeAspect="1" noChangeArrowheads="1"/>
            </p:cNvSpPr>
            <p:nvPr userDrawn="1"/>
          </p:nvSpPr>
          <p:spPr bwMode="auto">
            <a:xfrm>
              <a:off x="5226308"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6" name="Oval 248"/>
            <p:cNvSpPr>
              <a:spLocks noChangeAspect="1" noChangeArrowheads="1"/>
            </p:cNvSpPr>
            <p:nvPr userDrawn="1"/>
          </p:nvSpPr>
          <p:spPr bwMode="auto">
            <a:xfrm>
              <a:off x="5337884"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7" name="Oval 249"/>
            <p:cNvSpPr>
              <a:spLocks noChangeAspect="1" noChangeArrowheads="1"/>
            </p:cNvSpPr>
            <p:nvPr userDrawn="1"/>
          </p:nvSpPr>
          <p:spPr bwMode="auto">
            <a:xfrm>
              <a:off x="5450969"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8" name="Oval 250"/>
            <p:cNvSpPr>
              <a:spLocks noChangeAspect="1" noChangeArrowheads="1"/>
            </p:cNvSpPr>
            <p:nvPr userDrawn="1"/>
          </p:nvSpPr>
          <p:spPr bwMode="auto">
            <a:xfrm>
              <a:off x="5562544"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9" name="Oval 251"/>
            <p:cNvSpPr>
              <a:spLocks noChangeAspect="1" noChangeArrowheads="1"/>
            </p:cNvSpPr>
            <p:nvPr userDrawn="1"/>
          </p:nvSpPr>
          <p:spPr bwMode="auto">
            <a:xfrm>
              <a:off x="5675627"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0" name="Oval 252"/>
            <p:cNvSpPr>
              <a:spLocks noChangeAspect="1" noChangeArrowheads="1"/>
            </p:cNvSpPr>
            <p:nvPr userDrawn="1"/>
          </p:nvSpPr>
          <p:spPr bwMode="auto">
            <a:xfrm>
              <a:off x="5787203"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1" name="Oval 253"/>
            <p:cNvSpPr>
              <a:spLocks noChangeAspect="1" noChangeArrowheads="1"/>
            </p:cNvSpPr>
            <p:nvPr userDrawn="1"/>
          </p:nvSpPr>
          <p:spPr bwMode="auto">
            <a:xfrm>
              <a:off x="5900287"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2" name="Oval 254"/>
            <p:cNvSpPr>
              <a:spLocks noChangeAspect="1" noChangeArrowheads="1"/>
            </p:cNvSpPr>
            <p:nvPr userDrawn="1"/>
          </p:nvSpPr>
          <p:spPr bwMode="auto">
            <a:xfrm>
              <a:off x="6013372"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3" name="Oval 255"/>
            <p:cNvSpPr>
              <a:spLocks noChangeAspect="1" noChangeArrowheads="1"/>
            </p:cNvSpPr>
            <p:nvPr userDrawn="1"/>
          </p:nvSpPr>
          <p:spPr bwMode="auto">
            <a:xfrm>
              <a:off x="6124948"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4" name="Oval 256"/>
            <p:cNvSpPr>
              <a:spLocks noChangeAspect="1" noChangeArrowheads="1"/>
            </p:cNvSpPr>
            <p:nvPr userDrawn="1"/>
          </p:nvSpPr>
          <p:spPr bwMode="auto">
            <a:xfrm>
              <a:off x="6238032"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5" name="Oval 257"/>
            <p:cNvSpPr>
              <a:spLocks noChangeAspect="1" noChangeArrowheads="1"/>
            </p:cNvSpPr>
            <p:nvPr userDrawn="1"/>
          </p:nvSpPr>
          <p:spPr bwMode="auto">
            <a:xfrm>
              <a:off x="6349608"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6" name="Oval 258"/>
            <p:cNvSpPr>
              <a:spLocks noChangeAspect="1" noChangeArrowheads="1"/>
            </p:cNvSpPr>
            <p:nvPr userDrawn="1"/>
          </p:nvSpPr>
          <p:spPr bwMode="auto">
            <a:xfrm>
              <a:off x="6462690"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7" name="Oval 259"/>
            <p:cNvSpPr>
              <a:spLocks noChangeAspect="1" noChangeArrowheads="1"/>
            </p:cNvSpPr>
            <p:nvPr userDrawn="1"/>
          </p:nvSpPr>
          <p:spPr bwMode="auto">
            <a:xfrm>
              <a:off x="6574266"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8" name="Oval 260"/>
            <p:cNvSpPr>
              <a:spLocks noChangeAspect="1" noChangeArrowheads="1"/>
            </p:cNvSpPr>
            <p:nvPr userDrawn="1"/>
          </p:nvSpPr>
          <p:spPr bwMode="auto">
            <a:xfrm>
              <a:off x="6687351"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9" name="Oval 261"/>
            <p:cNvSpPr>
              <a:spLocks noChangeAspect="1" noChangeArrowheads="1"/>
            </p:cNvSpPr>
            <p:nvPr userDrawn="1"/>
          </p:nvSpPr>
          <p:spPr bwMode="auto">
            <a:xfrm>
              <a:off x="6798926"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0" name="Oval 262"/>
            <p:cNvSpPr>
              <a:spLocks noChangeAspect="1" noChangeArrowheads="1"/>
            </p:cNvSpPr>
            <p:nvPr userDrawn="1"/>
          </p:nvSpPr>
          <p:spPr bwMode="auto">
            <a:xfrm>
              <a:off x="6912010"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1" name="Oval 263"/>
            <p:cNvSpPr>
              <a:spLocks noChangeAspect="1" noChangeArrowheads="1"/>
            </p:cNvSpPr>
            <p:nvPr userDrawn="1"/>
          </p:nvSpPr>
          <p:spPr bwMode="auto">
            <a:xfrm>
              <a:off x="7023586"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2" name="Oval 264"/>
            <p:cNvSpPr>
              <a:spLocks noChangeAspect="1" noChangeArrowheads="1"/>
            </p:cNvSpPr>
            <p:nvPr userDrawn="1"/>
          </p:nvSpPr>
          <p:spPr bwMode="auto">
            <a:xfrm>
              <a:off x="7136671"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3" name="Oval 265"/>
            <p:cNvSpPr>
              <a:spLocks noChangeAspect="1" noChangeArrowheads="1"/>
            </p:cNvSpPr>
            <p:nvPr userDrawn="1"/>
          </p:nvSpPr>
          <p:spPr bwMode="auto">
            <a:xfrm>
              <a:off x="7248247"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4" name="Oval 266"/>
            <p:cNvSpPr>
              <a:spLocks noChangeAspect="1" noChangeArrowheads="1"/>
            </p:cNvSpPr>
            <p:nvPr userDrawn="1"/>
          </p:nvSpPr>
          <p:spPr bwMode="auto">
            <a:xfrm>
              <a:off x="7361330"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5" name="Oval 267"/>
            <p:cNvSpPr>
              <a:spLocks noChangeAspect="1" noChangeArrowheads="1"/>
            </p:cNvSpPr>
            <p:nvPr userDrawn="1"/>
          </p:nvSpPr>
          <p:spPr bwMode="auto">
            <a:xfrm>
              <a:off x="7472905"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6" name="Oval 268"/>
            <p:cNvSpPr>
              <a:spLocks noChangeAspect="1" noChangeArrowheads="1"/>
            </p:cNvSpPr>
            <p:nvPr userDrawn="1"/>
          </p:nvSpPr>
          <p:spPr bwMode="auto">
            <a:xfrm>
              <a:off x="7585989"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7" name="Oval 269"/>
            <p:cNvSpPr>
              <a:spLocks noChangeAspect="1" noChangeArrowheads="1"/>
            </p:cNvSpPr>
            <p:nvPr userDrawn="1"/>
          </p:nvSpPr>
          <p:spPr bwMode="auto">
            <a:xfrm>
              <a:off x="7697565"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8" name="Oval 270"/>
            <p:cNvSpPr>
              <a:spLocks noChangeAspect="1" noChangeArrowheads="1"/>
            </p:cNvSpPr>
            <p:nvPr userDrawn="1"/>
          </p:nvSpPr>
          <p:spPr bwMode="auto">
            <a:xfrm>
              <a:off x="7810649"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9" name="Oval 271"/>
            <p:cNvSpPr>
              <a:spLocks noChangeAspect="1" noChangeArrowheads="1"/>
            </p:cNvSpPr>
            <p:nvPr userDrawn="1"/>
          </p:nvSpPr>
          <p:spPr bwMode="auto">
            <a:xfrm>
              <a:off x="7922225"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0" name="Oval 272"/>
            <p:cNvSpPr>
              <a:spLocks noChangeAspect="1" noChangeArrowheads="1"/>
            </p:cNvSpPr>
            <p:nvPr userDrawn="1"/>
          </p:nvSpPr>
          <p:spPr bwMode="auto">
            <a:xfrm>
              <a:off x="8035309"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1" name="Oval 273"/>
            <p:cNvSpPr>
              <a:spLocks noChangeAspect="1" noChangeArrowheads="1"/>
            </p:cNvSpPr>
            <p:nvPr userDrawn="1"/>
          </p:nvSpPr>
          <p:spPr bwMode="auto">
            <a:xfrm>
              <a:off x="8146885"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2" name="Oval 274"/>
            <p:cNvSpPr>
              <a:spLocks noChangeAspect="1" noChangeArrowheads="1"/>
            </p:cNvSpPr>
            <p:nvPr userDrawn="1"/>
          </p:nvSpPr>
          <p:spPr bwMode="auto">
            <a:xfrm>
              <a:off x="8259967"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3" name="Oval 275"/>
            <p:cNvSpPr>
              <a:spLocks noChangeAspect="1" noChangeArrowheads="1"/>
            </p:cNvSpPr>
            <p:nvPr userDrawn="1"/>
          </p:nvSpPr>
          <p:spPr bwMode="auto">
            <a:xfrm>
              <a:off x="8371543"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4" name="Oval 276"/>
            <p:cNvSpPr>
              <a:spLocks noChangeAspect="1" noChangeArrowheads="1"/>
            </p:cNvSpPr>
            <p:nvPr userDrawn="1"/>
          </p:nvSpPr>
          <p:spPr bwMode="auto">
            <a:xfrm>
              <a:off x="8484629"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5" name="Oval 277"/>
            <p:cNvSpPr>
              <a:spLocks noChangeAspect="1" noChangeArrowheads="1"/>
            </p:cNvSpPr>
            <p:nvPr userDrawn="1"/>
          </p:nvSpPr>
          <p:spPr bwMode="auto">
            <a:xfrm>
              <a:off x="8596205"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6" name="Oval 278"/>
            <p:cNvSpPr>
              <a:spLocks noChangeAspect="1" noChangeArrowheads="1"/>
            </p:cNvSpPr>
            <p:nvPr userDrawn="1"/>
          </p:nvSpPr>
          <p:spPr bwMode="auto">
            <a:xfrm>
              <a:off x="8709288"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7" name="Oval 279"/>
            <p:cNvSpPr>
              <a:spLocks noChangeAspect="1" noChangeArrowheads="1"/>
            </p:cNvSpPr>
            <p:nvPr userDrawn="1"/>
          </p:nvSpPr>
          <p:spPr bwMode="auto">
            <a:xfrm>
              <a:off x="506946" y="186643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8" name="Oval 280"/>
            <p:cNvSpPr>
              <a:spLocks noChangeAspect="1" noChangeArrowheads="1"/>
            </p:cNvSpPr>
            <p:nvPr userDrawn="1"/>
          </p:nvSpPr>
          <p:spPr bwMode="auto">
            <a:xfrm>
              <a:off x="620030"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9" name="Oval 281"/>
            <p:cNvSpPr>
              <a:spLocks noChangeAspect="1" noChangeArrowheads="1"/>
            </p:cNvSpPr>
            <p:nvPr userDrawn="1"/>
          </p:nvSpPr>
          <p:spPr bwMode="auto">
            <a:xfrm>
              <a:off x="731606" y="186643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0" name="Oval 282"/>
            <p:cNvSpPr>
              <a:spLocks noChangeAspect="1" noChangeArrowheads="1"/>
            </p:cNvSpPr>
            <p:nvPr userDrawn="1"/>
          </p:nvSpPr>
          <p:spPr bwMode="auto">
            <a:xfrm>
              <a:off x="844690"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1" name="Oval 283"/>
            <p:cNvSpPr>
              <a:spLocks noChangeAspect="1" noChangeArrowheads="1"/>
            </p:cNvSpPr>
            <p:nvPr userDrawn="1"/>
          </p:nvSpPr>
          <p:spPr bwMode="auto">
            <a:xfrm>
              <a:off x="956266"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2" name="Oval 284"/>
            <p:cNvSpPr>
              <a:spLocks noChangeAspect="1" noChangeArrowheads="1"/>
            </p:cNvSpPr>
            <p:nvPr userDrawn="1"/>
          </p:nvSpPr>
          <p:spPr bwMode="auto">
            <a:xfrm>
              <a:off x="1069350"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3" name="Oval 285"/>
            <p:cNvSpPr>
              <a:spLocks noChangeAspect="1" noChangeArrowheads="1"/>
            </p:cNvSpPr>
            <p:nvPr userDrawn="1"/>
          </p:nvSpPr>
          <p:spPr bwMode="auto">
            <a:xfrm>
              <a:off x="1180926"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4" name="Oval 286"/>
            <p:cNvSpPr>
              <a:spLocks noChangeAspect="1" noChangeArrowheads="1"/>
            </p:cNvSpPr>
            <p:nvPr userDrawn="1"/>
          </p:nvSpPr>
          <p:spPr bwMode="auto">
            <a:xfrm>
              <a:off x="1294009"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5" name="Oval 287"/>
            <p:cNvSpPr>
              <a:spLocks noChangeAspect="1" noChangeArrowheads="1"/>
            </p:cNvSpPr>
            <p:nvPr userDrawn="1"/>
          </p:nvSpPr>
          <p:spPr bwMode="auto">
            <a:xfrm>
              <a:off x="1405584"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6" name="Oval 288"/>
            <p:cNvSpPr>
              <a:spLocks noChangeAspect="1" noChangeArrowheads="1"/>
            </p:cNvSpPr>
            <p:nvPr userDrawn="1"/>
          </p:nvSpPr>
          <p:spPr bwMode="auto">
            <a:xfrm>
              <a:off x="1518670"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7" name="Oval 289"/>
            <p:cNvSpPr>
              <a:spLocks noChangeAspect="1" noChangeArrowheads="1"/>
            </p:cNvSpPr>
            <p:nvPr userDrawn="1"/>
          </p:nvSpPr>
          <p:spPr bwMode="auto">
            <a:xfrm>
              <a:off x="1630246"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8" name="Oval 290"/>
            <p:cNvSpPr>
              <a:spLocks noChangeAspect="1" noChangeArrowheads="1"/>
            </p:cNvSpPr>
            <p:nvPr userDrawn="1"/>
          </p:nvSpPr>
          <p:spPr bwMode="auto">
            <a:xfrm>
              <a:off x="1743329"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9" name="Oval 291"/>
            <p:cNvSpPr>
              <a:spLocks noChangeAspect="1" noChangeArrowheads="1"/>
            </p:cNvSpPr>
            <p:nvPr userDrawn="1"/>
          </p:nvSpPr>
          <p:spPr bwMode="auto">
            <a:xfrm>
              <a:off x="1854905"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0" name="Oval 292"/>
            <p:cNvSpPr>
              <a:spLocks noChangeAspect="1" noChangeArrowheads="1"/>
            </p:cNvSpPr>
            <p:nvPr userDrawn="1"/>
          </p:nvSpPr>
          <p:spPr bwMode="auto">
            <a:xfrm>
              <a:off x="1967987"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1" name="Oval 293"/>
            <p:cNvSpPr>
              <a:spLocks noChangeAspect="1" noChangeArrowheads="1"/>
            </p:cNvSpPr>
            <p:nvPr userDrawn="1"/>
          </p:nvSpPr>
          <p:spPr bwMode="auto">
            <a:xfrm>
              <a:off x="2079563"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2" name="Oval 294"/>
            <p:cNvSpPr>
              <a:spLocks noChangeAspect="1" noChangeArrowheads="1"/>
            </p:cNvSpPr>
            <p:nvPr userDrawn="1"/>
          </p:nvSpPr>
          <p:spPr bwMode="auto">
            <a:xfrm>
              <a:off x="2192649"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3" name="Oval 295"/>
            <p:cNvSpPr>
              <a:spLocks noChangeAspect="1" noChangeArrowheads="1"/>
            </p:cNvSpPr>
            <p:nvPr userDrawn="1"/>
          </p:nvSpPr>
          <p:spPr bwMode="auto">
            <a:xfrm>
              <a:off x="2304225"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4" name="Oval 296"/>
            <p:cNvSpPr>
              <a:spLocks noChangeAspect="1" noChangeArrowheads="1"/>
            </p:cNvSpPr>
            <p:nvPr userDrawn="1"/>
          </p:nvSpPr>
          <p:spPr bwMode="auto">
            <a:xfrm>
              <a:off x="2641967"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5" name="Oval 297"/>
            <p:cNvSpPr>
              <a:spLocks noChangeAspect="1" noChangeArrowheads="1"/>
            </p:cNvSpPr>
            <p:nvPr userDrawn="1"/>
          </p:nvSpPr>
          <p:spPr bwMode="auto">
            <a:xfrm>
              <a:off x="2753543"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6" name="Oval 298"/>
            <p:cNvSpPr>
              <a:spLocks noChangeAspect="1" noChangeArrowheads="1"/>
            </p:cNvSpPr>
            <p:nvPr userDrawn="1"/>
          </p:nvSpPr>
          <p:spPr bwMode="auto">
            <a:xfrm>
              <a:off x="3204370"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7" name="Oval 299"/>
            <p:cNvSpPr>
              <a:spLocks noChangeAspect="1" noChangeArrowheads="1"/>
            </p:cNvSpPr>
            <p:nvPr userDrawn="1"/>
          </p:nvSpPr>
          <p:spPr bwMode="auto">
            <a:xfrm>
              <a:off x="3315946"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8" name="Oval 300"/>
            <p:cNvSpPr>
              <a:spLocks noChangeAspect="1" noChangeArrowheads="1"/>
            </p:cNvSpPr>
            <p:nvPr userDrawn="1"/>
          </p:nvSpPr>
          <p:spPr bwMode="auto">
            <a:xfrm>
              <a:off x="3878349"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9" name="Oval 301"/>
            <p:cNvSpPr>
              <a:spLocks noChangeAspect="1" noChangeArrowheads="1"/>
            </p:cNvSpPr>
            <p:nvPr userDrawn="1"/>
          </p:nvSpPr>
          <p:spPr bwMode="auto">
            <a:xfrm>
              <a:off x="3989925"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0" name="Oval 302"/>
            <p:cNvSpPr>
              <a:spLocks noChangeAspect="1" noChangeArrowheads="1"/>
            </p:cNvSpPr>
            <p:nvPr userDrawn="1"/>
          </p:nvSpPr>
          <p:spPr bwMode="auto">
            <a:xfrm>
              <a:off x="4552328"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1" name="Oval 303"/>
            <p:cNvSpPr>
              <a:spLocks noChangeAspect="1" noChangeArrowheads="1"/>
            </p:cNvSpPr>
            <p:nvPr userDrawn="1"/>
          </p:nvSpPr>
          <p:spPr bwMode="auto">
            <a:xfrm>
              <a:off x="4663905"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2" name="Oval 304"/>
            <p:cNvSpPr>
              <a:spLocks noChangeAspect="1" noChangeArrowheads="1"/>
            </p:cNvSpPr>
            <p:nvPr userDrawn="1"/>
          </p:nvSpPr>
          <p:spPr bwMode="auto">
            <a:xfrm>
              <a:off x="4776989"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3" name="Oval 305"/>
            <p:cNvSpPr>
              <a:spLocks noChangeAspect="1" noChangeArrowheads="1"/>
            </p:cNvSpPr>
            <p:nvPr userDrawn="1"/>
          </p:nvSpPr>
          <p:spPr bwMode="auto">
            <a:xfrm>
              <a:off x="4888565"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4" name="Oval 306"/>
            <p:cNvSpPr>
              <a:spLocks noChangeAspect="1" noChangeArrowheads="1"/>
            </p:cNvSpPr>
            <p:nvPr userDrawn="1"/>
          </p:nvSpPr>
          <p:spPr bwMode="auto">
            <a:xfrm>
              <a:off x="5001649"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5" name="Oval 307"/>
            <p:cNvSpPr>
              <a:spLocks noChangeAspect="1" noChangeArrowheads="1"/>
            </p:cNvSpPr>
            <p:nvPr userDrawn="1"/>
          </p:nvSpPr>
          <p:spPr bwMode="auto">
            <a:xfrm>
              <a:off x="5113225"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6" name="Oval 308"/>
            <p:cNvSpPr>
              <a:spLocks noChangeAspect="1" noChangeArrowheads="1"/>
            </p:cNvSpPr>
            <p:nvPr userDrawn="1"/>
          </p:nvSpPr>
          <p:spPr bwMode="auto">
            <a:xfrm>
              <a:off x="5226308"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7" name="Oval 309"/>
            <p:cNvSpPr>
              <a:spLocks noChangeAspect="1" noChangeArrowheads="1"/>
            </p:cNvSpPr>
            <p:nvPr userDrawn="1"/>
          </p:nvSpPr>
          <p:spPr bwMode="auto">
            <a:xfrm>
              <a:off x="5337884"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8" name="Oval 310"/>
            <p:cNvSpPr>
              <a:spLocks noChangeAspect="1" noChangeArrowheads="1"/>
            </p:cNvSpPr>
            <p:nvPr userDrawn="1"/>
          </p:nvSpPr>
          <p:spPr bwMode="auto">
            <a:xfrm>
              <a:off x="5450968"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9" name="Oval 311"/>
            <p:cNvSpPr>
              <a:spLocks noChangeAspect="1" noChangeArrowheads="1"/>
            </p:cNvSpPr>
            <p:nvPr userDrawn="1"/>
          </p:nvSpPr>
          <p:spPr bwMode="auto">
            <a:xfrm>
              <a:off x="5562544"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0" name="Oval 312"/>
            <p:cNvSpPr>
              <a:spLocks noChangeAspect="1" noChangeArrowheads="1"/>
            </p:cNvSpPr>
            <p:nvPr userDrawn="1"/>
          </p:nvSpPr>
          <p:spPr bwMode="auto">
            <a:xfrm>
              <a:off x="5675627"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1" name="Oval 313"/>
            <p:cNvSpPr>
              <a:spLocks noChangeAspect="1" noChangeArrowheads="1"/>
            </p:cNvSpPr>
            <p:nvPr userDrawn="1"/>
          </p:nvSpPr>
          <p:spPr bwMode="auto">
            <a:xfrm>
              <a:off x="5787203"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2" name="Oval 314"/>
            <p:cNvSpPr>
              <a:spLocks noChangeAspect="1" noChangeArrowheads="1"/>
            </p:cNvSpPr>
            <p:nvPr userDrawn="1"/>
          </p:nvSpPr>
          <p:spPr bwMode="auto">
            <a:xfrm>
              <a:off x="5900288"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3" name="Oval 315"/>
            <p:cNvSpPr>
              <a:spLocks noChangeAspect="1" noChangeArrowheads="1"/>
            </p:cNvSpPr>
            <p:nvPr userDrawn="1"/>
          </p:nvSpPr>
          <p:spPr bwMode="auto">
            <a:xfrm>
              <a:off x="6013372"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4" name="Oval 316"/>
            <p:cNvSpPr>
              <a:spLocks noChangeAspect="1" noChangeArrowheads="1"/>
            </p:cNvSpPr>
            <p:nvPr userDrawn="1"/>
          </p:nvSpPr>
          <p:spPr bwMode="auto">
            <a:xfrm>
              <a:off x="6124948"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5" name="Oval 317"/>
            <p:cNvSpPr>
              <a:spLocks noChangeAspect="1" noChangeArrowheads="1"/>
            </p:cNvSpPr>
            <p:nvPr userDrawn="1"/>
          </p:nvSpPr>
          <p:spPr bwMode="auto">
            <a:xfrm>
              <a:off x="6238031"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6" name="Oval 318"/>
            <p:cNvSpPr>
              <a:spLocks noChangeAspect="1" noChangeArrowheads="1"/>
            </p:cNvSpPr>
            <p:nvPr userDrawn="1"/>
          </p:nvSpPr>
          <p:spPr bwMode="auto">
            <a:xfrm>
              <a:off x="6349607"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7" name="Oval 319"/>
            <p:cNvSpPr>
              <a:spLocks noChangeAspect="1" noChangeArrowheads="1"/>
            </p:cNvSpPr>
            <p:nvPr userDrawn="1"/>
          </p:nvSpPr>
          <p:spPr bwMode="auto">
            <a:xfrm>
              <a:off x="6462690"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8" name="Oval 320"/>
            <p:cNvSpPr>
              <a:spLocks noChangeAspect="1" noChangeArrowheads="1"/>
            </p:cNvSpPr>
            <p:nvPr userDrawn="1"/>
          </p:nvSpPr>
          <p:spPr bwMode="auto">
            <a:xfrm>
              <a:off x="6574266"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9" name="Oval 321"/>
            <p:cNvSpPr>
              <a:spLocks noChangeAspect="1" noChangeArrowheads="1"/>
            </p:cNvSpPr>
            <p:nvPr userDrawn="1"/>
          </p:nvSpPr>
          <p:spPr bwMode="auto">
            <a:xfrm>
              <a:off x="6687351"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0" name="Oval 322"/>
            <p:cNvSpPr>
              <a:spLocks noChangeAspect="1" noChangeArrowheads="1"/>
            </p:cNvSpPr>
            <p:nvPr userDrawn="1"/>
          </p:nvSpPr>
          <p:spPr bwMode="auto">
            <a:xfrm>
              <a:off x="6798926"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1" name="Oval 323"/>
            <p:cNvSpPr>
              <a:spLocks noChangeAspect="1" noChangeArrowheads="1"/>
            </p:cNvSpPr>
            <p:nvPr userDrawn="1"/>
          </p:nvSpPr>
          <p:spPr bwMode="auto">
            <a:xfrm>
              <a:off x="6912011"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2" name="Oval 324"/>
            <p:cNvSpPr>
              <a:spLocks noChangeAspect="1" noChangeArrowheads="1"/>
            </p:cNvSpPr>
            <p:nvPr userDrawn="1"/>
          </p:nvSpPr>
          <p:spPr bwMode="auto">
            <a:xfrm>
              <a:off x="7023587"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3" name="Oval 325"/>
            <p:cNvSpPr>
              <a:spLocks noChangeAspect="1" noChangeArrowheads="1"/>
            </p:cNvSpPr>
            <p:nvPr userDrawn="1"/>
          </p:nvSpPr>
          <p:spPr bwMode="auto">
            <a:xfrm>
              <a:off x="7136670"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4" name="Oval 326"/>
            <p:cNvSpPr>
              <a:spLocks noChangeAspect="1" noChangeArrowheads="1"/>
            </p:cNvSpPr>
            <p:nvPr userDrawn="1"/>
          </p:nvSpPr>
          <p:spPr bwMode="auto">
            <a:xfrm>
              <a:off x="7248246"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5" name="Oval 327"/>
            <p:cNvSpPr>
              <a:spLocks noChangeAspect="1" noChangeArrowheads="1"/>
            </p:cNvSpPr>
            <p:nvPr userDrawn="1"/>
          </p:nvSpPr>
          <p:spPr bwMode="auto">
            <a:xfrm>
              <a:off x="7361330"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6" name="Oval 328"/>
            <p:cNvSpPr>
              <a:spLocks noChangeAspect="1" noChangeArrowheads="1"/>
            </p:cNvSpPr>
            <p:nvPr userDrawn="1"/>
          </p:nvSpPr>
          <p:spPr bwMode="auto">
            <a:xfrm>
              <a:off x="7472905"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7" name="Oval 329"/>
            <p:cNvSpPr>
              <a:spLocks noChangeAspect="1" noChangeArrowheads="1"/>
            </p:cNvSpPr>
            <p:nvPr userDrawn="1"/>
          </p:nvSpPr>
          <p:spPr bwMode="auto">
            <a:xfrm>
              <a:off x="7585989"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8" name="Oval 330"/>
            <p:cNvSpPr>
              <a:spLocks noChangeAspect="1" noChangeArrowheads="1"/>
            </p:cNvSpPr>
            <p:nvPr userDrawn="1"/>
          </p:nvSpPr>
          <p:spPr bwMode="auto">
            <a:xfrm>
              <a:off x="7697565"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9" name="Oval 331"/>
            <p:cNvSpPr>
              <a:spLocks noChangeAspect="1" noChangeArrowheads="1"/>
            </p:cNvSpPr>
            <p:nvPr userDrawn="1"/>
          </p:nvSpPr>
          <p:spPr bwMode="auto">
            <a:xfrm>
              <a:off x="7810649"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0" name="Oval 332"/>
            <p:cNvSpPr>
              <a:spLocks noChangeAspect="1" noChangeArrowheads="1"/>
            </p:cNvSpPr>
            <p:nvPr userDrawn="1"/>
          </p:nvSpPr>
          <p:spPr bwMode="auto">
            <a:xfrm>
              <a:off x="7922225"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1" name="Oval 333"/>
            <p:cNvSpPr>
              <a:spLocks noChangeAspect="1" noChangeArrowheads="1"/>
            </p:cNvSpPr>
            <p:nvPr userDrawn="1"/>
          </p:nvSpPr>
          <p:spPr bwMode="auto">
            <a:xfrm>
              <a:off x="8035308"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2" name="Oval 334"/>
            <p:cNvSpPr>
              <a:spLocks noChangeAspect="1" noChangeArrowheads="1"/>
            </p:cNvSpPr>
            <p:nvPr userDrawn="1"/>
          </p:nvSpPr>
          <p:spPr bwMode="auto">
            <a:xfrm>
              <a:off x="8146884"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3" name="Oval 335"/>
            <p:cNvSpPr>
              <a:spLocks noChangeAspect="1" noChangeArrowheads="1"/>
            </p:cNvSpPr>
            <p:nvPr userDrawn="1"/>
          </p:nvSpPr>
          <p:spPr bwMode="auto">
            <a:xfrm>
              <a:off x="8259968"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4" name="Oval 336"/>
            <p:cNvSpPr>
              <a:spLocks noChangeAspect="1" noChangeArrowheads="1"/>
            </p:cNvSpPr>
            <p:nvPr userDrawn="1"/>
          </p:nvSpPr>
          <p:spPr bwMode="auto">
            <a:xfrm>
              <a:off x="8371544"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5" name="Oval 337"/>
            <p:cNvSpPr>
              <a:spLocks noChangeAspect="1" noChangeArrowheads="1"/>
            </p:cNvSpPr>
            <p:nvPr userDrawn="1"/>
          </p:nvSpPr>
          <p:spPr bwMode="auto">
            <a:xfrm>
              <a:off x="8484629"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6" name="Oval 338"/>
            <p:cNvSpPr>
              <a:spLocks noChangeAspect="1" noChangeArrowheads="1"/>
            </p:cNvSpPr>
            <p:nvPr userDrawn="1"/>
          </p:nvSpPr>
          <p:spPr bwMode="auto">
            <a:xfrm>
              <a:off x="395370"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7" name="Oval 339"/>
            <p:cNvSpPr>
              <a:spLocks noChangeAspect="1" noChangeArrowheads="1"/>
            </p:cNvSpPr>
            <p:nvPr userDrawn="1"/>
          </p:nvSpPr>
          <p:spPr bwMode="auto">
            <a:xfrm>
              <a:off x="506946" y="19704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8" name="Oval 340"/>
            <p:cNvSpPr>
              <a:spLocks noChangeAspect="1" noChangeArrowheads="1"/>
            </p:cNvSpPr>
            <p:nvPr userDrawn="1"/>
          </p:nvSpPr>
          <p:spPr bwMode="auto">
            <a:xfrm>
              <a:off x="620030"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79" name="Oval 341"/>
            <p:cNvSpPr>
              <a:spLocks noChangeAspect="1" noChangeArrowheads="1"/>
            </p:cNvSpPr>
            <p:nvPr userDrawn="1"/>
          </p:nvSpPr>
          <p:spPr bwMode="auto">
            <a:xfrm>
              <a:off x="731606"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0" name="Oval 342"/>
            <p:cNvSpPr>
              <a:spLocks noChangeAspect="1" noChangeArrowheads="1"/>
            </p:cNvSpPr>
            <p:nvPr userDrawn="1"/>
          </p:nvSpPr>
          <p:spPr bwMode="auto">
            <a:xfrm>
              <a:off x="844690"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1" name="Oval 343"/>
            <p:cNvSpPr>
              <a:spLocks noChangeAspect="1" noChangeArrowheads="1"/>
            </p:cNvSpPr>
            <p:nvPr userDrawn="1"/>
          </p:nvSpPr>
          <p:spPr bwMode="auto">
            <a:xfrm>
              <a:off x="956266"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2" name="Oval 344"/>
            <p:cNvSpPr>
              <a:spLocks noChangeAspect="1" noChangeArrowheads="1"/>
            </p:cNvSpPr>
            <p:nvPr userDrawn="1"/>
          </p:nvSpPr>
          <p:spPr bwMode="auto">
            <a:xfrm>
              <a:off x="1069350"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3" name="Oval 345"/>
            <p:cNvSpPr>
              <a:spLocks noChangeAspect="1" noChangeArrowheads="1"/>
            </p:cNvSpPr>
            <p:nvPr userDrawn="1"/>
          </p:nvSpPr>
          <p:spPr bwMode="auto">
            <a:xfrm>
              <a:off x="1180926"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4" name="Oval 346"/>
            <p:cNvSpPr>
              <a:spLocks noChangeAspect="1" noChangeArrowheads="1"/>
            </p:cNvSpPr>
            <p:nvPr userDrawn="1"/>
          </p:nvSpPr>
          <p:spPr bwMode="auto">
            <a:xfrm>
              <a:off x="1294009"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5" name="Oval 347"/>
            <p:cNvSpPr>
              <a:spLocks noChangeAspect="1" noChangeArrowheads="1"/>
            </p:cNvSpPr>
            <p:nvPr userDrawn="1"/>
          </p:nvSpPr>
          <p:spPr bwMode="auto">
            <a:xfrm>
              <a:off x="1405584"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6" name="Oval 348"/>
            <p:cNvSpPr>
              <a:spLocks noChangeAspect="1" noChangeArrowheads="1"/>
            </p:cNvSpPr>
            <p:nvPr userDrawn="1"/>
          </p:nvSpPr>
          <p:spPr bwMode="auto">
            <a:xfrm>
              <a:off x="1518670"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7" name="Oval 349"/>
            <p:cNvSpPr>
              <a:spLocks noChangeAspect="1" noChangeArrowheads="1"/>
            </p:cNvSpPr>
            <p:nvPr userDrawn="1"/>
          </p:nvSpPr>
          <p:spPr bwMode="auto">
            <a:xfrm>
              <a:off x="1630246"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8" name="Oval 350"/>
            <p:cNvSpPr>
              <a:spLocks noChangeAspect="1" noChangeArrowheads="1"/>
            </p:cNvSpPr>
            <p:nvPr userDrawn="1"/>
          </p:nvSpPr>
          <p:spPr bwMode="auto">
            <a:xfrm>
              <a:off x="1743329"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9" name="Oval 351"/>
            <p:cNvSpPr>
              <a:spLocks noChangeAspect="1" noChangeArrowheads="1"/>
            </p:cNvSpPr>
            <p:nvPr userDrawn="1"/>
          </p:nvSpPr>
          <p:spPr bwMode="auto">
            <a:xfrm>
              <a:off x="1854905"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0" name="Oval 352"/>
            <p:cNvSpPr>
              <a:spLocks noChangeAspect="1" noChangeArrowheads="1"/>
            </p:cNvSpPr>
            <p:nvPr userDrawn="1"/>
          </p:nvSpPr>
          <p:spPr bwMode="auto">
            <a:xfrm>
              <a:off x="1967987"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1" name="Oval 353"/>
            <p:cNvSpPr>
              <a:spLocks noChangeAspect="1" noChangeArrowheads="1"/>
            </p:cNvSpPr>
            <p:nvPr userDrawn="1"/>
          </p:nvSpPr>
          <p:spPr bwMode="auto">
            <a:xfrm>
              <a:off x="2079563"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2" name="Oval 354"/>
            <p:cNvSpPr>
              <a:spLocks noChangeAspect="1" noChangeArrowheads="1"/>
            </p:cNvSpPr>
            <p:nvPr userDrawn="1"/>
          </p:nvSpPr>
          <p:spPr bwMode="auto">
            <a:xfrm>
              <a:off x="2528885"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3" name="Oval 355"/>
            <p:cNvSpPr>
              <a:spLocks noChangeAspect="1" noChangeArrowheads="1"/>
            </p:cNvSpPr>
            <p:nvPr userDrawn="1"/>
          </p:nvSpPr>
          <p:spPr bwMode="auto">
            <a:xfrm>
              <a:off x="3315946"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4" name="Oval 356"/>
            <p:cNvSpPr>
              <a:spLocks noChangeAspect="1" noChangeArrowheads="1"/>
            </p:cNvSpPr>
            <p:nvPr userDrawn="1"/>
          </p:nvSpPr>
          <p:spPr bwMode="auto">
            <a:xfrm>
              <a:off x="3765266" y="19704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5" name="Oval 357"/>
            <p:cNvSpPr>
              <a:spLocks noChangeAspect="1" noChangeArrowheads="1"/>
            </p:cNvSpPr>
            <p:nvPr userDrawn="1"/>
          </p:nvSpPr>
          <p:spPr bwMode="auto">
            <a:xfrm>
              <a:off x="4439245"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6" name="Oval 358"/>
            <p:cNvSpPr>
              <a:spLocks noChangeAspect="1" noChangeArrowheads="1"/>
            </p:cNvSpPr>
            <p:nvPr userDrawn="1"/>
          </p:nvSpPr>
          <p:spPr bwMode="auto">
            <a:xfrm>
              <a:off x="4552328"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7" name="Oval 359"/>
            <p:cNvSpPr>
              <a:spLocks noChangeAspect="1" noChangeArrowheads="1"/>
            </p:cNvSpPr>
            <p:nvPr userDrawn="1"/>
          </p:nvSpPr>
          <p:spPr bwMode="auto">
            <a:xfrm>
              <a:off x="4663905" y="2074510"/>
              <a:ext cx="85943"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8" name="Oval 360"/>
            <p:cNvSpPr>
              <a:spLocks noChangeAspect="1" noChangeArrowheads="1"/>
            </p:cNvSpPr>
            <p:nvPr userDrawn="1"/>
          </p:nvSpPr>
          <p:spPr bwMode="auto">
            <a:xfrm>
              <a:off x="4888565"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99" name="Oval 361"/>
            <p:cNvSpPr>
              <a:spLocks noChangeAspect="1" noChangeArrowheads="1"/>
            </p:cNvSpPr>
            <p:nvPr userDrawn="1"/>
          </p:nvSpPr>
          <p:spPr bwMode="auto">
            <a:xfrm>
              <a:off x="5001649"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0" name="Oval 362"/>
            <p:cNvSpPr>
              <a:spLocks noChangeAspect="1" noChangeArrowheads="1"/>
            </p:cNvSpPr>
            <p:nvPr userDrawn="1"/>
          </p:nvSpPr>
          <p:spPr bwMode="auto">
            <a:xfrm>
              <a:off x="5113225"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1" name="Oval 363"/>
            <p:cNvSpPr>
              <a:spLocks noChangeAspect="1" noChangeArrowheads="1"/>
            </p:cNvSpPr>
            <p:nvPr userDrawn="1"/>
          </p:nvSpPr>
          <p:spPr bwMode="auto">
            <a:xfrm>
              <a:off x="5226308" y="2074510"/>
              <a:ext cx="85944"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2" name="Oval 364"/>
            <p:cNvSpPr>
              <a:spLocks noChangeAspect="1" noChangeArrowheads="1"/>
            </p:cNvSpPr>
            <p:nvPr userDrawn="1"/>
          </p:nvSpPr>
          <p:spPr bwMode="auto">
            <a:xfrm>
              <a:off x="5337884"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3" name="Oval 365"/>
            <p:cNvSpPr>
              <a:spLocks noChangeAspect="1" noChangeArrowheads="1"/>
            </p:cNvSpPr>
            <p:nvPr userDrawn="1"/>
          </p:nvSpPr>
          <p:spPr bwMode="auto">
            <a:xfrm>
              <a:off x="5450968"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4" name="Oval 366"/>
            <p:cNvSpPr>
              <a:spLocks noChangeAspect="1" noChangeArrowheads="1"/>
            </p:cNvSpPr>
            <p:nvPr userDrawn="1"/>
          </p:nvSpPr>
          <p:spPr bwMode="auto">
            <a:xfrm>
              <a:off x="5562544"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5" name="Oval 367"/>
            <p:cNvSpPr>
              <a:spLocks noChangeAspect="1" noChangeArrowheads="1"/>
            </p:cNvSpPr>
            <p:nvPr userDrawn="1"/>
          </p:nvSpPr>
          <p:spPr bwMode="auto">
            <a:xfrm>
              <a:off x="5675627"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6" name="Oval 368"/>
            <p:cNvSpPr>
              <a:spLocks noChangeAspect="1" noChangeArrowheads="1"/>
            </p:cNvSpPr>
            <p:nvPr userDrawn="1"/>
          </p:nvSpPr>
          <p:spPr bwMode="auto">
            <a:xfrm>
              <a:off x="5787203"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7" name="Oval 369"/>
            <p:cNvSpPr>
              <a:spLocks noChangeAspect="1" noChangeArrowheads="1"/>
            </p:cNvSpPr>
            <p:nvPr userDrawn="1"/>
          </p:nvSpPr>
          <p:spPr bwMode="auto">
            <a:xfrm>
              <a:off x="5900288"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8" name="Oval 370"/>
            <p:cNvSpPr>
              <a:spLocks noChangeAspect="1" noChangeArrowheads="1"/>
            </p:cNvSpPr>
            <p:nvPr userDrawn="1"/>
          </p:nvSpPr>
          <p:spPr bwMode="auto">
            <a:xfrm>
              <a:off x="6013372"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09" name="Oval 371"/>
            <p:cNvSpPr>
              <a:spLocks noChangeAspect="1" noChangeArrowheads="1"/>
            </p:cNvSpPr>
            <p:nvPr userDrawn="1"/>
          </p:nvSpPr>
          <p:spPr bwMode="auto">
            <a:xfrm>
              <a:off x="6124948"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0" name="Oval 372"/>
            <p:cNvSpPr>
              <a:spLocks noChangeAspect="1" noChangeArrowheads="1"/>
            </p:cNvSpPr>
            <p:nvPr userDrawn="1"/>
          </p:nvSpPr>
          <p:spPr bwMode="auto">
            <a:xfrm>
              <a:off x="6238031"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1" name="Oval 373"/>
            <p:cNvSpPr>
              <a:spLocks noChangeAspect="1" noChangeArrowheads="1"/>
            </p:cNvSpPr>
            <p:nvPr userDrawn="1"/>
          </p:nvSpPr>
          <p:spPr bwMode="auto">
            <a:xfrm>
              <a:off x="6349607"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2" name="Oval 374"/>
            <p:cNvSpPr>
              <a:spLocks noChangeAspect="1" noChangeArrowheads="1"/>
            </p:cNvSpPr>
            <p:nvPr userDrawn="1"/>
          </p:nvSpPr>
          <p:spPr bwMode="auto">
            <a:xfrm>
              <a:off x="6462690"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3" name="Oval 375"/>
            <p:cNvSpPr>
              <a:spLocks noChangeAspect="1" noChangeArrowheads="1"/>
            </p:cNvSpPr>
            <p:nvPr userDrawn="1"/>
          </p:nvSpPr>
          <p:spPr bwMode="auto">
            <a:xfrm>
              <a:off x="6574266"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4" name="Oval 376"/>
            <p:cNvSpPr>
              <a:spLocks noChangeAspect="1" noChangeArrowheads="1"/>
            </p:cNvSpPr>
            <p:nvPr userDrawn="1"/>
          </p:nvSpPr>
          <p:spPr bwMode="auto">
            <a:xfrm>
              <a:off x="6687351"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5" name="Oval 377"/>
            <p:cNvSpPr>
              <a:spLocks noChangeAspect="1" noChangeArrowheads="1"/>
            </p:cNvSpPr>
            <p:nvPr userDrawn="1"/>
          </p:nvSpPr>
          <p:spPr bwMode="auto">
            <a:xfrm>
              <a:off x="6798926"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6" name="Oval 378"/>
            <p:cNvSpPr>
              <a:spLocks noChangeAspect="1" noChangeArrowheads="1"/>
            </p:cNvSpPr>
            <p:nvPr userDrawn="1"/>
          </p:nvSpPr>
          <p:spPr bwMode="auto">
            <a:xfrm>
              <a:off x="6912011"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7" name="Oval 379"/>
            <p:cNvSpPr>
              <a:spLocks noChangeAspect="1" noChangeArrowheads="1"/>
            </p:cNvSpPr>
            <p:nvPr userDrawn="1"/>
          </p:nvSpPr>
          <p:spPr bwMode="auto">
            <a:xfrm>
              <a:off x="7023587"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8" name="Oval 380"/>
            <p:cNvSpPr>
              <a:spLocks noChangeAspect="1" noChangeArrowheads="1"/>
            </p:cNvSpPr>
            <p:nvPr userDrawn="1"/>
          </p:nvSpPr>
          <p:spPr bwMode="auto">
            <a:xfrm>
              <a:off x="7136670"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9" name="Oval 381"/>
            <p:cNvSpPr>
              <a:spLocks noChangeAspect="1" noChangeArrowheads="1"/>
            </p:cNvSpPr>
            <p:nvPr userDrawn="1"/>
          </p:nvSpPr>
          <p:spPr bwMode="auto">
            <a:xfrm>
              <a:off x="7248246"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0" name="Oval 382"/>
            <p:cNvSpPr>
              <a:spLocks noChangeAspect="1" noChangeArrowheads="1"/>
            </p:cNvSpPr>
            <p:nvPr userDrawn="1"/>
          </p:nvSpPr>
          <p:spPr bwMode="auto">
            <a:xfrm>
              <a:off x="7361330"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1" name="Oval 383"/>
            <p:cNvSpPr>
              <a:spLocks noChangeAspect="1" noChangeArrowheads="1"/>
            </p:cNvSpPr>
            <p:nvPr userDrawn="1"/>
          </p:nvSpPr>
          <p:spPr bwMode="auto">
            <a:xfrm>
              <a:off x="7472905"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2" name="Oval 384"/>
            <p:cNvSpPr>
              <a:spLocks noChangeAspect="1" noChangeArrowheads="1"/>
            </p:cNvSpPr>
            <p:nvPr userDrawn="1"/>
          </p:nvSpPr>
          <p:spPr bwMode="auto">
            <a:xfrm>
              <a:off x="7585989"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3" name="Oval 385"/>
            <p:cNvSpPr>
              <a:spLocks noChangeAspect="1" noChangeArrowheads="1"/>
            </p:cNvSpPr>
            <p:nvPr userDrawn="1"/>
          </p:nvSpPr>
          <p:spPr bwMode="auto">
            <a:xfrm>
              <a:off x="7697565"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4" name="Oval 386"/>
            <p:cNvSpPr>
              <a:spLocks noChangeAspect="1" noChangeArrowheads="1"/>
            </p:cNvSpPr>
            <p:nvPr userDrawn="1"/>
          </p:nvSpPr>
          <p:spPr bwMode="auto">
            <a:xfrm>
              <a:off x="7810649"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5" name="Oval 387"/>
            <p:cNvSpPr>
              <a:spLocks noChangeAspect="1" noChangeArrowheads="1"/>
            </p:cNvSpPr>
            <p:nvPr userDrawn="1"/>
          </p:nvSpPr>
          <p:spPr bwMode="auto">
            <a:xfrm>
              <a:off x="7922225"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6" name="Oval 388"/>
            <p:cNvSpPr>
              <a:spLocks noChangeAspect="1" noChangeArrowheads="1"/>
            </p:cNvSpPr>
            <p:nvPr userDrawn="1"/>
          </p:nvSpPr>
          <p:spPr bwMode="auto">
            <a:xfrm>
              <a:off x="8035308"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7" name="Oval 389"/>
            <p:cNvSpPr>
              <a:spLocks noChangeAspect="1" noChangeArrowheads="1"/>
            </p:cNvSpPr>
            <p:nvPr userDrawn="1"/>
          </p:nvSpPr>
          <p:spPr bwMode="auto">
            <a:xfrm>
              <a:off x="8146884"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8" name="Oval 390"/>
            <p:cNvSpPr>
              <a:spLocks noChangeAspect="1" noChangeArrowheads="1"/>
            </p:cNvSpPr>
            <p:nvPr userDrawn="1"/>
          </p:nvSpPr>
          <p:spPr bwMode="auto">
            <a:xfrm>
              <a:off x="8259968"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29" name="Oval 391"/>
            <p:cNvSpPr>
              <a:spLocks noChangeAspect="1" noChangeArrowheads="1"/>
            </p:cNvSpPr>
            <p:nvPr userDrawn="1"/>
          </p:nvSpPr>
          <p:spPr bwMode="auto">
            <a:xfrm>
              <a:off x="8371544"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0" name="Oval 392"/>
            <p:cNvSpPr>
              <a:spLocks noChangeAspect="1" noChangeArrowheads="1"/>
            </p:cNvSpPr>
            <p:nvPr userDrawn="1"/>
          </p:nvSpPr>
          <p:spPr bwMode="auto">
            <a:xfrm>
              <a:off x="395370"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1" name="Oval 393"/>
            <p:cNvSpPr>
              <a:spLocks noChangeAspect="1" noChangeArrowheads="1"/>
            </p:cNvSpPr>
            <p:nvPr userDrawn="1"/>
          </p:nvSpPr>
          <p:spPr bwMode="auto">
            <a:xfrm>
              <a:off x="506946" y="207451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2" name="Oval 394"/>
            <p:cNvSpPr>
              <a:spLocks noChangeAspect="1" noChangeArrowheads="1"/>
            </p:cNvSpPr>
            <p:nvPr userDrawn="1"/>
          </p:nvSpPr>
          <p:spPr bwMode="auto">
            <a:xfrm>
              <a:off x="620030"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3" name="Oval 395"/>
            <p:cNvSpPr>
              <a:spLocks noChangeAspect="1" noChangeArrowheads="1"/>
            </p:cNvSpPr>
            <p:nvPr userDrawn="1"/>
          </p:nvSpPr>
          <p:spPr bwMode="auto">
            <a:xfrm>
              <a:off x="731606" y="207451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4" name="Oval 396"/>
            <p:cNvSpPr>
              <a:spLocks noChangeAspect="1" noChangeArrowheads="1"/>
            </p:cNvSpPr>
            <p:nvPr userDrawn="1"/>
          </p:nvSpPr>
          <p:spPr bwMode="auto">
            <a:xfrm>
              <a:off x="1180926"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5" name="Oval 397"/>
            <p:cNvSpPr>
              <a:spLocks noChangeAspect="1" noChangeArrowheads="1"/>
            </p:cNvSpPr>
            <p:nvPr userDrawn="1"/>
          </p:nvSpPr>
          <p:spPr bwMode="auto">
            <a:xfrm>
              <a:off x="1294009"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6" name="Oval 398"/>
            <p:cNvSpPr>
              <a:spLocks noChangeAspect="1" noChangeArrowheads="1"/>
            </p:cNvSpPr>
            <p:nvPr userDrawn="1"/>
          </p:nvSpPr>
          <p:spPr bwMode="auto">
            <a:xfrm>
              <a:off x="1405584"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7" name="Oval 399"/>
            <p:cNvSpPr>
              <a:spLocks noChangeAspect="1" noChangeArrowheads="1"/>
            </p:cNvSpPr>
            <p:nvPr userDrawn="1"/>
          </p:nvSpPr>
          <p:spPr bwMode="auto">
            <a:xfrm>
              <a:off x="1518670"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8" name="Oval 400"/>
            <p:cNvSpPr>
              <a:spLocks noChangeAspect="1" noChangeArrowheads="1"/>
            </p:cNvSpPr>
            <p:nvPr userDrawn="1"/>
          </p:nvSpPr>
          <p:spPr bwMode="auto">
            <a:xfrm>
              <a:off x="1630246"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39" name="Oval 401"/>
            <p:cNvSpPr>
              <a:spLocks noChangeAspect="1" noChangeArrowheads="1"/>
            </p:cNvSpPr>
            <p:nvPr userDrawn="1"/>
          </p:nvSpPr>
          <p:spPr bwMode="auto">
            <a:xfrm>
              <a:off x="1743329"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0" name="Oval 402"/>
            <p:cNvSpPr>
              <a:spLocks noChangeAspect="1" noChangeArrowheads="1"/>
            </p:cNvSpPr>
            <p:nvPr userDrawn="1"/>
          </p:nvSpPr>
          <p:spPr bwMode="auto">
            <a:xfrm>
              <a:off x="1854905"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1" name="Oval 403"/>
            <p:cNvSpPr>
              <a:spLocks noChangeAspect="1" noChangeArrowheads="1"/>
            </p:cNvSpPr>
            <p:nvPr userDrawn="1"/>
          </p:nvSpPr>
          <p:spPr bwMode="auto">
            <a:xfrm>
              <a:off x="1967987"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2" name="Oval 404"/>
            <p:cNvSpPr>
              <a:spLocks noChangeAspect="1" noChangeArrowheads="1"/>
            </p:cNvSpPr>
            <p:nvPr userDrawn="1"/>
          </p:nvSpPr>
          <p:spPr bwMode="auto">
            <a:xfrm>
              <a:off x="2079563"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3" name="Oval 405"/>
            <p:cNvSpPr>
              <a:spLocks noChangeAspect="1" noChangeArrowheads="1"/>
            </p:cNvSpPr>
            <p:nvPr userDrawn="1"/>
          </p:nvSpPr>
          <p:spPr bwMode="auto">
            <a:xfrm>
              <a:off x="2528885"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4" name="Oval 406"/>
            <p:cNvSpPr>
              <a:spLocks noChangeAspect="1" noChangeArrowheads="1"/>
            </p:cNvSpPr>
            <p:nvPr userDrawn="1"/>
          </p:nvSpPr>
          <p:spPr bwMode="auto">
            <a:xfrm>
              <a:off x="2641967"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5" name="Oval 407"/>
            <p:cNvSpPr>
              <a:spLocks noChangeAspect="1" noChangeArrowheads="1"/>
            </p:cNvSpPr>
            <p:nvPr userDrawn="1"/>
          </p:nvSpPr>
          <p:spPr bwMode="auto">
            <a:xfrm>
              <a:off x="2753543"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6" name="Oval 408"/>
            <p:cNvSpPr>
              <a:spLocks noChangeAspect="1" noChangeArrowheads="1"/>
            </p:cNvSpPr>
            <p:nvPr userDrawn="1"/>
          </p:nvSpPr>
          <p:spPr bwMode="auto">
            <a:xfrm>
              <a:off x="4214586" y="2178547"/>
              <a:ext cx="85943" cy="85944"/>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547" name="Oval 409"/>
            <p:cNvSpPr>
              <a:spLocks noChangeAspect="1" noChangeArrowheads="1"/>
            </p:cNvSpPr>
            <p:nvPr userDrawn="1"/>
          </p:nvSpPr>
          <p:spPr bwMode="auto">
            <a:xfrm>
              <a:off x="4439245"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8" name="Oval 410"/>
            <p:cNvSpPr>
              <a:spLocks noChangeAspect="1" noChangeArrowheads="1"/>
            </p:cNvSpPr>
            <p:nvPr userDrawn="1"/>
          </p:nvSpPr>
          <p:spPr bwMode="auto">
            <a:xfrm>
              <a:off x="4552328"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49" name="Oval 411"/>
            <p:cNvSpPr>
              <a:spLocks noChangeAspect="1" noChangeArrowheads="1"/>
            </p:cNvSpPr>
            <p:nvPr userDrawn="1"/>
          </p:nvSpPr>
          <p:spPr bwMode="auto">
            <a:xfrm>
              <a:off x="4663904"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0" name="Oval 412"/>
            <p:cNvSpPr>
              <a:spLocks noChangeAspect="1" noChangeArrowheads="1"/>
            </p:cNvSpPr>
            <p:nvPr userDrawn="1"/>
          </p:nvSpPr>
          <p:spPr bwMode="auto">
            <a:xfrm>
              <a:off x="4888565"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1" name="Oval 413"/>
            <p:cNvSpPr>
              <a:spLocks noChangeAspect="1" noChangeArrowheads="1"/>
            </p:cNvSpPr>
            <p:nvPr userDrawn="1"/>
          </p:nvSpPr>
          <p:spPr bwMode="auto">
            <a:xfrm>
              <a:off x="5001649"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2" name="Oval 414"/>
            <p:cNvSpPr>
              <a:spLocks noChangeAspect="1" noChangeArrowheads="1"/>
            </p:cNvSpPr>
            <p:nvPr userDrawn="1"/>
          </p:nvSpPr>
          <p:spPr bwMode="auto">
            <a:xfrm>
              <a:off x="5113225"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3" name="Oval 415"/>
            <p:cNvSpPr>
              <a:spLocks noChangeAspect="1" noChangeArrowheads="1"/>
            </p:cNvSpPr>
            <p:nvPr userDrawn="1"/>
          </p:nvSpPr>
          <p:spPr bwMode="auto">
            <a:xfrm>
              <a:off x="5226308"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4" name="Oval 416"/>
            <p:cNvSpPr>
              <a:spLocks noChangeAspect="1" noChangeArrowheads="1"/>
            </p:cNvSpPr>
            <p:nvPr userDrawn="1"/>
          </p:nvSpPr>
          <p:spPr bwMode="auto">
            <a:xfrm>
              <a:off x="5337884"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5" name="Oval 417"/>
            <p:cNvSpPr>
              <a:spLocks noChangeAspect="1" noChangeArrowheads="1"/>
            </p:cNvSpPr>
            <p:nvPr userDrawn="1"/>
          </p:nvSpPr>
          <p:spPr bwMode="auto">
            <a:xfrm>
              <a:off x="5450968"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6" name="Oval 418"/>
            <p:cNvSpPr>
              <a:spLocks noChangeAspect="1" noChangeArrowheads="1"/>
            </p:cNvSpPr>
            <p:nvPr userDrawn="1"/>
          </p:nvSpPr>
          <p:spPr bwMode="auto">
            <a:xfrm>
              <a:off x="5562544"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7" name="Oval 419"/>
            <p:cNvSpPr>
              <a:spLocks noChangeAspect="1" noChangeArrowheads="1"/>
            </p:cNvSpPr>
            <p:nvPr userDrawn="1"/>
          </p:nvSpPr>
          <p:spPr bwMode="auto">
            <a:xfrm>
              <a:off x="5675627"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8" name="Oval 420"/>
            <p:cNvSpPr>
              <a:spLocks noChangeAspect="1" noChangeArrowheads="1"/>
            </p:cNvSpPr>
            <p:nvPr userDrawn="1"/>
          </p:nvSpPr>
          <p:spPr bwMode="auto">
            <a:xfrm>
              <a:off x="5787203"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59" name="Oval 421"/>
            <p:cNvSpPr>
              <a:spLocks noChangeAspect="1" noChangeArrowheads="1"/>
            </p:cNvSpPr>
            <p:nvPr userDrawn="1"/>
          </p:nvSpPr>
          <p:spPr bwMode="auto">
            <a:xfrm>
              <a:off x="5900288"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0" name="Oval 422"/>
            <p:cNvSpPr>
              <a:spLocks noChangeAspect="1" noChangeArrowheads="1"/>
            </p:cNvSpPr>
            <p:nvPr userDrawn="1"/>
          </p:nvSpPr>
          <p:spPr bwMode="auto">
            <a:xfrm>
              <a:off x="6013372"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1" name="Oval 423"/>
            <p:cNvSpPr>
              <a:spLocks noChangeAspect="1" noChangeArrowheads="1"/>
            </p:cNvSpPr>
            <p:nvPr userDrawn="1"/>
          </p:nvSpPr>
          <p:spPr bwMode="auto">
            <a:xfrm>
              <a:off x="6124948"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2" name="Oval 424"/>
            <p:cNvSpPr>
              <a:spLocks noChangeAspect="1" noChangeArrowheads="1"/>
            </p:cNvSpPr>
            <p:nvPr userDrawn="1"/>
          </p:nvSpPr>
          <p:spPr bwMode="auto">
            <a:xfrm>
              <a:off x="6238031"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3" name="Oval 425"/>
            <p:cNvSpPr>
              <a:spLocks noChangeAspect="1" noChangeArrowheads="1"/>
            </p:cNvSpPr>
            <p:nvPr userDrawn="1"/>
          </p:nvSpPr>
          <p:spPr bwMode="auto">
            <a:xfrm>
              <a:off x="6349607"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4" name="Oval 426"/>
            <p:cNvSpPr>
              <a:spLocks noChangeAspect="1" noChangeArrowheads="1"/>
            </p:cNvSpPr>
            <p:nvPr userDrawn="1"/>
          </p:nvSpPr>
          <p:spPr bwMode="auto">
            <a:xfrm>
              <a:off x="6462690"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5" name="Oval 427"/>
            <p:cNvSpPr>
              <a:spLocks noChangeAspect="1" noChangeArrowheads="1"/>
            </p:cNvSpPr>
            <p:nvPr userDrawn="1"/>
          </p:nvSpPr>
          <p:spPr bwMode="auto">
            <a:xfrm>
              <a:off x="6574266"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6" name="Oval 428"/>
            <p:cNvSpPr>
              <a:spLocks noChangeAspect="1" noChangeArrowheads="1"/>
            </p:cNvSpPr>
            <p:nvPr userDrawn="1"/>
          </p:nvSpPr>
          <p:spPr bwMode="auto">
            <a:xfrm>
              <a:off x="6687351"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7" name="Oval 429"/>
            <p:cNvSpPr>
              <a:spLocks noChangeAspect="1" noChangeArrowheads="1"/>
            </p:cNvSpPr>
            <p:nvPr userDrawn="1"/>
          </p:nvSpPr>
          <p:spPr bwMode="auto">
            <a:xfrm>
              <a:off x="6798926"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8" name="Oval 430"/>
            <p:cNvSpPr>
              <a:spLocks noChangeAspect="1" noChangeArrowheads="1"/>
            </p:cNvSpPr>
            <p:nvPr userDrawn="1"/>
          </p:nvSpPr>
          <p:spPr bwMode="auto">
            <a:xfrm>
              <a:off x="6912011"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69" name="Oval 431"/>
            <p:cNvSpPr>
              <a:spLocks noChangeAspect="1" noChangeArrowheads="1"/>
            </p:cNvSpPr>
            <p:nvPr userDrawn="1"/>
          </p:nvSpPr>
          <p:spPr bwMode="auto">
            <a:xfrm>
              <a:off x="7023587"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0" name="Oval 432"/>
            <p:cNvSpPr>
              <a:spLocks noChangeAspect="1" noChangeArrowheads="1"/>
            </p:cNvSpPr>
            <p:nvPr userDrawn="1"/>
          </p:nvSpPr>
          <p:spPr bwMode="auto">
            <a:xfrm>
              <a:off x="7136670"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1" name="Oval 433"/>
            <p:cNvSpPr>
              <a:spLocks noChangeAspect="1" noChangeArrowheads="1"/>
            </p:cNvSpPr>
            <p:nvPr userDrawn="1"/>
          </p:nvSpPr>
          <p:spPr bwMode="auto">
            <a:xfrm>
              <a:off x="7248246"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2" name="Oval 434"/>
            <p:cNvSpPr>
              <a:spLocks noChangeAspect="1" noChangeArrowheads="1"/>
            </p:cNvSpPr>
            <p:nvPr userDrawn="1"/>
          </p:nvSpPr>
          <p:spPr bwMode="auto">
            <a:xfrm>
              <a:off x="7361330"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3" name="Oval 435"/>
            <p:cNvSpPr>
              <a:spLocks noChangeAspect="1" noChangeArrowheads="1"/>
            </p:cNvSpPr>
            <p:nvPr userDrawn="1"/>
          </p:nvSpPr>
          <p:spPr bwMode="auto">
            <a:xfrm>
              <a:off x="7472905"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4" name="Oval 436"/>
            <p:cNvSpPr>
              <a:spLocks noChangeAspect="1" noChangeArrowheads="1"/>
            </p:cNvSpPr>
            <p:nvPr userDrawn="1"/>
          </p:nvSpPr>
          <p:spPr bwMode="auto">
            <a:xfrm>
              <a:off x="7585989"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5" name="Oval 437"/>
            <p:cNvSpPr>
              <a:spLocks noChangeAspect="1" noChangeArrowheads="1"/>
            </p:cNvSpPr>
            <p:nvPr userDrawn="1"/>
          </p:nvSpPr>
          <p:spPr bwMode="auto">
            <a:xfrm>
              <a:off x="8035308"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6" name="Oval 438"/>
            <p:cNvSpPr>
              <a:spLocks noChangeAspect="1" noChangeArrowheads="1"/>
            </p:cNvSpPr>
            <p:nvPr userDrawn="1"/>
          </p:nvSpPr>
          <p:spPr bwMode="auto">
            <a:xfrm>
              <a:off x="8146884"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7" name="Oval 439"/>
            <p:cNvSpPr>
              <a:spLocks noChangeAspect="1" noChangeArrowheads="1"/>
            </p:cNvSpPr>
            <p:nvPr userDrawn="1"/>
          </p:nvSpPr>
          <p:spPr bwMode="auto">
            <a:xfrm>
              <a:off x="506946" y="217854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8" name="Oval 440"/>
            <p:cNvSpPr>
              <a:spLocks noChangeAspect="1" noChangeArrowheads="1"/>
            </p:cNvSpPr>
            <p:nvPr userDrawn="1"/>
          </p:nvSpPr>
          <p:spPr bwMode="auto">
            <a:xfrm>
              <a:off x="620030" y="217854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79" name="Oval 441"/>
            <p:cNvSpPr>
              <a:spLocks noChangeAspect="1" noChangeArrowheads="1"/>
            </p:cNvSpPr>
            <p:nvPr userDrawn="1"/>
          </p:nvSpPr>
          <p:spPr bwMode="auto">
            <a:xfrm>
              <a:off x="731606" y="217854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0" name="Oval 442"/>
            <p:cNvSpPr>
              <a:spLocks noChangeAspect="1" noChangeArrowheads="1"/>
            </p:cNvSpPr>
            <p:nvPr userDrawn="1"/>
          </p:nvSpPr>
          <p:spPr bwMode="auto">
            <a:xfrm>
              <a:off x="1180926"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1" name="Oval 443"/>
            <p:cNvSpPr>
              <a:spLocks noChangeAspect="1" noChangeArrowheads="1"/>
            </p:cNvSpPr>
            <p:nvPr userDrawn="1"/>
          </p:nvSpPr>
          <p:spPr bwMode="auto">
            <a:xfrm>
              <a:off x="1294009"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2" name="Oval 444"/>
            <p:cNvSpPr>
              <a:spLocks noChangeAspect="1" noChangeArrowheads="1"/>
            </p:cNvSpPr>
            <p:nvPr userDrawn="1"/>
          </p:nvSpPr>
          <p:spPr bwMode="auto">
            <a:xfrm>
              <a:off x="1405584"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3" name="Oval 445"/>
            <p:cNvSpPr>
              <a:spLocks noChangeAspect="1" noChangeArrowheads="1"/>
            </p:cNvSpPr>
            <p:nvPr userDrawn="1"/>
          </p:nvSpPr>
          <p:spPr bwMode="auto">
            <a:xfrm>
              <a:off x="1518670"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4" name="Oval 446"/>
            <p:cNvSpPr>
              <a:spLocks noChangeAspect="1" noChangeArrowheads="1"/>
            </p:cNvSpPr>
            <p:nvPr userDrawn="1"/>
          </p:nvSpPr>
          <p:spPr bwMode="auto">
            <a:xfrm>
              <a:off x="1630246"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5" name="Oval 447"/>
            <p:cNvSpPr>
              <a:spLocks noChangeAspect="1" noChangeArrowheads="1"/>
            </p:cNvSpPr>
            <p:nvPr userDrawn="1"/>
          </p:nvSpPr>
          <p:spPr bwMode="auto">
            <a:xfrm>
              <a:off x="1743329"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6" name="Oval 448"/>
            <p:cNvSpPr>
              <a:spLocks noChangeAspect="1" noChangeArrowheads="1"/>
            </p:cNvSpPr>
            <p:nvPr userDrawn="1"/>
          </p:nvSpPr>
          <p:spPr bwMode="auto">
            <a:xfrm>
              <a:off x="1854905"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7" name="Oval 449"/>
            <p:cNvSpPr>
              <a:spLocks noChangeAspect="1" noChangeArrowheads="1"/>
            </p:cNvSpPr>
            <p:nvPr userDrawn="1"/>
          </p:nvSpPr>
          <p:spPr bwMode="auto">
            <a:xfrm>
              <a:off x="1967987"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8" name="Oval 450"/>
            <p:cNvSpPr>
              <a:spLocks noChangeAspect="1" noChangeArrowheads="1"/>
            </p:cNvSpPr>
            <p:nvPr userDrawn="1"/>
          </p:nvSpPr>
          <p:spPr bwMode="auto">
            <a:xfrm>
              <a:off x="2079563"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89" name="Oval 451"/>
            <p:cNvSpPr>
              <a:spLocks noChangeAspect="1" noChangeArrowheads="1"/>
            </p:cNvSpPr>
            <p:nvPr userDrawn="1"/>
          </p:nvSpPr>
          <p:spPr bwMode="auto">
            <a:xfrm>
              <a:off x="2192648"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0" name="Oval 452"/>
            <p:cNvSpPr>
              <a:spLocks noChangeAspect="1" noChangeArrowheads="1"/>
            </p:cNvSpPr>
            <p:nvPr userDrawn="1"/>
          </p:nvSpPr>
          <p:spPr bwMode="auto">
            <a:xfrm>
              <a:off x="2528885"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1" name="Oval 453"/>
            <p:cNvSpPr>
              <a:spLocks noChangeAspect="1" noChangeArrowheads="1"/>
            </p:cNvSpPr>
            <p:nvPr userDrawn="1"/>
          </p:nvSpPr>
          <p:spPr bwMode="auto">
            <a:xfrm>
              <a:off x="2641967"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2" name="Oval 454"/>
            <p:cNvSpPr>
              <a:spLocks noChangeAspect="1" noChangeArrowheads="1"/>
            </p:cNvSpPr>
            <p:nvPr userDrawn="1"/>
          </p:nvSpPr>
          <p:spPr bwMode="auto">
            <a:xfrm>
              <a:off x="2753543"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3" name="Oval 455"/>
            <p:cNvSpPr>
              <a:spLocks noChangeAspect="1" noChangeArrowheads="1"/>
            </p:cNvSpPr>
            <p:nvPr userDrawn="1"/>
          </p:nvSpPr>
          <p:spPr bwMode="auto">
            <a:xfrm>
              <a:off x="2866627"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4" name="Oval 456"/>
            <p:cNvSpPr>
              <a:spLocks noChangeAspect="1" noChangeArrowheads="1"/>
            </p:cNvSpPr>
            <p:nvPr userDrawn="1"/>
          </p:nvSpPr>
          <p:spPr bwMode="auto">
            <a:xfrm>
              <a:off x="4214586"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5" name="Oval 457"/>
            <p:cNvSpPr>
              <a:spLocks noChangeAspect="1" noChangeArrowheads="1"/>
            </p:cNvSpPr>
            <p:nvPr userDrawn="1"/>
          </p:nvSpPr>
          <p:spPr bwMode="auto">
            <a:xfrm>
              <a:off x="4552328"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6" name="Oval 458"/>
            <p:cNvSpPr>
              <a:spLocks noChangeAspect="1" noChangeArrowheads="1"/>
            </p:cNvSpPr>
            <p:nvPr userDrawn="1"/>
          </p:nvSpPr>
          <p:spPr bwMode="auto">
            <a:xfrm>
              <a:off x="4888565"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7" name="Oval 459"/>
            <p:cNvSpPr>
              <a:spLocks noChangeAspect="1" noChangeArrowheads="1"/>
            </p:cNvSpPr>
            <p:nvPr userDrawn="1"/>
          </p:nvSpPr>
          <p:spPr bwMode="auto">
            <a:xfrm>
              <a:off x="5001649"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8" name="Oval 460"/>
            <p:cNvSpPr>
              <a:spLocks noChangeAspect="1" noChangeArrowheads="1"/>
            </p:cNvSpPr>
            <p:nvPr userDrawn="1"/>
          </p:nvSpPr>
          <p:spPr bwMode="auto">
            <a:xfrm>
              <a:off x="5113225"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99" name="Oval 461"/>
            <p:cNvSpPr>
              <a:spLocks noChangeAspect="1" noChangeArrowheads="1"/>
            </p:cNvSpPr>
            <p:nvPr userDrawn="1"/>
          </p:nvSpPr>
          <p:spPr bwMode="auto">
            <a:xfrm>
              <a:off x="5226308"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0" name="Oval 462"/>
            <p:cNvSpPr>
              <a:spLocks noChangeAspect="1" noChangeArrowheads="1"/>
            </p:cNvSpPr>
            <p:nvPr userDrawn="1"/>
          </p:nvSpPr>
          <p:spPr bwMode="auto">
            <a:xfrm>
              <a:off x="5337884"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1" name="Oval 463"/>
            <p:cNvSpPr>
              <a:spLocks noChangeAspect="1" noChangeArrowheads="1"/>
            </p:cNvSpPr>
            <p:nvPr userDrawn="1"/>
          </p:nvSpPr>
          <p:spPr bwMode="auto">
            <a:xfrm>
              <a:off x="5450968"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2" name="Oval 464"/>
            <p:cNvSpPr>
              <a:spLocks noChangeAspect="1" noChangeArrowheads="1"/>
            </p:cNvSpPr>
            <p:nvPr userDrawn="1"/>
          </p:nvSpPr>
          <p:spPr bwMode="auto">
            <a:xfrm>
              <a:off x="5562544"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3" name="Oval 465"/>
            <p:cNvSpPr>
              <a:spLocks noChangeAspect="1" noChangeArrowheads="1"/>
            </p:cNvSpPr>
            <p:nvPr userDrawn="1"/>
          </p:nvSpPr>
          <p:spPr bwMode="auto">
            <a:xfrm>
              <a:off x="5675627"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4" name="Oval 466"/>
            <p:cNvSpPr>
              <a:spLocks noChangeAspect="1" noChangeArrowheads="1"/>
            </p:cNvSpPr>
            <p:nvPr userDrawn="1"/>
          </p:nvSpPr>
          <p:spPr bwMode="auto">
            <a:xfrm>
              <a:off x="5787203"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5" name="Oval 467"/>
            <p:cNvSpPr>
              <a:spLocks noChangeAspect="1" noChangeArrowheads="1"/>
            </p:cNvSpPr>
            <p:nvPr userDrawn="1"/>
          </p:nvSpPr>
          <p:spPr bwMode="auto">
            <a:xfrm>
              <a:off x="5900288"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6" name="Oval 468"/>
            <p:cNvSpPr>
              <a:spLocks noChangeAspect="1" noChangeArrowheads="1"/>
            </p:cNvSpPr>
            <p:nvPr userDrawn="1"/>
          </p:nvSpPr>
          <p:spPr bwMode="auto">
            <a:xfrm>
              <a:off x="6013372"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7" name="Oval 469"/>
            <p:cNvSpPr>
              <a:spLocks noChangeAspect="1" noChangeArrowheads="1"/>
            </p:cNvSpPr>
            <p:nvPr userDrawn="1"/>
          </p:nvSpPr>
          <p:spPr bwMode="auto">
            <a:xfrm>
              <a:off x="6124948"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8" name="Oval 470"/>
            <p:cNvSpPr>
              <a:spLocks noChangeAspect="1" noChangeArrowheads="1"/>
            </p:cNvSpPr>
            <p:nvPr userDrawn="1"/>
          </p:nvSpPr>
          <p:spPr bwMode="auto">
            <a:xfrm>
              <a:off x="6238031"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09" name="Oval 471"/>
            <p:cNvSpPr>
              <a:spLocks noChangeAspect="1" noChangeArrowheads="1"/>
            </p:cNvSpPr>
            <p:nvPr userDrawn="1"/>
          </p:nvSpPr>
          <p:spPr bwMode="auto">
            <a:xfrm>
              <a:off x="6349607"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0" name="Oval 472"/>
            <p:cNvSpPr>
              <a:spLocks noChangeAspect="1" noChangeArrowheads="1"/>
            </p:cNvSpPr>
            <p:nvPr userDrawn="1"/>
          </p:nvSpPr>
          <p:spPr bwMode="auto">
            <a:xfrm>
              <a:off x="6462690"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1" name="Oval 473"/>
            <p:cNvSpPr>
              <a:spLocks noChangeAspect="1" noChangeArrowheads="1"/>
            </p:cNvSpPr>
            <p:nvPr userDrawn="1"/>
          </p:nvSpPr>
          <p:spPr bwMode="auto">
            <a:xfrm>
              <a:off x="6574266"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2" name="Oval 474"/>
            <p:cNvSpPr>
              <a:spLocks noChangeAspect="1" noChangeArrowheads="1"/>
            </p:cNvSpPr>
            <p:nvPr userDrawn="1"/>
          </p:nvSpPr>
          <p:spPr bwMode="auto">
            <a:xfrm>
              <a:off x="6687351"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3" name="Oval 475"/>
            <p:cNvSpPr>
              <a:spLocks noChangeAspect="1" noChangeArrowheads="1"/>
            </p:cNvSpPr>
            <p:nvPr userDrawn="1"/>
          </p:nvSpPr>
          <p:spPr bwMode="auto">
            <a:xfrm>
              <a:off x="6798926"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4" name="Oval 476"/>
            <p:cNvSpPr>
              <a:spLocks noChangeAspect="1" noChangeArrowheads="1"/>
            </p:cNvSpPr>
            <p:nvPr userDrawn="1"/>
          </p:nvSpPr>
          <p:spPr bwMode="auto">
            <a:xfrm>
              <a:off x="6912011"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5" name="Oval 477"/>
            <p:cNvSpPr>
              <a:spLocks noChangeAspect="1" noChangeArrowheads="1"/>
            </p:cNvSpPr>
            <p:nvPr userDrawn="1"/>
          </p:nvSpPr>
          <p:spPr bwMode="auto">
            <a:xfrm>
              <a:off x="7023587"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6" name="Oval 478"/>
            <p:cNvSpPr>
              <a:spLocks noChangeAspect="1" noChangeArrowheads="1"/>
            </p:cNvSpPr>
            <p:nvPr userDrawn="1"/>
          </p:nvSpPr>
          <p:spPr bwMode="auto">
            <a:xfrm>
              <a:off x="7136670"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7" name="Oval 479"/>
            <p:cNvSpPr>
              <a:spLocks noChangeAspect="1" noChangeArrowheads="1"/>
            </p:cNvSpPr>
            <p:nvPr userDrawn="1"/>
          </p:nvSpPr>
          <p:spPr bwMode="auto">
            <a:xfrm>
              <a:off x="7248246"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8" name="Oval 480"/>
            <p:cNvSpPr>
              <a:spLocks noChangeAspect="1" noChangeArrowheads="1"/>
            </p:cNvSpPr>
            <p:nvPr userDrawn="1"/>
          </p:nvSpPr>
          <p:spPr bwMode="auto">
            <a:xfrm>
              <a:off x="7361330"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19" name="Oval 481"/>
            <p:cNvSpPr>
              <a:spLocks noChangeAspect="1" noChangeArrowheads="1"/>
            </p:cNvSpPr>
            <p:nvPr userDrawn="1"/>
          </p:nvSpPr>
          <p:spPr bwMode="auto">
            <a:xfrm>
              <a:off x="7472905" y="228107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0" name="Oval 482"/>
            <p:cNvSpPr>
              <a:spLocks noChangeAspect="1" noChangeArrowheads="1"/>
            </p:cNvSpPr>
            <p:nvPr userDrawn="1"/>
          </p:nvSpPr>
          <p:spPr bwMode="auto">
            <a:xfrm>
              <a:off x="8035308"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1" name="Oval 483"/>
            <p:cNvSpPr>
              <a:spLocks noChangeAspect="1" noChangeArrowheads="1"/>
            </p:cNvSpPr>
            <p:nvPr userDrawn="1"/>
          </p:nvSpPr>
          <p:spPr bwMode="auto">
            <a:xfrm>
              <a:off x="8146884" y="228107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2" name="Oval 484"/>
            <p:cNvSpPr>
              <a:spLocks noChangeAspect="1" noChangeArrowheads="1"/>
            </p:cNvSpPr>
            <p:nvPr userDrawn="1"/>
          </p:nvSpPr>
          <p:spPr bwMode="auto">
            <a:xfrm>
              <a:off x="506946" y="22810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3" name="Oval 485"/>
            <p:cNvSpPr>
              <a:spLocks noChangeAspect="1" noChangeArrowheads="1"/>
            </p:cNvSpPr>
            <p:nvPr userDrawn="1"/>
          </p:nvSpPr>
          <p:spPr bwMode="auto">
            <a:xfrm>
              <a:off x="1180926"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4" name="Oval 486"/>
            <p:cNvSpPr>
              <a:spLocks noChangeAspect="1" noChangeArrowheads="1"/>
            </p:cNvSpPr>
            <p:nvPr userDrawn="1"/>
          </p:nvSpPr>
          <p:spPr bwMode="auto">
            <a:xfrm>
              <a:off x="1294009"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5" name="Oval 487"/>
            <p:cNvSpPr>
              <a:spLocks noChangeAspect="1" noChangeArrowheads="1"/>
            </p:cNvSpPr>
            <p:nvPr userDrawn="1"/>
          </p:nvSpPr>
          <p:spPr bwMode="auto">
            <a:xfrm>
              <a:off x="1405584"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6" name="Oval 488"/>
            <p:cNvSpPr>
              <a:spLocks noChangeAspect="1" noChangeArrowheads="1"/>
            </p:cNvSpPr>
            <p:nvPr userDrawn="1"/>
          </p:nvSpPr>
          <p:spPr bwMode="auto">
            <a:xfrm>
              <a:off x="1518670"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7" name="Oval 489"/>
            <p:cNvSpPr>
              <a:spLocks noChangeAspect="1" noChangeArrowheads="1"/>
            </p:cNvSpPr>
            <p:nvPr userDrawn="1"/>
          </p:nvSpPr>
          <p:spPr bwMode="auto">
            <a:xfrm>
              <a:off x="1630246"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8" name="Oval 490"/>
            <p:cNvSpPr>
              <a:spLocks noChangeAspect="1" noChangeArrowheads="1"/>
            </p:cNvSpPr>
            <p:nvPr userDrawn="1"/>
          </p:nvSpPr>
          <p:spPr bwMode="auto">
            <a:xfrm>
              <a:off x="1743329"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29" name="Oval 491"/>
            <p:cNvSpPr>
              <a:spLocks noChangeAspect="1" noChangeArrowheads="1"/>
            </p:cNvSpPr>
            <p:nvPr userDrawn="1"/>
          </p:nvSpPr>
          <p:spPr bwMode="auto">
            <a:xfrm>
              <a:off x="1854905"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0" name="Oval 492"/>
            <p:cNvSpPr>
              <a:spLocks noChangeAspect="1" noChangeArrowheads="1"/>
            </p:cNvSpPr>
            <p:nvPr userDrawn="1"/>
          </p:nvSpPr>
          <p:spPr bwMode="auto">
            <a:xfrm>
              <a:off x="1967988"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1" name="Oval 493"/>
            <p:cNvSpPr>
              <a:spLocks noChangeAspect="1" noChangeArrowheads="1"/>
            </p:cNvSpPr>
            <p:nvPr userDrawn="1"/>
          </p:nvSpPr>
          <p:spPr bwMode="auto">
            <a:xfrm>
              <a:off x="2079564"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2" name="Oval 494"/>
            <p:cNvSpPr>
              <a:spLocks noChangeAspect="1" noChangeArrowheads="1"/>
            </p:cNvSpPr>
            <p:nvPr userDrawn="1"/>
          </p:nvSpPr>
          <p:spPr bwMode="auto">
            <a:xfrm>
              <a:off x="2192649"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3" name="Oval 495"/>
            <p:cNvSpPr>
              <a:spLocks noChangeAspect="1" noChangeArrowheads="1"/>
            </p:cNvSpPr>
            <p:nvPr userDrawn="1"/>
          </p:nvSpPr>
          <p:spPr bwMode="auto">
            <a:xfrm>
              <a:off x="2304225"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4" name="Oval 496"/>
            <p:cNvSpPr>
              <a:spLocks noChangeAspect="1" noChangeArrowheads="1"/>
            </p:cNvSpPr>
            <p:nvPr userDrawn="1"/>
          </p:nvSpPr>
          <p:spPr bwMode="auto">
            <a:xfrm>
              <a:off x="2417309"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5" name="Oval 497"/>
            <p:cNvSpPr>
              <a:spLocks noChangeAspect="1" noChangeArrowheads="1"/>
            </p:cNvSpPr>
            <p:nvPr userDrawn="1"/>
          </p:nvSpPr>
          <p:spPr bwMode="auto">
            <a:xfrm>
              <a:off x="2528885"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6" name="Oval 498"/>
            <p:cNvSpPr>
              <a:spLocks noChangeAspect="1" noChangeArrowheads="1"/>
            </p:cNvSpPr>
            <p:nvPr userDrawn="1"/>
          </p:nvSpPr>
          <p:spPr bwMode="auto">
            <a:xfrm>
              <a:off x="2641967"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7" name="Oval 499"/>
            <p:cNvSpPr>
              <a:spLocks noChangeAspect="1" noChangeArrowheads="1"/>
            </p:cNvSpPr>
            <p:nvPr userDrawn="1"/>
          </p:nvSpPr>
          <p:spPr bwMode="auto">
            <a:xfrm>
              <a:off x="2753543"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8" name="Oval 500"/>
            <p:cNvSpPr>
              <a:spLocks noChangeAspect="1" noChangeArrowheads="1"/>
            </p:cNvSpPr>
            <p:nvPr userDrawn="1"/>
          </p:nvSpPr>
          <p:spPr bwMode="auto">
            <a:xfrm>
              <a:off x="2866627"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9" name="Oval 501"/>
            <p:cNvSpPr>
              <a:spLocks noChangeAspect="1" noChangeArrowheads="1"/>
            </p:cNvSpPr>
            <p:nvPr userDrawn="1"/>
          </p:nvSpPr>
          <p:spPr bwMode="auto">
            <a:xfrm>
              <a:off x="2978203"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0" name="Oval 502"/>
            <p:cNvSpPr>
              <a:spLocks noChangeAspect="1" noChangeArrowheads="1"/>
            </p:cNvSpPr>
            <p:nvPr userDrawn="1"/>
          </p:nvSpPr>
          <p:spPr bwMode="auto">
            <a:xfrm>
              <a:off x="4103010"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1" name="Oval 503"/>
            <p:cNvSpPr>
              <a:spLocks noChangeAspect="1" noChangeArrowheads="1"/>
            </p:cNvSpPr>
            <p:nvPr userDrawn="1"/>
          </p:nvSpPr>
          <p:spPr bwMode="auto">
            <a:xfrm>
              <a:off x="4214586"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2" name="Oval 504"/>
            <p:cNvSpPr>
              <a:spLocks noChangeAspect="1" noChangeArrowheads="1"/>
            </p:cNvSpPr>
            <p:nvPr userDrawn="1"/>
          </p:nvSpPr>
          <p:spPr bwMode="auto">
            <a:xfrm>
              <a:off x="4327669"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3" name="Oval 505"/>
            <p:cNvSpPr>
              <a:spLocks noChangeAspect="1" noChangeArrowheads="1"/>
            </p:cNvSpPr>
            <p:nvPr userDrawn="1"/>
          </p:nvSpPr>
          <p:spPr bwMode="auto">
            <a:xfrm>
              <a:off x="4439246"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4" name="Oval 506"/>
            <p:cNvSpPr>
              <a:spLocks noChangeAspect="1" noChangeArrowheads="1"/>
            </p:cNvSpPr>
            <p:nvPr userDrawn="1"/>
          </p:nvSpPr>
          <p:spPr bwMode="auto">
            <a:xfrm>
              <a:off x="4552329"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5" name="Oval 507"/>
            <p:cNvSpPr>
              <a:spLocks noChangeAspect="1" noChangeArrowheads="1"/>
            </p:cNvSpPr>
            <p:nvPr userDrawn="1"/>
          </p:nvSpPr>
          <p:spPr bwMode="auto">
            <a:xfrm>
              <a:off x="4663905"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6" name="Oval 508"/>
            <p:cNvSpPr>
              <a:spLocks noChangeAspect="1" noChangeArrowheads="1"/>
            </p:cNvSpPr>
            <p:nvPr userDrawn="1"/>
          </p:nvSpPr>
          <p:spPr bwMode="auto">
            <a:xfrm>
              <a:off x="4776989"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7" name="Oval 509"/>
            <p:cNvSpPr>
              <a:spLocks noChangeAspect="1" noChangeArrowheads="1"/>
            </p:cNvSpPr>
            <p:nvPr userDrawn="1"/>
          </p:nvSpPr>
          <p:spPr bwMode="auto">
            <a:xfrm>
              <a:off x="4888565" y="2385113"/>
              <a:ext cx="85944"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8" name="Oval 510"/>
            <p:cNvSpPr>
              <a:spLocks noChangeAspect="1" noChangeArrowheads="1"/>
            </p:cNvSpPr>
            <p:nvPr userDrawn="1"/>
          </p:nvSpPr>
          <p:spPr bwMode="auto">
            <a:xfrm>
              <a:off x="5001649"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49" name="Oval 511"/>
            <p:cNvSpPr>
              <a:spLocks noChangeAspect="1" noChangeArrowheads="1"/>
            </p:cNvSpPr>
            <p:nvPr userDrawn="1"/>
          </p:nvSpPr>
          <p:spPr bwMode="auto">
            <a:xfrm>
              <a:off x="5113225"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0" name="Oval 512"/>
            <p:cNvSpPr>
              <a:spLocks noChangeAspect="1" noChangeArrowheads="1"/>
            </p:cNvSpPr>
            <p:nvPr userDrawn="1"/>
          </p:nvSpPr>
          <p:spPr bwMode="auto">
            <a:xfrm>
              <a:off x="5226308"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1" name="Oval 513"/>
            <p:cNvSpPr>
              <a:spLocks noChangeAspect="1" noChangeArrowheads="1"/>
            </p:cNvSpPr>
            <p:nvPr userDrawn="1"/>
          </p:nvSpPr>
          <p:spPr bwMode="auto">
            <a:xfrm>
              <a:off x="5337884"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2" name="Oval 514"/>
            <p:cNvSpPr>
              <a:spLocks noChangeAspect="1" noChangeArrowheads="1"/>
            </p:cNvSpPr>
            <p:nvPr userDrawn="1"/>
          </p:nvSpPr>
          <p:spPr bwMode="auto">
            <a:xfrm>
              <a:off x="5450968"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3" name="Oval 515"/>
            <p:cNvSpPr>
              <a:spLocks noChangeAspect="1" noChangeArrowheads="1"/>
            </p:cNvSpPr>
            <p:nvPr userDrawn="1"/>
          </p:nvSpPr>
          <p:spPr bwMode="auto">
            <a:xfrm>
              <a:off x="5562544"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4" name="Oval 516"/>
            <p:cNvSpPr>
              <a:spLocks noChangeAspect="1" noChangeArrowheads="1"/>
            </p:cNvSpPr>
            <p:nvPr userDrawn="1"/>
          </p:nvSpPr>
          <p:spPr bwMode="auto">
            <a:xfrm>
              <a:off x="5675628"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5" name="Oval 517"/>
            <p:cNvSpPr>
              <a:spLocks noChangeAspect="1" noChangeArrowheads="1"/>
            </p:cNvSpPr>
            <p:nvPr userDrawn="1"/>
          </p:nvSpPr>
          <p:spPr bwMode="auto">
            <a:xfrm>
              <a:off x="5787204"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6" name="Oval 518"/>
            <p:cNvSpPr>
              <a:spLocks noChangeAspect="1" noChangeArrowheads="1"/>
            </p:cNvSpPr>
            <p:nvPr userDrawn="1"/>
          </p:nvSpPr>
          <p:spPr bwMode="auto">
            <a:xfrm>
              <a:off x="5900288"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7" name="Oval 519"/>
            <p:cNvSpPr>
              <a:spLocks noChangeAspect="1" noChangeArrowheads="1"/>
            </p:cNvSpPr>
            <p:nvPr userDrawn="1"/>
          </p:nvSpPr>
          <p:spPr bwMode="auto">
            <a:xfrm>
              <a:off x="6013372"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8" name="Oval 520"/>
            <p:cNvSpPr>
              <a:spLocks noChangeAspect="1" noChangeArrowheads="1"/>
            </p:cNvSpPr>
            <p:nvPr userDrawn="1"/>
          </p:nvSpPr>
          <p:spPr bwMode="auto">
            <a:xfrm>
              <a:off x="6124948"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59" name="Oval 521"/>
            <p:cNvSpPr>
              <a:spLocks noChangeAspect="1" noChangeArrowheads="1"/>
            </p:cNvSpPr>
            <p:nvPr userDrawn="1"/>
          </p:nvSpPr>
          <p:spPr bwMode="auto">
            <a:xfrm>
              <a:off x="6238031"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0" name="Oval 522"/>
            <p:cNvSpPr>
              <a:spLocks noChangeAspect="1" noChangeArrowheads="1"/>
            </p:cNvSpPr>
            <p:nvPr userDrawn="1"/>
          </p:nvSpPr>
          <p:spPr bwMode="auto">
            <a:xfrm>
              <a:off x="6349607"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1" name="Oval 523"/>
            <p:cNvSpPr>
              <a:spLocks noChangeAspect="1" noChangeArrowheads="1"/>
            </p:cNvSpPr>
            <p:nvPr userDrawn="1"/>
          </p:nvSpPr>
          <p:spPr bwMode="auto">
            <a:xfrm>
              <a:off x="6462690"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2" name="Oval 524"/>
            <p:cNvSpPr>
              <a:spLocks noChangeAspect="1" noChangeArrowheads="1"/>
            </p:cNvSpPr>
            <p:nvPr userDrawn="1"/>
          </p:nvSpPr>
          <p:spPr bwMode="auto">
            <a:xfrm>
              <a:off x="6574266"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3" name="Oval 525"/>
            <p:cNvSpPr>
              <a:spLocks noChangeAspect="1" noChangeArrowheads="1"/>
            </p:cNvSpPr>
            <p:nvPr userDrawn="1"/>
          </p:nvSpPr>
          <p:spPr bwMode="auto">
            <a:xfrm>
              <a:off x="6687351"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4" name="Oval 526"/>
            <p:cNvSpPr>
              <a:spLocks noChangeAspect="1" noChangeArrowheads="1"/>
            </p:cNvSpPr>
            <p:nvPr userDrawn="1"/>
          </p:nvSpPr>
          <p:spPr bwMode="auto">
            <a:xfrm>
              <a:off x="6798926"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5" name="Oval 527"/>
            <p:cNvSpPr>
              <a:spLocks noChangeAspect="1" noChangeArrowheads="1"/>
            </p:cNvSpPr>
            <p:nvPr userDrawn="1"/>
          </p:nvSpPr>
          <p:spPr bwMode="auto">
            <a:xfrm>
              <a:off x="6912011"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6" name="Oval 528"/>
            <p:cNvSpPr>
              <a:spLocks noChangeAspect="1" noChangeArrowheads="1"/>
            </p:cNvSpPr>
            <p:nvPr userDrawn="1"/>
          </p:nvSpPr>
          <p:spPr bwMode="auto">
            <a:xfrm>
              <a:off x="7023587"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7" name="Oval 529"/>
            <p:cNvSpPr>
              <a:spLocks noChangeAspect="1" noChangeArrowheads="1"/>
            </p:cNvSpPr>
            <p:nvPr userDrawn="1"/>
          </p:nvSpPr>
          <p:spPr bwMode="auto">
            <a:xfrm>
              <a:off x="7136670"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8" name="Oval 530"/>
            <p:cNvSpPr>
              <a:spLocks noChangeAspect="1" noChangeArrowheads="1"/>
            </p:cNvSpPr>
            <p:nvPr userDrawn="1"/>
          </p:nvSpPr>
          <p:spPr bwMode="auto">
            <a:xfrm>
              <a:off x="7248246"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69" name="Oval 531"/>
            <p:cNvSpPr>
              <a:spLocks noChangeAspect="1" noChangeArrowheads="1"/>
            </p:cNvSpPr>
            <p:nvPr userDrawn="1"/>
          </p:nvSpPr>
          <p:spPr bwMode="auto">
            <a:xfrm>
              <a:off x="7361330"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0" name="Oval 532"/>
            <p:cNvSpPr>
              <a:spLocks noChangeAspect="1" noChangeArrowheads="1"/>
            </p:cNvSpPr>
            <p:nvPr userDrawn="1"/>
          </p:nvSpPr>
          <p:spPr bwMode="auto">
            <a:xfrm>
              <a:off x="7472905" y="238511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1" name="Oval 533"/>
            <p:cNvSpPr>
              <a:spLocks noChangeAspect="1" noChangeArrowheads="1"/>
            </p:cNvSpPr>
            <p:nvPr userDrawn="1"/>
          </p:nvSpPr>
          <p:spPr bwMode="auto">
            <a:xfrm>
              <a:off x="7585989"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2" name="Oval 534"/>
            <p:cNvSpPr>
              <a:spLocks noChangeAspect="1" noChangeArrowheads="1"/>
            </p:cNvSpPr>
            <p:nvPr userDrawn="1"/>
          </p:nvSpPr>
          <p:spPr bwMode="auto">
            <a:xfrm>
              <a:off x="7697565"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3" name="Oval 535"/>
            <p:cNvSpPr>
              <a:spLocks noChangeAspect="1" noChangeArrowheads="1"/>
            </p:cNvSpPr>
            <p:nvPr userDrawn="1"/>
          </p:nvSpPr>
          <p:spPr bwMode="auto">
            <a:xfrm>
              <a:off x="8035308" y="238511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4" name="Oval 536"/>
            <p:cNvSpPr>
              <a:spLocks noChangeAspect="1" noChangeArrowheads="1"/>
            </p:cNvSpPr>
            <p:nvPr userDrawn="1"/>
          </p:nvSpPr>
          <p:spPr bwMode="auto">
            <a:xfrm>
              <a:off x="1405584"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5" name="Oval 537"/>
            <p:cNvSpPr>
              <a:spLocks noChangeAspect="1" noChangeArrowheads="1"/>
            </p:cNvSpPr>
            <p:nvPr userDrawn="1"/>
          </p:nvSpPr>
          <p:spPr bwMode="auto">
            <a:xfrm>
              <a:off x="1518670"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6" name="Oval 538"/>
            <p:cNvSpPr>
              <a:spLocks noChangeAspect="1" noChangeArrowheads="1"/>
            </p:cNvSpPr>
            <p:nvPr userDrawn="1"/>
          </p:nvSpPr>
          <p:spPr bwMode="auto">
            <a:xfrm>
              <a:off x="1630246"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7" name="Oval 539"/>
            <p:cNvSpPr>
              <a:spLocks noChangeAspect="1" noChangeArrowheads="1"/>
            </p:cNvSpPr>
            <p:nvPr userDrawn="1"/>
          </p:nvSpPr>
          <p:spPr bwMode="auto">
            <a:xfrm>
              <a:off x="1743329"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8" name="Oval 540"/>
            <p:cNvSpPr>
              <a:spLocks noChangeAspect="1" noChangeArrowheads="1"/>
            </p:cNvSpPr>
            <p:nvPr userDrawn="1"/>
          </p:nvSpPr>
          <p:spPr bwMode="auto">
            <a:xfrm>
              <a:off x="1854905"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79" name="Oval 541"/>
            <p:cNvSpPr>
              <a:spLocks noChangeAspect="1" noChangeArrowheads="1"/>
            </p:cNvSpPr>
            <p:nvPr userDrawn="1"/>
          </p:nvSpPr>
          <p:spPr bwMode="auto">
            <a:xfrm>
              <a:off x="1967988"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0" name="Oval 542"/>
            <p:cNvSpPr>
              <a:spLocks noChangeAspect="1" noChangeArrowheads="1"/>
            </p:cNvSpPr>
            <p:nvPr userDrawn="1"/>
          </p:nvSpPr>
          <p:spPr bwMode="auto">
            <a:xfrm>
              <a:off x="2079564"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1" name="Oval 543"/>
            <p:cNvSpPr>
              <a:spLocks noChangeAspect="1" noChangeArrowheads="1"/>
            </p:cNvSpPr>
            <p:nvPr userDrawn="1"/>
          </p:nvSpPr>
          <p:spPr bwMode="auto">
            <a:xfrm>
              <a:off x="2192649"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2" name="Oval 544"/>
            <p:cNvSpPr>
              <a:spLocks noChangeAspect="1" noChangeArrowheads="1"/>
            </p:cNvSpPr>
            <p:nvPr userDrawn="1"/>
          </p:nvSpPr>
          <p:spPr bwMode="auto">
            <a:xfrm>
              <a:off x="2304225"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3" name="Oval 545"/>
            <p:cNvSpPr>
              <a:spLocks noChangeAspect="1" noChangeArrowheads="1"/>
            </p:cNvSpPr>
            <p:nvPr userDrawn="1"/>
          </p:nvSpPr>
          <p:spPr bwMode="auto">
            <a:xfrm>
              <a:off x="2417309"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4" name="Oval 546"/>
            <p:cNvSpPr>
              <a:spLocks noChangeAspect="1" noChangeArrowheads="1"/>
            </p:cNvSpPr>
            <p:nvPr userDrawn="1"/>
          </p:nvSpPr>
          <p:spPr bwMode="auto">
            <a:xfrm>
              <a:off x="2528885"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5" name="Oval 547"/>
            <p:cNvSpPr>
              <a:spLocks noChangeAspect="1" noChangeArrowheads="1"/>
            </p:cNvSpPr>
            <p:nvPr userDrawn="1"/>
          </p:nvSpPr>
          <p:spPr bwMode="auto">
            <a:xfrm>
              <a:off x="2641967"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6" name="Oval 548"/>
            <p:cNvSpPr>
              <a:spLocks noChangeAspect="1" noChangeArrowheads="1"/>
            </p:cNvSpPr>
            <p:nvPr userDrawn="1"/>
          </p:nvSpPr>
          <p:spPr bwMode="auto">
            <a:xfrm>
              <a:off x="2753543"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7" name="Oval 549"/>
            <p:cNvSpPr>
              <a:spLocks noChangeAspect="1" noChangeArrowheads="1"/>
            </p:cNvSpPr>
            <p:nvPr userDrawn="1"/>
          </p:nvSpPr>
          <p:spPr bwMode="auto">
            <a:xfrm>
              <a:off x="2866627"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8" name="Oval 550"/>
            <p:cNvSpPr>
              <a:spLocks noChangeAspect="1" noChangeArrowheads="1"/>
            </p:cNvSpPr>
            <p:nvPr userDrawn="1"/>
          </p:nvSpPr>
          <p:spPr bwMode="auto">
            <a:xfrm>
              <a:off x="2978203"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89" name="Oval 551"/>
            <p:cNvSpPr>
              <a:spLocks noChangeAspect="1" noChangeArrowheads="1"/>
            </p:cNvSpPr>
            <p:nvPr userDrawn="1"/>
          </p:nvSpPr>
          <p:spPr bwMode="auto">
            <a:xfrm>
              <a:off x="4214586"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0" name="Oval 552"/>
            <p:cNvSpPr>
              <a:spLocks noChangeAspect="1" noChangeArrowheads="1"/>
            </p:cNvSpPr>
            <p:nvPr userDrawn="1"/>
          </p:nvSpPr>
          <p:spPr bwMode="auto">
            <a:xfrm>
              <a:off x="4327669" y="2489148"/>
              <a:ext cx="85944" cy="85944"/>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1" name="Oval 553"/>
            <p:cNvSpPr>
              <a:spLocks noChangeAspect="1" noChangeArrowheads="1"/>
            </p:cNvSpPr>
            <p:nvPr userDrawn="1"/>
          </p:nvSpPr>
          <p:spPr bwMode="auto">
            <a:xfrm>
              <a:off x="4439246"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2" name="Oval 554"/>
            <p:cNvSpPr>
              <a:spLocks noChangeAspect="1" noChangeArrowheads="1"/>
            </p:cNvSpPr>
            <p:nvPr userDrawn="1"/>
          </p:nvSpPr>
          <p:spPr bwMode="auto">
            <a:xfrm>
              <a:off x="4552329"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3" name="Oval 555"/>
            <p:cNvSpPr>
              <a:spLocks noChangeAspect="1" noChangeArrowheads="1"/>
            </p:cNvSpPr>
            <p:nvPr userDrawn="1"/>
          </p:nvSpPr>
          <p:spPr bwMode="auto">
            <a:xfrm>
              <a:off x="4663905"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4" name="Oval 556"/>
            <p:cNvSpPr>
              <a:spLocks noChangeAspect="1" noChangeArrowheads="1"/>
            </p:cNvSpPr>
            <p:nvPr userDrawn="1"/>
          </p:nvSpPr>
          <p:spPr bwMode="auto">
            <a:xfrm>
              <a:off x="4776989"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5" name="Oval 557"/>
            <p:cNvSpPr>
              <a:spLocks noChangeAspect="1" noChangeArrowheads="1"/>
            </p:cNvSpPr>
            <p:nvPr userDrawn="1"/>
          </p:nvSpPr>
          <p:spPr bwMode="auto">
            <a:xfrm>
              <a:off x="4888565"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6" name="Oval 558"/>
            <p:cNvSpPr>
              <a:spLocks noChangeAspect="1" noChangeArrowheads="1"/>
            </p:cNvSpPr>
            <p:nvPr userDrawn="1"/>
          </p:nvSpPr>
          <p:spPr bwMode="auto">
            <a:xfrm>
              <a:off x="5001649"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7" name="Oval 559"/>
            <p:cNvSpPr>
              <a:spLocks noChangeAspect="1" noChangeArrowheads="1"/>
            </p:cNvSpPr>
            <p:nvPr userDrawn="1"/>
          </p:nvSpPr>
          <p:spPr bwMode="auto">
            <a:xfrm>
              <a:off x="5113225"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8" name="Oval 560"/>
            <p:cNvSpPr>
              <a:spLocks noChangeAspect="1" noChangeArrowheads="1"/>
            </p:cNvSpPr>
            <p:nvPr userDrawn="1"/>
          </p:nvSpPr>
          <p:spPr bwMode="auto">
            <a:xfrm>
              <a:off x="5226308"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99" name="Oval 561"/>
            <p:cNvSpPr>
              <a:spLocks noChangeAspect="1" noChangeArrowheads="1"/>
            </p:cNvSpPr>
            <p:nvPr userDrawn="1"/>
          </p:nvSpPr>
          <p:spPr bwMode="auto">
            <a:xfrm>
              <a:off x="5337884"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0" name="Oval 562"/>
            <p:cNvSpPr>
              <a:spLocks noChangeAspect="1" noChangeArrowheads="1"/>
            </p:cNvSpPr>
            <p:nvPr userDrawn="1"/>
          </p:nvSpPr>
          <p:spPr bwMode="auto">
            <a:xfrm>
              <a:off x="5450968"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1" name="Oval 563"/>
            <p:cNvSpPr>
              <a:spLocks noChangeAspect="1" noChangeArrowheads="1"/>
            </p:cNvSpPr>
            <p:nvPr userDrawn="1"/>
          </p:nvSpPr>
          <p:spPr bwMode="auto">
            <a:xfrm>
              <a:off x="5562544"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2" name="Oval 564"/>
            <p:cNvSpPr>
              <a:spLocks noChangeAspect="1" noChangeArrowheads="1"/>
            </p:cNvSpPr>
            <p:nvPr userDrawn="1"/>
          </p:nvSpPr>
          <p:spPr bwMode="auto">
            <a:xfrm>
              <a:off x="5675628"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3" name="Oval 565"/>
            <p:cNvSpPr>
              <a:spLocks noChangeAspect="1" noChangeArrowheads="1"/>
            </p:cNvSpPr>
            <p:nvPr userDrawn="1"/>
          </p:nvSpPr>
          <p:spPr bwMode="auto">
            <a:xfrm>
              <a:off x="5787204"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4" name="Oval 566"/>
            <p:cNvSpPr>
              <a:spLocks noChangeAspect="1" noChangeArrowheads="1"/>
            </p:cNvSpPr>
            <p:nvPr userDrawn="1"/>
          </p:nvSpPr>
          <p:spPr bwMode="auto">
            <a:xfrm>
              <a:off x="5900288"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5" name="Oval 567"/>
            <p:cNvSpPr>
              <a:spLocks noChangeAspect="1" noChangeArrowheads="1"/>
            </p:cNvSpPr>
            <p:nvPr userDrawn="1"/>
          </p:nvSpPr>
          <p:spPr bwMode="auto">
            <a:xfrm>
              <a:off x="6013372"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6" name="Oval 568"/>
            <p:cNvSpPr>
              <a:spLocks noChangeAspect="1" noChangeArrowheads="1"/>
            </p:cNvSpPr>
            <p:nvPr userDrawn="1"/>
          </p:nvSpPr>
          <p:spPr bwMode="auto">
            <a:xfrm>
              <a:off x="6124948"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7" name="Oval 569"/>
            <p:cNvSpPr>
              <a:spLocks noChangeAspect="1" noChangeArrowheads="1"/>
            </p:cNvSpPr>
            <p:nvPr userDrawn="1"/>
          </p:nvSpPr>
          <p:spPr bwMode="auto">
            <a:xfrm>
              <a:off x="6238031"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8" name="Oval 570"/>
            <p:cNvSpPr>
              <a:spLocks noChangeAspect="1" noChangeArrowheads="1"/>
            </p:cNvSpPr>
            <p:nvPr userDrawn="1"/>
          </p:nvSpPr>
          <p:spPr bwMode="auto">
            <a:xfrm>
              <a:off x="6349607"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09" name="Oval 571"/>
            <p:cNvSpPr>
              <a:spLocks noChangeAspect="1" noChangeArrowheads="1"/>
            </p:cNvSpPr>
            <p:nvPr userDrawn="1"/>
          </p:nvSpPr>
          <p:spPr bwMode="auto">
            <a:xfrm>
              <a:off x="6462690"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0" name="Oval 572"/>
            <p:cNvSpPr>
              <a:spLocks noChangeAspect="1" noChangeArrowheads="1"/>
            </p:cNvSpPr>
            <p:nvPr userDrawn="1"/>
          </p:nvSpPr>
          <p:spPr bwMode="auto">
            <a:xfrm>
              <a:off x="6574266"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1" name="Oval 573"/>
            <p:cNvSpPr>
              <a:spLocks noChangeAspect="1" noChangeArrowheads="1"/>
            </p:cNvSpPr>
            <p:nvPr userDrawn="1"/>
          </p:nvSpPr>
          <p:spPr bwMode="auto">
            <a:xfrm>
              <a:off x="6687351"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2" name="Oval 574"/>
            <p:cNvSpPr>
              <a:spLocks noChangeAspect="1" noChangeArrowheads="1"/>
            </p:cNvSpPr>
            <p:nvPr userDrawn="1"/>
          </p:nvSpPr>
          <p:spPr bwMode="auto">
            <a:xfrm>
              <a:off x="6798926"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3" name="Oval 575"/>
            <p:cNvSpPr>
              <a:spLocks noChangeAspect="1" noChangeArrowheads="1"/>
            </p:cNvSpPr>
            <p:nvPr userDrawn="1"/>
          </p:nvSpPr>
          <p:spPr bwMode="auto">
            <a:xfrm>
              <a:off x="6912011"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4" name="Oval 576"/>
            <p:cNvSpPr>
              <a:spLocks noChangeAspect="1" noChangeArrowheads="1"/>
            </p:cNvSpPr>
            <p:nvPr userDrawn="1"/>
          </p:nvSpPr>
          <p:spPr bwMode="auto">
            <a:xfrm>
              <a:off x="7023587"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5" name="Oval 577"/>
            <p:cNvSpPr>
              <a:spLocks noChangeAspect="1" noChangeArrowheads="1"/>
            </p:cNvSpPr>
            <p:nvPr userDrawn="1"/>
          </p:nvSpPr>
          <p:spPr bwMode="auto">
            <a:xfrm>
              <a:off x="7136670"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6" name="Oval 578"/>
            <p:cNvSpPr>
              <a:spLocks noChangeAspect="1" noChangeArrowheads="1"/>
            </p:cNvSpPr>
            <p:nvPr userDrawn="1"/>
          </p:nvSpPr>
          <p:spPr bwMode="auto">
            <a:xfrm>
              <a:off x="7248246"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7" name="Oval 579"/>
            <p:cNvSpPr>
              <a:spLocks noChangeAspect="1" noChangeArrowheads="1"/>
            </p:cNvSpPr>
            <p:nvPr userDrawn="1"/>
          </p:nvSpPr>
          <p:spPr bwMode="auto">
            <a:xfrm>
              <a:off x="7361330"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8" name="Oval 580"/>
            <p:cNvSpPr>
              <a:spLocks noChangeAspect="1" noChangeArrowheads="1"/>
            </p:cNvSpPr>
            <p:nvPr userDrawn="1"/>
          </p:nvSpPr>
          <p:spPr bwMode="auto">
            <a:xfrm>
              <a:off x="7472905" y="248914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19" name="Oval 581"/>
            <p:cNvSpPr>
              <a:spLocks noChangeAspect="1" noChangeArrowheads="1"/>
            </p:cNvSpPr>
            <p:nvPr userDrawn="1"/>
          </p:nvSpPr>
          <p:spPr bwMode="auto">
            <a:xfrm>
              <a:off x="7585989"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0" name="Oval 582"/>
            <p:cNvSpPr>
              <a:spLocks noChangeAspect="1" noChangeArrowheads="1"/>
            </p:cNvSpPr>
            <p:nvPr userDrawn="1"/>
          </p:nvSpPr>
          <p:spPr bwMode="auto">
            <a:xfrm>
              <a:off x="7697565" y="248914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1" name="Oval 583"/>
            <p:cNvSpPr>
              <a:spLocks noChangeAspect="1" noChangeArrowheads="1"/>
            </p:cNvSpPr>
            <p:nvPr userDrawn="1"/>
          </p:nvSpPr>
          <p:spPr bwMode="auto">
            <a:xfrm>
              <a:off x="8035308" y="248914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2" name="Oval 584"/>
            <p:cNvSpPr>
              <a:spLocks noChangeAspect="1" noChangeArrowheads="1"/>
            </p:cNvSpPr>
            <p:nvPr userDrawn="1"/>
          </p:nvSpPr>
          <p:spPr bwMode="auto">
            <a:xfrm>
              <a:off x="1405584"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3" name="Oval 585"/>
            <p:cNvSpPr>
              <a:spLocks noChangeAspect="1" noChangeArrowheads="1"/>
            </p:cNvSpPr>
            <p:nvPr userDrawn="1"/>
          </p:nvSpPr>
          <p:spPr bwMode="auto">
            <a:xfrm>
              <a:off x="1518670"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4" name="Oval 586"/>
            <p:cNvSpPr>
              <a:spLocks noChangeAspect="1" noChangeArrowheads="1"/>
            </p:cNvSpPr>
            <p:nvPr userDrawn="1"/>
          </p:nvSpPr>
          <p:spPr bwMode="auto">
            <a:xfrm>
              <a:off x="1630246"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5" name="Oval 587"/>
            <p:cNvSpPr>
              <a:spLocks noChangeAspect="1" noChangeArrowheads="1"/>
            </p:cNvSpPr>
            <p:nvPr userDrawn="1"/>
          </p:nvSpPr>
          <p:spPr bwMode="auto">
            <a:xfrm>
              <a:off x="1743329"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6" name="Oval 588"/>
            <p:cNvSpPr>
              <a:spLocks noChangeAspect="1" noChangeArrowheads="1"/>
            </p:cNvSpPr>
            <p:nvPr userDrawn="1"/>
          </p:nvSpPr>
          <p:spPr bwMode="auto">
            <a:xfrm>
              <a:off x="1854905"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7" name="Oval 589"/>
            <p:cNvSpPr>
              <a:spLocks noChangeAspect="1" noChangeArrowheads="1"/>
            </p:cNvSpPr>
            <p:nvPr userDrawn="1"/>
          </p:nvSpPr>
          <p:spPr bwMode="auto">
            <a:xfrm>
              <a:off x="1967988"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8" name="Oval 590"/>
            <p:cNvSpPr>
              <a:spLocks noChangeAspect="1" noChangeArrowheads="1"/>
            </p:cNvSpPr>
            <p:nvPr userDrawn="1"/>
          </p:nvSpPr>
          <p:spPr bwMode="auto">
            <a:xfrm>
              <a:off x="2079564"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29" name="Oval 591"/>
            <p:cNvSpPr>
              <a:spLocks noChangeAspect="1" noChangeArrowheads="1"/>
            </p:cNvSpPr>
            <p:nvPr userDrawn="1"/>
          </p:nvSpPr>
          <p:spPr bwMode="auto">
            <a:xfrm>
              <a:off x="2192649"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0" name="Oval 592"/>
            <p:cNvSpPr>
              <a:spLocks noChangeAspect="1" noChangeArrowheads="1"/>
            </p:cNvSpPr>
            <p:nvPr userDrawn="1"/>
          </p:nvSpPr>
          <p:spPr bwMode="auto">
            <a:xfrm>
              <a:off x="2304225"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1" name="Oval 593"/>
            <p:cNvSpPr>
              <a:spLocks noChangeAspect="1" noChangeArrowheads="1"/>
            </p:cNvSpPr>
            <p:nvPr userDrawn="1"/>
          </p:nvSpPr>
          <p:spPr bwMode="auto">
            <a:xfrm>
              <a:off x="2417309"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2" name="Oval 594"/>
            <p:cNvSpPr>
              <a:spLocks noChangeAspect="1" noChangeArrowheads="1"/>
            </p:cNvSpPr>
            <p:nvPr userDrawn="1"/>
          </p:nvSpPr>
          <p:spPr bwMode="auto">
            <a:xfrm>
              <a:off x="2528885"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3" name="Oval 595"/>
            <p:cNvSpPr>
              <a:spLocks noChangeAspect="1" noChangeArrowheads="1"/>
            </p:cNvSpPr>
            <p:nvPr userDrawn="1"/>
          </p:nvSpPr>
          <p:spPr bwMode="auto">
            <a:xfrm>
              <a:off x="2641967"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4" name="Oval 596"/>
            <p:cNvSpPr>
              <a:spLocks noChangeAspect="1" noChangeArrowheads="1"/>
            </p:cNvSpPr>
            <p:nvPr userDrawn="1"/>
          </p:nvSpPr>
          <p:spPr bwMode="auto">
            <a:xfrm>
              <a:off x="2753543"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5" name="Oval 597"/>
            <p:cNvSpPr>
              <a:spLocks noChangeAspect="1" noChangeArrowheads="1"/>
            </p:cNvSpPr>
            <p:nvPr userDrawn="1"/>
          </p:nvSpPr>
          <p:spPr bwMode="auto">
            <a:xfrm>
              <a:off x="2866627"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6" name="Oval 598"/>
            <p:cNvSpPr>
              <a:spLocks noChangeAspect="1" noChangeArrowheads="1"/>
            </p:cNvSpPr>
            <p:nvPr userDrawn="1"/>
          </p:nvSpPr>
          <p:spPr bwMode="auto">
            <a:xfrm>
              <a:off x="2978203"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7" name="Oval 599"/>
            <p:cNvSpPr>
              <a:spLocks noChangeAspect="1" noChangeArrowheads="1"/>
            </p:cNvSpPr>
            <p:nvPr userDrawn="1"/>
          </p:nvSpPr>
          <p:spPr bwMode="auto">
            <a:xfrm>
              <a:off x="4327669"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8" name="Oval 600"/>
            <p:cNvSpPr>
              <a:spLocks noChangeAspect="1" noChangeArrowheads="1"/>
            </p:cNvSpPr>
            <p:nvPr userDrawn="1"/>
          </p:nvSpPr>
          <p:spPr bwMode="auto">
            <a:xfrm>
              <a:off x="4439246"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9" name="Oval 601"/>
            <p:cNvSpPr>
              <a:spLocks noChangeAspect="1" noChangeArrowheads="1"/>
            </p:cNvSpPr>
            <p:nvPr userDrawn="1"/>
          </p:nvSpPr>
          <p:spPr bwMode="auto">
            <a:xfrm>
              <a:off x="4552329"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0" name="Oval 602"/>
            <p:cNvSpPr>
              <a:spLocks noChangeAspect="1" noChangeArrowheads="1"/>
            </p:cNvSpPr>
            <p:nvPr userDrawn="1"/>
          </p:nvSpPr>
          <p:spPr bwMode="auto">
            <a:xfrm>
              <a:off x="4663905"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1" name="Oval 603"/>
            <p:cNvSpPr>
              <a:spLocks noChangeAspect="1" noChangeArrowheads="1"/>
            </p:cNvSpPr>
            <p:nvPr userDrawn="1"/>
          </p:nvSpPr>
          <p:spPr bwMode="auto">
            <a:xfrm>
              <a:off x="4776989" y="2593187"/>
              <a:ext cx="85944"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2" name="Oval 604"/>
            <p:cNvSpPr>
              <a:spLocks noChangeAspect="1" noChangeArrowheads="1"/>
            </p:cNvSpPr>
            <p:nvPr userDrawn="1"/>
          </p:nvSpPr>
          <p:spPr bwMode="auto">
            <a:xfrm>
              <a:off x="4888565"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3" name="Oval 605"/>
            <p:cNvSpPr>
              <a:spLocks noChangeAspect="1" noChangeArrowheads="1"/>
            </p:cNvSpPr>
            <p:nvPr userDrawn="1"/>
          </p:nvSpPr>
          <p:spPr bwMode="auto">
            <a:xfrm>
              <a:off x="5001649"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4" name="Oval 606"/>
            <p:cNvSpPr>
              <a:spLocks noChangeAspect="1" noChangeArrowheads="1"/>
            </p:cNvSpPr>
            <p:nvPr userDrawn="1"/>
          </p:nvSpPr>
          <p:spPr bwMode="auto">
            <a:xfrm>
              <a:off x="5113225"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5" name="Oval 607"/>
            <p:cNvSpPr>
              <a:spLocks noChangeAspect="1" noChangeArrowheads="1"/>
            </p:cNvSpPr>
            <p:nvPr userDrawn="1"/>
          </p:nvSpPr>
          <p:spPr bwMode="auto">
            <a:xfrm>
              <a:off x="5226308"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6" name="Oval 608"/>
            <p:cNvSpPr>
              <a:spLocks noChangeAspect="1" noChangeArrowheads="1"/>
            </p:cNvSpPr>
            <p:nvPr userDrawn="1"/>
          </p:nvSpPr>
          <p:spPr bwMode="auto">
            <a:xfrm>
              <a:off x="5337884"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7" name="Oval 609"/>
            <p:cNvSpPr>
              <a:spLocks noChangeAspect="1" noChangeArrowheads="1"/>
            </p:cNvSpPr>
            <p:nvPr userDrawn="1"/>
          </p:nvSpPr>
          <p:spPr bwMode="auto">
            <a:xfrm>
              <a:off x="5450968"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8" name="Oval 610"/>
            <p:cNvSpPr>
              <a:spLocks noChangeAspect="1" noChangeArrowheads="1"/>
            </p:cNvSpPr>
            <p:nvPr userDrawn="1"/>
          </p:nvSpPr>
          <p:spPr bwMode="auto">
            <a:xfrm>
              <a:off x="5562544"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9" name="Oval 611"/>
            <p:cNvSpPr>
              <a:spLocks noChangeAspect="1" noChangeArrowheads="1"/>
            </p:cNvSpPr>
            <p:nvPr userDrawn="1"/>
          </p:nvSpPr>
          <p:spPr bwMode="auto">
            <a:xfrm>
              <a:off x="5675628"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0" name="Oval 612"/>
            <p:cNvSpPr>
              <a:spLocks noChangeAspect="1" noChangeArrowheads="1"/>
            </p:cNvSpPr>
            <p:nvPr userDrawn="1"/>
          </p:nvSpPr>
          <p:spPr bwMode="auto">
            <a:xfrm>
              <a:off x="5787204"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1" name="Oval 613"/>
            <p:cNvSpPr>
              <a:spLocks noChangeAspect="1" noChangeArrowheads="1"/>
            </p:cNvSpPr>
            <p:nvPr userDrawn="1"/>
          </p:nvSpPr>
          <p:spPr bwMode="auto">
            <a:xfrm>
              <a:off x="5900288"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2" name="Oval 614"/>
            <p:cNvSpPr>
              <a:spLocks noChangeAspect="1" noChangeArrowheads="1"/>
            </p:cNvSpPr>
            <p:nvPr userDrawn="1"/>
          </p:nvSpPr>
          <p:spPr bwMode="auto">
            <a:xfrm>
              <a:off x="6013372"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3" name="Oval 615"/>
            <p:cNvSpPr>
              <a:spLocks noChangeAspect="1" noChangeArrowheads="1"/>
            </p:cNvSpPr>
            <p:nvPr userDrawn="1"/>
          </p:nvSpPr>
          <p:spPr bwMode="auto">
            <a:xfrm>
              <a:off x="6124948"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4" name="Oval 616"/>
            <p:cNvSpPr>
              <a:spLocks noChangeAspect="1" noChangeArrowheads="1"/>
            </p:cNvSpPr>
            <p:nvPr userDrawn="1"/>
          </p:nvSpPr>
          <p:spPr bwMode="auto">
            <a:xfrm>
              <a:off x="6238031"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5" name="Oval 617"/>
            <p:cNvSpPr>
              <a:spLocks noChangeAspect="1" noChangeArrowheads="1"/>
            </p:cNvSpPr>
            <p:nvPr userDrawn="1"/>
          </p:nvSpPr>
          <p:spPr bwMode="auto">
            <a:xfrm>
              <a:off x="6349607"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6" name="Oval 618"/>
            <p:cNvSpPr>
              <a:spLocks noChangeAspect="1" noChangeArrowheads="1"/>
            </p:cNvSpPr>
            <p:nvPr userDrawn="1"/>
          </p:nvSpPr>
          <p:spPr bwMode="auto">
            <a:xfrm>
              <a:off x="6462690"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7" name="Oval 619"/>
            <p:cNvSpPr>
              <a:spLocks noChangeAspect="1" noChangeArrowheads="1"/>
            </p:cNvSpPr>
            <p:nvPr userDrawn="1"/>
          </p:nvSpPr>
          <p:spPr bwMode="auto">
            <a:xfrm>
              <a:off x="6574266"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8" name="Oval 620"/>
            <p:cNvSpPr>
              <a:spLocks noChangeAspect="1" noChangeArrowheads="1"/>
            </p:cNvSpPr>
            <p:nvPr userDrawn="1"/>
          </p:nvSpPr>
          <p:spPr bwMode="auto">
            <a:xfrm>
              <a:off x="6687351"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9" name="Oval 621"/>
            <p:cNvSpPr>
              <a:spLocks noChangeAspect="1" noChangeArrowheads="1"/>
            </p:cNvSpPr>
            <p:nvPr userDrawn="1"/>
          </p:nvSpPr>
          <p:spPr bwMode="auto">
            <a:xfrm>
              <a:off x="6798926"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0" name="Oval 622"/>
            <p:cNvSpPr>
              <a:spLocks noChangeAspect="1" noChangeArrowheads="1"/>
            </p:cNvSpPr>
            <p:nvPr userDrawn="1"/>
          </p:nvSpPr>
          <p:spPr bwMode="auto">
            <a:xfrm>
              <a:off x="6912011"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1" name="Oval 623"/>
            <p:cNvSpPr>
              <a:spLocks noChangeAspect="1" noChangeArrowheads="1"/>
            </p:cNvSpPr>
            <p:nvPr userDrawn="1"/>
          </p:nvSpPr>
          <p:spPr bwMode="auto">
            <a:xfrm>
              <a:off x="7023587"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2" name="Oval 624"/>
            <p:cNvSpPr>
              <a:spLocks noChangeAspect="1" noChangeArrowheads="1"/>
            </p:cNvSpPr>
            <p:nvPr userDrawn="1"/>
          </p:nvSpPr>
          <p:spPr bwMode="auto">
            <a:xfrm>
              <a:off x="7136670"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3" name="Oval 625"/>
            <p:cNvSpPr>
              <a:spLocks noChangeAspect="1" noChangeArrowheads="1"/>
            </p:cNvSpPr>
            <p:nvPr userDrawn="1"/>
          </p:nvSpPr>
          <p:spPr bwMode="auto">
            <a:xfrm>
              <a:off x="7248246"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4" name="Oval 626"/>
            <p:cNvSpPr>
              <a:spLocks noChangeAspect="1" noChangeArrowheads="1"/>
            </p:cNvSpPr>
            <p:nvPr userDrawn="1"/>
          </p:nvSpPr>
          <p:spPr bwMode="auto">
            <a:xfrm>
              <a:off x="7361330"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5" name="Oval 627"/>
            <p:cNvSpPr>
              <a:spLocks noChangeAspect="1" noChangeArrowheads="1"/>
            </p:cNvSpPr>
            <p:nvPr userDrawn="1"/>
          </p:nvSpPr>
          <p:spPr bwMode="auto">
            <a:xfrm>
              <a:off x="7472905" y="259318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6" name="Oval 628"/>
            <p:cNvSpPr>
              <a:spLocks noChangeAspect="1" noChangeArrowheads="1"/>
            </p:cNvSpPr>
            <p:nvPr userDrawn="1"/>
          </p:nvSpPr>
          <p:spPr bwMode="auto">
            <a:xfrm>
              <a:off x="7585989"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7" name="Oval 629"/>
            <p:cNvSpPr>
              <a:spLocks noChangeAspect="1" noChangeArrowheads="1"/>
            </p:cNvSpPr>
            <p:nvPr userDrawn="1"/>
          </p:nvSpPr>
          <p:spPr bwMode="auto">
            <a:xfrm>
              <a:off x="7697565" y="259318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8" name="Oval 630"/>
            <p:cNvSpPr>
              <a:spLocks noChangeAspect="1" noChangeArrowheads="1"/>
            </p:cNvSpPr>
            <p:nvPr userDrawn="1"/>
          </p:nvSpPr>
          <p:spPr bwMode="auto">
            <a:xfrm>
              <a:off x="7810649" y="2593187"/>
              <a:ext cx="85944"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9" name="Oval 631"/>
            <p:cNvSpPr>
              <a:spLocks noChangeAspect="1" noChangeArrowheads="1"/>
            </p:cNvSpPr>
            <p:nvPr userDrawn="1"/>
          </p:nvSpPr>
          <p:spPr bwMode="auto">
            <a:xfrm>
              <a:off x="1405584"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0" name="Oval 632"/>
            <p:cNvSpPr>
              <a:spLocks noChangeAspect="1" noChangeArrowheads="1"/>
            </p:cNvSpPr>
            <p:nvPr userDrawn="1"/>
          </p:nvSpPr>
          <p:spPr bwMode="auto">
            <a:xfrm>
              <a:off x="1518670"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1" name="Oval 633"/>
            <p:cNvSpPr>
              <a:spLocks noChangeAspect="1" noChangeArrowheads="1"/>
            </p:cNvSpPr>
            <p:nvPr userDrawn="1"/>
          </p:nvSpPr>
          <p:spPr bwMode="auto">
            <a:xfrm>
              <a:off x="1630246"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2" name="Oval 634"/>
            <p:cNvSpPr>
              <a:spLocks noChangeAspect="1" noChangeArrowheads="1"/>
            </p:cNvSpPr>
            <p:nvPr userDrawn="1"/>
          </p:nvSpPr>
          <p:spPr bwMode="auto">
            <a:xfrm>
              <a:off x="1743329"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3" name="Oval 635"/>
            <p:cNvSpPr>
              <a:spLocks noChangeAspect="1" noChangeArrowheads="1"/>
            </p:cNvSpPr>
            <p:nvPr userDrawn="1"/>
          </p:nvSpPr>
          <p:spPr bwMode="auto">
            <a:xfrm>
              <a:off x="1854905"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4" name="Oval 636"/>
            <p:cNvSpPr>
              <a:spLocks noChangeAspect="1" noChangeArrowheads="1"/>
            </p:cNvSpPr>
            <p:nvPr userDrawn="1"/>
          </p:nvSpPr>
          <p:spPr bwMode="auto">
            <a:xfrm>
              <a:off x="1967988"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5" name="Oval 637"/>
            <p:cNvSpPr>
              <a:spLocks noChangeAspect="1" noChangeArrowheads="1"/>
            </p:cNvSpPr>
            <p:nvPr userDrawn="1"/>
          </p:nvSpPr>
          <p:spPr bwMode="auto">
            <a:xfrm>
              <a:off x="2079564"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6" name="Oval 638"/>
            <p:cNvSpPr>
              <a:spLocks noChangeAspect="1" noChangeArrowheads="1"/>
            </p:cNvSpPr>
            <p:nvPr userDrawn="1"/>
          </p:nvSpPr>
          <p:spPr bwMode="auto">
            <a:xfrm>
              <a:off x="2192649"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7" name="Oval 639"/>
            <p:cNvSpPr>
              <a:spLocks noChangeAspect="1" noChangeArrowheads="1"/>
            </p:cNvSpPr>
            <p:nvPr userDrawn="1"/>
          </p:nvSpPr>
          <p:spPr bwMode="auto">
            <a:xfrm>
              <a:off x="2304225"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8" name="Oval 640"/>
            <p:cNvSpPr>
              <a:spLocks noChangeAspect="1" noChangeArrowheads="1"/>
            </p:cNvSpPr>
            <p:nvPr userDrawn="1"/>
          </p:nvSpPr>
          <p:spPr bwMode="auto">
            <a:xfrm>
              <a:off x="2417309"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9" name="Oval 641"/>
            <p:cNvSpPr>
              <a:spLocks noChangeAspect="1" noChangeArrowheads="1"/>
            </p:cNvSpPr>
            <p:nvPr userDrawn="1"/>
          </p:nvSpPr>
          <p:spPr bwMode="auto">
            <a:xfrm>
              <a:off x="2528885"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0" name="Oval 642"/>
            <p:cNvSpPr>
              <a:spLocks noChangeAspect="1" noChangeArrowheads="1"/>
            </p:cNvSpPr>
            <p:nvPr userDrawn="1"/>
          </p:nvSpPr>
          <p:spPr bwMode="auto">
            <a:xfrm>
              <a:off x="2641967"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1" name="Oval 643"/>
            <p:cNvSpPr>
              <a:spLocks noChangeAspect="1" noChangeArrowheads="1"/>
            </p:cNvSpPr>
            <p:nvPr userDrawn="1"/>
          </p:nvSpPr>
          <p:spPr bwMode="auto">
            <a:xfrm>
              <a:off x="2753543"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2" name="Oval 644"/>
            <p:cNvSpPr>
              <a:spLocks noChangeAspect="1" noChangeArrowheads="1"/>
            </p:cNvSpPr>
            <p:nvPr userDrawn="1"/>
          </p:nvSpPr>
          <p:spPr bwMode="auto">
            <a:xfrm>
              <a:off x="4327669"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3" name="Oval 645"/>
            <p:cNvSpPr>
              <a:spLocks noChangeAspect="1" noChangeArrowheads="1"/>
            </p:cNvSpPr>
            <p:nvPr userDrawn="1"/>
          </p:nvSpPr>
          <p:spPr bwMode="auto">
            <a:xfrm>
              <a:off x="4439246"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4" name="Oval 646"/>
            <p:cNvSpPr>
              <a:spLocks noChangeAspect="1" noChangeArrowheads="1"/>
            </p:cNvSpPr>
            <p:nvPr userDrawn="1"/>
          </p:nvSpPr>
          <p:spPr bwMode="auto">
            <a:xfrm>
              <a:off x="4552329"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5" name="Oval 647"/>
            <p:cNvSpPr>
              <a:spLocks noChangeAspect="1" noChangeArrowheads="1"/>
            </p:cNvSpPr>
            <p:nvPr userDrawn="1"/>
          </p:nvSpPr>
          <p:spPr bwMode="auto">
            <a:xfrm>
              <a:off x="4663905"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6" name="Oval 648"/>
            <p:cNvSpPr>
              <a:spLocks noChangeAspect="1" noChangeArrowheads="1"/>
            </p:cNvSpPr>
            <p:nvPr userDrawn="1"/>
          </p:nvSpPr>
          <p:spPr bwMode="auto">
            <a:xfrm>
              <a:off x="4776989"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7" name="Oval 649"/>
            <p:cNvSpPr>
              <a:spLocks noChangeAspect="1" noChangeArrowheads="1"/>
            </p:cNvSpPr>
            <p:nvPr userDrawn="1"/>
          </p:nvSpPr>
          <p:spPr bwMode="auto">
            <a:xfrm>
              <a:off x="4888565"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8" name="Oval 650"/>
            <p:cNvSpPr>
              <a:spLocks noChangeAspect="1" noChangeArrowheads="1"/>
            </p:cNvSpPr>
            <p:nvPr userDrawn="1"/>
          </p:nvSpPr>
          <p:spPr bwMode="auto">
            <a:xfrm>
              <a:off x="5001649"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9" name="Oval 651"/>
            <p:cNvSpPr>
              <a:spLocks noChangeAspect="1" noChangeArrowheads="1"/>
            </p:cNvSpPr>
            <p:nvPr userDrawn="1"/>
          </p:nvSpPr>
          <p:spPr bwMode="auto">
            <a:xfrm>
              <a:off x="5226308"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0" name="Oval 652"/>
            <p:cNvSpPr>
              <a:spLocks noChangeAspect="1" noChangeArrowheads="1"/>
            </p:cNvSpPr>
            <p:nvPr userDrawn="1"/>
          </p:nvSpPr>
          <p:spPr bwMode="auto">
            <a:xfrm>
              <a:off x="5337884"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1" name="Oval 653"/>
            <p:cNvSpPr>
              <a:spLocks noChangeAspect="1" noChangeArrowheads="1"/>
            </p:cNvSpPr>
            <p:nvPr userDrawn="1"/>
          </p:nvSpPr>
          <p:spPr bwMode="auto">
            <a:xfrm>
              <a:off x="5450968"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2" name="Oval 654"/>
            <p:cNvSpPr>
              <a:spLocks noChangeAspect="1" noChangeArrowheads="1"/>
            </p:cNvSpPr>
            <p:nvPr userDrawn="1"/>
          </p:nvSpPr>
          <p:spPr bwMode="auto">
            <a:xfrm>
              <a:off x="5562544"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3" name="Oval 655"/>
            <p:cNvSpPr>
              <a:spLocks noChangeAspect="1" noChangeArrowheads="1"/>
            </p:cNvSpPr>
            <p:nvPr userDrawn="1"/>
          </p:nvSpPr>
          <p:spPr bwMode="auto">
            <a:xfrm>
              <a:off x="5675628"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4" name="Oval 656"/>
            <p:cNvSpPr>
              <a:spLocks noChangeAspect="1" noChangeArrowheads="1"/>
            </p:cNvSpPr>
            <p:nvPr userDrawn="1"/>
          </p:nvSpPr>
          <p:spPr bwMode="auto">
            <a:xfrm>
              <a:off x="5900288"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5" name="Oval 657"/>
            <p:cNvSpPr>
              <a:spLocks noChangeAspect="1" noChangeArrowheads="1"/>
            </p:cNvSpPr>
            <p:nvPr userDrawn="1"/>
          </p:nvSpPr>
          <p:spPr bwMode="auto">
            <a:xfrm>
              <a:off x="6013372"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6" name="Oval 658"/>
            <p:cNvSpPr>
              <a:spLocks noChangeAspect="1" noChangeArrowheads="1"/>
            </p:cNvSpPr>
            <p:nvPr userDrawn="1"/>
          </p:nvSpPr>
          <p:spPr bwMode="auto">
            <a:xfrm>
              <a:off x="6124948"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7" name="Oval 659"/>
            <p:cNvSpPr>
              <a:spLocks noChangeAspect="1" noChangeArrowheads="1"/>
            </p:cNvSpPr>
            <p:nvPr userDrawn="1"/>
          </p:nvSpPr>
          <p:spPr bwMode="auto">
            <a:xfrm>
              <a:off x="6238031"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8" name="Oval 660"/>
            <p:cNvSpPr>
              <a:spLocks noChangeAspect="1" noChangeArrowheads="1"/>
            </p:cNvSpPr>
            <p:nvPr userDrawn="1"/>
          </p:nvSpPr>
          <p:spPr bwMode="auto">
            <a:xfrm>
              <a:off x="6349607"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9" name="Oval 661"/>
            <p:cNvSpPr>
              <a:spLocks noChangeAspect="1" noChangeArrowheads="1"/>
            </p:cNvSpPr>
            <p:nvPr userDrawn="1"/>
          </p:nvSpPr>
          <p:spPr bwMode="auto">
            <a:xfrm>
              <a:off x="6462690"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0" name="Oval 662"/>
            <p:cNvSpPr>
              <a:spLocks noChangeAspect="1" noChangeArrowheads="1"/>
            </p:cNvSpPr>
            <p:nvPr userDrawn="1"/>
          </p:nvSpPr>
          <p:spPr bwMode="auto">
            <a:xfrm>
              <a:off x="6574266"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1" name="Oval 663"/>
            <p:cNvSpPr>
              <a:spLocks noChangeAspect="1" noChangeArrowheads="1"/>
            </p:cNvSpPr>
            <p:nvPr userDrawn="1"/>
          </p:nvSpPr>
          <p:spPr bwMode="auto">
            <a:xfrm>
              <a:off x="6687351"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2" name="Oval 664"/>
            <p:cNvSpPr>
              <a:spLocks noChangeAspect="1" noChangeArrowheads="1"/>
            </p:cNvSpPr>
            <p:nvPr userDrawn="1"/>
          </p:nvSpPr>
          <p:spPr bwMode="auto">
            <a:xfrm>
              <a:off x="6798926"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3" name="Oval 665"/>
            <p:cNvSpPr>
              <a:spLocks noChangeAspect="1" noChangeArrowheads="1"/>
            </p:cNvSpPr>
            <p:nvPr userDrawn="1"/>
          </p:nvSpPr>
          <p:spPr bwMode="auto">
            <a:xfrm>
              <a:off x="6912011"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4" name="Oval 666"/>
            <p:cNvSpPr>
              <a:spLocks noChangeAspect="1" noChangeArrowheads="1"/>
            </p:cNvSpPr>
            <p:nvPr userDrawn="1"/>
          </p:nvSpPr>
          <p:spPr bwMode="auto">
            <a:xfrm>
              <a:off x="7023587"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5" name="Oval 667"/>
            <p:cNvSpPr>
              <a:spLocks noChangeAspect="1" noChangeArrowheads="1"/>
            </p:cNvSpPr>
            <p:nvPr userDrawn="1"/>
          </p:nvSpPr>
          <p:spPr bwMode="auto">
            <a:xfrm>
              <a:off x="7136670"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6" name="Oval 668"/>
            <p:cNvSpPr>
              <a:spLocks noChangeAspect="1" noChangeArrowheads="1"/>
            </p:cNvSpPr>
            <p:nvPr userDrawn="1"/>
          </p:nvSpPr>
          <p:spPr bwMode="auto">
            <a:xfrm>
              <a:off x="7248246" y="269722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7" name="Oval 669"/>
            <p:cNvSpPr>
              <a:spLocks noChangeAspect="1" noChangeArrowheads="1"/>
            </p:cNvSpPr>
            <p:nvPr userDrawn="1"/>
          </p:nvSpPr>
          <p:spPr bwMode="auto">
            <a:xfrm>
              <a:off x="7361330"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8" name="Oval 670"/>
            <p:cNvSpPr>
              <a:spLocks noChangeAspect="1" noChangeArrowheads="1"/>
            </p:cNvSpPr>
            <p:nvPr userDrawn="1"/>
          </p:nvSpPr>
          <p:spPr bwMode="auto">
            <a:xfrm>
              <a:off x="7472905" y="269722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9" name="Oval 671"/>
            <p:cNvSpPr>
              <a:spLocks noChangeAspect="1" noChangeArrowheads="1"/>
            </p:cNvSpPr>
            <p:nvPr userDrawn="1"/>
          </p:nvSpPr>
          <p:spPr bwMode="auto">
            <a:xfrm>
              <a:off x="1405584"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0" name="Oval 672"/>
            <p:cNvSpPr>
              <a:spLocks noChangeAspect="1" noChangeArrowheads="1"/>
            </p:cNvSpPr>
            <p:nvPr userDrawn="1"/>
          </p:nvSpPr>
          <p:spPr bwMode="auto">
            <a:xfrm>
              <a:off x="1518670"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1" name="Oval 673"/>
            <p:cNvSpPr>
              <a:spLocks noChangeAspect="1" noChangeArrowheads="1"/>
            </p:cNvSpPr>
            <p:nvPr userDrawn="1"/>
          </p:nvSpPr>
          <p:spPr bwMode="auto">
            <a:xfrm>
              <a:off x="1630246"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2" name="Oval 674"/>
            <p:cNvSpPr>
              <a:spLocks noChangeAspect="1" noChangeArrowheads="1"/>
            </p:cNvSpPr>
            <p:nvPr userDrawn="1"/>
          </p:nvSpPr>
          <p:spPr bwMode="auto">
            <a:xfrm>
              <a:off x="1743329"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3" name="Oval 675"/>
            <p:cNvSpPr>
              <a:spLocks noChangeAspect="1" noChangeArrowheads="1"/>
            </p:cNvSpPr>
            <p:nvPr userDrawn="1"/>
          </p:nvSpPr>
          <p:spPr bwMode="auto">
            <a:xfrm>
              <a:off x="1854905"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4" name="Oval 676"/>
            <p:cNvSpPr>
              <a:spLocks noChangeAspect="1" noChangeArrowheads="1"/>
            </p:cNvSpPr>
            <p:nvPr userDrawn="1"/>
          </p:nvSpPr>
          <p:spPr bwMode="auto">
            <a:xfrm>
              <a:off x="1967988"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5" name="Oval 677"/>
            <p:cNvSpPr>
              <a:spLocks noChangeAspect="1" noChangeArrowheads="1"/>
            </p:cNvSpPr>
            <p:nvPr userDrawn="1"/>
          </p:nvSpPr>
          <p:spPr bwMode="auto">
            <a:xfrm>
              <a:off x="2079564"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6" name="Oval 678"/>
            <p:cNvSpPr>
              <a:spLocks noChangeAspect="1" noChangeArrowheads="1"/>
            </p:cNvSpPr>
            <p:nvPr userDrawn="1"/>
          </p:nvSpPr>
          <p:spPr bwMode="auto">
            <a:xfrm>
              <a:off x="2192649"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7" name="Oval 679"/>
            <p:cNvSpPr>
              <a:spLocks noChangeAspect="1" noChangeArrowheads="1"/>
            </p:cNvSpPr>
            <p:nvPr userDrawn="1"/>
          </p:nvSpPr>
          <p:spPr bwMode="auto">
            <a:xfrm>
              <a:off x="2304225"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8" name="Oval 680"/>
            <p:cNvSpPr>
              <a:spLocks noChangeAspect="1" noChangeArrowheads="1"/>
            </p:cNvSpPr>
            <p:nvPr userDrawn="1"/>
          </p:nvSpPr>
          <p:spPr bwMode="auto">
            <a:xfrm>
              <a:off x="2417309"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9" name="Oval 681"/>
            <p:cNvSpPr>
              <a:spLocks noChangeAspect="1" noChangeArrowheads="1"/>
            </p:cNvSpPr>
            <p:nvPr userDrawn="1"/>
          </p:nvSpPr>
          <p:spPr bwMode="auto">
            <a:xfrm>
              <a:off x="2528885"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0" name="Oval 682"/>
            <p:cNvSpPr>
              <a:spLocks noChangeAspect="1" noChangeArrowheads="1"/>
            </p:cNvSpPr>
            <p:nvPr userDrawn="1"/>
          </p:nvSpPr>
          <p:spPr bwMode="auto">
            <a:xfrm>
              <a:off x="2641967"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1" name="Oval 683"/>
            <p:cNvSpPr>
              <a:spLocks noChangeAspect="1" noChangeArrowheads="1"/>
            </p:cNvSpPr>
            <p:nvPr userDrawn="1"/>
          </p:nvSpPr>
          <p:spPr bwMode="auto">
            <a:xfrm>
              <a:off x="4103010"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2" name="Oval 684"/>
            <p:cNvSpPr>
              <a:spLocks noChangeAspect="1" noChangeArrowheads="1"/>
            </p:cNvSpPr>
            <p:nvPr userDrawn="1"/>
          </p:nvSpPr>
          <p:spPr bwMode="auto">
            <a:xfrm>
              <a:off x="4214586"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3" name="Oval 685"/>
            <p:cNvSpPr>
              <a:spLocks noChangeAspect="1" noChangeArrowheads="1"/>
            </p:cNvSpPr>
            <p:nvPr userDrawn="1"/>
          </p:nvSpPr>
          <p:spPr bwMode="auto">
            <a:xfrm>
              <a:off x="4327669"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4" name="Oval 686"/>
            <p:cNvSpPr>
              <a:spLocks noChangeAspect="1" noChangeArrowheads="1"/>
            </p:cNvSpPr>
            <p:nvPr userDrawn="1"/>
          </p:nvSpPr>
          <p:spPr bwMode="auto">
            <a:xfrm>
              <a:off x="4663905"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5" name="Oval 687"/>
            <p:cNvSpPr>
              <a:spLocks noChangeAspect="1" noChangeArrowheads="1"/>
            </p:cNvSpPr>
            <p:nvPr userDrawn="1"/>
          </p:nvSpPr>
          <p:spPr bwMode="auto">
            <a:xfrm>
              <a:off x="4776989"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6" name="Oval 688"/>
            <p:cNvSpPr>
              <a:spLocks noChangeAspect="1" noChangeArrowheads="1"/>
            </p:cNvSpPr>
            <p:nvPr userDrawn="1"/>
          </p:nvSpPr>
          <p:spPr bwMode="auto">
            <a:xfrm>
              <a:off x="4888565"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7" name="Oval 689"/>
            <p:cNvSpPr>
              <a:spLocks noChangeAspect="1" noChangeArrowheads="1"/>
            </p:cNvSpPr>
            <p:nvPr userDrawn="1"/>
          </p:nvSpPr>
          <p:spPr bwMode="auto">
            <a:xfrm>
              <a:off x="5001649"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8" name="Oval 690"/>
            <p:cNvSpPr>
              <a:spLocks noChangeAspect="1" noChangeArrowheads="1"/>
            </p:cNvSpPr>
            <p:nvPr userDrawn="1"/>
          </p:nvSpPr>
          <p:spPr bwMode="auto">
            <a:xfrm>
              <a:off x="5113225"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9" name="Oval 691"/>
            <p:cNvSpPr>
              <a:spLocks noChangeAspect="1" noChangeArrowheads="1"/>
            </p:cNvSpPr>
            <p:nvPr userDrawn="1"/>
          </p:nvSpPr>
          <p:spPr bwMode="auto">
            <a:xfrm>
              <a:off x="5226308"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0" name="Oval 692"/>
            <p:cNvSpPr>
              <a:spLocks noChangeAspect="1" noChangeArrowheads="1"/>
            </p:cNvSpPr>
            <p:nvPr userDrawn="1"/>
          </p:nvSpPr>
          <p:spPr bwMode="auto">
            <a:xfrm>
              <a:off x="5337884"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1" name="Oval 693"/>
            <p:cNvSpPr>
              <a:spLocks noChangeAspect="1" noChangeArrowheads="1"/>
            </p:cNvSpPr>
            <p:nvPr userDrawn="1"/>
          </p:nvSpPr>
          <p:spPr bwMode="auto">
            <a:xfrm>
              <a:off x="5450968"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2" name="Oval 694"/>
            <p:cNvSpPr>
              <a:spLocks noChangeAspect="1" noChangeArrowheads="1"/>
            </p:cNvSpPr>
            <p:nvPr userDrawn="1"/>
          </p:nvSpPr>
          <p:spPr bwMode="auto">
            <a:xfrm>
              <a:off x="5675628"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3" name="Oval 695"/>
            <p:cNvSpPr>
              <a:spLocks noChangeAspect="1" noChangeArrowheads="1"/>
            </p:cNvSpPr>
            <p:nvPr userDrawn="1"/>
          </p:nvSpPr>
          <p:spPr bwMode="auto">
            <a:xfrm>
              <a:off x="5787204"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4" name="Oval 696"/>
            <p:cNvSpPr>
              <a:spLocks noChangeAspect="1" noChangeArrowheads="1"/>
            </p:cNvSpPr>
            <p:nvPr userDrawn="1"/>
          </p:nvSpPr>
          <p:spPr bwMode="auto">
            <a:xfrm>
              <a:off x="5900288"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5" name="Oval 697"/>
            <p:cNvSpPr>
              <a:spLocks noChangeAspect="1" noChangeArrowheads="1"/>
            </p:cNvSpPr>
            <p:nvPr userDrawn="1"/>
          </p:nvSpPr>
          <p:spPr bwMode="auto">
            <a:xfrm>
              <a:off x="6013372"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6" name="Oval 698"/>
            <p:cNvSpPr>
              <a:spLocks noChangeAspect="1" noChangeArrowheads="1"/>
            </p:cNvSpPr>
            <p:nvPr userDrawn="1"/>
          </p:nvSpPr>
          <p:spPr bwMode="auto">
            <a:xfrm>
              <a:off x="6124948"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7" name="Oval 699"/>
            <p:cNvSpPr>
              <a:spLocks noChangeAspect="1" noChangeArrowheads="1"/>
            </p:cNvSpPr>
            <p:nvPr userDrawn="1"/>
          </p:nvSpPr>
          <p:spPr bwMode="auto">
            <a:xfrm>
              <a:off x="6238031"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8" name="Oval 700"/>
            <p:cNvSpPr>
              <a:spLocks noChangeAspect="1" noChangeArrowheads="1"/>
            </p:cNvSpPr>
            <p:nvPr userDrawn="1"/>
          </p:nvSpPr>
          <p:spPr bwMode="auto">
            <a:xfrm>
              <a:off x="6349607"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9" name="Oval 701"/>
            <p:cNvSpPr>
              <a:spLocks noChangeAspect="1" noChangeArrowheads="1"/>
            </p:cNvSpPr>
            <p:nvPr userDrawn="1"/>
          </p:nvSpPr>
          <p:spPr bwMode="auto">
            <a:xfrm>
              <a:off x="6462690"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0" name="Oval 702"/>
            <p:cNvSpPr>
              <a:spLocks noChangeAspect="1" noChangeArrowheads="1"/>
            </p:cNvSpPr>
            <p:nvPr userDrawn="1"/>
          </p:nvSpPr>
          <p:spPr bwMode="auto">
            <a:xfrm>
              <a:off x="6574266"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1" name="Oval 703"/>
            <p:cNvSpPr>
              <a:spLocks noChangeAspect="1" noChangeArrowheads="1"/>
            </p:cNvSpPr>
            <p:nvPr userDrawn="1"/>
          </p:nvSpPr>
          <p:spPr bwMode="auto">
            <a:xfrm>
              <a:off x="6687351"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2" name="Oval 704"/>
            <p:cNvSpPr>
              <a:spLocks noChangeAspect="1" noChangeArrowheads="1"/>
            </p:cNvSpPr>
            <p:nvPr userDrawn="1"/>
          </p:nvSpPr>
          <p:spPr bwMode="auto">
            <a:xfrm>
              <a:off x="6798926"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3" name="Oval 705"/>
            <p:cNvSpPr>
              <a:spLocks noChangeAspect="1" noChangeArrowheads="1"/>
            </p:cNvSpPr>
            <p:nvPr userDrawn="1"/>
          </p:nvSpPr>
          <p:spPr bwMode="auto">
            <a:xfrm>
              <a:off x="6912011"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4" name="Oval 706"/>
            <p:cNvSpPr>
              <a:spLocks noChangeAspect="1" noChangeArrowheads="1"/>
            </p:cNvSpPr>
            <p:nvPr userDrawn="1"/>
          </p:nvSpPr>
          <p:spPr bwMode="auto">
            <a:xfrm>
              <a:off x="7023587"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5" name="Oval 707"/>
            <p:cNvSpPr>
              <a:spLocks noChangeAspect="1" noChangeArrowheads="1"/>
            </p:cNvSpPr>
            <p:nvPr userDrawn="1"/>
          </p:nvSpPr>
          <p:spPr bwMode="auto">
            <a:xfrm>
              <a:off x="7136670"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6" name="Oval 708"/>
            <p:cNvSpPr>
              <a:spLocks noChangeAspect="1" noChangeArrowheads="1"/>
            </p:cNvSpPr>
            <p:nvPr userDrawn="1"/>
          </p:nvSpPr>
          <p:spPr bwMode="auto">
            <a:xfrm>
              <a:off x="7248246"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7" name="Oval 709"/>
            <p:cNvSpPr>
              <a:spLocks noChangeAspect="1" noChangeArrowheads="1"/>
            </p:cNvSpPr>
            <p:nvPr userDrawn="1"/>
          </p:nvSpPr>
          <p:spPr bwMode="auto">
            <a:xfrm>
              <a:off x="7361330" y="279975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8" name="Oval 710"/>
            <p:cNvSpPr>
              <a:spLocks noChangeAspect="1" noChangeArrowheads="1"/>
            </p:cNvSpPr>
            <p:nvPr userDrawn="1"/>
          </p:nvSpPr>
          <p:spPr bwMode="auto">
            <a:xfrm>
              <a:off x="7585989" y="279975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9" name="Oval 711"/>
            <p:cNvSpPr>
              <a:spLocks noChangeAspect="1" noChangeArrowheads="1"/>
            </p:cNvSpPr>
            <p:nvPr userDrawn="1"/>
          </p:nvSpPr>
          <p:spPr bwMode="auto">
            <a:xfrm>
              <a:off x="1405584"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0" name="Oval 712"/>
            <p:cNvSpPr>
              <a:spLocks noChangeAspect="1" noChangeArrowheads="1"/>
            </p:cNvSpPr>
            <p:nvPr userDrawn="1"/>
          </p:nvSpPr>
          <p:spPr bwMode="auto">
            <a:xfrm>
              <a:off x="1518670"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1" name="Oval 713"/>
            <p:cNvSpPr>
              <a:spLocks noChangeAspect="1" noChangeArrowheads="1"/>
            </p:cNvSpPr>
            <p:nvPr userDrawn="1"/>
          </p:nvSpPr>
          <p:spPr bwMode="auto">
            <a:xfrm>
              <a:off x="1630246"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2" name="Oval 714"/>
            <p:cNvSpPr>
              <a:spLocks noChangeAspect="1" noChangeArrowheads="1"/>
            </p:cNvSpPr>
            <p:nvPr userDrawn="1"/>
          </p:nvSpPr>
          <p:spPr bwMode="auto">
            <a:xfrm>
              <a:off x="1743329"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3" name="Oval 715"/>
            <p:cNvSpPr>
              <a:spLocks noChangeAspect="1" noChangeArrowheads="1"/>
            </p:cNvSpPr>
            <p:nvPr userDrawn="1"/>
          </p:nvSpPr>
          <p:spPr bwMode="auto">
            <a:xfrm>
              <a:off x="1854905"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4" name="Oval 716"/>
            <p:cNvSpPr>
              <a:spLocks noChangeAspect="1" noChangeArrowheads="1"/>
            </p:cNvSpPr>
            <p:nvPr userDrawn="1"/>
          </p:nvSpPr>
          <p:spPr bwMode="auto">
            <a:xfrm>
              <a:off x="1967987"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5" name="Oval 717"/>
            <p:cNvSpPr>
              <a:spLocks noChangeAspect="1" noChangeArrowheads="1"/>
            </p:cNvSpPr>
            <p:nvPr userDrawn="1"/>
          </p:nvSpPr>
          <p:spPr bwMode="auto">
            <a:xfrm>
              <a:off x="2079563"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6" name="Oval 718"/>
            <p:cNvSpPr>
              <a:spLocks noChangeAspect="1" noChangeArrowheads="1"/>
            </p:cNvSpPr>
            <p:nvPr userDrawn="1"/>
          </p:nvSpPr>
          <p:spPr bwMode="auto">
            <a:xfrm>
              <a:off x="2192649"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7" name="Oval 719"/>
            <p:cNvSpPr>
              <a:spLocks noChangeAspect="1" noChangeArrowheads="1"/>
            </p:cNvSpPr>
            <p:nvPr userDrawn="1"/>
          </p:nvSpPr>
          <p:spPr bwMode="auto">
            <a:xfrm>
              <a:off x="2304225"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8" name="Oval 720"/>
            <p:cNvSpPr>
              <a:spLocks noChangeAspect="1" noChangeArrowheads="1"/>
            </p:cNvSpPr>
            <p:nvPr userDrawn="1"/>
          </p:nvSpPr>
          <p:spPr bwMode="auto">
            <a:xfrm>
              <a:off x="2417309"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9" name="Oval 721"/>
            <p:cNvSpPr>
              <a:spLocks noChangeAspect="1" noChangeArrowheads="1"/>
            </p:cNvSpPr>
            <p:nvPr userDrawn="1"/>
          </p:nvSpPr>
          <p:spPr bwMode="auto">
            <a:xfrm>
              <a:off x="2528885"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0" name="Oval 722"/>
            <p:cNvSpPr>
              <a:spLocks noChangeAspect="1" noChangeArrowheads="1"/>
            </p:cNvSpPr>
            <p:nvPr userDrawn="1"/>
          </p:nvSpPr>
          <p:spPr bwMode="auto">
            <a:xfrm>
              <a:off x="4103010"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1" name="Oval 723"/>
            <p:cNvSpPr>
              <a:spLocks noChangeAspect="1" noChangeArrowheads="1"/>
            </p:cNvSpPr>
            <p:nvPr userDrawn="1"/>
          </p:nvSpPr>
          <p:spPr bwMode="auto">
            <a:xfrm>
              <a:off x="4214586"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2" name="Oval 724"/>
            <p:cNvSpPr>
              <a:spLocks noChangeAspect="1" noChangeArrowheads="1"/>
            </p:cNvSpPr>
            <p:nvPr userDrawn="1"/>
          </p:nvSpPr>
          <p:spPr bwMode="auto">
            <a:xfrm>
              <a:off x="4663904"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3" name="Oval 725"/>
            <p:cNvSpPr>
              <a:spLocks noChangeAspect="1" noChangeArrowheads="1"/>
            </p:cNvSpPr>
            <p:nvPr userDrawn="1"/>
          </p:nvSpPr>
          <p:spPr bwMode="auto">
            <a:xfrm>
              <a:off x="4888565"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4" name="Oval 726"/>
            <p:cNvSpPr>
              <a:spLocks noChangeAspect="1" noChangeArrowheads="1"/>
            </p:cNvSpPr>
            <p:nvPr userDrawn="1"/>
          </p:nvSpPr>
          <p:spPr bwMode="auto">
            <a:xfrm>
              <a:off x="5001649"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5" name="Oval 727"/>
            <p:cNvSpPr>
              <a:spLocks noChangeAspect="1" noChangeArrowheads="1"/>
            </p:cNvSpPr>
            <p:nvPr userDrawn="1"/>
          </p:nvSpPr>
          <p:spPr bwMode="auto">
            <a:xfrm>
              <a:off x="5113225" y="2903789"/>
              <a:ext cx="85943"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6" name="Oval 728"/>
            <p:cNvSpPr>
              <a:spLocks noChangeAspect="1" noChangeArrowheads="1"/>
            </p:cNvSpPr>
            <p:nvPr userDrawn="1"/>
          </p:nvSpPr>
          <p:spPr bwMode="auto">
            <a:xfrm>
              <a:off x="5226308"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7" name="Oval 729"/>
            <p:cNvSpPr>
              <a:spLocks noChangeAspect="1" noChangeArrowheads="1"/>
            </p:cNvSpPr>
            <p:nvPr userDrawn="1"/>
          </p:nvSpPr>
          <p:spPr bwMode="auto">
            <a:xfrm>
              <a:off x="5337884"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8" name="Oval 730"/>
            <p:cNvSpPr>
              <a:spLocks noChangeAspect="1" noChangeArrowheads="1"/>
            </p:cNvSpPr>
            <p:nvPr userDrawn="1"/>
          </p:nvSpPr>
          <p:spPr bwMode="auto">
            <a:xfrm>
              <a:off x="5450968"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9" name="Oval 731"/>
            <p:cNvSpPr>
              <a:spLocks noChangeAspect="1" noChangeArrowheads="1"/>
            </p:cNvSpPr>
            <p:nvPr userDrawn="1"/>
          </p:nvSpPr>
          <p:spPr bwMode="auto">
            <a:xfrm>
              <a:off x="5675627"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0" name="Oval 732"/>
            <p:cNvSpPr>
              <a:spLocks noChangeAspect="1" noChangeArrowheads="1"/>
            </p:cNvSpPr>
            <p:nvPr userDrawn="1"/>
          </p:nvSpPr>
          <p:spPr bwMode="auto">
            <a:xfrm>
              <a:off x="5787203"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1" name="Oval 733"/>
            <p:cNvSpPr>
              <a:spLocks noChangeAspect="1" noChangeArrowheads="1"/>
            </p:cNvSpPr>
            <p:nvPr userDrawn="1"/>
          </p:nvSpPr>
          <p:spPr bwMode="auto">
            <a:xfrm>
              <a:off x="5900288"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2" name="Oval 734"/>
            <p:cNvSpPr>
              <a:spLocks noChangeAspect="1" noChangeArrowheads="1"/>
            </p:cNvSpPr>
            <p:nvPr userDrawn="1"/>
          </p:nvSpPr>
          <p:spPr bwMode="auto">
            <a:xfrm>
              <a:off x="6013372"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3" name="Oval 735"/>
            <p:cNvSpPr>
              <a:spLocks noChangeAspect="1" noChangeArrowheads="1"/>
            </p:cNvSpPr>
            <p:nvPr userDrawn="1"/>
          </p:nvSpPr>
          <p:spPr bwMode="auto">
            <a:xfrm>
              <a:off x="6124948"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4" name="Oval 736"/>
            <p:cNvSpPr>
              <a:spLocks noChangeAspect="1" noChangeArrowheads="1"/>
            </p:cNvSpPr>
            <p:nvPr userDrawn="1"/>
          </p:nvSpPr>
          <p:spPr bwMode="auto">
            <a:xfrm>
              <a:off x="6238031"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5" name="Oval 737"/>
            <p:cNvSpPr>
              <a:spLocks noChangeAspect="1" noChangeArrowheads="1"/>
            </p:cNvSpPr>
            <p:nvPr userDrawn="1"/>
          </p:nvSpPr>
          <p:spPr bwMode="auto">
            <a:xfrm>
              <a:off x="6349607"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6" name="Oval 738"/>
            <p:cNvSpPr>
              <a:spLocks noChangeAspect="1" noChangeArrowheads="1"/>
            </p:cNvSpPr>
            <p:nvPr userDrawn="1"/>
          </p:nvSpPr>
          <p:spPr bwMode="auto">
            <a:xfrm>
              <a:off x="6462690"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7" name="Oval 739"/>
            <p:cNvSpPr>
              <a:spLocks noChangeAspect="1" noChangeArrowheads="1"/>
            </p:cNvSpPr>
            <p:nvPr userDrawn="1"/>
          </p:nvSpPr>
          <p:spPr bwMode="auto">
            <a:xfrm>
              <a:off x="6574266"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8" name="Oval 740"/>
            <p:cNvSpPr>
              <a:spLocks noChangeAspect="1" noChangeArrowheads="1"/>
            </p:cNvSpPr>
            <p:nvPr userDrawn="1"/>
          </p:nvSpPr>
          <p:spPr bwMode="auto">
            <a:xfrm>
              <a:off x="6687351"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9" name="Oval 741"/>
            <p:cNvSpPr>
              <a:spLocks noChangeAspect="1" noChangeArrowheads="1"/>
            </p:cNvSpPr>
            <p:nvPr userDrawn="1"/>
          </p:nvSpPr>
          <p:spPr bwMode="auto">
            <a:xfrm>
              <a:off x="6798926"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0" name="Oval 742"/>
            <p:cNvSpPr>
              <a:spLocks noChangeAspect="1" noChangeArrowheads="1"/>
            </p:cNvSpPr>
            <p:nvPr userDrawn="1"/>
          </p:nvSpPr>
          <p:spPr bwMode="auto">
            <a:xfrm>
              <a:off x="6912011"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1" name="Oval 743"/>
            <p:cNvSpPr>
              <a:spLocks noChangeAspect="1" noChangeArrowheads="1"/>
            </p:cNvSpPr>
            <p:nvPr userDrawn="1"/>
          </p:nvSpPr>
          <p:spPr bwMode="auto">
            <a:xfrm>
              <a:off x="7023587"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2" name="Oval 744"/>
            <p:cNvSpPr>
              <a:spLocks noChangeAspect="1" noChangeArrowheads="1"/>
            </p:cNvSpPr>
            <p:nvPr userDrawn="1"/>
          </p:nvSpPr>
          <p:spPr bwMode="auto">
            <a:xfrm>
              <a:off x="7136670" y="290378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3" name="Oval 745"/>
            <p:cNvSpPr>
              <a:spLocks noChangeAspect="1" noChangeArrowheads="1"/>
            </p:cNvSpPr>
            <p:nvPr userDrawn="1"/>
          </p:nvSpPr>
          <p:spPr bwMode="auto">
            <a:xfrm>
              <a:off x="7361330" y="290378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4" name="Oval 746"/>
            <p:cNvSpPr>
              <a:spLocks noChangeAspect="1" noChangeArrowheads="1"/>
            </p:cNvSpPr>
            <p:nvPr userDrawn="1"/>
          </p:nvSpPr>
          <p:spPr bwMode="auto">
            <a:xfrm>
              <a:off x="7585989" y="2903789"/>
              <a:ext cx="85943"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5" name="Oval 747"/>
            <p:cNvSpPr>
              <a:spLocks noChangeAspect="1" noChangeArrowheads="1"/>
            </p:cNvSpPr>
            <p:nvPr userDrawn="1"/>
          </p:nvSpPr>
          <p:spPr bwMode="auto">
            <a:xfrm>
              <a:off x="1518670"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6" name="Oval 748"/>
            <p:cNvSpPr>
              <a:spLocks noChangeAspect="1" noChangeArrowheads="1"/>
            </p:cNvSpPr>
            <p:nvPr userDrawn="1"/>
          </p:nvSpPr>
          <p:spPr bwMode="auto">
            <a:xfrm>
              <a:off x="1630246"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7" name="Oval 749"/>
            <p:cNvSpPr>
              <a:spLocks noChangeAspect="1" noChangeArrowheads="1"/>
            </p:cNvSpPr>
            <p:nvPr userDrawn="1"/>
          </p:nvSpPr>
          <p:spPr bwMode="auto">
            <a:xfrm>
              <a:off x="1743329"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8" name="Oval 750"/>
            <p:cNvSpPr>
              <a:spLocks noChangeAspect="1" noChangeArrowheads="1"/>
            </p:cNvSpPr>
            <p:nvPr userDrawn="1"/>
          </p:nvSpPr>
          <p:spPr bwMode="auto">
            <a:xfrm>
              <a:off x="1854905"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9" name="Oval 751"/>
            <p:cNvSpPr>
              <a:spLocks noChangeAspect="1" noChangeArrowheads="1"/>
            </p:cNvSpPr>
            <p:nvPr userDrawn="1"/>
          </p:nvSpPr>
          <p:spPr bwMode="auto">
            <a:xfrm>
              <a:off x="1967987"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0" name="Oval 752"/>
            <p:cNvSpPr>
              <a:spLocks noChangeAspect="1" noChangeArrowheads="1"/>
            </p:cNvSpPr>
            <p:nvPr userDrawn="1"/>
          </p:nvSpPr>
          <p:spPr bwMode="auto">
            <a:xfrm>
              <a:off x="2079563"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1" name="Oval 753"/>
            <p:cNvSpPr>
              <a:spLocks noChangeAspect="1" noChangeArrowheads="1"/>
            </p:cNvSpPr>
            <p:nvPr userDrawn="1"/>
          </p:nvSpPr>
          <p:spPr bwMode="auto">
            <a:xfrm>
              <a:off x="2192648"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2" name="Oval 754"/>
            <p:cNvSpPr>
              <a:spLocks noChangeAspect="1" noChangeArrowheads="1"/>
            </p:cNvSpPr>
            <p:nvPr userDrawn="1"/>
          </p:nvSpPr>
          <p:spPr bwMode="auto">
            <a:xfrm>
              <a:off x="2304225"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3" name="Oval 755"/>
            <p:cNvSpPr>
              <a:spLocks noChangeAspect="1" noChangeArrowheads="1"/>
            </p:cNvSpPr>
            <p:nvPr userDrawn="1"/>
          </p:nvSpPr>
          <p:spPr bwMode="auto">
            <a:xfrm>
              <a:off x="2417309"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4" name="Oval 756"/>
            <p:cNvSpPr>
              <a:spLocks noChangeAspect="1" noChangeArrowheads="1"/>
            </p:cNvSpPr>
            <p:nvPr userDrawn="1"/>
          </p:nvSpPr>
          <p:spPr bwMode="auto">
            <a:xfrm>
              <a:off x="4214586"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5" name="Oval 757"/>
            <p:cNvSpPr>
              <a:spLocks noChangeAspect="1" noChangeArrowheads="1"/>
            </p:cNvSpPr>
            <p:nvPr userDrawn="1"/>
          </p:nvSpPr>
          <p:spPr bwMode="auto">
            <a:xfrm>
              <a:off x="4327669"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6" name="Oval 758"/>
            <p:cNvSpPr>
              <a:spLocks noChangeAspect="1" noChangeArrowheads="1"/>
            </p:cNvSpPr>
            <p:nvPr userDrawn="1"/>
          </p:nvSpPr>
          <p:spPr bwMode="auto">
            <a:xfrm>
              <a:off x="4439245"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7" name="Oval 759"/>
            <p:cNvSpPr>
              <a:spLocks noChangeAspect="1" noChangeArrowheads="1"/>
            </p:cNvSpPr>
            <p:nvPr userDrawn="1"/>
          </p:nvSpPr>
          <p:spPr bwMode="auto">
            <a:xfrm>
              <a:off x="4552328"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8" name="Oval 760"/>
            <p:cNvSpPr>
              <a:spLocks noChangeAspect="1" noChangeArrowheads="1"/>
            </p:cNvSpPr>
            <p:nvPr userDrawn="1"/>
          </p:nvSpPr>
          <p:spPr bwMode="auto">
            <a:xfrm>
              <a:off x="5226308"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9" name="Oval 761"/>
            <p:cNvSpPr>
              <a:spLocks noChangeAspect="1" noChangeArrowheads="1"/>
            </p:cNvSpPr>
            <p:nvPr userDrawn="1"/>
          </p:nvSpPr>
          <p:spPr bwMode="auto">
            <a:xfrm>
              <a:off x="5337884"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0" name="Oval 762"/>
            <p:cNvSpPr>
              <a:spLocks noChangeAspect="1" noChangeArrowheads="1"/>
            </p:cNvSpPr>
            <p:nvPr userDrawn="1"/>
          </p:nvSpPr>
          <p:spPr bwMode="auto">
            <a:xfrm>
              <a:off x="5450968"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1" name="Oval 763"/>
            <p:cNvSpPr>
              <a:spLocks noChangeAspect="1" noChangeArrowheads="1"/>
            </p:cNvSpPr>
            <p:nvPr userDrawn="1"/>
          </p:nvSpPr>
          <p:spPr bwMode="auto">
            <a:xfrm>
              <a:off x="5562544"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2" name="Oval 764"/>
            <p:cNvSpPr>
              <a:spLocks noChangeAspect="1" noChangeArrowheads="1"/>
            </p:cNvSpPr>
            <p:nvPr userDrawn="1"/>
          </p:nvSpPr>
          <p:spPr bwMode="auto">
            <a:xfrm>
              <a:off x="5675627"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3" name="Oval 765"/>
            <p:cNvSpPr>
              <a:spLocks noChangeAspect="1" noChangeArrowheads="1"/>
            </p:cNvSpPr>
            <p:nvPr userDrawn="1"/>
          </p:nvSpPr>
          <p:spPr bwMode="auto">
            <a:xfrm>
              <a:off x="5787203"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4" name="Oval 766"/>
            <p:cNvSpPr>
              <a:spLocks noChangeAspect="1" noChangeArrowheads="1"/>
            </p:cNvSpPr>
            <p:nvPr userDrawn="1"/>
          </p:nvSpPr>
          <p:spPr bwMode="auto">
            <a:xfrm>
              <a:off x="5900288"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5" name="Oval 767"/>
            <p:cNvSpPr>
              <a:spLocks noChangeAspect="1" noChangeArrowheads="1"/>
            </p:cNvSpPr>
            <p:nvPr userDrawn="1"/>
          </p:nvSpPr>
          <p:spPr bwMode="auto">
            <a:xfrm>
              <a:off x="6013372"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6" name="Oval 768"/>
            <p:cNvSpPr>
              <a:spLocks noChangeAspect="1" noChangeArrowheads="1"/>
            </p:cNvSpPr>
            <p:nvPr userDrawn="1"/>
          </p:nvSpPr>
          <p:spPr bwMode="auto">
            <a:xfrm>
              <a:off x="6124948"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7" name="Oval 769"/>
            <p:cNvSpPr>
              <a:spLocks noChangeAspect="1" noChangeArrowheads="1"/>
            </p:cNvSpPr>
            <p:nvPr userDrawn="1"/>
          </p:nvSpPr>
          <p:spPr bwMode="auto">
            <a:xfrm>
              <a:off x="6238031"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8" name="Oval 770"/>
            <p:cNvSpPr>
              <a:spLocks noChangeAspect="1" noChangeArrowheads="1"/>
            </p:cNvSpPr>
            <p:nvPr userDrawn="1"/>
          </p:nvSpPr>
          <p:spPr bwMode="auto">
            <a:xfrm>
              <a:off x="6349607"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9" name="Oval 771"/>
            <p:cNvSpPr>
              <a:spLocks noChangeAspect="1" noChangeArrowheads="1"/>
            </p:cNvSpPr>
            <p:nvPr userDrawn="1"/>
          </p:nvSpPr>
          <p:spPr bwMode="auto">
            <a:xfrm>
              <a:off x="6462690"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0" name="Oval 772"/>
            <p:cNvSpPr>
              <a:spLocks noChangeAspect="1" noChangeArrowheads="1"/>
            </p:cNvSpPr>
            <p:nvPr userDrawn="1"/>
          </p:nvSpPr>
          <p:spPr bwMode="auto">
            <a:xfrm>
              <a:off x="6574266"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1" name="Oval 773"/>
            <p:cNvSpPr>
              <a:spLocks noChangeAspect="1" noChangeArrowheads="1"/>
            </p:cNvSpPr>
            <p:nvPr userDrawn="1"/>
          </p:nvSpPr>
          <p:spPr bwMode="auto">
            <a:xfrm>
              <a:off x="6687351"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2" name="Oval 774"/>
            <p:cNvSpPr>
              <a:spLocks noChangeAspect="1" noChangeArrowheads="1"/>
            </p:cNvSpPr>
            <p:nvPr userDrawn="1"/>
          </p:nvSpPr>
          <p:spPr bwMode="auto">
            <a:xfrm>
              <a:off x="6798926"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3" name="Oval 775"/>
            <p:cNvSpPr>
              <a:spLocks noChangeAspect="1" noChangeArrowheads="1"/>
            </p:cNvSpPr>
            <p:nvPr userDrawn="1"/>
          </p:nvSpPr>
          <p:spPr bwMode="auto">
            <a:xfrm>
              <a:off x="6912011"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4" name="Oval 776"/>
            <p:cNvSpPr>
              <a:spLocks noChangeAspect="1" noChangeArrowheads="1"/>
            </p:cNvSpPr>
            <p:nvPr userDrawn="1"/>
          </p:nvSpPr>
          <p:spPr bwMode="auto">
            <a:xfrm>
              <a:off x="7023587"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5" name="Oval 777"/>
            <p:cNvSpPr>
              <a:spLocks noChangeAspect="1" noChangeArrowheads="1"/>
            </p:cNvSpPr>
            <p:nvPr userDrawn="1"/>
          </p:nvSpPr>
          <p:spPr bwMode="auto">
            <a:xfrm>
              <a:off x="7136670"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6" name="Oval 778"/>
            <p:cNvSpPr>
              <a:spLocks noChangeAspect="1" noChangeArrowheads="1"/>
            </p:cNvSpPr>
            <p:nvPr userDrawn="1"/>
          </p:nvSpPr>
          <p:spPr bwMode="auto">
            <a:xfrm>
              <a:off x="7472905" y="30078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7" name="Oval 779"/>
            <p:cNvSpPr>
              <a:spLocks noChangeAspect="1" noChangeArrowheads="1"/>
            </p:cNvSpPr>
            <p:nvPr userDrawn="1"/>
          </p:nvSpPr>
          <p:spPr bwMode="auto">
            <a:xfrm>
              <a:off x="7585989" y="30078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8" name="Oval 780"/>
            <p:cNvSpPr>
              <a:spLocks noChangeAspect="1" noChangeArrowheads="1"/>
            </p:cNvSpPr>
            <p:nvPr userDrawn="1"/>
          </p:nvSpPr>
          <p:spPr bwMode="auto">
            <a:xfrm>
              <a:off x="1630246"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19" name="Oval 781"/>
            <p:cNvSpPr>
              <a:spLocks noChangeAspect="1" noChangeArrowheads="1"/>
            </p:cNvSpPr>
            <p:nvPr userDrawn="1"/>
          </p:nvSpPr>
          <p:spPr bwMode="auto">
            <a:xfrm>
              <a:off x="1743329"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0" name="Oval 782"/>
            <p:cNvSpPr>
              <a:spLocks noChangeAspect="1" noChangeArrowheads="1"/>
            </p:cNvSpPr>
            <p:nvPr userDrawn="1"/>
          </p:nvSpPr>
          <p:spPr bwMode="auto">
            <a:xfrm>
              <a:off x="1854905"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1" name="Oval 783"/>
            <p:cNvSpPr>
              <a:spLocks noChangeAspect="1" noChangeArrowheads="1"/>
            </p:cNvSpPr>
            <p:nvPr userDrawn="1"/>
          </p:nvSpPr>
          <p:spPr bwMode="auto">
            <a:xfrm>
              <a:off x="1967987"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2" name="Oval 784"/>
            <p:cNvSpPr>
              <a:spLocks noChangeAspect="1" noChangeArrowheads="1"/>
            </p:cNvSpPr>
            <p:nvPr userDrawn="1"/>
          </p:nvSpPr>
          <p:spPr bwMode="auto">
            <a:xfrm>
              <a:off x="2079563"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3" name="Oval 785"/>
            <p:cNvSpPr>
              <a:spLocks noChangeAspect="1" noChangeArrowheads="1"/>
            </p:cNvSpPr>
            <p:nvPr userDrawn="1"/>
          </p:nvSpPr>
          <p:spPr bwMode="auto">
            <a:xfrm>
              <a:off x="2192648"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4" name="Oval 786"/>
            <p:cNvSpPr>
              <a:spLocks noChangeAspect="1" noChangeArrowheads="1"/>
            </p:cNvSpPr>
            <p:nvPr userDrawn="1"/>
          </p:nvSpPr>
          <p:spPr bwMode="auto">
            <a:xfrm>
              <a:off x="2304225"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5" name="Oval 787"/>
            <p:cNvSpPr>
              <a:spLocks noChangeAspect="1" noChangeArrowheads="1"/>
            </p:cNvSpPr>
            <p:nvPr userDrawn="1"/>
          </p:nvSpPr>
          <p:spPr bwMode="auto">
            <a:xfrm>
              <a:off x="2417309"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6" name="Oval 788"/>
            <p:cNvSpPr>
              <a:spLocks noChangeAspect="1" noChangeArrowheads="1"/>
            </p:cNvSpPr>
            <p:nvPr userDrawn="1"/>
          </p:nvSpPr>
          <p:spPr bwMode="auto">
            <a:xfrm>
              <a:off x="4103010"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7" name="Oval 789"/>
            <p:cNvSpPr>
              <a:spLocks noChangeAspect="1" noChangeArrowheads="1"/>
            </p:cNvSpPr>
            <p:nvPr userDrawn="1"/>
          </p:nvSpPr>
          <p:spPr bwMode="auto">
            <a:xfrm>
              <a:off x="4214586"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8" name="Oval 790"/>
            <p:cNvSpPr>
              <a:spLocks noChangeAspect="1" noChangeArrowheads="1"/>
            </p:cNvSpPr>
            <p:nvPr userDrawn="1"/>
          </p:nvSpPr>
          <p:spPr bwMode="auto">
            <a:xfrm>
              <a:off x="4327669"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29" name="Oval 791"/>
            <p:cNvSpPr>
              <a:spLocks noChangeAspect="1" noChangeArrowheads="1"/>
            </p:cNvSpPr>
            <p:nvPr userDrawn="1"/>
          </p:nvSpPr>
          <p:spPr bwMode="auto">
            <a:xfrm>
              <a:off x="4439245"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0" name="Oval 792"/>
            <p:cNvSpPr>
              <a:spLocks noChangeAspect="1" noChangeArrowheads="1"/>
            </p:cNvSpPr>
            <p:nvPr userDrawn="1"/>
          </p:nvSpPr>
          <p:spPr bwMode="auto">
            <a:xfrm>
              <a:off x="4552328"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1" name="Oval 793"/>
            <p:cNvSpPr>
              <a:spLocks noChangeAspect="1" noChangeArrowheads="1"/>
            </p:cNvSpPr>
            <p:nvPr userDrawn="1"/>
          </p:nvSpPr>
          <p:spPr bwMode="auto">
            <a:xfrm>
              <a:off x="4663904"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2" name="Oval 794"/>
            <p:cNvSpPr>
              <a:spLocks noChangeAspect="1" noChangeArrowheads="1"/>
            </p:cNvSpPr>
            <p:nvPr userDrawn="1"/>
          </p:nvSpPr>
          <p:spPr bwMode="auto">
            <a:xfrm>
              <a:off x="4776989"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3" name="Oval 795"/>
            <p:cNvSpPr>
              <a:spLocks noChangeAspect="1" noChangeArrowheads="1"/>
            </p:cNvSpPr>
            <p:nvPr userDrawn="1"/>
          </p:nvSpPr>
          <p:spPr bwMode="auto">
            <a:xfrm>
              <a:off x="4888565"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4" name="Oval 796"/>
            <p:cNvSpPr>
              <a:spLocks noChangeAspect="1" noChangeArrowheads="1"/>
            </p:cNvSpPr>
            <p:nvPr userDrawn="1"/>
          </p:nvSpPr>
          <p:spPr bwMode="auto">
            <a:xfrm>
              <a:off x="5001649"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5" name="Oval 797"/>
            <p:cNvSpPr>
              <a:spLocks noChangeAspect="1" noChangeArrowheads="1"/>
            </p:cNvSpPr>
            <p:nvPr userDrawn="1"/>
          </p:nvSpPr>
          <p:spPr bwMode="auto">
            <a:xfrm>
              <a:off x="5226308"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6" name="Oval 798"/>
            <p:cNvSpPr>
              <a:spLocks noChangeAspect="1" noChangeArrowheads="1"/>
            </p:cNvSpPr>
            <p:nvPr userDrawn="1"/>
          </p:nvSpPr>
          <p:spPr bwMode="auto">
            <a:xfrm>
              <a:off x="5337884"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7" name="Oval 799"/>
            <p:cNvSpPr>
              <a:spLocks noChangeAspect="1" noChangeArrowheads="1"/>
            </p:cNvSpPr>
            <p:nvPr userDrawn="1"/>
          </p:nvSpPr>
          <p:spPr bwMode="auto">
            <a:xfrm>
              <a:off x="5450968"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8" name="Oval 800"/>
            <p:cNvSpPr>
              <a:spLocks noChangeAspect="1" noChangeArrowheads="1"/>
            </p:cNvSpPr>
            <p:nvPr userDrawn="1"/>
          </p:nvSpPr>
          <p:spPr bwMode="auto">
            <a:xfrm>
              <a:off x="5562544"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39" name="Oval 801"/>
            <p:cNvSpPr>
              <a:spLocks noChangeAspect="1" noChangeArrowheads="1"/>
            </p:cNvSpPr>
            <p:nvPr userDrawn="1"/>
          </p:nvSpPr>
          <p:spPr bwMode="auto">
            <a:xfrm>
              <a:off x="5675627"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0" name="Oval 802"/>
            <p:cNvSpPr>
              <a:spLocks noChangeAspect="1" noChangeArrowheads="1"/>
            </p:cNvSpPr>
            <p:nvPr userDrawn="1"/>
          </p:nvSpPr>
          <p:spPr bwMode="auto">
            <a:xfrm>
              <a:off x="5787203"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1" name="Oval 803"/>
            <p:cNvSpPr>
              <a:spLocks noChangeAspect="1" noChangeArrowheads="1"/>
            </p:cNvSpPr>
            <p:nvPr userDrawn="1"/>
          </p:nvSpPr>
          <p:spPr bwMode="auto">
            <a:xfrm>
              <a:off x="5900288"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2" name="Oval 804"/>
            <p:cNvSpPr>
              <a:spLocks noChangeAspect="1" noChangeArrowheads="1"/>
            </p:cNvSpPr>
            <p:nvPr userDrawn="1"/>
          </p:nvSpPr>
          <p:spPr bwMode="auto">
            <a:xfrm>
              <a:off x="6013372"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3" name="Oval 805"/>
            <p:cNvSpPr>
              <a:spLocks noChangeAspect="1" noChangeArrowheads="1"/>
            </p:cNvSpPr>
            <p:nvPr userDrawn="1"/>
          </p:nvSpPr>
          <p:spPr bwMode="auto">
            <a:xfrm>
              <a:off x="6124948"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4" name="Oval 806"/>
            <p:cNvSpPr>
              <a:spLocks noChangeAspect="1" noChangeArrowheads="1"/>
            </p:cNvSpPr>
            <p:nvPr userDrawn="1"/>
          </p:nvSpPr>
          <p:spPr bwMode="auto">
            <a:xfrm>
              <a:off x="6238031"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5" name="Oval 807"/>
            <p:cNvSpPr>
              <a:spLocks noChangeAspect="1" noChangeArrowheads="1"/>
            </p:cNvSpPr>
            <p:nvPr userDrawn="1"/>
          </p:nvSpPr>
          <p:spPr bwMode="auto">
            <a:xfrm>
              <a:off x="6349607"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6" name="Oval 808"/>
            <p:cNvSpPr>
              <a:spLocks noChangeAspect="1" noChangeArrowheads="1"/>
            </p:cNvSpPr>
            <p:nvPr userDrawn="1"/>
          </p:nvSpPr>
          <p:spPr bwMode="auto">
            <a:xfrm>
              <a:off x="6462690"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7" name="Oval 809"/>
            <p:cNvSpPr>
              <a:spLocks noChangeAspect="1" noChangeArrowheads="1"/>
            </p:cNvSpPr>
            <p:nvPr userDrawn="1"/>
          </p:nvSpPr>
          <p:spPr bwMode="auto">
            <a:xfrm>
              <a:off x="6574266"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8" name="Oval 810"/>
            <p:cNvSpPr>
              <a:spLocks noChangeAspect="1" noChangeArrowheads="1"/>
            </p:cNvSpPr>
            <p:nvPr userDrawn="1"/>
          </p:nvSpPr>
          <p:spPr bwMode="auto">
            <a:xfrm>
              <a:off x="6687351"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49" name="Oval 811"/>
            <p:cNvSpPr>
              <a:spLocks noChangeAspect="1" noChangeArrowheads="1"/>
            </p:cNvSpPr>
            <p:nvPr userDrawn="1"/>
          </p:nvSpPr>
          <p:spPr bwMode="auto">
            <a:xfrm>
              <a:off x="6798926"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0" name="Oval 812"/>
            <p:cNvSpPr>
              <a:spLocks noChangeAspect="1" noChangeArrowheads="1"/>
            </p:cNvSpPr>
            <p:nvPr userDrawn="1"/>
          </p:nvSpPr>
          <p:spPr bwMode="auto">
            <a:xfrm>
              <a:off x="6912011"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1" name="Oval 813"/>
            <p:cNvSpPr>
              <a:spLocks noChangeAspect="1" noChangeArrowheads="1"/>
            </p:cNvSpPr>
            <p:nvPr userDrawn="1"/>
          </p:nvSpPr>
          <p:spPr bwMode="auto">
            <a:xfrm>
              <a:off x="7023587" y="31118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2" name="Oval 814"/>
            <p:cNvSpPr>
              <a:spLocks noChangeAspect="1" noChangeArrowheads="1"/>
            </p:cNvSpPr>
            <p:nvPr userDrawn="1"/>
          </p:nvSpPr>
          <p:spPr bwMode="auto">
            <a:xfrm>
              <a:off x="7136670" y="31118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3" name="Oval 815"/>
            <p:cNvSpPr>
              <a:spLocks noChangeAspect="1" noChangeArrowheads="1"/>
            </p:cNvSpPr>
            <p:nvPr userDrawn="1"/>
          </p:nvSpPr>
          <p:spPr bwMode="auto">
            <a:xfrm>
              <a:off x="1630246"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4" name="Oval 816"/>
            <p:cNvSpPr>
              <a:spLocks noChangeAspect="1" noChangeArrowheads="1"/>
            </p:cNvSpPr>
            <p:nvPr userDrawn="1"/>
          </p:nvSpPr>
          <p:spPr bwMode="auto">
            <a:xfrm>
              <a:off x="1743329"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5" name="Oval 817"/>
            <p:cNvSpPr>
              <a:spLocks noChangeAspect="1" noChangeArrowheads="1"/>
            </p:cNvSpPr>
            <p:nvPr userDrawn="1"/>
          </p:nvSpPr>
          <p:spPr bwMode="auto">
            <a:xfrm>
              <a:off x="1854905"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6" name="Oval 818"/>
            <p:cNvSpPr>
              <a:spLocks noChangeAspect="1" noChangeArrowheads="1"/>
            </p:cNvSpPr>
            <p:nvPr userDrawn="1"/>
          </p:nvSpPr>
          <p:spPr bwMode="auto">
            <a:xfrm>
              <a:off x="1967988"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7" name="Oval 819"/>
            <p:cNvSpPr>
              <a:spLocks noChangeAspect="1" noChangeArrowheads="1"/>
            </p:cNvSpPr>
            <p:nvPr userDrawn="1"/>
          </p:nvSpPr>
          <p:spPr bwMode="auto">
            <a:xfrm>
              <a:off x="2417309"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8" name="Oval 820"/>
            <p:cNvSpPr>
              <a:spLocks noChangeAspect="1" noChangeArrowheads="1"/>
            </p:cNvSpPr>
            <p:nvPr userDrawn="1"/>
          </p:nvSpPr>
          <p:spPr bwMode="auto">
            <a:xfrm>
              <a:off x="4103010"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59" name="Oval 821"/>
            <p:cNvSpPr>
              <a:spLocks noChangeAspect="1" noChangeArrowheads="1"/>
            </p:cNvSpPr>
            <p:nvPr userDrawn="1"/>
          </p:nvSpPr>
          <p:spPr bwMode="auto">
            <a:xfrm>
              <a:off x="4214586"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0" name="Oval 822"/>
            <p:cNvSpPr>
              <a:spLocks noChangeAspect="1" noChangeArrowheads="1"/>
            </p:cNvSpPr>
            <p:nvPr userDrawn="1"/>
          </p:nvSpPr>
          <p:spPr bwMode="auto">
            <a:xfrm>
              <a:off x="4327669"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1" name="Oval 823"/>
            <p:cNvSpPr>
              <a:spLocks noChangeAspect="1" noChangeArrowheads="1"/>
            </p:cNvSpPr>
            <p:nvPr userDrawn="1"/>
          </p:nvSpPr>
          <p:spPr bwMode="auto">
            <a:xfrm>
              <a:off x="4439245"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2" name="Oval 824"/>
            <p:cNvSpPr>
              <a:spLocks noChangeAspect="1" noChangeArrowheads="1"/>
            </p:cNvSpPr>
            <p:nvPr userDrawn="1"/>
          </p:nvSpPr>
          <p:spPr bwMode="auto">
            <a:xfrm>
              <a:off x="4552329"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3" name="Oval 825"/>
            <p:cNvSpPr>
              <a:spLocks noChangeAspect="1" noChangeArrowheads="1"/>
            </p:cNvSpPr>
            <p:nvPr userDrawn="1"/>
          </p:nvSpPr>
          <p:spPr bwMode="auto">
            <a:xfrm>
              <a:off x="4663905"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4" name="Oval 826"/>
            <p:cNvSpPr>
              <a:spLocks noChangeAspect="1" noChangeArrowheads="1"/>
            </p:cNvSpPr>
            <p:nvPr userDrawn="1"/>
          </p:nvSpPr>
          <p:spPr bwMode="auto">
            <a:xfrm>
              <a:off x="4776989"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5" name="Oval 827"/>
            <p:cNvSpPr>
              <a:spLocks noChangeAspect="1" noChangeArrowheads="1"/>
            </p:cNvSpPr>
            <p:nvPr userDrawn="1"/>
          </p:nvSpPr>
          <p:spPr bwMode="auto">
            <a:xfrm>
              <a:off x="4888565"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6" name="Oval 828"/>
            <p:cNvSpPr>
              <a:spLocks noChangeAspect="1" noChangeArrowheads="1"/>
            </p:cNvSpPr>
            <p:nvPr userDrawn="1"/>
          </p:nvSpPr>
          <p:spPr bwMode="auto">
            <a:xfrm>
              <a:off x="5001649"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7" name="Oval 829"/>
            <p:cNvSpPr>
              <a:spLocks noChangeAspect="1" noChangeArrowheads="1"/>
            </p:cNvSpPr>
            <p:nvPr userDrawn="1"/>
          </p:nvSpPr>
          <p:spPr bwMode="auto">
            <a:xfrm>
              <a:off x="5113225"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8" name="Oval 830"/>
            <p:cNvSpPr>
              <a:spLocks noChangeAspect="1" noChangeArrowheads="1"/>
            </p:cNvSpPr>
            <p:nvPr userDrawn="1"/>
          </p:nvSpPr>
          <p:spPr bwMode="auto">
            <a:xfrm>
              <a:off x="5226308"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69" name="Oval 831"/>
            <p:cNvSpPr>
              <a:spLocks noChangeAspect="1" noChangeArrowheads="1"/>
            </p:cNvSpPr>
            <p:nvPr userDrawn="1"/>
          </p:nvSpPr>
          <p:spPr bwMode="auto">
            <a:xfrm>
              <a:off x="5337884"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0" name="Oval 832"/>
            <p:cNvSpPr>
              <a:spLocks noChangeAspect="1" noChangeArrowheads="1"/>
            </p:cNvSpPr>
            <p:nvPr userDrawn="1"/>
          </p:nvSpPr>
          <p:spPr bwMode="auto">
            <a:xfrm>
              <a:off x="5450969"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1" name="Oval 833"/>
            <p:cNvSpPr>
              <a:spLocks noChangeAspect="1" noChangeArrowheads="1"/>
            </p:cNvSpPr>
            <p:nvPr userDrawn="1"/>
          </p:nvSpPr>
          <p:spPr bwMode="auto">
            <a:xfrm>
              <a:off x="5562544"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2" name="Oval 834"/>
            <p:cNvSpPr>
              <a:spLocks noChangeAspect="1" noChangeArrowheads="1"/>
            </p:cNvSpPr>
            <p:nvPr userDrawn="1"/>
          </p:nvSpPr>
          <p:spPr bwMode="auto">
            <a:xfrm>
              <a:off x="5675627"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3" name="Oval 835"/>
            <p:cNvSpPr>
              <a:spLocks noChangeAspect="1" noChangeArrowheads="1"/>
            </p:cNvSpPr>
            <p:nvPr userDrawn="1"/>
          </p:nvSpPr>
          <p:spPr bwMode="auto">
            <a:xfrm>
              <a:off x="5787203"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4" name="Oval 836"/>
            <p:cNvSpPr>
              <a:spLocks noChangeAspect="1" noChangeArrowheads="1"/>
            </p:cNvSpPr>
            <p:nvPr userDrawn="1"/>
          </p:nvSpPr>
          <p:spPr bwMode="auto">
            <a:xfrm>
              <a:off x="5900288"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5" name="Oval 837"/>
            <p:cNvSpPr>
              <a:spLocks noChangeAspect="1" noChangeArrowheads="1"/>
            </p:cNvSpPr>
            <p:nvPr userDrawn="1"/>
          </p:nvSpPr>
          <p:spPr bwMode="auto">
            <a:xfrm>
              <a:off x="6013372"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6" name="Oval 838"/>
            <p:cNvSpPr>
              <a:spLocks noChangeAspect="1" noChangeArrowheads="1"/>
            </p:cNvSpPr>
            <p:nvPr userDrawn="1"/>
          </p:nvSpPr>
          <p:spPr bwMode="auto">
            <a:xfrm>
              <a:off x="6124948"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7" name="Oval 839"/>
            <p:cNvSpPr>
              <a:spLocks noChangeAspect="1" noChangeArrowheads="1"/>
            </p:cNvSpPr>
            <p:nvPr userDrawn="1"/>
          </p:nvSpPr>
          <p:spPr bwMode="auto">
            <a:xfrm>
              <a:off x="6238032"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8" name="Oval 840"/>
            <p:cNvSpPr>
              <a:spLocks noChangeAspect="1" noChangeArrowheads="1"/>
            </p:cNvSpPr>
            <p:nvPr userDrawn="1"/>
          </p:nvSpPr>
          <p:spPr bwMode="auto">
            <a:xfrm>
              <a:off x="6349608"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79" name="Oval 841"/>
            <p:cNvSpPr>
              <a:spLocks noChangeAspect="1" noChangeArrowheads="1"/>
            </p:cNvSpPr>
            <p:nvPr userDrawn="1"/>
          </p:nvSpPr>
          <p:spPr bwMode="auto">
            <a:xfrm>
              <a:off x="6462690"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0" name="Oval 842"/>
            <p:cNvSpPr>
              <a:spLocks noChangeAspect="1" noChangeArrowheads="1"/>
            </p:cNvSpPr>
            <p:nvPr userDrawn="1"/>
          </p:nvSpPr>
          <p:spPr bwMode="auto">
            <a:xfrm>
              <a:off x="6574266"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1" name="Oval 843"/>
            <p:cNvSpPr>
              <a:spLocks noChangeAspect="1" noChangeArrowheads="1"/>
            </p:cNvSpPr>
            <p:nvPr userDrawn="1"/>
          </p:nvSpPr>
          <p:spPr bwMode="auto">
            <a:xfrm>
              <a:off x="6687351"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2" name="Oval 844"/>
            <p:cNvSpPr>
              <a:spLocks noChangeAspect="1" noChangeArrowheads="1"/>
            </p:cNvSpPr>
            <p:nvPr userDrawn="1"/>
          </p:nvSpPr>
          <p:spPr bwMode="auto">
            <a:xfrm>
              <a:off x="6798926"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3" name="Oval 845"/>
            <p:cNvSpPr>
              <a:spLocks noChangeAspect="1" noChangeArrowheads="1"/>
            </p:cNvSpPr>
            <p:nvPr userDrawn="1"/>
          </p:nvSpPr>
          <p:spPr bwMode="auto">
            <a:xfrm>
              <a:off x="6912010"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4" name="Oval 846"/>
            <p:cNvSpPr>
              <a:spLocks noChangeAspect="1" noChangeArrowheads="1"/>
            </p:cNvSpPr>
            <p:nvPr userDrawn="1"/>
          </p:nvSpPr>
          <p:spPr bwMode="auto">
            <a:xfrm>
              <a:off x="7023587" y="32158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5" name="Oval 847"/>
            <p:cNvSpPr>
              <a:spLocks noChangeAspect="1" noChangeArrowheads="1"/>
            </p:cNvSpPr>
            <p:nvPr userDrawn="1"/>
          </p:nvSpPr>
          <p:spPr bwMode="auto">
            <a:xfrm>
              <a:off x="7136671" y="32158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6" name="Oval 848"/>
            <p:cNvSpPr>
              <a:spLocks noChangeAspect="1" noChangeArrowheads="1"/>
            </p:cNvSpPr>
            <p:nvPr userDrawn="1"/>
          </p:nvSpPr>
          <p:spPr bwMode="auto">
            <a:xfrm>
              <a:off x="1743329"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7" name="Oval 849"/>
            <p:cNvSpPr>
              <a:spLocks noChangeAspect="1" noChangeArrowheads="1"/>
            </p:cNvSpPr>
            <p:nvPr userDrawn="1"/>
          </p:nvSpPr>
          <p:spPr bwMode="auto">
            <a:xfrm>
              <a:off x="1854905"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8" name="Oval 850"/>
            <p:cNvSpPr>
              <a:spLocks noChangeAspect="1" noChangeArrowheads="1"/>
            </p:cNvSpPr>
            <p:nvPr userDrawn="1"/>
          </p:nvSpPr>
          <p:spPr bwMode="auto">
            <a:xfrm>
              <a:off x="1967988"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89" name="Oval 851"/>
            <p:cNvSpPr>
              <a:spLocks noChangeAspect="1" noChangeArrowheads="1"/>
            </p:cNvSpPr>
            <p:nvPr userDrawn="1"/>
          </p:nvSpPr>
          <p:spPr bwMode="auto">
            <a:xfrm>
              <a:off x="3989925"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0" name="Oval 852"/>
            <p:cNvSpPr>
              <a:spLocks noChangeAspect="1" noChangeArrowheads="1"/>
            </p:cNvSpPr>
            <p:nvPr userDrawn="1"/>
          </p:nvSpPr>
          <p:spPr bwMode="auto">
            <a:xfrm>
              <a:off x="4103010"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1" name="Oval 853"/>
            <p:cNvSpPr>
              <a:spLocks noChangeAspect="1" noChangeArrowheads="1"/>
            </p:cNvSpPr>
            <p:nvPr userDrawn="1"/>
          </p:nvSpPr>
          <p:spPr bwMode="auto">
            <a:xfrm>
              <a:off x="4214586"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2" name="Oval 854"/>
            <p:cNvSpPr>
              <a:spLocks noChangeAspect="1" noChangeArrowheads="1"/>
            </p:cNvSpPr>
            <p:nvPr userDrawn="1"/>
          </p:nvSpPr>
          <p:spPr bwMode="auto">
            <a:xfrm>
              <a:off x="4327669"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3" name="Oval 855"/>
            <p:cNvSpPr>
              <a:spLocks noChangeAspect="1" noChangeArrowheads="1"/>
            </p:cNvSpPr>
            <p:nvPr userDrawn="1"/>
          </p:nvSpPr>
          <p:spPr bwMode="auto">
            <a:xfrm>
              <a:off x="4439245"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4" name="Oval 856"/>
            <p:cNvSpPr>
              <a:spLocks noChangeAspect="1" noChangeArrowheads="1"/>
            </p:cNvSpPr>
            <p:nvPr userDrawn="1"/>
          </p:nvSpPr>
          <p:spPr bwMode="auto">
            <a:xfrm>
              <a:off x="4552329"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5" name="Oval 857"/>
            <p:cNvSpPr>
              <a:spLocks noChangeAspect="1" noChangeArrowheads="1"/>
            </p:cNvSpPr>
            <p:nvPr userDrawn="1"/>
          </p:nvSpPr>
          <p:spPr bwMode="auto">
            <a:xfrm>
              <a:off x="4663905"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6" name="Oval 858"/>
            <p:cNvSpPr>
              <a:spLocks noChangeAspect="1" noChangeArrowheads="1"/>
            </p:cNvSpPr>
            <p:nvPr userDrawn="1"/>
          </p:nvSpPr>
          <p:spPr bwMode="auto">
            <a:xfrm>
              <a:off x="4776989"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7" name="Oval 859"/>
            <p:cNvSpPr>
              <a:spLocks noChangeAspect="1" noChangeArrowheads="1"/>
            </p:cNvSpPr>
            <p:nvPr userDrawn="1"/>
          </p:nvSpPr>
          <p:spPr bwMode="auto">
            <a:xfrm>
              <a:off x="4888565"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8" name="Oval 860"/>
            <p:cNvSpPr>
              <a:spLocks noChangeAspect="1" noChangeArrowheads="1"/>
            </p:cNvSpPr>
            <p:nvPr userDrawn="1"/>
          </p:nvSpPr>
          <p:spPr bwMode="auto">
            <a:xfrm>
              <a:off x="5001649"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99" name="Oval 861"/>
            <p:cNvSpPr>
              <a:spLocks noChangeAspect="1" noChangeArrowheads="1"/>
            </p:cNvSpPr>
            <p:nvPr userDrawn="1"/>
          </p:nvSpPr>
          <p:spPr bwMode="auto">
            <a:xfrm>
              <a:off x="5113225"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0" name="Oval 862"/>
            <p:cNvSpPr>
              <a:spLocks noChangeAspect="1" noChangeArrowheads="1"/>
            </p:cNvSpPr>
            <p:nvPr userDrawn="1"/>
          </p:nvSpPr>
          <p:spPr bwMode="auto">
            <a:xfrm>
              <a:off x="5226308"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1" name="Oval 863"/>
            <p:cNvSpPr>
              <a:spLocks noChangeAspect="1" noChangeArrowheads="1"/>
            </p:cNvSpPr>
            <p:nvPr userDrawn="1"/>
          </p:nvSpPr>
          <p:spPr bwMode="auto">
            <a:xfrm>
              <a:off x="5337884"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2" name="Oval 864"/>
            <p:cNvSpPr>
              <a:spLocks noChangeAspect="1" noChangeArrowheads="1"/>
            </p:cNvSpPr>
            <p:nvPr userDrawn="1"/>
          </p:nvSpPr>
          <p:spPr bwMode="auto">
            <a:xfrm>
              <a:off x="5450969"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3" name="Oval 865"/>
            <p:cNvSpPr>
              <a:spLocks noChangeAspect="1" noChangeArrowheads="1"/>
            </p:cNvSpPr>
            <p:nvPr userDrawn="1"/>
          </p:nvSpPr>
          <p:spPr bwMode="auto">
            <a:xfrm>
              <a:off x="5562544"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4" name="Oval 866"/>
            <p:cNvSpPr>
              <a:spLocks noChangeAspect="1" noChangeArrowheads="1"/>
            </p:cNvSpPr>
            <p:nvPr userDrawn="1"/>
          </p:nvSpPr>
          <p:spPr bwMode="auto">
            <a:xfrm>
              <a:off x="5675627"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5" name="Oval 867"/>
            <p:cNvSpPr>
              <a:spLocks noChangeAspect="1" noChangeArrowheads="1"/>
            </p:cNvSpPr>
            <p:nvPr userDrawn="1"/>
          </p:nvSpPr>
          <p:spPr bwMode="auto">
            <a:xfrm>
              <a:off x="5787203"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6" name="Oval 868"/>
            <p:cNvSpPr>
              <a:spLocks noChangeAspect="1" noChangeArrowheads="1"/>
            </p:cNvSpPr>
            <p:nvPr userDrawn="1"/>
          </p:nvSpPr>
          <p:spPr bwMode="auto">
            <a:xfrm>
              <a:off x="5900288"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7" name="Oval 869"/>
            <p:cNvSpPr>
              <a:spLocks noChangeAspect="1" noChangeArrowheads="1"/>
            </p:cNvSpPr>
            <p:nvPr userDrawn="1"/>
          </p:nvSpPr>
          <p:spPr bwMode="auto">
            <a:xfrm>
              <a:off x="6013372"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8" name="Oval 870"/>
            <p:cNvSpPr>
              <a:spLocks noChangeAspect="1" noChangeArrowheads="1"/>
            </p:cNvSpPr>
            <p:nvPr userDrawn="1"/>
          </p:nvSpPr>
          <p:spPr bwMode="auto">
            <a:xfrm>
              <a:off x="6124948"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09" name="Oval 871"/>
            <p:cNvSpPr>
              <a:spLocks noChangeAspect="1" noChangeArrowheads="1"/>
            </p:cNvSpPr>
            <p:nvPr userDrawn="1"/>
          </p:nvSpPr>
          <p:spPr bwMode="auto">
            <a:xfrm>
              <a:off x="6238032"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0" name="Oval 872"/>
            <p:cNvSpPr>
              <a:spLocks noChangeAspect="1" noChangeArrowheads="1"/>
            </p:cNvSpPr>
            <p:nvPr userDrawn="1"/>
          </p:nvSpPr>
          <p:spPr bwMode="auto">
            <a:xfrm>
              <a:off x="6349608"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1" name="Oval 873"/>
            <p:cNvSpPr>
              <a:spLocks noChangeAspect="1" noChangeArrowheads="1"/>
            </p:cNvSpPr>
            <p:nvPr userDrawn="1"/>
          </p:nvSpPr>
          <p:spPr bwMode="auto">
            <a:xfrm>
              <a:off x="6462690"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2" name="Oval 874"/>
            <p:cNvSpPr>
              <a:spLocks noChangeAspect="1" noChangeArrowheads="1"/>
            </p:cNvSpPr>
            <p:nvPr userDrawn="1"/>
          </p:nvSpPr>
          <p:spPr bwMode="auto">
            <a:xfrm>
              <a:off x="6574266"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3" name="Oval 875"/>
            <p:cNvSpPr>
              <a:spLocks noChangeAspect="1" noChangeArrowheads="1"/>
            </p:cNvSpPr>
            <p:nvPr userDrawn="1"/>
          </p:nvSpPr>
          <p:spPr bwMode="auto">
            <a:xfrm>
              <a:off x="6687351"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4" name="Oval 876"/>
            <p:cNvSpPr>
              <a:spLocks noChangeAspect="1" noChangeArrowheads="1"/>
            </p:cNvSpPr>
            <p:nvPr userDrawn="1"/>
          </p:nvSpPr>
          <p:spPr bwMode="auto">
            <a:xfrm>
              <a:off x="6798926"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5" name="Oval 877"/>
            <p:cNvSpPr>
              <a:spLocks noChangeAspect="1" noChangeArrowheads="1"/>
            </p:cNvSpPr>
            <p:nvPr userDrawn="1"/>
          </p:nvSpPr>
          <p:spPr bwMode="auto">
            <a:xfrm>
              <a:off x="6912010"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6" name="Oval 878"/>
            <p:cNvSpPr>
              <a:spLocks noChangeAspect="1" noChangeArrowheads="1"/>
            </p:cNvSpPr>
            <p:nvPr userDrawn="1"/>
          </p:nvSpPr>
          <p:spPr bwMode="auto">
            <a:xfrm>
              <a:off x="7023587" y="331842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7" name="Oval 879"/>
            <p:cNvSpPr>
              <a:spLocks noChangeAspect="1" noChangeArrowheads="1"/>
            </p:cNvSpPr>
            <p:nvPr userDrawn="1"/>
          </p:nvSpPr>
          <p:spPr bwMode="auto">
            <a:xfrm>
              <a:off x="7136671" y="33184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8" name="Oval 880"/>
            <p:cNvSpPr>
              <a:spLocks noChangeAspect="1" noChangeArrowheads="1"/>
            </p:cNvSpPr>
            <p:nvPr userDrawn="1"/>
          </p:nvSpPr>
          <p:spPr bwMode="auto">
            <a:xfrm>
              <a:off x="1854905"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19" name="Oval 881"/>
            <p:cNvSpPr>
              <a:spLocks noChangeAspect="1" noChangeArrowheads="1"/>
            </p:cNvSpPr>
            <p:nvPr userDrawn="1"/>
          </p:nvSpPr>
          <p:spPr bwMode="auto">
            <a:xfrm>
              <a:off x="1967988"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0" name="Oval 882"/>
            <p:cNvSpPr>
              <a:spLocks noChangeAspect="1" noChangeArrowheads="1"/>
            </p:cNvSpPr>
            <p:nvPr userDrawn="1"/>
          </p:nvSpPr>
          <p:spPr bwMode="auto">
            <a:xfrm>
              <a:off x="2192648"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1" name="Oval 883"/>
            <p:cNvSpPr>
              <a:spLocks noChangeAspect="1" noChangeArrowheads="1"/>
            </p:cNvSpPr>
            <p:nvPr userDrawn="1"/>
          </p:nvSpPr>
          <p:spPr bwMode="auto">
            <a:xfrm>
              <a:off x="2417309"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2" name="Oval 884"/>
            <p:cNvSpPr>
              <a:spLocks noChangeAspect="1" noChangeArrowheads="1"/>
            </p:cNvSpPr>
            <p:nvPr userDrawn="1"/>
          </p:nvSpPr>
          <p:spPr bwMode="auto">
            <a:xfrm>
              <a:off x="3989925"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3" name="Oval 885"/>
            <p:cNvSpPr>
              <a:spLocks noChangeAspect="1" noChangeArrowheads="1"/>
            </p:cNvSpPr>
            <p:nvPr userDrawn="1"/>
          </p:nvSpPr>
          <p:spPr bwMode="auto">
            <a:xfrm>
              <a:off x="4103010"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4" name="Oval 886"/>
            <p:cNvSpPr>
              <a:spLocks noChangeAspect="1" noChangeArrowheads="1"/>
            </p:cNvSpPr>
            <p:nvPr userDrawn="1"/>
          </p:nvSpPr>
          <p:spPr bwMode="auto">
            <a:xfrm>
              <a:off x="4214586"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5" name="Oval 887"/>
            <p:cNvSpPr>
              <a:spLocks noChangeAspect="1" noChangeArrowheads="1"/>
            </p:cNvSpPr>
            <p:nvPr userDrawn="1"/>
          </p:nvSpPr>
          <p:spPr bwMode="auto">
            <a:xfrm>
              <a:off x="4327669"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6" name="Oval 888"/>
            <p:cNvSpPr>
              <a:spLocks noChangeAspect="1" noChangeArrowheads="1"/>
            </p:cNvSpPr>
            <p:nvPr userDrawn="1"/>
          </p:nvSpPr>
          <p:spPr bwMode="auto">
            <a:xfrm>
              <a:off x="4439245"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7" name="Oval 889"/>
            <p:cNvSpPr>
              <a:spLocks noChangeAspect="1" noChangeArrowheads="1"/>
            </p:cNvSpPr>
            <p:nvPr userDrawn="1"/>
          </p:nvSpPr>
          <p:spPr bwMode="auto">
            <a:xfrm>
              <a:off x="4552329"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8" name="Oval 890"/>
            <p:cNvSpPr>
              <a:spLocks noChangeAspect="1" noChangeArrowheads="1"/>
            </p:cNvSpPr>
            <p:nvPr userDrawn="1"/>
          </p:nvSpPr>
          <p:spPr bwMode="auto">
            <a:xfrm>
              <a:off x="4663905"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29" name="Oval 891"/>
            <p:cNvSpPr>
              <a:spLocks noChangeAspect="1" noChangeArrowheads="1"/>
            </p:cNvSpPr>
            <p:nvPr userDrawn="1"/>
          </p:nvSpPr>
          <p:spPr bwMode="auto">
            <a:xfrm>
              <a:off x="4776989"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0" name="Oval 892"/>
            <p:cNvSpPr>
              <a:spLocks noChangeAspect="1" noChangeArrowheads="1"/>
            </p:cNvSpPr>
            <p:nvPr userDrawn="1"/>
          </p:nvSpPr>
          <p:spPr bwMode="auto">
            <a:xfrm>
              <a:off x="4888565"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1" name="Oval 893"/>
            <p:cNvSpPr>
              <a:spLocks noChangeAspect="1" noChangeArrowheads="1"/>
            </p:cNvSpPr>
            <p:nvPr userDrawn="1"/>
          </p:nvSpPr>
          <p:spPr bwMode="auto">
            <a:xfrm>
              <a:off x="5001649"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2" name="Oval 894"/>
            <p:cNvSpPr>
              <a:spLocks noChangeAspect="1" noChangeArrowheads="1"/>
            </p:cNvSpPr>
            <p:nvPr userDrawn="1"/>
          </p:nvSpPr>
          <p:spPr bwMode="auto">
            <a:xfrm>
              <a:off x="5113225"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3" name="Oval 895"/>
            <p:cNvSpPr>
              <a:spLocks noChangeAspect="1" noChangeArrowheads="1"/>
            </p:cNvSpPr>
            <p:nvPr userDrawn="1"/>
          </p:nvSpPr>
          <p:spPr bwMode="auto">
            <a:xfrm>
              <a:off x="5337884"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4" name="Oval 896"/>
            <p:cNvSpPr>
              <a:spLocks noChangeAspect="1" noChangeArrowheads="1"/>
            </p:cNvSpPr>
            <p:nvPr userDrawn="1"/>
          </p:nvSpPr>
          <p:spPr bwMode="auto">
            <a:xfrm>
              <a:off x="5450969"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5" name="Oval 897"/>
            <p:cNvSpPr>
              <a:spLocks noChangeAspect="1" noChangeArrowheads="1"/>
            </p:cNvSpPr>
            <p:nvPr userDrawn="1"/>
          </p:nvSpPr>
          <p:spPr bwMode="auto">
            <a:xfrm>
              <a:off x="5562544"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6" name="Oval 898"/>
            <p:cNvSpPr>
              <a:spLocks noChangeAspect="1" noChangeArrowheads="1"/>
            </p:cNvSpPr>
            <p:nvPr userDrawn="1"/>
          </p:nvSpPr>
          <p:spPr bwMode="auto">
            <a:xfrm>
              <a:off x="5675627"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7" name="Oval 899"/>
            <p:cNvSpPr>
              <a:spLocks noChangeAspect="1" noChangeArrowheads="1"/>
            </p:cNvSpPr>
            <p:nvPr userDrawn="1"/>
          </p:nvSpPr>
          <p:spPr bwMode="auto">
            <a:xfrm>
              <a:off x="6013372"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8" name="Oval 900"/>
            <p:cNvSpPr>
              <a:spLocks noChangeAspect="1" noChangeArrowheads="1"/>
            </p:cNvSpPr>
            <p:nvPr userDrawn="1"/>
          </p:nvSpPr>
          <p:spPr bwMode="auto">
            <a:xfrm>
              <a:off x="6124948"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39" name="Oval 901"/>
            <p:cNvSpPr>
              <a:spLocks noChangeAspect="1" noChangeArrowheads="1"/>
            </p:cNvSpPr>
            <p:nvPr userDrawn="1"/>
          </p:nvSpPr>
          <p:spPr bwMode="auto">
            <a:xfrm>
              <a:off x="6238032"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0" name="Oval 902"/>
            <p:cNvSpPr>
              <a:spLocks noChangeAspect="1" noChangeArrowheads="1"/>
            </p:cNvSpPr>
            <p:nvPr userDrawn="1"/>
          </p:nvSpPr>
          <p:spPr bwMode="auto">
            <a:xfrm>
              <a:off x="6349608"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1" name="Oval 903"/>
            <p:cNvSpPr>
              <a:spLocks noChangeAspect="1" noChangeArrowheads="1"/>
            </p:cNvSpPr>
            <p:nvPr userDrawn="1"/>
          </p:nvSpPr>
          <p:spPr bwMode="auto">
            <a:xfrm>
              <a:off x="6574266" y="342246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2" name="Oval 904"/>
            <p:cNvSpPr>
              <a:spLocks noChangeAspect="1" noChangeArrowheads="1"/>
            </p:cNvSpPr>
            <p:nvPr userDrawn="1"/>
          </p:nvSpPr>
          <p:spPr bwMode="auto">
            <a:xfrm>
              <a:off x="6687351"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3" name="Oval 905"/>
            <p:cNvSpPr>
              <a:spLocks noChangeAspect="1" noChangeArrowheads="1"/>
            </p:cNvSpPr>
            <p:nvPr userDrawn="1"/>
          </p:nvSpPr>
          <p:spPr bwMode="auto">
            <a:xfrm>
              <a:off x="6798926" y="342246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4" name="Oval 906"/>
            <p:cNvSpPr>
              <a:spLocks noChangeAspect="1" noChangeArrowheads="1"/>
            </p:cNvSpPr>
            <p:nvPr userDrawn="1"/>
          </p:nvSpPr>
          <p:spPr bwMode="auto">
            <a:xfrm>
              <a:off x="1854905"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5" name="Oval 907"/>
            <p:cNvSpPr>
              <a:spLocks noChangeAspect="1" noChangeArrowheads="1"/>
            </p:cNvSpPr>
            <p:nvPr userDrawn="1"/>
          </p:nvSpPr>
          <p:spPr bwMode="auto">
            <a:xfrm>
              <a:off x="1967988"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6" name="Oval 908"/>
            <p:cNvSpPr>
              <a:spLocks noChangeAspect="1" noChangeArrowheads="1"/>
            </p:cNvSpPr>
            <p:nvPr userDrawn="1"/>
          </p:nvSpPr>
          <p:spPr bwMode="auto">
            <a:xfrm>
              <a:off x="2079564"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7" name="Oval 909"/>
            <p:cNvSpPr>
              <a:spLocks noChangeAspect="1" noChangeArrowheads="1"/>
            </p:cNvSpPr>
            <p:nvPr userDrawn="1"/>
          </p:nvSpPr>
          <p:spPr bwMode="auto">
            <a:xfrm>
              <a:off x="2192649"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8" name="Oval 910"/>
            <p:cNvSpPr>
              <a:spLocks noChangeAspect="1" noChangeArrowheads="1"/>
            </p:cNvSpPr>
            <p:nvPr userDrawn="1"/>
          </p:nvSpPr>
          <p:spPr bwMode="auto">
            <a:xfrm>
              <a:off x="2641966"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49" name="Oval 911"/>
            <p:cNvSpPr>
              <a:spLocks noChangeAspect="1" noChangeArrowheads="1"/>
            </p:cNvSpPr>
            <p:nvPr userDrawn="1"/>
          </p:nvSpPr>
          <p:spPr bwMode="auto">
            <a:xfrm>
              <a:off x="3989926"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0" name="Oval 912"/>
            <p:cNvSpPr>
              <a:spLocks noChangeAspect="1" noChangeArrowheads="1"/>
            </p:cNvSpPr>
            <p:nvPr userDrawn="1"/>
          </p:nvSpPr>
          <p:spPr bwMode="auto">
            <a:xfrm>
              <a:off x="4103010"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1" name="Oval 913"/>
            <p:cNvSpPr>
              <a:spLocks noChangeAspect="1" noChangeArrowheads="1"/>
            </p:cNvSpPr>
            <p:nvPr userDrawn="1"/>
          </p:nvSpPr>
          <p:spPr bwMode="auto">
            <a:xfrm>
              <a:off x="4214587"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2" name="Oval 914"/>
            <p:cNvSpPr>
              <a:spLocks noChangeAspect="1" noChangeArrowheads="1"/>
            </p:cNvSpPr>
            <p:nvPr userDrawn="1"/>
          </p:nvSpPr>
          <p:spPr bwMode="auto">
            <a:xfrm>
              <a:off x="4327669"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3" name="Oval 915"/>
            <p:cNvSpPr>
              <a:spLocks noChangeAspect="1" noChangeArrowheads="1"/>
            </p:cNvSpPr>
            <p:nvPr userDrawn="1"/>
          </p:nvSpPr>
          <p:spPr bwMode="auto">
            <a:xfrm>
              <a:off x="4439245"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4" name="Oval 916"/>
            <p:cNvSpPr>
              <a:spLocks noChangeAspect="1" noChangeArrowheads="1"/>
            </p:cNvSpPr>
            <p:nvPr userDrawn="1"/>
          </p:nvSpPr>
          <p:spPr bwMode="auto">
            <a:xfrm>
              <a:off x="4552329"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5" name="Oval 917"/>
            <p:cNvSpPr>
              <a:spLocks noChangeAspect="1" noChangeArrowheads="1"/>
            </p:cNvSpPr>
            <p:nvPr userDrawn="1"/>
          </p:nvSpPr>
          <p:spPr bwMode="auto">
            <a:xfrm>
              <a:off x="4663905"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6" name="Oval 918"/>
            <p:cNvSpPr>
              <a:spLocks noChangeAspect="1" noChangeArrowheads="1"/>
            </p:cNvSpPr>
            <p:nvPr userDrawn="1"/>
          </p:nvSpPr>
          <p:spPr bwMode="auto">
            <a:xfrm>
              <a:off x="4776989"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7" name="Oval 919"/>
            <p:cNvSpPr>
              <a:spLocks noChangeAspect="1" noChangeArrowheads="1"/>
            </p:cNvSpPr>
            <p:nvPr userDrawn="1"/>
          </p:nvSpPr>
          <p:spPr bwMode="auto">
            <a:xfrm>
              <a:off x="4888565"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8" name="Oval 920"/>
            <p:cNvSpPr>
              <a:spLocks noChangeAspect="1" noChangeArrowheads="1"/>
            </p:cNvSpPr>
            <p:nvPr userDrawn="1"/>
          </p:nvSpPr>
          <p:spPr bwMode="auto">
            <a:xfrm>
              <a:off x="5001649"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59" name="Oval 921"/>
            <p:cNvSpPr>
              <a:spLocks noChangeAspect="1" noChangeArrowheads="1"/>
            </p:cNvSpPr>
            <p:nvPr userDrawn="1"/>
          </p:nvSpPr>
          <p:spPr bwMode="auto">
            <a:xfrm>
              <a:off x="5113225"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0" name="Oval 922"/>
            <p:cNvSpPr>
              <a:spLocks noChangeAspect="1" noChangeArrowheads="1"/>
            </p:cNvSpPr>
            <p:nvPr userDrawn="1"/>
          </p:nvSpPr>
          <p:spPr bwMode="auto">
            <a:xfrm>
              <a:off x="5337884"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1" name="Oval 923"/>
            <p:cNvSpPr>
              <a:spLocks noChangeAspect="1" noChangeArrowheads="1"/>
            </p:cNvSpPr>
            <p:nvPr userDrawn="1"/>
          </p:nvSpPr>
          <p:spPr bwMode="auto">
            <a:xfrm>
              <a:off x="5450969"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2" name="Oval 924"/>
            <p:cNvSpPr>
              <a:spLocks noChangeAspect="1" noChangeArrowheads="1"/>
            </p:cNvSpPr>
            <p:nvPr userDrawn="1"/>
          </p:nvSpPr>
          <p:spPr bwMode="auto">
            <a:xfrm>
              <a:off x="5562544"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3" name="Oval 925"/>
            <p:cNvSpPr>
              <a:spLocks noChangeAspect="1" noChangeArrowheads="1"/>
            </p:cNvSpPr>
            <p:nvPr userDrawn="1"/>
          </p:nvSpPr>
          <p:spPr bwMode="auto">
            <a:xfrm>
              <a:off x="6124948"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4" name="Oval 926"/>
            <p:cNvSpPr>
              <a:spLocks noChangeAspect="1" noChangeArrowheads="1"/>
            </p:cNvSpPr>
            <p:nvPr userDrawn="1"/>
          </p:nvSpPr>
          <p:spPr bwMode="auto">
            <a:xfrm>
              <a:off x="6238032"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5" name="Oval 927"/>
            <p:cNvSpPr>
              <a:spLocks noChangeAspect="1" noChangeArrowheads="1"/>
            </p:cNvSpPr>
            <p:nvPr userDrawn="1"/>
          </p:nvSpPr>
          <p:spPr bwMode="auto">
            <a:xfrm>
              <a:off x="6574266"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6" name="Oval 928"/>
            <p:cNvSpPr>
              <a:spLocks noChangeAspect="1" noChangeArrowheads="1"/>
            </p:cNvSpPr>
            <p:nvPr userDrawn="1"/>
          </p:nvSpPr>
          <p:spPr bwMode="auto">
            <a:xfrm>
              <a:off x="6687351"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7" name="Oval 929"/>
            <p:cNvSpPr>
              <a:spLocks noChangeAspect="1" noChangeArrowheads="1"/>
            </p:cNvSpPr>
            <p:nvPr userDrawn="1"/>
          </p:nvSpPr>
          <p:spPr bwMode="auto">
            <a:xfrm>
              <a:off x="6798926"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8" name="Oval 930"/>
            <p:cNvSpPr>
              <a:spLocks noChangeAspect="1" noChangeArrowheads="1"/>
            </p:cNvSpPr>
            <p:nvPr userDrawn="1"/>
          </p:nvSpPr>
          <p:spPr bwMode="auto">
            <a:xfrm>
              <a:off x="6912010" y="35265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69" name="Oval 931"/>
            <p:cNvSpPr>
              <a:spLocks noChangeAspect="1" noChangeArrowheads="1"/>
            </p:cNvSpPr>
            <p:nvPr userDrawn="1"/>
          </p:nvSpPr>
          <p:spPr bwMode="auto">
            <a:xfrm>
              <a:off x="7136671" y="35265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0" name="Oval 932"/>
            <p:cNvSpPr>
              <a:spLocks noChangeAspect="1" noChangeArrowheads="1"/>
            </p:cNvSpPr>
            <p:nvPr userDrawn="1"/>
          </p:nvSpPr>
          <p:spPr bwMode="auto">
            <a:xfrm>
              <a:off x="7248247" y="3526502"/>
              <a:ext cx="85943" cy="85944"/>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1" name="Oval 933"/>
            <p:cNvSpPr>
              <a:spLocks noChangeAspect="1" noChangeArrowheads="1"/>
            </p:cNvSpPr>
            <p:nvPr userDrawn="1"/>
          </p:nvSpPr>
          <p:spPr bwMode="auto">
            <a:xfrm>
              <a:off x="2192649"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2" name="Oval 934"/>
            <p:cNvSpPr>
              <a:spLocks noChangeAspect="1" noChangeArrowheads="1"/>
            </p:cNvSpPr>
            <p:nvPr userDrawn="1"/>
          </p:nvSpPr>
          <p:spPr bwMode="auto">
            <a:xfrm>
              <a:off x="2304225"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3" name="Oval 935"/>
            <p:cNvSpPr>
              <a:spLocks noChangeAspect="1" noChangeArrowheads="1"/>
            </p:cNvSpPr>
            <p:nvPr userDrawn="1"/>
          </p:nvSpPr>
          <p:spPr bwMode="auto">
            <a:xfrm>
              <a:off x="3989926"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4" name="Oval 936"/>
            <p:cNvSpPr>
              <a:spLocks noChangeAspect="1" noChangeArrowheads="1"/>
            </p:cNvSpPr>
            <p:nvPr userDrawn="1"/>
          </p:nvSpPr>
          <p:spPr bwMode="auto">
            <a:xfrm>
              <a:off x="4103010"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5" name="Oval 937"/>
            <p:cNvSpPr>
              <a:spLocks noChangeAspect="1" noChangeArrowheads="1"/>
            </p:cNvSpPr>
            <p:nvPr userDrawn="1"/>
          </p:nvSpPr>
          <p:spPr bwMode="auto">
            <a:xfrm>
              <a:off x="4214586"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6" name="Oval 938"/>
            <p:cNvSpPr>
              <a:spLocks noChangeAspect="1" noChangeArrowheads="1"/>
            </p:cNvSpPr>
            <p:nvPr userDrawn="1"/>
          </p:nvSpPr>
          <p:spPr bwMode="auto">
            <a:xfrm>
              <a:off x="4327669"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7" name="Oval 939"/>
            <p:cNvSpPr>
              <a:spLocks noChangeAspect="1" noChangeArrowheads="1"/>
            </p:cNvSpPr>
            <p:nvPr userDrawn="1"/>
          </p:nvSpPr>
          <p:spPr bwMode="auto">
            <a:xfrm>
              <a:off x="4439245"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8" name="Oval 940"/>
            <p:cNvSpPr>
              <a:spLocks noChangeAspect="1" noChangeArrowheads="1"/>
            </p:cNvSpPr>
            <p:nvPr userDrawn="1"/>
          </p:nvSpPr>
          <p:spPr bwMode="auto">
            <a:xfrm>
              <a:off x="4552329"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79" name="Oval 941"/>
            <p:cNvSpPr>
              <a:spLocks noChangeAspect="1" noChangeArrowheads="1"/>
            </p:cNvSpPr>
            <p:nvPr userDrawn="1"/>
          </p:nvSpPr>
          <p:spPr bwMode="auto">
            <a:xfrm>
              <a:off x="4663905"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0" name="Oval 942"/>
            <p:cNvSpPr>
              <a:spLocks noChangeAspect="1" noChangeArrowheads="1"/>
            </p:cNvSpPr>
            <p:nvPr userDrawn="1"/>
          </p:nvSpPr>
          <p:spPr bwMode="auto">
            <a:xfrm>
              <a:off x="4776989"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1" name="Oval 943"/>
            <p:cNvSpPr>
              <a:spLocks noChangeAspect="1" noChangeArrowheads="1"/>
            </p:cNvSpPr>
            <p:nvPr userDrawn="1"/>
          </p:nvSpPr>
          <p:spPr bwMode="auto">
            <a:xfrm>
              <a:off x="4888565"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2" name="Oval 944"/>
            <p:cNvSpPr>
              <a:spLocks noChangeAspect="1" noChangeArrowheads="1"/>
            </p:cNvSpPr>
            <p:nvPr userDrawn="1"/>
          </p:nvSpPr>
          <p:spPr bwMode="auto">
            <a:xfrm>
              <a:off x="5001649"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3" name="Oval 945"/>
            <p:cNvSpPr>
              <a:spLocks noChangeAspect="1" noChangeArrowheads="1"/>
            </p:cNvSpPr>
            <p:nvPr userDrawn="1"/>
          </p:nvSpPr>
          <p:spPr bwMode="auto">
            <a:xfrm>
              <a:off x="5113225"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4" name="Oval 946"/>
            <p:cNvSpPr>
              <a:spLocks noChangeAspect="1" noChangeArrowheads="1"/>
            </p:cNvSpPr>
            <p:nvPr userDrawn="1"/>
          </p:nvSpPr>
          <p:spPr bwMode="auto">
            <a:xfrm>
              <a:off x="5226308"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5" name="Oval 947"/>
            <p:cNvSpPr>
              <a:spLocks noChangeAspect="1" noChangeArrowheads="1"/>
            </p:cNvSpPr>
            <p:nvPr userDrawn="1"/>
          </p:nvSpPr>
          <p:spPr bwMode="auto">
            <a:xfrm>
              <a:off x="6124948" y="36305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6" name="Oval 948"/>
            <p:cNvSpPr>
              <a:spLocks noChangeAspect="1" noChangeArrowheads="1"/>
            </p:cNvSpPr>
            <p:nvPr userDrawn="1"/>
          </p:nvSpPr>
          <p:spPr bwMode="auto">
            <a:xfrm>
              <a:off x="6238032"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7" name="Oval 949"/>
            <p:cNvSpPr>
              <a:spLocks noChangeAspect="1" noChangeArrowheads="1"/>
            </p:cNvSpPr>
            <p:nvPr userDrawn="1"/>
          </p:nvSpPr>
          <p:spPr bwMode="auto">
            <a:xfrm>
              <a:off x="6687351"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8" name="Oval 950"/>
            <p:cNvSpPr>
              <a:spLocks noChangeAspect="1" noChangeArrowheads="1"/>
            </p:cNvSpPr>
            <p:nvPr userDrawn="1"/>
          </p:nvSpPr>
          <p:spPr bwMode="auto">
            <a:xfrm>
              <a:off x="6798926"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89" name="Oval 951"/>
            <p:cNvSpPr>
              <a:spLocks noChangeAspect="1" noChangeArrowheads="1"/>
            </p:cNvSpPr>
            <p:nvPr userDrawn="1"/>
          </p:nvSpPr>
          <p:spPr bwMode="auto">
            <a:xfrm>
              <a:off x="7248247" y="36305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0" name="Oval 952"/>
            <p:cNvSpPr>
              <a:spLocks noChangeAspect="1" noChangeArrowheads="1"/>
            </p:cNvSpPr>
            <p:nvPr userDrawn="1"/>
          </p:nvSpPr>
          <p:spPr bwMode="auto">
            <a:xfrm>
              <a:off x="2304225"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1" name="Oval 953"/>
            <p:cNvSpPr>
              <a:spLocks noChangeAspect="1" noChangeArrowheads="1"/>
            </p:cNvSpPr>
            <p:nvPr userDrawn="1"/>
          </p:nvSpPr>
          <p:spPr bwMode="auto">
            <a:xfrm>
              <a:off x="2417309"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2" name="Oval 954"/>
            <p:cNvSpPr>
              <a:spLocks noChangeAspect="1" noChangeArrowheads="1"/>
            </p:cNvSpPr>
            <p:nvPr userDrawn="1"/>
          </p:nvSpPr>
          <p:spPr bwMode="auto">
            <a:xfrm>
              <a:off x="2528884"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3" name="Oval 955"/>
            <p:cNvSpPr>
              <a:spLocks noChangeAspect="1" noChangeArrowheads="1"/>
            </p:cNvSpPr>
            <p:nvPr userDrawn="1"/>
          </p:nvSpPr>
          <p:spPr bwMode="auto">
            <a:xfrm>
              <a:off x="2641967"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4" name="Oval 956"/>
            <p:cNvSpPr>
              <a:spLocks noChangeAspect="1" noChangeArrowheads="1"/>
            </p:cNvSpPr>
            <p:nvPr userDrawn="1"/>
          </p:nvSpPr>
          <p:spPr bwMode="auto">
            <a:xfrm>
              <a:off x="2753543"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5" name="Oval 957"/>
            <p:cNvSpPr>
              <a:spLocks noChangeAspect="1" noChangeArrowheads="1"/>
            </p:cNvSpPr>
            <p:nvPr userDrawn="1"/>
          </p:nvSpPr>
          <p:spPr bwMode="auto">
            <a:xfrm>
              <a:off x="3989925"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6" name="Oval 958"/>
            <p:cNvSpPr>
              <a:spLocks noChangeAspect="1" noChangeArrowheads="1"/>
            </p:cNvSpPr>
            <p:nvPr userDrawn="1"/>
          </p:nvSpPr>
          <p:spPr bwMode="auto">
            <a:xfrm>
              <a:off x="4103011"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7" name="Oval 959"/>
            <p:cNvSpPr>
              <a:spLocks noChangeAspect="1" noChangeArrowheads="1"/>
            </p:cNvSpPr>
            <p:nvPr userDrawn="1"/>
          </p:nvSpPr>
          <p:spPr bwMode="auto">
            <a:xfrm>
              <a:off x="4214587"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8" name="Oval 960"/>
            <p:cNvSpPr>
              <a:spLocks noChangeAspect="1" noChangeArrowheads="1"/>
            </p:cNvSpPr>
            <p:nvPr userDrawn="1"/>
          </p:nvSpPr>
          <p:spPr bwMode="auto">
            <a:xfrm>
              <a:off x="4327669"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099" name="Oval 961"/>
            <p:cNvSpPr>
              <a:spLocks noChangeAspect="1" noChangeArrowheads="1"/>
            </p:cNvSpPr>
            <p:nvPr userDrawn="1"/>
          </p:nvSpPr>
          <p:spPr bwMode="auto">
            <a:xfrm>
              <a:off x="4439245"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0" name="Oval 962"/>
            <p:cNvSpPr>
              <a:spLocks noChangeAspect="1" noChangeArrowheads="1"/>
            </p:cNvSpPr>
            <p:nvPr userDrawn="1"/>
          </p:nvSpPr>
          <p:spPr bwMode="auto">
            <a:xfrm>
              <a:off x="4552329"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1" name="Oval 963"/>
            <p:cNvSpPr>
              <a:spLocks noChangeAspect="1" noChangeArrowheads="1"/>
            </p:cNvSpPr>
            <p:nvPr userDrawn="1"/>
          </p:nvSpPr>
          <p:spPr bwMode="auto">
            <a:xfrm>
              <a:off x="4663905"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2" name="Oval 964"/>
            <p:cNvSpPr>
              <a:spLocks noChangeAspect="1" noChangeArrowheads="1"/>
            </p:cNvSpPr>
            <p:nvPr userDrawn="1"/>
          </p:nvSpPr>
          <p:spPr bwMode="auto">
            <a:xfrm>
              <a:off x="4776989"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3" name="Oval 965"/>
            <p:cNvSpPr>
              <a:spLocks noChangeAspect="1" noChangeArrowheads="1"/>
            </p:cNvSpPr>
            <p:nvPr userDrawn="1"/>
          </p:nvSpPr>
          <p:spPr bwMode="auto">
            <a:xfrm>
              <a:off x="4888565"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4" name="Oval 966"/>
            <p:cNvSpPr>
              <a:spLocks noChangeAspect="1" noChangeArrowheads="1"/>
            </p:cNvSpPr>
            <p:nvPr userDrawn="1"/>
          </p:nvSpPr>
          <p:spPr bwMode="auto">
            <a:xfrm>
              <a:off x="5001649"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5" name="Oval 967"/>
            <p:cNvSpPr>
              <a:spLocks noChangeAspect="1" noChangeArrowheads="1"/>
            </p:cNvSpPr>
            <p:nvPr userDrawn="1"/>
          </p:nvSpPr>
          <p:spPr bwMode="auto">
            <a:xfrm>
              <a:off x="5113226"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6" name="Oval 968"/>
            <p:cNvSpPr>
              <a:spLocks noChangeAspect="1" noChangeArrowheads="1"/>
            </p:cNvSpPr>
            <p:nvPr userDrawn="1"/>
          </p:nvSpPr>
          <p:spPr bwMode="auto">
            <a:xfrm>
              <a:off x="5226308"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7" name="Oval 969"/>
            <p:cNvSpPr>
              <a:spLocks noChangeAspect="1" noChangeArrowheads="1"/>
            </p:cNvSpPr>
            <p:nvPr userDrawn="1"/>
          </p:nvSpPr>
          <p:spPr bwMode="auto">
            <a:xfrm>
              <a:off x="5337884"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8" name="Oval 970"/>
            <p:cNvSpPr>
              <a:spLocks noChangeAspect="1" noChangeArrowheads="1"/>
            </p:cNvSpPr>
            <p:nvPr userDrawn="1"/>
          </p:nvSpPr>
          <p:spPr bwMode="auto">
            <a:xfrm>
              <a:off x="5450969"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9" name="Oval 971"/>
            <p:cNvSpPr>
              <a:spLocks noChangeAspect="1" noChangeArrowheads="1"/>
            </p:cNvSpPr>
            <p:nvPr userDrawn="1"/>
          </p:nvSpPr>
          <p:spPr bwMode="auto">
            <a:xfrm>
              <a:off x="5562544"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0" name="Oval 972"/>
            <p:cNvSpPr>
              <a:spLocks noChangeAspect="1" noChangeArrowheads="1"/>
            </p:cNvSpPr>
            <p:nvPr userDrawn="1"/>
          </p:nvSpPr>
          <p:spPr bwMode="auto">
            <a:xfrm>
              <a:off x="6124948" y="373457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1" name="Oval 973"/>
            <p:cNvSpPr>
              <a:spLocks noChangeAspect="1" noChangeArrowheads="1"/>
            </p:cNvSpPr>
            <p:nvPr userDrawn="1"/>
          </p:nvSpPr>
          <p:spPr bwMode="auto">
            <a:xfrm>
              <a:off x="6687351"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2" name="Oval 974"/>
            <p:cNvSpPr>
              <a:spLocks noChangeAspect="1" noChangeArrowheads="1"/>
            </p:cNvSpPr>
            <p:nvPr userDrawn="1"/>
          </p:nvSpPr>
          <p:spPr bwMode="auto">
            <a:xfrm>
              <a:off x="6798926"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3" name="Oval 975"/>
            <p:cNvSpPr>
              <a:spLocks noChangeAspect="1" noChangeArrowheads="1"/>
            </p:cNvSpPr>
            <p:nvPr userDrawn="1"/>
          </p:nvSpPr>
          <p:spPr bwMode="auto">
            <a:xfrm>
              <a:off x="7248247" y="373457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4" name="Oval 976"/>
            <p:cNvSpPr>
              <a:spLocks noChangeAspect="1" noChangeArrowheads="1"/>
            </p:cNvSpPr>
            <p:nvPr userDrawn="1"/>
          </p:nvSpPr>
          <p:spPr bwMode="auto">
            <a:xfrm>
              <a:off x="2528884"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5" name="Oval 977"/>
            <p:cNvSpPr>
              <a:spLocks noChangeAspect="1" noChangeArrowheads="1"/>
            </p:cNvSpPr>
            <p:nvPr userDrawn="1"/>
          </p:nvSpPr>
          <p:spPr bwMode="auto">
            <a:xfrm>
              <a:off x="2641967"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6" name="Oval 978"/>
            <p:cNvSpPr>
              <a:spLocks noChangeAspect="1" noChangeArrowheads="1"/>
            </p:cNvSpPr>
            <p:nvPr userDrawn="1"/>
          </p:nvSpPr>
          <p:spPr bwMode="auto">
            <a:xfrm>
              <a:off x="2753543"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7" name="Oval 979"/>
            <p:cNvSpPr>
              <a:spLocks noChangeAspect="1" noChangeArrowheads="1"/>
            </p:cNvSpPr>
            <p:nvPr userDrawn="1"/>
          </p:nvSpPr>
          <p:spPr bwMode="auto">
            <a:xfrm>
              <a:off x="2866627"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8" name="Oval 980"/>
            <p:cNvSpPr>
              <a:spLocks noChangeAspect="1" noChangeArrowheads="1"/>
            </p:cNvSpPr>
            <p:nvPr userDrawn="1"/>
          </p:nvSpPr>
          <p:spPr bwMode="auto">
            <a:xfrm>
              <a:off x="4103011"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19" name="Oval 981"/>
            <p:cNvSpPr>
              <a:spLocks noChangeAspect="1" noChangeArrowheads="1"/>
            </p:cNvSpPr>
            <p:nvPr userDrawn="1"/>
          </p:nvSpPr>
          <p:spPr bwMode="auto">
            <a:xfrm>
              <a:off x="4214587"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0" name="Oval 982"/>
            <p:cNvSpPr>
              <a:spLocks noChangeAspect="1" noChangeArrowheads="1"/>
            </p:cNvSpPr>
            <p:nvPr userDrawn="1"/>
          </p:nvSpPr>
          <p:spPr bwMode="auto">
            <a:xfrm>
              <a:off x="4327669"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1" name="Oval 983"/>
            <p:cNvSpPr>
              <a:spLocks noChangeAspect="1" noChangeArrowheads="1"/>
            </p:cNvSpPr>
            <p:nvPr userDrawn="1"/>
          </p:nvSpPr>
          <p:spPr bwMode="auto">
            <a:xfrm>
              <a:off x="4439245"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2" name="Oval 984"/>
            <p:cNvSpPr>
              <a:spLocks noChangeAspect="1" noChangeArrowheads="1"/>
            </p:cNvSpPr>
            <p:nvPr userDrawn="1"/>
          </p:nvSpPr>
          <p:spPr bwMode="auto">
            <a:xfrm>
              <a:off x="4552329"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3" name="Oval 985"/>
            <p:cNvSpPr>
              <a:spLocks noChangeAspect="1" noChangeArrowheads="1"/>
            </p:cNvSpPr>
            <p:nvPr userDrawn="1"/>
          </p:nvSpPr>
          <p:spPr bwMode="auto">
            <a:xfrm>
              <a:off x="4663905"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4" name="Oval 986"/>
            <p:cNvSpPr>
              <a:spLocks noChangeAspect="1" noChangeArrowheads="1"/>
            </p:cNvSpPr>
            <p:nvPr userDrawn="1"/>
          </p:nvSpPr>
          <p:spPr bwMode="auto">
            <a:xfrm>
              <a:off x="4776989"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5" name="Oval 987"/>
            <p:cNvSpPr>
              <a:spLocks noChangeAspect="1" noChangeArrowheads="1"/>
            </p:cNvSpPr>
            <p:nvPr userDrawn="1"/>
          </p:nvSpPr>
          <p:spPr bwMode="auto">
            <a:xfrm>
              <a:off x="4888565"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6" name="Oval 988"/>
            <p:cNvSpPr>
              <a:spLocks noChangeAspect="1" noChangeArrowheads="1"/>
            </p:cNvSpPr>
            <p:nvPr userDrawn="1"/>
          </p:nvSpPr>
          <p:spPr bwMode="auto">
            <a:xfrm>
              <a:off x="5001649"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7" name="Oval 989"/>
            <p:cNvSpPr>
              <a:spLocks noChangeAspect="1" noChangeArrowheads="1"/>
            </p:cNvSpPr>
            <p:nvPr userDrawn="1"/>
          </p:nvSpPr>
          <p:spPr bwMode="auto">
            <a:xfrm>
              <a:off x="5113226"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8" name="Oval 990"/>
            <p:cNvSpPr>
              <a:spLocks noChangeAspect="1" noChangeArrowheads="1"/>
            </p:cNvSpPr>
            <p:nvPr userDrawn="1"/>
          </p:nvSpPr>
          <p:spPr bwMode="auto">
            <a:xfrm>
              <a:off x="5226308"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29" name="Oval 991"/>
            <p:cNvSpPr>
              <a:spLocks noChangeAspect="1" noChangeArrowheads="1"/>
            </p:cNvSpPr>
            <p:nvPr userDrawn="1"/>
          </p:nvSpPr>
          <p:spPr bwMode="auto">
            <a:xfrm>
              <a:off x="5337884" y="383710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0" name="Oval 992"/>
            <p:cNvSpPr>
              <a:spLocks noChangeAspect="1" noChangeArrowheads="1"/>
            </p:cNvSpPr>
            <p:nvPr userDrawn="1"/>
          </p:nvSpPr>
          <p:spPr bwMode="auto">
            <a:xfrm>
              <a:off x="5450969"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1" name="Oval 993"/>
            <p:cNvSpPr>
              <a:spLocks noChangeAspect="1" noChangeArrowheads="1"/>
            </p:cNvSpPr>
            <p:nvPr userDrawn="1"/>
          </p:nvSpPr>
          <p:spPr bwMode="auto">
            <a:xfrm>
              <a:off x="6238032"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2" name="Oval 994"/>
            <p:cNvSpPr>
              <a:spLocks noChangeAspect="1" noChangeArrowheads="1"/>
            </p:cNvSpPr>
            <p:nvPr userDrawn="1"/>
          </p:nvSpPr>
          <p:spPr bwMode="auto">
            <a:xfrm>
              <a:off x="6687351"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3" name="Oval 995"/>
            <p:cNvSpPr>
              <a:spLocks noChangeAspect="1" noChangeArrowheads="1"/>
            </p:cNvSpPr>
            <p:nvPr userDrawn="1"/>
          </p:nvSpPr>
          <p:spPr bwMode="auto">
            <a:xfrm>
              <a:off x="7248247" y="383710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4" name="Oval 996"/>
            <p:cNvSpPr>
              <a:spLocks noChangeAspect="1" noChangeArrowheads="1"/>
            </p:cNvSpPr>
            <p:nvPr userDrawn="1"/>
          </p:nvSpPr>
          <p:spPr bwMode="auto">
            <a:xfrm>
              <a:off x="2528884"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5" name="Oval 997"/>
            <p:cNvSpPr>
              <a:spLocks noChangeAspect="1" noChangeArrowheads="1"/>
            </p:cNvSpPr>
            <p:nvPr userDrawn="1"/>
          </p:nvSpPr>
          <p:spPr bwMode="auto">
            <a:xfrm>
              <a:off x="2641967" y="394114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6" name="Oval 998"/>
            <p:cNvSpPr>
              <a:spLocks noChangeAspect="1" noChangeArrowheads="1"/>
            </p:cNvSpPr>
            <p:nvPr userDrawn="1"/>
          </p:nvSpPr>
          <p:spPr bwMode="auto">
            <a:xfrm>
              <a:off x="2753543" y="394114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7" name="Oval 999"/>
            <p:cNvSpPr>
              <a:spLocks noChangeAspect="1" noChangeArrowheads="1"/>
            </p:cNvSpPr>
            <p:nvPr userDrawn="1"/>
          </p:nvSpPr>
          <p:spPr bwMode="auto">
            <a:xfrm>
              <a:off x="2866627"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8" name="Oval 1000"/>
            <p:cNvSpPr>
              <a:spLocks noChangeAspect="1" noChangeArrowheads="1"/>
            </p:cNvSpPr>
            <p:nvPr userDrawn="1"/>
          </p:nvSpPr>
          <p:spPr bwMode="auto">
            <a:xfrm>
              <a:off x="2978203"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39" name="Oval 1001"/>
            <p:cNvSpPr>
              <a:spLocks noChangeAspect="1" noChangeArrowheads="1"/>
            </p:cNvSpPr>
            <p:nvPr userDrawn="1"/>
          </p:nvSpPr>
          <p:spPr bwMode="auto">
            <a:xfrm>
              <a:off x="3091288" y="394114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0" name="Oval 1002"/>
            <p:cNvSpPr>
              <a:spLocks noChangeAspect="1" noChangeArrowheads="1"/>
            </p:cNvSpPr>
            <p:nvPr userDrawn="1"/>
          </p:nvSpPr>
          <p:spPr bwMode="auto">
            <a:xfrm>
              <a:off x="4552329"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1" name="Oval 1003"/>
            <p:cNvSpPr>
              <a:spLocks noChangeAspect="1" noChangeArrowheads="1"/>
            </p:cNvSpPr>
            <p:nvPr userDrawn="1"/>
          </p:nvSpPr>
          <p:spPr bwMode="auto">
            <a:xfrm>
              <a:off x="4663905"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2" name="Oval 1004"/>
            <p:cNvSpPr>
              <a:spLocks noChangeAspect="1" noChangeArrowheads="1"/>
            </p:cNvSpPr>
            <p:nvPr userDrawn="1"/>
          </p:nvSpPr>
          <p:spPr bwMode="auto">
            <a:xfrm>
              <a:off x="4776989" y="394114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3" name="Oval 1005"/>
            <p:cNvSpPr>
              <a:spLocks noChangeAspect="1" noChangeArrowheads="1"/>
            </p:cNvSpPr>
            <p:nvPr userDrawn="1"/>
          </p:nvSpPr>
          <p:spPr bwMode="auto">
            <a:xfrm>
              <a:off x="4888565" y="394114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4" name="Oval 1006"/>
            <p:cNvSpPr>
              <a:spLocks noChangeAspect="1" noChangeArrowheads="1"/>
            </p:cNvSpPr>
            <p:nvPr userDrawn="1"/>
          </p:nvSpPr>
          <p:spPr bwMode="auto">
            <a:xfrm>
              <a:off x="5001649"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5" name="Oval 1007"/>
            <p:cNvSpPr>
              <a:spLocks noChangeAspect="1" noChangeArrowheads="1"/>
            </p:cNvSpPr>
            <p:nvPr userDrawn="1"/>
          </p:nvSpPr>
          <p:spPr bwMode="auto">
            <a:xfrm>
              <a:off x="5113226"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6" name="Oval 1008"/>
            <p:cNvSpPr>
              <a:spLocks noChangeAspect="1" noChangeArrowheads="1"/>
            </p:cNvSpPr>
            <p:nvPr userDrawn="1"/>
          </p:nvSpPr>
          <p:spPr bwMode="auto">
            <a:xfrm>
              <a:off x="5226308" y="394114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7" name="Oval 1009"/>
            <p:cNvSpPr>
              <a:spLocks noChangeAspect="1" noChangeArrowheads="1"/>
            </p:cNvSpPr>
            <p:nvPr userDrawn="1"/>
          </p:nvSpPr>
          <p:spPr bwMode="auto">
            <a:xfrm>
              <a:off x="5337884" y="394114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8" name="Oval 1010"/>
            <p:cNvSpPr>
              <a:spLocks noChangeAspect="1" noChangeArrowheads="1"/>
            </p:cNvSpPr>
            <p:nvPr userDrawn="1"/>
          </p:nvSpPr>
          <p:spPr bwMode="auto">
            <a:xfrm>
              <a:off x="5450969"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49" name="Oval 1011"/>
            <p:cNvSpPr>
              <a:spLocks noChangeAspect="1" noChangeArrowheads="1"/>
            </p:cNvSpPr>
            <p:nvPr/>
          </p:nvSpPr>
          <p:spPr bwMode="auto">
            <a:xfrm>
              <a:off x="6687351" y="394114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0" name="Oval 1012"/>
            <p:cNvSpPr>
              <a:spLocks noChangeAspect="1" noChangeArrowheads="1"/>
            </p:cNvSpPr>
            <p:nvPr userDrawn="1"/>
          </p:nvSpPr>
          <p:spPr bwMode="auto">
            <a:xfrm>
              <a:off x="7023586" y="3941142"/>
              <a:ext cx="85944"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1" name="Oval 1013"/>
            <p:cNvSpPr>
              <a:spLocks noChangeAspect="1" noChangeArrowheads="1"/>
            </p:cNvSpPr>
            <p:nvPr userDrawn="1"/>
          </p:nvSpPr>
          <p:spPr bwMode="auto">
            <a:xfrm>
              <a:off x="2417309"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2" name="Oval 1014"/>
            <p:cNvSpPr>
              <a:spLocks noChangeAspect="1" noChangeArrowheads="1"/>
            </p:cNvSpPr>
            <p:nvPr userDrawn="1"/>
          </p:nvSpPr>
          <p:spPr bwMode="auto">
            <a:xfrm>
              <a:off x="2528884"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3" name="Oval 1015"/>
            <p:cNvSpPr>
              <a:spLocks noChangeAspect="1" noChangeArrowheads="1"/>
            </p:cNvSpPr>
            <p:nvPr userDrawn="1"/>
          </p:nvSpPr>
          <p:spPr bwMode="auto">
            <a:xfrm>
              <a:off x="2641967"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4" name="Oval 1016"/>
            <p:cNvSpPr>
              <a:spLocks noChangeAspect="1" noChangeArrowheads="1"/>
            </p:cNvSpPr>
            <p:nvPr userDrawn="1"/>
          </p:nvSpPr>
          <p:spPr bwMode="auto">
            <a:xfrm>
              <a:off x="2753543"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5" name="Oval 1017"/>
            <p:cNvSpPr>
              <a:spLocks noChangeAspect="1" noChangeArrowheads="1"/>
            </p:cNvSpPr>
            <p:nvPr userDrawn="1"/>
          </p:nvSpPr>
          <p:spPr bwMode="auto">
            <a:xfrm>
              <a:off x="2866627"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6" name="Oval 1018"/>
            <p:cNvSpPr>
              <a:spLocks noChangeAspect="1" noChangeArrowheads="1"/>
            </p:cNvSpPr>
            <p:nvPr userDrawn="1"/>
          </p:nvSpPr>
          <p:spPr bwMode="auto">
            <a:xfrm>
              <a:off x="2978203"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7" name="Oval 1019"/>
            <p:cNvSpPr>
              <a:spLocks noChangeAspect="1" noChangeArrowheads="1"/>
            </p:cNvSpPr>
            <p:nvPr userDrawn="1"/>
          </p:nvSpPr>
          <p:spPr bwMode="auto">
            <a:xfrm>
              <a:off x="3091288"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8" name="Oval 1020"/>
            <p:cNvSpPr>
              <a:spLocks noChangeAspect="1" noChangeArrowheads="1"/>
            </p:cNvSpPr>
            <p:nvPr userDrawn="1"/>
          </p:nvSpPr>
          <p:spPr bwMode="auto">
            <a:xfrm>
              <a:off x="3204371"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9" name="Oval 1021"/>
            <p:cNvSpPr>
              <a:spLocks noChangeAspect="1" noChangeArrowheads="1"/>
            </p:cNvSpPr>
            <p:nvPr userDrawn="1"/>
          </p:nvSpPr>
          <p:spPr bwMode="auto">
            <a:xfrm>
              <a:off x="4552329"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0" name="Oval 1022"/>
            <p:cNvSpPr>
              <a:spLocks noChangeAspect="1" noChangeArrowheads="1"/>
            </p:cNvSpPr>
            <p:nvPr userDrawn="1"/>
          </p:nvSpPr>
          <p:spPr bwMode="auto">
            <a:xfrm>
              <a:off x="4663905"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1" name="Oval 1023"/>
            <p:cNvSpPr>
              <a:spLocks noChangeAspect="1" noChangeArrowheads="1"/>
            </p:cNvSpPr>
            <p:nvPr userDrawn="1"/>
          </p:nvSpPr>
          <p:spPr bwMode="auto">
            <a:xfrm>
              <a:off x="4776989"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2" name="Oval 1024"/>
            <p:cNvSpPr>
              <a:spLocks noChangeAspect="1" noChangeArrowheads="1"/>
            </p:cNvSpPr>
            <p:nvPr userDrawn="1"/>
          </p:nvSpPr>
          <p:spPr bwMode="auto">
            <a:xfrm>
              <a:off x="4888565"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3" name="Oval 1025"/>
            <p:cNvSpPr>
              <a:spLocks noChangeAspect="1" noChangeArrowheads="1"/>
            </p:cNvSpPr>
            <p:nvPr userDrawn="1"/>
          </p:nvSpPr>
          <p:spPr bwMode="auto">
            <a:xfrm>
              <a:off x="5001649"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4" name="Oval 1026"/>
            <p:cNvSpPr>
              <a:spLocks noChangeAspect="1" noChangeArrowheads="1"/>
            </p:cNvSpPr>
            <p:nvPr userDrawn="1"/>
          </p:nvSpPr>
          <p:spPr bwMode="auto">
            <a:xfrm>
              <a:off x="5113226"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5" name="Oval 1027"/>
            <p:cNvSpPr>
              <a:spLocks noChangeAspect="1" noChangeArrowheads="1"/>
            </p:cNvSpPr>
            <p:nvPr userDrawn="1"/>
          </p:nvSpPr>
          <p:spPr bwMode="auto">
            <a:xfrm>
              <a:off x="5226308"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6" name="Oval 1028"/>
            <p:cNvSpPr>
              <a:spLocks noChangeAspect="1" noChangeArrowheads="1"/>
            </p:cNvSpPr>
            <p:nvPr userDrawn="1"/>
          </p:nvSpPr>
          <p:spPr bwMode="auto">
            <a:xfrm>
              <a:off x="5337884"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7" name="Oval 1029"/>
            <p:cNvSpPr>
              <a:spLocks noChangeAspect="1" noChangeArrowheads="1"/>
            </p:cNvSpPr>
            <p:nvPr userDrawn="1"/>
          </p:nvSpPr>
          <p:spPr bwMode="auto">
            <a:xfrm>
              <a:off x="6687351"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8" name="Oval 1030"/>
            <p:cNvSpPr>
              <a:spLocks noChangeAspect="1" noChangeArrowheads="1"/>
            </p:cNvSpPr>
            <p:nvPr userDrawn="1"/>
          </p:nvSpPr>
          <p:spPr bwMode="auto">
            <a:xfrm>
              <a:off x="6912010"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69" name="Oval 1031"/>
            <p:cNvSpPr>
              <a:spLocks noChangeAspect="1" noChangeArrowheads="1"/>
            </p:cNvSpPr>
            <p:nvPr userDrawn="1"/>
          </p:nvSpPr>
          <p:spPr bwMode="auto">
            <a:xfrm>
              <a:off x="7023586" y="404517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0" name="Oval 1032"/>
            <p:cNvSpPr>
              <a:spLocks noChangeAspect="1" noChangeArrowheads="1"/>
            </p:cNvSpPr>
            <p:nvPr userDrawn="1"/>
          </p:nvSpPr>
          <p:spPr bwMode="auto">
            <a:xfrm>
              <a:off x="7136671" y="404517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1" name="Oval 1033"/>
            <p:cNvSpPr>
              <a:spLocks noChangeAspect="1" noChangeArrowheads="1"/>
            </p:cNvSpPr>
            <p:nvPr userDrawn="1"/>
          </p:nvSpPr>
          <p:spPr bwMode="auto">
            <a:xfrm>
              <a:off x="2417309"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2" name="Oval 1034"/>
            <p:cNvSpPr>
              <a:spLocks noChangeAspect="1" noChangeArrowheads="1"/>
            </p:cNvSpPr>
            <p:nvPr userDrawn="1"/>
          </p:nvSpPr>
          <p:spPr bwMode="auto">
            <a:xfrm>
              <a:off x="2528884"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3" name="Oval 1035"/>
            <p:cNvSpPr>
              <a:spLocks noChangeAspect="1" noChangeArrowheads="1"/>
            </p:cNvSpPr>
            <p:nvPr userDrawn="1"/>
          </p:nvSpPr>
          <p:spPr bwMode="auto">
            <a:xfrm>
              <a:off x="2641967"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4" name="Oval 1036"/>
            <p:cNvSpPr>
              <a:spLocks noChangeAspect="1" noChangeArrowheads="1"/>
            </p:cNvSpPr>
            <p:nvPr userDrawn="1"/>
          </p:nvSpPr>
          <p:spPr bwMode="auto">
            <a:xfrm>
              <a:off x="2753543"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5" name="Oval 1037"/>
            <p:cNvSpPr>
              <a:spLocks noChangeAspect="1" noChangeArrowheads="1"/>
            </p:cNvSpPr>
            <p:nvPr userDrawn="1"/>
          </p:nvSpPr>
          <p:spPr bwMode="auto">
            <a:xfrm>
              <a:off x="2866627"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6" name="Oval 1038"/>
            <p:cNvSpPr>
              <a:spLocks noChangeAspect="1" noChangeArrowheads="1"/>
            </p:cNvSpPr>
            <p:nvPr userDrawn="1"/>
          </p:nvSpPr>
          <p:spPr bwMode="auto">
            <a:xfrm>
              <a:off x="2978203"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7" name="Oval 1039"/>
            <p:cNvSpPr>
              <a:spLocks noChangeAspect="1" noChangeArrowheads="1"/>
            </p:cNvSpPr>
            <p:nvPr userDrawn="1"/>
          </p:nvSpPr>
          <p:spPr bwMode="auto">
            <a:xfrm>
              <a:off x="3091288"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8" name="Oval 1040"/>
            <p:cNvSpPr>
              <a:spLocks noChangeAspect="1" noChangeArrowheads="1"/>
            </p:cNvSpPr>
            <p:nvPr userDrawn="1"/>
          </p:nvSpPr>
          <p:spPr bwMode="auto">
            <a:xfrm>
              <a:off x="3204371"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79" name="Oval 1041"/>
            <p:cNvSpPr>
              <a:spLocks noChangeAspect="1" noChangeArrowheads="1"/>
            </p:cNvSpPr>
            <p:nvPr userDrawn="1"/>
          </p:nvSpPr>
          <p:spPr bwMode="auto">
            <a:xfrm>
              <a:off x="3315947"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0" name="Oval 1042"/>
            <p:cNvSpPr>
              <a:spLocks noChangeAspect="1" noChangeArrowheads="1"/>
            </p:cNvSpPr>
            <p:nvPr/>
          </p:nvSpPr>
          <p:spPr bwMode="auto">
            <a:xfrm>
              <a:off x="3429031"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1" name="Oval 1043"/>
            <p:cNvSpPr>
              <a:spLocks noChangeAspect="1" noChangeArrowheads="1"/>
            </p:cNvSpPr>
            <p:nvPr userDrawn="1"/>
          </p:nvSpPr>
          <p:spPr bwMode="auto">
            <a:xfrm>
              <a:off x="4663905"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2" name="Oval 1044"/>
            <p:cNvSpPr>
              <a:spLocks noChangeAspect="1" noChangeArrowheads="1"/>
            </p:cNvSpPr>
            <p:nvPr userDrawn="1"/>
          </p:nvSpPr>
          <p:spPr bwMode="auto">
            <a:xfrm>
              <a:off x="4776989"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3" name="Oval 1045"/>
            <p:cNvSpPr>
              <a:spLocks noChangeAspect="1" noChangeArrowheads="1"/>
            </p:cNvSpPr>
            <p:nvPr userDrawn="1"/>
          </p:nvSpPr>
          <p:spPr bwMode="auto">
            <a:xfrm>
              <a:off x="4888565"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4" name="Oval 1046"/>
            <p:cNvSpPr>
              <a:spLocks noChangeAspect="1" noChangeArrowheads="1"/>
            </p:cNvSpPr>
            <p:nvPr userDrawn="1"/>
          </p:nvSpPr>
          <p:spPr bwMode="auto">
            <a:xfrm>
              <a:off x="5001649"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5" name="Oval 1047"/>
            <p:cNvSpPr>
              <a:spLocks noChangeAspect="1" noChangeArrowheads="1"/>
            </p:cNvSpPr>
            <p:nvPr userDrawn="1"/>
          </p:nvSpPr>
          <p:spPr bwMode="auto">
            <a:xfrm>
              <a:off x="5113226"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6" name="Oval 1048"/>
            <p:cNvSpPr>
              <a:spLocks noChangeAspect="1" noChangeArrowheads="1"/>
            </p:cNvSpPr>
            <p:nvPr userDrawn="1"/>
          </p:nvSpPr>
          <p:spPr bwMode="auto">
            <a:xfrm>
              <a:off x="5226308"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7" name="Oval 1049"/>
            <p:cNvSpPr>
              <a:spLocks noChangeAspect="1" noChangeArrowheads="1"/>
            </p:cNvSpPr>
            <p:nvPr userDrawn="1"/>
          </p:nvSpPr>
          <p:spPr bwMode="auto">
            <a:xfrm>
              <a:off x="6798926"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8" name="Oval 1050"/>
            <p:cNvSpPr>
              <a:spLocks noChangeAspect="1" noChangeArrowheads="1"/>
            </p:cNvSpPr>
            <p:nvPr userDrawn="1"/>
          </p:nvSpPr>
          <p:spPr bwMode="auto">
            <a:xfrm>
              <a:off x="7136671"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9" name="Oval 1051"/>
            <p:cNvSpPr>
              <a:spLocks noChangeAspect="1" noChangeArrowheads="1"/>
            </p:cNvSpPr>
            <p:nvPr userDrawn="1"/>
          </p:nvSpPr>
          <p:spPr bwMode="auto">
            <a:xfrm>
              <a:off x="7472905" y="414921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0" name="Oval 1052"/>
            <p:cNvSpPr>
              <a:spLocks noChangeAspect="1" noChangeArrowheads="1"/>
            </p:cNvSpPr>
            <p:nvPr userDrawn="1"/>
          </p:nvSpPr>
          <p:spPr bwMode="auto">
            <a:xfrm>
              <a:off x="7585989"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1" name="Oval 1053"/>
            <p:cNvSpPr>
              <a:spLocks noChangeAspect="1" noChangeArrowheads="1"/>
            </p:cNvSpPr>
            <p:nvPr userDrawn="1"/>
          </p:nvSpPr>
          <p:spPr bwMode="auto">
            <a:xfrm>
              <a:off x="7697565" y="414921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2" name="Oval 1054"/>
            <p:cNvSpPr>
              <a:spLocks noChangeAspect="1" noChangeArrowheads="1"/>
            </p:cNvSpPr>
            <p:nvPr userDrawn="1"/>
          </p:nvSpPr>
          <p:spPr bwMode="auto">
            <a:xfrm>
              <a:off x="2528884"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3" name="Oval 1055"/>
            <p:cNvSpPr>
              <a:spLocks noChangeAspect="1" noChangeArrowheads="1"/>
            </p:cNvSpPr>
            <p:nvPr userDrawn="1"/>
          </p:nvSpPr>
          <p:spPr bwMode="auto">
            <a:xfrm>
              <a:off x="2641967"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4" name="Oval 1056"/>
            <p:cNvSpPr>
              <a:spLocks noChangeAspect="1" noChangeArrowheads="1"/>
            </p:cNvSpPr>
            <p:nvPr userDrawn="1"/>
          </p:nvSpPr>
          <p:spPr bwMode="auto">
            <a:xfrm>
              <a:off x="2753543"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5" name="Oval 1057"/>
            <p:cNvSpPr>
              <a:spLocks noChangeAspect="1" noChangeArrowheads="1"/>
            </p:cNvSpPr>
            <p:nvPr userDrawn="1"/>
          </p:nvSpPr>
          <p:spPr bwMode="auto">
            <a:xfrm>
              <a:off x="2866627"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6" name="Oval 1058"/>
            <p:cNvSpPr>
              <a:spLocks noChangeAspect="1" noChangeArrowheads="1"/>
            </p:cNvSpPr>
            <p:nvPr userDrawn="1"/>
          </p:nvSpPr>
          <p:spPr bwMode="auto">
            <a:xfrm>
              <a:off x="2978203"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7" name="Oval 1059"/>
            <p:cNvSpPr>
              <a:spLocks noChangeAspect="1" noChangeArrowheads="1"/>
            </p:cNvSpPr>
            <p:nvPr userDrawn="1"/>
          </p:nvSpPr>
          <p:spPr bwMode="auto">
            <a:xfrm>
              <a:off x="3091288"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8" name="Oval 1060"/>
            <p:cNvSpPr>
              <a:spLocks noChangeAspect="1" noChangeArrowheads="1"/>
            </p:cNvSpPr>
            <p:nvPr userDrawn="1"/>
          </p:nvSpPr>
          <p:spPr bwMode="auto">
            <a:xfrm>
              <a:off x="3204371"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9" name="Oval 1061"/>
            <p:cNvSpPr>
              <a:spLocks noChangeAspect="1" noChangeArrowheads="1"/>
            </p:cNvSpPr>
            <p:nvPr userDrawn="1"/>
          </p:nvSpPr>
          <p:spPr bwMode="auto">
            <a:xfrm>
              <a:off x="3315947"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0" name="Oval 1062"/>
            <p:cNvSpPr>
              <a:spLocks noChangeAspect="1" noChangeArrowheads="1"/>
            </p:cNvSpPr>
            <p:nvPr userDrawn="1"/>
          </p:nvSpPr>
          <p:spPr bwMode="auto">
            <a:xfrm>
              <a:off x="3429031"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1" name="Oval 1063"/>
            <p:cNvSpPr>
              <a:spLocks noChangeAspect="1" noChangeArrowheads="1"/>
            </p:cNvSpPr>
            <p:nvPr userDrawn="1"/>
          </p:nvSpPr>
          <p:spPr bwMode="auto">
            <a:xfrm>
              <a:off x="4663905"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2" name="Oval 1064"/>
            <p:cNvSpPr>
              <a:spLocks noChangeAspect="1" noChangeArrowheads="1"/>
            </p:cNvSpPr>
            <p:nvPr userDrawn="1"/>
          </p:nvSpPr>
          <p:spPr bwMode="auto">
            <a:xfrm>
              <a:off x="4776989"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3" name="Oval 1065"/>
            <p:cNvSpPr>
              <a:spLocks noChangeAspect="1" noChangeArrowheads="1"/>
            </p:cNvSpPr>
            <p:nvPr userDrawn="1"/>
          </p:nvSpPr>
          <p:spPr bwMode="auto">
            <a:xfrm>
              <a:off x="4888565"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4" name="Oval 1066"/>
            <p:cNvSpPr>
              <a:spLocks noChangeAspect="1" noChangeArrowheads="1"/>
            </p:cNvSpPr>
            <p:nvPr userDrawn="1"/>
          </p:nvSpPr>
          <p:spPr bwMode="auto">
            <a:xfrm>
              <a:off x="5001649"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5" name="Oval 1067"/>
            <p:cNvSpPr>
              <a:spLocks noChangeAspect="1" noChangeArrowheads="1"/>
            </p:cNvSpPr>
            <p:nvPr userDrawn="1"/>
          </p:nvSpPr>
          <p:spPr bwMode="auto">
            <a:xfrm>
              <a:off x="5113226" y="42532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6" name="Oval 1068"/>
            <p:cNvSpPr>
              <a:spLocks noChangeAspect="1" noChangeArrowheads="1"/>
            </p:cNvSpPr>
            <p:nvPr userDrawn="1"/>
          </p:nvSpPr>
          <p:spPr bwMode="auto">
            <a:xfrm>
              <a:off x="5226308"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7" name="Oval 1069"/>
            <p:cNvSpPr>
              <a:spLocks noChangeAspect="1" noChangeArrowheads="1"/>
            </p:cNvSpPr>
            <p:nvPr userDrawn="1"/>
          </p:nvSpPr>
          <p:spPr bwMode="auto">
            <a:xfrm>
              <a:off x="6912010"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8" name="Oval 1070"/>
            <p:cNvSpPr>
              <a:spLocks noChangeAspect="1" noChangeArrowheads="1"/>
            </p:cNvSpPr>
            <p:nvPr userDrawn="1"/>
          </p:nvSpPr>
          <p:spPr bwMode="auto">
            <a:xfrm>
              <a:off x="7023586" y="42532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09" name="Oval 1071"/>
            <p:cNvSpPr>
              <a:spLocks noChangeAspect="1" noChangeArrowheads="1"/>
            </p:cNvSpPr>
            <p:nvPr userDrawn="1"/>
          </p:nvSpPr>
          <p:spPr bwMode="auto">
            <a:xfrm>
              <a:off x="7697565" y="4253251"/>
              <a:ext cx="85943" cy="85944"/>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0" name="Oval 1072"/>
            <p:cNvSpPr>
              <a:spLocks noChangeAspect="1" noChangeArrowheads="1"/>
            </p:cNvSpPr>
            <p:nvPr userDrawn="1"/>
          </p:nvSpPr>
          <p:spPr bwMode="auto">
            <a:xfrm>
              <a:off x="2528884"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1" name="Oval 1073"/>
            <p:cNvSpPr>
              <a:spLocks noChangeAspect="1" noChangeArrowheads="1"/>
            </p:cNvSpPr>
            <p:nvPr userDrawn="1"/>
          </p:nvSpPr>
          <p:spPr bwMode="auto">
            <a:xfrm>
              <a:off x="2641967"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2" name="Oval 1074"/>
            <p:cNvSpPr>
              <a:spLocks noChangeAspect="1" noChangeArrowheads="1"/>
            </p:cNvSpPr>
            <p:nvPr userDrawn="1"/>
          </p:nvSpPr>
          <p:spPr bwMode="auto">
            <a:xfrm>
              <a:off x="2753543"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3" name="Oval 1075"/>
            <p:cNvSpPr>
              <a:spLocks noChangeAspect="1" noChangeArrowheads="1"/>
            </p:cNvSpPr>
            <p:nvPr userDrawn="1"/>
          </p:nvSpPr>
          <p:spPr bwMode="auto">
            <a:xfrm>
              <a:off x="2866628"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4" name="Oval 1076"/>
            <p:cNvSpPr>
              <a:spLocks noChangeAspect="1" noChangeArrowheads="1"/>
            </p:cNvSpPr>
            <p:nvPr userDrawn="1"/>
          </p:nvSpPr>
          <p:spPr bwMode="auto">
            <a:xfrm>
              <a:off x="2978204"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5" name="Oval 1077"/>
            <p:cNvSpPr>
              <a:spLocks noChangeAspect="1" noChangeArrowheads="1"/>
            </p:cNvSpPr>
            <p:nvPr userDrawn="1"/>
          </p:nvSpPr>
          <p:spPr bwMode="auto">
            <a:xfrm>
              <a:off x="3091288"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6" name="Oval 1078"/>
            <p:cNvSpPr>
              <a:spLocks noChangeAspect="1" noChangeArrowheads="1"/>
            </p:cNvSpPr>
            <p:nvPr userDrawn="1"/>
          </p:nvSpPr>
          <p:spPr bwMode="auto">
            <a:xfrm>
              <a:off x="3204371"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7" name="Oval 1079"/>
            <p:cNvSpPr>
              <a:spLocks noChangeAspect="1" noChangeArrowheads="1"/>
            </p:cNvSpPr>
            <p:nvPr userDrawn="1"/>
          </p:nvSpPr>
          <p:spPr bwMode="auto">
            <a:xfrm>
              <a:off x="3315947"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8" name="Oval 1080"/>
            <p:cNvSpPr>
              <a:spLocks noChangeAspect="1" noChangeArrowheads="1"/>
            </p:cNvSpPr>
            <p:nvPr userDrawn="1"/>
          </p:nvSpPr>
          <p:spPr bwMode="auto">
            <a:xfrm>
              <a:off x="3429031"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19" name="Oval 1081"/>
            <p:cNvSpPr>
              <a:spLocks noChangeAspect="1" noChangeArrowheads="1"/>
            </p:cNvSpPr>
            <p:nvPr userDrawn="1"/>
          </p:nvSpPr>
          <p:spPr bwMode="auto">
            <a:xfrm>
              <a:off x="4663905"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0" name="Oval 1082"/>
            <p:cNvSpPr>
              <a:spLocks noChangeAspect="1" noChangeArrowheads="1"/>
            </p:cNvSpPr>
            <p:nvPr userDrawn="1"/>
          </p:nvSpPr>
          <p:spPr bwMode="auto">
            <a:xfrm>
              <a:off x="4776989"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1" name="Oval 1083"/>
            <p:cNvSpPr>
              <a:spLocks noChangeAspect="1" noChangeArrowheads="1"/>
            </p:cNvSpPr>
            <p:nvPr userDrawn="1"/>
          </p:nvSpPr>
          <p:spPr bwMode="auto">
            <a:xfrm>
              <a:off x="4888565"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2" name="Oval 1084"/>
            <p:cNvSpPr>
              <a:spLocks noChangeAspect="1" noChangeArrowheads="1"/>
            </p:cNvSpPr>
            <p:nvPr userDrawn="1"/>
          </p:nvSpPr>
          <p:spPr bwMode="auto">
            <a:xfrm>
              <a:off x="5001649"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3" name="Oval 1085"/>
            <p:cNvSpPr>
              <a:spLocks noChangeAspect="1" noChangeArrowheads="1"/>
            </p:cNvSpPr>
            <p:nvPr userDrawn="1"/>
          </p:nvSpPr>
          <p:spPr bwMode="auto">
            <a:xfrm>
              <a:off x="5113225" y="435729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4" name="Oval 1086"/>
            <p:cNvSpPr>
              <a:spLocks noChangeAspect="1" noChangeArrowheads="1"/>
            </p:cNvSpPr>
            <p:nvPr userDrawn="1"/>
          </p:nvSpPr>
          <p:spPr bwMode="auto">
            <a:xfrm>
              <a:off x="5226308"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5" name="Oval 1087"/>
            <p:cNvSpPr>
              <a:spLocks noChangeAspect="1" noChangeArrowheads="1"/>
            </p:cNvSpPr>
            <p:nvPr userDrawn="1"/>
          </p:nvSpPr>
          <p:spPr bwMode="auto">
            <a:xfrm>
              <a:off x="7472905" y="435729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6" name="Oval 1088"/>
            <p:cNvSpPr>
              <a:spLocks noChangeAspect="1" noChangeArrowheads="1"/>
            </p:cNvSpPr>
            <p:nvPr userDrawn="1"/>
          </p:nvSpPr>
          <p:spPr bwMode="auto">
            <a:xfrm>
              <a:off x="2641967"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7" name="Oval 1089"/>
            <p:cNvSpPr>
              <a:spLocks noChangeAspect="1" noChangeArrowheads="1"/>
            </p:cNvSpPr>
            <p:nvPr userDrawn="1"/>
          </p:nvSpPr>
          <p:spPr bwMode="auto">
            <a:xfrm>
              <a:off x="2753543"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8" name="Oval 1090"/>
            <p:cNvSpPr>
              <a:spLocks noChangeAspect="1" noChangeArrowheads="1"/>
            </p:cNvSpPr>
            <p:nvPr userDrawn="1"/>
          </p:nvSpPr>
          <p:spPr bwMode="auto">
            <a:xfrm>
              <a:off x="2866628"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29" name="Oval 1091"/>
            <p:cNvSpPr>
              <a:spLocks noChangeAspect="1" noChangeArrowheads="1"/>
            </p:cNvSpPr>
            <p:nvPr userDrawn="1"/>
          </p:nvSpPr>
          <p:spPr bwMode="auto">
            <a:xfrm>
              <a:off x="2978204"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0" name="Oval 1092"/>
            <p:cNvSpPr>
              <a:spLocks noChangeAspect="1" noChangeArrowheads="1"/>
            </p:cNvSpPr>
            <p:nvPr userDrawn="1"/>
          </p:nvSpPr>
          <p:spPr bwMode="auto">
            <a:xfrm>
              <a:off x="3091288"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1" name="Oval 1093"/>
            <p:cNvSpPr>
              <a:spLocks noChangeAspect="1" noChangeArrowheads="1"/>
            </p:cNvSpPr>
            <p:nvPr userDrawn="1"/>
          </p:nvSpPr>
          <p:spPr bwMode="auto">
            <a:xfrm>
              <a:off x="3204371"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2" name="Oval 1094"/>
            <p:cNvSpPr>
              <a:spLocks noChangeAspect="1" noChangeArrowheads="1"/>
            </p:cNvSpPr>
            <p:nvPr userDrawn="1"/>
          </p:nvSpPr>
          <p:spPr bwMode="auto">
            <a:xfrm>
              <a:off x="3315947"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3" name="Oval 1095"/>
            <p:cNvSpPr>
              <a:spLocks noChangeAspect="1" noChangeArrowheads="1"/>
            </p:cNvSpPr>
            <p:nvPr userDrawn="1"/>
          </p:nvSpPr>
          <p:spPr bwMode="auto">
            <a:xfrm>
              <a:off x="4663905"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4" name="Oval 1096"/>
            <p:cNvSpPr>
              <a:spLocks noChangeAspect="1" noChangeArrowheads="1"/>
            </p:cNvSpPr>
            <p:nvPr userDrawn="1"/>
          </p:nvSpPr>
          <p:spPr bwMode="auto">
            <a:xfrm>
              <a:off x="4776989"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5" name="Oval 1097"/>
            <p:cNvSpPr>
              <a:spLocks noChangeAspect="1" noChangeArrowheads="1"/>
            </p:cNvSpPr>
            <p:nvPr userDrawn="1"/>
          </p:nvSpPr>
          <p:spPr bwMode="auto">
            <a:xfrm>
              <a:off x="4888565"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6" name="Oval 1098"/>
            <p:cNvSpPr>
              <a:spLocks noChangeAspect="1" noChangeArrowheads="1"/>
            </p:cNvSpPr>
            <p:nvPr userDrawn="1"/>
          </p:nvSpPr>
          <p:spPr bwMode="auto">
            <a:xfrm>
              <a:off x="5001649"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7" name="Oval 1099"/>
            <p:cNvSpPr>
              <a:spLocks noChangeAspect="1" noChangeArrowheads="1"/>
            </p:cNvSpPr>
            <p:nvPr userDrawn="1"/>
          </p:nvSpPr>
          <p:spPr bwMode="auto">
            <a:xfrm>
              <a:off x="5113225"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8" name="Oval 1100"/>
            <p:cNvSpPr>
              <a:spLocks noChangeAspect="1" noChangeArrowheads="1"/>
            </p:cNvSpPr>
            <p:nvPr userDrawn="1"/>
          </p:nvSpPr>
          <p:spPr bwMode="auto">
            <a:xfrm>
              <a:off x="5226308"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39" name="Oval 1101"/>
            <p:cNvSpPr>
              <a:spLocks noChangeAspect="1" noChangeArrowheads="1"/>
            </p:cNvSpPr>
            <p:nvPr userDrawn="1"/>
          </p:nvSpPr>
          <p:spPr bwMode="auto">
            <a:xfrm>
              <a:off x="5450969"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0" name="Oval 1102"/>
            <p:cNvSpPr>
              <a:spLocks noChangeAspect="1" noChangeArrowheads="1"/>
            </p:cNvSpPr>
            <p:nvPr userDrawn="1"/>
          </p:nvSpPr>
          <p:spPr bwMode="auto">
            <a:xfrm>
              <a:off x="7361330"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1" name="Oval 1103"/>
            <p:cNvSpPr>
              <a:spLocks noChangeAspect="1" noChangeArrowheads="1"/>
            </p:cNvSpPr>
            <p:nvPr userDrawn="1"/>
          </p:nvSpPr>
          <p:spPr bwMode="auto">
            <a:xfrm>
              <a:off x="7472905" y="445981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2" name="Oval 1104"/>
            <p:cNvSpPr>
              <a:spLocks noChangeAspect="1" noChangeArrowheads="1"/>
            </p:cNvSpPr>
            <p:nvPr userDrawn="1"/>
          </p:nvSpPr>
          <p:spPr bwMode="auto">
            <a:xfrm>
              <a:off x="7697565" y="445981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3" name="Oval 1105"/>
            <p:cNvSpPr>
              <a:spLocks noChangeAspect="1" noChangeArrowheads="1"/>
            </p:cNvSpPr>
            <p:nvPr userDrawn="1"/>
          </p:nvSpPr>
          <p:spPr bwMode="auto">
            <a:xfrm>
              <a:off x="2753543" y="456385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4" name="Oval 1106"/>
            <p:cNvSpPr>
              <a:spLocks noChangeAspect="1" noChangeArrowheads="1"/>
            </p:cNvSpPr>
            <p:nvPr userDrawn="1"/>
          </p:nvSpPr>
          <p:spPr bwMode="auto">
            <a:xfrm>
              <a:off x="2866628"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5" name="Oval 1107"/>
            <p:cNvSpPr>
              <a:spLocks noChangeAspect="1" noChangeArrowheads="1"/>
            </p:cNvSpPr>
            <p:nvPr userDrawn="1"/>
          </p:nvSpPr>
          <p:spPr bwMode="auto">
            <a:xfrm>
              <a:off x="2978204"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6" name="Oval 1108"/>
            <p:cNvSpPr>
              <a:spLocks noChangeAspect="1" noChangeArrowheads="1"/>
            </p:cNvSpPr>
            <p:nvPr userDrawn="1"/>
          </p:nvSpPr>
          <p:spPr bwMode="auto">
            <a:xfrm>
              <a:off x="3091288" y="456385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7" name="Oval 1109"/>
            <p:cNvSpPr>
              <a:spLocks noChangeAspect="1" noChangeArrowheads="1"/>
            </p:cNvSpPr>
            <p:nvPr userDrawn="1"/>
          </p:nvSpPr>
          <p:spPr bwMode="auto">
            <a:xfrm>
              <a:off x="3204371"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8" name="Oval 1110"/>
            <p:cNvSpPr>
              <a:spLocks noChangeAspect="1" noChangeArrowheads="1"/>
            </p:cNvSpPr>
            <p:nvPr userDrawn="1"/>
          </p:nvSpPr>
          <p:spPr bwMode="auto">
            <a:xfrm>
              <a:off x="3315947"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49" name="Oval 1111"/>
            <p:cNvSpPr>
              <a:spLocks noChangeAspect="1" noChangeArrowheads="1"/>
            </p:cNvSpPr>
            <p:nvPr userDrawn="1"/>
          </p:nvSpPr>
          <p:spPr bwMode="auto">
            <a:xfrm>
              <a:off x="4663905"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0" name="Oval 1112"/>
            <p:cNvSpPr>
              <a:spLocks noChangeAspect="1" noChangeArrowheads="1"/>
            </p:cNvSpPr>
            <p:nvPr userDrawn="1"/>
          </p:nvSpPr>
          <p:spPr bwMode="auto">
            <a:xfrm>
              <a:off x="4776989" y="456385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1" name="Oval 1113"/>
            <p:cNvSpPr>
              <a:spLocks noChangeAspect="1" noChangeArrowheads="1"/>
            </p:cNvSpPr>
            <p:nvPr userDrawn="1"/>
          </p:nvSpPr>
          <p:spPr bwMode="auto">
            <a:xfrm>
              <a:off x="4888565" y="456385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2" name="Oval 1114"/>
            <p:cNvSpPr>
              <a:spLocks noChangeAspect="1" noChangeArrowheads="1"/>
            </p:cNvSpPr>
            <p:nvPr userDrawn="1"/>
          </p:nvSpPr>
          <p:spPr bwMode="auto">
            <a:xfrm>
              <a:off x="5001649"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3" name="Oval 1115"/>
            <p:cNvSpPr>
              <a:spLocks noChangeAspect="1" noChangeArrowheads="1"/>
            </p:cNvSpPr>
            <p:nvPr userDrawn="1"/>
          </p:nvSpPr>
          <p:spPr bwMode="auto">
            <a:xfrm>
              <a:off x="5113225"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4" name="Oval 1116"/>
            <p:cNvSpPr>
              <a:spLocks noChangeAspect="1" noChangeArrowheads="1"/>
            </p:cNvSpPr>
            <p:nvPr userDrawn="1"/>
          </p:nvSpPr>
          <p:spPr bwMode="auto">
            <a:xfrm>
              <a:off x="5226308" y="456385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5" name="Oval 1117"/>
            <p:cNvSpPr>
              <a:spLocks noChangeAspect="1" noChangeArrowheads="1"/>
            </p:cNvSpPr>
            <p:nvPr userDrawn="1"/>
          </p:nvSpPr>
          <p:spPr bwMode="auto">
            <a:xfrm>
              <a:off x="5450969"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6" name="Oval 1118"/>
            <p:cNvSpPr>
              <a:spLocks noChangeAspect="1" noChangeArrowheads="1"/>
            </p:cNvSpPr>
            <p:nvPr userDrawn="1"/>
          </p:nvSpPr>
          <p:spPr bwMode="auto">
            <a:xfrm>
              <a:off x="7248247"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7" name="Oval 1119"/>
            <p:cNvSpPr>
              <a:spLocks noChangeAspect="1" noChangeArrowheads="1"/>
            </p:cNvSpPr>
            <p:nvPr userDrawn="1"/>
          </p:nvSpPr>
          <p:spPr bwMode="auto">
            <a:xfrm>
              <a:off x="7361330" y="456385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8" name="Oval 1120"/>
            <p:cNvSpPr>
              <a:spLocks noChangeAspect="1" noChangeArrowheads="1"/>
            </p:cNvSpPr>
            <p:nvPr userDrawn="1"/>
          </p:nvSpPr>
          <p:spPr bwMode="auto">
            <a:xfrm>
              <a:off x="7472905" y="456385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59" name="Oval 1121"/>
            <p:cNvSpPr>
              <a:spLocks noChangeAspect="1" noChangeArrowheads="1"/>
            </p:cNvSpPr>
            <p:nvPr userDrawn="1"/>
          </p:nvSpPr>
          <p:spPr bwMode="auto">
            <a:xfrm>
              <a:off x="7585989"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0" name="Oval 1122"/>
            <p:cNvSpPr>
              <a:spLocks noChangeAspect="1" noChangeArrowheads="1"/>
            </p:cNvSpPr>
            <p:nvPr userDrawn="1"/>
          </p:nvSpPr>
          <p:spPr bwMode="auto">
            <a:xfrm>
              <a:off x="7697565" y="456385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1" name="Oval 1123"/>
            <p:cNvSpPr>
              <a:spLocks noChangeAspect="1" noChangeArrowheads="1"/>
            </p:cNvSpPr>
            <p:nvPr userDrawn="1"/>
          </p:nvSpPr>
          <p:spPr bwMode="auto">
            <a:xfrm>
              <a:off x="2753543" y="466789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2" name="Oval 1124"/>
            <p:cNvSpPr>
              <a:spLocks noChangeAspect="1" noChangeArrowheads="1"/>
            </p:cNvSpPr>
            <p:nvPr userDrawn="1"/>
          </p:nvSpPr>
          <p:spPr bwMode="auto">
            <a:xfrm>
              <a:off x="2866628"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3" name="Oval 1125"/>
            <p:cNvSpPr>
              <a:spLocks noChangeAspect="1" noChangeArrowheads="1"/>
            </p:cNvSpPr>
            <p:nvPr userDrawn="1"/>
          </p:nvSpPr>
          <p:spPr bwMode="auto">
            <a:xfrm>
              <a:off x="2978204"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4" name="Oval 1126"/>
            <p:cNvSpPr>
              <a:spLocks noChangeAspect="1" noChangeArrowheads="1"/>
            </p:cNvSpPr>
            <p:nvPr userDrawn="1"/>
          </p:nvSpPr>
          <p:spPr bwMode="auto">
            <a:xfrm>
              <a:off x="3091288" y="466789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5" name="Oval 1127"/>
            <p:cNvSpPr>
              <a:spLocks noChangeAspect="1" noChangeArrowheads="1"/>
            </p:cNvSpPr>
            <p:nvPr userDrawn="1"/>
          </p:nvSpPr>
          <p:spPr bwMode="auto">
            <a:xfrm>
              <a:off x="3204371"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6" name="Oval 1128"/>
            <p:cNvSpPr>
              <a:spLocks noChangeAspect="1" noChangeArrowheads="1"/>
            </p:cNvSpPr>
            <p:nvPr userDrawn="1"/>
          </p:nvSpPr>
          <p:spPr bwMode="auto">
            <a:xfrm>
              <a:off x="3315947"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7" name="Oval 1129"/>
            <p:cNvSpPr>
              <a:spLocks noChangeAspect="1" noChangeArrowheads="1"/>
            </p:cNvSpPr>
            <p:nvPr userDrawn="1"/>
          </p:nvSpPr>
          <p:spPr bwMode="auto">
            <a:xfrm>
              <a:off x="4663905"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8" name="Oval 1130"/>
            <p:cNvSpPr>
              <a:spLocks noChangeAspect="1" noChangeArrowheads="1"/>
            </p:cNvSpPr>
            <p:nvPr userDrawn="1"/>
          </p:nvSpPr>
          <p:spPr bwMode="auto">
            <a:xfrm>
              <a:off x="4776989" y="466789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69" name="Oval 1131"/>
            <p:cNvSpPr>
              <a:spLocks noChangeAspect="1" noChangeArrowheads="1"/>
            </p:cNvSpPr>
            <p:nvPr userDrawn="1"/>
          </p:nvSpPr>
          <p:spPr bwMode="auto">
            <a:xfrm>
              <a:off x="4888565" y="466789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0" name="Oval 1132"/>
            <p:cNvSpPr>
              <a:spLocks noChangeAspect="1" noChangeArrowheads="1"/>
            </p:cNvSpPr>
            <p:nvPr userDrawn="1"/>
          </p:nvSpPr>
          <p:spPr bwMode="auto">
            <a:xfrm>
              <a:off x="5001649"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1" name="Oval 1133"/>
            <p:cNvSpPr>
              <a:spLocks noChangeAspect="1" noChangeArrowheads="1"/>
            </p:cNvSpPr>
            <p:nvPr userDrawn="1"/>
          </p:nvSpPr>
          <p:spPr bwMode="auto">
            <a:xfrm>
              <a:off x="5113225"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2" name="Oval 1134"/>
            <p:cNvSpPr>
              <a:spLocks noChangeAspect="1" noChangeArrowheads="1"/>
            </p:cNvSpPr>
            <p:nvPr userDrawn="1"/>
          </p:nvSpPr>
          <p:spPr bwMode="auto">
            <a:xfrm>
              <a:off x="5450969"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3" name="Oval 1135"/>
            <p:cNvSpPr>
              <a:spLocks noChangeAspect="1" noChangeArrowheads="1"/>
            </p:cNvSpPr>
            <p:nvPr userDrawn="1"/>
          </p:nvSpPr>
          <p:spPr bwMode="auto">
            <a:xfrm>
              <a:off x="7136671"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4" name="Oval 1136"/>
            <p:cNvSpPr>
              <a:spLocks noChangeAspect="1" noChangeArrowheads="1"/>
            </p:cNvSpPr>
            <p:nvPr userDrawn="1"/>
          </p:nvSpPr>
          <p:spPr bwMode="auto">
            <a:xfrm>
              <a:off x="7248247"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5" name="Oval 1137"/>
            <p:cNvSpPr>
              <a:spLocks noChangeAspect="1" noChangeArrowheads="1"/>
            </p:cNvSpPr>
            <p:nvPr userDrawn="1"/>
          </p:nvSpPr>
          <p:spPr bwMode="auto">
            <a:xfrm>
              <a:off x="7361330" y="466789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6" name="Oval 1138"/>
            <p:cNvSpPr>
              <a:spLocks noChangeAspect="1" noChangeArrowheads="1"/>
            </p:cNvSpPr>
            <p:nvPr userDrawn="1"/>
          </p:nvSpPr>
          <p:spPr bwMode="auto">
            <a:xfrm>
              <a:off x="7472905" y="466789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7" name="Oval 1139"/>
            <p:cNvSpPr>
              <a:spLocks noChangeAspect="1" noChangeArrowheads="1"/>
            </p:cNvSpPr>
            <p:nvPr userDrawn="1"/>
          </p:nvSpPr>
          <p:spPr bwMode="auto">
            <a:xfrm>
              <a:off x="7585989"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8" name="Oval 1140"/>
            <p:cNvSpPr>
              <a:spLocks noChangeAspect="1" noChangeArrowheads="1"/>
            </p:cNvSpPr>
            <p:nvPr userDrawn="1"/>
          </p:nvSpPr>
          <p:spPr bwMode="auto">
            <a:xfrm>
              <a:off x="7697565" y="466789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9" name="Oval 1141"/>
            <p:cNvSpPr>
              <a:spLocks noChangeAspect="1" noChangeArrowheads="1"/>
            </p:cNvSpPr>
            <p:nvPr userDrawn="1"/>
          </p:nvSpPr>
          <p:spPr bwMode="auto">
            <a:xfrm>
              <a:off x="7810649" y="466789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0" name="Oval 1142"/>
            <p:cNvSpPr>
              <a:spLocks noChangeAspect="1" noChangeArrowheads="1"/>
            </p:cNvSpPr>
            <p:nvPr userDrawn="1"/>
          </p:nvSpPr>
          <p:spPr bwMode="auto">
            <a:xfrm>
              <a:off x="2641967"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1" name="Oval 1143"/>
            <p:cNvSpPr>
              <a:spLocks noChangeAspect="1" noChangeArrowheads="1"/>
            </p:cNvSpPr>
            <p:nvPr userDrawn="1"/>
          </p:nvSpPr>
          <p:spPr bwMode="auto">
            <a:xfrm>
              <a:off x="2753543"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2" name="Oval 1144"/>
            <p:cNvSpPr>
              <a:spLocks noChangeAspect="1" noChangeArrowheads="1"/>
            </p:cNvSpPr>
            <p:nvPr userDrawn="1"/>
          </p:nvSpPr>
          <p:spPr bwMode="auto">
            <a:xfrm>
              <a:off x="2866628"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3" name="Oval 1145"/>
            <p:cNvSpPr>
              <a:spLocks noChangeAspect="1" noChangeArrowheads="1"/>
            </p:cNvSpPr>
            <p:nvPr userDrawn="1"/>
          </p:nvSpPr>
          <p:spPr bwMode="auto">
            <a:xfrm>
              <a:off x="2978204"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4" name="Oval 1146"/>
            <p:cNvSpPr>
              <a:spLocks noChangeAspect="1" noChangeArrowheads="1"/>
            </p:cNvSpPr>
            <p:nvPr userDrawn="1"/>
          </p:nvSpPr>
          <p:spPr bwMode="auto">
            <a:xfrm>
              <a:off x="3091288"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5" name="Oval 1147"/>
            <p:cNvSpPr>
              <a:spLocks noChangeAspect="1" noChangeArrowheads="1"/>
            </p:cNvSpPr>
            <p:nvPr userDrawn="1"/>
          </p:nvSpPr>
          <p:spPr bwMode="auto">
            <a:xfrm>
              <a:off x="3204371"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6" name="Oval 1148"/>
            <p:cNvSpPr>
              <a:spLocks noChangeAspect="1" noChangeArrowheads="1"/>
            </p:cNvSpPr>
            <p:nvPr userDrawn="1"/>
          </p:nvSpPr>
          <p:spPr bwMode="auto">
            <a:xfrm>
              <a:off x="4663905"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7" name="Oval 1149"/>
            <p:cNvSpPr>
              <a:spLocks noChangeAspect="1" noChangeArrowheads="1"/>
            </p:cNvSpPr>
            <p:nvPr userDrawn="1"/>
          </p:nvSpPr>
          <p:spPr bwMode="auto">
            <a:xfrm>
              <a:off x="4776989"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8" name="Oval 1150"/>
            <p:cNvSpPr>
              <a:spLocks noChangeAspect="1" noChangeArrowheads="1"/>
            </p:cNvSpPr>
            <p:nvPr userDrawn="1"/>
          </p:nvSpPr>
          <p:spPr bwMode="auto">
            <a:xfrm>
              <a:off x="4888565"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89" name="Oval 1151"/>
            <p:cNvSpPr>
              <a:spLocks noChangeAspect="1" noChangeArrowheads="1"/>
            </p:cNvSpPr>
            <p:nvPr userDrawn="1"/>
          </p:nvSpPr>
          <p:spPr bwMode="auto">
            <a:xfrm>
              <a:off x="5001649"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0" name="Oval 1152"/>
            <p:cNvSpPr>
              <a:spLocks noChangeAspect="1" noChangeArrowheads="1"/>
            </p:cNvSpPr>
            <p:nvPr userDrawn="1"/>
          </p:nvSpPr>
          <p:spPr bwMode="auto">
            <a:xfrm>
              <a:off x="5113225"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1" name="Oval 1153"/>
            <p:cNvSpPr>
              <a:spLocks noChangeAspect="1" noChangeArrowheads="1"/>
            </p:cNvSpPr>
            <p:nvPr userDrawn="1"/>
          </p:nvSpPr>
          <p:spPr bwMode="auto">
            <a:xfrm>
              <a:off x="5450969"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2" name="Oval 1154"/>
            <p:cNvSpPr>
              <a:spLocks noChangeAspect="1" noChangeArrowheads="1"/>
            </p:cNvSpPr>
            <p:nvPr userDrawn="1"/>
          </p:nvSpPr>
          <p:spPr bwMode="auto">
            <a:xfrm>
              <a:off x="7023586"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3" name="Oval 1155"/>
            <p:cNvSpPr>
              <a:spLocks noChangeAspect="1" noChangeArrowheads="1"/>
            </p:cNvSpPr>
            <p:nvPr userDrawn="1"/>
          </p:nvSpPr>
          <p:spPr bwMode="auto">
            <a:xfrm>
              <a:off x="7136671"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4" name="Oval 1156"/>
            <p:cNvSpPr>
              <a:spLocks noChangeAspect="1" noChangeArrowheads="1"/>
            </p:cNvSpPr>
            <p:nvPr userDrawn="1"/>
          </p:nvSpPr>
          <p:spPr bwMode="auto">
            <a:xfrm>
              <a:off x="7248247"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5" name="Oval 1157"/>
            <p:cNvSpPr>
              <a:spLocks noChangeAspect="1" noChangeArrowheads="1"/>
            </p:cNvSpPr>
            <p:nvPr userDrawn="1"/>
          </p:nvSpPr>
          <p:spPr bwMode="auto">
            <a:xfrm>
              <a:off x="7361330"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6" name="Oval 1158"/>
            <p:cNvSpPr>
              <a:spLocks noChangeAspect="1" noChangeArrowheads="1"/>
            </p:cNvSpPr>
            <p:nvPr userDrawn="1"/>
          </p:nvSpPr>
          <p:spPr bwMode="auto">
            <a:xfrm>
              <a:off x="7472905"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7" name="Oval 1159"/>
            <p:cNvSpPr>
              <a:spLocks noChangeAspect="1" noChangeArrowheads="1"/>
            </p:cNvSpPr>
            <p:nvPr userDrawn="1"/>
          </p:nvSpPr>
          <p:spPr bwMode="auto">
            <a:xfrm>
              <a:off x="7585989"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8" name="Oval 1160"/>
            <p:cNvSpPr>
              <a:spLocks noChangeAspect="1" noChangeArrowheads="1"/>
            </p:cNvSpPr>
            <p:nvPr userDrawn="1"/>
          </p:nvSpPr>
          <p:spPr bwMode="auto">
            <a:xfrm>
              <a:off x="7697565" y="47719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99" name="Oval 1161"/>
            <p:cNvSpPr>
              <a:spLocks noChangeAspect="1" noChangeArrowheads="1"/>
            </p:cNvSpPr>
            <p:nvPr userDrawn="1"/>
          </p:nvSpPr>
          <p:spPr bwMode="auto">
            <a:xfrm>
              <a:off x="7810649"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0" name="Oval 1162"/>
            <p:cNvSpPr>
              <a:spLocks noChangeAspect="1" noChangeArrowheads="1"/>
            </p:cNvSpPr>
            <p:nvPr userDrawn="1"/>
          </p:nvSpPr>
          <p:spPr bwMode="auto">
            <a:xfrm>
              <a:off x="7922225" y="47719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1" name="Oval 1163"/>
            <p:cNvSpPr>
              <a:spLocks noChangeAspect="1" noChangeArrowheads="1"/>
            </p:cNvSpPr>
            <p:nvPr userDrawn="1"/>
          </p:nvSpPr>
          <p:spPr bwMode="auto">
            <a:xfrm>
              <a:off x="2641967"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2" name="Oval 1164"/>
            <p:cNvSpPr>
              <a:spLocks noChangeAspect="1" noChangeArrowheads="1"/>
            </p:cNvSpPr>
            <p:nvPr userDrawn="1"/>
          </p:nvSpPr>
          <p:spPr bwMode="auto">
            <a:xfrm>
              <a:off x="2753543"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3" name="Oval 1165"/>
            <p:cNvSpPr>
              <a:spLocks noChangeAspect="1" noChangeArrowheads="1"/>
            </p:cNvSpPr>
            <p:nvPr userDrawn="1"/>
          </p:nvSpPr>
          <p:spPr bwMode="auto">
            <a:xfrm>
              <a:off x="2866628"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4" name="Oval 1166"/>
            <p:cNvSpPr>
              <a:spLocks noChangeAspect="1" noChangeArrowheads="1"/>
            </p:cNvSpPr>
            <p:nvPr userDrawn="1"/>
          </p:nvSpPr>
          <p:spPr bwMode="auto">
            <a:xfrm>
              <a:off x="2978204"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5" name="Oval 1167"/>
            <p:cNvSpPr>
              <a:spLocks noChangeAspect="1" noChangeArrowheads="1"/>
            </p:cNvSpPr>
            <p:nvPr userDrawn="1"/>
          </p:nvSpPr>
          <p:spPr bwMode="auto">
            <a:xfrm>
              <a:off x="3091288"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6" name="Oval 1168"/>
            <p:cNvSpPr>
              <a:spLocks noChangeAspect="1" noChangeArrowheads="1"/>
            </p:cNvSpPr>
            <p:nvPr userDrawn="1"/>
          </p:nvSpPr>
          <p:spPr bwMode="auto">
            <a:xfrm>
              <a:off x="4663905"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7" name="Oval 1169"/>
            <p:cNvSpPr>
              <a:spLocks noChangeAspect="1" noChangeArrowheads="1"/>
            </p:cNvSpPr>
            <p:nvPr userDrawn="1"/>
          </p:nvSpPr>
          <p:spPr bwMode="auto">
            <a:xfrm>
              <a:off x="4776989"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8" name="Oval 1170"/>
            <p:cNvSpPr>
              <a:spLocks noChangeAspect="1" noChangeArrowheads="1"/>
            </p:cNvSpPr>
            <p:nvPr userDrawn="1"/>
          </p:nvSpPr>
          <p:spPr bwMode="auto">
            <a:xfrm>
              <a:off x="4888565"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9" name="Oval 1171"/>
            <p:cNvSpPr>
              <a:spLocks noChangeAspect="1" noChangeArrowheads="1"/>
            </p:cNvSpPr>
            <p:nvPr userDrawn="1"/>
          </p:nvSpPr>
          <p:spPr bwMode="auto">
            <a:xfrm>
              <a:off x="5001649"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0" name="Oval 1172"/>
            <p:cNvSpPr>
              <a:spLocks noChangeAspect="1" noChangeArrowheads="1"/>
            </p:cNvSpPr>
            <p:nvPr userDrawn="1"/>
          </p:nvSpPr>
          <p:spPr bwMode="auto">
            <a:xfrm>
              <a:off x="7023586"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1" name="Oval 1173"/>
            <p:cNvSpPr>
              <a:spLocks noChangeAspect="1" noChangeArrowheads="1"/>
            </p:cNvSpPr>
            <p:nvPr userDrawn="1"/>
          </p:nvSpPr>
          <p:spPr bwMode="auto">
            <a:xfrm>
              <a:off x="7136671"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2" name="Oval 1174"/>
            <p:cNvSpPr>
              <a:spLocks noChangeAspect="1" noChangeArrowheads="1"/>
            </p:cNvSpPr>
            <p:nvPr userDrawn="1"/>
          </p:nvSpPr>
          <p:spPr bwMode="auto">
            <a:xfrm>
              <a:off x="7248247"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3" name="Oval 1175"/>
            <p:cNvSpPr>
              <a:spLocks noChangeAspect="1" noChangeArrowheads="1"/>
            </p:cNvSpPr>
            <p:nvPr userDrawn="1"/>
          </p:nvSpPr>
          <p:spPr bwMode="auto">
            <a:xfrm>
              <a:off x="7361330"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4" name="Oval 1176"/>
            <p:cNvSpPr>
              <a:spLocks noChangeAspect="1" noChangeArrowheads="1"/>
            </p:cNvSpPr>
            <p:nvPr userDrawn="1"/>
          </p:nvSpPr>
          <p:spPr bwMode="auto">
            <a:xfrm>
              <a:off x="7472905"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5" name="Oval 1177"/>
            <p:cNvSpPr>
              <a:spLocks noChangeAspect="1" noChangeArrowheads="1"/>
            </p:cNvSpPr>
            <p:nvPr userDrawn="1"/>
          </p:nvSpPr>
          <p:spPr bwMode="auto">
            <a:xfrm>
              <a:off x="7585989"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6" name="Oval 1178"/>
            <p:cNvSpPr>
              <a:spLocks noChangeAspect="1" noChangeArrowheads="1"/>
            </p:cNvSpPr>
            <p:nvPr userDrawn="1"/>
          </p:nvSpPr>
          <p:spPr bwMode="auto">
            <a:xfrm>
              <a:off x="7697565" y="487596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7" name="Oval 1179"/>
            <p:cNvSpPr>
              <a:spLocks noChangeAspect="1" noChangeArrowheads="1"/>
            </p:cNvSpPr>
            <p:nvPr userDrawn="1"/>
          </p:nvSpPr>
          <p:spPr bwMode="auto">
            <a:xfrm>
              <a:off x="7810649" y="487596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8" name="Oval 1180"/>
            <p:cNvSpPr>
              <a:spLocks noChangeAspect="1" noChangeArrowheads="1"/>
            </p:cNvSpPr>
            <p:nvPr userDrawn="1"/>
          </p:nvSpPr>
          <p:spPr bwMode="auto">
            <a:xfrm>
              <a:off x="7922225" y="4875965"/>
              <a:ext cx="85944" cy="85943"/>
            </a:xfrm>
            <a:prstGeom prst="ellipse">
              <a:avLst/>
            </a:prstGeom>
            <a:grpFill/>
            <a:ln>
              <a:noFill/>
            </a:ln>
            <a:effec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19" name="Oval 1181"/>
            <p:cNvSpPr>
              <a:spLocks noChangeAspect="1" noChangeArrowheads="1"/>
            </p:cNvSpPr>
            <p:nvPr userDrawn="1"/>
          </p:nvSpPr>
          <p:spPr bwMode="auto">
            <a:xfrm>
              <a:off x="2641967"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0" name="Oval 1182"/>
            <p:cNvSpPr>
              <a:spLocks noChangeAspect="1" noChangeArrowheads="1"/>
            </p:cNvSpPr>
            <p:nvPr userDrawn="1"/>
          </p:nvSpPr>
          <p:spPr bwMode="auto">
            <a:xfrm>
              <a:off x="2753543"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1" name="Oval 1183"/>
            <p:cNvSpPr>
              <a:spLocks noChangeAspect="1" noChangeArrowheads="1"/>
            </p:cNvSpPr>
            <p:nvPr userDrawn="1"/>
          </p:nvSpPr>
          <p:spPr bwMode="auto">
            <a:xfrm>
              <a:off x="2866628" y="49784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2" name="Oval 1184"/>
            <p:cNvSpPr>
              <a:spLocks noChangeAspect="1" noChangeArrowheads="1"/>
            </p:cNvSpPr>
            <p:nvPr userDrawn="1"/>
          </p:nvSpPr>
          <p:spPr bwMode="auto">
            <a:xfrm>
              <a:off x="2978204" y="49784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3" name="Oval 1185"/>
            <p:cNvSpPr>
              <a:spLocks noChangeAspect="1" noChangeArrowheads="1"/>
            </p:cNvSpPr>
            <p:nvPr userDrawn="1"/>
          </p:nvSpPr>
          <p:spPr bwMode="auto">
            <a:xfrm>
              <a:off x="3091288"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4" name="Oval 1186"/>
            <p:cNvSpPr>
              <a:spLocks noChangeAspect="1" noChangeArrowheads="1"/>
            </p:cNvSpPr>
            <p:nvPr userDrawn="1"/>
          </p:nvSpPr>
          <p:spPr bwMode="auto">
            <a:xfrm>
              <a:off x="4776989"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5" name="Oval 1187"/>
            <p:cNvSpPr>
              <a:spLocks noChangeAspect="1" noChangeArrowheads="1"/>
            </p:cNvSpPr>
            <p:nvPr userDrawn="1"/>
          </p:nvSpPr>
          <p:spPr bwMode="auto">
            <a:xfrm>
              <a:off x="4888565"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6" name="Oval 1188"/>
            <p:cNvSpPr>
              <a:spLocks noChangeAspect="1" noChangeArrowheads="1"/>
            </p:cNvSpPr>
            <p:nvPr userDrawn="1"/>
          </p:nvSpPr>
          <p:spPr bwMode="auto">
            <a:xfrm>
              <a:off x="5001649" y="49784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7" name="Oval 1189"/>
            <p:cNvSpPr>
              <a:spLocks noChangeAspect="1" noChangeArrowheads="1"/>
            </p:cNvSpPr>
            <p:nvPr userDrawn="1"/>
          </p:nvSpPr>
          <p:spPr bwMode="auto">
            <a:xfrm>
              <a:off x="7023586"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8" name="Oval 1190"/>
            <p:cNvSpPr>
              <a:spLocks noChangeAspect="1" noChangeArrowheads="1"/>
            </p:cNvSpPr>
            <p:nvPr userDrawn="1"/>
          </p:nvSpPr>
          <p:spPr bwMode="auto">
            <a:xfrm>
              <a:off x="7136671" y="49784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29" name="Oval 1191"/>
            <p:cNvSpPr>
              <a:spLocks noChangeAspect="1" noChangeArrowheads="1"/>
            </p:cNvSpPr>
            <p:nvPr userDrawn="1"/>
          </p:nvSpPr>
          <p:spPr bwMode="auto">
            <a:xfrm>
              <a:off x="7472905"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0" name="Oval 1192"/>
            <p:cNvSpPr>
              <a:spLocks noChangeAspect="1" noChangeArrowheads="1"/>
            </p:cNvSpPr>
            <p:nvPr userDrawn="1"/>
          </p:nvSpPr>
          <p:spPr bwMode="auto">
            <a:xfrm>
              <a:off x="7585989" y="49784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1" name="Oval 1193"/>
            <p:cNvSpPr>
              <a:spLocks noChangeAspect="1" noChangeArrowheads="1"/>
            </p:cNvSpPr>
            <p:nvPr userDrawn="1"/>
          </p:nvSpPr>
          <p:spPr bwMode="auto">
            <a:xfrm>
              <a:off x="7697565" y="49784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2" name="Oval 1194"/>
            <p:cNvSpPr>
              <a:spLocks noChangeAspect="1" noChangeArrowheads="1"/>
            </p:cNvSpPr>
            <p:nvPr userDrawn="1"/>
          </p:nvSpPr>
          <p:spPr bwMode="auto">
            <a:xfrm>
              <a:off x="7810649" y="49784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3" name="Oval 1195"/>
            <p:cNvSpPr>
              <a:spLocks noChangeAspect="1" noChangeArrowheads="1"/>
            </p:cNvSpPr>
            <p:nvPr userDrawn="1"/>
          </p:nvSpPr>
          <p:spPr bwMode="auto">
            <a:xfrm>
              <a:off x="2641967" y="508253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4" name="Oval 1196"/>
            <p:cNvSpPr>
              <a:spLocks noChangeAspect="1" noChangeArrowheads="1"/>
            </p:cNvSpPr>
            <p:nvPr userDrawn="1"/>
          </p:nvSpPr>
          <p:spPr bwMode="auto">
            <a:xfrm>
              <a:off x="2753543" y="508253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5" name="Oval 1197"/>
            <p:cNvSpPr>
              <a:spLocks noChangeAspect="1" noChangeArrowheads="1"/>
            </p:cNvSpPr>
            <p:nvPr userDrawn="1"/>
          </p:nvSpPr>
          <p:spPr bwMode="auto">
            <a:xfrm>
              <a:off x="2866628" y="508253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6" name="Oval 1198"/>
            <p:cNvSpPr>
              <a:spLocks noChangeAspect="1" noChangeArrowheads="1"/>
            </p:cNvSpPr>
            <p:nvPr userDrawn="1"/>
          </p:nvSpPr>
          <p:spPr bwMode="auto">
            <a:xfrm>
              <a:off x="2978204" y="508253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7" name="Oval 1199"/>
            <p:cNvSpPr>
              <a:spLocks noChangeAspect="1" noChangeArrowheads="1"/>
            </p:cNvSpPr>
            <p:nvPr userDrawn="1"/>
          </p:nvSpPr>
          <p:spPr bwMode="auto">
            <a:xfrm>
              <a:off x="4776989" y="508253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8" name="Oval 1200"/>
            <p:cNvSpPr>
              <a:spLocks noChangeAspect="1" noChangeArrowheads="1"/>
            </p:cNvSpPr>
            <p:nvPr userDrawn="1"/>
          </p:nvSpPr>
          <p:spPr bwMode="auto">
            <a:xfrm>
              <a:off x="7585989" y="508253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39" name="Oval 1201"/>
            <p:cNvSpPr>
              <a:spLocks noChangeAspect="1" noChangeArrowheads="1"/>
            </p:cNvSpPr>
            <p:nvPr userDrawn="1"/>
          </p:nvSpPr>
          <p:spPr bwMode="auto">
            <a:xfrm>
              <a:off x="7697565" y="508253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0" name="Oval 1202"/>
            <p:cNvSpPr>
              <a:spLocks noChangeAspect="1" noChangeArrowheads="1"/>
            </p:cNvSpPr>
            <p:nvPr userDrawn="1"/>
          </p:nvSpPr>
          <p:spPr bwMode="auto">
            <a:xfrm>
              <a:off x="7810649" y="508253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1" name="Oval 1203"/>
            <p:cNvSpPr>
              <a:spLocks noChangeAspect="1" noChangeArrowheads="1"/>
            </p:cNvSpPr>
            <p:nvPr userDrawn="1"/>
          </p:nvSpPr>
          <p:spPr bwMode="auto">
            <a:xfrm>
              <a:off x="8484629" y="508253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2" name="Oval 1204"/>
            <p:cNvSpPr>
              <a:spLocks noChangeAspect="1" noChangeArrowheads="1"/>
            </p:cNvSpPr>
            <p:nvPr userDrawn="1"/>
          </p:nvSpPr>
          <p:spPr bwMode="auto">
            <a:xfrm>
              <a:off x="2641967" y="51865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3" name="Oval 1205"/>
            <p:cNvSpPr>
              <a:spLocks noChangeAspect="1" noChangeArrowheads="1"/>
            </p:cNvSpPr>
            <p:nvPr userDrawn="1"/>
          </p:nvSpPr>
          <p:spPr bwMode="auto">
            <a:xfrm>
              <a:off x="2753543" y="51865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4" name="Oval 1206"/>
            <p:cNvSpPr>
              <a:spLocks noChangeAspect="1" noChangeArrowheads="1"/>
            </p:cNvSpPr>
            <p:nvPr userDrawn="1"/>
          </p:nvSpPr>
          <p:spPr bwMode="auto">
            <a:xfrm>
              <a:off x="2866628" y="51865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5" name="Oval 1207"/>
            <p:cNvSpPr>
              <a:spLocks noChangeAspect="1" noChangeArrowheads="1"/>
            </p:cNvSpPr>
            <p:nvPr userDrawn="1"/>
          </p:nvSpPr>
          <p:spPr bwMode="auto">
            <a:xfrm>
              <a:off x="7697565" y="51865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6" name="Oval 1208"/>
            <p:cNvSpPr>
              <a:spLocks noChangeAspect="1" noChangeArrowheads="1"/>
            </p:cNvSpPr>
            <p:nvPr userDrawn="1"/>
          </p:nvSpPr>
          <p:spPr bwMode="auto">
            <a:xfrm>
              <a:off x="7810649" y="51865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7" name="Oval 1209"/>
            <p:cNvSpPr>
              <a:spLocks noChangeAspect="1" noChangeArrowheads="1"/>
            </p:cNvSpPr>
            <p:nvPr userDrawn="1"/>
          </p:nvSpPr>
          <p:spPr bwMode="auto">
            <a:xfrm>
              <a:off x="8484629" y="51865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8" name="Oval 1210"/>
            <p:cNvSpPr>
              <a:spLocks noChangeAspect="1" noChangeArrowheads="1"/>
            </p:cNvSpPr>
            <p:nvPr userDrawn="1"/>
          </p:nvSpPr>
          <p:spPr bwMode="auto">
            <a:xfrm>
              <a:off x="2641967" y="529060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49" name="Oval 1211"/>
            <p:cNvSpPr>
              <a:spLocks noChangeAspect="1" noChangeArrowheads="1"/>
            </p:cNvSpPr>
            <p:nvPr userDrawn="1"/>
          </p:nvSpPr>
          <p:spPr bwMode="auto">
            <a:xfrm>
              <a:off x="2753543" y="529060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0" name="Oval 1212"/>
            <p:cNvSpPr>
              <a:spLocks noChangeAspect="1" noChangeArrowheads="1"/>
            </p:cNvSpPr>
            <p:nvPr userDrawn="1"/>
          </p:nvSpPr>
          <p:spPr bwMode="auto">
            <a:xfrm>
              <a:off x="7810649" y="529060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1" name="Oval 1213"/>
            <p:cNvSpPr>
              <a:spLocks noChangeAspect="1" noChangeArrowheads="1"/>
            </p:cNvSpPr>
            <p:nvPr userDrawn="1"/>
          </p:nvSpPr>
          <p:spPr bwMode="auto">
            <a:xfrm>
              <a:off x="8371544" y="529060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2" name="Oval 1214"/>
            <p:cNvSpPr>
              <a:spLocks noChangeAspect="1" noChangeArrowheads="1"/>
            </p:cNvSpPr>
            <p:nvPr userDrawn="1"/>
          </p:nvSpPr>
          <p:spPr bwMode="auto">
            <a:xfrm>
              <a:off x="2641967" y="539464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3" name="Oval 1215"/>
            <p:cNvSpPr>
              <a:spLocks noChangeAspect="1" noChangeArrowheads="1"/>
            </p:cNvSpPr>
            <p:nvPr userDrawn="1"/>
          </p:nvSpPr>
          <p:spPr bwMode="auto">
            <a:xfrm>
              <a:off x="2753543" y="539464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4" name="Oval 1216"/>
            <p:cNvSpPr>
              <a:spLocks noChangeAspect="1" noChangeArrowheads="1"/>
            </p:cNvSpPr>
            <p:nvPr userDrawn="1"/>
          </p:nvSpPr>
          <p:spPr bwMode="auto">
            <a:xfrm>
              <a:off x="8259968" y="539464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5" name="Oval 1217"/>
            <p:cNvSpPr>
              <a:spLocks noChangeAspect="1" noChangeArrowheads="1"/>
            </p:cNvSpPr>
            <p:nvPr userDrawn="1"/>
          </p:nvSpPr>
          <p:spPr bwMode="auto">
            <a:xfrm>
              <a:off x="2641967" y="54971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6" name="Oval 1218"/>
            <p:cNvSpPr>
              <a:spLocks noChangeAspect="1" noChangeArrowheads="1"/>
            </p:cNvSpPr>
            <p:nvPr userDrawn="1"/>
          </p:nvSpPr>
          <p:spPr bwMode="auto">
            <a:xfrm>
              <a:off x="2753543" y="54971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7" name="Oval 1219"/>
            <p:cNvSpPr>
              <a:spLocks noChangeAspect="1" noChangeArrowheads="1"/>
            </p:cNvSpPr>
            <p:nvPr userDrawn="1"/>
          </p:nvSpPr>
          <p:spPr bwMode="auto">
            <a:xfrm>
              <a:off x="2641967" y="560120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8" name="Oval 1220"/>
            <p:cNvSpPr>
              <a:spLocks noChangeAspect="1" noChangeArrowheads="1"/>
            </p:cNvSpPr>
            <p:nvPr userDrawn="1"/>
          </p:nvSpPr>
          <p:spPr bwMode="auto">
            <a:xfrm>
              <a:off x="2641967" y="570524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59" name="Oval 1221"/>
            <p:cNvSpPr>
              <a:spLocks noChangeAspect="1" noChangeArrowheads="1"/>
            </p:cNvSpPr>
            <p:nvPr userDrawn="1"/>
          </p:nvSpPr>
          <p:spPr bwMode="auto">
            <a:xfrm>
              <a:off x="2753541" y="570524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60" name="Oval 1222"/>
            <p:cNvSpPr>
              <a:spLocks noChangeAspect="1" noChangeArrowheads="1"/>
            </p:cNvSpPr>
            <p:nvPr userDrawn="1"/>
          </p:nvSpPr>
          <p:spPr bwMode="auto">
            <a:xfrm>
              <a:off x="4103001" y="269722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nvGrpSpPr>
          <p:cNvPr id="1362" name="Group 1361"/>
          <p:cNvGrpSpPr/>
          <p:nvPr/>
        </p:nvGrpSpPr>
        <p:grpSpPr>
          <a:xfrm>
            <a:off x="1540120" y="2447226"/>
            <a:ext cx="6365839" cy="3350746"/>
            <a:chOff x="1135144" y="2430953"/>
            <a:chExt cx="6548828" cy="3384254"/>
          </a:xfrm>
        </p:grpSpPr>
        <p:sp>
          <p:nvSpPr>
            <p:cNvPr id="1363" name="Oval 1362"/>
            <p:cNvSpPr>
              <a:spLocks noChangeAspect="1"/>
            </p:cNvSpPr>
            <p:nvPr/>
          </p:nvSpPr>
          <p:spPr bwMode="auto">
            <a:xfrm>
              <a:off x="6313024" y="4624198"/>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64" name="Oval 1363"/>
            <p:cNvSpPr>
              <a:spLocks noChangeAspect="1"/>
            </p:cNvSpPr>
            <p:nvPr/>
          </p:nvSpPr>
          <p:spPr bwMode="auto">
            <a:xfrm>
              <a:off x="6410378" y="4720408"/>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grpSp>
          <p:nvGrpSpPr>
            <p:cNvPr id="1365" name="Group 1364"/>
            <p:cNvGrpSpPr/>
            <p:nvPr/>
          </p:nvGrpSpPr>
          <p:grpSpPr>
            <a:xfrm>
              <a:off x="1135144" y="2430953"/>
              <a:ext cx="6548828" cy="3384254"/>
              <a:chOff x="1135143" y="2430953"/>
              <a:chExt cx="6548827" cy="3384230"/>
            </a:xfrm>
          </p:grpSpPr>
          <p:sp>
            <p:nvSpPr>
              <p:cNvPr id="1366" name="Oval 1365"/>
              <p:cNvSpPr>
                <a:spLocks noChangeAspect="1"/>
              </p:cNvSpPr>
              <p:nvPr/>
            </p:nvSpPr>
            <p:spPr bwMode="auto">
              <a:xfrm>
                <a:off x="1251330" y="3666406"/>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67" name="Oval 1366"/>
              <p:cNvSpPr>
                <a:spLocks noChangeAspect="1"/>
              </p:cNvSpPr>
              <p:nvPr/>
            </p:nvSpPr>
            <p:spPr bwMode="auto">
              <a:xfrm>
                <a:off x="1135143" y="3501275"/>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68" name="Oval 1367"/>
              <p:cNvSpPr>
                <a:spLocks noChangeAspect="1"/>
              </p:cNvSpPr>
              <p:nvPr/>
            </p:nvSpPr>
            <p:spPr bwMode="auto">
              <a:xfrm>
                <a:off x="1241178" y="3138052"/>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69" name="Oval 1368"/>
              <p:cNvSpPr>
                <a:spLocks noChangeAspect="1"/>
              </p:cNvSpPr>
              <p:nvPr/>
            </p:nvSpPr>
            <p:spPr bwMode="auto">
              <a:xfrm>
                <a:off x="1671588" y="3636786"/>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0" name="Oval 1369"/>
              <p:cNvSpPr>
                <a:spLocks noChangeAspect="1"/>
              </p:cNvSpPr>
              <p:nvPr/>
            </p:nvSpPr>
            <p:spPr bwMode="auto">
              <a:xfrm>
                <a:off x="1991155" y="3636786"/>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1" name="Oval 1370"/>
              <p:cNvSpPr>
                <a:spLocks noChangeAspect="1"/>
              </p:cNvSpPr>
              <p:nvPr/>
            </p:nvSpPr>
            <p:spPr bwMode="auto">
              <a:xfrm>
                <a:off x="2223848" y="3829738"/>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2" name="Oval 1371"/>
              <p:cNvSpPr>
                <a:spLocks noChangeAspect="1"/>
              </p:cNvSpPr>
              <p:nvPr/>
            </p:nvSpPr>
            <p:spPr bwMode="auto">
              <a:xfrm>
                <a:off x="1991155" y="3029835"/>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3" name="Oval 1372"/>
              <p:cNvSpPr>
                <a:spLocks noChangeAspect="1"/>
              </p:cNvSpPr>
              <p:nvPr/>
            </p:nvSpPr>
            <p:spPr bwMode="auto">
              <a:xfrm>
                <a:off x="2539611" y="3230962"/>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4" name="Oval 1373"/>
              <p:cNvSpPr>
                <a:spLocks noChangeAspect="1"/>
              </p:cNvSpPr>
              <p:nvPr/>
            </p:nvSpPr>
            <p:spPr bwMode="auto">
              <a:xfrm>
                <a:off x="2635935" y="3031260"/>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5" name="Oval 1374"/>
              <p:cNvSpPr>
                <a:spLocks noChangeAspect="1"/>
              </p:cNvSpPr>
              <p:nvPr/>
            </p:nvSpPr>
            <p:spPr bwMode="auto">
              <a:xfrm>
                <a:off x="7262807" y="5723743"/>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6" name="Oval 1375"/>
              <p:cNvSpPr>
                <a:spLocks noChangeAspect="1"/>
              </p:cNvSpPr>
              <p:nvPr/>
            </p:nvSpPr>
            <p:spPr bwMode="auto">
              <a:xfrm>
                <a:off x="7389513" y="5515135"/>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7" name="Oval 1376"/>
              <p:cNvSpPr>
                <a:spLocks noChangeAspect="1"/>
              </p:cNvSpPr>
              <p:nvPr/>
            </p:nvSpPr>
            <p:spPr bwMode="auto">
              <a:xfrm>
                <a:off x="3938255" y="3426840"/>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8" name="Oval 1377"/>
              <p:cNvSpPr>
                <a:spLocks noChangeAspect="1"/>
              </p:cNvSpPr>
              <p:nvPr/>
            </p:nvSpPr>
            <p:spPr bwMode="auto">
              <a:xfrm>
                <a:off x="6521199" y="4818127"/>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79" name="Oval 1378"/>
              <p:cNvSpPr>
                <a:spLocks noChangeAspect="1"/>
              </p:cNvSpPr>
              <p:nvPr/>
            </p:nvSpPr>
            <p:spPr bwMode="auto">
              <a:xfrm>
                <a:off x="6955622" y="3528307"/>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0" name="Oval 1379"/>
              <p:cNvSpPr>
                <a:spLocks noChangeAspect="1"/>
              </p:cNvSpPr>
              <p:nvPr/>
            </p:nvSpPr>
            <p:spPr bwMode="auto">
              <a:xfrm>
                <a:off x="7165101" y="3633823"/>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1" name="Oval 1380"/>
              <p:cNvSpPr>
                <a:spLocks noChangeAspect="1"/>
              </p:cNvSpPr>
              <p:nvPr/>
            </p:nvSpPr>
            <p:spPr bwMode="auto">
              <a:xfrm>
                <a:off x="7377493" y="3233384"/>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2" name="Oval 1381"/>
              <p:cNvSpPr>
                <a:spLocks noChangeAspect="1"/>
              </p:cNvSpPr>
              <p:nvPr/>
            </p:nvSpPr>
            <p:spPr bwMode="auto">
              <a:xfrm>
                <a:off x="7592530" y="3136684"/>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3" name="Oval 1382"/>
              <p:cNvSpPr>
                <a:spLocks noChangeAspect="1"/>
              </p:cNvSpPr>
              <p:nvPr/>
            </p:nvSpPr>
            <p:spPr bwMode="auto">
              <a:xfrm>
                <a:off x="4042668" y="3125807"/>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4" name="Oval 1383"/>
              <p:cNvSpPr>
                <a:spLocks noChangeAspect="1"/>
              </p:cNvSpPr>
              <p:nvPr/>
            </p:nvSpPr>
            <p:spPr bwMode="auto">
              <a:xfrm>
                <a:off x="3936093" y="3037443"/>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5" name="Oval 1384"/>
              <p:cNvSpPr>
                <a:spLocks noChangeAspect="1"/>
              </p:cNvSpPr>
              <p:nvPr/>
            </p:nvSpPr>
            <p:spPr bwMode="auto">
              <a:xfrm>
                <a:off x="4153507" y="3037443"/>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6" name="Oval 1385"/>
              <p:cNvSpPr>
                <a:spLocks noChangeAspect="1"/>
              </p:cNvSpPr>
              <p:nvPr/>
            </p:nvSpPr>
            <p:spPr bwMode="auto">
              <a:xfrm>
                <a:off x="4261350" y="2930309"/>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7" name="Oval 1386"/>
              <p:cNvSpPr>
                <a:spLocks noChangeAspect="1"/>
              </p:cNvSpPr>
              <p:nvPr/>
            </p:nvSpPr>
            <p:spPr bwMode="auto">
              <a:xfrm>
                <a:off x="4248874" y="3230964"/>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8" name="Oval 1387"/>
              <p:cNvSpPr>
                <a:spLocks noChangeAspect="1"/>
              </p:cNvSpPr>
              <p:nvPr/>
            </p:nvSpPr>
            <p:spPr bwMode="auto">
              <a:xfrm>
                <a:off x="4363183" y="3133529"/>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89" name="Oval 1388"/>
              <p:cNvSpPr>
                <a:spLocks noChangeAspect="1"/>
              </p:cNvSpPr>
              <p:nvPr/>
            </p:nvSpPr>
            <p:spPr bwMode="auto">
              <a:xfrm>
                <a:off x="4480043" y="3029838"/>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90" name="Oval 1389"/>
              <p:cNvSpPr>
                <a:spLocks noChangeAspect="1"/>
              </p:cNvSpPr>
              <p:nvPr/>
            </p:nvSpPr>
            <p:spPr bwMode="auto">
              <a:xfrm>
                <a:off x="4363185" y="2639271"/>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91" name="Oval 1390"/>
              <p:cNvSpPr>
                <a:spLocks noChangeAspect="1"/>
              </p:cNvSpPr>
              <p:nvPr/>
            </p:nvSpPr>
            <p:spPr bwMode="auto">
              <a:xfrm>
                <a:off x="4472509" y="2539482"/>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92" name="Oval 1391"/>
              <p:cNvSpPr>
                <a:spLocks noChangeAspect="1"/>
              </p:cNvSpPr>
              <p:nvPr/>
            </p:nvSpPr>
            <p:spPr bwMode="auto">
              <a:xfrm>
                <a:off x="4472511" y="2430953"/>
                <a:ext cx="91440" cy="91440"/>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grpSp>
      </p:grpSp>
      <p:sp>
        <p:nvSpPr>
          <p:cNvPr id="1393" name="Rectangle 1392"/>
          <p:cNvSpPr/>
          <p:nvPr/>
        </p:nvSpPr>
        <p:spPr bwMode="auto">
          <a:xfrm>
            <a:off x="9201150" y="-1"/>
            <a:ext cx="3235324" cy="6994525"/>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94" name="Text Placeholder 5"/>
          <p:cNvSpPr txBox="1">
            <a:spLocks/>
          </p:cNvSpPr>
          <p:nvPr/>
        </p:nvSpPr>
        <p:spPr>
          <a:xfrm>
            <a:off x="9201150" y="1851190"/>
            <a:ext cx="3235324" cy="4206545"/>
          </a:xfrm>
          <a:prstGeom prst="rect">
            <a:avLst/>
          </a:prstGeom>
          <a:noFill/>
          <a:ln w="3175">
            <a:noFill/>
          </a:ln>
        </p:spPr>
        <p:txBody>
          <a:bodyPr lIns="73152" tIns="73152" rIns="73152" bIns="73152"/>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00"/>
              </a:spcBef>
              <a:buSzPct val="100000"/>
              <a:buNone/>
            </a:pPr>
            <a:r>
              <a:rPr lang="en-US" sz="1800" dirty="0">
                <a:gradFill>
                  <a:gsLst>
                    <a:gs pos="20732">
                      <a:schemeClr val="bg1"/>
                    </a:gs>
                    <a:gs pos="94000">
                      <a:schemeClr val="bg1"/>
                    </a:gs>
                  </a:gsLst>
                  <a:lin ang="5400000" scaled="0"/>
                </a:gradFill>
                <a:latin typeface="+mn-lt"/>
              </a:rPr>
              <a:t>Azure CDN peers with </a:t>
            </a:r>
            <a:br>
              <a:rPr lang="en-US" sz="1800" dirty="0">
                <a:gradFill>
                  <a:gsLst>
                    <a:gs pos="20732">
                      <a:schemeClr val="bg1"/>
                    </a:gs>
                    <a:gs pos="94000">
                      <a:schemeClr val="bg1"/>
                    </a:gs>
                  </a:gsLst>
                  <a:lin ang="5400000" scaled="0"/>
                </a:gradFill>
                <a:latin typeface="+mn-lt"/>
              </a:rPr>
            </a:br>
            <a:r>
              <a:rPr lang="en-US" sz="1800" dirty="0">
                <a:gradFill>
                  <a:gsLst>
                    <a:gs pos="20732">
                      <a:schemeClr val="bg1"/>
                    </a:gs>
                    <a:gs pos="94000">
                      <a:schemeClr val="bg1"/>
                    </a:gs>
                  </a:gsLst>
                  <a:lin ang="5400000" scaled="0"/>
                </a:gradFill>
                <a:latin typeface="+mn-lt"/>
              </a:rPr>
              <a:t>2,000+ Internet Service Providers (ISPs) to deliver </a:t>
            </a:r>
            <a:br>
              <a:rPr lang="en-US" sz="1800" dirty="0">
                <a:gradFill>
                  <a:gsLst>
                    <a:gs pos="20732">
                      <a:schemeClr val="bg1"/>
                    </a:gs>
                    <a:gs pos="94000">
                      <a:schemeClr val="bg1"/>
                    </a:gs>
                  </a:gsLst>
                  <a:lin ang="5400000" scaled="0"/>
                </a:gradFill>
                <a:latin typeface="+mn-lt"/>
              </a:rPr>
            </a:br>
            <a:r>
              <a:rPr lang="en-US" sz="1800" dirty="0">
                <a:gradFill>
                  <a:gsLst>
                    <a:gs pos="20732">
                      <a:schemeClr val="bg1"/>
                    </a:gs>
                    <a:gs pos="94000">
                      <a:schemeClr val="bg1"/>
                    </a:gs>
                  </a:gsLst>
                  <a:lin ang="5400000" scaled="0"/>
                </a:gradFill>
                <a:latin typeface="+mn-lt"/>
              </a:rPr>
              <a:t>rich content globally</a:t>
            </a:r>
          </a:p>
          <a:p>
            <a:pPr marL="0" indent="0" algn="ctr">
              <a:spcBef>
                <a:spcPts val="600"/>
              </a:spcBef>
              <a:buSzPct val="100000"/>
              <a:buNone/>
            </a:pPr>
            <a:endParaRPr lang="en-US" sz="1400" dirty="0">
              <a:gradFill>
                <a:gsLst>
                  <a:gs pos="20732">
                    <a:schemeClr val="bg1"/>
                  </a:gs>
                  <a:gs pos="94000">
                    <a:schemeClr val="bg1"/>
                  </a:gs>
                </a:gsLst>
                <a:lin ang="5400000" scaled="0"/>
              </a:gradFill>
              <a:latin typeface="+mn-lt"/>
            </a:endParaRPr>
          </a:p>
          <a:p>
            <a:pPr marL="0" indent="0" algn="ctr">
              <a:spcBef>
                <a:spcPts val="600"/>
              </a:spcBef>
              <a:buSzPct val="100000"/>
              <a:buNone/>
            </a:pPr>
            <a:r>
              <a:rPr lang="en-US" sz="1800" dirty="0">
                <a:gradFill>
                  <a:gsLst>
                    <a:gs pos="20732">
                      <a:schemeClr val="bg1"/>
                    </a:gs>
                    <a:gs pos="94000">
                      <a:schemeClr val="bg1"/>
                    </a:gs>
                  </a:gsLst>
                  <a:lin ang="5400000" scaled="0"/>
                </a:gradFill>
                <a:latin typeface="+mn-lt"/>
              </a:rPr>
              <a:t>42,000+ networks </a:t>
            </a:r>
            <a:br>
              <a:rPr lang="en-US" sz="1800" dirty="0">
                <a:gradFill>
                  <a:gsLst>
                    <a:gs pos="20732">
                      <a:schemeClr val="bg1"/>
                    </a:gs>
                    <a:gs pos="94000">
                      <a:schemeClr val="bg1"/>
                    </a:gs>
                  </a:gsLst>
                  <a:lin ang="5400000" scaled="0"/>
                </a:gradFill>
                <a:latin typeface="+mn-lt"/>
              </a:rPr>
            </a:br>
            <a:r>
              <a:rPr lang="en-US" sz="1800" dirty="0">
                <a:gradFill>
                  <a:gsLst>
                    <a:gs pos="20732">
                      <a:schemeClr val="bg1"/>
                    </a:gs>
                    <a:gs pos="94000">
                      <a:schemeClr val="bg1"/>
                    </a:gs>
                  </a:gsLst>
                  <a:lin ang="5400000" scaled="0"/>
                </a:gradFill>
                <a:latin typeface="+mn-lt"/>
              </a:rPr>
              <a:t>as of 2012</a:t>
            </a:r>
          </a:p>
          <a:p>
            <a:pPr marL="0" indent="0" algn="ctr">
              <a:spcBef>
                <a:spcPts val="600"/>
              </a:spcBef>
              <a:buSzPct val="100000"/>
              <a:buNone/>
            </a:pPr>
            <a:endParaRPr lang="en-US" sz="1400" dirty="0">
              <a:gradFill>
                <a:gsLst>
                  <a:gs pos="20732">
                    <a:schemeClr val="bg1"/>
                  </a:gs>
                  <a:gs pos="94000">
                    <a:schemeClr val="bg1"/>
                  </a:gs>
                </a:gsLst>
                <a:lin ang="5400000" scaled="0"/>
              </a:gradFill>
              <a:latin typeface="+mn-lt"/>
            </a:endParaRPr>
          </a:p>
          <a:p>
            <a:pPr marL="0" indent="0" algn="ctr">
              <a:spcBef>
                <a:spcPts val="600"/>
              </a:spcBef>
              <a:buSzPct val="100000"/>
              <a:buNone/>
            </a:pPr>
            <a:r>
              <a:rPr lang="en-US" sz="1800" dirty="0">
                <a:gradFill>
                  <a:gsLst>
                    <a:gs pos="20732">
                      <a:schemeClr val="bg1"/>
                    </a:gs>
                    <a:gs pos="94000">
                      <a:schemeClr val="bg1"/>
                    </a:gs>
                  </a:gsLst>
                  <a:lin ang="5400000" scaled="0"/>
                </a:gradFill>
                <a:latin typeface="+mn-lt"/>
              </a:rPr>
              <a:t>Over 30 points-of-presence </a:t>
            </a:r>
            <a:br>
              <a:rPr lang="en-US" sz="1800" dirty="0">
                <a:gradFill>
                  <a:gsLst>
                    <a:gs pos="20732">
                      <a:schemeClr val="bg1"/>
                    </a:gs>
                    <a:gs pos="94000">
                      <a:schemeClr val="bg1"/>
                    </a:gs>
                  </a:gsLst>
                  <a:lin ang="5400000" scaled="0"/>
                </a:gradFill>
                <a:latin typeface="+mn-lt"/>
              </a:rPr>
            </a:br>
            <a:r>
              <a:rPr lang="en-US" sz="1800" dirty="0">
                <a:gradFill>
                  <a:gsLst>
                    <a:gs pos="20732">
                      <a:schemeClr val="bg1"/>
                    </a:gs>
                    <a:gs pos="94000">
                      <a:schemeClr val="bg1"/>
                    </a:gs>
                  </a:gsLst>
                  <a:lin ang="5400000" scaled="0"/>
                </a:gradFill>
                <a:latin typeface="+mn-lt"/>
              </a:rPr>
              <a:t>(POPS) aka Edge locations</a:t>
            </a:r>
          </a:p>
        </p:txBody>
      </p:sp>
      <p:sp>
        <p:nvSpPr>
          <p:cNvPr id="1395" name="Freeform 5"/>
          <p:cNvSpPr>
            <a:spLocks/>
          </p:cNvSpPr>
          <p:nvPr/>
        </p:nvSpPr>
        <p:spPr bwMode="auto">
          <a:xfrm>
            <a:off x="10097733" y="504524"/>
            <a:ext cx="1442158" cy="815418"/>
          </a:xfrm>
          <a:custGeom>
            <a:avLst/>
            <a:gdLst>
              <a:gd name="T0" fmla="*/ 634 w 735"/>
              <a:gd name="T1" fmla="*/ 216 h 500"/>
              <a:gd name="T2" fmla="*/ 640 w 735"/>
              <a:gd name="T3" fmla="*/ 172 h 500"/>
              <a:gd name="T4" fmla="*/ 566 w 735"/>
              <a:gd name="T5" fmla="*/ 29 h 500"/>
              <a:gd name="T6" fmla="*/ 496 w 735"/>
              <a:gd name="T7" fmla="*/ 147 h 500"/>
              <a:gd name="T8" fmla="*/ 501 w 735"/>
              <a:gd name="T9" fmla="*/ 156 h 500"/>
              <a:gd name="T10" fmla="*/ 591 w 735"/>
              <a:gd name="T11" fmla="*/ 155 h 500"/>
              <a:gd name="T12" fmla="*/ 594 w 735"/>
              <a:gd name="T13" fmla="*/ 162 h 500"/>
              <a:gd name="T14" fmla="*/ 361 w 735"/>
              <a:gd name="T15" fmla="*/ 427 h 500"/>
              <a:gd name="T16" fmla="*/ 358 w 735"/>
              <a:gd name="T17" fmla="*/ 426 h 500"/>
              <a:gd name="T18" fmla="*/ 432 w 735"/>
              <a:gd name="T19" fmla="*/ 246 h 500"/>
              <a:gd name="T20" fmla="*/ 426 w 735"/>
              <a:gd name="T21" fmla="*/ 238 h 500"/>
              <a:gd name="T22" fmla="*/ 354 w 735"/>
              <a:gd name="T23" fmla="*/ 238 h 500"/>
              <a:gd name="T24" fmla="*/ 348 w 735"/>
              <a:gd name="T25" fmla="*/ 229 h 500"/>
              <a:gd name="T26" fmla="*/ 434 w 735"/>
              <a:gd name="T27" fmla="*/ 0 h 500"/>
              <a:gd name="T28" fmla="*/ 307 w 735"/>
              <a:gd name="T29" fmla="*/ 104 h 500"/>
              <a:gd name="T30" fmla="*/ 213 w 735"/>
              <a:gd name="T31" fmla="*/ 61 h 500"/>
              <a:gd name="T32" fmla="*/ 91 w 735"/>
              <a:gd name="T33" fmla="*/ 184 h 500"/>
              <a:gd name="T34" fmla="*/ 95 w 735"/>
              <a:gd name="T35" fmla="*/ 218 h 500"/>
              <a:gd name="T36" fmla="*/ 0 w 735"/>
              <a:gd name="T37" fmla="*/ 355 h 500"/>
              <a:gd name="T38" fmla="*/ 145 w 735"/>
              <a:gd name="T39" fmla="*/ 500 h 500"/>
              <a:gd name="T40" fmla="*/ 591 w 735"/>
              <a:gd name="T41" fmla="*/ 500 h 500"/>
              <a:gd name="T42" fmla="*/ 735 w 735"/>
              <a:gd name="T43" fmla="*/ 355 h 500"/>
              <a:gd name="T44" fmla="*/ 634 w 735"/>
              <a:gd name="T45" fmla="*/ 216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5" h="500">
                <a:moveTo>
                  <a:pt x="634" y="216"/>
                </a:moveTo>
                <a:cubicBezTo>
                  <a:pt x="638" y="202"/>
                  <a:pt x="640" y="187"/>
                  <a:pt x="640" y="172"/>
                </a:cubicBezTo>
                <a:cubicBezTo>
                  <a:pt x="640" y="113"/>
                  <a:pt x="611" y="61"/>
                  <a:pt x="566" y="29"/>
                </a:cubicBezTo>
                <a:lnTo>
                  <a:pt x="496" y="147"/>
                </a:lnTo>
                <a:cubicBezTo>
                  <a:pt x="493" y="152"/>
                  <a:pt x="495" y="156"/>
                  <a:pt x="501" y="156"/>
                </a:cubicBezTo>
                <a:lnTo>
                  <a:pt x="591" y="155"/>
                </a:lnTo>
                <a:cubicBezTo>
                  <a:pt x="596" y="155"/>
                  <a:pt x="597" y="158"/>
                  <a:pt x="594" y="162"/>
                </a:cubicBezTo>
                <a:lnTo>
                  <a:pt x="361" y="427"/>
                </a:lnTo>
                <a:cubicBezTo>
                  <a:pt x="358" y="431"/>
                  <a:pt x="356" y="430"/>
                  <a:pt x="358" y="426"/>
                </a:cubicBezTo>
                <a:lnTo>
                  <a:pt x="432" y="246"/>
                </a:lnTo>
                <a:cubicBezTo>
                  <a:pt x="433" y="242"/>
                  <a:pt x="431" y="238"/>
                  <a:pt x="426" y="238"/>
                </a:cubicBezTo>
                <a:lnTo>
                  <a:pt x="354" y="238"/>
                </a:lnTo>
                <a:cubicBezTo>
                  <a:pt x="349" y="238"/>
                  <a:pt x="347" y="234"/>
                  <a:pt x="348" y="229"/>
                </a:cubicBezTo>
                <a:lnTo>
                  <a:pt x="434" y="0"/>
                </a:lnTo>
                <a:cubicBezTo>
                  <a:pt x="376" y="11"/>
                  <a:pt x="329" y="51"/>
                  <a:pt x="307" y="104"/>
                </a:cubicBezTo>
                <a:cubicBezTo>
                  <a:pt x="284" y="78"/>
                  <a:pt x="251" y="61"/>
                  <a:pt x="213" y="61"/>
                </a:cubicBezTo>
                <a:cubicBezTo>
                  <a:pt x="145" y="61"/>
                  <a:pt x="91" y="116"/>
                  <a:pt x="91" y="184"/>
                </a:cubicBezTo>
                <a:cubicBezTo>
                  <a:pt x="91" y="196"/>
                  <a:pt x="92" y="207"/>
                  <a:pt x="95" y="218"/>
                </a:cubicBezTo>
                <a:cubicBezTo>
                  <a:pt x="40" y="238"/>
                  <a:pt x="0" y="292"/>
                  <a:pt x="0" y="355"/>
                </a:cubicBezTo>
                <a:cubicBezTo>
                  <a:pt x="0" y="435"/>
                  <a:pt x="65" y="500"/>
                  <a:pt x="145" y="500"/>
                </a:cubicBezTo>
                <a:lnTo>
                  <a:pt x="591" y="500"/>
                </a:lnTo>
                <a:cubicBezTo>
                  <a:pt x="671" y="500"/>
                  <a:pt x="735" y="435"/>
                  <a:pt x="735" y="355"/>
                </a:cubicBezTo>
                <a:cubicBezTo>
                  <a:pt x="735" y="290"/>
                  <a:pt x="693" y="235"/>
                  <a:pt x="634" y="21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97" name="Oval 1396"/>
          <p:cNvSpPr>
            <a:spLocks noChangeAspect="1"/>
          </p:cNvSpPr>
          <p:nvPr/>
        </p:nvSpPr>
        <p:spPr bwMode="auto">
          <a:xfrm>
            <a:off x="5310197" y="4626280"/>
            <a:ext cx="82296" cy="76148"/>
          </a:xfrm>
          <a:prstGeom prst="ellipse">
            <a:avLst/>
          </a:prstGeom>
          <a:solidFill>
            <a:schemeClr val="bg1">
              <a:lumMod val="85000"/>
            </a:schemeClr>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98" name="Oval 1397"/>
          <p:cNvSpPr>
            <a:spLocks noChangeAspect="1"/>
          </p:cNvSpPr>
          <p:nvPr/>
        </p:nvSpPr>
        <p:spPr bwMode="auto">
          <a:xfrm>
            <a:off x="3526308" y="4702428"/>
            <a:ext cx="88885" cy="90535"/>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
        <p:nvSpPr>
          <p:cNvPr id="1399" name="Oval 1398"/>
          <p:cNvSpPr>
            <a:spLocks noChangeAspect="1"/>
          </p:cNvSpPr>
          <p:nvPr/>
        </p:nvSpPr>
        <p:spPr bwMode="auto">
          <a:xfrm>
            <a:off x="3437423" y="5144195"/>
            <a:ext cx="88885" cy="90535"/>
          </a:xfrm>
          <a:prstGeom prst="ellipse">
            <a:avLst/>
          </a:prstGeom>
          <a:solidFill>
            <a:srgbClr val="BA141A"/>
          </a:solidFill>
          <a:ln w="317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solidFill>
                <a:srgbClr val="BA141A"/>
              </a:solidFill>
              <a:effectLst/>
              <a:uLnTx/>
              <a:uFillTx/>
              <a:latin typeface="Segoe UI"/>
              <a:ea typeface="+mn-ea"/>
              <a:cs typeface="+mn-cs"/>
            </a:endParaRPr>
          </a:p>
        </p:txBody>
      </p:sp>
    </p:spTree>
    <p:extLst>
      <p:ext uri="{BB962C8B-B14F-4D97-AF65-F5344CB8AC3E}">
        <p14:creationId xmlns:p14="http://schemas.microsoft.com/office/powerpoint/2010/main" val="777007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circle(in)">
                                      <p:cBhvr>
                                        <p:cTn id="7" dur="1500"/>
                                        <p:tgtEl>
                                          <p:spTgt spid="136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1394"/>
                                        </p:tgtEl>
                                        <p:attrNameLst>
                                          <p:attrName>style.visibility</p:attrName>
                                        </p:attrNameLst>
                                      </p:cBhvr>
                                      <p:to>
                                        <p:strVal val="visible"/>
                                      </p:to>
                                    </p:set>
                                    <p:animEffect transition="in" filter="fade">
                                      <p:cBhvr>
                                        <p:cTn id="13" dur="5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9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Azure CDN Static content caching on Edge servers</a:t>
            </a:r>
          </a:p>
        </p:txBody>
      </p:sp>
      <p:pic>
        <p:nvPicPr>
          <p:cNvPr id="4" name="Picture 3"/>
          <p:cNvPicPr>
            <a:picLocks noChangeAspect="1"/>
          </p:cNvPicPr>
          <p:nvPr/>
        </p:nvPicPr>
        <p:blipFill>
          <a:blip r:embed="rId3"/>
          <a:stretch>
            <a:fillRect/>
          </a:stretch>
        </p:blipFill>
        <p:spPr>
          <a:xfrm>
            <a:off x="296637" y="2094585"/>
            <a:ext cx="1365367" cy="1431803"/>
          </a:xfrm>
          <a:prstGeom prst="rect">
            <a:avLst/>
          </a:prstGeom>
        </p:spPr>
      </p:pic>
      <p:pic>
        <p:nvPicPr>
          <p:cNvPr id="5" name="Picture 4"/>
          <p:cNvPicPr>
            <a:picLocks noChangeAspect="1"/>
          </p:cNvPicPr>
          <p:nvPr/>
        </p:nvPicPr>
        <p:blipFill>
          <a:blip r:embed="rId4"/>
          <a:stretch>
            <a:fillRect/>
          </a:stretch>
        </p:blipFill>
        <p:spPr>
          <a:xfrm>
            <a:off x="10923458" y="1916679"/>
            <a:ext cx="1040046" cy="907244"/>
          </a:xfrm>
          <a:prstGeom prst="rect">
            <a:avLst/>
          </a:prstGeom>
        </p:spPr>
      </p:pic>
      <p:cxnSp>
        <p:nvCxnSpPr>
          <p:cNvPr id="6" name="Straight Arrow Connector 5"/>
          <p:cNvCxnSpPr/>
          <p:nvPr/>
        </p:nvCxnSpPr>
        <p:spPr>
          <a:xfrm>
            <a:off x="2351943" y="2217116"/>
            <a:ext cx="6641086" cy="0"/>
          </a:xfrm>
          <a:prstGeom prst="straightConnector1">
            <a:avLst/>
          </a:prstGeom>
          <a:noFill/>
          <a:ln w="63500" cap="flat" cmpd="sng" algn="ctr">
            <a:solidFill>
              <a:srgbClr val="BAD80A"/>
            </a:solidFill>
            <a:prstDash val="solid"/>
            <a:tailEnd type="triangle"/>
          </a:ln>
          <a:effectLst/>
        </p:spPr>
      </p:cxnSp>
      <p:cxnSp>
        <p:nvCxnSpPr>
          <p:cNvPr id="7" name="Straight Arrow Connector 6"/>
          <p:cNvCxnSpPr/>
          <p:nvPr/>
        </p:nvCxnSpPr>
        <p:spPr>
          <a:xfrm>
            <a:off x="2286360" y="2491433"/>
            <a:ext cx="6625569" cy="0"/>
          </a:xfrm>
          <a:prstGeom prst="straightConnector1">
            <a:avLst/>
          </a:prstGeom>
          <a:noFill/>
          <a:ln w="63500" cap="flat" cmpd="sng" algn="ctr">
            <a:solidFill>
              <a:srgbClr val="BAD80A"/>
            </a:solidFill>
            <a:prstDash val="solid"/>
            <a:headEnd type="triangle"/>
            <a:tailEnd type="none"/>
          </a:ln>
          <a:effectLst/>
        </p:spPr>
      </p:cxnSp>
      <p:sp>
        <p:nvSpPr>
          <p:cNvPr id="8" name="TextBox 7"/>
          <p:cNvSpPr txBox="1"/>
          <p:nvPr/>
        </p:nvSpPr>
        <p:spPr>
          <a:xfrm>
            <a:off x="10698748" y="2894887"/>
            <a:ext cx="2137332" cy="400110"/>
          </a:xfrm>
          <a:prstGeom prst="rect">
            <a:avLst/>
          </a:prstGeom>
          <a:noFill/>
        </p:spPr>
        <p:txBody>
          <a:bodyPr wrap="square" rtlCol="0">
            <a:spAutoFit/>
          </a:bodyPr>
          <a:lstStyle/>
          <a:p>
            <a:r>
              <a:rPr lang="en-US" sz="2000" dirty="0">
                <a:solidFill>
                  <a:srgbClr val="505050"/>
                </a:solidFill>
                <a:latin typeface="Segoe UI Light" panose="020B0502040204020203" pitchFamily="34" charset="0"/>
                <a:cs typeface="Segoe UI Light" panose="020B0502040204020203" pitchFamily="34" charset="0"/>
              </a:rPr>
              <a:t>Requested File</a:t>
            </a:r>
          </a:p>
        </p:txBody>
      </p:sp>
      <p:sp>
        <p:nvSpPr>
          <p:cNvPr id="9" name="TextBox 8"/>
          <p:cNvSpPr txBox="1"/>
          <p:nvPr/>
        </p:nvSpPr>
        <p:spPr>
          <a:xfrm>
            <a:off x="34702" y="3598849"/>
            <a:ext cx="2560292" cy="400110"/>
          </a:xfrm>
          <a:prstGeom prst="rect">
            <a:avLst/>
          </a:prstGeom>
          <a:noFill/>
        </p:spPr>
        <p:txBody>
          <a:bodyPr wrap="square" rtlCol="0">
            <a:spAutoFit/>
          </a:bodyPr>
          <a:lstStyle/>
          <a:p>
            <a:r>
              <a:rPr lang="en-US" sz="2000" dirty="0">
                <a:solidFill>
                  <a:srgbClr val="505050"/>
                </a:solidFill>
                <a:latin typeface="Segoe UI Light" panose="020B0502040204020203" pitchFamily="34" charset="0"/>
                <a:cs typeface="Segoe UI Light" panose="020B0502040204020203" pitchFamily="34" charset="0"/>
              </a:rPr>
              <a:t>User (London, UK)</a:t>
            </a:r>
          </a:p>
        </p:txBody>
      </p:sp>
      <p:pic>
        <p:nvPicPr>
          <p:cNvPr id="10" name="Picture 9"/>
          <p:cNvPicPr>
            <a:picLocks noChangeAspect="1"/>
          </p:cNvPicPr>
          <p:nvPr/>
        </p:nvPicPr>
        <p:blipFill>
          <a:blip r:embed="rId5"/>
          <a:stretch>
            <a:fillRect/>
          </a:stretch>
        </p:blipFill>
        <p:spPr>
          <a:xfrm>
            <a:off x="9144153" y="1871239"/>
            <a:ext cx="1230936" cy="1038305"/>
          </a:xfrm>
          <a:prstGeom prst="rect">
            <a:avLst/>
          </a:prstGeom>
        </p:spPr>
      </p:pic>
      <p:sp>
        <p:nvSpPr>
          <p:cNvPr id="11" name="TextBox 10"/>
          <p:cNvSpPr txBox="1"/>
          <p:nvPr/>
        </p:nvSpPr>
        <p:spPr>
          <a:xfrm>
            <a:off x="9020451" y="2915706"/>
            <a:ext cx="1794845" cy="707886"/>
          </a:xfrm>
          <a:prstGeom prst="rect">
            <a:avLst/>
          </a:prstGeom>
          <a:noFill/>
        </p:spPr>
        <p:txBody>
          <a:bodyPr wrap="square" rtlCol="0">
            <a:spAutoFit/>
          </a:bodyPr>
          <a:lstStyle/>
          <a:p>
            <a:r>
              <a:rPr lang="en-US" sz="2000" dirty="0">
                <a:solidFill>
                  <a:srgbClr val="505050"/>
                </a:solidFill>
                <a:latin typeface="Segoe UI Light" panose="020B0502040204020203" pitchFamily="34" charset="0"/>
                <a:cs typeface="Segoe UI Light" panose="020B0502040204020203" pitchFamily="34" charset="0"/>
              </a:rPr>
              <a:t>Blob Storage</a:t>
            </a:r>
          </a:p>
          <a:p>
            <a:r>
              <a:rPr lang="en-US" sz="2000" dirty="0">
                <a:solidFill>
                  <a:srgbClr val="505050"/>
                </a:solidFill>
                <a:latin typeface="Segoe UI Light" panose="020B0502040204020203" pitchFamily="34" charset="0"/>
                <a:cs typeface="Segoe UI Light" panose="020B0502040204020203" pitchFamily="34" charset="0"/>
              </a:rPr>
              <a:t>  (West US)</a:t>
            </a:r>
          </a:p>
        </p:txBody>
      </p:sp>
      <p:cxnSp>
        <p:nvCxnSpPr>
          <p:cNvPr id="12" name="Straight Arrow Connector 11"/>
          <p:cNvCxnSpPr/>
          <p:nvPr/>
        </p:nvCxnSpPr>
        <p:spPr>
          <a:xfrm>
            <a:off x="10287273" y="2424037"/>
            <a:ext cx="502914" cy="0"/>
          </a:xfrm>
          <a:prstGeom prst="straightConnector1">
            <a:avLst/>
          </a:prstGeom>
          <a:noFill/>
          <a:ln w="63500" cap="flat" cmpd="sng" algn="ctr">
            <a:solidFill>
              <a:srgbClr val="BAD80A"/>
            </a:solidFill>
            <a:prstDash val="solid"/>
            <a:headEnd type="triangle"/>
            <a:tailEnd type="none"/>
          </a:ln>
          <a:effectLst/>
        </p:spPr>
      </p:cxnSp>
      <p:pic>
        <p:nvPicPr>
          <p:cNvPr id="13" name="Picture 12"/>
          <p:cNvPicPr>
            <a:picLocks noChangeAspect="1"/>
          </p:cNvPicPr>
          <p:nvPr/>
        </p:nvPicPr>
        <p:blipFill>
          <a:blip r:embed="rId6"/>
          <a:stretch>
            <a:fillRect/>
          </a:stretch>
        </p:blipFill>
        <p:spPr>
          <a:xfrm>
            <a:off x="6657174" y="3062588"/>
            <a:ext cx="1344745" cy="946301"/>
          </a:xfrm>
          <a:prstGeom prst="rect">
            <a:avLst/>
          </a:prstGeom>
        </p:spPr>
      </p:pic>
      <p:sp>
        <p:nvSpPr>
          <p:cNvPr id="14" name="TextBox 13"/>
          <p:cNvSpPr txBox="1"/>
          <p:nvPr/>
        </p:nvSpPr>
        <p:spPr>
          <a:xfrm>
            <a:off x="6747636" y="4023915"/>
            <a:ext cx="2175403" cy="1015663"/>
          </a:xfrm>
          <a:prstGeom prst="rect">
            <a:avLst/>
          </a:prstGeom>
          <a:noFill/>
        </p:spPr>
        <p:txBody>
          <a:bodyPr wrap="square" rtlCol="0">
            <a:spAutoFit/>
          </a:bodyPr>
          <a:lstStyle/>
          <a:p>
            <a:r>
              <a:rPr lang="en-US" sz="2000" dirty="0">
                <a:solidFill>
                  <a:srgbClr val="505050"/>
                </a:solidFill>
                <a:latin typeface="Segoe UI Light" panose="020B0502040204020203" pitchFamily="34" charset="0"/>
                <a:cs typeface="Segoe UI Light" panose="020B0502040204020203" pitchFamily="34" charset="0"/>
              </a:rPr>
              <a:t>CDN Endpoint</a:t>
            </a:r>
          </a:p>
          <a:p>
            <a:r>
              <a:rPr lang="en-US" sz="2000" dirty="0">
                <a:solidFill>
                  <a:srgbClr val="505050"/>
                </a:solidFill>
                <a:latin typeface="Segoe UI Light" panose="020B0502040204020203" pitchFamily="34" charset="0"/>
                <a:cs typeface="Segoe UI Light" panose="020B0502040204020203" pitchFamily="34" charset="0"/>
              </a:rPr>
              <a:t>    (London Europe)</a:t>
            </a:r>
          </a:p>
        </p:txBody>
      </p:sp>
      <p:cxnSp>
        <p:nvCxnSpPr>
          <p:cNvPr id="15" name="Straight Arrow Connector 14"/>
          <p:cNvCxnSpPr/>
          <p:nvPr/>
        </p:nvCxnSpPr>
        <p:spPr>
          <a:xfrm>
            <a:off x="2374881" y="3497262"/>
            <a:ext cx="4300551" cy="0"/>
          </a:xfrm>
          <a:prstGeom prst="straightConnector1">
            <a:avLst/>
          </a:prstGeom>
          <a:noFill/>
          <a:ln w="63500" cap="flat" cmpd="sng" algn="ctr">
            <a:solidFill>
              <a:srgbClr val="BAD80A"/>
            </a:solidFill>
            <a:prstDash val="solid"/>
            <a:tailEnd type="triangle"/>
          </a:ln>
          <a:effectLst/>
        </p:spPr>
      </p:cxnSp>
      <p:cxnSp>
        <p:nvCxnSpPr>
          <p:cNvPr id="16" name="Straight Arrow Connector 15"/>
          <p:cNvCxnSpPr>
            <a:stCxn id="13" idx="3"/>
          </p:cNvCxnSpPr>
          <p:nvPr/>
        </p:nvCxnSpPr>
        <p:spPr>
          <a:xfrm flipV="1">
            <a:off x="8001919" y="2758123"/>
            <a:ext cx="960373" cy="777616"/>
          </a:xfrm>
          <a:prstGeom prst="straightConnector1">
            <a:avLst/>
          </a:prstGeom>
          <a:noFill/>
          <a:ln w="63500" cap="flat" cmpd="sng" algn="ctr">
            <a:solidFill>
              <a:srgbClr val="BAD80A"/>
            </a:solidFill>
            <a:prstDash val="solid"/>
            <a:headEnd type="triangle"/>
            <a:tailEnd type="none"/>
          </a:ln>
          <a:effectLst/>
        </p:spPr>
      </p:cxnSp>
      <p:cxnSp>
        <p:nvCxnSpPr>
          <p:cNvPr id="17" name="Straight Arrow Connector 16"/>
          <p:cNvCxnSpPr/>
          <p:nvPr/>
        </p:nvCxnSpPr>
        <p:spPr>
          <a:xfrm>
            <a:off x="2350199" y="3777709"/>
            <a:ext cx="4233794" cy="0"/>
          </a:xfrm>
          <a:prstGeom prst="straightConnector1">
            <a:avLst/>
          </a:prstGeom>
          <a:noFill/>
          <a:ln w="63500" cap="flat" cmpd="sng" algn="ctr">
            <a:solidFill>
              <a:srgbClr val="BAD80A"/>
            </a:solidFill>
            <a:prstDash val="solid"/>
            <a:headEnd type="triangle"/>
            <a:tailEnd type="none"/>
          </a:ln>
          <a:effectLst/>
        </p:spPr>
      </p:cxnSp>
      <p:sp>
        <p:nvSpPr>
          <p:cNvPr id="18" name="TextBox 17"/>
          <p:cNvSpPr txBox="1"/>
          <p:nvPr/>
        </p:nvSpPr>
        <p:spPr>
          <a:xfrm>
            <a:off x="2236882" y="5531440"/>
            <a:ext cx="8110785" cy="584775"/>
          </a:xfrm>
          <a:prstGeom prst="rect">
            <a:avLst/>
          </a:prstGeom>
          <a:noFill/>
        </p:spPr>
        <p:txBody>
          <a:bodyPr wrap="square" rtlCol="0">
            <a:spAutoFit/>
          </a:bodyPr>
          <a:lstStyle/>
          <a:p>
            <a:r>
              <a:rPr lang="en-US" sz="3200" b="1" dirty="0">
                <a:solidFill>
                  <a:srgbClr val="00BCF2"/>
                </a:solidFill>
                <a:latin typeface="Segoe UI Light" panose="020B0502040204020203" pitchFamily="34" charset="0"/>
                <a:cs typeface="Segoe UI Light" panose="020B0502040204020203" pitchFamily="34" charset="0"/>
              </a:rPr>
              <a:t>Reduced Latency</a:t>
            </a:r>
          </a:p>
        </p:txBody>
      </p:sp>
      <p:grpSp>
        <p:nvGrpSpPr>
          <p:cNvPr id="19" name="Group 18"/>
          <p:cNvGrpSpPr/>
          <p:nvPr/>
        </p:nvGrpSpPr>
        <p:grpSpPr>
          <a:xfrm>
            <a:off x="2350199" y="1789049"/>
            <a:ext cx="6561730" cy="274318"/>
            <a:chOff x="2350199" y="1455125"/>
            <a:chExt cx="6561730" cy="274318"/>
          </a:xfrm>
        </p:grpSpPr>
        <p:cxnSp>
          <p:nvCxnSpPr>
            <p:cNvPr id="20" name="Straight Connector 19"/>
            <p:cNvCxnSpPr/>
            <p:nvPr/>
          </p:nvCxnSpPr>
          <p:spPr>
            <a:xfrm>
              <a:off x="2350199" y="1577043"/>
              <a:ext cx="6561730" cy="0"/>
            </a:xfrm>
            <a:prstGeom prst="line">
              <a:avLst/>
            </a:prstGeom>
            <a:noFill/>
            <a:ln w="38100" cap="sq" cmpd="sng" algn="ctr">
              <a:solidFill>
                <a:srgbClr val="505050"/>
              </a:solidFill>
              <a:prstDash val="solid"/>
              <a:bevel/>
              <a:headEnd type="none"/>
              <a:tailEnd type="none"/>
            </a:ln>
            <a:effectLst/>
          </p:spPr>
        </p:cxnSp>
        <p:cxnSp>
          <p:nvCxnSpPr>
            <p:cNvPr id="21" name="Straight Connector 20"/>
            <p:cNvCxnSpPr/>
            <p:nvPr/>
          </p:nvCxnSpPr>
          <p:spPr>
            <a:xfrm>
              <a:off x="2351943" y="1455125"/>
              <a:ext cx="0" cy="274317"/>
            </a:xfrm>
            <a:prstGeom prst="line">
              <a:avLst/>
            </a:prstGeom>
            <a:noFill/>
            <a:ln w="38100" cap="flat" cmpd="sng" algn="ctr">
              <a:solidFill>
                <a:srgbClr val="505050"/>
              </a:solidFill>
              <a:prstDash val="solid"/>
            </a:ln>
            <a:effectLst/>
          </p:spPr>
        </p:cxnSp>
        <p:cxnSp>
          <p:nvCxnSpPr>
            <p:cNvPr id="22" name="Straight Connector 21"/>
            <p:cNvCxnSpPr/>
            <p:nvPr/>
          </p:nvCxnSpPr>
          <p:spPr>
            <a:xfrm>
              <a:off x="8911929" y="1455126"/>
              <a:ext cx="0" cy="274317"/>
            </a:xfrm>
            <a:prstGeom prst="line">
              <a:avLst/>
            </a:prstGeom>
            <a:noFill/>
            <a:ln w="38100" cap="flat" cmpd="sng" algn="ctr">
              <a:solidFill>
                <a:srgbClr val="505050"/>
              </a:solidFill>
              <a:prstDash val="solid"/>
            </a:ln>
            <a:effectLst/>
          </p:spPr>
        </p:cxnSp>
      </p:grpSp>
      <p:sp>
        <p:nvSpPr>
          <p:cNvPr id="23" name="TextBox 22"/>
          <p:cNvSpPr txBox="1"/>
          <p:nvPr/>
        </p:nvSpPr>
        <p:spPr>
          <a:xfrm>
            <a:off x="2391621" y="1444223"/>
            <a:ext cx="6531418" cy="369332"/>
          </a:xfrm>
          <a:prstGeom prst="rect">
            <a:avLst/>
          </a:prstGeom>
          <a:noFill/>
        </p:spPr>
        <p:txBody>
          <a:bodyPr wrap="square" rtlCol="0">
            <a:spAutoFit/>
          </a:bodyPr>
          <a:lstStyle/>
          <a:p>
            <a:r>
              <a:rPr lang="en-US" sz="1800" dirty="0">
                <a:solidFill>
                  <a:srgbClr val="505050"/>
                </a:solidFill>
                <a:cs typeface="Segoe UI" panose="020B0502040204020203" pitchFamily="34" charset="0"/>
              </a:rPr>
              <a:t>Traverse from London to West US - More Hops</a:t>
            </a:r>
          </a:p>
        </p:txBody>
      </p:sp>
      <p:grpSp>
        <p:nvGrpSpPr>
          <p:cNvPr id="24" name="Group 23"/>
          <p:cNvGrpSpPr/>
          <p:nvPr/>
        </p:nvGrpSpPr>
        <p:grpSpPr>
          <a:xfrm>
            <a:off x="2391621" y="4367370"/>
            <a:ext cx="4192372" cy="318599"/>
            <a:chOff x="2377799" y="4049424"/>
            <a:chExt cx="4558128" cy="318599"/>
          </a:xfrm>
        </p:grpSpPr>
        <p:cxnSp>
          <p:nvCxnSpPr>
            <p:cNvPr id="25" name="Straight Connector 24"/>
            <p:cNvCxnSpPr/>
            <p:nvPr/>
          </p:nvCxnSpPr>
          <p:spPr>
            <a:xfrm>
              <a:off x="2377799" y="4191022"/>
              <a:ext cx="4558128" cy="0"/>
            </a:xfrm>
            <a:prstGeom prst="line">
              <a:avLst/>
            </a:prstGeom>
            <a:noFill/>
            <a:ln w="38100" cap="sq" cmpd="sng" algn="ctr">
              <a:solidFill>
                <a:srgbClr val="505050"/>
              </a:solidFill>
              <a:prstDash val="solid"/>
              <a:bevel/>
              <a:headEnd type="none"/>
              <a:tailEnd type="none"/>
            </a:ln>
            <a:effectLst/>
          </p:spPr>
        </p:cxnSp>
        <p:cxnSp>
          <p:nvCxnSpPr>
            <p:cNvPr id="26" name="Straight Connector 25"/>
            <p:cNvCxnSpPr/>
            <p:nvPr/>
          </p:nvCxnSpPr>
          <p:spPr>
            <a:xfrm>
              <a:off x="2377799" y="4049424"/>
              <a:ext cx="0" cy="318598"/>
            </a:xfrm>
            <a:prstGeom prst="line">
              <a:avLst/>
            </a:prstGeom>
            <a:noFill/>
            <a:ln w="38100" cap="flat" cmpd="sng" algn="ctr">
              <a:solidFill>
                <a:srgbClr val="505050"/>
              </a:solidFill>
              <a:prstDash val="solid"/>
            </a:ln>
            <a:effectLst/>
          </p:spPr>
        </p:cxnSp>
        <p:cxnSp>
          <p:nvCxnSpPr>
            <p:cNvPr id="27" name="Straight Connector 26"/>
            <p:cNvCxnSpPr/>
            <p:nvPr/>
          </p:nvCxnSpPr>
          <p:spPr>
            <a:xfrm>
              <a:off x="6935927" y="4049425"/>
              <a:ext cx="0" cy="318598"/>
            </a:xfrm>
            <a:prstGeom prst="line">
              <a:avLst/>
            </a:prstGeom>
            <a:noFill/>
            <a:ln w="38100" cap="flat" cmpd="sng" algn="ctr">
              <a:solidFill>
                <a:srgbClr val="505050"/>
              </a:solidFill>
              <a:prstDash val="solid"/>
            </a:ln>
            <a:effectLst/>
          </p:spPr>
        </p:cxnSp>
      </p:grpSp>
      <p:sp>
        <p:nvSpPr>
          <p:cNvPr id="28" name="TextBox 27"/>
          <p:cNvSpPr txBox="1"/>
          <p:nvPr/>
        </p:nvSpPr>
        <p:spPr>
          <a:xfrm>
            <a:off x="2258751" y="3997498"/>
            <a:ext cx="6531418" cy="338554"/>
          </a:xfrm>
          <a:prstGeom prst="rect">
            <a:avLst/>
          </a:prstGeom>
          <a:noFill/>
        </p:spPr>
        <p:txBody>
          <a:bodyPr wrap="square" rtlCol="0">
            <a:spAutoFit/>
          </a:bodyPr>
          <a:lstStyle/>
          <a:p>
            <a:r>
              <a:rPr lang="en-US" sz="1600" dirty="0">
                <a:solidFill>
                  <a:srgbClr val="505050"/>
                </a:solidFill>
                <a:cs typeface="Segoe UI" panose="020B0502040204020203" pitchFamily="34" charset="0"/>
              </a:rPr>
              <a:t>Resolved to closest edge endpoint (Less Hops)</a:t>
            </a:r>
          </a:p>
        </p:txBody>
      </p:sp>
      <p:sp>
        <p:nvSpPr>
          <p:cNvPr id="29" name="TextBox 28"/>
          <p:cNvSpPr txBox="1"/>
          <p:nvPr/>
        </p:nvSpPr>
        <p:spPr>
          <a:xfrm>
            <a:off x="2531635" y="2177681"/>
            <a:ext cx="6531418" cy="338554"/>
          </a:xfrm>
          <a:prstGeom prst="rect">
            <a:avLst/>
          </a:prstGeom>
          <a:noFill/>
        </p:spPr>
        <p:txBody>
          <a:bodyPr wrap="square" rtlCol="0">
            <a:spAutoFit/>
          </a:bodyPr>
          <a:lstStyle/>
          <a:p>
            <a:r>
              <a:rPr lang="en-US" sz="1600" dirty="0">
                <a:solidFill>
                  <a:srgbClr val="505050"/>
                </a:solidFill>
                <a:cs typeface="Segoe UI" panose="020B0502040204020203" pitchFamily="34" charset="0"/>
              </a:rPr>
              <a:t>http://mystorage.blob.core.windows.net/imgs/splash.png</a:t>
            </a:r>
          </a:p>
        </p:txBody>
      </p:sp>
      <p:sp>
        <p:nvSpPr>
          <p:cNvPr id="30" name="TextBox 29"/>
          <p:cNvSpPr txBox="1"/>
          <p:nvPr/>
        </p:nvSpPr>
        <p:spPr>
          <a:xfrm>
            <a:off x="2271694" y="3468925"/>
            <a:ext cx="4521019" cy="338554"/>
          </a:xfrm>
          <a:prstGeom prst="rect">
            <a:avLst/>
          </a:prstGeom>
          <a:noFill/>
        </p:spPr>
        <p:txBody>
          <a:bodyPr wrap="square" rtlCol="0">
            <a:spAutoFit/>
          </a:bodyPr>
          <a:lstStyle/>
          <a:p>
            <a:r>
              <a:rPr lang="en-US" sz="1600" dirty="0">
                <a:solidFill>
                  <a:srgbClr val="505050"/>
                </a:solidFill>
                <a:cs typeface="Segoe UI" panose="020B0502040204020203" pitchFamily="34" charset="0"/>
              </a:rPr>
              <a:t>http://az590680.vo.msecnd.net/imgs/splash.png</a:t>
            </a:r>
          </a:p>
        </p:txBody>
      </p:sp>
    </p:spTree>
    <p:extLst>
      <p:ext uri="{BB962C8B-B14F-4D97-AF65-F5344CB8AC3E}">
        <p14:creationId xmlns:p14="http://schemas.microsoft.com/office/powerpoint/2010/main" val="807038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4" grpId="0"/>
      <p:bldP spid="18" grpId="0"/>
      <p:bldP spid="23" grpId="0"/>
      <p:bldP spid="28" grpId="0"/>
      <p:bldP spid="29" grpId="0"/>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CDN Content Expiration</a:t>
            </a:r>
          </a:p>
        </p:txBody>
      </p:sp>
      <p:sp>
        <p:nvSpPr>
          <p:cNvPr id="4" name="Text Placeholder 3"/>
          <p:cNvSpPr txBox="1">
            <a:spLocks/>
          </p:cNvSpPr>
          <p:nvPr/>
        </p:nvSpPr>
        <p:spPr>
          <a:xfrm>
            <a:off x="274638" y="1363663"/>
            <a:ext cx="11887200" cy="5059680"/>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Default behavior is to fetch once and cache for up to 7 days</a:t>
            </a:r>
          </a:p>
          <a:p>
            <a:endParaRPr lang="en-US" sz="1800" dirty="0"/>
          </a:p>
          <a:p>
            <a:r>
              <a:rPr lang="en-US" sz="1800" dirty="0"/>
              <a:t>Modify max-age cache control blob header to control the TTL</a:t>
            </a:r>
          </a:p>
          <a:p>
            <a:pPr marL="574738" indent="-571500"/>
            <a:r>
              <a:rPr lang="en-US" sz="1800" dirty="0"/>
              <a:t>x-</a:t>
            </a:r>
            <a:r>
              <a:rPr lang="en-US" sz="1800" dirty="0" err="1"/>
              <a:t>ms</a:t>
            </a:r>
            <a:r>
              <a:rPr lang="en-US" sz="1800" dirty="0"/>
              <a:t>-blob-cache-control: public, max-age=&lt;value in seconds&gt;</a:t>
            </a:r>
          </a:p>
          <a:p>
            <a:pPr marL="574738" indent="-571500"/>
            <a:r>
              <a:rPr lang="en-US" sz="1800" dirty="0"/>
              <a:t>Think hours, days or weeks</a:t>
            </a:r>
          </a:p>
          <a:p>
            <a:pPr marL="574738" indent="-571500"/>
            <a:r>
              <a:rPr lang="en-US" sz="1800" dirty="0"/>
              <a:t>Higher numbers reduce cost and latency via CDN, proxy &amp; browser caches</a:t>
            </a:r>
          </a:p>
          <a:p>
            <a:endParaRPr lang="en-US" sz="1800" dirty="0"/>
          </a:p>
          <a:p>
            <a:r>
              <a:rPr lang="en-US" sz="1800" dirty="0"/>
              <a:t>Use versioned URLs to expire content on-demand</a:t>
            </a:r>
          </a:p>
        </p:txBody>
      </p:sp>
      <p:sp>
        <p:nvSpPr>
          <p:cNvPr id="5" name="Flowchart: Magnetic Disk 4"/>
          <p:cNvSpPr/>
          <p:nvPr/>
        </p:nvSpPr>
        <p:spPr bwMode="auto">
          <a:xfrm>
            <a:off x="8627462" y="4986922"/>
            <a:ext cx="3264112" cy="1602912"/>
          </a:xfrm>
          <a:prstGeom prst="flowChartMagneticDisk">
            <a:avLst/>
          </a:prstGeom>
          <a:gradFill rotWithShape="1">
            <a:gsLst>
              <a:gs pos="0">
                <a:srgbClr val="505050">
                  <a:tint val="50000"/>
                  <a:satMod val="300000"/>
                </a:srgbClr>
              </a:gs>
              <a:gs pos="35000">
                <a:srgbClr val="505050">
                  <a:tint val="37000"/>
                  <a:satMod val="300000"/>
                </a:srgbClr>
              </a:gs>
              <a:gs pos="100000">
                <a:srgbClr val="505050">
                  <a:tint val="15000"/>
                  <a:satMod val="350000"/>
                </a:srgbClr>
              </a:gs>
            </a:gsLst>
            <a:lin ang="16200000" scaled="1"/>
          </a:gradFill>
          <a:ln w="9525" cap="flat" cmpd="sng" algn="ctr">
            <a:solidFill>
              <a:srgbClr val="50505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Calibri"/>
              <a:ea typeface="+mn-ea"/>
              <a:cs typeface="+mn-cs"/>
            </a:endParaRPr>
          </a:p>
        </p:txBody>
      </p:sp>
      <p:sp>
        <p:nvSpPr>
          <p:cNvPr id="6" name="TextBox 5"/>
          <p:cNvSpPr txBox="1"/>
          <p:nvPr/>
        </p:nvSpPr>
        <p:spPr>
          <a:xfrm>
            <a:off x="9412330" y="4553739"/>
            <a:ext cx="1694375" cy="376706"/>
          </a:xfrm>
          <a:prstGeom prst="rect">
            <a:avLst/>
          </a:prstGeom>
          <a:noFill/>
        </p:spPr>
        <p:txBody>
          <a:bodyPr wrap="none" lIns="0" tIns="0" rIns="0" bIns="0" rtlCol="0">
            <a:spAutoFit/>
          </a:bodyPr>
          <a:lstStyle/>
          <a:p>
            <a:r>
              <a:rPr lang="en-US" sz="2448" dirty="0">
                <a:solidFill>
                  <a:srgbClr val="00BCF2"/>
                </a:solidFill>
                <a:latin typeface="Segoe UI Light" panose="020B0502040204020203" pitchFamily="34" charset="0"/>
                <a:cs typeface="Segoe UI Light" panose="020B0502040204020203" pitchFamily="34" charset="0"/>
              </a:rPr>
              <a:t>Blob Storage</a:t>
            </a:r>
          </a:p>
        </p:txBody>
      </p:sp>
      <p:sp>
        <p:nvSpPr>
          <p:cNvPr id="7" name="Pentagon 6"/>
          <p:cNvSpPr/>
          <p:nvPr/>
        </p:nvSpPr>
        <p:spPr bwMode="auto">
          <a:xfrm>
            <a:off x="9016047" y="5250674"/>
            <a:ext cx="2486942" cy="406557"/>
          </a:xfrm>
          <a:prstGeom prst="homePlate">
            <a:avLst/>
          </a:prstGeom>
          <a:gradFill rotWithShape="1">
            <a:gsLst>
              <a:gs pos="0">
                <a:srgbClr val="6DC2E9">
                  <a:tint val="50000"/>
                  <a:satMod val="300000"/>
                </a:srgbClr>
              </a:gs>
              <a:gs pos="35000">
                <a:srgbClr val="6DC2E9">
                  <a:tint val="37000"/>
                  <a:satMod val="300000"/>
                </a:srgbClr>
              </a:gs>
              <a:gs pos="100000">
                <a:srgbClr val="6DC2E9">
                  <a:tint val="15000"/>
                  <a:satMod val="350000"/>
                </a:srgbClr>
              </a:gs>
            </a:gsLst>
            <a:lin ang="16200000" scaled="1"/>
          </a:gradFill>
          <a:ln w="9525" cap="flat" cmpd="sng" algn="ctr">
            <a:solidFill>
              <a:srgbClr val="6DC2E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solidFill>
                <a:effectLst/>
                <a:uLnTx/>
                <a:uFillTx/>
                <a:latin typeface="Calibri"/>
                <a:ea typeface="+mn-ea"/>
                <a:cs typeface="Segoe UI" panose="020B0502040204020203" pitchFamily="34" charset="0"/>
              </a:rPr>
              <a:t>logo.2010-08-01.png</a:t>
            </a:r>
          </a:p>
        </p:txBody>
      </p:sp>
      <p:sp>
        <p:nvSpPr>
          <p:cNvPr id="8" name="Pentagon 7"/>
          <p:cNvSpPr/>
          <p:nvPr/>
        </p:nvSpPr>
        <p:spPr bwMode="auto">
          <a:xfrm>
            <a:off x="9016047" y="5890382"/>
            <a:ext cx="2486942" cy="406557"/>
          </a:xfrm>
          <a:prstGeom prst="homePlate">
            <a:avLst/>
          </a:prstGeom>
          <a:gradFill rotWithShape="1">
            <a:gsLst>
              <a:gs pos="0">
                <a:srgbClr val="6DC2E9">
                  <a:tint val="50000"/>
                  <a:satMod val="300000"/>
                </a:srgbClr>
              </a:gs>
              <a:gs pos="35000">
                <a:srgbClr val="6DC2E9">
                  <a:tint val="37000"/>
                  <a:satMod val="300000"/>
                </a:srgbClr>
              </a:gs>
              <a:gs pos="100000">
                <a:srgbClr val="6DC2E9">
                  <a:tint val="15000"/>
                  <a:satMod val="350000"/>
                </a:srgbClr>
              </a:gs>
            </a:gsLst>
            <a:lin ang="16200000" scaled="1"/>
          </a:gradFill>
          <a:ln w="9525" cap="flat" cmpd="sng" algn="ctr">
            <a:solidFill>
              <a:srgbClr val="6DC2E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solidFill>
                <a:effectLst/>
                <a:uLnTx/>
                <a:uFillTx/>
                <a:latin typeface="Calibri"/>
                <a:ea typeface="+mn-ea"/>
                <a:cs typeface="Segoe UI" panose="020B0502040204020203" pitchFamily="34" charset="0"/>
              </a:rPr>
              <a:t>logo.2010-10-29.png</a:t>
            </a:r>
          </a:p>
        </p:txBody>
      </p:sp>
      <p:sp>
        <p:nvSpPr>
          <p:cNvPr id="9" name="Cloud 8"/>
          <p:cNvSpPr/>
          <p:nvPr/>
        </p:nvSpPr>
        <p:spPr bwMode="auto">
          <a:xfrm>
            <a:off x="5052483" y="4646911"/>
            <a:ext cx="2720093" cy="1650028"/>
          </a:xfrm>
          <a:prstGeom prst="cloud">
            <a:avLst/>
          </a:prstGeom>
          <a:solidFill>
            <a:srgbClr val="00BCF2"/>
          </a:solidFill>
          <a:ln w="9525" cap="flat" cmpd="sng" algn="ctr">
            <a:solidFill>
              <a:sysClr val="window" lastClr="FFFFFF"/>
            </a:solidFill>
            <a:prstDash val="solid"/>
            <a:headEnd type="none" w="med" len="med"/>
            <a:tailEnd type="none" w="med" len="med"/>
          </a:ln>
          <a:effectLst>
            <a:outerShdw blurRad="40000" dist="23000" dir="5400000" rotWithShape="0">
              <a:srgbClr val="000000">
                <a:alpha val="35000"/>
              </a:srgbClr>
            </a:outerShdw>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mn-ea"/>
              <a:cs typeface="+mn-cs"/>
            </a:endParaRPr>
          </a:p>
        </p:txBody>
      </p:sp>
      <p:sp>
        <p:nvSpPr>
          <p:cNvPr id="10" name="TextBox 9"/>
          <p:cNvSpPr txBox="1"/>
          <p:nvPr/>
        </p:nvSpPr>
        <p:spPr>
          <a:xfrm>
            <a:off x="4715326" y="4610216"/>
            <a:ext cx="629981" cy="376706"/>
          </a:xfrm>
          <a:prstGeom prst="rect">
            <a:avLst/>
          </a:prstGeom>
          <a:noFill/>
        </p:spPr>
        <p:txBody>
          <a:bodyPr wrap="none" lIns="0" tIns="0" rIns="0" bIns="0" rtlCol="0">
            <a:spAutoFit/>
          </a:bodyPr>
          <a:lstStyle/>
          <a:p>
            <a:r>
              <a:rPr lang="en-US" sz="2448" dirty="0">
                <a:solidFill>
                  <a:srgbClr val="00BCF2"/>
                </a:solidFill>
                <a:latin typeface="Segoe UI Light" panose="020B0502040204020203" pitchFamily="34" charset="0"/>
                <a:cs typeface="Segoe UI Light" panose="020B0502040204020203" pitchFamily="34" charset="0"/>
              </a:rPr>
              <a:t>CDN</a:t>
            </a:r>
          </a:p>
        </p:txBody>
      </p:sp>
      <p:sp>
        <p:nvSpPr>
          <p:cNvPr id="11" name="Pentagon 10"/>
          <p:cNvSpPr/>
          <p:nvPr/>
        </p:nvSpPr>
        <p:spPr bwMode="auto">
          <a:xfrm>
            <a:off x="5207917" y="5172957"/>
            <a:ext cx="2486942" cy="406557"/>
          </a:xfrm>
          <a:prstGeom prst="homePlate">
            <a:avLst/>
          </a:prstGeom>
          <a:gradFill rotWithShape="1">
            <a:gsLst>
              <a:gs pos="0">
                <a:srgbClr val="6DC2E9">
                  <a:tint val="50000"/>
                  <a:satMod val="300000"/>
                </a:srgbClr>
              </a:gs>
              <a:gs pos="35000">
                <a:srgbClr val="6DC2E9">
                  <a:tint val="37000"/>
                  <a:satMod val="300000"/>
                </a:srgbClr>
              </a:gs>
              <a:gs pos="100000">
                <a:srgbClr val="6DC2E9">
                  <a:tint val="15000"/>
                  <a:satMod val="350000"/>
                </a:srgbClr>
              </a:gs>
            </a:gsLst>
            <a:lin ang="16200000" scaled="1"/>
          </a:gradFill>
          <a:ln w="9525" cap="flat" cmpd="sng" algn="ctr">
            <a:solidFill>
              <a:srgbClr val="6DC2E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solidFill>
                <a:effectLst/>
                <a:uLnTx/>
                <a:uFillTx/>
                <a:latin typeface="Calibri"/>
                <a:ea typeface="+mn-ea"/>
                <a:cs typeface="Segoe UI" panose="020B0502040204020203" pitchFamily="34" charset="0"/>
              </a:rPr>
              <a:t>logo.2010-08-01.png</a:t>
            </a:r>
          </a:p>
        </p:txBody>
      </p:sp>
      <p:sp>
        <p:nvSpPr>
          <p:cNvPr id="12" name="Rectangle 11"/>
          <p:cNvSpPr/>
          <p:nvPr/>
        </p:nvSpPr>
        <p:spPr bwMode="auto">
          <a:xfrm>
            <a:off x="467183" y="4957779"/>
            <a:ext cx="3808130" cy="1106009"/>
          </a:xfrm>
          <a:prstGeom prst="rect">
            <a:avLst/>
          </a:prstGeom>
          <a:solidFill>
            <a:srgbClr val="00BCF2"/>
          </a:solidFill>
          <a:ln w="9525" cap="flat" cmpd="sng" algn="ctr">
            <a:solidFill>
              <a:srgbClr val="00BCF2"/>
            </a:solidFill>
            <a:prstDash val="solid"/>
            <a:headEnd type="none" w="med" len="med"/>
            <a:tailEnd type="none" w="med" len="med"/>
          </a:ln>
          <a:effectLst>
            <a:outerShdw blurRad="40000" dist="20000" dir="5400000" rotWithShape="0">
              <a:srgbClr val="000000">
                <a:alpha val="38000"/>
              </a:srgbClr>
            </a:outerShdw>
          </a:effectLst>
        </p:spPr>
        <p:txBody>
          <a:bodyPr vert="horz" wrap="square" lIns="93256" tIns="46628" rIns="93256" bIns="46628" numCol="1" rtlCol="0" anchor="ctr" anchorCtr="0" compatLnSpc="1">
            <a:prstTxWarp prst="textNoShape">
              <a:avLst/>
            </a:prstTxWarp>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 &lt;</a:t>
            </a:r>
            <a:r>
              <a:rPr kumimoji="0" lang="en-US" sz="1600" b="0" i="0" u="none" strike="noStrike" kern="0" cap="none" spc="0" normalizeH="0" baseline="0" noProof="0" dirty="0" err="1">
                <a:ln>
                  <a:noFill/>
                </a:ln>
                <a:solidFill>
                  <a:prstClr val="white"/>
                </a:solidFill>
                <a:effectLst/>
                <a:uLnTx/>
                <a:uFillTx/>
                <a:latin typeface="Consolas" pitchFamily="49" charset="0"/>
                <a:ea typeface="+mn-ea"/>
                <a:cs typeface="Consolas" pitchFamily="49" charset="0"/>
              </a:rPr>
              <a:t>img</a:t>
            </a: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 </a:t>
            </a:r>
            <a:r>
              <a:rPr kumimoji="0" lang="en-US" sz="1600" b="0" i="0" u="none" strike="noStrike" kern="0" cap="none" spc="0" normalizeH="0" baseline="0" noProof="0" dirty="0" err="1">
                <a:ln>
                  <a:noFill/>
                </a:ln>
                <a:solidFill>
                  <a:prstClr val="white"/>
                </a:solidFill>
                <a:effectLst/>
                <a:uLnTx/>
                <a:uFillTx/>
                <a:latin typeface="Consolas" pitchFamily="49" charset="0"/>
                <a:ea typeface="+mn-ea"/>
                <a:cs typeface="Consolas" pitchFamily="49" charset="0"/>
              </a:rPr>
              <a:t>src</a:t>
            </a: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="http://azXXXX.vo.msecnd.net/images/logo.</a:t>
            </a:r>
            <a:r>
              <a:rPr kumimoji="0" lang="en-US" sz="1600" b="0" i="0" u="none" strike="noStrike" kern="0" cap="none" spc="0" normalizeH="0" baseline="0" noProof="0" dirty="0">
                <a:ln>
                  <a:noFill/>
                </a:ln>
                <a:solidFill>
                  <a:srgbClr val="E81123"/>
                </a:solidFill>
                <a:effectLst/>
                <a:uLnTx/>
                <a:uFillTx/>
                <a:latin typeface="Consolas" pitchFamily="49" charset="0"/>
                <a:ea typeface="+mn-ea"/>
                <a:cs typeface="Consolas" pitchFamily="49" charset="0"/>
              </a:rPr>
              <a:t>2010-08-01</a:t>
            </a: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.png" /&gt;…</a:t>
            </a:r>
          </a:p>
        </p:txBody>
      </p:sp>
      <p:sp>
        <p:nvSpPr>
          <p:cNvPr id="13" name="TextBox 12"/>
          <p:cNvSpPr txBox="1"/>
          <p:nvPr/>
        </p:nvSpPr>
        <p:spPr>
          <a:xfrm>
            <a:off x="452490" y="4581073"/>
            <a:ext cx="2822824" cy="376706"/>
          </a:xfrm>
          <a:prstGeom prst="rect">
            <a:avLst/>
          </a:prstGeom>
          <a:noFill/>
        </p:spPr>
        <p:txBody>
          <a:bodyPr wrap="none" lIns="0" tIns="0" rIns="0" bIns="0" rtlCol="0">
            <a:spAutoFit/>
          </a:bodyPr>
          <a:lstStyle/>
          <a:p>
            <a:r>
              <a:rPr lang="en-US" sz="2448" dirty="0">
                <a:solidFill>
                  <a:srgbClr val="00BCF2"/>
                </a:solidFill>
                <a:latin typeface="Segoe UI Light" panose="020B0502040204020203" pitchFamily="34" charset="0"/>
                <a:cs typeface="Segoe UI Light" panose="020B0502040204020203" pitchFamily="34" charset="0"/>
              </a:rPr>
              <a:t>HTML Served by App</a:t>
            </a:r>
          </a:p>
        </p:txBody>
      </p:sp>
      <p:sp>
        <p:nvSpPr>
          <p:cNvPr id="14" name="Rectangle 13"/>
          <p:cNvSpPr/>
          <p:nvPr/>
        </p:nvSpPr>
        <p:spPr bwMode="auto">
          <a:xfrm>
            <a:off x="452490" y="4985712"/>
            <a:ext cx="3808130" cy="1106009"/>
          </a:xfrm>
          <a:prstGeom prst="rect">
            <a:avLst/>
          </a:prstGeom>
          <a:solidFill>
            <a:srgbClr val="0070C0"/>
          </a:solidFill>
          <a:ln w="9525" cap="flat" cmpd="sng" algn="ctr">
            <a:solidFill>
              <a:srgbClr val="0070C0"/>
            </a:solidFill>
            <a:prstDash val="solid"/>
            <a:headEnd type="none" w="med" len="med"/>
            <a:tailEnd type="none" w="med" len="med"/>
          </a:ln>
          <a:effectLst>
            <a:outerShdw blurRad="40000" dist="20000" dir="5400000" rotWithShape="0">
              <a:srgbClr val="000000">
                <a:alpha val="38000"/>
              </a:srgbClr>
            </a:outerShdw>
          </a:effectLst>
        </p:spPr>
        <p:txBody>
          <a:bodyPr vert="horz" wrap="square" lIns="93256" tIns="46628" rIns="93256" bIns="46628" numCol="1" rtlCol="0" anchor="ctr" anchorCtr="0" compatLnSpc="1">
            <a:prstTxWarp prst="textNoShape">
              <a:avLst/>
            </a:prstTxWarp>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 &lt;</a:t>
            </a:r>
            <a:r>
              <a:rPr kumimoji="0" lang="en-US" sz="1600" b="0" i="0" u="none" strike="noStrike" kern="0" cap="none" spc="0" normalizeH="0" baseline="0" noProof="0" dirty="0" err="1">
                <a:ln>
                  <a:noFill/>
                </a:ln>
                <a:solidFill>
                  <a:prstClr val="white"/>
                </a:solidFill>
                <a:effectLst/>
                <a:uLnTx/>
                <a:uFillTx/>
                <a:latin typeface="Consolas" pitchFamily="49" charset="0"/>
                <a:ea typeface="+mn-ea"/>
                <a:cs typeface="Consolas" pitchFamily="49" charset="0"/>
              </a:rPr>
              <a:t>img</a:t>
            </a: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 </a:t>
            </a:r>
            <a:r>
              <a:rPr kumimoji="0" lang="en-US" sz="1600" b="0" i="0" u="none" strike="noStrike" kern="0" cap="none" spc="0" normalizeH="0" baseline="0" noProof="0" dirty="0" err="1">
                <a:ln>
                  <a:noFill/>
                </a:ln>
                <a:solidFill>
                  <a:prstClr val="white"/>
                </a:solidFill>
                <a:effectLst/>
                <a:uLnTx/>
                <a:uFillTx/>
                <a:latin typeface="Consolas" pitchFamily="49" charset="0"/>
                <a:ea typeface="+mn-ea"/>
                <a:cs typeface="Consolas" pitchFamily="49" charset="0"/>
              </a:rPr>
              <a:t>src</a:t>
            </a: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="http://azXXXX.vo.msecnd.net/images/logo.</a:t>
            </a:r>
            <a:r>
              <a:rPr kumimoji="0" lang="en-US" sz="1600" b="0" i="0" u="none" strike="noStrike" kern="0" cap="none" spc="0" normalizeH="0" baseline="0" noProof="0" dirty="0">
                <a:ln>
                  <a:noFill/>
                </a:ln>
                <a:solidFill>
                  <a:srgbClr val="E81123"/>
                </a:solidFill>
                <a:effectLst/>
                <a:uLnTx/>
                <a:uFillTx/>
                <a:latin typeface="Consolas" pitchFamily="49" charset="0"/>
                <a:ea typeface="+mn-ea"/>
                <a:cs typeface="Consolas" pitchFamily="49" charset="0"/>
              </a:rPr>
              <a:t>2010-10-29</a:t>
            </a:r>
            <a:r>
              <a:rPr kumimoji="0" lang="en-US" sz="1600" b="0" i="0" u="none" strike="noStrike" kern="0" cap="none" spc="0" normalizeH="0" baseline="0" noProof="0" dirty="0">
                <a:ln>
                  <a:noFill/>
                </a:ln>
                <a:solidFill>
                  <a:prstClr val="white"/>
                </a:solidFill>
                <a:effectLst/>
                <a:uLnTx/>
                <a:uFillTx/>
                <a:latin typeface="Consolas" pitchFamily="49" charset="0"/>
                <a:ea typeface="+mn-ea"/>
                <a:cs typeface="Consolas" pitchFamily="49" charset="0"/>
              </a:rPr>
              <a:t>.png" /&gt;…</a:t>
            </a:r>
          </a:p>
        </p:txBody>
      </p:sp>
      <p:sp>
        <p:nvSpPr>
          <p:cNvPr id="15" name="Pentagon 14"/>
          <p:cNvSpPr/>
          <p:nvPr/>
        </p:nvSpPr>
        <p:spPr bwMode="auto">
          <a:xfrm>
            <a:off x="5207917" y="5734948"/>
            <a:ext cx="2486942" cy="406557"/>
          </a:xfrm>
          <a:prstGeom prst="homePlate">
            <a:avLst/>
          </a:prstGeom>
          <a:gradFill rotWithShape="1">
            <a:gsLst>
              <a:gs pos="0">
                <a:srgbClr val="6DC2E9">
                  <a:tint val="50000"/>
                  <a:satMod val="300000"/>
                </a:srgbClr>
              </a:gs>
              <a:gs pos="35000">
                <a:srgbClr val="6DC2E9">
                  <a:tint val="37000"/>
                  <a:satMod val="300000"/>
                </a:srgbClr>
              </a:gs>
              <a:gs pos="100000">
                <a:srgbClr val="6DC2E9">
                  <a:tint val="15000"/>
                  <a:satMod val="350000"/>
                </a:srgbClr>
              </a:gs>
            </a:gsLst>
            <a:lin ang="16200000" scaled="1"/>
          </a:gradFill>
          <a:ln w="9525" cap="flat" cmpd="sng" algn="ctr">
            <a:solidFill>
              <a:srgbClr val="6DC2E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solidFill>
                <a:effectLst/>
                <a:uLnTx/>
                <a:uFillTx/>
                <a:latin typeface="Calibri"/>
                <a:ea typeface="+mn-ea"/>
                <a:cs typeface="Segoe UI" panose="020B0502040204020203" pitchFamily="34" charset="0"/>
              </a:rPr>
              <a:t>logo.2010-10-29.png</a:t>
            </a:r>
          </a:p>
        </p:txBody>
      </p:sp>
    </p:spTree>
    <p:extLst>
      <p:ext uri="{BB962C8B-B14F-4D97-AF65-F5344CB8AC3E}">
        <p14:creationId xmlns:p14="http://schemas.microsoft.com/office/powerpoint/2010/main" val="728547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animBg="1"/>
      <p:bldP spid="11" grpId="1" animBg="1"/>
      <p:bldP spid="12" grpId="0" animBg="1"/>
      <p:bldP spid="12" grpId="1" animBg="1"/>
      <p:bldP spid="13" grpId="0"/>
      <p:bldP spid="14"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CDN Features</a:t>
            </a:r>
          </a:p>
        </p:txBody>
      </p:sp>
      <p:sp>
        <p:nvSpPr>
          <p:cNvPr id="4" name="Content Placeholder 2"/>
          <p:cNvSpPr txBox="1">
            <a:spLocks/>
          </p:cNvSpPr>
          <p:nvPr/>
        </p:nvSpPr>
        <p:spPr>
          <a:xfrm>
            <a:off x="274320" y="1216152"/>
            <a:ext cx="5879592" cy="4343400"/>
          </a:xfrm>
          <a:prstGeom prst="rect">
            <a:avLst/>
          </a:prstGeom>
          <a:solidFill>
            <a:schemeClr val="accent4"/>
          </a:solidFill>
          <a:ln>
            <a:noFill/>
          </a:ln>
        </p:spPr>
        <p:txBody>
          <a:bodyPr lIns="182880" tIns="109728" rIns="146304" bIns="1097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latin typeface="Segoe UI Semilight" panose="020B0402040204020203" pitchFamily="34" charset="0"/>
                <a:cs typeface="Segoe UI Semilight" panose="020B0402040204020203" pitchFamily="34" charset="0"/>
              </a:rPr>
              <a:t>Current features</a:t>
            </a:r>
          </a:p>
        </p:txBody>
      </p:sp>
      <p:sp>
        <p:nvSpPr>
          <p:cNvPr id="5" name="Content Placeholder 2"/>
          <p:cNvSpPr txBox="1">
            <a:spLocks/>
          </p:cNvSpPr>
          <p:nvPr/>
        </p:nvSpPr>
        <p:spPr>
          <a:xfrm>
            <a:off x="6218237" y="1214438"/>
            <a:ext cx="5943600" cy="4343399"/>
          </a:xfrm>
          <a:prstGeom prst="rect">
            <a:avLst/>
          </a:prstGeom>
          <a:solidFill>
            <a:schemeClr val="accent3"/>
          </a:solidFill>
          <a:ln>
            <a:noFill/>
          </a:ln>
        </p:spPr>
        <p:txBody>
          <a:bodyPr lIns="182880" tIns="109728" rIns="146304" bIns="1097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latin typeface="Segoe UI Semilight" panose="020B0402040204020203" pitchFamily="34" charset="0"/>
                <a:cs typeface="Segoe UI Semilight" panose="020B0402040204020203" pitchFamily="34" charset="0"/>
              </a:rPr>
              <a:t>Roadmap features</a:t>
            </a:r>
          </a:p>
        </p:txBody>
      </p:sp>
      <p:grpSp>
        <p:nvGrpSpPr>
          <p:cNvPr id="6" name="Group 5"/>
          <p:cNvGrpSpPr/>
          <p:nvPr/>
        </p:nvGrpSpPr>
        <p:grpSpPr>
          <a:xfrm>
            <a:off x="274320" y="1759019"/>
            <a:ext cx="5877678" cy="3710036"/>
            <a:chOff x="453155" y="1759019"/>
            <a:chExt cx="5877678" cy="3710036"/>
          </a:xfrm>
        </p:grpSpPr>
        <p:sp>
          <p:nvSpPr>
            <p:cNvPr id="7" name="Content Placeholder 2"/>
            <p:cNvSpPr txBox="1">
              <a:spLocks/>
            </p:cNvSpPr>
            <p:nvPr/>
          </p:nvSpPr>
          <p:spPr>
            <a:xfrm>
              <a:off x="453155" y="1759019"/>
              <a:ext cx="5877678" cy="3710036"/>
            </a:xfrm>
            <a:prstGeom prst="rect">
              <a:avLst/>
            </a:prstGeom>
            <a:solidFill>
              <a:schemeClr val="bg1">
                <a:lumMod val="95000"/>
              </a:schemeClr>
            </a:solidFill>
            <a:ln>
              <a:noFill/>
            </a:ln>
          </p:spPr>
          <p:txBody>
            <a:bodyPr lIns="137160" tIns="91440" rIns="137160" bIns="91440"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2" lvl="0" indent="0" defTabSz="932901">
                <a:lnSpc>
                  <a:spcPct val="100000"/>
                </a:lnSpc>
                <a:spcBef>
                  <a:spcPts val="100"/>
                </a:spcBef>
                <a:spcAft>
                  <a:spcPts val="200"/>
                </a:spcAft>
                <a:buSzTx/>
                <a:buNone/>
              </a:pPr>
              <a:endParaRPr lang="en-US" sz="1400" dirty="0">
                <a:gradFill>
                  <a:gsLst>
                    <a:gs pos="35366">
                      <a:schemeClr val="tx1"/>
                    </a:gs>
                    <a:gs pos="67000">
                      <a:schemeClr val="tx1"/>
                    </a:gs>
                  </a:gsLst>
                  <a:lin ang="5400000" scaled="0"/>
                </a:gradFill>
                <a:latin typeface="Segoe UI"/>
              </a:endParaRPr>
            </a:p>
          </p:txBody>
        </p:sp>
        <p:sp>
          <p:nvSpPr>
            <p:cNvPr id="8" name="Rectangle 7"/>
            <p:cNvSpPr/>
            <p:nvPr/>
          </p:nvSpPr>
          <p:spPr bwMode="auto">
            <a:xfrm>
              <a:off x="1196977" y="2383027"/>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Access cached content over HTTPS using shared </a:t>
              </a:r>
              <a:br>
                <a:rPr lang="en-US" sz="1600" dirty="0">
                  <a:gradFill>
                    <a:gsLst>
                      <a:gs pos="35366">
                        <a:schemeClr val="tx1"/>
                      </a:gs>
                      <a:gs pos="67000">
                        <a:schemeClr val="tx1"/>
                      </a:gs>
                    </a:gsLst>
                    <a:lin ang="5400000" scaled="0"/>
                  </a:gradFill>
                </a:rPr>
              </a:br>
              <a:r>
                <a:rPr lang="en-US" sz="1600" dirty="0">
                  <a:gradFill>
                    <a:gsLst>
                      <a:gs pos="35366">
                        <a:schemeClr val="tx1"/>
                      </a:gs>
                      <a:gs pos="67000">
                        <a:schemeClr val="tx1"/>
                      </a:gs>
                    </a:gsLst>
                    <a:lin ang="5400000" scaled="0"/>
                  </a:gradFill>
                </a:rPr>
                <a:t>SSL certificate</a:t>
              </a:r>
            </a:p>
          </p:txBody>
        </p:sp>
        <p:sp>
          <p:nvSpPr>
            <p:cNvPr id="9" name="Rectangle 8"/>
            <p:cNvSpPr/>
            <p:nvPr/>
          </p:nvSpPr>
          <p:spPr bwMode="auto">
            <a:xfrm>
              <a:off x="1196977" y="1759019"/>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Access to content on Azure Storage or cloud service</a:t>
              </a:r>
            </a:p>
          </p:txBody>
        </p:sp>
        <p:sp>
          <p:nvSpPr>
            <p:cNvPr id="10" name="Rectangle 9"/>
            <p:cNvSpPr/>
            <p:nvPr/>
          </p:nvSpPr>
          <p:spPr bwMode="auto">
            <a:xfrm>
              <a:off x="1196977" y="3631043"/>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Utilize custom domain names</a:t>
              </a:r>
            </a:p>
          </p:txBody>
        </p:sp>
        <p:sp>
          <p:nvSpPr>
            <p:cNvPr id="11" name="Rectangle 10"/>
            <p:cNvSpPr/>
            <p:nvPr/>
          </p:nvSpPr>
          <p:spPr bwMode="auto">
            <a:xfrm>
              <a:off x="1196977" y="3007035"/>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Query strings to differentiate objects retrieved </a:t>
              </a:r>
              <a:br>
                <a:rPr lang="en-US" sz="1600" dirty="0">
                  <a:gradFill>
                    <a:gsLst>
                      <a:gs pos="35366">
                        <a:schemeClr val="tx1"/>
                      </a:gs>
                      <a:gs pos="67000">
                        <a:schemeClr val="tx1"/>
                      </a:gs>
                    </a:gsLst>
                    <a:lin ang="5400000" scaled="0"/>
                  </a:gradFill>
                </a:rPr>
              </a:br>
              <a:r>
                <a:rPr lang="en-US" sz="1600" dirty="0">
                  <a:gradFill>
                    <a:gsLst>
                      <a:gs pos="35366">
                        <a:schemeClr val="tx1"/>
                      </a:gs>
                      <a:gs pos="67000">
                        <a:schemeClr val="tx1"/>
                      </a:gs>
                    </a:gsLst>
                    <a:lin ang="5400000" scaled="0"/>
                  </a:gradFill>
                </a:rPr>
                <a:t>from an origin</a:t>
              </a:r>
            </a:p>
          </p:txBody>
        </p:sp>
        <p:sp>
          <p:nvSpPr>
            <p:cNvPr id="12" name="Rectangle 11"/>
            <p:cNvSpPr/>
            <p:nvPr/>
          </p:nvSpPr>
          <p:spPr bwMode="auto">
            <a:xfrm>
              <a:off x="1196977" y="4255051"/>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Enterprise-class billing, support, and management</a:t>
              </a:r>
            </a:p>
          </p:txBody>
        </p:sp>
        <p:sp>
          <p:nvSpPr>
            <p:cNvPr id="13" name="Rectangle 12"/>
            <p:cNvSpPr/>
            <p:nvPr/>
          </p:nvSpPr>
          <p:spPr bwMode="auto">
            <a:xfrm>
              <a:off x="1196977" y="4879059"/>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Single-screen billing, provisioning, and monitoring</a:t>
              </a:r>
            </a:p>
          </p:txBody>
        </p:sp>
        <p:grpSp>
          <p:nvGrpSpPr>
            <p:cNvPr id="14" name="Group 13"/>
            <p:cNvGrpSpPr/>
            <p:nvPr/>
          </p:nvGrpSpPr>
          <p:grpSpPr>
            <a:xfrm>
              <a:off x="550606" y="1819117"/>
              <a:ext cx="689603" cy="466129"/>
              <a:chOff x="506673" y="1819117"/>
              <a:chExt cx="689603" cy="466129"/>
            </a:xfrm>
          </p:grpSpPr>
          <p:sp>
            <p:nvSpPr>
              <p:cNvPr id="25" name="Freeform 24"/>
              <p:cNvSpPr/>
              <p:nvPr/>
            </p:nvSpPr>
            <p:spPr bwMode="auto">
              <a:xfrm>
                <a:off x="506673" y="1819117"/>
                <a:ext cx="689603" cy="466129"/>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Freeform 86"/>
              <p:cNvSpPr>
                <a:spLocks noEditPoints="1"/>
              </p:cNvSpPr>
              <p:nvPr/>
            </p:nvSpPr>
            <p:spPr bwMode="black">
              <a:xfrm>
                <a:off x="714069" y="1954212"/>
                <a:ext cx="218470" cy="21967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7" name="Oval 87"/>
              <p:cNvSpPr>
                <a:spLocks noChangeArrowheads="1"/>
              </p:cNvSpPr>
              <p:nvPr/>
            </p:nvSpPr>
            <p:spPr bwMode="black">
              <a:xfrm>
                <a:off x="803040" y="2047591"/>
                <a:ext cx="40528" cy="40517"/>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8" name="Freeform 88"/>
              <p:cNvSpPr>
                <a:spLocks noEditPoints="1"/>
              </p:cNvSpPr>
              <p:nvPr/>
            </p:nvSpPr>
            <p:spPr bwMode="black">
              <a:xfrm>
                <a:off x="902460" y="1930471"/>
                <a:ext cx="110818" cy="119336"/>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grpSp>
        <p:sp>
          <p:nvSpPr>
            <p:cNvPr id="15" name="Freeform 88"/>
            <p:cNvSpPr>
              <a:spLocks noEditPoints="1"/>
            </p:cNvSpPr>
            <p:nvPr/>
          </p:nvSpPr>
          <p:spPr bwMode="black">
            <a:xfrm>
              <a:off x="678557" y="4986520"/>
              <a:ext cx="433701" cy="3677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4"/>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sym typeface="Segoe UI" panose="020B0502040204020203" pitchFamily="34" charset="0"/>
              </a:endParaRPr>
            </a:p>
          </p:txBody>
        </p:sp>
        <p:sp>
          <p:nvSpPr>
            <p:cNvPr id="16" name="Freeform 15"/>
            <p:cNvSpPr>
              <a:spLocks noChangeArrowheads="1"/>
            </p:cNvSpPr>
            <p:nvPr/>
          </p:nvSpPr>
          <p:spPr bwMode="black">
            <a:xfrm>
              <a:off x="706913" y="3741357"/>
              <a:ext cx="376989" cy="358245"/>
            </a:xfrm>
            <a:custGeom>
              <a:avLst/>
              <a:gdLst>
                <a:gd name="connsiteX0" fmla="*/ 184031 w 376989"/>
                <a:gd name="connsiteY0" fmla="*/ 69092 h 358245"/>
                <a:gd name="connsiteX1" fmla="*/ 238083 w 376989"/>
                <a:gd name="connsiteY1" fmla="*/ 123130 h 358245"/>
                <a:gd name="connsiteX2" fmla="*/ 184031 w 376989"/>
                <a:gd name="connsiteY2" fmla="*/ 177168 h 358245"/>
                <a:gd name="connsiteX3" fmla="*/ 129979 w 376989"/>
                <a:gd name="connsiteY3" fmla="*/ 123130 h 358245"/>
                <a:gd name="connsiteX4" fmla="*/ 184031 w 376989"/>
                <a:gd name="connsiteY4" fmla="*/ 69092 h 358245"/>
                <a:gd name="connsiteX5" fmla="*/ 30236 w 376989"/>
                <a:gd name="connsiteY5" fmla="*/ 40403 h 358245"/>
                <a:gd name="connsiteX6" fmla="*/ 30236 w 376989"/>
                <a:gd name="connsiteY6" fmla="*/ 323235 h 358245"/>
                <a:gd name="connsiteX7" fmla="*/ 93589 w 376989"/>
                <a:gd name="connsiteY7" fmla="*/ 323235 h 358245"/>
                <a:gd name="connsiteX8" fmla="*/ 96083 w 376989"/>
                <a:gd name="connsiteY8" fmla="*/ 278654 h 358245"/>
                <a:gd name="connsiteX9" fmla="*/ 184161 w 376989"/>
                <a:gd name="connsiteY9" fmla="*/ 185755 h 358245"/>
                <a:gd name="connsiteX10" fmla="*/ 270572 w 376989"/>
                <a:gd name="connsiteY10" fmla="*/ 278654 h 358245"/>
                <a:gd name="connsiteX11" fmla="*/ 273047 w 376989"/>
                <a:gd name="connsiteY11" fmla="*/ 323235 h 358245"/>
                <a:gd name="connsiteX12" fmla="*/ 346435 w 376989"/>
                <a:gd name="connsiteY12" fmla="*/ 323235 h 358245"/>
                <a:gd name="connsiteX13" fmla="*/ 346435 w 376989"/>
                <a:gd name="connsiteY13" fmla="*/ 40403 h 358245"/>
                <a:gd name="connsiteX14" fmla="*/ 40657 w 376989"/>
                <a:gd name="connsiteY14" fmla="*/ 0 h 358245"/>
                <a:gd name="connsiteX15" fmla="*/ 336332 w 376989"/>
                <a:gd name="connsiteY15" fmla="*/ 0 h 358245"/>
                <a:gd name="connsiteX16" fmla="*/ 376989 w 376989"/>
                <a:gd name="connsiteY16" fmla="*/ 40657 h 358245"/>
                <a:gd name="connsiteX17" fmla="*/ 376989 w 376989"/>
                <a:gd name="connsiteY17" fmla="*/ 317588 h 358245"/>
                <a:gd name="connsiteX18" fmla="*/ 336332 w 376989"/>
                <a:gd name="connsiteY18" fmla="*/ 358245 h 358245"/>
                <a:gd name="connsiteX19" fmla="*/ 40657 w 376989"/>
                <a:gd name="connsiteY19" fmla="*/ 358245 h 358245"/>
                <a:gd name="connsiteX20" fmla="*/ 0 w 376989"/>
                <a:gd name="connsiteY20" fmla="*/ 317588 h 358245"/>
                <a:gd name="connsiteX21" fmla="*/ 0 w 376989"/>
                <a:gd name="connsiteY21" fmla="*/ 40657 h 358245"/>
                <a:gd name="connsiteX22" fmla="*/ 40657 w 376989"/>
                <a:gd name="connsiteY22" fmla="*/ 0 h 35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989" h="358245">
                  <a:moveTo>
                    <a:pt x="184031" y="69092"/>
                  </a:moveTo>
                  <a:cubicBezTo>
                    <a:pt x="213883" y="69092"/>
                    <a:pt x="238083" y="93286"/>
                    <a:pt x="238083" y="123130"/>
                  </a:cubicBezTo>
                  <a:cubicBezTo>
                    <a:pt x="238083" y="152974"/>
                    <a:pt x="213883" y="177168"/>
                    <a:pt x="184031" y="177168"/>
                  </a:cubicBezTo>
                  <a:cubicBezTo>
                    <a:pt x="154179" y="177168"/>
                    <a:pt x="129979" y="152974"/>
                    <a:pt x="129979" y="123130"/>
                  </a:cubicBezTo>
                  <a:cubicBezTo>
                    <a:pt x="129979" y="93286"/>
                    <a:pt x="154179" y="69092"/>
                    <a:pt x="184031" y="69092"/>
                  </a:cubicBezTo>
                  <a:close/>
                  <a:moveTo>
                    <a:pt x="30236" y="40403"/>
                  </a:moveTo>
                  <a:lnTo>
                    <a:pt x="30236" y="323235"/>
                  </a:lnTo>
                  <a:lnTo>
                    <a:pt x="93589" y="323235"/>
                  </a:lnTo>
                  <a:lnTo>
                    <a:pt x="96083" y="278654"/>
                  </a:lnTo>
                  <a:cubicBezTo>
                    <a:pt x="103542" y="223868"/>
                    <a:pt x="125760" y="185755"/>
                    <a:pt x="184161" y="185755"/>
                  </a:cubicBezTo>
                  <a:cubicBezTo>
                    <a:pt x="241293" y="185755"/>
                    <a:pt x="263193" y="223868"/>
                    <a:pt x="270572" y="278654"/>
                  </a:cubicBezTo>
                  <a:lnTo>
                    <a:pt x="273047" y="323235"/>
                  </a:lnTo>
                  <a:lnTo>
                    <a:pt x="346435" y="323235"/>
                  </a:lnTo>
                  <a:lnTo>
                    <a:pt x="346435" y="40403"/>
                  </a:lnTo>
                  <a:close/>
                  <a:moveTo>
                    <a:pt x="40657" y="0"/>
                  </a:moveTo>
                  <a:lnTo>
                    <a:pt x="336332" y="0"/>
                  </a:lnTo>
                  <a:cubicBezTo>
                    <a:pt x="358786" y="0"/>
                    <a:pt x="376989" y="18203"/>
                    <a:pt x="376989" y="40657"/>
                  </a:cubicBezTo>
                  <a:lnTo>
                    <a:pt x="376989" y="317588"/>
                  </a:lnTo>
                  <a:cubicBezTo>
                    <a:pt x="376989" y="340042"/>
                    <a:pt x="358786" y="358245"/>
                    <a:pt x="336332" y="358245"/>
                  </a:cubicBezTo>
                  <a:lnTo>
                    <a:pt x="40657" y="358245"/>
                  </a:lnTo>
                  <a:cubicBezTo>
                    <a:pt x="18203" y="358245"/>
                    <a:pt x="0" y="340042"/>
                    <a:pt x="0" y="317588"/>
                  </a:cubicBezTo>
                  <a:lnTo>
                    <a:pt x="0" y="40657"/>
                  </a:lnTo>
                  <a:cubicBezTo>
                    <a:pt x="0" y="18203"/>
                    <a:pt x="18203" y="0"/>
                    <a:pt x="40657" y="0"/>
                  </a:cubicBezTo>
                  <a:close/>
                </a:path>
              </a:pathLst>
            </a:custGeom>
            <a:solidFill>
              <a:schemeClr val="accent4"/>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sym typeface="Segoe UI" panose="020B0502040204020203" pitchFamily="34" charset="0"/>
              </a:endParaRPr>
            </a:p>
          </p:txBody>
        </p:sp>
        <p:grpSp>
          <p:nvGrpSpPr>
            <p:cNvPr id="17" name="Group 16"/>
            <p:cNvGrpSpPr/>
            <p:nvPr/>
          </p:nvGrpSpPr>
          <p:grpSpPr>
            <a:xfrm>
              <a:off x="724218" y="4249344"/>
              <a:ext cx="342378" cy="573189"/>
              <a:chOff x="1701523" y="1214195"/>
              <a:chExt cx="1740332" cy="2913560"/>
            </a:xfrm>
            <a:solidFill>
              <a:schemeClr val="accent1"/>
            </a:solidFill>
          </p:grpSpPr>
          <p:sp>
            <p:nvSpPr>
              <p:cNvPr id="22" name="Freeform 21"/>
              <p:cNvSpPr/>
              <p:nvPr/>
            </p:nvSpPr>
            <p:spPr>
              <a:xfrm>
                <a:off x="2428444" y="1214195"/>
                <a:ext cx="1013411" cy="2913560"/>
              </a:xfrm>
              <a:custGeom>
                <a:avLst/>
                <a:gdLst/>
                <a:ahLst/>
                <a:cxnLst/>
                <a:rect l="l" t="t" r="r" b="b"/>
                <a:pathLst>
                  <a:path w="1504950" h="4326731">
                    <a:moveTo>
                      <a:pt x="635000" y="3651250"/>
                    </a:moveTo>
                    <a:lnTo>
                      <a:pt x="635000" y="3740150"/>
                    </a:lnTo>
                    <a:lnTo>
                      <a:pt x="1403350" y="3746500"/>
                    </a:lnTo>
                    <a:lnTo>
                      <a:pt x="1403350" y="3663950"/>
                    </a:lnTo>
                    <a:close/>
                    <a:moveTo>
                      <a:pt x="635000" y="3380582"/>
                    </a:moveTo>
                    <a:lnTo>
                      <a:pt x="635000" y="3469482"/>
                    </a:lnTo>
                    <a:lnTo>
                      <a:pt x="1403350" y="3475832"/>
                    </a:lnTo>
                    <a:lnTo>
                      <a:pt x="1403350" y="3393282"/>
                    </a:lnTo>
                    <a:close/>
                    <a:moveTo>
                      <a:pt x="635000" y="3109913"/>
                    </a:moveTo>
                    <a:lnTo>
                      <a:pt x="635000" y="3198813"/>
                    </a:lnTo>
                    <a:lnTo>
                      <a:pt x="1403350" y="3205163"/>
                    </a:lnTo>
                    <a:lnTo>
                      <a:pt x="1403350" y="3122613"/>
                    </a:lnTo>
                    <a:close/>
                    <a:moveTo>
                      <a:pt x="635000" y="2823369"/>
                    </a:moveTo>
                    <a:lnTo>
                      <a:pt x="635000" y="2912269"/>
                    </a:lnTo>
                    <a:lnTo>
                      <a:pt x="1403350" y="2934494"/>
                    </a:lnTo>
                    <a:lnTo>
                      <a:pt x="1403350" y="2848769"/>
                    </a:lnTo>
                    <a:close/>
                    <a:moveTo>
                      <a:pt x="635000" y="2517775"/>
                    </a:moveTo>
                    <a:lnTo>
                      <a:pt x="635000" y="2606675"/>
                    </a:lnTo>
                    <a:lnTo>
                      <a:pt x="1406525" y="2647950"/>
                    </a:lnTo>
                    <a:cubicBezTo>
                      <a:pt x="1405467" y="2613025"/>
                      <a:pt x="1404408" y="2606675"/>
                      <a:pt x="1403350" y="2571750"/>
                    </a:cubicBezTo>
                    <a:close/>
                    <a:moveTo>
                      <a:pt x="628650" y="173038"/>
                    </a:moveTo>
                    <a:lnTo>
                      <a:pt x="628650" y="2320925"/>
                    </a:lnTo>
                    <a:lnTo>
                      <a:pt x="1162050" y="2368550"/>
                    </a:lnTo>
                    <a:lnTo>
                      <a:pt x="1162050" y="2311400"/>
                    </a:lnTo>
                    <a:lnTo>
                      <a:pt x="681038" y="2273300"/>
                    </a:lnTo>
                    <a:lnTo>
                      <a:pt x="681038" y="1720896"/>
                    </a:lnTo>
                    <a:lnTo>
                      <a:pt x="1152525" y="1816100"/>
                    </a:lnTo>
                    <a:lnTo>
                      <a:pt x="1152525" y="1763713"/>
                    </a:lnTo>
                    <a:lnTo>
                      <a:pt x="681038" y="1654908"/>
                    </a:lnTo>
                    <a:lnTo>
                      <a:pt x="681038" y="1170881"/>
                    </a:lnTo>
                    <a:lnTo>
                      <a:pt x="1150494" y="1349375"/>
                    </a:lnTo>
                    <a:lnTo>
                      <a:pt x="1150494" y="1287463"/>
                    </a:lnTo>
                    <a:lnTo>
                      <a:pt x="681038" y="1108968"/>
                    </a:lnTo>
                    <a:lnTo>
                      <a:pt x="681038" y="655446"/>
                    </a:lnTo>
                    <a:lnTo>
                      <a:pt x="1155699" y="873125"/>
                    </a:lnTo>
                    <a:lnTo>
                      <a:pt x="1155699" y="811212"/>
                    </a:lnTo>
                    <a:lnTo>
                      <a:pt x="681038" y="591334"/>
                    </a:lnTo>
                    <a:lnTo>
                      <a:pt x="681038" y="258763"/>
                    </a:lnTo>
                    <a:lnTo>
                      <a:pt x="1143000" y="515938"/>
                    </a:lnTo>
                    <a:lnTo>
                      <a:pt x="1143000" y="458788"/>
                    </a:lnTo>
                    <a:close/>
                    <a:moveTo>
                      <a:pt x="488950" y="76200"/>
                    </a:moveTo>
                    <a:lnTo>
                      <a:pt x="50800" y="314325"/>
                    </a:lnTo>
                    <a:lnTo>
                      <a:pt x="53975" y="412750"/>
                    </a:lnTo>
                    <a:lnTo>
                      <a:pt x="422275" y="212725"/>
                    </a:lnTo>
                    <a:lnTo>
                      <a:pt x="422275" y="558800"/>
                    </a:lnTo>
                    <a:lnTo>
                      <a:pt x="60325" y="711200"/>
                    </a:lnTo>
                    <a:lnTo>
                      <a:pt x="60325" y="803275"/>
                    </a:lnTo>
                    <a:lnTo>
                      <a:pt x="422275" y="650875"/>
                    </a:lnTo>
                    <a:lnTo>
                      <a:pt x="422275" y="936625"/>
                    </a:lnTo>
                    <a:lnTo>
                      <a:pt x="66675" y="1098550"/>
                    </a:lnTo>
                    <a:lnTo>
                      <a:pt x="66675" y="1196975"/>
                    </a:lnTo>
                    <a:lnTo>
                      <a:pt x="422275" y="1041400"/>
                    </a:lnTo>
                    <a:lnTo>
                      <a:pt x="422275" y="1362075"/>
                    </a:lnTo>
                    <a:lnTo>
                      <a:pt x="488950" y="1323975"/>
                    </a:lnTo>
                    <a:close/>
                    <a:moveTo>
                      <a:pt x="520700" y="0"/>
                    </a:moveTo>
                    <a:lnTo>
                      <a:pt x="1231900" y="400050"/>
                    </a:lnTo>
                    <a:lnTo>
                      <a:pt x="1231900" y="2374900"/>
                    </a:lnTo>
                    <a:cubicBezTo>
                      <a:pt x="1321858" y="2390775"/>
                      <a:pt x="1411817" y="2390775"/>
                      <a:pt x="1501775" y="2406650"/>
                    </a:cubicBezTo>
                    <a:cubicBezTo>
                      <a:pt x="1502833" y="3013075"/>
                      <a:pt x="1503892" y="3635375"/>
                      <a:pt x="1504950" y="4241800"/>
                    </a:cubicBezTo>
                    <a:lnTo>
                      <a:pt x="539750" y="4326731"/>
                    </a:lnTo>
                    <a:lnTo>
                      <a:pt x="539750" y="1376362"/>
                    </a:lnTo>
                    <a:lnTo>
                      <a:pt x="386556" y="1455737"/>
                    </a:lnTo>
                    <a:cubicBezTo>
                      <a:pt x="386556" y="1345406"/>
                      <a:pt x="386557" y="1235075"/>
                      <a:pt x="386557" y="1124744"/>
                    </a:cubicBezTo>
                    <a:lnTo>
                      <a:pt x="7144" y="1281112"/>
                    </a:lnTo>
                    <a:cubicBezTo>
                      <a:pt x="4763" y="947208"/>
                      <a:pt x="2381" y="613304"/>
                      <a:pt x="0" y="27940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3" name="Freeform 22"/>
              <p:cNvSpPr/>
              <p:nvPr/>
            </p:nvSpPr>
            <p:spPr>
              <a:xfrm>
                <a:off x="2227470" y="1992427"/>
                <a:ext cx="551605" cy="1757436"/>
              </a:xfrm>
              <a:custGeom>
                <a:avLst/>
                <a:gdLst/>
                <a:ahLst/>
                <a:cxnLst/>
                <a:rect l="l" t="t" r="r" b="b"/>
                <a:pathLst>
                  <a:path w="819150" h="2609850">
                    <a:moveTo>
                      <a:pt x="590550" y="171450"/>
                    </a:moveTo>
                    <a:lnTo>
                      <a:pt x="101600" y="368300"/>
                    </a:lnTo>
                    <a:lnTo>
                      <a:pt x="101600" y="2508250"/>
                    </a:lnTo>
                    <a:lnTo>
                      <a:pt x="736600" y="2476500"/>
                    </a:lnTo>
                    <a:lnTo>
                      <a:pt x="736600" y="2336800"/>
                    </a:lnTo>
                    <a:lnTo>
                      <a:pt x="196850" y="2368550"/>
                    </a:lnTo>
                    <a:lnTo>
                      <a:pt x="196850" y="2114550"/>
                    </a:lnTo>
                    <a:lnTo>
                      <a:pt x="730250" y="2076450"/>
                    </a:lnTo>
                    <a:lnTo>
                      <a:pt x="730250" y="1949450"/>
                    </a:lnTo>
                    <a:lnTo>
                      <a:pt x="196850" y="2000250"/>
                    </a:lnTo>
                    <a:lnTo>
                      <a:pt x="196850" y="958850"/>
                    </a:lnTo>
                    <a:lnTo>
                      <a:pt x="723900" y="831850"/>
                    </a:lnTo>
                    <a:lnTo>
                      <a:pt x="723900" y="704850"/>
                    </a:lnTo>
                    <a:lnTo>
                      <a:pt x="196850" y="831850"/>
                    </a:lnTo>
                    <a:lnTo>
                      <a:pt x="196850" y="450850"/>
                    </a:lnTo>
                    <a:lnTo>
                      <a:pt x="584200" y="298450"/>
                    </a:lnTo>
                    <a:close/>
                    <a:moveTo>
                      <a:pt x="666750" y="0"/>
                    </a:moveTo>
                    <a:lnTo>
                      <a:pt x="666750" y="330200"/>
                    </a:lnTo>
                    <a:lnTo>
                      <a:pt x="819150" y="254000"/>
                    </a:lnTo>
                    <a:lnTo>
                      <a:pt x="819150" y="2578100"/>
                    </a:lnTo>
                    <a:lnTo>
                      <a:pt x="0" y="2609850"/>
                    </a:lnTo>
                    <a:lnTo>
                      <a:pt x="0" y="2794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Freeform 23"/>
              <p:cNvSpPr/>
              <p:nvPr/>
            </p:nvSpPr>
            <p:spPr>
              <a:xfrm>
                <a:off x="1701523" y="3739173"/>
                <a:ext cx="1077552" cy="387512"/>
              </a:xfrm>
              <a:custGeom>
                <a:avLst/>
                <a:gdLst/>
                <a:ahLst/>
                <a:cxnLst/>
                <a:rect l="l" t="t" r="r" b="b"/>
                <a:pathLst>
                  <a:path w="1600200" h="575468">
                    <a:moveTo>
                      <a:pt x="312738" y="180975"/>
                    </a:moveTo>
                    <a:lnTo>
                      <a:pt x="312738" y="485775"/>
                    </a:lnTo>
                    <a:lnTo>
                      <a:pt x="100806" y="475879"/>
                    </a:lnTo>
                    <a:lnTo>
                      <a:pt x="100806" y="190871"/>
                    </a:lnTo>
                    <a:close/>
                    <a:moveTo>
                      <a:pt x="628083" y="166316"/>
                    </a:moveTo>
                    <a:lnTo>
                      <a:pt x="628083" y="490907"/>
                    </a:lnTo>
                    <a:lnTo>
                      <a:pt x="402390" y="480369"/>
                    </a:lnTo>
                    <a:lnTo>
                      <a:pt x="402390" y="176855"/>
                    </a:lnTo>
                    <a:close/>
                    <a:moveTo>
                      <a:pt x="336550" y="150019"/>
                    </a:moveTo>
                    <a:lnTo>
                      <a:pt x="76994" y="161925"/>
                    </a:lnTo>
                    <a:lnTo>
                      <a:pt x="76994" y="504825"/>
                    </a:lnTo>
                    <a:lnTo>
                      <a:pt x="336550" y="516731"/>
                    </a:lnTo>
                    <a:close/>
                    <a:moveTo>
                      <a:pt x="961924" y="149056"/>
                    </a:moveTo>
                    <a:lnTo>
                      <a:pt x="961924" y="495802"/>
                    </a:lnTo>
                    <a:lnTo>
                      <a:pt x="720827" y="484544"/>
                    </a:lnTo>
                    <a:lnTo>
                      <a:pt x="720827" y="160314"/>
                    </a:lnTo>
                    <a:close/>
                    <a:moveTo>
                      <a:pt x="653441" y="133350"/>
                    </a:moveTo>
                    <a:lnTo>
                      <a:pt x="377032" y="146029"/>
                    </a:lnTo>
                    <a:lnTo>
                      <a:pt x="377032" y="511194"/>
                    </a:lnTo>
                    <a:lnTo>
                      <a:pt x="653441" y="523873"/>
                    </a:lnTo>
                    <a:close/>
                    <a:moveTo>
                      <a:pt x="989013" y="113840"/>
                    </a:moveTo>
                    <a:lnTo>
                      <a:pt x="693738" y="127385"/>
                    </a:lnTo>
                    <a:lnTo>
                      <a:pt x="693738" y="517474"/>
                    </a:lnTo>
                    <a:lnTo>
                      <a:pt x="989013" y="531018"/>
                    </a:lnTo>
                    <a:close/>
                    <a:moveTo>
                      <a:pt x="1560513" y="85725"/>
                    </a:moveTo>
                    <a:lnTo>
                      <a:pt x="1055688" y="111919"/>
                    </a:lnTo>
                    <a:lnTo>
                      <a:pt x="1058069" y="145256"/>
                    </a:lnTo>
                    <a:cubicBezTo>
                      <a:pt x="1180307" y="150812"/>
                      <a:pt x="1400175" y="127794"/>
                      <a:pt x="1522413" y="133350"/>
                    </a:cubicBezTo>
                    <a:lnTo>
                      <a:pt x="1522413" y="502444"/>
                    </a:lnTo>
                    <a:lnTo>
                      <a:pt x="1060450" y="481013"/>
                    </a:lnTo>
                    <a:lnTo>
                      <a:pt x="1060450" y="528638"/>
                    </a:lnTo>
                    <a:lnTo>
                      <a:pt x="1560513" y="547688"/>
                    </a:lnTo>
                    <a:close/>
                    <a:moveTo>
                      <a:pt x="1597819" y="0"/>
                    </a:moveTo>
                    <a:cubicBezTo>
                      <a:pt x="1598613" y="191029"/>
                      <a:pt x="1599406" y="384440"/>
                      <a:pt x="1600200" y="575468"/>
                    </a:cubicBezTo>
                    <a:lnTo>
                      <a:pt x="6350" y="523738"/>
                    </a:lnTo>
                    <a:cubicBezTo>
                      <a:pt x="4233" y="371006"/>
                      <a:pt x="2117" y="218275"/>
                      <a:pt x="0" y="65543"/>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18" name="Group 17"/>
            <p:cNvGrpSpPr/>
            <p:nvPr/>
          </p:nvGrpSpPr>
          <p:grpSpPr>
            <a:xfrm>
              <a:off x="677301" y="2431749"/>
              <a:ext cx="436212" cy="466342"/>
              <a:chOff x="3523421" y="2820819"/>
              <a:chExt cx="436212" cy="466342"/>
            </a:xfrm>
          </p:grpSpPr>
          <p:sp>
            <p:nvSpPr>
              <p:cNvPr id="20" name="Diamond 19"/>
              <p:cNvSpPr/>
              <p:nvPr/>
            </p:nvSpPr>
            <p:spPr bwMode="auto">
              <a:xfrm>
                <a:off x="3523421" y="2820819"/>
                <a:ext cx="436212" cy="466342"/>
              </a:xfrm>
              <a:prstGeom prst="diamond">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Oval 28"/>
              <p:cNvSpPr/>
              <p:nvPr/>
            </p:nvSpPr>
            <p:spPr bwMode="auto">
              <a:xfrm rot="16200000" flipH="1">
                <a:off x="3607696" y="2997751"/>
                <a:ext cx="267661" cy="112477"/>
              </a:xfrm>
              <a:custGeom>
                <a:avLst/>
                <a:gdLst>
                  <a:gd name="connsiteX0" fmla="*/ 508111 w 1628919"/>
                  <a:gd name="connsiteY0" fmla="*/ 620105 h 1496955"/>
                  <a:gd name="connsiteX1" fmla="*/ 434644 w 1628919"/>
                  <a:gd name="connsiteY1" fmla="*/ 693571 h 1496955"/>
                  <a:gd name="connsiteX2" fmla="*/ 508111 w 1628919"/>
                  <a:gd name="connsiteY2" fmla="*/ 767040 h 1496955"/>
                  <a:gd name="connsiteX3" fmla="*/ 581578 w 1628919"/>
                  <a:gd name="connsiteY3" fmla="*/ 693572 h 1496955"/>
                  <a:gd name="connsiteX4" fmla="*/ 508111 w 1628919"/>
                  <a:gd name="connsiteY4" fmla="*/ 620105 h 1496955"/>
                  <a:gd name="connsiteX5" fmla="*/ 524691 w 1628919"/>
                  <a:gd name="connsiteY5" fmla="*/ 488873 h 1496955"/>
                  <a:gd name="connsiteX6" fmla="*/ 717513 w 1628919"/>
                  <a:gd name="connsiteY6" fmla="*/ 627248 h 1496955"/>
                  <a:gd name="connsiteX7" fmla="*/ 1220014 w 1628919"/>
                  <a:gd name="connsiteY7" fmla="*/ 627248 h 1496955"/>
                  <a:gd name="connsiteX8" fmla="*/ 1274783 w 1628919"/>
                  <a:gd name="connsiteY8" fmla="*/ 746311 h 1496955"/>
                  <a:gd name="connsiteX9" fmla="*/ 1220014 w 1628919"/>
                  <a:gd name="connsiteY9" fmla="*/ 753456 h 1496955"/>
                  <a:gd name="connsiteX10" fmla="*/ 1189058 w 1628919"/>
                  <a:gd name="connsiteY10" fmla="*/ 703448 h 1496955"/>
                  <a:gd name="connsiteX11" fmla="*/ 1098571 w 1628919"/>
                  <a:gd name="connsiteY11" fmla="*/ 767743 h 1496955"/>
                  <a:gd name="connsiteX12" fmla="*/ 1031897 w 1628919"/>
                  <a:gd name="connsiteY12" fmla="*/ 717736 h 1496955"/>
                  <a:gd name="connsiteX13" fmla="*/ 965221 w 1628919"/>
                  <a:gd name="connsiteY13" fmla="*/ 779648 h 1496955"/>
                  <a:gd name="connsiteX14" fmla="*/ 881877 w 1628919"/>
                  <a:gd name="connsiteY14" fmla="*/ 712974 h 1496955"/>
                  <a:gd name="connsiteX15" fmla="*/ 841396 w 1628919"/>
                  <a:gd name="connsiteY15" fmla="*/ 784412 h 1496955"/>
                  <a:gd name="connsiteX16" fmla="*/ 741384 w 1628919"/>
                  <a:gd name="connsiteY16" fmla="*/ 784411 h 1496955"/>
                  <a:gd name="connsiteX17" fmla="*/ 700195 w 1628919"/>
                  <a:gd name="connsiteY17" fmla="*/ 792933 h 1496955"/>
                  <a:gd name="connsiteX18" fmla="*/ 524691 w 1628919"/>
                  <a:gd name="connsiteY18" fmla="*/ 898445 h 1496955"/>
                  <a:gd name="connsiteX19" fmla="*/ 319905 w 1628919"/>
                  <a:gd name="connsiteY19" fmla="*/ 693659 h 1496955"/>
                  <a:gd name="connsiteX20" fmla="*/ 524691 w 1628919"/>
                  <a:gd name="connsiteY20" fmla="*/ 488873 h 1496955"/>
                  <a:gd name="connsiteX21" fmla="*/ 803294 w 1628919"/>
                  <a:gd name="connsiteY21" fmla="*/ -1 h 1496955"/>
                  <a:gd name="connsiteX22" fmla="*/ 109635 w 1628919"/>
                  <a:gd name="connsiteY22" fmla="*/ 693661 h 1496955"/>
                  <a:gd name="connsiteX23" fmla="*/ 803295 w 1628919"/>
                  <a:gd name="connsiteY23" fmla="*/ 1387322 h 1496955"/>
                  <a:gd name="connsiteX24" fmla="*/ 1496956 w 1628919"/>
                  <a:gd name="connsiteY24" fmla="*/ 693660 h 1496955"/>
                  <a:gd name="connsiteX25" fmla="*/ 803294 w 1628919"/>
                  <a:gd name="connsiteY25" fmla="*/ -1 h 1496955"/>
                  <a:gd name="connsiteX26" fmla="*/ 0 w 1628919"/>
                  <a:gd name="connsiteY26" fmla="*/ 693659 h 1496955"/>
                  <a:gd name="connsiteX27" fmla="*/ 1606589 w 1628919"/>
                  <a:gd name="connsiteY27" fmla="*/ 693662 h 1496955"/>
                  <a:gd name="connsiteX28" fmla="*/ 803294 w 1628919"/>
                  <a:gd name="connsiteY28" fmla="*/ 1496955 h 1496955"/>
                  <a:gd name="connsiteX29" fmla="*/ 0 w 1628919"/>
                  <a:gd name="connsiteY29" fmla="*/ 693659 h 1496955"/>
                  <a:gd name="connsiteX0" fmla="*/ 508111 w 1628919"/>
                  <a:gd name="connsiteY0" fmla="*/ 131231 h 1008081"/>
                  <a:gd name="connsiteX1" fmla="*/ 434644 w 1628919"/>
                  <a:gd name="connsiteY1" fmla="*/ 204697 h 1008081"/>
                  <a:gd name="connsiteX2" fmla="*/ 508111 w 1628919"/>
                  <a:gd name="connsiteY2" fmla="*/ 278166 h 1008081"/>
                  <a:gd name="connsiteX3" fmla="*/ 581578 w 1628919"/>
                  <a:gd name="connsiteY3" fmla="*/ 204698 h 1008081"/>
                  <a:gd name="connsiteX4" fmla="*/ 508111 w 1628919"/>
                  <a:gd name="connsiteY4" fmla="*/ 131231 h 1008081"/>
                  <a:gd name="connsiteX5" fmla="*/ 524691 w 1628919"/>
                  <a:gd name="connsiteY5" fmla="*/ -1 h 1008081"/>
                  <a:gd name="connsiteX6" fmla="*/ 717513 w 1628919"/>
                  <a:gd name="connsiteY6" fmla="*/ 138374 h 1008081"/>
                  <a:gd name="connsiteX7" fmla="*/ 1220014 w 1628919"/>
                  <a:gd name="connsiteY7" fmla="*/ 138374 h 1008081"/>
                  <a:gd name="connsiteX8" fmla="*/ 1274783 w 1628919"/>
                  <a:gd name="connsiteY8" fmla="*/ 257437 h 1008081"/>
                  <a:gd name="connsiteX9" fmla="*/ 1220014 w 1628919"/>
                  <a:gd name="connsiteY9" fmla="*/ 264582 h 1008081"/>
                  <a:gd name="connsiteX10" fmla="*/ 1189058 w 1628919"/>
                  <a:gd name="connsiteY10" fmla="*/ 214574 h 1008081"/>
                  <a:gd name="connsiteX11" fmla="*/ 1098571 w 1628919"/>
                  <a:gd name="connsiteY11" fmla="*/ 278869 h 1008081"/>
                  <a:gd name="connsiteX12" fmla="*/ 1031897 w 1628919"/>
                  <a:gd name="connsiteY12" fmla="*/ 228862 h 1008081"/>
                  <a:gd name="connsiteX13" fmla="*/ 965221 w 1628919"/>
                  <a:gd name="connsiteY13" fmla="*/ 290774 h 1008081"/>
                  <a:gd name="connsiteX14" fmla="*/ 881877 w 1628919"/>
                  <a:gd name="connsiteY14" fmla="*/ 224100 h 1008081"/>
                  <a:gd name="connsiteX15" fmla="*/ 841396 w 1628919"/>
                  <a:gd name="connsiteY15" fmla="*/ 295538 h 1008081"/>
                  <a:gd name="connsiteX16" fmla="*/ 741384 w 1628919"/>
                  <a:gd name="connsiteY16" fmla="*/ 295537 h 1008081"/>
                  <a:gd name="connsiteX17" fmla="*/ 700195 w 1628919"/>
                  <a:gd name="connsiteY17" fmla="*/ 304059 h 1008081"/>
                  <a:gd name="connsiteX18" fmla="*/ 524691 w 1628919"/>
                  <a:gd name="connsiteY18" fmla="*/ 409571 h 1008081"/>
                  <a:gd name="connsiteX19" fmla="*/ 319905 w 1628919"/>
                  <a:gd name="connsiteY19" fmla="*/ 204785 h 1008081"/>
                  <a:gd name="connsiteX20" fmla="*/ 524691 w 1628919"/>
                  <a:gd name="connsiteY20" fmla="*/ -1 h 1008081"/>
                  <a:gd name="connsiteX21" fmla="*/ 1496956 w 1628919"/>
                  <a:gd name="connsiteY21" fmla="*/ 204786 h 1008081"/>
                  <a:gd name="connsiteX22" fmla="*/ 109635 w 1628919"/>
                  <a:gd name="connsiteY22" fmla="*/ 204787 h 1008081"/>
                  <a:gd name="connsiteX23" fmla="*/ 803295 w 1628919"/>
                  <a:gd name="connsiteY23" fmla="*/ 898448 h 1008081"/>
                  <a:gd name="connsiteX24" fmla="*/ 1496956 w 1628919"/>
                  <a:gd name="connsiteY24" fmla="*/ 204786 h 1008081"/>
                  <a:gd name="connsiteX25" fmla="*/ 0 w 1628919"/>
                  <a:gd name="connsiteY25" fmla="*/ 204785 h 1008081"/>
                  <a:gd name="connsiteX26" fmla="*/ 1606589 w 1628919"/>
                  <a:gd name="connsiteY26" fmla="*/ 204788 h 1008081"/>
                  <a:gd name="connsiteX27" fmla="*/ 803294 w 1628919"/>
                  <a:gd name="connsiteY27" fmla="*/ 1008081 h 1008081"/>
                  <a:gd name="connsiteX28" fmla="*/ 0 w 1628919"/>
                  <a:gd name="connsiteY28" fmla="*/ 204785 h 1008081"/>
                  <a:gd name="connsiteX0" fmla="*/ 508111 w 1496957"/>
                  <a:gd name="connsiteY0" fmla="*/ 131231 h 1008081"/>
                  <a:gd name="connsiteX1" fmla="*/ 434644 w 1496957"/>
                  <a:gd name="connsiteY1" fmla="*/ 204697 h 1008081"/>
                  <a:gd name="connsiteX2" fmla="*/ 508111 w 1496957"/>
                  <a:gd name="connsiteY2" fmla="*/ 278166 h 1008081"/>
                  <a:gd name="connsiteX3" fmla="*/ 581578 w 1496957"/>
                  <a:gd name="connsiteY3" fmla="*/ 204698 h 1008081"/>
                  <a:gd name="connsiteX4" fmla="*/ 508111 w 1496957"/>
                  <a:gd name="connsiteY4" fmla="*/ 131231 h 1008081"/>
                  <a:gd name="connsiteX5" fmla="*/ 524691 w 1496957"/>
                  <a:gd name="connsiteY5" fmla="*/ -1 h 1008081"/>
                  <a:gd name="connsiteX6" fmla="*/ 717513 w 1496957"/>
                  <a:gd name="connsiteY6" fmla="*/ 138374 h 1008081"/>
                  <a:gd name="connsiteX7" fmla="*/ 1220014 w 1496957"/>
                  <a:gd name="connsiteY7" fmla="*/ 138374 h 1008081"/>
                  <a:gd name="connsiteX8" fmla="*/ 1274783 w 1496957"/>
                  <a:gd name="connsiteY8" fmla="*/ 257437 h 1008081"/>
                  <a:gd name="connsiteX9" fmla="*/ 1220014 w 1496957"/>
                  <a:gd name="connsiteY9" fmla="*/ 264582 h 1008081"/>
                  <a:gd name="connsiteX10" fmla="*/ 1189058 w 1496957"/>
                  <a:gd name="connsiteY10" fmla="*/ 214574 h 1008081"/>
                  <a:gd name="connsiteX11" fmla="*/ 1098571 w 1496957"/>
                  <a:gd name="connsiteY11" fmla="*/ 278869 h 1008081"/>
                  <a:gd name="connsiteX12" fmla="*/ 1031897 w 1496957"/>
                  <a:gd name="connsiteY12" fmla="*/ 228862 h 1008081"/>
                  <a:gd name="connsiteX13" fmla="*/ 965221 w 1496957"/>
                  <a:gd name="connsiteY13" fmla="*/ 290774 h 1008081"/>
                  <a:gd name="connsiteX14" fmla="*/ 881877 w 1496957"/>
                  <a:gd name="connsiteY14" fmla="*/ 224100 h 1008081"/>
                  <a:gd name="connsiteX15" fmla="*/ 841396 w 1496957"/>
                  <a:gd name="connsiteY15" fmla="*/ 295538 h 1008081"/>
                  <a:gd name="connsiteX16" fmla="*/ 741384 w 1496957"/>
                  <a:gd name="connsiteY16" fmla="*/ 295537 h 1008081"/>
                  <a:gd name="connsiteX17" fmla="*/ 700195 w 1496957"/>
                  <a:gd name="connsiteY17" fmla="*/ 304059 h 1008081"/>
                  <a:gd name="connsiteX18" fmla="*/ 524691 w 1496957"/>
                  <a:gd name="connsiteY18" fmla="*/ 409571 h 1008081"/>
                  <a:gd name="connsiteX19" fmla="*/ 319905 w 1496957"/>
                  <a:gd name="connsiteY19" fmla="*/ 204785 h 1008081"/>
                  <a:gd name="connsiteX20" fmla="*/ 524691 w 1496957"/>
                  <a:gd name="connsiteY20" fmla="*/ -1 h 1008081"/>
                  <a:gd name="connsiteX21" fmla="*/ 1496956 w 1496957"/>
                  <a:gd name="connsiteY21" fmla="*/ 204786 h 1008081"/>
                  <a:gd name="connsiteX22" fmla="*/ 109635 w 1496957"/>
                  <a:gd name="connsiteY22" fmla="*/ 204787 h 1008081"/>
                  <a:gd name="connsiteX23" fmla="*/ 803295 w 1496957"/>
                  <a:gd name="connsiteY23" fmla="*/ 898448 h 1008081"/>
                  <a:gd name="connsiteX24" fmla="*/ 1496956 w 1496957"/>
                  <a:gd name="connsiteY24" fmla="*/ 204786 h 1008081"/>
                  <a:gd name="connsiteX25" fmla="*/ 0 w 1496957"/>
                  <a:gd name="connsiteY25" fmla="*/ 204785 h 1008081"/>
                  <a:gd name="connsiteX26" fmla="*/ 803294 w 1496957"/>
                  <a:gd name="connsiteY26" fmla="*/ 1008081 h 1008081"/>
                  <a:gd name="connsiteX27" fmla="*/ 0 w 1496957"/>
                  <a:gd name="connsiteY27" fmla="*/ 204785 h 1008081"/>
                  <a:gd name="connsiteX0" fmla="*/ 508111 w 1294552"/>
                  <a:gd name="connsiteY0" fmla="*/ 131231 h 1008081"/>
                  <a:gd name="connsiteX1" fmla="*/ 434644 w 1294552"/>
                  <a:gd name="connsiteY1" fmla="*/ 204697 h 1008081"/>
                  <a:gd name="connsiteX2" fmla="*/ 508111 w 1294552"/>
                  <a:gd name="connsiteY2" fmla="*/ 278166 h 1008081"/>
                  <a:gd name="connsiteX3" fmla="*/ 581578 w 1294552"/>
                  <a:gd name="connsiteY3" fmla="*/ 204698 h 1008081"/>
                  <a:gd name="connsiteX4" fmla="*/ 508111 w 1294552"/>
                  <a:gd name="connsiteY4" fmla="*/ 131231 h 1008081"/>
                  <a:gd name="connsiteX5" fmla="*/ 524691 w 1294552"/>
                  <a:gd name="connsiteY5" fmla="*/ -1 h 1008081"/>
                  <a:gd name="connsiteX6" fmla="*/ 717513 w 1294552"/>
                  <a:gd name="connsiteY6" fmla="*/ 138374 h 1008081"/>
                  <a:gd name="connsiteX7" fmla="*/ 1220014 w 1294552"/>
                  <a:gd name="connsiteY7" fmla="*/ 138374 h 1008081"/>
                  <a:gd name="connsiteX8" fmla="*/ 1274783 w 1294552"/>
                  <a:gd name="connsiteY8" fmla="*/ 257437 h 1008081"/>
                  <a:gd name="connsiteX9" fmla="*/ 1220014 w 1294552"/>
                  <a:gd name="connsiteY9" fmla="*/ 264582 h 1008081"/>
                  <a:gd name="connsiteX10" fmla="*/ 1189058 w 1294552"/>
                  <a:gd name="connsiteY10" fmla="*/ 214574 h 1008081"/>
                  <a:gd name="connsiteX11" fmla="*/ 1098571 w 1294552"/>
                  <a:gd name="connsiteY11" fmla="*/ 278869 h 1008081"/>
                  <a:gd name="connsiteX12" fmla="*/ 1031897 w 1294552"/>
                  <a:gd name="connsiteY12" fmla="*/ 228862 h 1008081"/>
                  <a:gd name="connsiteX13" fmla="*/ 965221 w 1294552"/>
                  <a:gd name="connsiteY13" fmla="*/ 290774 h 1008081"/>
                  <a:gd name="connsiteX14" fmla="*/ 881877 w 1294552"/>
                  <a:gd name="connsiteY14" fmla="*/ 224100 h 1008081"/>
                  <a:gd name="connsiteX15" fmla="*/ 841396 w 1294552"/>
                  <a:gd name="connsiteY15" fmla="*/ 295538 h 1008081"/>
                  <a:gd name="connsiteX16" fmla="*/ 741384 w 1294552"/>
                  <a:gd name="connsiteY16" fmla="*/ 295537 h 1008081"/>
                  <a:gd name="connsiteX17" fmla="*/ 700195 w 1294552"/>
                  <a:gd name="connsiteY17" fmla="*/ 304059 h 1008081"/>
                  <a:gd name="connsiteX18" fmla="*/ 524691 w 1294552"/>
                  <a:gd name="connsiteY18" fmla="*/ 409571 h 1008081"/>
                  <a:gd name="connsiteX19" fmla="*/ 319905 w 1294552"/>
                  <a:gd name="connsiteY19" fmla="*/ 204785 h 1008081"/>
                  <a:gd name="connsiteX20" fmla="*/ 524691 w 1294552"/>
                  <a:gd name="connsiteY20" fmla="*/ -1 h 1008081"/>
                  <a:gd name="connsiteX21" fmla="*/ 803295 w 1294552"/>
                  <a:gd name="connsiteY21" fmla="*/ 898448 h 1008081"/>
                  <a:gd name="connsiteX22" fmla="*/ 109635 w 1294552"/>
                  <a:gd name="connsiteY22" fmla="*/ 204787 h 1008081"/>
                  <a:gd name="connsiteX23" fmla="*/ 803295 w 1294552"/>
                  <a:gd name="connsiteY23" fmla="*/ 898448 h 1008081"/>
                  <a:gd name="connsiteX24" fmla="*/ 0 w 1294552"/>
                  <a:gd name="connsiteY24" fmla="*/ 204785 h 1008081"/>
                  <a:gd name="connsiteX25" fmla="*/ 803294 w 1294552"/>
                  <a:gd name="connsiteY25" fmla="*/ 1008081 h 1008081"/>
                  <a:gd name="connsiteX26" fmla="*/ 0 w 1294552"/>
                  <a:gd name="connsiteY26" fmla="*/ 204785 h 1008081"/>
                  <a:gd name="connsiteX0" fmla="*/ 398477 w 1184918"/>
                  <a:gd name="connsiteY0" fmla="*/ 131231 h 898449"/>
                  <a:gd name="connsiteX1" fmla="*/ 325010 w 1184918"/>
                  <a:gd name="connsiteY1" fmla="*/ 204697 h 898449"/>
                  <a:gd name="connsiteX2" fmla="*/ 398477 w 1184918"/>
                  <a:gd name="connsiteY2" fmla="*/ 278166 h 898449"/>
                  <a:gd name="connsiteX3" fmla="*/ 471944 w 1184918"/>
                  <a:gd name="connsiteY3" fmla="*/ 204698 h 898449"/>
                  <a:gd name="connsiteX4" fmla="*/ 398477 w 1184918"/>
                  <a:gd name="connsiteY4" fmla="*/ 131231 h 898449"/>
                  <a:gd name="connsiteX5" fmla="*/ 415057 w 1184918"/>
                  <a:gd name="connsiteY5" fmla="*/ -1 h 898449"/>
                  <a:gd name="connsiteX6" fmla="*/ 607879 w 1184918"/>
                  <a:gd name="connsiteY6" fmla="*/ 138374 h 898449"/>
                  <a:gd name="connsiteX7" fmla="*/ 1110380 w 1184918"/>
                  <a:gd name="connsiteY7" fmla="*/ 138374 h 898449"/>
                  <a:gd name="connsiteX8" fmla="*/ 1165149 w 1184918"/>
                  <a:gd name="connsiteY8" fmla="*/ 257437 h 898449"/>
                  <a:gd name="connsiteX9" fmla="*/ 1110380 w 1184918"/>
                  <a:gd name="connsiteY9" fmla="*/ 264582 h 898449"/>
                  <a:gd name="connsiteX10" fmla="*/ 1079424 w 1184918"/>
                  <a:gd name="connsiteY10" fmla="*/ 214574 h 898449"/>
                  <a:gd name="connsiteX11" fmla="*/ 988937 w 1184918"/>
                  <a:gd name="connsiteY11" fmla="*/ 278869 h 898449"/>
                  <a:gd name="connsiteX12" fmla="*/ 922263 w 1184918"/>
                  <a:gd name="connsiteY12" fmla="*/ 228862 h 898449"/>
                  <a:gd name="connsiteX13" fmla="*/ 855587 w 1184918"/>
                  <a:gd name="connsiteY13" fmla="*/ 290774 h 898449"/>
                  <a:gd name="connsiteX14" fmla="*/ 772243 w 1184918"/>
                  <a:gd name="connsiteY14" fmla="*/ 224100 h 898449"/>
                  <a:gd name="connsiteX15" fmla="*/ 731762 w 1184918"/>
                  <a:gd name="connsiteY15" fmla="*/ 295538 h 898449"/>
                  <a:gd name="connsiteX16" fmla="*/ 631750 w 1184918"/>
                  <a:gd name="connsiteY16" fmla="*/ 295537 h 898449"/>
                  <a:gd name="connsiteX17" fmla="*/ 590561 w 1184918"/>
                  <a:gd name="connsiteY17" fmla="*/ 304059 h 898449"/>
                  <a:gd name="connsiteX18" fmla="*/ 415057 w 1184918"/>
                  <a:gd name="connsiteY18" fmla="*/ 409571 h 898449"/>
                  <a:gd name="connsiteX19" fmla="*/ 210271 w 1184918"/>
                  <a:gd name="connsiteY19" fmla="*/ 204785 h 898449"/>
                  <a:gd name="connsiteX20" fmla="*/ 415057 w 1184918"/>
                  <a:gd name="connsiteY20" fmla="*/ -1 h 898449"/>
                  <a:gd name="connsiteX21" fmla="*/ 693661 w 1184918"/>
                  <a:gd name="connsiteY21" fmla="*/ 898448 h 898449"/>
                  <a:gd name="connsiteX22" fmla="*/ 1 w 1184918"/>
                  <a:gd name="connsiteY22" fmla="*/ 204787 h 898449"/>
                  <a:gd name="connsiteX23" fmla="*/ 693661 w 1184918"/>
                  <a:gd name="connsiteY23" fmla="*/ 898448 h 898449"/>
                  <a:gd name="connsiteX0" fmla="*/ 188205 w 974646"/>
                  <a:gd name="connsiteY0" fmla="*/ 131231 h 409572"/>
                  <a:gd name="connsiteX1" fmla="*/ 114738 w 974646"/>
                  <a:gd name="connsiteY1" fmla="*/ 204697 h 409572"/>
                  <a:gd name="connsiteX2" fmla="*/ 188205 w 974646"/>
                  <a:gd name="connsiteY2" fmla="*/ 278166 h 409572"/>
                  <a:gd name="connsiteX3" fmla="*/ 261672 w 974646"/>
                  <a:gd name="connsiteY3" fmla="*/ 204698 h 409572"/>
                  <a:gd name="connsiteX4" fmla="*/ 188205 w 974646"/>
                  <a:gd name="connsiteY4" fmla="*/ 131231 h 409572"/>
                  <a:gd name="connsiteX5" fmla="*/ 204785 w 974646"/>
                  <a:gd name="connsiteY5" fmla="*/ -1 h 409572"/>
                  <a:gd name="connsiteX6" fmla="*/ 397607 w 974646"/>
                  <a:gd name="connsiteY6" fmla="*/ 138374 h 409572"/>
                  <a:gd name="connsiteX7" fmla="*/ 900108 w 974646"/>
                  <a:gd name="connsiteY7" fmla="*/ 138374 h 409572"/>
                  <a:gd name="connsiteX8" fmla="*/ 954877 w 974646"/>
                  <a:gd name="connsiteY8" fmla="*/ 257437 h 409572"/>
                  <a:gd name="connsiteX9" fmla="*/ 900108 w 974646"/>
                  <a:gd name="connsiteY9" fmla="*/ 264582 h 409572"/>
                  <a:gd name="connsiteX10" fmla="*/ 869152 w 974646"/>
                  <a:gd name="connsiteY10" fmla="*/ 214574 h 409572"/>
                  <a:gd name="connsiteX11" fmla="*/ 778665 w 974646"/>
                  <a:gd name="connsiteY11" fmla="*/ 278869 h 409572"/>
                  <a:gd name="connsiteX12" fmla="*/ 711991 w 974646"/>
                  <a:gd name="connsiteY12" fmla="*/ 228862 h 409572"/>
                  <a:gd name="connsiteX13" fmla="*/ 645315 w 974646"/>
                  <a:gd name="connsiteY13" fmla="*/ 290774 h 409572"/>
                  <a:gd name="connsiteX14" fmla="*/ 561971 w 974646"/>
                  <a:gd name="connsiteY14" fmla="*/ 224100 h 409572"/>
                  <a:gd name="connsiteX15" fmla="*/ 521490 w 974646"/>
                  <a:gd name="connsiteY15" fmla="*/ 295538 h 409572"/>
                  <a:gd name="connsiteX16" fmla="*/ 421478 w 974646"/>
                  <a:gd name="connsiteY16" fmla="*/ 295537 h 409572"/>
                  <a:gd name="connsiteX17" fmla="*/ 380289 w 974646"/>
                  <a:gd name="connsiteY17" fmla="*/ 304059 h 409572"/>
                  <a:gd name="connsiteX18" fmla="*/ 204785 w 974646"/>
                  <a:gd name="connsiteY18" fmla="*/ 409571 h 409572"/>
                  <a:gd name="connsiteX19" fmla="*/ -1 w 974646"/>
                  <a:gd name="connsiteY19" fmla="*/ 204785 h 409572"/>
                  <a:gd name="connsiteX20" fmla="*/ 204785 w 974646"/>
                  <a:gd name="connsiteY20" fmla="*/ -1 h 40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74646" h="409572">
                    <a:moveTo>
                      <a:pt x="188205" y="131231"/>
                    </a:moveTo>
                    <a:cubicBezTo>
                      <a:pt x="147630" y="131230"/>
                      <a:pt x="114738" y="164123"/>
                      <a:pt x="114738" y="204697"/>
                    </a:cubicBezTo>
                    <a:cubicBezTo>
                      <a:pt x="114737" y="245273"/>
                      <a:pt x="147630" y="278165"/>
                      <a:pt x="188205" y="278166"/>
                    </a:cubicBezTo>
                    <a:cubicBezTo>
                      <a:pt x="228780" y="278166"/>
                      <a:pt x="261672" y="245273"/>
                      <a:pt x="261672" y="204698"/>
                    </a:cubicBezTo>
                    <a:cubicBezTo>
                      <a:pt x="261672" y="164123"/>
                      <a:pt x="228780" y="131231"/>
                      <a:pt x="188205" y="131231"/>
                    </a:cubicBezTo>
                    <a:close/>
                    <a:moveTo>
                      <a:pt x="204785" y="-1"/>
                    </a:moveTo>
                    <a:cubicBezTo>
                      <a:pt x="294531" y="-1"/>
                      <a:pt x="370793" y="57730"/>
                      <a:pt x="397607" y="138374"/>
                    </a:cubicBezTo>
                    <a:lnTo>
                      <a:pt x="900108" y="138374"/>
                    </a:lnTo>
                    <a:cubicBezTo>
                      <a:pt x="1001708" y="187587"/>
                      <a:pt x="977102" y="227274"/>
                      <a:pt x="954877" y="257437"/>
                    </a:cubicBezTo>
                    <a:cubicBezTo>
                      <a:pt x="927096" y="278869"/>
                      <a:pt x="915981" y="276488"/>
                      <a:pt x="900108" y="264582"/>
                    </a:cubicBezTo>
                    <a:cubicBezTo>
                      <a:pt x="894551" y="236007"/>
                      <a:pt x="879471" y="231244"/>
                      <a:pt x="869152" y="214574"/>
                    </a:cubicBezTo>
                    <a:lnTo>
                      <a:pt x="778665" y="278869"/>
                    </a:lnTo>
                    <a:lnTo>
                      <a:pt x="711991" y="228862"/>
                    </a:lnTo>
                    <a:lnTo>
                      <a:pt x="645315" y="290774"/>
                    </a:lnTo>
                    <a:lnTo>
                      <a:pt x="561971" y="224100"/>
                    </a:lnTo>
                    <a:lnTo>
                      <a:pt x="521490" y="295538"/>
                    </a:lnTo>
                    <a:lnTo>
                      <a:pt x="421478" y="295537"/>
                    </a:lnTo>
                    <a:lnTo>
                      <a:pt x="380289" y="304059"/>
                    </a:lnTo>
                    <a:cubicBezTo>
                      <a:pt x="347878" y="367693"/>
                      <a:pt x="281222" y="409571"/>
                      <a:pt x="204785" y="409571"/>
                    </a:cubicBezTo>
                    <a:cubicBezTo>
                      <a:pt x="91685" y="409571"/>
                      <a:pt x="-1" y="317885"/>
                      <a:pt x="-1" y="204785"/>
                    </a:cubicBezTo>
                    <a:cubicBezTo>
                      <a:pt x="-1" y="91685"/>
                      <a:pt x="91685" y="-1"/>
                      <a:pt x="204785" y="-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grpSp>
        <p:sp>
          <p:nvSpPr>
            <p:cNvPr id="19" name="Freeform 18"/>
            <p:cNvSpPr/>
            <p:nvPr/>
          </p:nvSpPr>
          <p:spPr>
            <a:xfrm>
              <a:off x="673744" y="3070340"/>
              <a:ext cx="443326" cy="443594"/>
            </a:xfrm>
            <a:custGeom>
              <a:avLst/>
              <a:gdLst>
                <a:gd name="connsiteX0" fmla="*/ 261404 w 443326"/>
                <a:gd name="connsiteY0" fmla="*/ 234368 h 443594"/>
                <a:gd name="connsiteX1" fmla="*/ 231746 w 443326"/>
                <a:gd name="connsiteY1" fmla="*/ 263240 h 443594"/>
                <a:gd name="connsiteX2" fmla="*/ 271100 w 443326"/>
                <a:gd name="connsiteY2" fmla="*/ 301551 h 443594"/>
                <a:gd name="connsiteX3" fmla="*/ 271100 w 443326"/>
                <a:gd name="connsiteY3" fmla="*/ 384630 h 443594"/>
                <a:gd name="connsiteX4" fmla="*/ 313034 w 443326"/>
                <a:gd name="connsiteY4" fmla="*/ 384630 h 443594"/>
                <a:gd name="connsiteX5" fmla="*/ 313034 w 443326"/>
                <a:gd name="connsiteY5" fmla="*/ 284415 h 443594"/>
                <a:gd name="connsiteX6" fmla="*/ 312813 w 443326"/>
                <a:gd name="connsiteY6" fmla="*/ 284415 h 443594"/>
                <a:gd name="connsiteX7" fmla="*/ 261415 w 443326"/>
                <a:gd name="connsiteY7" fmla="*/ 71395 h 443594"/>
                <a:gd name="connsiteX8" fmla="*/ 223404 w 443326"/>
                <a:gd name="connsiteY8" fmla="*/ 109568 h 443594"/>
                <a:gd name="connsiteX9" fmla="*/ 243911 w 443326"/>
                <a:gd name="connsiteY9" fmla="*/ 111070 h 443594"/>
                <a:gd name="connsiteX10" fmla="*/ 248420 w 443326"/>
                <a:gd name="connsiteY10" fmla="*/ 172877 h 443594"/>
                <a:gd name="connsiteX11" fmla="*/ 223329 w 443326"/>
                <a:gd name="connsiteY11" fmla="*/ 197303 h 443594"/>
                <a:gd name="connsiteX12" fmla="*/ 199162 w 443326"/>
                <a:gd name="connsiteY12" fmla="*/ 173777 h 443594"/>
                <a:gd name="connsiteX13" fmla="*/ 199162 w 443326"/>
                <a:gd name="connsiteY13" fmla="*/ 114820 h 443594"/>
                <a:gd name="connsiteX14" fmla="*/ 218801 w 443326"/>
                <a:gd name="connsiteY14" fmla="*/ 114820 h 443594"/>
                <a:gd name="connsiteX15" fmla="*/ 179523 w 443326"/>
                <a:gd name="connsiteY15" fmla="*/ 75542 h 443594"/>
                <a:gd name="connsiteX16" fmla="*/ 140245 w 443326"/>
                <a:gd name="connsiteY16" fmla="*/ 114820 h 443594"/>
                <a:gd name="connsiteX17" fmla="*/ 159884 w 443326"/>
                <a:gd name="connsiteY17" fmla="*/ 114820 h 443594"/>
                <a:gd name="connsiteX18" fmla="*/ 159884 w 443326"/>
                <a:gd name="connsiteY18" fmla="*/ 193029 h 443594"/>
                <a:gd name="connsiteX19" fmla="*/ 159757 w 443326"/>
                <a:gd name="connsiteY19" fmla="*/ 193160 h 443594"/>
                <a:gd name="connsiteX20" fmla="*/ 159884 w 443326"/>
                <a:gd name="connsiteY20" fmla="*/ 193284 h 443594"/>
                <a:gd name="connsiteX21" fmla="*/ 159884 w 443326"/>
                <a:gd name="connsiteY21" fmla="*/ 193835 h 443594"/>
                <a:gd name="connsiteX22" fmla="*/ 160450 w 443326"/>
                <a:gd name="connsiteY22" fmla="*/ 193835 h 443594"/>
                <a:gd name="connsiteX23" fmla="*/ 193671 w 443326"/>
                <a:gd name="connsiteY23" fmla="*/ 226175 h 443594"/>
                <a:gd name="connsiteX24" fmla="*/ 138203 w 443326"/>
                <a:gd name="connsiteY24" fmla="*/ 280171 h 443594"/>
                <a:gd name="connsiteX25" fmla="*/ 137973 w 443326"/>
                <a:gd name="connsiteY25" fmla="*/ 280154 h 443594"/>
                <a:gd name="connsiteX26" fmla="*/ 145637 w 443326"/>
                <a:gd name="connsiteY26" fmla="*/ 385215 h 443594"/>
                <a:gd name="connsiteX27" fmla="*/ 189426 w 443326"/>
                <a:gd name="connsiteY27" fmla="*/ 388422 h 443594"/>
                <a:gd name="connsiteX28" fmla="*/ 183072 w 443326"/>
                <a:gd name="connsiteY28" fmla="*/ 301326 h 443594"/>
                <a:gd name="connsiteX29" fmla="*/ 290379 w 443326"/>
                <a:gd name="connsiteY29" fmla="*/ 196865 h 443594"/>
                <a:gd name="connsiteX30" fmla="*/ 290970 w 443326"/>
                <a:gd name="connsiteY30" fmla="*/ 196908 h 443594"/>
                <a:gd name="connsiteX31" fmla="*/ 290928 w 443326"/>
                <a:gd name="connsiteY31" fmla="*/ 196331 h 443594"/>
                <a:gd name="connsiteX32" fmla="*/ 291051 w 443326"/>
                <a:gd name="connsiteY32" fmla="*/ 196210 h 443594"/>
                <a:gd name="connsiteX33" fmla="*/ 290908 w 443326"/>
                <a:gd name="connsiteY33" fmla="*/ 196064 h 443594"/>
                <a:gd name="connsiteX34" fmla="*/ 284927 w 443326"/>
                <a:gd name="connsiteY34" fmla="*/ 114074 h 443594"/>
                <a:gd name="connsiteX35" fmla="*/ 305434 w 443326"/>
                <a:gd name="connsiteY35" fmla="*/ 115576 h 443594"/>
                <a:gd name="connsiteX36" fmla="*/ 129846 w 443326"/>
                <a:gd name="connsiteY36" fmla="*/ 0 h 443594"/>
                <a:gd name="connsiteX37" fmla="*/ 313480 w 443326"/>
                <a:gd name="connsiteY37" fmla="*/ 0 h 443594"/>
                <a:gd name="connsiteX38" fmla="*/ 443326 w 443326"/>
                <a:gd name="connsiteY38" fmla="*/ 129846 h 443594"/>
                <a:gd name="connsiteX39" fmla="*/ 443326 w 443326"/>
                <a:gd name="connsiteY39" fmla="*/ 313748 h 443594"/>
                <a:gd name="connsiteX40" fmla="*/ 313480 w 443326"/>
                <a:gd name="connsiteY40" fmla="*/ 443594 h 443594"/>
                <a:gd name="connsiteX41" fmla="*/ 129846 w 443326"/>
                <a:gd name="connsiteY41" fmla="*/ 443594 h 443594"/>
                <a:gd name="connsiteX42" fmla="*/ 0 w 443326"/>
                <a:gd name="connsiteY42" fmla="*/ 313748 h 443594"/>
                <a:gd name="connsiteX43" fmla="*/ 0 w 443326"/>
                <a:gd name="connsiteY43" fmla="*/ 129846 h 44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3326" h="443594">
                  <a:moveTo>
                    <a:pt x="261404" y="234368"/>
                  </a:moveTo>
                  <a:lnTo>
                    <a:pt x="231746" y="263240"/>
                  </a:lnTo>
                  <a:lnTo>
                    <a:pt x="271100" y="301551"/>
                  </a:lnTo>
                  <a:lnTo>
                    <a:pt x="271100" y="384630"/>
                  </a:lnTo>
                  <a:lnTo>
                    <a:pt x="313034" y="384630"/>
                  </a:lnTo>
                  <a:lnTo>
                    <a:pt x="313034" y="284415"/>
                  </a:lnTo>
                  <a:lnTo>
                    <a:pt x="312813" y="284415"/>
                  </a:lnTo>
                  <a:close/>
                  <a:moveTo>
                    <a:pt x="261415" y="71395"/>
                  </a:moveTo>
                  <a:lnTo>
                    <a:pt x="223404" y="109568"/>
                  </a:lnTo>
                  <a:lnTo>
                    <a:pt x="243911" y="111070"/>
                  </a:lnTo>
                  <a:lnTo>
                    <a:pt x="248420" y="172877"/>
                  </a:lnTo>
                  <a:lnTo>
                    <a:pt x="223329" y="197303"/>
                  </a:lnTo>
                  <a:lnTo>
                    <a:pt x="199162" y="173777"/>
                  </a:lnTo>
                  <a:lnTo>
                    <a:pt x="199162" y="114820"/>
                  </a:lnTo>
                  <a:lnTo>
                    <a:pt x="218801" y="114820"/>
                  </a:lnTo>
                  <a:lnTo>
                    <a:pt x="179523" y="75542"/>
                  </a:lnTo>
                  <a:lnTo>
                    <a:pt x="140245" y="114820"/>
                  </a:lnTo>
                  <a:lnTo>
                    <a:pt x="159884" y="114820"/>
                  </a:lnTo>
                  <a:lnTo>
                    <a:pt x="159884" y="193029"/>
                  </a:lnTo>
                  <a:lnTo>
                    <a:pt x="159757" y="193160"/>
                  </a:lnTo>
                  <a:lnTo>
                    <a:pt x="159884" y="193284"/>
                  </a:lnTo>
                  <a:lnTo>
                    <a:pt x="159884" y="193835"/>
                  </a:lnTo>
                  <a:lnTo>
                    <a:pt x="160450" y="193835"/>
                  </a:lnTo>
                  <a:lnTo>
                    <a:pt x="193671" y="226175"/>
                  </a:lnTo>
                  <a:lnTo>
                    <a:pt x="138203" y="280171"/>
                  </a:lnTo>
                  <a:lnTo>
                    <a:pt x="137973" y="280154"/>
                  </a:lnTo>
                  <a:lnTo>
                    <a:pt x="145637" y="385215"/>
                  </a:lnTo>
                  <a:lnTo>
                    <a:pt x="189426" y="388422"/>
                  </a:lnTo>
                  <a:lnTo>
                    <a:pt x="183072" y="301326"/>
                  </a:lnTo>
                  <a:lnTo>
                    <a:pt x="290379" y="196865"/>
                  </a:lnTo>
                  <a:lnTo>
                    <a:pt x="290970" y="196908"/>
                  </a:lnTo>
                  <a:lnTo>
                    <a:pt x="290928" y="196331"/>
                  </a:lnTo>
                  <a:lnTo>
                    <a:pt x="291051" y="196210"/>
                  </a:lnTo>
                  <a:lnTo>
                    <a:pt x="290908" y="196064"/>
                  </a:lnTo>
                  <a:lnTo>
                    <a:pt x="284927" y="114074"/>
                  </a:lnTo>
                  <a:lnTo>
                    <a:pt x="305434" y="115576"/>
                  </a:lnTo>
                  <a:close/>
                  <a:moveTo>
                    <a:pt x="129846" y="0"/>
                  </a:moveTo>
                  <a:lnTo>
                    <a:pt x="313480" y="0"/>
                  </a:lnTo>
                  <a:lnTo>
                    <a:pt x="443326" y="129846"/>
                  </a:lnTo>
                  <a:lnTo>
                    <a:pt x="443326" y="313748"/>
                  </a:lnTo>
                  <a:lnTo>
                    <a:pt x="313480" y="443594"/>
                  </a:lnTo>
                  <a:lnTo>
                    <a:pt x="129846" y="443594"/>
                  </a:lnTo>
                  <a:lnTo>
                    <a:pt x="0" y="313748"/>
                  </a:lnTo>
                  <a:lnTo>
                    <a:pt x="0" y="129846"/>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29" name="Group 28"/>
          <p:cNvGrpSpPr/>
          <p:nvPr/>
        </p:nvGrpSpPr>
        <p:grpSpPr>
          <a:xfrm>
            <a:off x="6218237" y="1759019"/>
            <a:ext cx="5943600" cy="3710036"/>
            <a:chOff x="6218237" y="1759019"/>
            <a:chExt cx="5943600" cy="3710036"/>
          </a:xfrm>
        </p:grpSpPr>
        <p:grpSp>
          <p:nvGrpSpPr>
            <p:cNvPr id="30" name="Group 29"/>
            <p:cNvGrpSpPr/>
            <p:nvPr/>
          </p:nvGrpSpPr>
          <p:grpSpPr>
            <a:xfrm>
              <a:off x="6218237" y="1759019"/>
              <a:ext cx="5943600" cy="3710036"/>
              <a:chOff x="5869793" y="1759019"/>
              <a:chExt cx="5943600" cy="3710036"/>
            </a:xfrm>
          </p:grpSpPr>
          <p:sp>
            <p:nvSpPr>
              <p:cNvPr id="36" name="Content Placeholder 2"/>
              <p:cNvSpPr txBox="1">
                <a:spLocks/>
              </p:cNvSpPr>
              <p:nvPr/>
            </p:nvSpPr>
            <p:spPr>
              <a:xfrm>
                <a:off x="5869793" y="1759019"/>
                <a:ext cx="5943600" cy="3710036"/>
              </a:xfrm>
              <a:prstGeom prst="rect">
                <a:avLst/>
              </a:prstGeom>
              <a:solidFill>
                <a:schemeClr val="bg1">
                  <a:lumMod val="95000"/>
                </a:schemeClr>
              </a:solidFill>
              <a:ln>
                <a:noFill/>
              </a:ln>
            </p:spPr>
            <p:txBody>
              <a:bodyPr lIns="137160" tIns="91440" rIns="137160" bIns="91440"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2" lvl="0" indent="0" defTabSz="932901">
                  <a:lnSpc>
                    <a:spcPct val="100000"/>
                  </a:lnSpc>
                  <a:spcBef>
                    <a:spcPts val="100"/>
                  </a:spcBef>
                  <a:spcAft>
                    <a:spcPts val="200"/>
                  </a:spcAft>
                  <a:buSzTx/>
                  <a:buNone/>
                </a:pPr>
                <a:endParaRPr lang="en-US" sz="1400" dirty="0">
                  <a:solidFill>
                    <a:srgbClr val="505050"/>
                  </a:solidFill>
                  <a:latin typeface="Segoe UI"/>
                </a:endParaRPr>
              </a:p>
            </p:txBody>
          </p:sp>
          <p:sp>
            <p:nvSpPr>
              <p:cNvPr id="37" name="Rectangle 36"/>
              <p:cNvSpPr/>
              <p:nvPr/>
            </p:nvSpPr>
            <p:spPr bwMode="auto">
              <a:xfrm>
                <a:off x="6613616" y="2279025"/>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Country filtering</a:t>
                </a:r>
              </a:p>
            </p:txBody>
          </p:sp>
          <p:sp>
            <p:nvSpPr>
              <p:cNvPr id="38" name="Rectangle 37"/>
              <p:cNvSpPr/>
              <p:nvPr/>
            </p:nvSpPr>
            <p:spPr bwMode="auto">
              <a:xfrm>
                <a:off x="6613616" y="1759019"/>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Content purging</a:t>
                </a:r>
              </a:p>
            </p:txBody>
          </p:sp>
          <p:sp>
            <p:nvSpPr>
              <p:cNvPr id="39" name="Rectangle 38"/>
              <p:cNvSpPr/>
              <p:nvPr/>
            </p:nvSpPr>
            <p:spPr bwMode="auto">
              <a:xfrm>
                <a:off x="6613616" y="3839043"/>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Load balancing</a:t>
                </a:r>
              </a:p>
            </p:txBody>
          </p:sp>
          <p:sp>
            <p:nvSpPr>
              <p:cNvPr id="40" name="Rectangle 39"/>
              <p:cNvSpPr/>
              <p:nvPr/>
            </p:nvSpPr>
            <p:spPr bwMode="auto">
              <a:xfrm>
                <a:off x="6613616" y="2799031"/>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Advanced reporting</a:t>
                </a:r>
              </a:p>
            </p:txBody>
          </p:sp>
          <p:sp>
            <p:nvSpPr>
              <p:cNvPr id="41" name="Rectangle 40"/>
              <p:cNvSpPr/>
              <p:nvPr/>
            </p:nvSpPr>
            <p:spPr bwMode="auto">
              <a:xfrm>
                <a:off x="6613616" y="4879059"/>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Media services integration</a:t>
                </a:r>
              </a:p>
            </p:txBody>
          </p:sp>
          <p:sp>
            <p:nvSpPr>
              <p:cNvPr id="42" name="Rectangle 41"/>
              <p:cNvSpPr/>
              <p:nvPr/>
            </p:nvSpPr>
            <p:spPr bwMode="auto">
              <a:xfrm>
                <a:off x="6613616" y="3319037"/>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Advanced analytics</a:t>
                </a:r>
              </a:p>
            </p:txBody>
          </p:sp>
          <p:sp>
            <p:nvSpPr>
              <p:cNvPr id="43" name="Rectangle 42"/>
              <p:cNvSpPr/>
              <p:nvPr/>
            </p:nvSpPr>
            <p:spPr bwMode="auto">
              <a:xfrm>
                <a:off x="6613616" y="4359049"/>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Token authentication</a:t>
                </a:r>
              </a:p>
            </p:txBody>
          </p:sp>
          <p:sp>
            <p:nvSpPr>
              <p:cNvPr id="44" name="Freeform 30"/>
              <p:cNvSpPr>
                <a:spLocks noEditPoints="1"/>
              </p:cNvSpPr>
              <p:nvPr/>
            </p:nvSpPr>
            <p:spPr bwMode="auto">
              <a:xfrm flipH="1">
                <a:off x="6109425" y="1897488"/>
                <a:ext cx="311392" cy="28601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accent3"/>
              </a:solidFill>
              <a:ln>
                <a:noFill/>
              </a:ln>
              <a:extLst/>
            </p:spPr>
            <p:txBody>
              <a:bodyPr vert="horz" wrap="square" lIns="91427" tIns="45713" rIns="91427" bIns="45713" numCol="1" anchor="t" anchorCtr="0" compatLnSpc="1">
                <a:prstTxWarp prst="textNoShape">
                  <a:avLst/>
                </a:prstTxWarp>
              </a:bodyPr>
              <a:lstStyle/>
              <a:p>
                <a:endParaRPr lang="en-US">
                  <a:solidFill>
                    <a:schemeClr val="bg1"/>
                  </a:solidFill>
                </a:endParaRPr>
              </a:p>
            </p:txBody>
          </p:sp>
          <p:sp>
            <p:nvSpPr>
              <p:cNvPr id="45" name="Freeform 25"/>
              <p:cNvSpPr>
                <a:spLocks noEditPoints="1"/>
              </p:cNvSpPr>
              <p:nvPr/>
            </p:nvSpPr>
            <p:spPr bwMode="black">
              <a:xfrm>
                <a:off x="6053222" y="2341988"/>
                <a:ext cx="423798" cy="42271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chemeClr val="accent3"/>
              </a:solidFill>
              <a:ln>
                <a:noFill/>
              </a:ln>
              <a:extLst/>
            </p:spPr>
            <p:txBody>
              <a:bodyPr vert="horz" wrap="square" lIns="91427" tIns="45713" rIns="91427" bIns="45713" numCol="1" anchor="t" anchorCtr="0" compatLnSpc="1">
                <a:prstTxWarp prst="textNoShape">
                  <a:avLst/>
                </a:prstTxWarp>
              </a:bodyPr>
              <a:lstStyle/>
              <a:p>
                <a:endParaRPr lang="en-US">
                  <a:solidFill>
                    <a:schemeClr val="bg1"/>
                  </a:solidFill>
                </a:endParaRPr>
              </a:p>
            </p:txBody>
          </p:sp>
          <p:sp>
            <p:nvSpPr>
              <p:cNvPr id="46" name="Freeform 45"/>
              <p:cNvSpPr>
                <a:spLocks noEditPoints="1"/>
              </p:cNvSpPr>
              <p:nvPr/>
            </p:nvSpPr>
            <p:spPr bwMode="auto">
              <a:xfrm>
                <a:off x="6038010" y="3411523"/>
                <a:ext cx="454223" cy="36366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accent3"/>
              </a:solidFill>
              <a:ln>
                <a:noFill/>
              </a:ln>
            </p:spPr>
            <p:txBody>
              <a:bodyPr vert="horz" wrap="square" lIns="91427" tIns="45713" rIns="91427" bIns="45713" numCol="1" anchor="t" anchorCtr="0" compatLnSpc="1">
                <a:prstTxWarp prst="textNoShape">
                  <a:avLst/>
                </a:prstTxWarp>
              </a:bodyPr>
              <a:lstStyle/>
              <a:p>
                <a:endParaRPr lang="en-US" dirty="0">
                  <a:solidFill>
                    <a:schemeClr val="bg1"/>
                  </a:solidFill>
                </a:endParaRPr>
              </a:p>
            </p:txBody>
          </p:sp>
          <p:sp>
            <p:nvSpPr>
              <p:cNvPr id="47" name="Freeform 58"/>
              <p:cNvSpPr>
                <a:spLocks noEditPoints="1"/>
              </p:cNvSpPr>
              <p:nvPr/>
            </p:nvSpPr>
            <p:spPr bwMode="black">
              <a:xfrm>
                <a:off x="6054354" y="3908225"/>
                <a:ext cx="421534" cy="410277"/>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3"/>
              </a:solidFill>
              <a:ln>
                <a:noFill/>
              </a:ln>
            </p:spPr>
            <p:txBody>
              <a:bodyPr vert="horz" wrap="square" lIns="91427" tIns="45713" rIns="91427" bIns="45713" numCol="1" anchor="t" anchorCtr="0" compatLnSpc="1">
                <a:prstTxWarp prst="textNoShape">
                  <a:avLst/>
                </a:prstTxWarp>
              </a:bodyPr>
              <a:lstStyle/>
              <a:p>
                <a:endParaRPr lang="en-US">
                  <a:solidFill>
                    <a:schemeClr val="bg1"/>
                  </a:solidFill>
                </a:endParaRPr>
              </a:p>
            </p:txBody>
          </p:sp>
          <p:sp>
            <p:nvSpPr>
              <p:cNvPr id="48" name="Round Diagonal Corner Rectangle 53"/>
              <p:cNvSpPr/>
              <p:nvPr/>
            </p:nvSpPr>
            <p:spPr bwMode="auto">
              <a:xfrm flipH="1">
                <a:off x="6079797" y="2862404"/>
                <a:ext cx="370649" cy="421894"/>
              </a:xfrm>
              <a:custGeom>
                <a:avLst/>
                <a:gdLst/>
                <a:ahLst/>
                <a:cxnLst/>
                <a:rect l="l" t="t" r="r" b="b"/>
                <a:pathLst>
                  <a:path w="1069848" h="1217762">
                    <a:moveTo>
                      <a:pt x="859964" y="887952"/>
                    </a:moveTo>
                    <a:cubicBezTo>
                      <a:pt x="859964" y="887952"/>
                      <a:pt x="859964" y="887952"/>
                      <a:pt x="859964" y="887953"/>
                    </a:cubicBezTo>
                    <a:lnTo>
                      <a:pt x="859964" y="887953"/>
                    </a:lnTo>
                    <a:close/>
                    <a:moveTo>
                      <a:pt x="823054" y="851043"/>
                    </a:moveTo>
                    <a:lnTo>
                      <a:pt x="246792" y="851043"/>
                    </a:lnTo>
                    <a:cubicBezTo>
                      <a:pt x="226407" y="851043"/>
                      <a:pt x="209882" y="867568"/>
                      <a:pt x="209882" y="887953"/>
                    </a:cubicBezTo>
                    <a:lnTo>
                      <a:pt x="209883" y="887953"/>
                    </a:lnTo>
                    <a:cubicBezTo>
                      <a:pt x="209883" y="908338"/>
                      <a:pt x="226408" y="924863"/>
                      <a:pt x="246793" y="924863"/>
                    </a:cubicBezTo>
                    <a:lnTo>
                      <a:pt x="823054" y="924862"/>
                    </a:lnTo>
                    <a:cubicBezTo>
                      <a:pt x="843439" y="924862"/>
                      <a:pt x="859964" y="908337"/>
                      <a:pt x="859964" y="887953"/>
                    </a:cubicBezTo>
                    <a:cubicBezTo>
                      <a:pt x="859964" y="867568"/>
                      <a:pt x="843439" y="851043"/>
                      <a:pt x="823054" y="851043"/>
                    </a:cubicBezTo>
                    <a:close/>
                    <a:moveTo>
                      <a:pt x="859964" y="716502"/>
                    </a:moveTo>
                    <a:lnTo>
                      <a:pt x="859964" y="716503"/>
                    </a:lnTo>
                    <a:lnTo>
                      <a:pt x="859964" y="716503"/>
                    </a:lnTo>
                    <a:close/>
                    <a:moveTo>
                      <a:pt x="823054" y="679593"/>
                    </a:moveTo>
                    <a:lnTo>
                      <a:pt x="246792" y="679593"/>
                    </a:lnTo>
                    <a:cubicBezTo>
                      <a:pt x="226407" y="679593"/>
                      <a:pt x="209882" y="696118"/>
                      <a:pt x="209882" y="716503"/>
                    </a:cubicBezTo>
                    <a:lnTo>
                      <a:pt x="209883" y="716503"/>
                    </a:lnTo>
                    <a:cubicBezTo>
                      <a:pt x="209883" y="736888"/>
                      <a:pt x="226408" y="753413"/>
                      <a:pt x="246793" y="753413"/>
                    </a:cubicBezTo>
                    <a:lnTo>
                      <a:pt x="823054" y="753412"/>
                    </a:lnTo>
                    <a:cubicBezTo>
                      <a:pt x="843439" y="753412"/>
                      <a:pt x="859964" y="736887"/>
                      <a:pt x="859964" y="716503"/>
                    </a:cubicBezTo>
                    <a:cubicBezTo>
                      <a:pt x="859964" y="696118"/>
                      <a:pt x="843439" y="679593"/>
                      <a:pt x="823054" y="679593"/>
                    </a:cubicBezTo>
                    <a:close/>
                    <a:moveTo>
                      <a:pt x="859964" y="545051"/>
                    </a:moveTo>
                    <a:lnTo>
                      <a:pt x="859964" y="545052"/>
                    </a:lnTo>
                    <a:lnTo>
                      <a:pt x="859964" y="545052"/>
                    </a:lnTo>
                    <a:close/>
                    <a:moveTo>
                      <a:pt x="823054" y="508142"/>
                    </a:moveTo>
                    <a:lnTo>
                      <a:pt x="246792" y="508142"/>
                    </a:lnTo>
                    <a:cubicBezTo>
                      <a:pt x="226407" y="508142"/>
                      <a:pt x="209882" y="524667"/>
                      <a:pt x="209882" y="545052"/>
                    </a:cubicBezTo>
                    <a:lnTo>
                      <a:pt x="209883" y="545052"/>
                    </a:lnTo>
                    <a:cubicBezTo>
                      <a:pt x="209883" y="565437"/>
                      <a:pt x="226408" y="581962"/>
                      <a:pt x="246793" y="581962"/>
                    </a:cubicBezTo>
                    <a:lnTo>
                      <a:pt x="823054" y="581961"/>
                    </a:lnTo>
                    <a:cubicBezTo>
                      <a:pt x="843439" y="581961"/>
                      <a:pt x="859964" y="565436"/>
                      <a:pt x="859964" y="545052"/>
                    </a:cubicBezTo>
                    <a:cubicBezTo>
                      <a:pt x="859964" y="524667"/>
                      <a:pt x="843439" y="508142"/>
                      <a:pt x="823054" y="508142"/>
                    </a:cubicBezTo>
                    <a:close/>
                    <a:moveTo>
                      <a:pt x="607552" y="375982"/>
                    </a:moveTo>
                    <a:lnTo>
                      <a:pt x="607552" y="375983"/>
                    </a:lnTo>
                    <a:lnTo>
                      <a:pt x="607552" y="375983"/>
                    </a:lnTo>
                    <a:close/>
                    <a:moveTo>
                      <a:pt x="570642" y="339073"/>
                    </a:moveTo>
                    <a:lnTo>
                      <a:pt x="246792" y="339073"/>
                    </a:lnTo>
                    <a:cubicBezTo>
                      <a:pt x="226407" y="339073"/>
                      <a:pt x="209882" y="355598"/>
                      <a:pt x="209882" y="375983"/>
                    </a:cubicBezTo>
                    <a:lnTo>
                      <a:pt x="209883" y="375983"/>
                    </a:lnTo>
                    <a:cubicBezTo>
                      <a:pt x="209883" y="396368"/>
                      <a:pt x="226408" y="412893"/>
                      <a:pt x="246793" y="412893"/>
                    </a:cubicBezTo>
                    <a:lnTo>
                      <a:pt x="570642" y="412892"/>
                    </a:lnTo>
                    <a:cubicBezTo>
                      <a:pt x="591027" y="412892"/>
                      <a:pt x="607552" y="396367"/>
                      <a:pt x="607552" y="375983"/>
                    </a:cubicBezTo>
                    <a:cubicBezTo>
                      <a:pt x="607552" y="355598"/>
                      <a:pt x="591027" y="339073"/>
                      <a:pt x="570642" y="339073"/>
                    </a:cubicBezTo>
                    <a:close/>
                    <a:moveTo>
                      <a:pt x="679213" y="74747"/>
                    </a:moveTo>
                    <a:lnTo>
                      <a:pt x="679213" y="291168"/>
                    </a:lnTo>
                    <a:cubicBezTo>
                      <a:pt x="679213" y="325515"/>
                      <a:pt x="707057" y="353359"/>
                      <a:pt x="741404" y="353359"/>
                    </a:cubicBezTo>
                    <a:lnTo>
                      <a:pt x="992124" y="353359"/>
                    </a:lnTo>
                    <a:lnTo>
                      <a:pt x="992124" y="1044200"/>
                    </a:lnTo>
                    <a:cubicBezTo>
                      <a:pt x="992124" y="1097470"/>
                      <a:pt x="971294" y="1150179"/>
                      <a:pt x="897731" y="1140654"/>
                    </a:cubicBezTo>
                    <a:lnTo>
                      <a:pt x="77724" y="1140654"/>
                    </a:lnTo>
                    <a:lnTo>
                      <a:pt x="77724" y="173562"/>
                    </a:lnTo>
                    <a:cubicBezTo>
                      <a:pt x="80105" y="89336"/>
                      <a:pt x="119986" y="77108"/>
                      <a:pt x="172117" y="77108"/>
                    </a:cubicBezTo>
                    <a:close/>
                    <a:moveTo>
                      <a:pt x="733418" y="0"/>
                    </a:moveTo>
                    <a:lnTo>
                      <a:pt x="110440" y="0"/>
                    </a:lnTo>
                    <a:cubicBezTo>
                      <a:pt x="49446" y="0"/>
                      <a:pt x="0" y="49446"/>
                      <a:pt x="0" y="110440"/>
                    </a:cubicBezTo>
                    <a:lnTo>
                      <a:pt x="0" y="1217762"/>
                    </a:lnTo>
                    <a:lnTo>
                      <a:pt x="959408" y="1217762"/>
                    </a:lnTo>
                    <a:cubicBezTo>
                      <a:pt x="1020402" y="1217762"/>
                      <a:pt x="1069848" y="1168316"/>
                      <a:pt x="1069848" y="1107322"/>
                    </a:cubicBezTo>
                    <a:lnTo>
                      <a:pt x="1069848" y="310551"/>
                    </a:lnTo>
                    <a:close/>
                  </a:path>
                </a:pathLst>
              </a:custGeom>
              <a:solidFill>
                <a:schemeClr val="accent3"/>
              </a:solidFill>
              <a:ln>
                <a:noFill/>
              </a:ln>
            </p:spPr>
            <p:txBody>
              <a:bodyPr vert="horz" wrap="square" lIns="91427" tIns="45713" rIns="91427" bIns="45713" numCol="1" anchor="t" anchorCtr="0" compatLnSpc="1">
                <a:prstTxWarp prst="textNoShape">
                  <a:avLst/>
                </a:prstTxWarp>
              </a:bodyPr>
              <a:lstStyle/>
              <a:p>
                <a:endParaRPr lang="en-US" dirty="0" err="1">
                  <a:solidFill>
                    <a:schemeClr val="bg1"/>
                  </a:solidFill>
                </a:endParaRPr>
              </a:p>
            </p:txBody>
          </p:sp>
          <p:grpSp>
            <p:nvGrpSpPr>
              <p:cNvPr id="49" name="Group 48"/>
              <p:cNvGrpSpPr/>
              <p:nvPr/>
            </p:nvGrpSpPr>
            <p:grpSpPr>
              <a:xfrm>
                <a:off x="6047015" y="4400198"/>
                <a:ext cx="436212" cy="466342"/>
                <a:chOff x="3523421" y="2820819"/>
                <a:chExt cx="436212" cy="466342"/>
              </a:xfrm>
            </p:grpSpPr>
            <p:sp>
              <p:nvSpPr>
                <p:cNvPr id="50" name="Diamond 49"/>
                <p:cNvSpPr/>
                <p:nvPr/>
              </p:nvSpPr>
              <p:spPr bwMode="auto">
                <a:xfrm>
                  <a:off x="3523421" y="2820819"/>
                  <a:ext cx="436212" cy="466342"/>
                </a:xfrm>
                <a:prstGeom prst="diamond">
                  <a:avLst/>
                </a:prstGeom>
                <a:solidFill>
                  <a:schemeClr val="accent3"/>
                </a:solidFill>
                <a:ln>
                  <a:noFill/>
                </a:ln>
              </p:spPr>
              <p:txBody>
                <a:bodyPr vert="horz" wrap="square" lIns="91427" tIns="45713" rIns="91427" bIns="45713" numCol="1" anchor="t" anchorCtr="0" compatLnSpc="1">
                  <a:prstTxWarp prst="textNoShape">
                    <a:avLst/>
                  </a:prstTxWarp>
                </a:bodyPr>
                <a:lstStyle/>
                <a:p>
                  <a:endParaRPr lang="en-IN" dirty="0" err="1">
                    <a:solidFill>
                      <a:schemeClr val="bg1"/>
                    </a:solidFill>
                  </a:endParaRPr>
                </a:p>
              </p:txBody>
            </p:sp>
            <p:sp>
              <p:nvSpPr>
                <p:cNvPr id="51" name="Oval 28"/>
                <p:cNvSpPr/>
                <p:nvPr/>
              </p:nvSpPr>
              <p:spPr bwMode="auto">
                <a:xfrm rot="16200000" flipH="1">
                  <a:off x="3607696" y="2997751"/>
                  <a:ext cx="267661" cy="112477"/>
                </a:xfrm>
                <a:custGeom>
                  <a:avLst/>
                  <a:gdLst>
                    <a:gd name="connsiteX0" fmla="*/ 508111 w 1628919"/>
                    <a:gd name="connsiteY0" fmla="*/ 620105 h 1496955"/>
                    <a:gd name="connsiteX1" fmla="*/ 434644 w 1628919"/>
                    <a:gd name="connsiteY1" fmla="*/ 693571 h 1496955"/>
                    <a:gd name="connsiteX2" fmla="*/ 508111 w 1628919"/>
                    <a:gd name="connsiteY2" fmla="*/ 767040 h 1496955"/>
                    <a:gd name="connsiteX3" fmla="*/ 581578 w 1628919"/>
                    <a:gd name="connsiteY3" fmla="*/ 693572 h 1496955"/>
                    <a:gd name="connsiteX4" fmla="*/ 508111 w 1628919"/>
                    <a:gd name="connsiteY4" fmla="*/ 620105 h 1496955"/>
                    <a:gd name="connsiteX5" fmla="*/ 524691 w 1628919"/>
                    <a:gd name="connsiteY5" fmla="*/ 488873 h 1496955"/>
                    <a:gd name="connsiteX6" fmla="*/ 717513 w 1628919"/>
                    <a:gd name="connsiteY6" fmla="*/ 627248 h 1496955"/>
                    <a:gd name="connsiteX7" fmla="*/ 1220014 w 1628919"/>
                    <a:gd name="connsiteY7" fmla="*/ 627248 h 1496955"/>
                    <a:gd name="connsiteX8" fmla="*/ 1274783 w 1628919"/>
                    <a:gd name="connsiteY8" fmla="*/ 746311 h 1496955"/>
                    <a:gd name="connsiteX9" fmla="*/ 1220014 w 1628919"/>
                    <a:gd name="connsiteY9" fmla="*/ 753456 h 1496955"/>
                    <a:gd name="connsiteX10" fmla="*/ 1189058 w 1628919"/>
                    <a:gd name="connsiteY10" fmla="*/ 703448 h 1496955"/>
                    <a:gd name="connsiteX11" fmla="*/ 1098571 w 1628919"/>
                    <a:gd name="connsiteY11" fmla="*/ 767743 h 1496955"/>
                    <a:gd name="connsiteX12" fmla="*/ 1031897 w 1628919"/>
                    <a:gd name="connsiteY12" fmla="*/ 717736 h 1496955"/>
                    <a:gd name="connsiteX13" fmla="*/ 965221 w 1628919"/>
                    <a:gd name="connsiteY13" fmla="*/ 779648 h 1496955"/>
                    <a:gd name="connsiteX14" fmla="*/ 881877 w 1628919"/>
                    <a:gd name="connsiteY14" fmla="*/ 712974 h 1496955"/>
                    <a:gd name="connsiteX15" fmla="*/ 841396 w 1628919"/>
                    <a:gd name="connsiteY15" fmla="*/ 784412 h 1496955"/>
                    <a:gd name="connsiteX16" fmla="*/ 741384 w 1628919"/>
                    <a:gd name="connsiteY16" fmla="*/ 784411 h 1496955"/>
                    <a:gd name="connsiteX17" fmla="*/ 700195 w 1628919"/>
                    <a:gd name="connsiteY17" fmla="*/ 792933 h 1496955"/>
                    <a:gd name="connsiteX18" fmla="*/ 524691 w 1628919"/>
                    <a:gd name="connsiteY18" fmla="*/ 898445 h 1496955"/>
                    <a:gd name="connsiteX19" fmla="*/ 319905 w 1628919"/>
                    <a:gd name="connsiteY19" fmla="*/ 693659 h 1496955"/>
                    <a:gd name="connsiteX20" fmla="*/ 524691 w 1628919"/>
                    <a:gd name="connsiteY20" fmla="*/ 488873 h 1496955"/>
                    <a:gd name="connsiteX21" fmla="*/ 803294 w 1628919"/>
                    <a:gd name="connsiteY21" fmla="*/ -1 h 1496955"/>
                    <a:gd name="connsiteX22" fmla="*/ 109635 w 1628919"/>
                    <a:gd name="connsiteY22" fmla="*/ 693661 h 1496955"/>
                    <a:gd name="connsiteX23" fmla="*/ 803295 w 1628919"/>
                    <a:gd name="connsiteY23" fmla="*/ 1387322 h 1496955"/>
                    <a:gd name="connsiteX24" fmla="*/ 1496956 w 1628919"/>
                    <a:gd name="connsiteY24" fmla="*/ 693660 h 1496955"/>
                    <a:gd name="connsiteX25" fmla="*/ 803294 w 1628919"/>
                    <a:gd name="connsiteY25" fmla="*/ -1 h 1496955"/>
                    <a:gd name="connsiteX26" fmla="*/ 0 w 1628919"/>
                    <a:gd name="connsiteY26" fmla="*/ 693659 h 1496955"/>
                    <a:gd name="connsiteX27" fmla="*/ 1606589 w 1628919"/>
                    <a:gd name="connsiteY27" fmla="*/ 693662 h 1496955"/>
                    <a:gd name="connsiteX28" fmla="*/ 803294 w 1628919"/>
                    <a:gd name="connsiteY28" fmla="*/ 1496955 h 1496955"/>
                    <a:gd name="connsiteX29" fmla="*/ 0 w 1628919"/>
                    <a:gd name="connsiteY29" fmla="*/ 693659 h 1496955"/>
                    <a:gd name="connsiteX0" fmla="*/ 508111 w 1628919"/>
                    <a:gd name="connsiteY0" fmla="*/ 131231 h 1008081"/>
                    <a:gd name="connsiteX1" fmla="*/ 434644 w 1628919"/>
                    <a:gd name="connsiteY1" fmla="*/ 204697 h 1008081"/>
                    <a:gd name="connsiteX2" fmla="*/ 508111 w 1628919"/>
                    <a:gd name="connsiteY2" fmla="*/ 278166 h 1008081"/>
                    <a:gd name="connsiteX3" fmla="*/ 581578 w 1628919"/>
                    <a:gd name="connsiteY3" fmla="*/ 204698 h 1008081"/>
                    <a:gd name="connsiteX4" fmla="*/ 508111 w 1628919"/>
                    <a:gd name="connsiteY4" fmla="*/ 131231 h 1008081"/>
                    <a:gd name="connsiteX5" fmla="*/ 524691 w 1628919"/>
                    <a:gd name="connsiteY5" fmla="*/ -1 h 1008081"/>
                    <a:gd name="connsiteX6" fmla="*/ 717513 w 1628919"/>
                    <a:gd name="connsiteY6" fmla="*/ 138374 h 1008081"/>
                    <a:gd name="connsiteX7" fmla="*/ 1220014 w 1628919"/>
                    <a:gd name="connsiteY7" fmla="*/ 138374 h 1008081"/>
                    <a:gd name="connsiteX8" fmla="*/ 1274783 w 1628919"/>
                    <a:gd name="connsiteY8" fmla="*/ 257437 h 1008081"/>
                    <a:gd name="connsiteX9" fmla="*/ 1220014 w 1628919"/>
                    <a:gd name="connsiteY9" fmla="*/ 264582 h 1008081"/>
                    <a:gd name="connsiteX10" fmla="*/ 1189058 w 1628919"/>
                    <a:gd name="connsiteY10" fmla="*/ 214574 h 1008081"/>
                    <a:gd name="connsiteX11" fmla="*/ 1098571 w 1628919"/>
                    <a:gd name="connsiteY11" fmla="*/ 278869 h 1008081"/>
                    <a:gd name="connsiteX12" fmla="*/ 1031897 w 1628919"/>
                    <a:gd name="connsiteY12" fmla="*/ 228862 h 1008081"/>
                    <a:gd name="connsiteX13" fmla="*/ 965221 w 1628919"/>
                    <a:gd name="connsiteY13" fmla="*/ 290774 h 1008081"/>
                    <a:gd name="connsiteX14" fmla="*/ 881877 w 1628919"/>
                    <a:gd name="connsiteY14" fmla="*/ 224100 h 1008081"/>
                    <a:gd name="connsiteX15" fmla="*/ 841396 w 1628919"/>
                    <a:gd name="connsiteY15" fmla="*/ 295538 h 1008081"/>
                    <a:gd name="connsiteX16" fmla="*/ 741384 w 1628919"/>
                    <a:gd name="connsiteY16" fmla="*/ 295537 h 1008081"/>
                    <a:gd name="connsiteX17" fmla="*/ 700195 w 1628919"/>
                    <a:gd name="connsiteY17" fmla="*/ 304059 h 1008081"/>
                    <a:gd name="connsiteX18" fmla="*/ 524691 w 1628919"/>
                    <a:gd name="connsiteY18" fmla="*/ 409571 h 1008081"/>
                    <a:gd name="connsiteX19" fmla="*/ 319905 w 1628919"/>
                    <a:gd name="connsiteY19" fmla="*/ 204785 h 1008081"/>
                    <a:gd name="connsiteX20" fmla="*/ 524691 w 1628919"/>
                    <a:gd name="connsiteY20" fmla="*/ -1 h 1008081"/>
                    <a:gd name="connsiteX21" fmla="*/ 1496956 w 1628919"/>
                    <a:gd name="connsiteY21" fmla="*/ 204786 h 1008081"/>
                    <a:gd name="connsiteX22" fmla="*/ 109635 w 1628919"/>
                    <a:gd name="connsiteY22" fmla="*/ 204787 h 1008081"/>
                    <a:gd name="connsiteX23" fmla="*/ 803295 w 1628919"/>
                    <a:gd name="connsiteY23" fmla="*/ 898448 h 1008081"/>
                    <a:gd name="connsiteX24" fmla="*/ 1496956 w 1628919"/>
                    <a:gd name="connsiteY24" fmla="*/ 204786 h 1008081"/>
                    <a:gd name="connsiteX25" fmla="*/ 0 w 1628919"/>
                    <a:gd name="connsiteY25" fmla="*/ 204785 h 1008081"/>
                    <a:gd name="connsiteX26" fmla="*/ 1606589 w 1628919"/>
                    <a:gd name="connsiteY26" fmla="*/ 204788 h 1008081"/>
                    <a:gd name="connsiteX27" fmla="*/ 803294 w 1628919"/>
                    <a:gd name="connsiteY27" fmla="*/ 1008081 h 1008081"/>
                    <a:gd name="connsiteX28" fmla="*/ 0 w 1628919"/>
                    <a:gd name="connsiteY28" fmla="*/ 204785 h 1008081"/>
                    <a:gd name="connsiteX0" fmla="*/ 508111 w 1496957"/>
                    <a:gd name="connsiteY0" fmla="*/ 131231 h 1008081"/>
                    <a:gd name="connsiteX1" fmla="*/ 434644 w 1496957"/>
                    <a:gd name="connsiteY1" fmla="*/ 204697 h 1008081"/>
                    <a:gd name="connsiteX2" fmla="*/ 508111 w 1496957"/>
                    <a:gd name="connsiteY2" fmla="*/ 278166 h 1008081"/>
                    <a:gd name="connsiteX3" fmla="*/ 581578 w 1496957"/>
                    <a:gd name="connsiteY3" fmla="*/ 204698 h 1008081"/>
                    <a:gd name="connsiteX4" fmla="*/ 508111 w 1496957"/>
                    <a:gd name="connsiteY4" fmla="*/ 131231 h 1008081"/>
                    <a:gd name="connsiteX5" fmla="*/ 524691 w 1496957"/>
                    <a:gd name="connsiteY5" fmla="*/ -1 h 1008081"/>
                    <a:gd name="connsiteX6" fmla="*/ 717513 w 1496957"/>
                    <a:gd name="connsiteY6" fmla="*/ 138374 h 1008081"/>
                    <a:gd name="connsiteX7" fmla="*/ 1220014 w 1496957"/>
                    <a:gd name="connsiteY7" fmla="*/ 138374 h 1008081"/>
                    <a:gd name="connsiteX8" fmla="*/ 1274783 w 1496957"/>
                    <a:gd name="connsiteY8" fmla="*/ 257437 h 1008081"/>
                    <a:gd name="connsiteX9" fmla="*/ 1220014 w 1496957"/>
                    <a:gd name="connsiteY9" fmla="*/ 264582 h 1008081"/>
                    <a:gd name="connsiteX10" fmla="*/ 1189058 w 1496957"/>
                    <a:gd name="connsiteY10" fmla="*/ 214574 h 1008081"/>
                    <a:gd name="connsiteX11" fmla="*/ 1098571 w 1496957"/>
                    <a:gd name="connsiteY11" fmla="*/ 278869 h 1008081"/>
                    <a:gd name="connsiteX12" fmla="*/ 1031897 w 1496957"/>
                    <a:gd name="connsiteY12" fmla="*/ 228862 h 1008081"/>
                    <a:gd name="connsiteX13" fmla="*/ 965221 w 1496957"/>
                    <a:gd name="connsiteY13" fmla="*/ 290774 h 1008081"/>
                    <a:gd name="connsiteX14" fmla="*/ 881877 w 1496957"/>
                    <a:gd name="connsiteY14" fmla="*/ 224100 h 1008081"/>
                    <a:gd name="connsiteX15" fmla="*/ 841396 w 1496957"/>
                    <a:gd name="connsiteY15" fmla="*/ 295538 h 1008081"/>
                    <a:gd name="connsiteX16" fmla="*/ 741384 w 1496957"/>
                    <a:gd name="connsiteY16" fmla="*/ 295537 h 1008081"/>
                    <a:gd name="connsiteX17" fmla="*/ 700195 w 1496957"/>
                    <a:gd name="connsiteY17" fmla="*/ 304059 h 1008081"/>
                    <a:gd name="connsiteX18" fmla="*/ 524691 w 1496957"/>
                    <a:gd name="connsiteY18" fmla="*/ 409571 h 1008081"/>
                    <a:gd name="connsiteX19" fmla="*/ 319905 w 1496957"/>
                    <a:gd name="connsiteY19" fmla="*/ 204785 h 1008081"/>
                    <a:gd name="connsiteX20" fmla="*/ 524691 w 1496957"/>
                    <a:gd name="connsiteY20" fmla="*/ -1 h 1008081"/>
                    <a:gd name="connsiteX21" fmla="*/ 1496956 w 1496957"/>
                    <a:gd name="connsiteY21" fmla="*/ 204786 h 1008081"/>
                    <a:gd name="connsiteX22" fmla="*/ 109635 w 1496957"/>
                    <a:gd name="connsiteY22" fmla="*/ 204787 h 1008081"/>
                    <a:gd name="connsiteX23" fmla="*/ 803295 w 1496957"/>
                    <a:gd name="connsiteY23" fmla="*/ 898448 h 1008081"/>
                    <a:gd name="connsiteX24" fmla="*/ 1496956 w 1496957"/>
                    <a:gd name="connsiteY24" fmla="*/ 204786 h 1008081"/>
                    <a:gd name="connsiteX25" fmla="*/ 0 w 1496957"/>
                    <a:gd name="connsiteY25" fmla="*/ 204785 h 1008081"/>
                    <a:gd name="connsiteX26" fmla="*/ 803294 w 1496957"/>
                    <a:gd name="connsiteY26" fmla="*/ 1008081 h 1008081"/>
                    <a:gd name="connsiteX27" fmla="*/ 0 w 1496957"/>
                    <a:gd name="connsiteY27" fmla="*/ 204785 h 1008081"/>
                    <a:gd name="connsiteX0" fmla="*/ 508111 w 1294552"/>
                    <a:gd name="connsiteY0" fmla="*/ 131231 h 1008081"/>
                    <a:gd name="connsiteX1" fmla="*/ 434644 w 1294552"/>
                    <a:gd name="connsiteY1" fmla="*/ 204697 h 1008081"/>
                    <a:gd name="connsiteX2" fmla="*/ 508111 w 1294552"/>
                    <a:gd name="connsiteY2" fmla="*/ 278166 h 1008081"/>
                    <a:gd name="connsiteX3" fmla="*/ 581578 w 1294552"/>
                    <a:gd name="connsiteY3" fmla="*/ 204698 h 1008081"/>
                    <a:gd name="connsiteX4" fmla="*/ 508111 w 1294552"/>
                    <a:gd name="connsiteY4" fmla="*/ 131231 h 1008081"/>
                    <a:gd name="connsiteX5" fmla="*/ 524691 w 1294552"/>
                    <a:gd name="connsiteY5" fmla="*/ -1 h 1008081"/>
                    <a:gd name="connsiteX6" fmla="*/ 717513 w 1294552"/>
                    <a:gd name="connsiteY6" fmla="*/ 138374 h 1008081"/>
                    <a:gd name="connsiteX7" fmla="*/ 1220014 w 1294552"/>
                    <a:gd name="connsiteY7" fmla="*/ 138374 h 1008081"/>
                    <a:gd name="connsiteX8" fmla="*/ 1274783 w 1294552"/>
                    <a:gd name="connsiteY8" fmla="*/ 257437 h 1008081"/>
                    <a:gd name="connsiteX9" fmla="*/ 1220014 w 1294552"/>
                    <a:gd name="connsiteY9" fmla="*/ 264582 h 1008081"/>
                    <a:gd name="connsiteX10" fmla="*/ 1189058 w 1294552"/>
                    <a:gd name="connsiteY10" fmla="*/ 214574 h 1008081"/>
                    <a:gd name="connsiteX11" fmla="*/ 1098571 w 1294552"/>
                    <a:gd name="connsiteY11" fmla="*/ 278869 h 1008081"/>
                    <a:gd name="connsiteX12" fmla="*/ 1031897 w 1294552"/>
                    <a:gd name="connsiteY12" fmla="*/ 228862 h 1008081"/>
                    <a:gd name="connsiteX13" fmla="*/ 965221 w 1294552"/>
                    <a:gd name="connsiteY13" fmla="*/ 290774 h 1008081"/>
                    <a:gd name="connsiteX14" fmla="*/ 881877 w 1294552"/>
                    <a:gd name="connsiteY14" fmla="*/ 224100 h 1008081"/>
                    <a:gd name="connsiteX15" fmla="*/ 841396 w 1294552"/>
                    <a:gd name="connsiteY15" fmla="*/ 295538 h 1008081"/>
                    <a:gd name="connsiteX16" fmla="*/ 741384 w 1294552"/>
                    <a:gd name="connsiteY16" fmla="*/ 295537 h 1008081"/>
                    <a:gd name="connsiteX17" fmla="*/ 700195 w 1294552"/>
                    <a:gd name="connsiteY17" fmla="*/ 304059 h 1008081"/>
                    <a:gd name="connsiteX18" fmla="*/ 524691 w 1294552"/>
                    <a:gd name="connsiteY18" fmla="*/ 409571 h 1008081"/>
                    <a:gd name="connsiteX19" fmla="*/ 319905 w 1294552"/>
                    <a:gd name="connsiteY19" fmla="*/ 204785 h 1008081"/>
                    <a:gd name="connsiteX20" fmla="*/ 524691 w 1294552"/>
                    <a:gd name="connsiteY20" fmla="*/ -1 h 1008081"/>
                    <a:gd name="connsiteX21" fmla="*/ 803295 w 1294552"/>
                    <a:gd name="connsiteY21" fmla="*/ 898448 h 1008081"/>
                    <a:gd name="connsiteX22" fmla="*/ 109635 w 1294552"/>
                    <a:gd name="connsiteY22" fmla="*/ 204787 h 1008081"/>
                    <a:gd name="connsiteX23" fmla="*/ 803295 w 1294552"/>
                    <a:gd name="connsiteY23" fmla="*/ 898448 h 1008081"/>
                    <a:gd name="connsiteX24" fmla="*/ 0 w 1294552"/>
                    <a:gd name="connsiteY24" fmla="*/ 204785 h 1008081"/>
                    <a:gd name="connsiteX25" fmla="*/ 803294 w 1294552"/>
                    <a:gd name="connsiteY25" fmla="*/ 1008081 h 1008081"/>
                    <a:gd name="connsiteX26" fmla="*/ 0 w 1294552"/>
                    <a:gd name="connsiteY26" fmla="*/ 204785 h 1008081"/>
                    <a:gd name="connsiteX0" fmla="*/ 398477 w 1184918"/>
                    <a:gd name="connsiteY0" fmla="*/ 131231 h 898449"/>
                    <a:gd name="connsiteX1" fmla="*/ 325010 w 1184918"/>
                    <a:gd name="connsiteY1" fmla="*/ 204697 h 898449"/>
                    <a:gd name="connsiteX2" fmla="*/ 398477 w 1184918"/>
                    <a:gd name="connsiteY2" fmla="*/ 278166 h 898449"/>
                    <a:gd name="connsiteX3" fmla="*/ 471944 w 1184918"/>
                    <a:gd name="connsiteY3" fmla="*/ 204698 h 898449"/>
                    <a:gd name="connsiteX4" fmla="*/ 398477 w 1184918"/>
                    <a:gd name="connsiteY4" fmla="*/ 131231 h 898449"/>
                    <a:gd name="connsiteX5" fmla="*/ 415057 w 1184918"/>
                    <a:gd name="connsiteY5" fmla="*/ -1 h 898449"/>
                    <a:gd name="connsiteX6" fmla="*/ 607879 w 1184918"/>
                    <a:gd name="connsiteY6" fmla="*/ 138374 h 898449"/>
                    <a:gd name="connsiteX7" fmla="*/ 1110380 w 1184918"/>
                    <a:gd name="connsiteY7" fmla="*/ 138374 h 898449"/>
                    <a:gd name="connsiteX8" fmla="*/ 1165149 w 1184918"/>
                    <a:gd name="connsiteY8" fmla="*/ 257437 h 898449"/>
                    <a:gd name="connsiteX9" fmla="*/ 1110380 w 1184918"/>
                    <a:gd name="connsiteY9" fmla="*/ 264582 h 898449"/>
                    <a:gd name="connsiteX10" fmla="*/ 1079424 w 1184918"/>
                    <a:gd name="connsiteY10" fmla="*/ 214574 h 898449"/>
                    <a:gd name="connsiteX11" fmla="*/ 988937 w 1184918"/>
                    <a:gd name="connsiteY11" fmla="*/ 278869 h 898449"/>
                    <a:gd name="connsiteX12" fmla="*/ 922263 w 1184918"/>
                    <a:gd name="connsiteY12" fmla="*/ 228862 h 898449"/>
                    <a:gd name="connsiteX13" fmla="*/ 855587 w 1184918"/>
                    <a:gd name="connsiteY13" fmla="*/ 290774 h 898449"/>
                    <a:gd name="connsiteX14" fmla="*/ 772243 w 1184918"/>
                    <a:gd name="connsiteY14" fmla="*/ 224100 h 898449"/>
                    <a:gd name="connsiteX15" fmla="*/ 731762 w 1184918"/>
                    <a:gd name="connsiteY15" fmla="*/ 295538 h 898449"/>
                    <a:gd name="connsiteX16" fmla="*/ 631750 w 1184918"/>
                    <a:gd name="connsiteY16" fmla="*/ 295537 h 898449"/>
                    <a:gd name="connsiteX17" fmla="*/ 590561 w 1184918"/>
                    <a:gd name="connsiteY17" fmla="*/ 304059 h 898449"/>
                    <a:gd name="connsiteX18" fmla="*/ 415057 w 1184918"/>
                    <a:gd name="connsiteY18" fmla="*/ 409571 h 898449"/>
                    <a:gd name="connsiteX19" fmla="*/ 210271 w 1184918"/>
                    <a:gd name="connsiteY19" fmla="*/ 204785 h 898449"/>
                    <a:gd name="connsiteX20" fmla="*/ 415057 w 1184918"/>
                    <a:gd name="connsiteY20" fmla="*/ -1 h 898449"/>
                    <a:gd name="connsiteX21" fmla="*/ 693661 w 1184918"/>
                    <a:gd name="connsiteY21" fmla="*/ 898448 h 898449"/>
                    <a:gd name="connsiteX22" fmla="*/ 1 w 1184918"/>
                    <a:gd name="connsiteY22" fmla="*/ 204787 h 898449"/>
                    <a:gd name="connsiteX23" fmla="*/ 693661 w 1184918"/>
                    <a:gd name="connsiteY23" fmla="*/ 898448 h 898449"/>
                    <a:gd name="connsiteX0" fmla="*/ 188205 w 974646"/>
                    <a:gd name="connsiteY0" fmla="*/ 131231 h 409572"/>
                    <a:gd name="connsiteX1" fmla="*/ 114738 w 974646"/>
                    <a:gd name="connsiteY1" fmla="*/ 204697 h 409572"/>
                    <a:gd name="connsiteX2" fmla="*/ 188205 w 974646"/>
                    <a:gd name="connsiteY2" fmla="*/ 278166 h 409572"/>
                    <a:gd name="connsiteX3" fmla="*/ 261672 w 974646"/>
                    <a:gd name="connsiteY3" fmla="*/ 204698 h 409572"/>
                    <a:gd name="connsiteX4" fmla="*/ 188205 w 974646"/>
                    <a:gd name="connsiteY4" fmla="*/ 131231 h 409572"/>
                    <a:gd name="connsiteX5" fmla="*/ 204785 w 974646"/>
                    <a:gd name="connsiteY5" fmla="*/ -1 h 409572"/>
                    <a:gd name="connsiteX6" fmla="*/ 397607 w 974646"/>
                    <a:gd name="connsiteY6" fmla="*/ 138374 h 409572"/>
                    <a:gd name="connsiteX7" fmla="*/ 900108 w 974646"/>
                    <a:gd name="connsiteY7" fmla="*/ 138374 h 409572"/>
                    <a:gd name="connsiteX8" fmla="*/ 954877 w 974646"/>
                    <a:gd name="connsiteY8" fmla="*/ 257437 h 409572"/>
                    <a:gd name="connsiteX9" fmla="*/ 900108 w 974646"/>
                    <a:gd name="connsiteY9" fmla="*/ 264582 h 409572"/>
                    <a:gd name="connsiteX10" fmla="*/ 869152 w 974646"/>
                    <a:gd name="connsiteY10" fmla="*/ 214574 h 409572"/>
                    <a:gd name="connsiteX11" fmla="*/ 778665 w 974646"/>
                    <a:gd name="connsiteY11" fmla="*/ 278869 h 409572"/>
                    <a:gd name="connsiteX12" fmla="*/ 711991 w 974646"/>
                    <a:gd name="connsiteY12" fmla="*/ 228862 h 409572"/>
                    <a:gd name="connsiteX13" fmla="*/ 645315 w 974646"/>
                    <a:gd name="connsiteY13" fmla="*/ 290774 h 409572"/>
                    <a:gd name="connsiteX14" fmla="*/ 561971 w 974646"/>
                    <a:gd name="connsiteY14" fmla="*/ 224100 h 409572"/>
                    <a:gd name="connsiteX15" fmla="*/ 521490 w 974646"/>
                    <a:gd name="connsiteY15" fmla="*/ 295538 h 409572"/>
                    <a:gd name="connsiteX16" fmla="*/ 421478 w 974646"/>
                    <a:gd name="connsiteY16" fmla="*/ 295537 h 409572"/>
                    <a:gd name="connsiteX17" fmla="*/ 380289 w 974646"/>
                    <a:gd name="connsiteY17" fmla="*/ 304059 h 409572"/>
                    <a:gd name="connsiteX18" fmla="*/ 204785 w 974646"/>
                    <a:gd name="connsiteY18" fmla="*/ 409571 h 409572"/>
                    <a:gd name="connsiteX19" fmla="*/ -1 w 974646"/>
                    <a:gd name="connsiteY19" fmla="*/ 204785 h 409572"/>
                    <a:gd name="connsiteX20" fmla="*/ 204785 w 974646"/>
                    <a:gd name="connsiteY20" fmla="*/ -1 h 40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74646" h="409572">
                      <a:moveTo>
                        <a:pt x="188205" y="131231"/>
                      </a:moveTo>
                      <a:cubicBezTo>
                        <a:pt x="147630" y="131230"/>
                        <a:pt x="114738" y="164123"/>
                        <a:pt x="114738" y="204697"/>
                      </a:cubicBezTo>
                      <a:cubicBezTo>
                        <a:pt x="114737" y="245273"/>
                        <a:pt x="147630" y="278165"/>
                        <a:pt x="188205" y="278166"/>
                      </a:cubicBezTo>
                      <a:cubicBezTo>
                        <a:pt x="228780" y="278166"/>
                        <a:pt x="261672" y="245273"/>
                        <a:pt x="261672" y="204698"/>
                      </a:cubicBezTo>
                      <a:cubicBezTo>
                        <a:pt x="261672" y="164123"/>
                        <a:pt x="228780" y="131231"/>
                        <a:pt x="188205" y="131231"/>
                      </a:cubicBezTo>
                      <a:close/>
                      <a:moveTo>
                        <a:pt x="204785" y="-1"/>
                      </a:moveTo>
                      <a:cubicBezTo>
                        <a:pt x="294531" y="-1"/>
                        <a:pt x="370793" y="57730"/>
                        <a:pt x="397607" y="138374"/>
                      </a:cubicBezTo>
                      <a:lnTo>
                        <a:pt x="900108" y="138374"/>
                      </a:lnTo>
                      <a:cubicBezTo>
                        <a:pt x="1001708" y="187587"/>
                        <a:pt x="977102" y="227274"/>
                        <a:pt x="954877" y="257437"/>
                      </a:cubicBezTo>
                      <a:cubicBezTo>
                        <a:pt x="927096" y="278869"/>
                        <a:pt x="915981" y="276488"/>
                        <a:pt x="900108" y="264582"/>
                      </a:cubicBezTo>
                      <a:cubicBezTo>
                        <a:pt x="894551" y="236007"/>
                        <a:pt x="879471" y="231244"/>
                        <a:pt x="869152" y="214574"/>
                      </a:cubicBezTo>
                      <a:lnTo>
                        <a:pt x="778665" y="278869"/>
                      </a:lnTo>
                      <a:lnTo>
                        <a:pt x="711991" y="228862"/>
                      </a:lnTo>
                      <a:lnTo>
                        <a:pt x="645315" y="290774"/>
                      </a:lnTo>
                      <a:lnTo>
                        <a:pt x="561971" y="224100"/>
                      </a:lnTo>
                      <a:lnTo>
                        <a:pt x="521490" y="295538"/>
                      </a:lnTo>
                      <a:lnTo>
                        <a:pt x="421478" y="295537"/>
                      </a:lnTo>
                      <a:lnTo>
                        <a:pt x="380289" y="304059"/>
                      </a:lnTo>
                      <a:cubicBezTo>
                        <a:pt x="347878" y="367693"/>
                        <a:pt x="281222" y="409571"/>
                        <a:pt x="204785" y="409571"/>
                      </a:cubicBezTo>
                      <a:cubicBezTo>
                        <a:pt x="91685" y="409571"/>
                        <a:pt x="-1" y="317885"/>
                        <a:pt x="-1" y="204785"/>
                      </a:cubicBezTo>
                      <a:cubicBezTo>
                        <a:pt x="-1" y="91685"/>
                        <a:pt x="91685" y="-1"/>
                        <a:pt x="204785" y="-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grpSp>
        </p:grpSp>
        <p:grpSp>
          <p:nvGrpSpPr>
            <p:cNvPr id="31" name="Group 30"/>
            <p:cNvGrpSpPr/>
            <p:nvPr/>
          </p:nvGrpSpPr>
          <p:grpSpPr>
            <a:xfrm>
              <a:off x="6415504" y="4950363"/>
              <a:ext cx="418526" cy="460758"/>
              <a:chOff x="5710238" y="2930525"/>
              <a:chExt cx="1054100" cy="1160463"/>
            </a:xfrm>
          </p:grpSpPr>
          <p:sp>
            <p:nvSpPr>
              <p:cNvPr id="32" name="Freeform 12"/>
              <p:cNvSpPr>
                <a:spLocks/>
              </p:cNvSpPr>
              <p:nvPr/>
            </p:nvSpPr>
            <p:spPr bwMode="auto">
              <a:xfrm>
                <a:off x="5710238" y="2930525"/>
                <a:ext cx="1050925" cy="533400"/>
              </a:xfrm>
              <a:custGeom>
                <a:avLst/>
                <a:gdLst>
                  <a:gd name="T0" fmla="*/ 0 w 277"/>
                  <a:gd name="T1" fmla="*/ 139 h 141"/>
                  <a:gd name="T2" fmla="*/ 0 w 277"/>
                  <a:gd name="T3" fmla="*/ 129 h 141"/>
                  <a:gd name="T4" fmla="*/ 0 w 277"/>
                  <a:gd name="T5" fmla="*/ 80 h 141"/>
                  <a:gd name="T6" fmla="*/ 2 w 277"/>
                  <a:gd name="T7" fmla="*/ 77 h 141"/>
                  <a:gd name="T8" fmla="*/ 136 w 277"/>
                  <a:gd name="T9" fmla="*/ 1 h 141"/>
                  <a:gd name="T10" fmla="*/ 142 w 277"/>
                  <a:gd name="T11" fmla="*/ 1 h 141"/>
                  <a:gd name="T12" fmla="*/ 274 w 277"/>
                  <a:gd name="T13" fmla="*/ 75 h 141"/>
                  <a:gd name="T14" fmla="*/ 276 w 277"/>
                  <a:gd name="T15" fmla="*/ 77 h 141"/>
                  <a:gd name="T16" fmla="*/ 277 w 277"/>
                  <a:gd name="T17" fmla="*/ 138 h 141"/>
                  <a:gd name="T18" fmla="*/ 277 w 277"/>
                  <a:gd name="T19" fmla="*/ 140 h 141"/>
                  <a:gd name="T20" fmla="*/ 253 w 277"/>
                  <a:gd name="T21" fmla="*/ 139 h 141"/>
                  <a:gd name="T22" fmla="*/ 241 w 277"/>
                  <a:gd name="T23" fmla="*/ 129 h 141"/>
                  <a:gd name="T24" fmla="*/ 234 w 277"/>
                  <a:gd name="T25" fmla="*/ 112 h 141"/>
                  <a:gd name="T26" fmla="*/ 189 w 277"/>
                  <a:gd name="T27" fmla="*/ 62 h 141"/>
                  <a:gd name="T28" fmla="*/ 137 w 277"/>
                  <a:gd name="T29" fmla="*/ 48 h 141"/>
                  <a:gd name="T30" fmla="*/ 55 w 277"/>
                  <a:gd name="T31" fmla="*/ 91 h 141"/>
                  <a:gd name="T32" fmla="*/ 37 w 277"/>
                  <a:gd name="T33" fmla="*/ 126 h 141"/>
                  <a:gd name="T34" fmla="*/ 23 w 277"/>
                  <a:gd name="T35" fmla="*/ 139 h 141"/>
                  <a:gd name="T36" fmla="*/ 16 w 277"/>
                  <a:gd name="T37" fmla="*/ 139 h 141"/>
                  <a:gd name="T38" fmla="*/ 0 w 277"/>
                  <a:gd name="T39" fmla="*/ 13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 h="141">
                    <a:moveTo>
                      <a:pt x="0" y="139"/>
                    </a:moveTo>
                    <a:cubicBezTo>
                      <a:pt x="0" y="136"/>
                      <a:pt x="0" y="133"/>
                      <a:pt x="0" y="129"/>
                    </a:cubicBezTo>
                    <a:cubicBezTo>
                      <a:pt x="0" y="113"/>
                      <a:pt x="0" y="97"/>
                      <a:pt x="0" y="80"/>
                    </a:cubicBezTo>
                    <a:cubicBezTo>
                      <a:pt x="0" y="79"/>
                      <a:pt x="1" y="78"/>
                      <a:pt x="2" y="77"/>
                    </a:cubicBezTo>
                    <a:cubicBezTo>
                      <a:pt x="47" y="51"/>
                      <a:pt x="91" y="26"/>
                      <a:pt x="136" y="1"/>
                    </a:cubicBezTo>
                    <a:cubicBezTo>
                      <a:pt x="138" y="0"/>
                      <a:pt x="139" y="0"/>
                      <a:pt x="142" y="1"/>
                    </a:cubicBezTo>
                    <a:cubicBezTo>
                      <a:pt x="186" y="26"/>
                      <a:pt x="230" y="50"/>
                      <a:pt x="274" y="75"/>
                    </a:cubicBezTo>
                    <a:cubicBezTo>
                      <a:pt x="275" y="75"/>
                      <a:pt x="276" y="76"/>
                      <a:pt x="276" y="77"/>
                    </a:cubicBezTo>
                    <a:cubicBezTo>
                      <a:pt x="276" y="98"/>
                      <a:pt x="277" y="118"/>
                      <a:pt x="277" y="138"/>
                    </a:cubicBezTo>
                    <a:cubicBezTo>
                      <a:pt x="277" y="139"/>
                      <a:pt x="277" y="139"/>
                      <a:pt x="277" y="140"/>
                    </a:cubicBezTo>
                    <a:cubicBezTo>
                      <a:pt x="269" y="140"/>
                      <a:pt x="261" y="141"/>
                      <a:pt x="253" y="139"/>
                    </a:cubicBezTo>
                    <a:cubicBezTo>
                      <a:pt x="247" y="137"/>
                      <a:pt x="243" y="134"/>
                      <a:pt x="241" y="129"/>
                    </a:cubicBezTo>
                    <a:cubicBezTo>
                      <a:pt x="239" y="123"/>
                      <a:pt x="236" y="118"/>
                      <a:pt x="234" y="112"/>
                    </a:cubicBezTo>
                    <a:cubicBezTo>
                      <a:pt x="224" y="91"/>
                      <a:pt x="209" y="74"/>
                      <a:pt x="189" y="62"/>
                    </a:cubicBezTo>
                    <a:cubicBezTo>
                      <a:pt x="173" y="52"/>
                      <a:pt x="155" y="48"/>
                      <a:pt x="137" y="48"/>
                    </a:cubicBezTo>
                    <a:cubicBezTo>
                      <a:pt x="102" y="49"/>
                      <a:pt x="76" y="64"/>
                      <a:pt x="55" y="91"/>
                    </a:cubicBezTo>
                    <a:cubicBezTo>
                      <a:pt x="47" y="102"/>
                      <a:pt x="41" y="114"/>
                      <a:pt x="37" y="126"/>
                    </a:cubicBezTo>
                    <a:cubicBezTo>
                      <a:pt x="34" y="132"/>
                      <a:pt x="30" y="137"/>
                      <a:pt x="23" y="139"/>
                    </a:cubicBezTo>
                    <a:cubicBezTo>
                      <a:pt x="20" y="139"/>
                      <a:pt x="18" y="139"/>
                      <a:pt x="16" y="139"/>
                    </a:cubicBezTo>
                    <a:cubicBezTo>
                      <a:pt x="11" y="140"/>
                      <a:pt x="6" y="139"/>
                      <a:pt x="0" y="1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p:cNvSpPr>
                <a:spLocks noEditPoints="1"/>
              </p:cNvSpPr>
              <p:nvPr/>
            </p:nvSpPr>
            <p:spPr bwMode="auto">
              <a:xfrm>
                <a:off x="5967413" y="3251200"/>
                <a:ext cx="539750" cy="533400"/>
              </a:xfrm>
              <a:custGeom>
                <a:avLst/>
                <a:gdLst>
                  <a:gd name="T0" fmla="*/ 71 w 142"/>
                  <a:gd name="T1" fmla="*/ 141 h 141"/>
                  <a:gd name="T2" fmla="*/ 0 w 142"/>
                  <a:gd name="T3" fmla="*/ 71 h 141"/>
                  <a:gd name="T4" fmla="*/ 71 w 142"/>
                  <a:gd name="T5" fmla="*/ 0 h 141"/>
                  <a:gd name="T6" fmla="*/ 141 w 142"/>
                  <a:gd name="T7" fmla="*/ 71 h 141"/>
                  <a:gd name="T8" fmla="*/ 71 w 142"/>
                  <a:gd name="T9" fmla="*/ 141 h 141"/>
                  <a:gd name="T10" fmla="*/ 52 w 142"/>
                  <a:gd name="T11" fmla="*/ 28 h 141"/>
                  <a:gd name="T12" fmla="*/ 52 w 142"/>
                  <a:gd name="T13" fmla="*/ 116 h 141"/>
                  <a:gd name="T14" fmla="*/ 119 w 142"/>
                  <a:gd name="T15" fmla="*/ 72 h 141"/>
                  <a:gd name="T16" fmla="*/ 52 w 142"/>
                  <a:gd name="T17" fmla="*/ 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1">
                    <a:moveTo>
                      <a:pt x="71" y="141"/>
                    </a:moveTo>
                    <a:cubicBezTo>
                      <a:pt x="30" y="141"/>
                      <a:pt x="0" y="109"/>
                      <a:pt x="0" y="71"/>
                    </a:cubicBezTo>
                    <a:cubicBezTo>
                      <a:pt x="0" y="32"/>
                      <a:pt x="31" y="0"/>
                      <a:pt x="71" y="0"/>
                    </a:cubicBezTo>
                    <a:cubicBezTo>
                      <a:pt x="110" y="0"/>
                      <a:pt x="142" y="32"/>
                      <a:pt x="141" y="71"/>
                    </a:cubicBezTo>
                    <a:cubicBezTo>
                      <a:pt x="141" y="109"/>
                      <a:pt x="111" y="141"/>
                      <a:pt x="71" y="141"/>
                    </a:cubicBezTo>
                    <a:close/>
                    <a:moveTo>
                      <a:pt x="52" y="28"/>
                    </a:moveTo>
                    <a:cubicBezTo>
                      <a:pt x="52" y="58"/>
                      <a:pt x="52" y="87"/>
                      <a:pt x="52" y="116"/>
                    </a:cubicBezTo>
                    <a:cubicBezTo>
                      <a:pt x="75" y="102"/>
                      <a:pt x="97" y="87"/>
                      <a:pt x="119" y="72"/>
                    </a:cubicBezTo>
                    <a:cubicBezTo>
                      <a:pt x="97" y="57"/>
                      <a:pt x="75" y="43"/>
                      <a:pt x="52" y="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4"/>
              <p:cNvSpPr>
                <a:spLocks/>
              </p:cNvSpPr>
              <p:nvPr/>
            </p:nvSpPr>
            <p:spPr bwMode="auto">
              <a:xfrm>
                <a:off x="5710238" y="3595688"/>
                <a:ext cx="1054100" cy="495300"/>
              </a:xfrm>
              <a:custGeom>
                <a:avLst/>
                <a:gdLst>
                  <a:gd name="T0" fmla="*/ 276 w 278"/>
                  <a:gd name="T1" fmla="*/ 0 h 131"/>
                  <a:gd name="T2" fmla="*/ 277 w 278"/>
                  <a:gd name="T3" fmla="*/ 16 h 131"/>
                  <a:gd name="T4" fmla="*/ 277 w 278"/>
                  <a:gd name="T5" fmla="*/ 50 h 131"/>
                  <a:gd name="T6" fmla="*/ 275 w 278"/>
                  <a:gd name="T7" fmla="*/ 53 h 131"/>
                  <a:gd name="T8" fmla="*/ 141 w 278"/>
                  <a:gd name="T9" fmla="*/ 130 h 131"/>
                  <a:gd name="T10" fmla="*/ 138 w 278"/>
                  <a:gd name="T11" fmla="*/ 130 h 131"/>
                  <a:gd name="T12" fmla="*/ 2 w 278"/>
                  <a:gd name="T13" fmla="*/ 56 h 131"/>
                  <a:gd name="T14" fmla="*/ 0 w 278"/>
                  <a:gd name="T15" fmla="*/ 53 h 131"/>
                  <a:gd name="T16" fmla="*/ 0 w 278"/>
                  <a:gd name="T17" fmla="*/ 3 h 131"/>
                  <a:gd name="T18" fmla="*/ 0 w 278"/>
                  <a:gd name="T19" fmla="*/ 1 h 131"/>
                  <a:gd name="T20" fmla="*/ 27 w 278"/>
                  <a:gd name="T21" fmla="*/ 3 h 131"/>
                  <a:gd name="T22" fmla="*/ 36 w 278"/>
                  <a:gd name="T23" fmla="*/ 11 h 131"/>
                  <a:gd name="T24" fmla="*/ 42 w 278"/>
                  <a:gd name="T25" fmla="*/ 24 h 131"/>
                  <a:gd name="T26" fmla="*/ 103 w 278"/>
                  <a:gd name="T27" fmla="*/ 79 h 131"/>
                  <a:gd name="T28" fmla="*/ 153 w 278"/>
                  <a:gd name="T29" fmla="*/ 84 h 131"/>
                  <a:gd name="T30" fmla="*/ 203 w 278"/>
                  <a:gd name="T31" fmla="*/ 64 h 131"/>
                  <a:gd name="T32" fmla="*/ 237 w 278"/>
                  <a:gd name="T33" fmla="*/ 18 h 131"/>
                  <a:gd name="T34" fmla="*/ 239 w 278"/>
                  <a:gd name="T35" fmla="*/ 13 h 131"/>
                  <a:gd name="T36" fmla="*/ 253 w 278"/>
                  <a:gd name="T37" fmla="*/ 2 h 131"/>
                  <a:gd name="T38" fmla="*/ 276 w 278"/>
                  <a:gd name="T3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131">
                    <a:moveTo>
                      <a:pt x="276" y="0"/>
                    </a:moveTo>
                    <a:cubicBezTo>
                      <a:pt x="278" y="6"/>
                      <a:pt x="277" y="11"/>
                      <a:pt x="277" y="16"/>
                    </a:cubicBezTo>
                    <a:cubicBezTo>
                      <a:pt x="277" y="27"/>
                      <a:pt x="277" y="39"/>
                      <a:pt x="277" y="50"/>
                    </a:cubicBezTo>
                    <a:cubicBezTo>
                      <a:pt x="277" y="51"/>
                      <a:pt x="277" y="52"/>
                      <a:pt x="275" y="53"/>
                    </a:cubicBezTo>
                    <a:cubicBezTo>
                      <a:pt x="231" y="79"/>
                      <a:pt x="186" y="104"/>
                      <a:pt x="141" y="130"/>
                    </a:cubicBezTo>
                    <a:cubicBezTo>
                      <a:pt x="140" y="131"/>
                      <a:pt x="139" y="131"/>
                      <a:pt x="138" y="130"/>
                    </a:cubicBezTo>
                    <a:cubicBezTo>
                      <a:pt x="93" y="105"/>
                      <a:pt x="47" y="80"/>
                      <a:pt x="2" y="56"/>
                    </a:cubicBezTo>
                    <a:cubicBezTo>
                      <a:pt x="1" y="55"/>
                      <a:pt x="0" y="54"/>
                      <a:pt x="0" y="53"/>
                    </a:cubicBezTo>
                    <a:cubicBezTo>
                      <a:pt x="0" y="36"/>
                      <a:pt x="0" y="19"/>
                      <a:pt x="0" y="3"/>
                    </a:cubicBezTo>
                    <a:cubicBezTo>
                      <a:pt x="0" y="2"/>
                      <a:pt x="0" y="2"/>
                      <a:pt x="0" y="1"/>
                    </a:cubicBezTo>
                    <a:cubicBezTo>
                      <a:pt x="9" y="1"/>
                      <a:pt x="18" y="0"/>
                      <a:pt x="27" y="3"/>
                    </a:cubicBezTo>
                    <a:cubicBezTo>
                      <a:pt x="31" y="4"/>
                      <a:pt x="34" y="7"/>
                      <a:pt x="36" y="11"/>
                    </a:cubicBezTo>
                    <a:cubicBezTo>
                      <a:pt x="38" y="15"/>
                      <a:pt x="40" y="20"/>
                      <a:pt x="42" y="24"/>
                    </a:cubicBezTo>
                    <a:cubicBezTo>
                      <a:pt x="55" y="51"/>
                      <a:pt x="75" y="70"/>
                      <a:pt x="103" y="79"/>
                    </a:cubicBezTo>
                    <a:cubicBezTo>
                      <a:pt x="119" y="85"/>
                      <a:pt x="136" y="86"/>
                      <a:pt x="153" y="84"/>
                    </a:cubicBezTo>
                    <a:cubicBezTo>
                      <a:pt x="171" y="82"/>
                      <a:pt x="188" y="75"/>
                      <a:pt x="203" y="64"/>
                    </a:cubicBezTo>
                    <a:cubicBezTo>
                      <a:pt x="218" y="51"/>
                      <a:pt x="230" y="36"/>
                      <a:pt x="237" y="18"/>
                    </a:cubicBezTo>
                    <a:cubicBezTo>
                      <a:pt x="238" y="16"/>
                      <a:pt x="239" y="15"/>
                      <a:pt x="239" y="13"/>
                    </a:cubicBezTo>
                    <a:cubicBezTo>
                      <a:pt x="241" y="6"/>
                      <a:pt x="246" y="3"/>
                      <a:pt x="253" y="2"/>
                    </a:cubicBezTo>
                    <a:cubicBezTo>
                      <a:pt x="261" y="1"/>
                      <a:pt x="268" y="1"/>
                      <a:pt x="27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5"/>
              <p:cNvSpPr>
                <a:spLocks/>
              </p:cNvSpPr>
              <p:nvPr/>
            </p:nvSpPr>
            <p:spPr bwMode="auto">
              <a:xfrm>
                <a:off x="6154965" y="3357563"/>
                <a:ext cx="254000" cy="333375"/>
              </a:xfrm>
              <a:custGeom>
                <a:avLst/>
                <a:gdLst>
                  <a:gd name="T0" fmla="*/ 0 w 67"/>
                  <a:gd name="T1" fmla="*/ 0 h 88"/>
                  <a:gd name="T2" fmla="*/ 67 w 67"/>
                  <a:gd name="T3" fmla="*/ 44 h 88"/>
                  <a:gd name="T4" fmla="*/ 0 w 67"/>
                  <a:gd name="T5" fmla="*/ 88 h 88"/>
                  <a:gd name="T6" fmla="*/ 0 w 67"/>
                  <a:gd name="T7" fmla="*/ 0 h 88"/>
                </a:gdLst>
                <a:ahLst/>
                <a:cxnLst>
                  <a:cxn ang="0">
                    <a:pos x="T0" y="T1"/>
                  </a:cxn>
                  <a:cxn ang="0">
                    <a:pos x="T2" y="T3"/>
                  </a:cxn>
                  <a:cxn ang="0">
                    <a:pos x="T4" y="T5"/>
                  </a:cxn>
                  <a:cxn ang="0">
                    <a:pos x="T6" y="T7"/>
                  </a:cxn>
                </a:cxnLst>
                <a:rect l="0" t="0" r="r" b="b"/>
                <a:pathLst>
                  <a:path w="67" h="88">
                    <a:moveTo>
                      <a:pt x="0" y="0"/>
                    </a:moveTo>
                    <a:cubicBezTo>
                      <a:pt x="23" y="15"/>
                      <a:pt x="45" y="29"/>
                      <a:pt x="67" y="44"/>
                    </a:cubicBezTo>
                    <a:cubicBezTo>
                      <a:pt x="45" y="59"/>
                      <a:pt x="23" y="74"/>
                      <a:pt x="0" y="88"/>
                    </a:cubicBezTo>
                    <a:cubicBezTo>
                      <a:pt x="0" y="59"/>
                      <a:pt x="0" y="30"/>
                      <a:pt x="0"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Content Placeholder 2"/>
          <p:cNvSpPr txBox="1">
            <a:spLocks/>
          </p:cNvSpPr>
          <p:nvPr/>
        </p:nvSpPr>
        <p:spPr>
          <a:xfrm>
            <a:off x="274320" y="1216152"/>
            <a:ext cx="5879592" cy="4343400"/>
          </a:xfrm>
          <a:prstGeom prst="rect">
            <a:avLst/>
          </a:prstGeom>
          <a:solidFill>
            <a:schemeClr val="accent4"/>
          </a:solidFill>
          <a:ln>
            <a:noFill/>
          </a:ln>
        </p:spPr>
        <p:txBody>
          <a:bodyPr lIns="182880" tIns="109728" rIns="146304" bIns="1097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latin typeface="Segoe UI Semilight" panose="020B0402040204020203" pitchFamily="34" charset="0"/>
                <a:cs typeface="Segoe UI Semilight" panose="020B0402040204020203" pitchFamily="34" charset="0"/>
              </a:rPr>
              <a:t>Current features</a:t>
            </a:r>
          </a:p>
        </p:txBody>
      </p:sp>
      <p:sp>
        <p:nvSpPr>
          <p:cNvPr id="53" name="Content Placeholder 2"/>
          <p:cNvSpPr txBox="1">
            <a:spLocks/>
          </p:cNvSpPr>
          <p:nvPr/>
        </p:nvSpPr>
        <p:spPr>
          <a:xfrm>
            <a:off x="6218237" y="1214438"/>
            <a:ext cx="5943600" cy="4343399"/>
          </a:xfrm>
          <a:prstGeom prst="rect">
            <a:avLst/>
          </a:prstGeom>
          <a:solidFill>
            <a:schemeClr val="accent3"/>
          </a:solidFill>
          <a:ln>
            <a:noFill/>
          </a:ln>
        </p:spPr>
        <p:txBody>
          <a:bodyPr lIns="182880" tIns="109728" rIns="146304" bIns="1097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latin typeface="Segoe UI Semilight" panose="020B0402040204020203" pitchFamily="34" charset="0"/>
                <a:cs typeface="Segoe UI Semilight" panose="020B0402040204020203" pitchFamily="34" charset="0"/>
              </a:rPr>
              <a:t>Roadmap features</a:t>
            </a:r>
          </a:p>
        </p:txBody>
      </p:sp>
      <p:grpSp>
        <p:nvGrpSpPr>
          <p:cNvPr id="54" name="Group 53"/>
          <p:cNvGrpSpPr/>
          <p:nvPr/>
        </p:nvGrpSpPr>
        <p:grpSpPr>
          <a:xfrm>
            <a:off x="274320" y="1759019"/>
            <a:ext cx="5877678" cy="3710036"/>
            <a:chOff x="453155" y="1759019"/>
            <a:chExt cx="5877678" cy="3710036"/>
          </a:xfrm>
        </p:grpSpPr>
        <p:sp>
          <p:nvSpPr>
            <p:cNvPr id="55" name="Content Placeholder 2"/>
            <p:cNvSpPr txBox="1">
              <a:spLocks/>
            </p:cNvSpPr>
            <p:nvPr/>
          </p:nvSpPr>
          <p:spPr>
            <a:xfrm>
              <a:off x="453155" y="1759019"/>
              <a:ext cx="5877678" cy="3710036"/>
            </a:xfrm>
            <a:prstGeom prst="rect">
              <a:avLst/>
            </a:prstGeom>
            <a:solidFill>
              <a:schemeClr val="bg1">
                <a:lumMod val="95000"/>
              </a:schemeClr>
            </a:solidFill>
            <a:ln>
              <a:noFill/>
            </a:ln>
          </p:spPr>
          <p:txBody>
            <a:bodyPr lIns="137160" tIns="91440" rIns="137160" bIns="91440"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2" lvl="0" indent="0" defTabSz="932901">
                <a:lnSpc>
                  <a:spcPct val="100000"/>
                </a:lnSpc>
                <a:spcBef>
                  <a:spcPts val="100"/>
                </a:spcBef>
                <a:spcAft>
                  <a:spcPts val="200"/>
                </a:spcAft>
                <a:buSzTx/>
                <a:buNone/>
              </a:pPr>
              <a:endParaRPr lang="en-US" sz="1400" dirty="0">
                <a:gradFill>
                  <a:gsLst>
                    <a:gs pos="35366">
                      <a:schemeClr val="tx1"/>
                    </a:gs>
                    <a:gs pos="67000">
                      <a:schemeClr val="tx1"/>
                    </a:gs>
                  </a:gsLst>
                  <a:lin ang="5400000" scaled="0"/>
                </a:gradFill>
                <a:latin typeface="Segoe UI"/>
              </a:endParaRPr>
            </a:p>
          </p:txBody>
        </p:sp>
        <p:sp>
          <p:nvSpPr>
            <p:cNvPr id="56" name="Rectangle 55"/>
            <p:cNvSpPr/>
            <p:nvPr/>
          </p:nvSpPr>
          <p:spPr bwMode="auto">
            <a:xfrm>
              <a:off x="1196977" y="2383027"/>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Access cached content over HTTPS using shared </a:t>
              </a:r>
              <a:br>
                <a:rPr lang="en-US" sz="1600" dirty="0">
                  <a:gradFill>
                    <a:gsLst>
                      <a:gs pos="35366">
                        <a:schemeClr val="tx1"/>
                      </a:gs>
                      <a:gs pos="67000">
                        <a:schemeClr val="tx1"/>
                      </a:gs>
                    </a:gsLst>
                    <a:lin ang="5400000" scaled="0"/>
                  </a:gradFill>
                </a:rPr>
              </a:br>
              <a:r>
                <a:rPr lang="en-US" sz="1600" dirty="0">
                  <a:gradFill>
                    <a:gsLst>
                      <a:gs pos="35366">
                        <a:schemeClr val="tx1"/>
                      </a:gs>
                      <a:gs pos="67000">
                        <a:schemeClr val="tx1"/>
                      </a:gs>
                    </a:gsLst>
                    <a:lin ang="5400000" scaled="0"/>
                  </a:gradFill>
                </a:rPr>
                <a:t>SSL certificate</a:t>
              </a:r>
            </a:p>
          </p:txBody>
        </p:sp>
        <p:sp>
          <p:nvSpPr>
            <p:cNvPr id="57" name="Rectangle 56"/>
            <p:cNvSpPr/>
            <p:nvPr/>
          </p:nvSpPr>
          <p:spPr bwMode="auto">
            <a:xfrm>
              <a:off x="1196977" y="1759019"/>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Access to content on Azure Storage or cloud service</a:t>
              </a:r>
            </a:p>
          </p:txBody>
        </p:sp>
        <p:sp>
          <p:nvSpPr>
            <p:cNvPr id="58" name="Rectangle 57"/>
            <p:cNvSpPr/>
            <p:nvPr/>
          </p:nvSpPr>
          <p:spPr bwMode="auto">
            <a:xfrm>
              <a:off x="1196977" y="3631043"/>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Utilize custom domain names</a:t>
              </a:r>
            </a:p>
          </p:txBody>
        </p:sp>
        <p:sp>
          <p:nvSpPr>
            <p:cNvPr id="59" name="Rectangle 58"/>
            <p:cNvSpPr/>
            <p:nvPr/>
          </p:nvSpPr>
          <p:spPr bwMode="auto">
            <a:xfrm>
              <a:off x="1196977" y="3007035"/>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Query strings to differentiate objects retrieved </a:t>
              </a:r>
              <a:br>
                <a:rPr lang="en-US" sz="1600" dirty="0">
                  <a:gradFill>
                    <a:gsLst>
                      <a:gs pos="35366">
                        <a:schemeClr val="tx1"/>
                      </a:gs>
                      <a:gs pos="67000">
                        <a:schemeClr val="tx1"/>
                      </a:gs>
                    </a:gsLst>
                    <a:lin ang="5400000" scaled="0"/>
                  </a:gradFill>
                </a:rPr>
              </a:br>
              <a:r>
                <a:rPr lang="en-US" sz="1600" dirty="0">
                  <a:gradFill>
                    <a:gsLst>
                      <a:gs pos="35366">
                        <a:schemeClr val="tx1"/>
                      </a:gs>
                      <a:gs pos="67000">
                        <a:schemeClr val="tx1"/>
                      </a:gs>
                    </a:gsLst>
                    <a:lin ang="5400000" scaled="0"/>
                  </a:gradFill>
                </a:rPr>
                <a:t>from an origin</a:t>
              </a:r>
            </a:p>
          </p:txBody>
        </p:sp>
        <p:sp>
          <p:nvSpPr>
            <p:cNvPr id="60" name="Rectangle 59"/>
            <p:cNvSpPr/>
            <p:nvPr/>
          </p:nvSpPr>
          <p:spPr bwMode="auto">
            <a:xfrm>
              <a:off x="1196977" y="4255051"/>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Enterprise-class billing, support, and management</a:t>
              </a:r>
            </a:p>
          </p:txBody>
        </p:sp>
        <p:sp>
          <p:nvSpPr>
            <p:cNvPr id="61" name="Rectangle 60"/>
            <p:cNvSpPr/>
            <p:nvPr/>
          </p:nvSpPr>
          <p:spPr bwMode="auto">
            <a:xfrm>
              <a:off x="1196977" y="4879059"/>
              <a:ext cx="5133855"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Single-screen billing, provisioning, and monitoring</a:t>
              </a:r>
            </a:p>
          </p:txBody>
        </p:sp>
        <p:grpSp>
          <p:nvGrpSpPr>
            <p:cNvPr id="62" name="Group 61"/>
            <p:cNvGrpSpPr/>
            <p:nvPr/>
          </p:nvGrpSpPr>
          <p:grpSpPr>
            <a:xfrm>
              <a:off x="550606" y="1819117"/>
              <a:ext cx="689603" cy="466129"/>
              <a:chOff x="506673" y="1819117"/>
              <a:chExt cx="689603" cy="466129"/>
            </a:xfrm>
          </p:grpSpPr>
          <p:sp>
            <p:nvSpPr>
              <p:cNvPr id="73" name="Freeform 72"/>
              <p:cNvSpPr/>
              <p:nvPr/>
            </p:nvSpPr>
            <p:spPr bwMode="auto">
              <a:xfrm>
                <a:off x="506673" y="1819117"/>
                <a:ext cx="689603" cy="466129"/>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4" name="Freeform 86"/>
              <p:cNvSpPr>
                <a:spLocks noEditPoints="1"/>
              </p:cNvSpPr>
              <p:nvPr/>
            </p:nvSpPr>
            <p:spPr bwMode="black">
              <a:xfrm>
                <a:off x="714069" y="1954212"/>
                <a:ext cx="218470" cy="21967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75" name="Oval 87"/>
              <p:cNvSpPr>
                <a:spLocks noChangeArrowheads="1"/>
              </p:cNvSpPr>
              <p:nvPr/>
            </p:nvSpPr>
            <p:spPr bwMode="black">
              <a:xfrm>
                <a:off x="803040" y="2047591"/>
                <a:ext cx="40528" cy="40517"/>
              </a:xfrm>
              <a:prstGeom prst="ellipse">
                <a:avLst/>
              </a:pr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76" name="Freeform 88"/>
              <p:cNvSpPr>
                <a:spLocks noEditPoints="1"/>
              </p:cNvSpPr>
              <p:nvPr/>
            </p:nvSpPr>
            <p:spPr bwMode="black">
              <a:xfrm>
                <a:off x="902460" y="1930471"/>
                <a:ext cx="110818" cy="119336"/>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grpSp>
        <p:sp>
          <p:nvSpPr>
            <p:cNvPr id="63" name="Freeform 88"/>
            <p:cNvSpPr>
              <a:spLocks noEditPoints="1"/>
            </p:cNvSpPr>
            <p:nvPr/>
          </p:nvSpPr>
          <p:spPr bwMode="black">
            <a:xfrm>
              <a:off x="678557" y="4986520"/>
              <a:ext cx="433701" cy="3677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accent4"/>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sym typeface="Segoe UI" panose="020B0502040204020203" pitchFamily="34" charset="0"/>
              </a:endParaRPr>
            </a:p>
          </p:txBody>
        </p:sp>
        <p:sp>
          <p:nvSpPr>
            <p:cNvPr id="64" name="Freeform 63"/>
            <p:cNvSpPr>
              <a:spLocks noChangeArrowheads="1"/>
            </p:cNvSpPr>
            <p:nvPr/>
          </p:nvSpPr>
          <p:spPr bwMode="black">
            <a:xfrm>
              <a:off x="706913" y="3741357"/>
              <a:ext cx="376989" cy="358245"/>
            </a:xfrm>
            <a:custGeom>
              <a:avLst/>
              <a:gdLst>
                <a:gd name="connsiteX0" fmla="*/ 184031 w 376989"/>
                <a:gd name="connsiteY0" fmla="*/ 69092 h 358245"/>
                <a:gd name="connsiteX1" fmla="*/ 238083 w 376989"/>
                <a:gd name="connsiteY1" fmla="*/ 123130 h 358245"/>
                <a:gd name="connsiteX2" fmla="*/ 184031 w 376989"/>
                <a:gd name="connsiteY2" fmla="*/ 177168 h 358245"/>
                <a:gd name="connsiteX3" fmla="*/ 129979 w 376989"/>
                <a:gd name="connsiteY3" fmla="*/ 123130 h 358245"/>
                <a:gd name="connsiteX4" fmla="*/ 184031 w 376989"/>
                <a:gd name="connsiteY4" fmla="*/ 69092 h 358245"/>
                <a:gd name="connsiteX5" fmla="*/ 30236 w 376989"/>
                <a:gd name="connsiteY5" fmla="*/ 40403 h 358245"/>
                <a:gd name="connsiteX6" fmla="*/ 30236 w 376989"/>
                <a:gd name="connsiteY6" fmla="*/ 323235 h 358245"/>
                <a:gd name="connsiteX7" fmla="*/ 93589 w 376989"/>
                <a:gd name="connsiteY7" fmla="*/ 323235 h 358245"/>
                <a:gd name="connsiteX8" fmla="*/ 96083 w 376989"/>
                <a:gd name="connsiteY8" fmla="*/ 278654 h 358245"/>
                <a:gd name="connsiteX9" fmla="*/ 184161 w 376989"/>
                <a:gd name="connsiteY9" fmla="*/ 185755 h 358245"/>
                <a:gd name="connsiteX10" fmla="*/ 270572 w 376989"/>
                <a:gd name="connsiteY10" fmla="*/ 278654 h 358245"/>
                <a:gd name="connsiteX11" fmla="*/ 273047 w 376989"/>
                <a:gd name="connsiteY11" fmla="*/ 323235 h 358245"/>
                <a:gd name="connsiteX12" fmla="*/ 346435 w 376989"/>
                <a:gd name="connsiteY12" fmla="*/ 323235 h 358245"/>
                <a:gd name="connsiteX13" fmla="*/ 346435 w 376989"/>
                <a:gd name="connsiteY13" fmla="*/ 40403 h 358245"/>
                <a:gd name="connsiteX14" fmla="*/ 40657 w 376989"/>
                <a:gd name="connsiteY14" fmla="*/ 0 h 358245"/>
                <a:gd name="connsiteX15" fmla="*/ 336332 w 376989"/>
                <a:gd name="connsiteY15" fmla="*/ 0 h 358245"/>
                <a:gd name="connsiteX16" fmla="*/ 376989 w 376989"/>
                <a:gd name="connsiteY16" fmla="*/ 40657 h 358245"/>
                <a:gd name="connsiteX17" fmla="*/ 376989 w 376989"/>
                <a:gd name="connsiteY17" fmla="*/ 317588 h 358245"/>
                <a:gd name="connsiteX18" fmla="*/ 336332 w 376989"/>
                <a:gd name="connsiteY18" fmla="*/ 358245 h 358245"/>
                <a:gd name="connsiteX19" fmla="*/ 40657 w 376989"/>
                <a:gd name="connsiteY19" fmla="*/ 358245 h 358245"/>
                <a:gd name="connsiteX20" fmla="*/ 0 w 376989"/>
                <a:gd name="connsiteY20" fmla="*/ 317588 h 358245"/>
                <a:gd name="connsiteX21" fmla="*/ 0 w 376989"/>
                <a:gd name="connsiteY21" fmla="*/ 40657 h 358245"/>
                <a:gd name="connsiteX22" fmla="*/ 40657 w 376989"/>
                <a:gd name="connsiteY22" fmla="*/ 0 h 35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989" h="358245">
                  <a:moveTo>
                    <a:pt x="184031" y="69092"/>
                  </a:moveTo>
                  <a:cubicBezTo>
                    <a:pt x="213883" y="69092"/>
                    <a:pt x="238083" y="93286"/>
                    <a:pt x="238083" y="123130"/>
                  </a:cubicBezTo>
                  <a:cubicBezTo>
                    <a:pt x="238083" y="152974"/>
                    <a:pt x="213883" y="177168"/>
                    <a:pt x="184031" y="177168"/>
                  </a:cubicBezTo>
                  <a:cubicBezTo>
                    <a:pt x="154179" y="177168"/>
                    <a:pt x="129979" y="152974"/>
                    <a:pt x="129979" y="123130"/>
                  </a:cubicBezTo>
                  <a:cubicBezTo>
                    <a:pt x="129979" y="93286"/>
                    <a:pt x="154179" y="69092"/>
                    <a:pt x="184031" y="69092"/>
                  </a:cubicBezTo>
                  <a:close/>
                  <a:moveTo>
                    <a:pt x="30236" y="40403"/>
                  </a:moveTo>
                  <a:lnTo>
                    <a:pt x="30236" y="323235"/>
                  </a:lnTo>
                  <a:lnTo>
                    <a:pt x="93589" y="323235"/>
                  </a:lnTo>
                  <a:lnTo>
                    <a:pt x="96083" y="278654"/>
                  </a:lnTo>
                  <a:cubicBezTo>
                    <a:pt x="103542" y="223868"/>
                    <a:pt x="125760" y="185755"/>
                    <a:pt x="184161" y="185755"/>
                  </a:cubicBezTo>
                  <a:cubicBezTo>
                    <a:pt x="241293" y="185755"/>
                    <a:pt x="263193" y="223868"/>
                    <a:pt x="270572" y="278654"/>
                  </a:cubicBezTo>
                  <a:lnTo>
                    <a:pt x="273047" y="323235"/>
                  </a:lnTo>
                  <a:lnTo>
                    <a:pt x="346435" y="323235"/>
                  </a:lnTo>
                  <a:lnTo>
                    <a:pt x="346435" y="40403"/>
                  </a:lnTo>
                  <a:close/>
                  <a:moveTo>
                    <a:pt x="40657" y="0"/>
                  </a:moveTo>
                  <a:lnTo>
                    <a:pt x="336332" y="0"/>
                  </a:lnTo>
                  <a:cubicBezTo>
                    <a:pt x="358786" y="0"/>
                    <a:pt x="376989" y="18203"/>
                    <a:pt x="376989" y="40657"/>
                  </a:cubicBezTo>
                  <a:lnTo>
                    <a:pt x="376989" y="317588"/>
                  </a:lnTo>
                  <a:cubicBezTo>
                    <a:pt x="376989" y="340042"/>
                    <a:pt x="358786" y="358245"/>
                    <a:pt x="336332" y="358245"/>
                  </a:cubicBezTo>
                  <a:lnTo>
                    <a:pt x="40657" y="358245"/>
                  </a:lnTo>
                  <a:cubicBezTo>
                    <a:pt x="18203" y="358245"/>
                    <a:pt x="0" y="340042"/>
                    <a:pt x="0" y="317588"/>
                  </a:cubicBezTo>
                  <a:lnTo>
                    <a:pt x="0" y="40657"/>
                  </a:lnTo>
                  <a:cubicBezTo>
                    <a:pt x="0" y="18203"/>
                    <a:pt x="18203" y="0"/>
                    <a:pt x="40657" y="0"/>
                  </a:cubicBezTo>
                  <a:close/>
                </a:path>
              </a:pathLst>
            </a:custGeom>
            <a:solidFill>
              <a:schemeClr val="accent4"/>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sym typeface="Segoe UI" panose="020B0502040204020203" pitchFamily="34" charset="0"/>
              </a:endParaRPr>
            </a:p>
          </p:txBody>
        </p:sp>
        <p:grpSp>
          <p:nvGrpSpPr>
            <p:cNvPr id="65" name="Group 64"/>
            <p:cNvGrpSpPr/>
            <p:nvPr/>
          </p:nvGrpSpPr>
          <p:grpSpPr>
            <a:xfrm>
              <a:off x="724218" y="4249344"/>
              <a:ext cx="342378" cy="573189"/>
              <a:chOff x="1701523" y="1214195"/>
              <a:chExt cx="1740332" cy="2913560"/>
            </a:xfrm>
            <a:solidFill>
              <a:schemeClr val="accent1"/>
            </a:solidFill>
          </p:grpSpPr>
          <p:sp>
            <p:nvSpPr>
              <p:cNvPr id="70" name="Freeform 69"/>
              <p:cNvSpPr/>
              <p:nvPr/>
            </p:nvSpPr>
            <p:spPr>
              <a:xfrm>
                <a:off x="2428444" y="1214195"/>
                <a:ext cx="1013411" cy="2913560"/>
              </a:xfrm>
              <a:custGeom>
                <a:avLst/>
                <a:gdLst/>
                <a:ahLst/>
                <a:cxnLst/>
                <a:rect l="l" t="t" r="r" b="b"/>
                <a:pathLst>
                  <a:path w="1504950" h="4326731">
                    <a:moveTo>
                      <a:pt x="635000" y="3651250"/>
                    </a:moveTo>
                    <a:lnTo>
                      <a:pt x="635000" y="3740150"/>
                    </a:lnTo>
                    <a:lnTo>
                      <a:pt x="1403350" y="3746500"/>
                    </a:lnTo>
                    <a:lnTo>
                      <a:pt x="1403350" y="3663950"/>
                    </a:lnTo>
                    <a:close/>
                    <a:moveTo>
                      <a:pt x="635000" y="3380582"/>
                    </a:moveTo>
                    <a:lnTo>
                      <a:pt x="635000" y="3469482"/>
                    </a:lnTo>
                    <a:lnTo>
                      <a:pt x="1403350" y="3475832"/>
                    </a:lnTo>
                    <a:lnTo>
                      <a:pt x="1403350" y="3393282"/>
                    </a:lnTo>
                    <a:close/>
                    <a:moveTo>
                      <a:pt x="635000" y="3109913"/>
                    </a:moveTo>
                    <a:lnTo>
                      <a:pt x="635000" y="3198813"/>
                    </a:lnTo>
                    <a:lnTo>
                      <a:pt x="1403350" y="3205163"/>
                    </a:lnTo>
                    <a:lnTo>
                      <a:pt x="1403350" y="3122613"/>
                    </a:lnTo>
                    <a:close/>
                    <a:moveTo>
                      <a:pt x="635000" y="2823369"/>
                    </a:moveTo>
                    <a:lnTo>
                      <a:pt x="635000" y="2912269"/>
                    </a:lnTo>
                    <a:lnTo>
                      <a:pt x="1403350" y="2934494"/>
                    </a:lnTo>
                    <a:lnTo>
                      <a:pt x="1403350" y="2848769"/>
                    </a:lnTo>
                    <a:close/>
                    <a:moveTo>
                      <a:pt x="635000" y="2517775"/>
                    </a:moveTo>
                    <a:lnTo>
                      <a:pt x="635000" y="2606675"/>
                    </a:lnTo>
                    <a:lnTo>
                      <a:pt x="1406525" y="2647950"/>
                    </a:lnTo>
                    <a:cubicBezTo>
                      <a:pt x="1405467" y="2613025"/>
                      <a:pt x="1404408" y="2606675"/>
                      <a:pt x="1403350" y="2571750"/>
                    </a:cubicBezTo>
                    <a:close/>
                    <a:moveTo>
                      <a:pt x="628650" y="173038"/>
                    </a:moveTo>
                    <a:lnTo>
                      <a:pt x="628650" y="2320925"/>
                    </a:lnTo>
                    <a:lnTo>
                      <a:pt x="1162050" y="2368550"/>
                    </a:lnTo>
                    <a:lnTo>
                      <a:pt x="1162050" y="2311400"/>
                    </a:lnTo>
                    <a:lnTo>
                      <a:pt x="681038" y="2273300"/>
                    </a:lnTo>
                    <a:lnTo>
                      <a:pt x="681038" y="1720896"/>
                    </a:lnTo>
                    <a:lnTo>
                      <a:pt x="1152525" y="1816100"/>
                    </a:lnTo>
                    <a:lnTo>
                      <a:pt x="1152525" y="1763713"/>
                    </a:lnTo>
                    <a:lnTo>
                      <a:pt x="681038" y="1654908"/>
                    </a:lnTo>
                    <a:lnTo>
                      <a:pt x="681038" y="1170881"/>
                    </a:lnTo>
                    <a:lnTo>
                      <a:pt x="1150494" y="1349375"/>
                    </a:lnTo>
                    <a:lnTo>
                      <a:pt x="1150494" y="1287463"/>
                    </a:lnTo>
                    <a:lnTo>
                      <a:pt x="681038" y="1108968"/>
                    </a:lnTo>
                    <a:lnTo>
                      <a:pt x="681038" y="655446"/>
                    </a:lnTo>
                    <a:lnTo>
                      <a:pt x="1155699" y="873125"/>
                    </a:lnTo>
                    <a:lnTo>
                      <a:pt x="1155699" y="811212"/>
                    </a:lnTo>
                    <a:lnTo>
                      <a:pt x="681038" y="591334"/>
                    </a:lnTo>
                    <a:lnTo>
                      <a:pt x="681038" y="258763"/>
                    </a:lnTo>
                    <a:lnTo>
                      <a:pt x="1143000" y="515938"/>
                    </a:lnTo>
                    <a:lnTo>
                      <a:pt x="1143000" y="458788"/>
                    </a:lnTo>
                    <a:close/>
                    <a:moveTo>
                      <a:pt x="488950" y="76200"/>
                    </a:moveTo>
                    <a:lnTo>
                      <a:pt x="50800" y="314325"/>
                    </a:lnTo>
                    <a:lnTo>
                      <a:pt x="53975" y="412750"/>
                    </a:lnTo>
                    <a:lnTo>
                      <a:pt x="422275" y="212725"/>
                    </a:lnTo>
                    <a:lnTo>
                      <a:pt x="422275" y="558800"/>
                    </a:lnTo>
                    <a:lnTo>
                      <a:pt x="60325" y="711200"/>
                    </a:lnTo>
                    <a:lnTo>
                      <a:pt x="60325" y="803275"/>
                    </a:lnTo>
                    <a:lnTo>
                      <a:pt x="422275" y="650875"/>
                    </a:lnTo>
                    <a:lnTo>
                      <a:pt x="422275" y="936625"/>
                    </a:lnTo>
                    <a:lnTo>
                      <a:pt x="66675" y="1098550"/>
                    </a:lnTo>
                    <a:lnTo>
                      <a:pt x="66675" y="1196975"/>
                    </a:lnTo>
                    <a:lnTo>
                      <a:pt x="422275" y="1041400"/>
                    </a:lnTo>
                    <a:lnTo>
                      <a:pt x="422275" y="1362075"/>
                    </a:lnTo>
                    <a:lnTo>
                      <a:pt x="488950" y="1323975"/>
                    </a:lnTo>
                    <a:close/>
                    <a:moveTo>
                      <a:pt x="520700" y="0"/>
                    </a:moveTo>
                    <a:lnTo>
                      <a:pt x="1231900" y="400050"/>
                    </a:lnTo>
                    <a:lnTo>
                      <a:pt x="1231900" y="2374900"/>
                    </a:lnTo>
                    <a:cubicBezTo>
                      <a:pt x="1321858" y="2390775"/>
                      <a:pt x="1411817" y="2390775"/>
                      <a:pt x="1501775" y="2406650"/>
                    </a:cubicBezTo>
                    <a:cubicBezTo>
                      <a:pt x="1502833" y="3013075"/>
                      <a:pt x="1503892" y="3635375"/>
                      <a:pt x="1504950" y="4241800"/>
                    </a:cubicBezTo>
                    <a:lnTo>
                      <a:pt x="539750" y="4326731"/>
                    </a:lnTo>
                    <a:lnTo>
                      <a:pt x="539750" y="1376362"/>
                    </a:lnTo>
                    <a:lnTo>
                      <a:pt x="386556" y="1455737"/>
                    </a:lnTo>
                    <a:cubicBezTo>
                      <a:pt x="386556" y="1345406"/>
                      <a:pt x="386557" y="1235075"/>
                      <a:pt x="386557" y="1124744"/>
                    </a:cubicBezTo>
                    <a:lnTo>
                      <a:pt x="7144" y="1281112"/>
                    </a:lnTo>
                    <a:cubicBezTo>
                      <a:pt x="4763" y="947208"/>
                      <a:pt x="2381" y="613304"/>
                      <a:pt x="0" y="27940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Freeform 70"/>
              <p:cNvSpPr/>
              <p:nvPr/>
            </p:nvSpPr>
            <p:spPr>
              <a:xfrm>
                <a:off x="2227470" y="1992427"/>
                <a:ext cx="551605" cy="1757436"/>
              </a:xfrm>
              <a:custGeom>
                <a:avLst/>
                <a:gdLst/>
                <a:ahLst/>
                <a:cxnLst/>
                <a:rect l="l" t="t" r="r" b="b"/>
                <a:pathLst>
                  <a:path w="819150" h="2609850">
                    <a:moveTo>
                      <a:pt x="590550" y="171450"/>
                    </a:moveTo>
                    <a:lnTo>
                      <a:pt x="101600" y="368300"/>
                    </a:lnTo>
                    <a:lnTo>
                      <a:pt x="101600" y="2508250"/>
                    </a:lnTo>
                    <a:lnTo>
                      <a:pt x="736600" y="2476500"/>
                    </a:lnTo>
                    <a:lnTo>
                      <a:pt x="736600" y="2336800"/>
                    </a:lnTo>
                    <a:lnTo>
                      <a:pt x="196850" y="2368550"/>
                    </a:lnTo>
                    <a:lnTo>
                      <a:pt x="196850" y="2114550"/>
                    </a:lnTo>
                    <a:lnTo>
                      <a:pt x="730250" y="2076450"/>
                    </a:lnTo>
                    <a:lnTo>
                      <a:pt x="730250" y="1949450"/>
                    </a:lnTo>
                    <a:lnTo>
                      <a:pt x="196850" y="2000250"/>
                    </a:lnTo>
                    <a:lnTo>
                      <a:pt x="196850" y="958850"/>
                    </a:lnTo>
                    <a:lnTo>
                      <a:pt x="723900" y="831850"/>
                    </a:lnTo>
                    <a:lnTo>
                      <a:pt x="723900" y="704850"/>
                    </a:lnTo>
                    <a:lnTo>
                      <a:pt x="196850" y="831850"/>
                    </a:lnTo>
                    <a:lnTo>
                      <a:pt x="196850" y="450850"/>
                    </a:lnTo>
                    <a:lnTo>
                      <a:pt x="584200" y="298450"/>
                    </a:lnTo>
                    <a:close/>
                    <a:moveTo>
                      <a:pt x="666750" y="0"/>
                    </a:moveTo>
                    <a:lnTo>
                      <a:pt x="666750" y="330200"/>
                    </a:lnTo>
                    <a:lnTo>
                      <a:pt x="819150" y="254000"/>
                    </a:lnTo>
                    <a:lnTo>
                      <a:pt x="819150" y="2578100"/>
                    </a:lnTo>
                    <a:lnTo>
                      <a:pt x="0" y="2609850"/>
                    </a:lnTo>
                    <a:lnTo>
                      <a:pt x="0" y="2794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2" name="Freeform 71"/>
              <p:cNvSpPr/>
              <p:nvPr/>
            </p:nvSpPr>
            <p:spPr>
              <a:xfrm>
                <a:off x="1701523" y="3739173"/>
                <a:ext cx="1077552" cy="387512"/>
              </a:xfrm>
              <a:custGeom>
                <a:avLst/>
                <a:gdLst/>
                <a:ahLst/>
                <a:cxnLst/>
                <a:rect l="l" t="t" r="r" b="b"/>
                <a:pathLst>
                  <a:path w="1600200" h="575468">
                    <a:moveTo>
                      <a:pt x="312738" y="180975"/>
                    </a:moveTo>
                    <a:lnTo>
                      <a:pt x="312738" y="485775"/>
                    </a:lnTo>
                    <a:lnTo>
                      <a:pt x="100806" y="475879"/>
                    </a:lnTo>
                    <a:lnTo>
                      <a:pt x="100806" y="190871"/>
                    </a:lnTo>
                    <a:close/>
                    <a:moveTo>
                      <a:pt x="628083" y="166316"/>
                    </a:moveTo>
                    <a:lnTo>
                      <a:pt x="628083" y="490907"/>
                    </a:lnTo>
                    <a:lnTo>
                      <a:pt x="402390" y="480369"/>
                    </a:lnTo>
                    <a:lnTo>
                      <a:pt x="402390" y="176855"/>
                    </a:lnTo>
                    <a:close/>
                    <a:moveTo>
                      <a:pt x="336550" y="150019"/>
                    </a:moveTo>
                    <a:lnTo>
                      <a:pt x="76994" y="161925"/>
                    </a:lnTo>
                    <a:lnTo>
                      <a:pt x="76994" y="504825"/>
                    </a:lnTo>
                    <a:lnTo>
                      <a:pt x="336550" y="516731"/>
                    </a:lnTo>
                    <a:close/>
                    <a:moveTo>
                      <a:pt x="961924" y="149056"/>
                    </a:moveTo>
                    <a:lnTo>
                      <a:pt x="961924" y="495802"/>
                    </a:lnTo>
                    <a:lnTo>
                      <a:pt x="720827" y="484544"/>
                    </a:lnTo>
                    <a:lnTo>
                      <a:pt x="720827" y="160314"/>
                    </a:lnTo>
                    <a:close/>
                    <a:moveTo>
                      <a:pt x="653441" y="133350"/>
                    </a:moveTo>
                    <a:lnTo>
                      <a:pt x="377032" y="146029"/>
                    </a:lnTo>
                    <a:lnTo>
                      <a:pt x="377032" y="511194"/>
                    </a:lnTo>
                    <a:lnTo>
                      <a:pt x="653441" y="523873"/>
                    </a:lnTo>
                    <a:close/>
                    <a:moveTo>
                      <a:pt x="989013" y="113840"/>
                    </a:moveTo>
                    <a:lnTo>
                      <a:pt x="693738" y="127385"/>
                    </a:lnTo>
                    <a:lnTo>
                      <a:pt x="693738" y="517474"/>
                    </a:lnTo>
                    <a:lnTo>
                      <a:pt x="989013" y="531018"/>
                    </a:lnTo>
                    <a:close/>
                    <a:moveTo>
                      <a:pt x="1560513" y="85725"/>
                    </a:moveTo>
                    <a:lnTo>
                      <a:pt x="1055688" y="111919"/>
                    </a:lnTo>
                    <a:lnTo>
                      <a:pt x="1058069" y="145256"/>
                    </a:lnTo>
                    <a:cubicBezTo>
                      <a:pt x="1180307" y="150812"/>
                      <a:pt x="1400175" y="127794"/>
                      <a:pt x="1522413" y="133350"/>
                    </a:cubicBezTo>
                    <a:lnTo>
                      <a:pt x="1522413" y="502444"/>
                    </a:lnTo>
                    <a:lnTo>
                      <a:pt x="1060450" y="481013"/>
                    </a:lnTo>
                    <a:lnTo>
                      <a:pt x="1060450" y="528638"/>
                    </a:lnTo>
                    <a:lnTo>
                      <a:pt x="1560513" y="547688"/>
                    </a:lnTo>
                    <a:close/>
                    <a:moveTo>
                      <a:pt x="1597819" y="0"/>
                    </a:moveTo>
                    <a:cubicBezTo>
                      <a:pt x="1598613" y="191029"/>
                      <a:pt x="1599406" y="384440"/>
                      <a:pt x="1600200" y="575468"/>
                    </a:cubicBezTo>
                    <a:lnTo>
                      <a:pt x="6350" y="523738"/>
                    </a:lnTo>
                    <a:cubicBezTo>
                      <a:pt x="4233" y="371006"/>
                      <a:pt x="2117" y="218275"/>
                      <a:pt x="0" y="65543"/>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66" name="Group 65"/>
            <p:cNvGrpSpPr/>
            <p:nvPr/>
          </p:nvGrpSpPr>
          <p:grpSpPr>
            <a:xfrm>
              <a:off x="677301" y="2431749"/>
              <a:ext cx="436212" cy="466342"/>
              <a:chOff x="3523421" y="2820819"/>
              <a:chExt cx="436212" cy="466342"/>
            </a:xfrm>
          </p:grpSpPr>
          <p:sp>
            <p:nvSpPr>
              <p:cNvPr id="68" name="Diamond 67"/>
              <p:cNvSpPr/>
              <p:nvPr/>
            </p:nvSpPr>
            <p:spPr bwMode="auto">
              <a:xfrm>
                <a:off x="3523421" y="2820819"/>
                <a:ext cx="436212" cy="466342"/>
              </a:xfrm>
              <a:prstGeom prst="diamond">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Oval 28"/>
              <p:cNvSpPr/>
              <p:nvPr/>
            </p:nvSpPr>
            <p:spPr bwMode="auto">
              <a:xfrm rot="16200000" flipH="1">
                <a:off x="3607696" y="2997751"/>
                <a:ext cx="267661" cy="112477"/>
              </a:xfrm>
              <a:custGeom>
                <a:avLst/>
                <a:gdLst>
                  <a:gd name="connsiteX0" fmla="*/ 508111 w 1628919"/>
                  <a:gd name="connsiteY0" fmla="*/ 620105 h 1496955"/>
                  <a:gd name="connsiteX1" fmla="*/ 434644 w 1628919"/>
                  <a:gd name="connsiteY1" fmla="*/ 693571 h 1496955"/>
                  <a:gd name="connsiteX2" fmla="*/ 508111 w 1628919"/>
                  <a:gd name="connsiteY2" fmla="*/ 767040 h 1496955"/>
                  <a:gd name="connsiteX3" fmla="*/ 581578 w 1628919"/>
                  <a:gd name="connsiteY3" fmla="*/ 693572 h 1496955"/>
                  <a:gd name="connsiteX4" fmla="*/ 508111 w 1628919"/>
                  <a:gd name="connsiteY4" fmla="*/ 620105 h 1496955"/>
                  <a:gd name="connsiteX5" fmla="*/ 524691 w 1628919"/>
                  <a:gd name="connsiteY5" fmla="*/ 488873 h 1496955"/>
                  <a:gd name="connsiteX6" fmla="*/ 717513 w 1628919"/>
                  <a:gd name="connsiteY6" fmla="*/ 627248 h 1496955"/>
                  <a:gd name="connsiteX7" fmla="*/ 1220014 w 1628919"/>
                  <a:gd name="connsiteY7" fmla="*/ 627248 h 1496955"/>
                  <a:gd name="connsiteX8" fmla="*/ 1274783 w 1628919"/>
                  <a:gd name="connsiteY8" fmla="*/ 746311 h 1496955"/>
                  <a:gd name="connsiteX9" fmla="*/ 1220014 w 1628919"/>
                  <a:gd name="connsiteY9" fmla="*/ 753456 h 1496955"/>
                  <a:gd name="connsiteX10" fmla="*/ 1189058 w 1628919"/>
                  <a:gd name="connsiteY10" fmla="*/ 703448 h 1496955"/>
                  <a:gd name="connsiteX11" fmla="*/ 1098571 w 1628919"/>
                  <a:gd name="connsiteY11" fmla="*/ 767743 h 1496955"/>
                  <a:gd name="connsiteX12" fmla="*/ 1031897 w 1628919"/>
                  <a:gd name="connsiteY12" fmla="*/ 717736 h 1496955"/>
                  <a:gd name="connsiteX13" fmla="*/ 965221 w 1628919"/>
                  <a:gd name="connsiteY13" fmla="*/ 779648 h 1496955"/>
                  <a:gd name="connsiteX14" fmla="*/ 881877 w 1628919"/>
                  <a:gd name="connsiteY14" fmla="*/ 712974 h 1496955"/>
                  <a:gd name="connsiteX15" fmla="*/ 841396 w 1628919"/>
                  <a:gd name="connsiteY15" fmla="*/ 784412 h 1496955"/>
                  <a:gd name="connsiteX16" fmla="*/ 741384 w 1628919"/>
                  <a:gd name="connsiteY16" fmla="*/ 784411 h 1496955"/>
                  <a:gd name="connsiteX17" fmla="*/ 700195 w 1628919"/>
                  <a:gd name="connsiteY17" fmla="*/ 792933 h 1496955"/>
                  <a:gd name="connsiteX18" fmla="*/ 524691 w 1628919"/>
                  <a:gd name="connsiteY18" fmla="*/ 898445 h 1496955"/>
                  <a:gd name="connsiteX19" fmla="*/ 319905 w 1628919"/>
                  <a:gd name="connsiteY19" fmla="*/ 693659 h 1496955"/>
                  <a:gd name="connsiteX20" fmla="*/ 524691 w 1628919"/>
                  <a:gd name="connsiteY20" fmla="*/ 488873 h 1496955"/>
                  <a:gd name="connsiteX21" fmla="*/ 803294 w 1628919"/>
                  <a:gd name="connsiteY21" fmla="*/ -1 h 1496955"/>
                  <a:gd name="connsiteX22" fmla="*/ 109635 w 1628919"/>
                  <a:gd name="connsiteY22" fmla="*/ 693661 h 1496955"/>
                  <a:gd name="connsiteX23" fmla="*/ 803295 w 1628919"/>
                  <a:gd name="connsiteY23" fmla="*/ 1387322 h 1496955"/>
                  <a:gd name="connsiteX24" fmla="*/ 1496956 w 1628919"/>
                  <a:gd name="connsiteY24" fmla="*/ 693660 h 1496955"/>
                  <a:gd name="connsiteX25" fmla="*/ 803294 w 1628919"/>
                  <a:gd name="connsiteY25" fmla="*/ -1 h 1496955"/>
                  <a:gd name="connsiteX26" fmla="*/ 0 w 1628919"/>
                  <a:gd name="connsiteY26" fmla="*/ 693659 h 1496955"/>
                  <a:gd name="connsiteX27" fmla="*/ 1606589 w 1628919"/>
                  <a:gd name="connsiteY27" fmla="*/ 693662 h 1496955"/>
                  <a:gd name="connsiteX28" fmla="*/ 803294 w 1628919"/>
                  <a:gd name="connsiteY28" fmla="*/ 1496955 h 1496955"/>
                  <a:gd name="connsiteX29" fmla="*/ 0 w 1628919"/>
                  <a:gd name="connsiteY29" fmla="*/ 693659 h 1496955"/>
                  <a:gd name="connsiteX0" fmla="*/ 508111 w 1628919"/>
                  <a:gd name="connsiteY0" fmla="*/ 131231 h 1008081"/>
                  <a:gd name="connsiteX1" fmla="*/ 434644 w 1628919"/>
                  <a:gd name="connsiteY1" fmla="*/ 204697 h 1008081"/>
                  <a:gd name="connsiteX2" fmla="*/ 508111 w 1628919"/>
                  <a:gd name="connsiteY2" fmla="*/ 278166 h 1008081"/>
                  <a:gd name="connsiteX3" fmla="*/ 581578 w 1628919"/>
                  <a:gd name="connsiteY3" fmla="*/ 204698 h 1008081"/>
                  <a:gd name="connsiteX4" fmla="*/ 508111 w 1628919"/>
                  <a:gd name="connsiteY4" fmla="*/ 131231 h 1008081"/>
                  <a:gd name="connsiteX5" fmla="*/ 524691 w 1628919"/>
                  <a:gd name="connsiteY5" fmla="*/ -1 h 1008081"/>
                  <a:gd name="connsiteX6" fmla="*/ 717513 w 1628919"/>
                  <a:gd name="connsiteY6" fmla="*/ 138374 h 1008081"/>
                  <a:gd name="connsiteX7" fmla="*/ 1220014 w 1628919"/>
                  <a:gd name="connsiteY7" fmla="*/ 138374 h 1008081"/>
                  <a:gd name="connsiteX8" fmla="*/ 1274783 w 1628919"/>
                  <a:gd name="connsiteY8" fmla="*/ 257437 h 1008081"/>
                  <a:gd name="connsiteX9" fmla="*/ 1220014 w 1628919"/>
                  <a:gd name="connsiteY9" fmla="*/ 264582 h 1008081"/>
                  <a:gd name="connsiteX10" fmla="*/ 1189058 w 1628919"/>
                  <a:gd name="connsiteY10" fmla="*/ 214574 h 1008081"/>
                  <a:gd name="connsiteX11" fmla="*/ 1098571 w 1628919"/>
                  <a:gd name="connsiteY11" fmla="*/ 278869 h 1008081"/>
                  <a:gd name="connsiteX12" fmla="*/ 1031897 w 1628919"/>
                  <a:gd name="connsiteY12" fmla="*/ 228862 h 1008081"/>
                  <a:gd name="connsiteX13" fmla="*/ 965221 w 1628919"/>
                  <a:gd name="connsiteY13" fmla="*/ 290774 h 1008081"/>
                  <a:gd name="connsiteX14" fmla="*/ 881877 w 1628919"/>
                  <a:gd name="connsiteY14" fmla="*/ 224100 h 1008081"/>
                  <a:gd name="connsiteX15" fmla="*/ 841396 w 1628919"/>
                  <a:gd name="connsiteY15" fmla="*/ 295538 h 1008081"/>
                  <a:gd name="connsiteX16" fmla="*/ 741384 w 1628919"/>
                  <a:gd name="connsiteY16" fmla="*/ 295537 h 1008081"/>
                  <a:gd name="connsiteX17" fmla="*/ 700195 w 1628919"/>
                  <a:gd name="connsiteY17" fmla="*/ 304059 h 1008081"/>
                  <a:gd name="connsiteX18" fmla="*/ 524691 w 1628919"/>
                  <a:gd name="connsiteY18" fmla="*/ 409571 h 1008081"/>
                  <a:gd name="connsiteX19" fmla="*/ 319905 w 1628919"/>
                  <a:gd name="connsiteY19" fmla="*/ 204785 h 1008081"/>
                  <a:gd name="connsiteX20" fmla="*/ 524691 w 1628919"/>
                  <a:gd name="connsiteY20" fmla="*/ -1 h 1008081"/>
                  <a:gd name="connsiteX21" fmla="*/ 1496956 w 1628919"/>
                  <a:gd name="connsiteY21" fmla="*/ 204786 h 1008081"/>
                  <a:gd name="connsiteX22" fmla="*/ 109635 w 1628919"/>
                  <a:gd name="connsiteY22" fmla="*/ 204787 h 1008081"/>
                  <a:gd name="connsiteX23" fmla="*/ 803295 w 1628919"/>
                  <a:gd name="connsiteY23" fmla="*/ 898448 h 1008081"/>
                  <a:gd name="connsiteX24" fmla="*/ 1496956 w 1628919"/>
                  <a:gd name="connsiteY24" fmla="*/ 204786 h 1008081"/>
                  <a:gd name="connsiteX25" fmla="*/ 0 w 1628919"/>
                  <a:gd name="connsiteY25" fmla="*/ 204785 h 1008081"/>
                  <a:gd name="connsiteX26" fmla="*/ 1606589 w 1628919"/>
                  <a:gd name="connsiteY26" fmla="*/ 204788 h 1008081"/>
                  <a:gd name="connsiteX27" fmla="*/ 803294 w 1628919"/>
                  <a:gd name="connsiteY27" fmla="*/ 1008081 h 1008081"/>
                  <a:gd name="connsiteX28" fmla="*/ 0 w 1628919"/>
                  <a:gd name="connsiteY28" fmla="*/ 204785 h 1008081"/>
                  <a:gd name="connsiteX0" fmla="*/ 508111 w 1496957"/>
                  <a:gd name="connsiteY0" fmla="*/ 131231 h 1008081"/>
                  <a:gd name="connsiteX1" fmla="*/ 434644 w 1496957"/>
                  <a:gd name="connsiteY1" fmla="*/ 204697 h 1008081"/>
                  <a:gd name="connsiteX2" fmla="*/ 508111 w 1496957"/>
                  <a:gd name="connsiteY2" fmla="*/ 278166 h 1008081"/>
                  <a:gd name="connsiteX3" fmla="*/ 581578 w 1496957"/>
                  <a:gd name="connsiteY3" fmla="*/ 204698 h 1008081"/>
                  <a:gd name="connsiteX4" fmla="*/ 508111 w 1496957"/>
                  <a:gd name="connsiteY4" fmla="*/ 131231 h 1008081"/>
                  <a:gd name="connsiteX5" fmla="*/ 524691 w 1496957"/>
                  <a:gd name="connsiteY5" fmla="*/ -1 h 1008081"/>
                  <a:gd name="connsiteX6" fmla="*/ 717513 w 1496957"/>
                  <a:gd name="connsiteY6" fmla="*/ 138374 h 1008081"/>
                  <a:gd name="connsiteX7" fmla="*/ 1220014 w 1496957"/>
                  <a:gd name="connsiteY7" fmla="*/ 138374 h 1008081"/>
                  <a:gd name="connsiteX8" fmla="*/ 1274783 w 1496957"/>
                  <a:gd name="connsiteY8" fmla="*/ 257437 h 1008081"/>
                  <a:gd name="connsiteX9" fmla="*/ 1220014 w 1496957"/>
                  <a:gd name="connsiteY9" fmla="*/ 264582 h 1008081"/>
                  <a:gd name="connsiteX10" fmla="*/ 1189058 w 1496957"/>
                  <a:gd name="connsiteY10" fmla="*/ 214574 h 1008081"/>
                  <a:gd name="connsiteX11" fmla="*/ 1098571 w 1496957"/>
                  <a:gd name="connsiteY11" fmla="*/ 278869 h 1008081"/>
                  <a:gd name="connsiteX12" fmla="*/ 1031897 w 1496957"/>
                  <a:gd name="connsiteY12" fmla="*/ 228862 h 1008081"/>
                  <a:gd name="connsiteX13" fmla="*/ 965221 w 1496957"/>
                  <a:gd name="connsiteY13" fmla="*/ 290774 h 1008081"/>
                  <a:gd name="connsiteX14" fmla="*/ 881877 w 1496957"/>
                  <a:gd name="connsiteY14" fmla="*/ 224100 h 1008081"/>
                  <a:gd name="connsiteX15" fmla="*/ 841396 w 1496957"/>
                  <a:gd name="connsiteY15" fmla="*/ 295538 h 1008081"/>
                  <a:gd name="connsiteX16" fmla="*/ 741384 w 1496957"/>
                  <a:gd name="connsiteY16" fmla="*/ 295537 h 1008081"/>
                  <a:gd name="connsiteX17" fmla="*/ 700195 w 1496957"/>
                  <a:gd name="connsiteY17" fmla="*/ 304059 h 1008081"/>
                  <a:gd name="connsiteX18" fmla="*/ 524691 w 1496957"/>
                  <a:gd name="connsiteY18" fmla="*/ 409571 h 1008081"/>
                  <a:gd name="connsiteX19" fmla="*/ 319905 w 1496957"/>
                  <a:gd name="connsiteY19" fmla="*/ 204785 h 1008081"/>
                  <a:gd name="connsiteX20" fmla="*/ 524691 w 1496957"/>
                  <a:gd name="connsiteY20" fmla="*/ -1 h 1008081"/>
                  <a:gd name="connsiteX21" fmla="*/ 1496956 w 1496957"/>
                  <a:gd name="connsiteY21" fmla="*/ 204786 h 1008081"/>
                  <a:gd name="connsiteX22" fmla="*/ 109635 w 1496957"/>
                  <a:gd name="connsiteY22" fmla="*/ 204787 h 1008081"/>
                  <a:gd name="connsiteX23" fmla="*/ 803295 w 1496957"/>
                  <a:gd name="connsiteY23" fmla="*/ 898448 h 1008081"/>
                  <a:gd name="connsiteX24" fmla="*/ 1496956 w 1496957"/>
                  <a:gd name="connsiteY24" fmla="*/ 204786 h 1008081"/>
                  <a:gd name="connsiteX25" fmla="*/ 0 w 1496957"/>
                  <a:gd name="connsiteY25" fmla="*/ 204785 h 1008081"/>
                  <a:gd name="connsiteX26" fmla="*/ 803294 w 1496957"/>
                  <a:gd name="connsiteY26" fmla="*/ 1008081 h 1008081"/>
                  <a:gd name="connsiteX27" fmla="*/ 0 w 1496957"/>
                  <a:gd name="connsiteY27" fmla="*/ 204785 h 1008081"/>
                  <a:gd name="connsiteX0" fmla="*/ 508111 w 1294552"/>
                  <a:gd name="connsiteY0" fmla="*/ 131231 h 1008081"/>
                  <a:gd name="connsiteX1" fmla="*/ 434644 w 1294552"/>
                  <a:gd name="connsiteY1" fmla="*/ 204697 h 1008081"/>
                  <a:gd name="connsiteX2" fmla="*/ 508111 w 1294552"/>
                  <a:gd name="connsiteY2" fmla="*/ 278166 h 1008081"/>
                  <a:gd name="connsiteX3" fmla="*/ 581578 w 1294552"/>
                  <a:gd name="connsiteY3" fmla="*/ 204698 h 1008081"/>
                  <a:gd name="connsiteX4" fmla="*/ 508111 w 1294552"/>
                  <a:gd name="connsiteY4" fmla="*/ 131231 h 1008081"/>
                  <a:gd name="connsiteX5" fmla="*/ 524691 w 1294552"/>
                  <a:gd name="connsiteY5" fmla="*/ -1 h 1008081"/>
                  <a:gd name="connsiteX6" fmla="*/ 717513 w 1294552"/>
                  <a:gd name="connsiteY6" fmla="*/ 138374 h 1008081"/>
                  <a:gd name="connsiteX7" fmla="*/ 1220014 w 1294552"/>
                  <a:gd name="connsiteY7" fmla="*/ 138374 h 1008081"/>
                  <a:gd name="connsiteX8" fmla="*/ 1274783 w 1294552"/>
                  <a:gd name="connsiteY8" fmla="*/ 257437 h 1008081"/>
                  <a:gd name="connsiteX9" fmla="*/ 1220014 w 1294552"/>
                  <a:gd name="connsiteY9" fmla="*/ 264582 h 1008081"/>
                  <a:gd name="connsiteX10" fmla="*/ 1189058 w 1294552"/>
                  <a:gd name="connsiteY10" fmla="*/ 214574 h 1008081"/>
                  <a:gd name="connsiteX11" fmla="*/ 1098571 w 1294552"/>
                  <a:gd name="connsiteY11" fmla="*/ 278869 h 1008081"/>
                  <a:gd name="connsiteX12" fmla="*/ 1031897 w 1294552"/>
                  <a:gd name="connsiteY12" fmla="*/ 228862 h 1008081"/>
                  <a:gd name="connsiteX13" fmla="*/ 965221 w 1294552"/>
                  <a:gd name="connsiteY13" fmla="*/ 290774 h 1008081"/>
                  <a:gd name="connsiteX14" fmla="*/ 881877 w 1294552"/>
                  <a:gd name="connsiteY14" fmla="*/ 224100 h 1008081"/>
                  <a:gd name="connsiteX15" fmla="*/ 841396 w 1294552"/>
                  <a:gd name="connsiteY15" fmla="*/ 295538 h 1008081"/>
                  <a:gd name="connsiteX16" fmla="*/ 741384 w 1294552"/>
                  <a:gd name="connsiteY16" fmla="*/ 295537 h 1008081"/>
                  <a:gd name="connsiteX17" fmla="*/ 700195 w 1294552"/>
                  <a:gd name="connsiteY17" fmla="*/ 304059 h 1008081"/>
                  <a:gd name="connsiteX18" fmla="*/ 524691 w 1294552"/>
                  <a:gd name="connsiteY18" fmla="*/ 409571 h 1008081"/>
                  <a:gd name="connsiteX19" fmla="*/ 319905 w 1294552"/>
                  <a:gd name="connsiteY19" fmla="*/ 204785 h 1008081"/>
                  <a:gd name="connsiteX20" fmla="*/ 524691 w 1294552"/>
                  <a:gd name="connsiteY20" fmla="*/ -1 h 1008081"/>
                  <a:gd name="connsiteX21" fmla="*/ 803295 w 1294552"/>
                  <a:gd name="connsiteY21" fmla="*/ 898448 h 1008081"/>
                  <a:gd name="connsiteX22" fmla="*/ 109635 w 1294552"/>
                  <a:gd name="connsiteY22" fmla="*/ 204787 h 1008081"/>
                  <a:gd name="connsiteX23" fmla="*/ 803295 w 1294552"/>
                  <a:gd name="connsiteY23" fmla="*/ 898448 h 1008081"/>
                  <a:gd name="connsiteX24" fmla="*/ 0 w 1294552"/>
                  <a:gd name="connsiteY24" fmla="*/ 204785 h 1008081"/>
                  <a:gd name="connsiteX25" fmla="*/ 803294 w 1294552"/>
                  <a:gd name="connsiteY25" fmla="*/ 1008081 h 1008081"/>
                  <a:gd name="connsiteX26" fmla="*/ 0 w 1294552"/>
                  <a:gd name="connsiteY26" fmla="*/ 204785 h 1008081"/>
                  <a:gd name="connsiteX0" fmla="*/ 398477 w 1184918"/>
                  <a:gd name="connsiteY0" fmla="*/ 131231 h 898449"/>
                  <a:gd name="connsiteX1" fmla="*/ 325010 w 1184918"/>
                  <a:gd name="connsiteY1" fmla="*/ 204697 h 898449"/>
                  <a:gd name="connsiteX2" fmla="*/ 398477 w 1184918"/>
                  <a:gd name="connsiteY2" fmla="*/ 278166 h 898449"/>
                  <a:gd name="connsiteX3" fmla="*/ 471944 w 1184918"/>
                  <a:gd name="connsiteY3" fmla="*/ 204698 h 898449"/>
                  <a:gd name="connsiteX4" fmla="*/ 398477 w 1184918"/>
                  <a:gd name="connsiteY4" fmla="*/ 131231 h 898449"/>
                  <a:gd name="connsiteX5" fmla="*/ 415057 w 1184918"/>
                  <a:gd name="connsiteY5" fmla="*/ -1 h 898449"/>
                  <a:gd name="connsiteX6" fmla="*/ 607879 w 1184918"/>
                  <a:gd name="connsiteY6" fmla="*/ 138374 h 898449"/>
                  <a:gd name="connsiteX7" fmla="*/ 1110380 w 1184918"/>
                  <a:gd name="connsiteY7" fmla="*/ 138374 h 898449"/>
                  <a:gd name="connsiteX8" fmla="*/ 1165149 w 1184918"/>
                  <a:gd name="connsiteY8" fmla="*/ 257437 h 898449"/>
                  <a:gd name="connsiteX9" fmla="*/ 1110380 w 1184918"/>
                  <a:gd name="connsiteY9" fmla="*/ 264582 h 898449"/>
                  <a:gd name="connsiteX10" fmla="*/ 1079424 w 1184918"/>
                  <a:gd name="connsiteY10" fmla="*/ 214574 h 898449"/>
                  <a:gd name="connsiteX11" fmla="*/ 988937 w 1184918"/>
                  <a:gd name="connsiteY11" fmla="*/ 278869 h 898449"/>
                  <a:gd name="connsiteX12" fmla="*/ 922263 w 1184918"/>
                  <a:gd name="connsiteY12" fmla="*/ 228862 h 898449"/>
                  <a:gd name="connsiteX13" fmla="*/ 855587 w 1184918"/>
                  <a:gd name="connsiteY13" fmla="*/ 290774 h 898449"/>
                  <a:gd name="connsiteX14" fmla="*/ 772243 w 1184918"/>
                  <a:gd name="connsiteY14" fmla="*/ 224100 h 898449"/>
                  <a:gd name="connsiteX15" fmla="*/ 731762 w 1184918"/>
                  <a:gd name="connsiteY15" fmla="*/ 295538 h 898449"/>
                  <a:gd name="connsiteX16" fmla="*/ 631750 w 1184918"/>
                  <a:gd name="connsiteY16" fmla="*/ 295537 h 898449"/>
                  <a:gd name="connsiteX17" fmla="*/ 590561 w 1184918"/>
                  <a:gd name="connsiteY17" fmla="*/ 304059 h 898449"/>
                  <a:gd name="connsiteX18" fmla="*/ 415057 w 1184918"/>
                  <a:gd name="connsiteY18" fmla="*/ 409571 h 898449"/>
                  <a:gd name="connsiteX19" fmla="*/ 210271 w 1184918"/>
                  <a:gd name="connsiteY19" fmla="*/ 204785 h 898449"/>
                  <a:gd name="connsiteX20" fmla="*/ 415057 w 1184918"/>
                  <a:gd name="connsiteY20" fmla="*/ -1 h 898449"/>
                  <a:gd name="connsiteX21" fmla="*/ 693661 w 1184918"/>
                  <a:gd name="connsiteY21" fmla="*/ 898448 h 898449"/>
                  <a:gd name="connsiteX22" fmla="*/ 1 w 1184918"/>
                  <a:gd name="connsiteY22" fmla="*/ 204787 h 898449"/>
                  <a:gd name="connsiteX23" fmla="*/ 693661 w 1184918"/>
                  <a:gd name="connsiteY23" fmla="*/ 898448 h 898449"/>
                  <a:gd name="connsiteX0" fmla="*/ 188205 w 974646"/>
                  <a:gd name="connsiteY0" fmla="*/ 131231 h 409572"/>
                  <a:gd name="connsiteX1" fmla="*/ 114738 w 974646"/>
                  <a:gd name="connsiteY1" fmla="*/ 204697 h 409572"/>
                  <a:gd name="connsiteX2" fmla="*/ 188205 w 974646"/>
                  <a:gd name="connsiteY2" fmla="*/ 278166 h 409572"/>
                  <a:gd name="connsiteX3" fmla="*/ 261672 w 974646"/>
                  <a:gd name="connsiteY3" fmla="*/ 204698 h 409572"/>
                  <a:gd name="connsiteX4" fmla="*/ 188205 w 974646"/>
                  <a:gd name="connsiteY4" fmla="*/ 131231 h 409572"/>
                  <a:gd name="connsiteX5" fmla="*/ 204785 w 974646"/>
                  <a:gd name="connsiteY5" fmla="*/ -1 h 409572"/>
                  <a:gd name="connsiteX6" fmla="*/ 397607 w 974646"/>
                  <a:gd name="connsiteY6" fmla="*/ 138374 h 409572"/>
                  <a:gd name="connsiteX7" fmla="*/ 900108 w 974646"/>
                  <a:gd name="connsiteY7" fmla="*/ 138374 h 409572"/>
                  <a:gd name="connsiteX8" fmla="*/ 954877 w 974646"/>
                  <a:gd name="connsiteY8" fmla="*/ 257437 h 409572"/>
                  <a:gd name="connsiteX9" fmla="*/ 900108 w 974646"/>
                  <a:gd name="connsiteY9" fmla="*/ 264582 h 409572"/>
                  <a:gd name="connsiteX10" fmla="*/ 869152 w 974646"/>
                  <a:gd name="connsiteY10" fmla="*/ 214574 h 409572"/>
                  <a:gd name="connsiteX11" fmla="*/ 778665 w 974646"/>
                  <a:gd name="connsiteY11" fmla="*/ 278869 h 409572"/>
                  <a:gd name="connsiteX12" fmla="*/ 711991 w 974646"/>
                  <a:gd name="connsiteY12" fmla="*/ 228862 h 409572"/>
                  <a:gd name="connsiteX13" fmla="*/ 645315 w 974646"/>
                  <a:gd name="connsiteY13" fmla="*/ 290774 h 409572"/>
                  <a:gd name="connsiteX14" fmla="*/ 561971 w 974646"/>
                  <a:gd name="connsiteY14" fmla="*/ 224100 h 409572"/>
                  <a:gd name="connsiteX15" fmla="*/ 521490 w 974646"/>
                  <a:gd name="connsiteY15" fmla="*/ 295538 h 409572"/>
                  <a:gd name="connsiteX16" fmla="*/ 421478 w 974646"/>
                  <a:gd name="connsiteY16" fmla="*/ 295537 h 409572"/>
                  <a:gd name="connsiteX17" fmla="*/ 380289 w 974646"/>
                  <a:gd name="connsiteY17" fmla="*/ 304059 h 409572"/>
                  <a:gd name="connsiteX18" fmla="*/ 204785 w 974646"/>
                  <a:gd name="connsiteY18" fmla="*/ 409571 h 409572"/>
                  <a:gd name="connsiteX19" fmla="*/ -1 w 974646"/>
                  <a:gd name="connsiteY19" fmla="*/ 204785 h 409572"/>
                  <a:gd name="connsiteX20" fmla="*/ 204785 w 974646"/>
                  <a:gd name="connsiteY20" fmla="*/ -1 h 40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74646" h="409572">
                    <a:moveTo>
                      <a:pt x="188205" y="131231"/>
                    </a:moveTo>
                    <a:cubicBezTo>
                      <a:pt x="147630" y="131230"/>
                      <a:pt x="114738" y="164123"/>
                      <a:pt x="114738" y="204697"/>
                    </a:cubicBezTo>
                    <a:cubicBezTo>
                      <a:pt x="114737" y="245273"/>
                      <a:pt x="147630" y="278165"/>
                      <a:pt x="188205" y="278166"/>
                    </a:cubicBezTo>
                    <a:cubicBezTo>
                      <a:pt x="228780" y="278166"/>
                      <a:pt x="261672" y="245273"/>
                      <a:pt x="261672" y="204698"/>
                    </a:cubicBezTo>
                    <a:cubicBezTo>
                      <a:pt x="261672" y="164123"/>
                      <a:pt x="228780" y="131231"/>
                      <a:pt x="188205" y="131231"/>
                    </a:cubicBezTo>
                    <a:close/>
                    <a:moveTo>
                      <a:pt x="204785" y="-1"/>
                    </a:moveTo>
                    <a:cubicBezTo>
                      <a:pt x="294531" y="-1"/>
                      <a:pt x="370793" y="57730"/>
                      <a:pt x="397607" y="138374"/>
                    </a:cubicBezTo>
                    <a:lnTo>
                      <a:pt x="900108" y="138374"/>
                    </a:lnTo>
                    <a:cubicBezTo>
                      <a:pt x="1001708" y="187587"/>
                      <a:pt x="977102" y="227274"/>
                      <a:pt x="954877" y="257437"/>
                    </a:cubicBezTo>
                    <a:cubicBezTo>
                      <a:pt x="927096" y="278869"/>
                      <a:pt x="915981" y="276488"/>
                      <a:pt x="900108" y="264582"/>
                    </a:cubicBezTo>
                    <a:cubicBezTo>
                      <a:pt x="894551" y="236007"/>
                      <a:pt x="879471" y="231244"/>
                      <a:pt x="869152" y="214574"/>
                    </a:cubicBezTo>
                    <a:lnTo>
                      <a:pt x="778665" y="278869"/>
                    </a:lnTo>
                    <a:lnTo>
                      <a:pt x="711991" y="228862"/>
                    </a:lnTo>
                    <a:lnTo>
                      <a:pt x="645315" y="290774"/>
                    </a:lnTo>
                    <a:lnTo>
                      <a:pt x="561971" y="224100"/>
                    </a:lnTo>
                    <a:lnTo>
                      <a:pt x="521490" y="295538"/>
                    </a:lnTo>
                    <a:lnTo>
                      <a:pt x="421478" y="295537"/>
                    </a:lnTo>
                    <a:lnTo>
                      <a:pt x="380289" y="304059"/>
                    </a:lnTo>
                    <a:cubicBezTo>
                      <a:pt x="347878" y="367693"/>
                      <a:pt x="281222" y="409571"/>
                      <a:pt x="204785" y="409571"/>
                    </a:cubicBezTo>
                    <a:cubicBezTo>
                      <a:pt x="91685" y="409571"/>
                      <a:pt x="-1" y="317885"/>
                      <a:pt x="-1" y="204785"/>
                    </a:cubicBezTo>
                    <a:cubicBezTo>
                      <a:pt x="-1" y="91685"/>
                      <a:pt x="91685" y="-1"/>
                      <a:pt x="204785" y="-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grpSp>
        <p:sp>
          <p:nvSpPr>
            <p:cNvPr id="67" name="Freeform 66"/>
            <p:cNvSpPr/>
            <p:nvPr/>
          </p:nvSpPr>
          <p:spPr>
            <a:xfrm>
              <a:off x="673744" y="3070340"/>
              <a:ext cx="443326" cy="443594"/>
            </a:xfrm>
            <a:custGeom>
              <a:avLst/>
              <a:gdLst>
                <a:gd name="connsiteX0" fmla="*/ 261404 w 443326"/>
                <a:gd name="connsiteY0" fmla="*/ 234368 h 443594"/>
                <a:gd name="connsiteX1" fmla="*/ 231746 w 443326"/>
                <a:gd name="connsiteY1" fmla="*/ 263240 h 443594"/>
                <a:gd name="connsiteX2" fmla="*/ 271100 w 443326"/>
                <a:gd name="connsiteY2" fmla="*/ 301551 h 443594"/>
                <a:gd name="connsiteX3" fmla="*/ 271100 w 443326"/>
                <a:gd name="connsiteY3" fmla="*/ 384630 h 443594"/>
                <a:gd name="connsiteX4" fmla="*/ 313034 w 443326"/>
                <a:gd name="connsiteY4" fmla="*/ 384630 h 443594"/>
                <a:gd name="connsiteX5" fmla="*/ 313034 w 443326"/>
                <a:gd name="connsiteY5" fmla="*/ 284415 h 443594"/>
                <a:gd name="connsiteX6" fmla="*/ 312813 w 443326"/>
                <a:gd name="connsiteY6" fmla="*/ 284415 h 443594"/>
                <a:gd name="connsiteX7" fmla="*/ 261415 w 443326"/>
                <a:gd name="connsiteY7" fmla="*/ 71395 h 443594"/>
                <a:gd name="connsiteX8" fmla="*/ 223404 w 443326"/>
                <a:gd name="connsiteY8" fmla="*/ 109568 h 443594"/>
                <a:gd name="connsiteX9" fmla="*/ 243911 w 443326"/>
                <a:gd name="connsiteY9" fmla="*/ 111070 h 443594"/>
                <a:gd name="connsiteX10" fmla="*/ 248420 w 443326"/>
                <a:gd name="connsiteY10" fmla="*/ 172877 h 443594"/>
                <a:gd name="connsiteX11" fmla="*/ 223329 w 443326"/>
                <a:gd name="connsiteY11" fmla="*/ 197303 h 443594"/>
                <a:gd name="connsiteX12" fmla="*/ 199162 w 443326"/>
                <a:gd name="connsiteY12" fmla="*/ 173777 h 443594"/>
                <a:gd name="connsiteX13" fmla="*/ 199162 w 443326"/>
                <a:gd name="connsiteY13" fmla="*/ 114820 h 443594"/>
                <a:gd name="connsiteX14" fmla="*/ 218801 w 443326"/>
                <a:gd name="connsiteY14" fmla="*/ 114820 h 443594"/>
                <a:gd name="connsiteX15" fmla="*/ 179523 w 443326"/>
                <a:gd name="connsiteY15" fmla="*/ 75542 h 443594"/>
                <a:gd name="connsiteX16" fmla="*/ 140245 w 443326"/>
                <a:gd name="connsiteY16" fmla="*/ 114820 h 443594"/>
                <a:gd name="connsiteX17" fmla="*/ 159884 w 443326"/>
                <a:gd name="connsiteY17" fmla="*/ 114820 h 443594"/>
                <a:gd name="connsiteX18" fmla="*/ 159884 w 443326"/>
                <a:gd name="connsiteY18" fmla="*/ 193029 h 443594"/>
                <a:gd name="connsiteX19" fmla="*/ 159757 w 443326"/>
                <a:gd name="connsiteY19" fmla="*/ 193160 h 443594"/>
                <a:gd name="connsiteX20" fmla="*/ 159884 w 443326"/>
                <a:gd name="connsiteY20" fmla="*/ 193284 h 443594"/>
                <a:gd name="connsiteX21" fmla="*/ 159884 w 443326"/>
                <a:gd name="connsiteY21" fmla="*/ 193835 h 443594"/>
                <a:gd name="connsiteX22" fmla="*/ 160450 w 443326"/>
                <a:gd name="connsiteY22" fmla="*/ 193835 h 443594"/>
                <a:gd name="connsiteX23" fmla="*/ 193671 w 443326"/>
                <a:gd name="connsiteY23" fmla="*/ 226175 h 443594"/>
                <a:gd name="connsiteX24" fmla="*/ 138203 w 443326"/>
                <a:gd name="connsiteY24" fmla="*/ 280171 h 443594"/>
                <a:gd name="connsiteX25" fmla="*/ 137973 w 443326"/>
                <a:gd name="connsiteY25" fmla="*/ 280154 h 443594"/>
                <a:gd name="connsiteX26" fmla="*/ 145637 w 443326"/>
                <a:gd name="connsiteY26" fmla="*/ 385215 h 443594"/>
                <a:gd name="connsiteX27" fmla="*/ 189426 w 443326"/>
                <a:gd name="connsiteY27" fmla="*/ 388422 h 443594"/>
                <a:gd name="connsiteX28" fmla="*/ 183072 w 443326"/>
                <a:gd name="connsiteY28" fmla="*/ 301326 h 443594"/>
                <a:gd name="connsiteX29" fmla="*/ 290379 w 443326"/>
                <a:gd name="connsiteY29" fmla="*/ 196865 h 443594"/>
                <a:gd name="connsiteX30" fmla="*/ 290970 w 443326"/>
                <a:gd name="connsiteY30" fmla="*/ 196908 h 443594"/>
                <a:gd name="connsiteX31" fmla="*/ 290928 w 443326"/>
                <a:gd name="connsiteY31" fmla="*/ 196331 h 443594"/>
                <a:gd name="connsiteX32" fmla="*/ 291051 w 443326"/>
                <a:gd name="connsiteY32" fmla="*/ 196210 h 443594"/>
                <a:gd name="connsiteX33" fmla="*/ 290908 w 443326"/>
                <a:gd name="connsiteY33" fmla="*/ 196064 h 443594"/>
                <a:gd name="connsiteX34" fmla="*/ 284927 w 443326"/>
                <a:gd name="connsiteY34" fmla="*/ 114074 h 443594"/>
                <a:gd name="connsiteX35" fmla="*/ 305434 w 443326"/>
                <a:gd name="connsiteY35" fmla="*/ 115576 h 443594"/>
                <a:gd name="connsiteX36" fmla="*/ 129846 w 443326"/>
                <a:gd name="connsiteY36" fmla="*/ 0 h 443594"/>
                <a:gd name="connsiteX37" fmla="*/ 313480 w 443326"/>
                <a:gd name="connsiteY37" fmla="*/ 0 h 443594"/>
                <a:gd name="connsiteX38" fmla="*/ 443326 w 443326"/>
                <a:gd name="connsiteY38" fmla="*/ 129846 h 443594"/>
                <a:gd name="connsiteX39" fmla="*/ 443326 w 443326"/>
                <a:gd name="connsiteY39" fmla="*/ 313748 h 443594"/>
                <a:gd name="connsiteX40" fmla="*/ 313480 w 443326"/>
                <a:gd name="connsiteY40" fmla="*/ 443594 h 443594"/>
                <a:gd name="connsiteX41" fmla="*/ 129846 w 443326"/>
                <a:gd name="connsiteY41" fmla="*/ 443594 h 443594"/>
                <a:gd name="connsiteX42" fmla="*/ 0 w 443326"/>
                <a:gd name="connsiteY42" fmla="*/ 313748 h 443594"/>
                <a:gd name="connsiteX43" fmla="*/ 0 w 443326"/>
                <a:gd name="connsiteY43" fmla="*/ 129846 h 44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3326" h="443594">
                  <a:moveTo>
                    <a:pt x="261404" y="234368"/>
                  </a:moveTo>
                  <a:lnTo>
                    <a:pt x="231746" y="263240"/>
                  </a:lnTo>
                  <a:lnTo>
                    <a:pt x="271100" y="301551"/>
                  </a:lnTo>
                  <a:lnTo>
                    <a:pt x="271100" y="384630"/>
                  </a:lnTo>
                  <a:lnTo>
                    <a:pt x="313034" y="384630"/>
                  </a:lnTo>
                  <a:lnTo>
                    <a:pt x="313034" y="284415"/>
                  </a:lnTo>
                  <a:lnTo>
                    <a:pt x="312813" y="284415"/>
                  </a:lnTo>
                  <a:close/>
                  <a:moveTo>
                    <a:pt x="261415" y="71395"/>
                  </a:moveTo>
                  <a:lnTo>
                    <a:pt x="223404" y="109568"/>
                  </a:lnTo>
                  <a:lnTo>
                    <a:pt x="243911" y="111070"/>
                  </a:lnTo>
                  <a:lnTo>
                    <a:pt x="248420" y="172877"/>
                  </a:lnTo>
                  <a:lnTo>
                    <a:pt x="223329" y="197303"/>
                  </a:lnTo>
                  <a:lnTo>
                    <a:pt x="199162" y="173777"/>
                  </a:lnTo>
                  <a:lnTo>
                    <a:pt x="199162" y="114820"/>
                  </a:lnTo>
                  <a:lnTo>
                    <a:pt x="218801" y="114820"/>
                  </a:lnTo>
                  <a:lnTo>
                    <a:pt x="179523" y="75542"/>
                  </a:lnTo>
                  <a:lnTo>
                    <a:pt x="140245" y="114820"/>
                  </a:lnTo>
                  <a:lnTo>
                    <a:pt x="159884" y="114820"/>
                  </a:lnTo>
                  <a:lnTo>
                    <a:pt x="159884" y="193029"/>
                  </a:lnTo>
                  <a:lnTo>
                    <a:pt x="159757" y="193160"/>
                  </a:lnTo>
                  <a:lnTo>
                    <a:pt x="159884" y="193284"/>
                  </a:lnTo>
                  <a:lnTo>
                    <a:pt x="159884" y="193835"/>
                  </a:lnTo>
                  <a:lnTo>
                    <a:pt x="160450" y="193835"/>
                  </a:lnTo>
                  <a:lnTo>
                    <a:pt x="193671" y="226175"/>
                  </a:lnTo>
                  <a:lnTo>
                    <a:pt x="138203" y="280171"/>
                  </a:lnTo>
                  <a:lnTo>
                    <a:pt x="137973" y="280154"/>
                  </a:lnTo>
                  <a:lnTo>
                    <a:pt x="145637" y="385215"/>
                  </a:lnTo>
                  <a:lnTo>
                    <a:pt x="189426" y="388422"/>
                  </a:lnTo>
                  <a:lnTo>
                    <a:pt x="183072" y="301326"/>
                  </a:lnTo>
                  <a:lnTo>
                    <a:pt x="290379" y="196865"/>
                  </a:lnTo>
                  <a:lnTo>
                    <a:pt x="290970" y="196908"/>
                  </a:lnTo>
                  <a:lnTo>
                    <a:pt x="290928" y="196331"/>
                  </a:lnTo>
                  <a:lnTo>
                    <a:pt x="291051" y="196210"/>
                  </a:lnTo>
                  <a:lnTo>
                    <a:pt x="290908" y="196064"/>
                  </a:lnTo>
                  <a:lnTo>
                    <a:pt x="284927" y="114074"/>
                  </a:lnTo>
                  <a:lnTo>
                    <a:pt x="305434" y="115576"/>
                  </a:lnTo>
                  <a:close/>
                  <a:moveTo>
                    <a:pt x="129846" y="0"/>
                  </a:moveTo>
                  <a:lnTo>
                    <a:pt x="313480" y="0"/>
                  </a:lnTo>
                  <a:lnTo>
                    <a:pt x="443326" y="129846"/>
                  </a:lnTo>
                  <a:lnTo>
                    <a:pt x="443326" y="313748"/>
                  </a:lnTo>
                  <a:lnTo>
                    <a:pt x="313480" y="443594"/>
                  </a:lnTo>
                  <a:lnTo>
                    <a:pt x="129846" y="443594"/>
                  </a:lnTo>
                  <a:lnTo>
                    <a:pt x="0" y="313748"/>
                  </a:lnTo>
                  <a:lnTo>
                    <a:pt x="0" y="129846"/>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endParaRPr lang="en-US" spc="-5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77" name="Group 76"/>
          <p:cNvGrpSpPr/>
          <p:nvPr/>
        </p:nvGrpSpPr>
        <p:grpSpPr>
          <a:xfrm>
            <a:off x="6218237" y="1759019"/>
            <a:ext cx="5943600" cy="3710036"/>
            <a:chOff x="6218237" y="1759019"/>
            <a:chExt cx="5943600" cy="3710036"/>
          </a:xfrm>
        </p:grpSpPr>
        <p:grpSp>
          <p:nvGrpSpPr>
            <p:cNvPr id="78" name="Group 77"/>
            <p:cNvGrpSpPr/>
            <p:nvPr/>
          </p:nvGrpSpPr>
          <p:grpSpPr>
            <a:xfrm>
              <a:off x="6218237" y="1759019"/>
              <a:ext cx="5943600" cy="3710036"/>
              <a:chOff x="5869793" y="1759019"/>
              <a:chExt cx="5943600" cy="3710036"/>
            </a:xfrm>
          </p:grpSpPr>
          <p:sp>
            <p:nvSpPr>
              <p:cNvPr id="84" name="Content Placeholder 2"/>
              <p:cNvSpPr txBox="1">
                <a:spLocks/>
              </p:cNvSpPr>
              <p:nvPr/>
            </p:nvSpPr>
            <p:spPr>
              <a:xfrm>
                <a:off x="5869793" y="1759019"/>
                <a:ext cx="5943600" cy="3710036"/>
              </a:xfrm>
              <a:prstGeom prst="rect">
                <a:avLst/>
              </a:prstGeom>
              <a:solidFill>
                <a:schemeClr val="bg1">
                  <a:lumMod val="95000"/>
                </a:schemeClr>
              </a:solidFill>
              <a:ln>
                <a:noFill/>
              </a:ln>
            </p:spPr>
            <p:txBody>
              <a:bodyPr lIns="137160" tIns="91440" rIns="137160" bIns="91440"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bg1"/>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bg1"/>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2" lvl="0" indent="0" defTabSz="932901">
                  <a:lnSpc>
                    <a:spcPct val="100000"/>
                  </a:lnSpc>
                  <a:spcBef>
                    <a:spcPts val="100"/>
                  </a:spcBef>
                  <a:spcAft>
                    <a:spcPts val="200"/>
                  </a:spcAft>
                  <a:buSzTx/>
                  <a:buNone/>
                </a:pPr>
                <a:endParaRPr lang="en-US" sz="1400" dirty="0">
                  <a:solidFill>
                    <a:srgbClr val="505050"/>
                  </a:solidFill>
                  <a:latin typeface="Segoe UI"/>
                </a:endParaRPr>
              </a:p>
            </p:txBody>
          </p:sp>
          <p:sp>
            <p:nvSpPr>
              <p:cNvPr id="85" name="Rectangle 84"/>
              <p:cNvSpPr/>
              <p:nvPr/>
            </p:nvSpPr>
            <p:spPr bwMode="auto">
              <a:xfrm>
                <a:off x="6613616" y="2279025"/>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Country filtering</a:t>
                </a:r>
              </a:p>
            </p:txBody>
          </p:sp>
          <p:sp>
            <p:nvSpPr>
              <p:cNvPr id="86" name="Rectangle 85"/>
              <p:cNvSpPr/>
              <p:nvPr/>
            </p:nvSpPr>
            <p:spPr bwMode="auto">
              <a:xfrm>
                <a:off x="6613616" y="1759019"/>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Content purging</a:t>
                </a:r>
              </a:p>
            </p:txBody>
          </p:sp>
          <p:sp>
            <p:nvSpPr>
              <p:cNvPr id="87" name="Rectangle 86"/>
              <p:cNvSpPr/>
              <p:nvPr/>
            </p:nvSpPr>
            <p:spPr bwMode="auto">
              <a:xfrm>
                <a:off x="6613616" y="3839043"/>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Load balancing</a:t>
                </a:r>
              </a:p>
            </p:txBody>
          </p:sp>
          <p:sp>
            <p:nvSpPr>
              <p:cNvPr id="88" name="Rectangle 87"/>
              <p:cNvSpPr/>
              <p:nvPr/>
            </p:nvSpPr>
            <p:spPr bwMode="auto">
              <a:xfrm>
                <a:off x="6613616" y="2799031"/>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Advanced reporting</a:t>
                </a:r>
              </a:p>
            </p:txBody>
          </p:sp>
          <p:sp>
            <p:nvSpPr>
              <p:cNvPr id="89" name="Rectangle 88"/>
              <p:cNvSpPr/>
              <p:nvPr/>
            </p:nvSpPr>
            <p:spPr bwMode="auto">
              <a:xfrm>
                <a:off x="6613616" y="4879059"/>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Media services integration</a:t>
                </a:r>
              </a:p>
            </p:txBody>
          </p:sp>
          <p:sp>
            <p:nvSpPr>
              <p:cNvPr id="90" name="Rectangle 89"/>
              <p:cNvSpPr/>
              <p:nvPr/>
            </p:nvSpPr>
            <p:spPr bwMode="auto">
              <a:xfrm>
                <a:off x="6613616" y="3319037"/>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Advanced analytics</a:t>
                </a:r>
              </a:p>
            </p:txBody>
          </p:sp>
          <p:sp>
            <p:nvSpPr>
              <p:cNvPr id="91" name="Rectangle 90"/>
              <p:cNvSpPr/>
              <p:nvPr/>
            </p:nvSpPr>
            <p:spPr bwMode="auto">
              <a:xfrm>
                <a:off x="6613616" y="4359049"/>
                <a:ext cx="4572000" cy="548640"/>
              </a:xfrm>
              <a:prstGeom prst="rect">
                <a:avLst/>
              </a:prstGeom>
              <a:noFill/>
              <a:ln>
                <a:noFill/>
              </a:ln>
            </p:spPr>
            <p:txBody>
              <a:bodyPr lIns="137160" tIns="91440" rIns="137160" bIns="91440" anchor="ctr">
                <a:noAutofit/>
              </a:bodyPr>
              <a:lstStyle/>
              <a:p>
                <a:pPr defTabSz="932901">
                  <a:spcBef>
                    <a:spcPts val="600"/>
                  </a:spcBef>
                  <a:buFont typeface="Arial" pitchFamily="34" charset="0"/>
                  <a:buNone/>
                </a:pPr>
                <a:r>
                  <a:rPr lang="en-US" sz="1600" dirty="0">
                    <a:gradFill>
                      <a:gsLst>
                        <a:gs pos="35366">
                          <a:schemeClr val="tx1"/>
                        </a:gs>
                        <a:gs pos="67000">
                          <a:schemeClr val="tx1"/>
                        </a:gs>
                      </a:gsLst>
                      <a:lin ang="5400000" scaled="0"/>
                    </a:gradFill>
                  </a:rPr>
                  <a:t>Token authentication</a:t>
                </a:r>
              </a:p>
            </p:txBody>
          </p:sp>
          <p:sp>
            <p:nvSpPr>
              <p:cNvPr id="92" name="Freeform 30"/>
              <p:cNvSpPr>
                <a:spLocks noEditPoints="1"/>
              </p:cNvSpPr>
              <p:nvPr/>
            </p:nvSpPr>
            <p:spPr bwMode="auto">
              <a:xfrm flipH="1">
                <a:off x="6109425" y="1897488"/>
                <a:ext cx="311392" cy="28601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accent3"/>
              </a:solidFill>
              <a:ln>
                <a:noFill/>
              </a:ln>
              <a:extLst/>
            </p:spPr>
            <p:txBody>
              <a:bodyPr vert="horz" wrap="square" lIns="91427" tIns="45713" rIns="91427" bIns="45713" numCol="1" anchor="t" anchorCtr="0" compatLnSpc="1">
                <a:prstTxWarp prst="textNoShape">
                  <a:avLst/>
                </a:prstTxWarp>
              </a:bodyPr>
              <a:lstStyle/>
              <a:p>
                <a:endParaRPr lang="en-US">
                  <a:solidFill>
                    <a:schemeClr val="bg1"/>
                  </a:solidFill>
                </a:endParaRPr>
              </a:p>
            </p:txBody>
          </p:sp>
          <p:sp>
            <p:nvSpPr>
              <p:cNvPr id="93" name="Freeform 25"/>
              <p:cNvSpPr>
                <a:spLocks noEditPoints="1"/>
              </p:cNvSpPr>
              <p:nvPr/>
            </p:nvSpPr>
            <p:spPr bwMode="black">
              <a:xfrm>
                <a:off x="6053222" y="2341988"/>
                <a:ext cx="423798" cy="42271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chemeClr val="accent3"/>
              </a:solidFill>
              <a:ln>
                <a:noFill/>
              </a:ln>
              <a:extLst/>
            </p:spPr>
            <p:txBody>
              <a:bodyPr vert="horz" wrap="square" lIns="91427" tIns="45713" rIns="91427" bIns="45713" numCol="1" anchor="t" anchorCtr="0" compatLnSpc="1">
                <a:prstTxWarp prst="textNoShape">
                  <a:avLst/>
                </a:prstTxWarp>
              </a:bodyPr>
              <a:lstStyle/>
              <a:p>
                <a:endParaRPr lang="en-US">
                  <a:solidFill>
                    <a:schemeClr val="bg1"/>
                  </a:solidFill>
                </a:endParaRPr>
              </a:p>
            </p:txBody>
          </p:sp>
          <p:sp>
            <p:nvSpPr>
              <p:cNvPr id="94" name="Freeform 93"/>
              <p:cNvSpPr>
                <a:spLocks noEditPoints="1"/>
              </p:cNvSpPr>
              <p:nvPr/>
            </p:nvSpPr>
            <p:spPr bwMode="auto">
              <a:xfrm>
                <a:off x="6038010" y="3411523"/>
                <a:ext cx="454223" cy="36366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accent3"/>
              </a:solidFill>
              <a:ln>
                <a:noFill/>
              </a:ln>
            </p:spPr>
            <p:txBody>
              <a:bodyPr vert="horz" wrap="square" lIns="91427" tIns="45713" rIns="91427" bIns="45713" numCol="1" anchor="t" anchorCtr="0" compatLnSpc="1">
                <a:prstTxWarp prst="textNoShape">
                  <a:avLst/>
                </a:prstTxWarp>
              </a:bodyPr>
              <a:lstStyle/>
              <a:p>
                <a:endParaRPr lang="en-US" dirty="0">
                  <a:solidFill>
                    <a:schemeClr val="bg1"/>
                  </a:solidFill>
                </a:endParaRPr>
              </a:p>
            </p:txBody>
          </p:sp>
          <p:sp>
            <p:nvSpPr>
              <p:cNvPr id="95" name="Freeform 58"/>
              <p:cNvSpPr>
                <a:spLocks noEditPoints="1"/>
              </p:cNvSpPr>
              <p:nvPr/>
            </p:nvSpPr>
            <p:spPr bwMode="black">
              <a:xfrm>
                <a:off x="6054354" y="3908225"/>
                <a:ext cx="421534" cy="410277"/>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3"/>
              </a:solidFill>
              <a:ln>
                <a:noFill/>
              </a:ln>
            </p:spPr>
            <p:txBody>
              <a:bodyPr vert="horz" wrap="square" lIns="91427" tIns="45713" rIns="91427" bIns="45713" numCol="1" anchor="t" anchorCtr="0" compatLnSpc="1">
                <a:prstTxWarp prst="textNoShape">
                  <a:avLst/>
                </a:prstTxWarp>
              </a:bodyPr>
              <a:lstStyle/>
              <a:p>
                <a:endParaRPr lang="en-US">
                  <a:solidFill>
                    <a:schemeClr val="bg1"/>
                  </a:solidFill>
                </a:endParaRPr>
              </a:p>
            </p:txBody>
          </p:sp>
          <p:sp>
            <p:nvSpPr>
              <p:cNvPr id="96" name="Round Diagonal Corner Rectangle 53"/>
              <p:cNvSpPr/>
              <p:nvPr/>
            </p:nvSpPr>
            <p:spPr bwMode="auto">
              <a:xfrm flipH="1">
                <a:off x="6079797" y="2862404"/>
                <a:ext cx="370649" cy="421894"/>
              </a:xfrm>
              <a:custGeom>
                <a:avLst/>
                <a:gdLst/>
                <a:ahLst/>
                <a:cxnLst/>
                <a:rect l="l" t="t" r="r" b="b"/>
                <a:pathLst>
                  <a:path w="1069848" h="1217762">
                    <a:moveTo>
                      <a:pt x="859964" y="887952"/>
                    </a:moveTo>
                    <a:cubicBezTo>
                      <a:pt x="859964" y="887952"/>
                      <a:pt x="859964" y="887952"/>
                      <a:pt x="859964" y="887953"/>
                    </a:cubicBezTo>
                    <a:lnTo>
                      <a:pt x="859964" y="887953"/>
                    </a:lnTo>
                    <a:close/>
                    <a:moveTo>
                      <a:pt x="823054" y="851043"/>
                    </a:moveTo>
                    <a:lnTo>
                      <a:pt x="246792" y="851043"/>
                    </a:lnTo>
                    <a:cubicBezTo>
                      <a:pt x="226407" y="851043"/>
                      <a:pt x="209882" y="867568"/>
                      <a:pt x="209882" y="887953"/>
                    </a:cubicBezTo>
                    <a:lnTo>
                      <a:pt x="209883" y="887953"/>
                    </a:lnTo>
                    <a:cubicBezTo>
                      <a:pt x="209883" y="908338"/>
                      <a:pt x="226408" y="924863"/>
                      <a:pt x="246793" y="924863"/>
                    </a:cubicBezTo>
                    <a:lnTo>
                      <a:pt x="823054" y="924862"/>
                    </a:lnTo>
                    <a:cubicBezTo>
                      <a:pt x="843439" y="924862"/>
                      <a:pt x="859964" y="908337"/>
                      <a:pt x="859964" y="887953"/>
                    </a:cubicBezTo>
                    <a:cubicBezTo>
                      <a:pt x="859964" y="867568"/>
                      <a:pt x="843439" y="851043"/>
                      <a:pt x="823054" y="851043"/>
                    </a:cubicBezTo>
                    <a:close/>
                    <a:moveTo>
                      <a:pt x="859964" y="716502"/>
                    </a:moveTo>
                    <a:lnTo>
                      <a:pt x="859964" y="716503"/>
                    </a:lnTo>
                    <a:lnTo>
                      <a:pt x="859964" y="716503"/>
                    </a:lnTo>
                    <a:close/>
                    <a:moveTo>
                      <a:pt x="823054" y="679593"/>
                    </a:moveTo>
                    <a:lnTo>
                      <a:pt x="246792" y="679593"/>
                    </a:lnTo>
                    <a:cubicBezTo>
                      <a:pt x="226407" y="679593"/>
                      <a:pt x="209882" y="696118"/>
                      <a:pt x="209882" y="716503"/>
                    </a:cubicBezTo>
                    <a:lnTo>
                      <a:pt x="209883" y="716503"/>
                    </a:lnTo>
                    <a:cubicBezTo>
                      <a:pt x="209883" y="736888"/>
                      <a:pt x="226408" y="753413"/>
                      <a:pt x="246793" y="753413"/>
                    </a:cubicBezTo>
                    <a:lnTo>
                      <a:pt x="823054" y="753412"/>
                    </a:lnTo>
                    <a:cubicBezTo>
                      <a:pt x="843439" y="753412"/>
                      <a:pt x="859964" y="736887"/>
                      <a:pt x="859964" y="716503"/>
                    </a:cubicBezTo>
                    <a:cubicBezTo>
                      <a:pt x="859964" y="696118"/>
                      <a:pt x="843439" y="679593"/>
                      <a:pt x="823054" y="679593"/>
                    </a:cubicBezTo>
                    <a:close/>
                    <a:moveTo>
                      <a:pt x="859964" y="545051"/>
                    </a:moveTo>
                    <a:lnTo>
                      <a:pt x="859964" y="545052"/>
                    </a:lnTo>
                    <a:lnTo>
                      <a:pt x="859964" y="545052"/>
                    </a:lnTo>
                    <a:close/>
                    <a:moveTo>
                      <a:pt x="823054" y="508142"/>
                    </a:moveTo>
                    <a:lnTo>
                      <a:pt x="246792" y="508142"/>
                    </a:lnTo>
                    <a:cubicBezTo>
                      <a:pt x="226407" y="508142"/>
                      <a:pt x="209882" y="524667"/>
                      <a:pt x="209882" y="545052"/>
                    </a:cubicBezTo>
                    <a:lnTo>
                      <a:pt x="209883" y="545052"/>
                    </a:lnTo>
                    <a:cubicBezTo>
                      <a:pt x="209883" y="565437"/>
                      <a:pt x="226408" y="581962"/>
                      <a:pt x="246793" y="581962"/>
                    </a:cubicBezTo>
                    <a:lnTo>
                      <a:pt x="823054" y="581961"/>
                    </a:lnTo>
                    <a:cubicBezTo>
                      <a:pt x="843439" y="581961"/>
                      <a:pt x="859964" y="565436"/>
                      <a:pt x="859964" y="545052"/>
                    </a:cubicBezTo>
                    <a:cubicBezTo>
                      <a:pt x="859964" y="524667"/>
                      <a:pt x="843439" y="508142"/>
                      <a:pt x="823054" y="508142"/>
                    </a:cubicBezTo>
                    <a:close/>
                    <a:moveTo>
                      <a:pt x="607552" y="375982"/>
                    </a:moveTo>
                    <a:lnTo>
                      <a:pt x="607552" y="375983"/>
                    </a:lnTo>
                    <a:lnTo>
                      <a:pt x="607552" y="375983"/>
                    </a:lnTo>
                    <a:close/>
                    <a:moveTo>
                      <a:pt x="570642" y="339073"/>
                    </a:moveTo>
                    <a:lnTo>
                      <a:pt x="246792" y="339073"/>
                    </a:lnTo>
                    <a:cubicBezTo>
                      <a:pt x="226407" y="339073"/>
                      <a:pt x="209882" y="355598"/>
                      <a:pt x="209882" y="375983"/>
                    </a:cubicBezTo>
                    <a:lnTo>
                      <a:pt x="209883" y="375983"/>
                    </a:lnTo>
                    <a:cubicBezTo>
                      <a:pt x="209883" y="396368"/>
                      <a:pt x="226408" y="412893"/>
                      <a:pt x="246793" y="412893"/>
                    </a:cubicBezTo>
                    <a:lnTo>
                      <a:pt x="570642" y="412892"/>
                    </a:lnTo>
                    <a:cubicBezTo>
                      <a:pt x="591027" y="412892"/>
                      <a:pt x="607552" y="396367"/>
                      <a:pt x="607552" y="375983"/>
                    </a:cubicBezTo>
                    <a:cubicBezTo>
                      <a:pt x="607552" y="355598"/>
                      <a:pt x="591027" y="339073"/>
                      <a:pt x="570642" y="339073"/>
                    </a:cubicBezTo>
                    <a:close/>
                    <a:moveTo>
                      <a:pt x="679213" y="74747"/>
                    </a:moveTo>
                    <a:lnTo>
                      <a:pt x="679213" y="291168"/>
                    </a:lnTo>
                    <a:cubicBezTo>
                      <a:pt x="679213" y="325515"/>
                      <a:pt x="707057" y="353359"/>
                      <a:pt x="741404" y="353359"/>
                    </a:cubicBezTo>
                    <a:lnTo>
                      <a:pt x="992124" y="353359"/>
                    </a:lnTo>
                    <a:lnTo>
                      <a:pt x="992124" y="1044200"/>
                    </a:lnTo>
                    <a:cubicBezTo>
                      <a:pt x="992124" y="1097470"/>
                      <a:pt x="971294" y="1150179"/>
                      <a:pt x="897731" y="1140654"/>
                    </a:cubicBezTo>
                    <a:lnTo>
                      <a:pt x="77724" y="1140654"/>
                    </a:lnTo>
                    <a:lnTo>
                      <a:pt x="77724" y="173562"/>
                    </a:lnTo>
                    <a:cubicBezTo>
                      <a:pt x="80105" y="89336"/>
                      <a:pt x="119986" y="77108"/>
                      <a:pt x="172117" y="77108"/>
                    </a:cubicBezTo>
                    <a:close/>
                    <a:moveTo>
                      <a:pt x="733418" y="0"/>
                    </a:moveTo>
                    <a:lnTo>
                      <a:pt x="110440" y="0"/>
                    </a:lnTo>
                    <a:cubicBezTo>
                      <a:pt x="49446" y="0"/>
                      <a:pt x="0" y="49446"/>
                      <a:pt x="0" y="110440"/>
                    </a:cubicBezTo>
                    <a:lnTo>
                      <a:pt x="0" y="1217762"/>
                    </a:lnTo>
                    <a:lnTo>
                      <a:pt x="959408" y="1217762"/>
                    </a:lnTo>
                    <a:cubicBezTo>
                      <a:pt x="1020402" y="1217762"/>
                      <a:pt x="1069848" y="1168316"/>
                      <a:pt x="1069848" y="1107322"/>
                    </a:cubicBezTo>
                    <a:lnTo>
                      <a:pt x="1069848" y="310551"/>
                    </a:lnTo>
                    <a:close/>
                  </a:path>
                </a:pathLst>
              </a:custGeom>
              <a:solidFill>
                <a:schemeClr val="accent3"/>
              </a:solidFill>
              <a:ln>
                <a:noFill/>
              </a:ln>
            </p:spPr>
            <p:txBody>
              <a:bodyPr vert="horz" wrap="square" lIns="91427" tIns="45713" rIns="91427" bIns="45713" numCol="1" anchor="t" anchorCtr="0" compatLnSpc="1">
                <a:prstTxWarp prst="textNoShape">
                  <a:avLst/>
                </a:prstTxWarp>
              </a:bodyPr>
              <a:lstStyle/>
              <a:p>
                <a:endParaRPr lang="en-US" dirty="0" err="1">
                  <a:solidFill>
                    <a:schemeClr val="bg1"/>
                  </a:solidFill>
                </a:endParaRPr>
              </a:p>
            </p:txBody>
          </p:sp>
          <p:grpSp>
            <p:nvGrpSpPr>
              <p:cNvPr id="97" name="Group 96"/>
              <p:cNvGrpSpPr/>
              <p:nvPr/>
            </p:nvGrpSpPr>
            <p:grpSpPr>
              <a:xfrm>
                <a:off x="6047015" y="4400198"/>
                <a:ext cx="436212" cy="466342"/>
                <a:chOff x="3523421" y="2820819"/>
                <a:chExt cx="436212" cy="466342"/>
              </a:xfrm>
            </p:grpSpPr>
            <p:sp>
              <p:nvSpPr>
                <p:cNvPr id="98" name="Diamond 97"/>
                <p:cNvSpPr/>
                <p:nvPr/>
              </p:nvSpPr>
              <p:spPr bwMode="auto">
                <a:xfrm>
                  <a:off x="3523421" y="2820819"/>
                  <a:ext cx="436212" cy="466342"/>
                </a:xfrm>
                <a:prstGeom prst="diamond">
                  <a:avLst/>
                </a:prstGeom>
                <a:solidFill>
                  <a:schemeClr val="accent3"/>
                </a:solidFill>
                <a:ln>
                  <a:noFill/>
                </a:ln>
              </p:spPr>
              <p:txBody>
                <a:bodyPr vert="horz" wrap="square" lIns="91427" tIns="45713" rIns="91427" bIns="45713" numCol="1" anchor="t" anchorCtr="0" compatLnSpc="1">
                  <a:prstTxWarp prst="textNoShape">
                    <a:avLst/>
                  </a:prstTxWarp>
                </a:bodyPr>
                <a:lstStyle/>
                <a:p>
                  <a:endParaRPr lang="en-IN" dirty="0" err="1">
                    <a:solidFill>
                      <a:schemeClr val="bg1"/>
                    </a:solidFill>
                  </a:endParaRPr>
                </a:p>
              </p:txBody>
            </p:sp>
            <p:sp>
              <p:nvSpPr>
                <p:cNvPr id="99" name="Oval 28"/>
                <p:cNvSpPr/>
                <p:nvPr/>
              </p:nvSpPr>
              <p:spPr bwMode="auto">
                <a:xfrm rot="16200000" flipH="1">
                  <a:off x="3607696" y="2997751"/>
                  <a:ext cx="267661" cy="112477"/>
                </a:xfrm>
                <a:custGeom>
                  <a:avLst/>
                  <a:gdLst>
                    <a:gd name="connsiteX0" fmla="*/ 508111 w 1628919"/>
                    <a:gd name="connsiteY0" fmla="*/ 620105 h 1496955"/>
                    <a:gd name="connsiteX1" fmla="*/ 434644 w 1628919"/>
                    <a:gd name="connsiteY1" fmla="*/ 693571 h 1496955"/>
                    <a:gd name="connsiteX2" fmla="*/ 508111 w 1628919"/>
                    <a:gd name="connsiteY2" fmla="*/ 767040 h 1496955"/>
                    <a:gd name="connsiteX3" fmla="*/ 581578 w 1628919"/>
                    <a:gd name="connsiteY3" fmla="*/ 693572 h 1496955"/>
                    <a:gd name="connsiteX4" fmla="*/ 508111 w 1628919"/>
                    <a:gd name="connsiteY4" fmla="*/ 620105 h 1496955"/>
                    <a:gd name="connsiteX5" fmla="*/ 524691 w 1628919"/>
                    <a:gd name="connsiteY5" fmla="*/ 488873 h 1496955"/>
                    <a:gd name="connsiteX6" fmla="*/ 717513 w 1628919"/>
                    <a:gd name="connsiteY6" fmla="*/ 627248 h 1496955"/>
                    <a:gd name="connsiteX7" fmla="*/ 1220014 w 1628919"/>
                    <a:gd name="connsiteY7" fmla="*/ 627248 h 1496955"/>
                    <a:gd name="connsiteX8" fmla="*/ 1274783 w 1628919"/>
                    <a:gd name="connsiteY8" fmla="*/ 746311 h 1496955"/>
                    <a:gd name="connsiteX9" fmla="*/ 1220014 w 1628919"/>
                    <a:gd name="connsiteY9" fmla="*/ 753456 h 1496955"/>
                    <a:gd name="connsiteX10" fmla="*/ 1189058 w 1628919"/>
                    <a:gd name="connsiteY10" fmla="*/ 703448 h 1496955"/>
                    <a:gd name="connsiteX11" fmla="*/ 1098571 w 1628919"/>
                    <a:gd name="connsiteY11" fmla="*/ 767743 h 1496955"/>
                    <a:gd name="connsiteX12" fmla="*/ 1031897 w 1628919"/>
                    <a:gd name="connsiteY12" fmla="*/ 717736 h 1496955"/>
                    <a:gd name="connsiteX13" fmla="*/ 965221 w 1628919"/>
                    <a:gd name="connsiteY13" fmla="*/ 779648 h 1496955"/>
                    <a:gd name="connsiteX14" fmla="*/ 881877 w 1628919"/>
                    <a:gd name="connsiteY14" fmla="*/ 712974 h 1496955"/>
                    <a:gd name="connsiteX15" fmla="*/ 841396 w 1628919"/>
                    <a:gd name="connsiteY15" fmla="*/ 784412 h 1496955"/>
                    <a:gd name="connsiteX16" fmla="*/ 741384 w 1628919"/>
                    <a:gd name="connsiteY16" fmla="*/ 784411 h 1496955"/>
                    <a:gd name="connsiteX17" fmla="*/ 700195 w 1628919"/>
                    <a:gd name="connsiteY17" fmla="*/ 792933 h 1496955"/>
                    <a:gd name="connsiteX18" fmla="*/ 524691 w 1628919"/>
                    <a:gd name="connsiteY18" fmla="*/ 898445 h 1496955"/>
                    <a:gd name="connsiteX19" fmla="*/ 319905 w 1628919"/>
                    <a:gd name="connsiteY19" fmla="*/ 693659 h 1496955"/>
                    <a:gd name="connsiteX20" fmla="*/ 524691 w 1628919"/>
                    <a:gd name="connsiteY20" fmla="*/ 488873 h 1496955"/>
                    <a:gd name="connsiteX21" fmla="*/ 803294 w 1628919"/>
                    <a:gd name="connsiteY21" fmla="*/ -1 h 1496955"/>
                    <a:gd name="connsiteX22" fmla="*/ 109635 w 1628919"/>
                    <a:gd name="connsiteY22" fmla="*/ 693661 h 1496955"/>
                    <a:gd name="connsiteX23" fmla="*/ 803295 w 1628919"/>
                    <a:gd name="connsiteY23" fmla="*/ 1387322 h 1496955"/>
                    <a:gd name="connsiteX24" fmla="*/ 1496956 w 1628919"/>
                    <a:gd name="connsiteY24" fmla="*/ 693660 h 1496955"/>
                    <a:gd name="connsiteX25" fmla="*/ 803294 w 1628919"/>
                    <a:gd name="connsiteY25" fmla="*/ -1 h 1496955"/>
                    <a:gd name="connsiteX26" fmla="*/ 0 w 1628919"/>
                    <a:gd name="connsiteY26" fmla="*/ 693659 h 1496955"/>
                    <a:gd name="connsiteX27" fmla="*/ 1606589 w 1628919"/>
                    <a:gd name="connsiteY27" fmla="*/ 693662 h 1496955"/>
                    <a:gd name="connsiteX28" fmla="*/ 803294 w 1628919"/>
                    <a:gd name="connsiteY28" fmla="*/ 1496955 h 1496955"/>
                    <a:gd name="connsiteX29" fmla="*/ 0 w 1628919"/>
                    <a:gd name="connsiteY29" fmla="*/ 693659 h 1496955"/>
                    <a:gd name="connsiteX0" fmla="*/ 508111 w 1628919"/>
                    <a:gd name="connsiteY0" fmla="*/ 131231 h 1008081"/>
                    <a:gd name="connsiteX1" fmla="*/ 434644 w 1628919"/>
                    <a:gd name="connsiteY1" fmla="*/ 204697 h 1008081"/>
                    <a:gd name="connsiteX2" fmla="*/ 508111 w 1628919"/>
                    <a:gd name="connsiteY2" fmla="*/ 278166 h 1008081"/>
                    <a:gd name="connsiteX3" fmla="*/ 581578 w 1628919"/>
                    <a:gd name="connsiteY3" fmla="*/ 204698 h 1008081"/>
                    <a:gd name="connsiteX4" fmla="*/ 508111 w 1628919"/>
                    <a:gd name="connsiteY4" fmla="*/ 131231 h 1008081"/>
                    <a:gd name="connsiteX5" fmla="*/ 524691 w 1628919"/>
                    <a:gd name="connsiteY5" fmla="*/ -1 h 1008081"/>
                    <a:gd name="connsiteX6" fmla="*/ 717513 w 1628919"/>
                    <a:gd name="connsiteY6" fmla="*/ 138374 h 1008081"/>
                    <a:gd name="connsiteX7" fmla="*/ 1220014 w 1628919"/>
                    <a:gd name="connsiteY7" fmla="*/ 138374 h 1008081"/>
                    <a:gd name="connsiteX8" fmla="*/ 1274783 w 1628919"/>
                    <a:gd name="connsiteY8" fmla="*/ 257437 h 1008081"/>
                    <a:gd name="connsiteX9" fmla="*/ 1220014 w 1628919"/>
                    <a:gd name="connsiteY9" fmla="*/ 264582 h 1008081"/>
                    <a:gd name="connsiteX10" fmla="*/ 1189058 w 1628919"/>
                    <a:gd name="connsiteY10" fmla="*/ 214574 h 1008081"/>
                    <a:gd name="connsiteX11" fmla="*/ 1098571 w 1628919"/>
                    <a:gd name="connsiteY11" fmla="*/ 278869 h 1008081"/>
                    <a:gd name="connsiteX12" fmla="*/ 1031897 w 1628919"/>
                    <a:gd name="connsiteY12" fmla="*/ 228862 h 1008081"/>
                    <a:gd name="connsiteX13" fmla="*/ 965221 w 1628919"/>
                    <a:gd name="connsiteY13" fmla="*/ 290774 h 1008081"/>
                    <a:gd name="connsiteX14" fmla="*/ 881877 w 1628919"/>
                    <a:gd name="connsiteY14" fmla="*/ 224100 h 1008081"/>
                    <a:gd name="connsiteX15" fmla="*/ 841396 w 1628919"/>
                    <a:gd name="connsiteY15" fmla="*/ 295538 h 1008081"/>
                    <a:gd name="connsiteX16" fmla="*/ 741384 w 1628919"/>
                    <a:gd name="connsiteY16" fmla="*/ 295537 h 1008081"/>
                    <a:gd name="connsiteX17" fmla="*/ 700195 w 1628919"/>
                    <a:gd name="connsiteY17" fmla="*/ 304059 h 1008081"/>
                    <a:gd name="connsiteX18" fmla="*/ 524691 w 1628919"/>
                    <a:gd name="connsiteY18" fmla="*/ 409571 h 1008081"/>
                    <a:gd name="connsiteX19" fmla="*/ 319905 w 1628919"/>
                    <a:gd name="connsiteY19" fmla="*/ 204785 h 1008081"/>
                    <a:gd name="connsiteX20" fmla="*/ 524691 w 1628919"/>
                    <a:gd name="connsiteY20" fmla="*/ -1 h 1008081"/>
                    <a:gd name="connsiteX21" fmla="*/ 1496956 w 1628919"/>
                    <a:gd name="connsiteY21" fmla="*/ 204786 h 1008081"/>
                    <a:gd name="connsiteX22" fmla="*/ 109635 w 1628919"/>
                    <a:gd name="connsiteY22" fmla="*/ 204787 h 1008081"/>
                    <a:gd name="connsiteX23" fmla="*/ 803295 w 1628919"/>
                    <a:gd name="connsiteY23" fmla="*/ 898448 h 1008081"/>
                    <a:gd name="connsiteX24" fmla="*/ 1496956 w 1628919"/>
                    <a:gd name="connsiteY24" fmla="*/ 204786 h 1008081"/>
                    <a:gd name="connsiteX25" fmla="*/ 0 w 1628919"/>
                    <a:gd name="connsiteY25" fmla="*/ 204785 h 1008081"/>
                    <a:gd name="connsiteX26" fmla="*/ 1606589 w 1628919"/>
                    <a:gd name="connsiteY26" fmla="*/ 204788 h 1008081"/>
                    <a:gd name="connsiteX27" fmla="*/ 803294 w 1628919"/>
                    <a:gd name="connsiteY27" fmla="*/ 1008081 h 1008081"/>
                    <a:gd name="connsiteX28" fmla="*/ 0 w 1628919"/>
                    <a:gd name="connsiteY28" fmla="*/ 204785 h 1008081"/>
                    <a:gd name="connsiteX0" fmla="*/ 508111 w 1496957"/>
                    <a:gd name="connsiteY0" fmla="*/ 131231 h 1008081"/>
                    <a:gd name="connsiteX1" fmla="*/ 434644 w 1496957"/>
                    <a:gd name="connsiteY1" fmla="*/ 204697 h 1008081"/>
                    <a:gd name="connsiteX2" fmla="*/ 508111 w 1496957"/>
                    <a:gd name="connsiteY2" fmla="*/ 278166 h 1008081"/>
                    <a:gd name="connsiteX3" fmla="*/ 581578 w 1496957"/>
                    <a:gd name="connsiteY3" fmla="*/ 204698 h 1008081"/>
                    <a:gd name="connsiteX4" fmla="*/ 508111 w 1496957"/>
                    <a:gd name="connsiteY4" fmla="*/ 131231 h 1008081"/>
                    <a:gd name="connsiteX5" fmla="*/ 524691 w 1496957"/>
                    <a:gd name="connsiteY5" fmla="*/ -1 h 1008081"/>
                    <a:gd name="connsiteX6" fmla="*/ 717513 w 1496957"/>
                    <a:gd name="connsiteY6" fmla="*/ 138374 h 1008081"/>
                    <a:gd name="connsiteX7" fmla="*/ 1220014 w 1496957"/>
                    <a:gd name="connsiteY7" fmla="*/ 138374 h 1008081"/>
                    <a:gd name="connsiteX8" fmla="*/ 1274783 w 1496957"/>
                    <a:gd name="connsiteY8" fmla="*/ 257437 h 1008081"/>
                    <a:gd name="connsiteX9" fmla="*/ 1220014 w 1496957"/>
                    <a:gd name="connsiteY9" fmla="*/ 264582 h 1008081"/>
                    <a:gd name="connsiteX10" fmla="*/ 1189058 w 1496957"/>
                    <a:gd name="connsiteY10" fmla="*/ 214574 h 1008081"/>
                    <a:gd name="connsiteX11" fmla="*/ 1098571 w 1496957"/>
                    <a:gd name="connsiteY11" fmla="*/ 278869 h 1008081"/>
                    <a:gd name="connsiteX12" fmla="*/ 1031897 w 1496957"/>
                    <a:gd name="connsiteY12" fmla="*/ 228862 h 1008081"/>
                    <a:gd name="connsiteX13" fmla="*/ 965221 w 1496957"/>
                    <a:gd name="connsiteY13" fmla="*/ 290774 h 1008081"/>
                    <a:gd name="connsiteX14" fmla="*/ 881877 w 1496957"/>
                    <a:gd name="connsiteY14" fmla="*/ 224100 h 1008081"/>
                    <a:gd name="connsiteX15" fmla="*/ 841396 w 1496957"/>
                    <a:gd name="connsiteY15" fmla="*/ 295538 h 1008081"/>
                    <a:gd name="connsiteX16" fmla="*/ 741384 w 1496957"/>
                    <a:gd name="connsiteY16" fmla="*/ 295537 h 1008081"/>
                    <a:gd name="connsiteX17" fmla="*/ 700195 w 1496957"/>
                    <a:gd name="connsiteY17" fmla="*/ 304059 h 1008081"/>
                    <a:gd name="connsiteX18" fmla="*/ 524691 w 1496957"/>
                    <a:gd name="connsiteY18" fmla="*/ 409571 h 1008081"/>
                    <a:gd name="connsiteX19" fmla="*/ 319905 w 1496957"/>
                    <a:gd name="connsiteY19" fmla="*/ 204785 h 1008081"/>
                    <a:gd name="connsiteX20" fmla="*/ 524691 w 1496957"/>
                    <a:gd name="connsiteY20" fmla="*/ -1 h 1008081"/>
                    <a:gd name="connsiteX21" fmla="*/ 1496956 w 1496957"/>
                    <a:gd name="connsiteY21" fmla="*/ 204786 h 1008081"/>
                    <a:gd name="connsiteX22" fmla="*/ 109635 w 1496957"/>
                    <a:gd name="connsiteY22" fmla="*/ 204787 h 1008081"/>
                    <a:gd name="connsiteX23" fmla="*/ 803295 w 1496957"/>
                    <a:gd name="connsiteY23" fmla="*/ 898448 h 1008081"/>
                    <a:gd name="connsiteX24" fmla="*/ 1496956 w 1496957"/>
                    <a:gd name="connsiteY24" fmla="*/ 204786 h 1008081"/>
                    <a:gd name="connsiteX25" fmla="*/ 0 w 1496957"/>
                    <a:gd name="connsiteY25" fmla="*/ 204785 h 1008081"/>
                    <a:gd name="connsiteX26" fmla="*/ 803294 w 1496957"/>
                    <a:gd name="connsiteY26" fmla="*/ 1008081 h 1008081"/>
                    <a:gd name="connsiteX27" fmla="*/ 0 w 1496957"/>
                    <a:gd name="connsiteY27" fmla="*/ 204785 h 1008081"/>
                    <a:gd name="connsiteX0" fmla="*/ 508111 w 1294552"/>
                    <a:gd name="connsiteY0" fmla="*/ 131231 h 1008081"/>
                    <a:gd name="connsiteX1" fmla="*/ 434644 w 1294552"/>
                    <a:gd name="connsiteY1" fmla="*/ 204697 h 1008081"/>
                    <a:gd name="connsiteX2" fmla="*/ 508111 w 1294552"/>
                    <a:gd name="connsiteY2" fmla="*/ 278166 h 1008081"/>
                    <a:gd name="connsiteX3" fmla="*/ 581578 w 1294552"/>
                    <a:gd name="connsiteY3" fmla="*/ 204698 h 1008081"/>
                    <a:gd name="connsiteX4" fmla="*/ 508111 w 1294552"/>
                    <a:gd name="connsiteY4" fmla="*/ 131231 h 1008081"/>
                    <a:gd name="connsiteX5" fmla="*/ 524691 w 1294552"/>
                    <a:gd name="connsiteY5" fmla="*/ -1 h 1008081"/>
                    <a:gd name="connsiteX6" fmla="*/ 717513 w 1294552"/>
                    <a:gd name="connsiteY6" fmla="*/ 138374 h 1008081"/>
                    <a:gd name="connsiteX7" fmla="*/ 1220014 w 1294552"/>
                    <a:gd name="connsiteY7" fmla="*/ 138374 h 1008081"/>
                    <a:gd name="connsiteX8" fmla="*/ 1274783 w 1294552"/>
                    <a:gd name="connsiteY8" fmla="*/ 257437 h 1008081"/>
                    <a:gd name="connsiteX9" fmla="*/ 1220014 w 1294552"/>
                    <a:gd name="connsiteY9" fmla="*/ 264582 h 1008081"/>
                    <a:gd name="connsiteX10" fmla="*/ 1189058 w 1294552"/>
                    <a:gd name="connsiteY10" fmla="*/ 214574 h 1008081"/>
                    <a:gd name="connsiteX11" fmla="*/ 1098571 w 1294552"/>
                    <a:gd name="connsiteY11" fmla="*/ 278869 h 1008081"/>
                    <a:gd name="connsiteX12" fmla="*/ 1031897 w 1294552"/>
                    <a:gd name="connsiteY12" fmla="*/ 228862 h 1008081"/>
                    <a:gd name="connsiteX13" fmla="*/ 965221 w 1294552"/>
                    <a:gd name="connsiteY13" fmla="*/ 290774 h 1008081"/>
                    <a:gd name="connsiteX14" fmla="*/ 881877 w 1294552"/>
                    <a:gd name="connsiteY14" fmla="*/ 224100 h 1008081"/>
                    <a:gd name="connsiteX15" fmla="*/ 841396 w 1294552"/>
                    <a:gd name="connsiteY15" fmla="*/ 295538 h 1008081"/>
                    <a:gd name="connsiteX16" fmla="*/ 741384 w 1294552"/>
                    <a:gd name="connsiteY16" fmla="*/ 295537 h 1008081"/>
                    <a:gd name="connsiteX17" fmla="*/ 700195 w 1294552"/>
                    <a:gd name="connsiteY17" fmla="*/ 304059 h 1008081"/>
                    <a:gd name="connsiteX18" fmla="*/ 524691 w 1294552"/>
                    <a:gd name="connsiteY18" fmla="*/ 409571 h 1008081"/>
                    <a:gd name="connsiteX19" fmla="*/ 319905 w 1294552"/>
                    <a:gd name="connsiteY19" fmla="*/ 204785 h 1008081"/>
                    <a:gd name="connsiteX20" fmla="*/ 524691 w 1294552"/>
                    <a:gd name="connsiteY20" fmla="*/ -1 h 1008081"/>
                    <a:gd name="connsiteX21" fmla="*/ 803295 w 1294552"/>
                    <a:gd name="connsiteY21" fmla="*/ 898448 h 1008081"/>
                    <a:gd name="connsiteX22" fmla="*/ 109635 w 1294552"/>
                    <a:gd name="connsiteY22" fmla="*/ 204787 h 1008081"/>
                    <a:gd name="connsiteX23" fmla="*/ 803295 w 1294552"/>
                    <a:gd name="connsiteY23" fmla="*/ 898448 h 1008081"/>
                    <a:gd name="connsiteX24" fmla="*/ 0 w 1294552"/>
                    <a:gd name="connsiteY24" fmla="*/ 204785 h 1008081"/>
                    <a:gd name="connsiteX25" fmla="*/ 803294 w 1294552"/>
                    <a:gd name="connsiteY25" fmla="*/ 1008081 h 1008081"/>
                    <a:gd name="connsiteX26" fmla="*/ 0 w 1294552"/>
                    <a:gd name="connsiteY26" fmla="*/ 204785 h 1008081"/>
                    <a:gd name="connsiteX0" fmla="*/ 398477 w 1184918"/>
                    <a:gd name="connsiteY0" fmla="*/ 131231 h 898449"/>
                    <a:gd name="connsiteX1" fmla="*/ 325010 w 1184918"/>
                    <a:gd name="connsiteY1" fmla="*/ 204697 h 898449"/>
                    <a:gd name="connsiteX2" fmla="*/ 398477 w 1184918"/>
                    <a:gd name="connsiteY2" fmla="*/ 278166 h 898449"/>
                    <a:gd name="connsiteX3" fmla="*/ 471944 w 1184918"/>
                    <a:gd name="connsiteY3" fmla="*/ 204698 h 898449"/>
                    <a:gd name="connsiteX4" fmla="*/ 398477 w 1184918"/>
                    <a:gd name="connsiteY4" fmla="*/ 131231 h 898449"/>
                    <a:gd name="connsiteX5" fmla="*/ 415057 w 1184918"/>
                    <a:gd name="connsiteY5" fmla="*/ -1 h 898449"/>
                    <a:gd name="connsiteX6" fmla="*/ 607879 w 1184918"/>
                    <a:gd name="connsiteY6" fmla="*/ 138374 h 898449"/>
                    <a:gd name="connsiteX7" fmla="*/ 1110380 w 1184918"/>
                    <a:gd name="connsiteY7" fmla="*/ 138374 h 898449"/>
                    <a:gd name="connsiteX8" fmla="*/ 1165149 w 1184918"/>
                    <a:gd name="connsiteY8" fmla="*/ 257437 h 898449"/>
                    <a:gd name="connsiteX9" fmla="*/ 1110380 w 1184918"/>
                    <a:gd name="connsiteY9" fmla="*/ 264582 h 898449"/>
                    <a:gd name="connsiteX10" fmla="*/ 1079424 w 1184918"/>
                    <a:gd name="connsiteY10" fmla="*/ 214574 h 898449"/>
                    <a:gd name="connsiteX11" fmla="*/ 988937 w 1184918"/>
                    <a:gd name="connsiteY11" fmla="*/ 278869 h 898449"/>
                    <a:gd name="connsiteX12" fmla="*/ 922263 w 1184918"/>
                    <a:gd name="connsiteY12" fmla="*/ 228862 h 898449"/>
                    <a:gd name="connsiteX13" fmla="*/ 855587 w 1184918"/>
                    <a:gd name="connsiteY13" fmla="*/ 290774 h 898449"/>
                    <a:gd name="connsiteX14" fmla="*/ 772243 w 1184918"/>
                    <a:gd name="connsiteY14" fmla="*/ 224100 h 898449"/>
                    <a:gd name="connsiteX15" fmla="*/ 731762 w 1184918"/>
                    <a:gd name="connsiteY15" fmla="*/ 295538 h 898449"/>
                    <a:gd name="connsiteX16" fmla="*/ 631750 w 1184918"/>
                    <a:gd name="connsiteY16" fmla="*/ 295537 h 898449"/>
                    <a:gd name="connsiteX17" fmla="*/ 590561 w 1184918"/>
                    <a:gd name="connsiteY17" fmla="*/ 304059 h 898449"/>
                    <a:gd name="connsiteX18" fmla="*/ 415057 w 1184918"/>
                    <a:gd name="connsiteY18" fmla="*/ 409571 h 898449"/>
                    <a:gd name="connsiteX19" fmla="*/ 210271 w 1184918"/>
                    <a:gd name="connsiteY19" fmla="*/ 204785 h 898449"/>
                    <a:gd name="connsiteX20" fmla="*/ 415057 w 1184918"/>
                    <a:gd name="connsiteY20" fmla="*/ -1 h 898449"/>
                    <a:gd name="connsiteX21" fmla="*/ 693661 w 1184918"/>
                    <a:gd name="connsiteY21" fmla="*/ 898448 h 898449"/>
                    <a:gd name="connsiteX22" fmla="*/ 1 w 1184918"/>
                    <a:gd name="connsiteY22" fmla="*/ 204787 h 898449"/>
                    <a:gd name="connsiteX23" fmla="*/ 693661 w 1184918"/>
                    <a:gd name="connsiteY23" fmla="*/ 898448 h 898449"/>
                    <a:gd name="connsiteX0" fmla="*/ 188205 w 974646"/>
                    <a:gd name="connsiteY0" fmla="*/ 131231 h 409572"/>
                    <a:gd name="connsiteX1" fmla="*/ 114738 w 974646"/>
                    <a:gd name="connsiteY1" fmla="*/ 204697 h 409572"/>
                    <a:gd name="connsiteX2" fmla="*/ 188205 w 974646"/>
                    <a:gd name="connsiteY2" fmla="*/ 278166 h 409572"/>
                    <a:gd name="connsiteX3" fmla="*/ 261672 w 974646"/>
                    <a:gd name="connsiteY3" fmla="*/ 204698 h 409572"/>
                    <a:gd name="connsiteX4" fmla="*/ 188205 w 974646"/>
                    <a:gd name="connsiteY4" fmla="*/ 131231 h 409572"/>
                    <a:gd name="connsiteX5" fmla="*/ 204785 w 974646"/>
                    <a:gd name="connsiteY5" fmla="*/ -1 h 409572"/>
                    <a:gd name="connsiteX6" fmla="*/ 397607 w 974646"/>
                    <a:gd name="connsiteY6" fmla="*/ 138374 h 409572"/>
                    <a:gd name="connsiteX7" fmla="*/ 900108 w 974646"/>
                    <a:gd name="connsiteY7" fmla="*/ 138374 h 409572"/>
                    <a:gd name="connsiteX8" fmla="*/ 954877 w 974646"/>
                    <a:gd name="connsiteY8" fmla="*/ 257437 h 409572"/>
                    <a:gd name="connsiteX9" fmla="*/ 900108 w 974646"/>
                    <a:gd name="connsiteY9" fmla="*/ 264582 h 409572"/>
                    <a:gd name="connsiteX10" fmla="*/ 869152 w 974646"/>
                    <a:gd name="connsiteY10" fmla="*/ 214574 h 409572"/>
                    <a:gd name="connsiteX11" fmla="*/ 778665 w 974646"/>
                    <a:gd name="connsiteY11" fmla="*/ 278869 h 409572"/>
                    <a:gd name="connsiteX12" fmla="*/ 711991 w 974646"/>
                    <a:gd name="connsiteY12" fmla="*/ 228862 h 409572"/>
                    <a:gd name="connsiteX13" fmla="*/ 645315 w 974646"/>
                    <a:gd name="connsiteY13" fmla="*/ 290774 h 409572"/>
                    <a:gd name="connsiteX14" fmla="*/ 561971 w 974646"/>
                    <a:gd name="connsiteY14" fmla="*/ 224100 h 409572"/>
                    <a:gd name="connsiteX15" fmla="*/ 521490 w 974646"/>
                    <a:gd name="connsiteY15" fmla="*/ 295538 h 409572"/>
                    <a:gd name="connsiteX16" fmla="*/ 421478 w 974646"/>
                    <a:gd name="connsiteY16" fmla="*/ 295537 h 409572"/>
                    <a:gd name="connsiteX17" fmla="*/ 380289 w 974646"/>
                    <a:gd name="connsiteY17" fmla="*/ 304059 h 409572"/>
                    <a:gd name="connsiteX18" fmla="*/ 204785 w 974646"/>
                    <a:gd name="connsiteY18" fmla="*/ 409571 h 409572"/>
                    <a:gd name="connsiteX19" fmla="*/ -1 w 974646"/>
                    <a:gd name="connsiteY19" fmla="*/ 204785 h 409572"/>
                    <a:gd name="connsiteX20" fmla="*/ 204785 w 974646"/>
                    <a:gd name="connsiteY20" fmla="*/ -1 h 40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74646" h="409572">
                      <a:moveTo>
                        <a:pt x="188205" y="131231"/>
                      </a:moveTo>
                      <a:cubicBezTo>
                        <a:pt x="147630" y="131230"/>
                        <a:pt x="114738" y="164123"/>
                        <a:pt x="114738" y="204697"/>
                      </a:cubicBezTo>
                      <a:cubicBezTo>
                        <a:pt x="114737" y="245273"/>
                        <a:pt x="147630" y="278165"/>
                        <a:pt x="188205" y="278166"/>
                      </a:cubicBezTo>
                      <a:cubicBezTo>
                        <a:pt x="228780" y="278166"/>
                        <a:pt x="261672" y="245273"/>
                        <a:pt x="261672" y="204698"/>
                      </a:cubicBezTo>
                      <a:cubicBezTo>
                        <a:pt x="261672" y="164123"/>
                        <a:pt x="228780" y="131231"/>
                        <a:pt x="188205" y="131231"/>
                      </a:cubicBezTo>
                      <a:close/>
                      <a:moveTo>
                        <a:pt x="204785" y="-1"/>
                      </a:moveTo>
                      <a:cubicBezTo>
                        <a:pt x="294531" y="-1"/>
                        <a:pt x="370793" y="57730"/>
                        <a:pt x="397607" y="138374"/>
                      </a:cubicBezTo>
                      <a:lnTo>
                        <a:pt x="900108" y="138374"/>
                      </a:lnTo>
                      <a:cubicBezTo>
                        <a:pt x="1001708" y="187587"/>
                        <a:pt x="977102" y="227274"/>
                        <a:pt x="954877" y="257437"/>
                      </a:cubicBezTo>
                      <a:cubicBezTo>
                        <a:pt x="927096" y="278869"/>
                        <a:pt x="915981" y="276488"/>
                        <a:pt x="900108" y="264582"/>
                      </a:cubicBezTo>
                      <a:cubicBezTo>
                        <a:pt x="894551" y="236007"/>
                        <a:pt x="879471" y="231244"/>
                        <a:pt x="869152" y="214574"/>
                      </a:cubicBezTo>
                      <a:lnTo>
                        <a:pt x="778665" y="278869"/>
                      </a:lnTo>
                      <a:lnTo>
                        <a:pt x="711991" y="228862"/>
                      </a:lnTo>
                      <a:lnTo>
                        <a:pt x="645315" y="290774"/>
                      </a:lnTo>
                      <a:lnTo>
                        <a:pt x="561971" y="224100"/>
                      </a:lnTo>
                      <a:lnTo>
                        <a:pt x="521490" y="295538"/>
                      </a:lnTo>
                      <a:lnTo>
                        <a:pt x="421478" y="295537"/>
                      </a:lnTo>
                      <a:lnTo>
                        <a:pt x="380289" y="304059"/>
                      </a:lnTo>
                      <a:cubicBezTo>
                        <a:pt x="347878" y="367693"/>
                        <a:pt x="281222" y="409571"/>
                        <a:pt x="204785" y="409571"/>
                      </a:cubicBezTo>
                      <a:cubicBezTo>
                        <a:pt x="91685" y="409571"/>
                        <a:pt x="-1" y="317885"/>
                        <a:pt x="-1" y="204785"/>
                      </a:cubicBezTo>
                      <a:cubicBezTo>
                        <a:pt x="-1" y="91685"/>
                        <a:pt x="91685" y="-1"/>
                        <a:pt x="204785" y="-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grpSp>
        </p:grpSp>
        <p:grpSp>
          <p:nvGrpSpPr>
            <p:cNvPr id="79" name="Group 78"/>
            <p:cNvGrpSpPr/>
            <p:nvPr/>
          </p:nvGrpSpPr>
          <p:grpSpPr>
            <a:xfrm>
              <a:off x="6415504" y="4950363"/>
              <a:ext cx="418526" cy="460758"/>
              <a:chOff x="5710238" y="2930525"/>
              <a:chExt cx="1054100" cy="1160463"/>
            </a:xfrm>
          </p:grpSpPr>
          <p:sp>
            <p:nvSpPr>
              <p:cNvPr id="80" name="Freeform 12"/>
              <p:cNvSpPr>
                <a:spLocks/>
              </p:cNvSpPr>
              <p:nvPr/>
            </p:nvSpPr>
            <p:spPr bwMode="auto">
              <a:xfrm>
                <a:off x="5710238" y="2930525"/>
                <a:ext cx="1050925" cy="533400"/>
              </a:xfrm>
              <a:custGeom>
                <a:avLst/>
                <a:gdLst>
                  <a:gd name="T0" fmla="*/ 0 w 277"/>
                  <a:gd name="T1" fmla="*/ 139 h 141"/>
                  <a:gd name="T2" fmla="*/ 0 w 277"/>
                  <a:gd name="T3" fmla="*/ 129 h 141"/>
                  <a:gd name="T4" fmla="*/ 0 w 277"/>
                  <a:gd name="T5" fmla="*/ 80 h 141"/>
                  <a:gd name="T6" fmla="*/ 2 w 277"/>
                  <a:gd name="T7" fmla="*/ 77 h 141"/>
                  <a:gd name="T8" fmla="*/ 136 w 277"/>
                  <a:gd name="T9" fmla="*/ 1 h 141"/>
                  <a:gd name="T10" fmla="*/ 142 w 277"/>
                  <a:gd name="T11" fmla="*/ 1 h 141"/>
                  <a:gd name="T12" fmla="*/ 274 w 277"/>
                  <a:gd name="T13" fmla="*/ 75 h 141"/>
                  <a:gd name="T14" fmla="*/ 276 w 277"/>
                  <a:gd name="T15" fmla="*/ 77 h 141"/>
                  <a:gd name="T16" fmla="*/ 277 w 277"/>
                  <a:gd name="T17" fmla="*/ 138 h 141"/>
                  <a:gd name="T18" fmla="*/ 277 w 277"/>
                  <a:gd name="T19" fmla="*/ 140 h 141"/>
                  <a:gd name="T20" fmla="*/ 253 w 277"/>
                  <a:gd name="T21" fmla="*/ 139 h 141"/>
                  <a:gd name="T22" fmla="*/ 241 w 277"/>
                  <a:gd name="T23" fmla="*/ 129 h 141"/>
                  <a:gd name="T24" fmla="*/ 234 w 277"/>
                  <a:gd name="T25" fmla="*/ 112 h 141"/>
                  <a:gd name="T26" fmla="*/ 189 w 277"/>
                  <a:gd name="T27" fmla="*/ 62 h 141"/>
                  <a:gd name="T28" fmla="*/ 137 w 277"/>
                  <a:gd name="T29" fmla="*/ 48 h 141"/>
                  <a:gd name="T30" fmla="*/ 55 w 277"/>
                  <a:gd name="T31" fmla="*/ 91 h 141"/>
                  <a:gd name="T32" fmla="*/ 37 w 277"/>
                  <a:gd name="T33" fmla="*/ 126 h 141"/>
                  <a:gd name="T34" fmla="*/ 23 w 277"/>
                  <a:gd name="T35" fmla="*/ 139 h 141"/>
                  <a:gd name="T36" fmla="*/ 16 w 277"/>
                  <a:gd name="T37" fmla="*/ 139 h 141"/>
                  <a:gd name="T38" fmla="*/ 0 w 277"/>
                  <a:gd name="T39" fmla="*/ 13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 h="141">
                    <a:moveTo>
                      <a:pt x="0" y="139"/>
                    </a:moveTo>
                    <a:cubicBezTo>
                      <a:pt x="0" y="136"/>
                      <a:pt x="0" y="133"/>
                      <a:pt x="0" y="129"/>
                    </a:cubicBezTo>
                    <a:cubicBezTo>
                      <a:pt x="0" y="113"/>
                      <a:pt x="0" y="97"/>
                      <a:pt x="0" y="80"/>
                    </a:cubicBezTo>
                    <a:cubicBezTo>
                      <a:pt x="0" y="79"/>
                      <a:pt x="1" y="78"/>
                      <a:pt x="2" y="77"/>
                    </a:cubicBezTo>
                    <a:cubicBezTo>
                      <a:pt x="47" y="51"/>
                      <a:pt x="91" y="26"/>
                      <a:pt x="136" y="1"/>
                    </a:cubicBezTo>
                    <a:cubicBezTo>
                      <a:pt x="138" y="0"/>
                      <a:pt x="139" y="0"/>
                      <a:pt x="142" y="1"/>
                    </a:cubicBezTo>
                    <a:cubicBezTo>
                      <a:pt x="186" y="26"/>
                      <a:pt x="230" y="50"/>
                      <a:pt x="274" y="75"/>
                    </a:cubicBezTo>
                    <a:cubicBezTo>
                      <a:pt x="275" y="75"/>
                      <a:pt x="276" y="76"/>
                      <a:pt x="276" y="77"/>
                    </a:cubicBezTo>
                    <a:cubicBezTo>
                      <a:pt x="276" y="98"/>
                      <a:pt x="277" y="118"/>
                      <a:pt x="277" y="138"/>
                    </a:cubicBezTo>
                    <a:cubicBezTo>
                      <a:pt x="277" y="139"/>
                      <a:pt x="277" y="139"/>
                      <a:pt x="277" y="140"/>
                    </a:cubicBezTo>
                    <a:cubicBezTo>
                      <a:pt x="269" y="140"/>
                      <a:pt x="261" y="141"/>
                      <a:pt x="253" y="139"/>
                    </a:cubicBezTo>
                    <a:cubicBezTo>
                      <a:pt x="247" y="137"/>
                      <a:pt x="243" y="134"/>
                      <a:pt x="241" y="129"/>
                    </a:cubicBezTo>
                    <a:cubicBezTo>
                      <a:pt x="239" y="123"/>
                      <a:pt x="236" y="118"/>
                      <a:pt x="234" y="112"/>
                    </a:cubicBezTo>
                    <a:cubicBezTo>
                      <a:pt x="224" y="91"/>
                      <a:pt x="209" y="74"/>
                      <a:pt x="189" y="62"/>
                    </a:cubicBezTo>
                    <a:cubicBezTo>
                      <a:pt x="173" y="52"/>
                      <a:pt x="155" y="48"/>
                      <a:pt x="137" y="48"/>
                    </a:cubicBezTo>
                    <a:cubicBezTo>
                      <a:pt x="102" y="49"/>
                      <a:pt x="76" y="64"/>
                      <a:pt x="55" y="91"/>
                    </a:cubicBezTo>
                    <a:cubicBezTo>
                      <a:pt x="47" y="102"/>
                      <a:pt x="41" y="114"/>
                      <a:pt x="37" y="126"/>
                    </a:cubicBezTo>
                    <a:cubicBezTo>
                      <a:pt x="34" y="132"/>
                      <a:pt x="30" y="137"/>
                      <a:pt x="23" y="139"/>
                    </a:cubicBezTo>
                    <a:cubicBezTo>
                      <a:pt x="20" y="139"/>
                      <a:pt x="18" y="139"/>
                      <a:pt x="16" y="139"/>
                    </a:cubicBezTo>
                    <a:cubicBezTo>
                      <a:pt x="11" y="140"/>
                      <a:pt x="6" y="139"/>
                      <a:pt x="0" y="1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3"/>
              <p:cNvSpPr>
                <a:spLocks noEditPoints="1"/>
              </p:cNvSpPr>
              <p:nvPr/>
            </p:nvSpPr>
            <p:spPr bwMode="auto">
              <a:xfrm>
                <a:off x="5967413" y="3251200"/>
                <a:ext cx="539750" cy="533400"/>
              </a:xfrm>
              <a:custGeom>
                <a:avLst/>
                <a:gdLst>
                  <a:gd name="T0" fmla="*/ 71 w 142"/>
                  <a:gd name="T1" fmla="*/ 141 h 141"/>
                  <a:gd name="T2" fmla="*/ 0 w 142"/>
                  <a:gd name="T3" fmla="*/ 71 h 141"/>
                  <a:gd name="T4" fmla="*/ 71 w 142"/>
                  <a:gd name="T5" fmla="*/ 0 h 141"/>
                  <a:gd name="T6" fmla="*/ 141 w 142"/>
                  <a:gd name="T7" fmla="*/ 71 h 141"/>
                  <a:gd name="T8" fmla="*/ 71 w 142"/>
                  <a:gd name="T9" fmla="*/ 141 h 141"/>
                  <a:gd name="T10" fmla="*/ 52 w 142"/>
                  <a:gd name="T11" fmla="*/ 28 h 141"/>
                  <a:gd name="T12" fmla="*/ 52 w 142"/>
                  <a:gd name="T13" fmla="*/ 116 h 141"/>
                  <a:gd name="T14" fmla="*/ 119 w 142"/>
                  <a:gd name="T15" fmla="*/ 72 h 141"/>
                  <a:gd name="T16" fmla="*/ 52 w 142"/>
                  <a:gd name="T17" fmla="*/ 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1">
                    <a:moveTo>
                      <a:pt x="71" y="141"/>
                    </a:moveTo>
                    <a:cubicBezTo>
                      <a:pt x="30" y="141"/>
                      <a:pt x="0" y="109"/>
                      <a:pt x="0" y="71"/>
                    </a:cubicBezTo>
                    <a:cubicBezTo>
                      <a:pt x="0" y="32"/>
                      <a:pt x="31" y="0"/>
                      <a:pt x="71" y="0"/>
                    </a:cubicBezTo>
                    <a:cubicBezTo>
                      <a:pt x="110" y="0"/>
                      <a:pt x="142" y="32"/>
                      <a:pt x="141" y="71"/>
                    </a:cubicBezTo>
                    <a:cubicBezTo>
                      <a:pt x="141" y="109"/>
                      <a:pt x="111" y="141"/>
                      <a:pt x="71" y="141"/>
                    </a:cubicBezTo>
                    <a:close/>
                    <a:moveTo>
                      <a:pt x="52" y="28"/>
                    </a:moveTo>
                    <a:cubicBezTo>
                      <a:pt x="52" y="58"/>
                      <a:pt x="52" y="87"/>
                      <a:pt x="52" y="116"/>
                    </a:cubicBezTo>
                    <a:cubicBezTo>
                      <a:pt x="75" y="102"/>
                      <a:pt x="97" y="87"/>
                      <a:pt x="119" y="72"/>
                    </a:cubicBezTo>
                    <a:cubicBezTo>
                      <a:pt x="97" y="57"/>
                      <a:pt x="75" y="43"/>
                      <a:pt x="52" y="2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
              <p:cNvSpPr>
                <a:spLocks/>
              </p:cNvSpPr>
              <p:nvPr/>
            </p:nvSpPr>
            <p:spPr bwMode="auto">
              <a:xfrm>
                <a:off x="5710238" y="3595688"/>
                <a:ext cx="1054100" cy="495300"/>
              </a:xfrm>
              <a:custGeom>
                <a:avLst/>
                <a:gdLst>
                  <a:gd name="T0" fmla="*/ 276 w 278"/>
                  <a:gd name="T1" fmla="*/ 0 h 131"/>
                  <a:gd name="T2" fmla="*/ 277 w 278"/>
                  <a:gd name="T3" fmla="*/ 16 h 131"/>
                  <a:gd name="T4" fmla="*/ 277 w 278"/>
                  <a:gd name="T5" fmla="*/ 50 h 131"/>
                  <a:gd name="T6" fmla="*/ 275 w 278"/>
                  <a:gd name="T7" fmla="*/ 53 h 131"/>
                  <a:gd name="T8" fmla="*/ 141 w 278"/>
                  <a:gd name="T9" fmla="*/ 130 h 131"/>
                  <a:gd name="T10" fmla="*/ 138 w 278"/>
                  <a:gd name="T11" fmla="*/ 130 h 131"/>
                  <a:gd name="T12" fmla="*/ 2 w 278"/>
                  <a:gd name="T13" fmla="*/ 56 h 131"/>
                  <a:gd name="T14" fmla="*/ 0 w 278"/>
                  <a:gd name="T15" fmla="*/ 53 h 131"/>
                  <a:gd name="T16" fmla="*/ 0 w 278"/>
                  <a:gd name="T17" fmla="*/ 3 h 131"/>
                  <a:gd name="T18" fmla="*/ 0 w 278"/>
                  <a:gd name="T19" fmla="*/ 1 h 131"/>
                  <a:gd name="T20" fmla="*/ 27 w 278"/>
                  <a:gd name="T21" fmla="*/ 3 h 131"/>
                  <a:gd name="T22" fmla="*/ 36 w 278"/>
                  <a:gd name="T23" fmla="*/ 11 h 131"/>
                  <a:gd name="T24" fmla="*/ 42 w 278"/>
                  <a:gd name="T25" fmla="*/ 24 h 131"/>
                  <a:gd name="T26" fmla="*/ 103 w 278"/>
                  <a:gd name="T27" fmla="*/ 79 h 131"/>
                  <a:gd name="T28" fmla="*/ 153 w 278"/>
                  <a:gd name="T29" fmla="*/ 84 h 131"/>
                  <a:gd name="T30" fmla="*/ 203 w 278"/>
                  <a:gd name="T31" fmla="*/ 64 h 131"/>
                  <a:gd name="T32" fmla="*/ 237 w 278"/>
                  <a:gd name="T33" fmla="*/ 18 h 131"/>
                  <a:gd name="T34" fmla="*/ 239 w 278"/>
                  <a:gd name="T35" fmla="*/ 13 h 131"/>
                  <a:gd name="T36" fmla="*/ 253 w 278"/>
                  <a:gd name="T37" fmla="*/ 2 h 131"/>
                  <a:gd name="T38" fmla="*/ 276 w 278"/>
                  <a:gd name="T3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131">
                    <a:moveTo>
                      <a:pt x="276" y="0"/>
                    </a:moveTo>
                    <a:cubicBezTo>
                      <a:pt x="278" y="6"/>
                      <a:pt x="277" y="11"/>
                      <a:pt x="277" y="16"/>
                    </a:cubicBezTo>
                    <a:cubicBezTo>
                      <a:pt x="277" y="27"/>
                      <a:pt x="277" y="39"/>
                      <a:pt x="277" y="50"/>
                    </a:cubicBezTo>
                    <a:cubicBezTo>
                      <a:pt x="277" y="51"/>
                      <a:pt x="277" y="52"/>
                      <a:pt x="275" y="53"/>
                    </a:cubicBezTo>
                    <a:cubicBezTo>
                      <a:pt x="231" y="79"/>
                      <a:pt x="186" y="104"/>
                      <a:pt x="141" y="130"/>
                    </a:cubicBezTo>
                    <a:cubicBezTo>
                      <a:pt x="140" y="131"/>
                      <a:pt x="139" y="131"/>
                      <a:pt x="138" y="130"/>
                    </a:cubicBezTo>
                    <a:cubicBezTo>
                      <a:pt x="93" y="105"/>
                      <a:pt x="47" y="80"/>
                      <a:pt x="2" y="56"/>
                    </a:cubicBezTo>
                    <a:cubicBezTo>
                      <a:pt x="1" y="55"/>
                      <a:pt x="0" y="54"/>
                      <a:pt x="0" y="53"/>
                    </a:cubicBezTo>
                    <a:cubicBezTo>
                      <a:pt x="0" y="36"/>
                      <a:pt x="0" y="19"/>
                      <a:pt x="0" y="3"/>
                    </a:cubicBezTo>
                    <a:cubicBezTo>
                      <a:pt x="0" y="2"/>
                      <a:pt x="0" y="2"/>
                      <a:pt x="0" y="1"/>
                    </a:cubicBezTo>
                    <a:cubicBezTo>
                      <a:pt x="9" y="1"/>
                      <a:pt x="18" y="0"/>
                      <a:pt x="27" y="3"/>
                    </a:cubicBezTo>
                    <a:cubicBezTo>
                      <a:pt x="31" y="4"/>
                      <a:pt x="34" y="7"/>
                      <a:pt x="36" y="11"/>
                    </a:cubicBezTo>
                    <a:cubicBezTo>
                      <a:pt x="38" y="15"/>
                      <a:pt x="40" y="20"/>
                      <a:pt x="42" y="24"/>
                    </a:cubicBezTo>
                    <a:cubicBezTo>
                      <a:pt x="55" y="51"/>
                      <a:pt x="75" y="70"/>
                      <a:pt x="103" y="79"/>
                    </a:cubicBezTo>
                    <a:cubicBezTo>
                      <a:pt x="119" y="85"/>
                      <a:pt x="136" y="86"/>
                      <a:pt x="153" y="84"/>
                    </a:cubicBezTo>
                    <a:cubicBezTo>
                      <a:pt x="171" y="82"/>
                      <a:pt x="188" y="75"/>
                      <a:pt x="203" y="64"/>
                    </a:cubicBezTo>
                    <a:cubicBezTo>
                      <a:pt x="218" y="51"/>
                      <a:pt x="230" y="36"/>
                      <a:pt x="237" y="18"/>
                    </a:cubicBezTo>
                    <a:cubicBezTo>
                      <a:pt x="238" y="16"/>
                      <a:pt x="239" y="15"/>
                      <a:pt x="239" y="13"/>
                    </a:cubicBezTo>
                    <a:cubicBezTo>
                      <a:pt x="241" y="6"/>
                      <a:pt x="246" y="3"/>
                      <a:pt x="253" y="2"/>
                    </a:cubicBezTo>
                    <a:cubicBezTo>
                      <a:pt x="261" y="1"/>
                      <a:pt x="268" y="1"/>
                      <a:pt x="27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5"/>
              <p:cNvSpPr>
                <a:spLocks/>
              </p:cNvSpPr>
              <p:nvPr/>
            </p:nvSpPr>
            <p:spPr bwMode="auto">
              <a:xfrm>
                <a:off x="6154965" y="3357563"/>
                <a:ext cx="254000" cy="333375"/>
              </a:xfrm>
              <a:custGeom>
                <a:avLst/>
                <a:gdLst>
                  <a:gd name="T0" fmla="*/ 0 w 67"/>
                  <a:gd name="T1" fmla="*/ 0 h 88"/>
                  <a:gd name="T2" fmla="*/ 67 w 67"/>
                  <a:gd name="T3" fmla="*/ 44 h 88"/>
                  <a:gd name="T4" fmla="*/ 0 w 67"/>
                  <a:gd name="T5" fmla="*/ 88 h 88"/>
                  <a:gd name="T6" fmla="*/ 0 w 67"/>
                  <a:gd name="T7" fmla="*/ 0 h 88"/>
                </a:gdLst>
                <a:ahLst/>
                <a:cxnLst>
                  <a:cxn ang="0">
                    <a:pos x="T0" y="T1"/>
                  </a:cxn>
                  <a:cxn ang="0">
                    <a:pos x="T2" y="T3"/>
                  </a:cxn>
                  <a:cxn ang="0">
                    <a:pos x="T4" y="T5"/>
                  </a:cxn>
                  <a:cxn ang="0">
                    <a:pos x="T6" y="T7"/>
                  </a:cxn>
                </a:cxnLst>
                <a:rect l="0" t="0" r="r" b="b"/>
                <a:pathLst>
                  <a:path w="67" h="88">
                    <a:moveTo>
                      <a:pt x="0" y="0"/>
                    </a:moveTo>
                    <a:cubicBezTo>
                      <a:pt x="23" y="15"/>
                      <a:pt x="45" y="29"/>
                      <a:pt x="67" y="44"/>
                    </a:cubicBezTo>
                    <a:cubicBezTo>
                      <a:pt x="45" y="59"/>
                      <a:pt x="23" y="74"/>
                      <a:pt x="0" y="88"/>
                    </a:cubicBezTo>
                    <a:cubicBezTo>
                      <a:pt x="0" y="59"/>
                      <a:pt x="0" y="30"/>
                      <a:pt x="0"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0" name="Group 99"/>
          <p:cNvGrpSpPr/>
          <p:nvPr/>
        </p:nvGrpSpPr>
        <p:grpSpPr>
          <a:xfrm>
            <a:off x="2308375" y="5661171"/>
            <a:ext cx="3200400" cy="1333354"/>
            <a:chOff x="5946775" y="4591050"/>
            <a:chExt cx="5788025" cy="2411413"/>
          </a:xfrm>
        </p:grpSpPr>
        <p:sp>
          <p:nvSpPr>
            <p:cNvPr id="101" name="Freeform 38"/>
            <p:cNvSpPr>
              <a:spLocks/>
            </p:cNvSpPr>
            <p:nvPr/>
          </p:nvSpPr>
          <p:spPr bwMode="auto">
            <a:xfrm>
              <a:off x="9494838" y="4752975"/>
              <a:ext cx="396875" cy="682625"/>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9"/>
            <p:cNvSpPr>
              <a:spLocks/>
            </p:cNvSpPr>
            <p:nvPr/>
          </p:nvSpPr>
          <p:spPr bwMode="auto">
            <a:xfrm>
              <a:off x="9532938" y="4795838"/>
              <a:ext cx="320675" cy="531813"/>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0"/>
            <p:cNvSpPr>
              <a:spLocks noChangeArrowheads="1"/>
            </p:cNvSpPr>
            <p:nvPr/>
          </p:nvSpPr>
          <p:spPr bwMode="auto">
            <a:xfrm>
              <a:off x="7361238" y="6407150"/>
              <a:ext cx="1868487" cy="5953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41"/>
            <p:cNvSpPr>
              <a:spLocks noChangeArrowheads="1"/>
            </p:cNvSpPr>
            <p:nvPr/>
          </p:nvSpPr>
          <p:spPr bwMode="auto">
            <a:xfrm>
              <a:off x="8485188" y="5829300"/>
              <a:ext cx="555625" cy="11731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42"/>
            <p:cNvSpPr>
              <a:spLocks noChangeArrowheads="1"/>
            </p:cNvSpPr>
            <p:nvPr/>
          </p:nvSpPr>
          <p:spPr bwMode="auto">
            <a:xfrm>
              <a:off x="11222038" y="6111875"/>
              <a:ext cx="401637" cy="890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3"/>
            <p:cNvSpPr>
              <a:spLocks noChangeArrowheads="1"/>
            </p:cNvSpPr>
            <p:nvPr/>
          </p:nvSpPr>
          <p:spPr bwMode="auto">
            <a:xfrm>
              <a:off x="10956925" y="6407150"/>
              <a:ext cx="777875" cy="5953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44"/>
            <p:cNvSpPr>
              <a:spLocks noChangeArrowheads="1"/>
            </p:cNvSpPr>
            <p:nvPr/>
          </p:nvSpPr>
          <p:spPr bwMode="auto">
            <a:xfrm>
              <a:off x="8677275" y="5473700"/>
              <a:ext cx="1949450" cy="15287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45"/>
            <p:cNvSpPr>
              <a:spLocks noChangeArrowheads="1"/>
            </p:cNvSpPr>
            <p:nvPr/>
          </p:nvSpPr>
          <p:spPr bwMode="auto">
            <a:xfrm>
              <a:off x="8870950" y="6699250"/>
              <a:ext cx="1573212" cy="2524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6"/>
            <p:cNvSpPr>
              <a:spLocks noChangeArrowheads="1"/>
            </p:cNvSpPr>
            <p:nvPr/>
          </p:nvSpPr>
          <p:spPr bwMode="auto">
            <a:xfrm>
              <a:off x="8870950" y="5819775"/>
              <a:ext cx="1573212" cy="2540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47"/>
            <p:cNvSpPr>
              <a:spLocks noChangeArrowheads="1"/>
            </p:cNvSpPr>
            <p:nvPr/>
          </p:nvSpPr>
          <p:spPr bwMode="auto">
            <a:xfrm>
              <a:off x="8870950" y="6261100"/>
              <a:ext cx="1573212" cy="2540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48"/>
            <p:cNvSpPr>
              <a:spLocks noChangeArrowheads="1"/>
            </p:cNvSpPr>
            <p:nvPr/>
          </p:nvSpPr>
          <p:spPr bwMode="auto">
            <a:xfrm>
              <a:off x="9972675" y="4591050"/>
              <a:ext cx="552450" cy="8445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9"/>
            <p:cNvSpPr>
              <a:spLocks/>
            </p:cNvSpPr>
            <p:nvPr/>
          </p:nvSpPr>
          <p:spPr bwMode="auto">
            <a:xfrm>
              <a:off x="10028238" y="4681538"/>
              <a:ext cx="436562" cy="76200"/>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
            <p:cNvSpPr>
              <a:spLocks/>
            </p:cNvSpPr>
            <p:nvPr/>
          </p:nvSpPr>
          <p:spPr bwMode="auto">
            <a:xfrm>
              <a:off x="10028238" y="4818063"/>
              <a:ext cx="436562" cy="77788"/>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
            <p:cNvSpPr>
              <a:spLocks/>
            </p:cNvSpPr>
            <p:nvPr/>
          </p:nvSpPr>
          <p:spPr bwMode="auto">
            <a:xfrm>
              <a:off x="10028238" y="4954588"/>
              <a:ext cx="436562" cy="73025"/>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2"/>
            <p:cNvSpPr>
              <a:spLocks/>
            </p:cNvSpPr>
            <p:nvPr/>
          </p:nvSpPr>
          <p:spPr bwMode="auto">
            <a:xfrm>
              <a:off x="10028238" y="5087938"/>
              <a:ext cx="436562" cy="77788"/>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3"/>
            <p:cNvSpPr>
              <a:spLocks/>
            </p:cNvSpPr>
            <p:nvPr/>
          </p:nvSpPr>
          <p:spPr bwMode="auto">
            <a:xfrm>
              <a:off x="10028238" y="5224463"/>
              <a:ext cx="436562" cy="77788"/>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54"/>
            <p:cNvSpPr>
              <a:spLocks noChangeArrowheads="1"/>
            </p:cNvSpPr>
            <p:nvPr/>
          </p:nvSpPr>
          <p:spPr bwMode="auto">
            <a:xfrm>
              <a:off x="10383838" y="4697413"/>
              <a:ext cx="42862"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Oval 55"/>
            <p:cNvSpPr>
              <a:spLocks noChangeArrowheads="1"/>
            </p:cNvSpPr>
            <p:nvPr/>
          </p:nvSpPr>
          <p:spPr bwMode="auto">
            <a:xfrm>
              <a:off x="10383838" y="4835525"/>
              <a:ext cx="42862"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56"/>
            <p:cNvSpPr>
              <a:spLocks noChangeArrowheads="1"/>
            </p:cNvSpPr>
            <p:nvPr/>
          </p:nvSpPr>
          <p:spPr bwMode="auto">
            <a:xfrm>
              <a:off x="10383838" y="4967288"/>
              <a:ext cx="42862"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Oval 57"/>
            <p:cNvSpPr>
              <a:spLocks noChangeArrowheads="1"/>
            </p:cNvSpPr>
            <p:nvPr/>
          </p:nvSpPr>
          <p:spPr bwMode="auto">
            <a:xfrm>
              <a:off x="10383838" y="5105400"/>
              <a:ext cx="42862"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58"/>
            <p:cNvSpPr>
              <a:spLocks noChangeArrowheads="1"/>
            </p:cNvSpPr>
            <p:nvPr/>
          </p:nvSpPr>
          <p:spPr bwMode="auto">
            <a:xfrm>
              <a:off x="10383838" y="5241925"/>
              <a:ext cx="42862"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3"/>
            <p:cNvSpPr>
              <a:spLocks/>
            </p:cNvSpPr>
            <p:nvPr/>
          </p:nvSpPr>
          <p:spPr bwMode="auto">
            <a:xfrm>
              <a:off x="9093200" y="5019675"/>
              <a:ext cx="550862" cy="346075"/>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64"/>
            <p:cNvSpPr>
              <a:spLocks noEditPoints="1"/>
            </p:cNvSpPr>
            <p:nvPr/>
          </p:nvSpPr>
          <p:spPr bwMode="auto">
            <a:xfrm>
              <a:off x="8964613" y="5002213"/>
              <a:ext cx="808037" cy="433388"/>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65"/>
            <p:cNvSpPr>
              <a:spLocks noChangeArrowheads="1"/>
            </p:cNvSpPr>
            <p:nvPr/>
          </p:nvSpPr>
          <p:spPr bwMode="auto">
            <a:xfrm>
              <a:off x="8578850" y="5435600"/>
              <a:ext cx="2143125" cy="714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43"/>
            <p:cNvSpPr>
              <a:spLocks noChangeArrowheads="1"/>
            </p:cNvSpPr>
            <p:nvPr/>
          </p:nvSpPr>
          <p:spPr bwMode="auto">
            <a:xfrm>
              <a:off x="5946775" y="6694488"/>
              <a:ext cx="1084263" cy="3079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6" name="Rectangle 24"/>
          <p:cNvSpPr>
            <a:spLocks noChangeArrowheads="1"/>
          </p:cNvSpPr>
          <p:nvPr/>
        </p:nvSpPr>
        <p:spPr bwMode="auto">
          <a:xfrm>
            <a:off x="0" y="6945452"/>
            <a:ext cx="6796142" cy="51967"/>
          </a:xfrm>
          <a:prstGeom prst="rect">
            <a:avLst/>
          </a:prstGeom>
          <a:solidFill>
            <a:srgbClr val="92D050"/>
          </a:solidFill>
          <a:ln>
            <a:noFill/>
          </a:ln>
          <a:extLst/>
        </p:spPr>
        <p:txBody>
          <a:bodyPr vert="horz" wrap="square" lIns="91440" tIns="45720" rIns="91440" bIns="45720" numCol="1" anchor="t" anchorCtr="0" compatLnSpc="1">
            <a:prstTxWarp prst="textNoShape">
              <a:avLst/>
            </a:prstTxWarp>
          </a:bodyPr>
          <a:lstStyle/>
          <a:p>
            <a:pPr defTabSz="914400"/>
            <a:endParaRPr lang="en-US" sz="1800" kern="0">
              <a:solidFill>
                <a:prstClr val="black"/>
              </a:solidFill>
              <a:latin typeface="Segoe UI" panose="020B0502040204020203" pitchFamily="34" charset="0"/>
              <a:sym typeface="Segoe UI" panose="020B0502040204020203" pitchFamily="34" charset="0"/>
            </a:endParaRPr>
          </a:p>
        </p:txBody>
      </p:sp>
      <p:grpSp>
        <p:nvGrpSpPr>
          <p:cNvPr id="127" name="Group 4"/>
          <p:cNvGrpSpPr>
            <a:grpSpLocks noChangeAspect="1"/>
          </p:cNvGrpSpPr>
          <p:nvPr/>
        </p:nvGrpSpPr>
        <p:grpSpPr bwMode="auto">
          <a:xfrm>
            <a:off x="6677412" y="5226163"/>
            <a:ext cx="5759063" cy="1846312"/>
            <a:chOff x="350" y="547"/>
            <a:chExt cx="4317" cy="1384"/>
          </a:xfrm>
        </p:grpSpPr>
        <p:sp>
          <p:nvSpPr>
            <p:cNvPr id="128" name="AutoShape 3"/>
            <p:cNvSpPr>
              <a:spLocks noChangeAspect="1" noChangeArrowheads="1" noTextEdit="1"/>
            </p:cNvSpPr>
            <p:nvPr/>
          </p:nvSpPr>
          <p:spPr bwMode="auto">
            <a:xfrm>
              <a:off x="350" y="547"/>
              <a:ext cx="4317"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9" name="Freeform 5"/>
            <p:cNvSpPr>
              <a:spLocks/>
            </p:cNvSpPr>
            <p:nvPr/>
          </p:nvSpPr>
          <p:spPr bwMode="auto">
            <a:xfrm>
              <a:off x="350" y="591"/>
              <a:ext cx="4129" cy="1296"/>
            </a:xfrm>
            <a:custGeom>
              <a:avLst/>
              <a:gdLst>
                <a:gd name="T0" fmla="*/ 2178 w 2178"/>
                <a:gd name="T1" fmla="*/ 652 h 652"/>
                <a:gd name="T2" fmla="*/ 1898 w 2178"/>
                <a:gd name="T3" fmla="*/ 245 h 652"/>
                <a:gd name="T4" fmla="*/ 1870 w 2178"/>
                <a:gd name="T5" fmla="*/ 208 h 652"/>
                <a:gd name="T6" fmla="*/ 1734 w 2178"/>
                <a:gd name="T7" fmla="*/ 103 h 652"/>
                <a:gd name="T8" fmla="*/ 1662 w 2178"/>
                <a:gd name="T9" fmla="*/ 236 h 652"/>
                <a:gd name="T10" fmla="*/ 1662 w 2178"/>
                <a:gd name="T11" fmla="*/ 236 h 652"/>
                <a:gd name="T12" fmla="*/ 1642 w 2178"/>
                <a:gd name="T13" fmla="*/ 246 h 652"/>
                <a:gd name="T14" fmla="*/ 1493 w 2178"/>
                <a:gd name="T15" fmla="*/ 114 h 652"/>
                <a:gd name="T16" fmla="*/ 1340 w 2178"/>
                <a:gd name="T17" fmla="*/ 0 h 652"/>
                <a:gd name="T18" fmla="*/ 1227 w 2178"/>
                <a:gd name="T19" fmla="*/ 119 h 652"/>
                <a:gd name="T20" fmla="*/ 1041 w 2178"/>
                <a:gd name="T21" fmla="*/ 191 h 652"/>
                <a:gd name="T22" fmla="*/ 939 w 2178"/>
                <a:gd name="T23" fmla="*/ 119 h 652"/>
                <a:gd name="T24" fmla="*/ 815 w 2178"/>
                <a:gd name="T25" fmla="*/ 149 h 652"/>
                <a:gd name="T26" fmla="*/ 653 w 2178"/>
                <a:gd name="T27" fmla="*/ 368 h 652"/>
                <a:gd name="T28" fmla="*/ 563 w 2178"/>
                <a:gd name="T29" fmla="*/ 348 h 652"/>
                <a:gd name="T30" fmla="*/ 486 w 2178"/>
                <a:gd name="T31" fmla="*/ 360 h 652"/>
                <a:gd name="T32" fmla="*/ 396 w 2178"/>
                <a:gd name="T33" fmla="*/ 462 h 652"/>
                <a:gd name="T34" fmla="*/ 369 w 2178"/>
                <a:gd name="T35" fmla="*/ 405 h 652"/>
                <a:gd name="T36" fmla="*/ 315 w 2178"/>
                <a:gd name="T37" fmla="*/ 405 h 652"/>
                <a:gd name="T38" fmla="*/ 240 w 2178"/>
                <a:gd name="T39" fmla="*/ 440 h 652"/>
                <a:gd name="T40" fmla="*/ 0 w 2178"/>
                <a:gd name="T41" fmla="*/ 652 h 652"/>
                <a:gd name="T42" fmla="*/ 2178 w 2178"/>
                <a:gd name="T43" fmla="*/ 6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78" h="652">
                  <a:moveTo>
                    <a:pt x="2178" y="652"/>
                  </a:moveTo>
                  <a:cubicBezTo>
                    <a:pt x="1898" y="245"/>
                    <a:pt x="1898" y="245"/>
                    <a:pt x="1898" y="245"/>
                  </a:cubicBezTo>
                  <a:cubicBezTo>
                    <a:pt x="1870" y="208"/>
                    <a:pt x="1870" y="208"/>
                    <a:pt x="1870" y="208"/>
                  </a:cubicBezTo>
                  <a:cubicBezTo>
                    <a:pt x="1734" y="103"/>
                    <a:pt x="1734" y="103"/>
                    <a:pt x="1734" y="103"/>
                  </a:cubicBezTo>
                  <a:cubicBezTo>
                    <a:pt x="1662" y="236"/>
                    <a:pt x="1662" y="236"/>
                    <a:pt x="1662" y="236"/>
                  </a:cubicBezTo>
                  <a:cubicBezTo>
                    <a:pt x="1662" y="236"/>
                    <a:pt x="1662" y="236"/>
                    <a:pt x="1662" y="236"/>
                  </a:cubicBezTo>
                  <a:cubicBezTo>
                    <a:pt x="1642" y="246"/>
                    <a:pt x="1642" y="246"/>
                    <a:pt x="1642" y="246"/>
                  </a:cubicBezTo>
                  <a:cubicBezTo>
                    <a:pt x="1493" y="114"/>
                    <a:pt x="1493" y="114"/>
                    <a:pt x="1493" y="114"/>
                  </a:cubicBezTo>
                  <a:cubicBezTo>
                    <a:pt x="1340" y="0"/>
                    <a:pt x="1340" y="0"/>
                    <a:pt x="1340" y="0"/>
                  </a:cubicBezTo>
                  <a:cubicBezTo>
                    <a:pt x="1227" y="119"/>
                    <a:pt x="1227" y="119"/>
                    <a:pt x="1227" y="119"/>
                  </a:cubicBezTo>
                  <a:cubicBezTo>
                    <a:pt x="1041" y="191"/>
                    <a:pt x="1041" y="191"/>
                    <a:pt x="1041" y="191"/>
                  </a:cubicBezTo>
                  <a:cubicBezTo>
                    <a:pt x="939" y="119"/>
                    <a:pt x="939" y="119"/>
                    <a:pt x="939" y="119"/>
                  </a:cubicBezTo>
                  <a:cubicBezTo>
                    <a:pt x="815" y="149"/>
                    <a:pt x="815" y="149"/>
                    <a:pt x="815" y="149"/>
                  </a:cubicBezTo>
                  <a:cubicBezTo>
                    <a:pt x="653" y="368"/>
                    <a:pt x="653" y="368"/>
                    <a:pt x="653" y="368"/>
                  </a:cubicBezTo>
                  <a:cubicBezTo>
                    <a:pt x="563" y="348"/>
                    <a:pt x="563" y="348"/>
                    <a:pt x="563" y="348"/>
                  </a:cubicBezTo>
                  <a:cubicBezTo>
                    <a:pt x="486" y="360"/>
                    <a:pt x="486" y="360"/>
                    <a:pt x="486" y="360"/>
                  </a:cubicBezTo>
                  <a:cubicBezTo>
                    <a:pt x="396" y="462"/>
                    <a:pt x="396" y="462"/>
                    <a:pt x="396" y="462"/>
                  </a:cubicBezTo>
                  <a:cubicBezTo>
                    <a:pt x="369" y="405"/>
                    <a:pt x="369" y="405"/>
                    <a:pt x="369" y="405"/>
                  </a:cubicBezTo>
                  <a:cubicBezTo>
                    <a:pt x="315" y="405"/>
                    <a:pt x="315" y="405"/>
                    <a:pt x="315" y="405"/>
                  </a:cubicBezTo>
                  <a:cubicBezTo>
                    <a:pt x="315" y="405"/>
                    <a:pt x="283" y="420"/>
                    <a:pt x="240" y="440"/>
                  </a:cubicBezTo>
                  <a:cubicBezTo>
                    <a:pt x="0" y="652"/>
                    <a:pt x="0" y="652"/>
                    <a:pt x="0" y="652"/>
                  </a:cubicBezTo>
                  <a:lnTo>
                    <a:pt x="2178" y="65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0" name="Freeform 6"/>
            <p:cNvSpPr>
              <a:spLocks/>
            </p:cNvSpPr>
            <p:nvPr/>
          </p:nvSpPr>
          <p:spPr bwMode="auto">
            <a:xfrm>
              <a:off x="3014" y="1060"/>
              <a:ext cx="640" cy="451"/>
            </a:xfrm>
            <a:custGeom>
              <a:avLst/>
              <a:gdLst>
                <a:gd name="T0" fmla="*/ 298 w 323"/>
                <a:gd name="T1" fmla="*/ 10 h 227"/>
                <a:gd name="T2" fmla="*/ 140 w 323"/>
                <a:gd name="T3" fmla="*/ 169 h 227"/>
                <a:gd name="T4" fmla="*/ 254 w 323"/>
                <a:gd name="T5" fmla="*/ 227 h 227"/>
                <a:gd name="T6" fmla="*/ 247 w 323"/>
                <a:gd name="T7" fmla="*/ 200 h 227"/>
                <a:gd name="T8" fmla="*/ 318 w 323"/>
                <a:gd name="T9" fmla="*/ 0 h 227"/>
                <a:gd name="T10" fmla="*/ 298 w 323"/>
                <a:gd name="T11" fmla="*/ 10 h 227"/>
              </a:gdLst>
              <a:ahLst/>
              <a:cxnLst>
                <a:cxn ang="0">
                  <a:pos x="T0" y="T1"/>
                </a:cxn>
                <a:cxn ang="0">
                  <a:pos x="T2" y="T3"/>
                </a:cxn>
                <a:cxn ang="0">
                  <a:pos x="T4" y="T5"/>
                </a:cxn>
                <a:cxn ang="0">
                  <a:pos x="T6" y="T7"/>
                </a:cxn>
                <a:cxn ang="0">
                  <a:pos x="T8" y="T9"/>
                </a:cxn>
                <a:cxn ang="0">
                  <a:pos x="T10" y="T11"/>
                </a:cxn>
              </a:cxnLst>
              <a:rect l="0" t="0" r="r" b="b"/>
              <a:pathLst>
                <a:path w="323" h="227">
                  <a:moveTo>
                    <a:pt x="298" y="10"/>
                  </a:moveTo>
                  <a:cubicBezTo>
                    <a:pt x="298" y="10"/>
                    <a:pt x="279" y="120"/>
                    <a:pt x="140" y="169"/>
                  </a:cubicBezTo>
                  <a:cubicBezTo>
                    <a:pt x="0" y="218"/>
                    <a:pt x="254" y="227"/>
                    <a:pt x="254" y="227"/>
                  </a:cubicBezTo>
                  <a:cubicBezTo>
                    <a:pt x="247" y="200"/>
                    <a:pt x="247" y="200"/>
                    <a:pt x="247" y="200"/>
                  </a:cubicBezTo>
                  <a:cubicBezTo>
                    <a:pt x="247" y="200"/>
                    <a:pt x="323" y="120"/>
                    <a:pt x="318" y="0"/>
                  </a:cubicBezTo>
                  <a:lnTo>
                    <a:pt x="298" y="1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1" name="Freeform 7"/>
            <p:cNvSpPr>
              <a:spLocks/>
            </p:cNvSpPr>
            <p:nvPr/>
          </p:nvSpPr>
          <p:spPr bwMode="auto">
            <a:xfrm>
              <a:off x="2183" y="1078"/>
              <a:ext cx="143" cy="431"/>
            </a:xfrm>
            <a:custGeom>
              <a:avLst/>
              <a:gdLst>
                <a:gd name="T0" fmla="*/ 80 w 143"/>
                <a:gd name="T1" fmla="*/ 0 h 431"/>
                <a:gd name="T2" fmla="*/ 0 w 143"/>
                <a:gd name="T3" fmla="*/ 431 h 431"/>
                <a:gd name="T4" fmla="*/ 143 w 143"/>
                <a:gd name="T5" fmla="*/ 431 h 431"/>
                <a:gd name="T6" fmla="*/ 80 w 143"/>
                <a:gd name="T7" fmla="*/ 0 h 431"/>
              </a:gdLst>
              <a:ahLst/>
              <a:cxnLst>
                <a:cxn ang="0">
                  <a:pos x="T0" y="T1"/>
                </a:cxn>
                <a:cxn ang="0">
                  <a:pos x="T2" y="T3"/>
                </a:cxn>
                <a:cxn ang="0">
                  <a:pos x="T4" y="T5"/>
                </a:cxn>
                <a:cxn ang="0">
                  <a:pos x="T6" y="T7"/>
                </a:cxn>
              </a:cxnLst>
              <a:rect l="0" t="0" r="r" b="b"/>
              <a:pathLst>
                <a:path w="143" h="431">
                  <a:moveTo>
                    <a:pt x="80" y="0"/>
                  </a:moveTo>
                  <a:lnTo>
                    <a:pt x="0" y="431"/>
                  </a:lnTo>
                  <a:lnTo>
                    <a:pt x="143" y="431"/>
                  </a:lnTo>
                  <a:lnTo>
                    <a:pt x="80"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2" name="Freeform 8"/>
            <p:cNvSpPr>
              <a:spLocks/>
            </p:cNvSpPr>
            <p:nvPr/>
          </p:nvSpPr>
          <p:spPr bwMode="auto">
            <a:xfrm>
              <a:off x="2302" y="1177"/>
              <a:ext cx="111" cy="332"/>
            </a:xfrm>
            <a:custGeom>
              <a:avLst/>
              <a:gdLst>
                <a:gd name="T0" fmla="*/ 62 w 111"/>
                <a:gd name="T1" fmla="*/ 0 h 332"/>
                <a:gd name="T2" fmla="*/ 0 w 111"/>
                <a:gd name="T3" fmla="*/ 332 h 332"/>
                <a:gd name="T4" fmla="*/ 111 w 111"/>
                <a:gd name="T5" fmla="*/ 332 h 332"/>
                <a:gd name="T6" fmla="*/ 62 w 111"/>
                <a:gd name="T7" fmla="*/ 0 h 332"/>
              </a:gdLst>
              <a:ahLst/>
              <a:cxnLst>
                <a:cxn ang="0">
                  <a:pos x="T0" y="T1"/>
                </a:cxn>
                <a:cxn ang="0">
                  <a:pos x="T2" y="T3"/>
                </a:cxn>
                <a:cxn ang="0">
                  <a:pos x="T4" y="T5"/>
                </a:cxn>
                <a:cxn ang="0">
                  <a:pos x="T6" y="T7"/>
                </a:cxn>
              </a:cxnLst>
              <a:rect l="0" t="0" r="r" b="b"/>
              <a:pathLst>
                <a:path w="111" h="332">
                  <a:moveTo>
                    <a:pt x="62" y="0"/>
                  </a:moveTo>
                  <a:lnTo>
                    <a:pt x="0" y="332"/>
                  </a:lnTo>
                  <a:lnTo>
                    <a:pt x="111" y="332"/>
                  </a:lnTo>
                  <a:lnTo>
                    <a:pt x="62" y="0"/>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3" name="Freeform 9"/>
            <p:cNvSpPr>
              <a:spLocks/>
            </p:cNvSpPr>
            <p:nvPr/>
          </p:nvSpPr>
          <p:spPr bwMode="auto">
            <a:xfrm>
              <a:off x="3759" y="1146"/>
              <a:ext cx="143" cy="431"/>
            </a:xfrm>
            <a:custGeom>
              <a:avLst/>
              <a:gdLst>
                <a:gd name="T0" fmla="*/ 80 w 143"/>
                <a:gd name="T1" fmla="*/ 0 h 431"/>
                <a:gd name="T2" fmla="*/ 0 w 143"/>
                <a:gd name="T3" fmla="*/ 431 h 431"/>
                <a:gd name="T4" fmla="*/ 143 w 143"/>
                <a:gd name="T5" fmla="*/ 431 h 431"/>
                <a:gd name="T6" fmla="*/ 80 w 143"/>
                <a:gd name="T7" fmla="*/ 0 h 431"/>
              </a:gdLst>
              <a:ahLst/>
              <a:cxnLst>
                <a:cxn ang="0">
                  <a:pos x="T0" y="T1"/>
                </a:cxn>
                <a:cxn ang="0">
                  <a:pos x="T2" y="T3"/>
                </a:cxn>
                <a:cxn ang="0">
                  <a:pos x="T4" y="T5"/>
                </a:cxn>
                <a:cxn ang="0">
                  <a:pos x="T6" y="T7"/>
                </a:cxn>
              </a:cxnLst>
              <a:rect l="0" t="0" r="r" b="b"/>
              <a:pathLst>
                <a:path w="143" h="431">
                  <a:moveTo>
                    <a:pt x="80" y="0"/>
                  </a:moveTo>
                  <a:lnTo>
                    <a:pt x="0" y="431"/>
                  </a:lnTo>
                  <a:lnTo>
                    <a:pt x="143" y="431"/>
                  </a:lnTo>
                  <a:lnTo>
                    <a:pt x="80"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4" name="Freeform 10"/>
            <p:cNvSpPr>
              <a:spLocks/>
            </p:cNvSpPr>
            <p:nvPr/>
          </p:nvSpPr>
          <p:spPr bwMode="auto">
            <a:xfrm>
              <a:off x="3878" y="1245"/>
              <a:ext cx="111" cy="332"/>
            </a:xfrm>
            <a:custGeom>
              <a:avLst/>
              <a:gdLst>
                <a:gd name="T0" fmla="*/ 62 w 111"/>
                <a:gd name="T1" fmla="*/ 0 h 332"/>
                <a:gd name="T2" fmla="*/ 0 w 111"/>
                <a:gd name="T3" fmla="*/ 332 h 332"/>
                <a:gd name="T4" fmla="*/ 111 w 111"/>
                <a:gd name="T5" fmla="*/ 332 h 332"/>
                <a:gd name="T6" fmla="*/ 62 w 111"/>
                <a:gd name="T7" fmla="*/ 0 h 332"/>
              </a:gdLst>
              <a:ahLst/>
              <a:cxnLst>
                <a:cxn ang="0">
                  <a:pos x="T0" y="T1"/>
                </a:cxn>
                <a:cxn ang="0">
                  <a:pos x="T2" y="T3"/>
                </a:cxn>
                <a:cxn ang="0">
                  <a:pos x="T4" y="T5"/>
                </a:cxn>
                <a:cxn ang="0">
                  <a:pos x="T6" y="T7"/>
                </a:cxn>
              </a:cxnLst>
              <a:rect l="0" t="0" r="r" b="b"/>
              <a:pathLst>
                <a:path w="111" h="332">
                  <a:moveTo>
                    <a:pt x="62" y="0"/>
                  </a:moveTo>
                  <a:lnTo>
                    <a:pt x="0" y="332"/>
                  </a:lnTo>
                  <a:lnTo>
                    <a:pt x="111" y="332"/>
                  </a:lnTo>
                  <a:lnTo>
                    <a:pt x="62" y="0"/>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5" name="Freeform 11"/>
            <p:cNvSpPr>
              <a:spLocks/>
            </p:cNvSpPr>
            <p:nvPr/>
          </p:nvSpPr>
          <p:spPr bwMode="auto">
            <a:xfrm>
              <a:off x="927" y="1559"/>
              <a:ext cx="1576" cy="328"/>
            </a:xfrm>
            <a:custGeom>
              <a:avLst/>
              <a:gdLst>
                <a:gd name="T0" fmla="*/ 491 w 795"/>
                <a:gd name="T1" fmla="*/ 8 h 165"/>
                <a:gd name="T2" fmla="*/ 483 w 795"/>
                <a:gd name="T3" fmla="*/ 7 h 165"/>
                <a:gd name="T4" fmla="*/ 461 w 795"/>
                <a:gd name="T5" fmla="*/ 4 h 165"/>
                <a:gd name="T6" fmla="*/ 417 w 795"/>
                <a:gd name="T7" fmla="*/ 1 h 165"/>
                <a:gd name="T8" fmla="*/ 393 w 795"/>
                <a:gd name="T9" fmla="*/ 0 h 165"/>
                <a:gd name="T10" fmla="*/ 0 w 795"/>
                <a:gd name="T11" fmla="*/ 165 h 165"/>
                <a:gd name="T12" fmla="*/ 282 w 795"/>
                <a:gd name="T13" fmla="*/ 165 h 165"/>
                <a:gd name="T14" fmla="*/ 795 w 795"/>
                <a:gd name="T15" fmla="*/ 165 h 165"/>
                <a:gd name="T16" fmla="*/ 491 w 795"/>
                <a:gd name="T17" fmla="*/ 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5" h="165">
                  <a:moveTo>
                    <a:pt x="491" y="8"/>
                  </a:moveTo>
                  <a:cubicBezTo>
                    <a:pt x="488" y="7"/>
                    <a:pt x="486" y="7"/>
                    <a:pt x="483" y="7"/>
                  </a:cubicBezTo>
                  <a:cubicBezTo>
                    <a:pt x="476" y="6"/>
                    <a:pt x="468" y="5"/>
                    <a:pt x="461" y="4"/>
                  </a:cubicBezTo>
                  <a:cubicBezTo>
                    <a:pt x="446" y="2"/>
                    <a:pt x="432" y="1"/>
                    <a:pt x="417" y="1"/>
                  </a:cubicBezTo>
                  <a:cubicBezTo>
                    <a:pt x="409" y="0"/>
                    <a:pt x="401" y="0"/>
                    <a:pt x="393" y="0"/>
                  </a:cubicBezTo>
                  <a:cubicBezTo>
                    <a:pt x="251" y="1"/>
                    <a:pt x="109" y="56"/>
                    <a:pt x="0" y="165"/>
                  </a:cubicBezTo>
                  <a:cubicBezTo>
                    <a:pt x="282" y="165"/>
                    <a:pt x="282" y="165"/>
                    <a:pt x="282" y="165"/>
                  </a:cubicBezTo>
                  <a:cubicBezTo>
                    <a:pt x="795" y="165"/>
                    <a:pt x="795" y="165"/>
                    <a:pt x="795" y="165"/>
                  </a:cubicBezTo>
                  <a:cubicBezTo>
                    <a:pt x="709" y="79"/>
                    <a:pt x="602" y="27"/>
                    <a:pt x="491" y="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6" name="Freeform 12"/>
            <p:cNvSpPr>
              <a:spLocks/>
            </p:cNvSpPr>
            <p:nvPr/>
          </p:nvSpPr>
          <p:spPr bwMode="auto">
            <a:xfrm>
              <a:off x="3016" y="1543"/>
              <a:ext cx="1651" cy="344"/>
            </a:xfrm>
            <a:custGeom>
              <a:avLst/>
              <a:gdLst>
                <a:gd name="T0" fmla="*/ 515 w 833"/>
                <a:gd name="T1" fmla="*/ 8 h 173"/>
                <a:gd name="T2" fmla="*/ 506 w 833"/>
                <a:gd name="T3" fmla="*/ 7 h 173"/>
                <a:gd name="T4" fmla="*/ 483 w 833"/>
                <a:gd name="T5" fmla="*/ 4 h 173"/>
                <a:gd name="T6" fmla="*/ 437 w 833"/>
                <a:gd name="T7" fmla="*/ 1 h 173"/>
                <a:gd name="T8" fmla="*/ 411 w 833"/>
                <a:gd name="T9" fmla="*/ 0 h 173"/>
                <a:gd name="T10" fmla="*/ 0 w 833"/>
                <a:gd name="T11" fmla="*/ 173 h 173"/>
                <a:gd name="T12" fmla="*/ 295 w 833"/>
                <a:gd name="T13" fmla="*/ 173 h 173"/>
                <a:gd name="T14" fmla="*/ 833 w 833"/>
                <a:gd name="T15" fmla="*/ 173 h 173"/>
                <a:gd name="T16" fmla="*/ 515 w 833"/>
                <a:gd name="T17" fmla="*/ 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173">
                  <a:moveTo>
                    <a:pt x="515" y="8"/>
                  </a:moveTo>
                  <a:cubicBezTo>
                    <a:pt x="512" y="8"/>
                    <a:pt x="509" y="7"/>
                    <a:pt x="506" y="7"/>
                  </a:cubicBezTo>
                  <a:cubicBezTo>
                    <a:pt x="498" y="6"/>
                    <a:pt x="491" y="5"/>
                    <a:pt x="483" y="4"/>
                  </a:cubicBezTo>
                  <a:cubicBezTo>
                    <a:pt x="468" y="2"/>
                    <a:pt x="452" y="1"/>
                    <a:pt x="437" y="1"/>
                  </a:cubicBezTo>
                  <a:cubicBezTo>
                    <a:pt x="428" y="0"/>
                    <a:pt x="420" y="0"/>
                    <a:pt x="411" y="0"/>
                  </a:cubicBezTo>
                  <a:cubicBezTo>
                    <a:pt x="262" y="2"/>
                    <a:pt x="114" y="59"/>
                    <a:pt x="0" y="173"/>
                  </a:cubicBezTo>
                  <a:cubicBezTo>
                    <a:pt x="295" y="173"/>
                    <a:pt x="295" y="173"/>
                    <a:pt x="295" y="173"/>
                  </a:cubicBezTo>
                  <a:cubicBezTo>
                    <a:pt x="833" y="173"/>
                    <a:pt x="833" y="173"/>
                    <a:pt x="833" y="173"/>
                  </a:cubicBezTo>
                  <a:cubicBezTo>
                    <a:pt x="743" y="83"/>
                    <a:pt x="631" y="28"/>
                    <a:pt x="515" y="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7" name="Freeform 13"/>
            <p:cNvSpPr>
              <a:spLocks/>
            </p:cNvSpPr>
            <p:nvPr/>
          </p:nvSpPr>
          <p:spPr bwMode="auto">
            <a:xfrm>
              <a:off x="1648" y="1358"/>
              <a:ext cx="2539" cy="529"/>
            </a:xfrm>
            <a:custGeom>
              <a:avLst/>
              <a:gdLst>
                <a:gd name="T0" fmla="*/ 792 w 1281"/>
                <a:gd name="T1" fmla="*/ 13 h 266"/>
                <a:gd name="T2" fmla="*/ 778 w 1281"/>
                <a:gd name="T3" fmla="*/ 11 h 266"/>
                <a:gd name="T4" fmla="*/ 743 w 1281"/>
                <a:gd name="T5" fmla="*/ 6 h 266"/>
                <a:gd name="T6" fmla="*/ 672 w 1281"/>
                <a:gd name="T7" fmla="*/ 1 h 266"/>
                <a:gd name="T8" fmla="*/ 633 w 1281"/>
                <a:gd name="T9" fmla="*/ 0 h 266"/>
                <a:gd name="T10" fmla="*/ 0 w 1281"/>
                <a:gd name="T11" fmla="*/ 266 h 266"/>
                <a:gd name="T12" fmla="*/ 453 w 1281"/>
                <a:gd name="T13" fmla="*/ 266 h 266"/>
                <a:gd name="T14" fmla="*/ 1281 w 1281"/>
                <a:gd name="T15" fmla="*/ 266 h 266"/>
                <a:gd name="T16" fmla="*/ 792 w 1281"/>
                <a:gd name="T17" fmla="*/ 1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1" h="266">
                  <a:moveTo>
                    <a:pt x="792" y="13"/>
                  </a:moveTo>
                  <a:cubicBezTo>
                    <a:pt x="787" y="12"/>
                    <a:pt x="782" y="11"/>
                    <a:pt x="778" y="11"/>
                  </a:cubicBezTo>
                  <a:cubicBezTo>
                    <a:pt x="766" y="9"/>
                    <a:pt x="754" y="7"/>
                    <a:pt x="743" y="6"/>
                  </a:cubicBezTo>
                  <a:cubicBezTo>
                    <a:pt x="719" y="3"/>
                    <a:pt x="695" y="2"/>
                    <a:pt x="672" y="1"/>
                  </a:cubicBezTo>
                  <a:cubicBezTo>
                    <a:pt x="658" y="0"/>
                    <a:pt x="646" y="0"/>
                    <a:pt x="633" y="0"/>
                  </a:cubicBezTo>
                  <a:cubicBezTo>
                    <a:pt x="403" y="2"/>
                    <a:pt x="175" y="90"/>
                    <a:pt x="0" y="266"/>
                  </a:cubicBezTo>
                  <a:cubicBezTo>
                    <a:pt x="453" y="266"/>
                    <a:pt x="453" y="266"/>
                    <a:pt x="453" y="266"/>
                  </a:cubicBezTo>
                  <a:cubicBezTo>
                    <a:pt x="1281" y="266"/>
                    <a:pt x="1281" y="266"/>
                    <a:pt x="1281" y="266"/>
                  </a:cubicBezTo>
                  <a:cubicBezTo>
                    <a:pt x="1142" y="127"/>
                    <a:pt x="971" y="43"/>
                    <a:pt x="792"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8" name="Freeform 14"/>
            <p:cNvSpPr>
              <a:spLocks/>
            </p:cNvSpPr>
            <p:nvPr/>
          </p:nvSpPr>
          <p:spPr bwMode="auto">
            <a:xfrm>
              <a:off x="1533" y="1291"/>
              <a:ext cx="111" cy="332"/>
            </a:xfrm>
            <a:custGeom>
              <a:avLst/>
              <a:gdLst>
                <a:gd name="T0" fmla="*/ 62 w 111"/>
                <a:gd name="T1" fmla="*/ 0 h 332"/>
                <a:gd name="T2" fmla="*/ 0 w 111"/>
                <a:gd name="T3" fmla="*/ 332 h 332"/>
                <a:gd name="T4" fmla="*/ 111 w 111"/>
                <a:gd name="T5" fmla="*/ 332 h 332"/>
                <a:gd name="T6" fmla="*/ 62 w 111"/>
                <a:gd name="T7" fmla="*/ 0 h 332"/>
              </a:gdLst>
              <a:ahLst/>
              <a:cxnLst>
                <a:cxn ang="0">
                  <a:pos x="T0" y="T1"/>
                </a:cxn>
                <a:cxn ang="0">
                  <a:pos x="T2" y="T3"/>
                </a:cxn>
                <a:cxn ang="0">
                  <a:pos x="T4" y="T5"/>
                </a:cxn>
                <a:cxn ang="0">
                  <a:pos x="T6" y="T7"/>
                </a:cxn>
              </a:cxnLst>
              <a:rect l="0" t="0" r="r" b="b"/>
              <a:pathLst>
                <a:path w="111" h="332">
                  <a:moveTo>
                    <a:pt x="62" y="0"/>
                  </a:moveTo>
                  <a:lnTo>
                    <a:pt x="0" y="332"/>
                  </a:lnTo>
                  <a:lnTo>
                    <a:pt x="111" y="332"/>
                  </a:lnTo>
                  <a:lnTo>
                    <a:pt x="62" y="0"/>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9" name="Freeform 15"/>
            <p:cNvSpPr>
              <a:spLocks/>
            </p:cNvSpPr>
            <p:nvPr/>
          </p:nvSpPr>
          <p:spPr bwMode="auto">
            <a:xfrm>
              <a:off x="2130" y="1360"/>
              <a:ext cx="904" cy="527"/>
            </a:xfrm>
            <a:custGeom>
              <a:avLst/>
              <a:gdLst>
                <a:gd name="T0" fmla="*/ 456 w 456"/>
                <a:gd name="T1" fmla="*/ 0 h 265"/>
                <a:gd name="T2" fmla="*/ 449 w 456"/>
                <a:gd name="T3" fmla="*/ 0 h 265"/>
                <a:gd name="T4" fmla="*/ 0 w 456"/>
                <a:gd name="T5" fmla="*/ 265 h 265"/>
                <a:gd name="T6" fmla="*/ 85 w 456"/>
                <a:gd name="T7" fmla="*/ 265 h 265"/>
                <a:gd name="T8" fmla="*/ 456 w 456"/>
                <a:gd name="T9" fmla="*/ 0 h 265"/>
              </a:gdLst>
              <a:ahLst/>
              <a:cxnLst>
                <a:cxn ang="0">
                  <a:pos x="T0" y="T1"/>
                </a:cxn>
                <a:cxn ang="0">
                  <a:pos x="T2" y="T3"/>
                </a:cxn>
                <a:cxn ang="0">
                  <a:pos x="T4" y="T5"/>
                </a:cxn>
                <a:cxn ang="0">
                  <a:pos x="T6" y="T7"/>
                </a:cxn>
                <a:cxn ang="0">
                  <a:pos x="T8" y="T9"/>
                </a:cxn>
              </a:cxnLst>
              <a:rect l="0" t="0" r="r" b="b"/>
              <a:pathLst>
                <a:path w="456" h="265">
                  <a:moveTo>
                    <a:pt x="456" y="0"/>
                  </a:moveTo>
                  <a:cubicBezTo>
                    <a:pt x="454" y="0"/>
                    <a:pt x="451" y="0"/>
                    <a:pt x="449" y="0"/>
                  </a:cubicBezTo>
                  <a:cubicBezTo>
                    <a:pt x="177" y="51"/>
                    <a:pt x="0" y="265"/>
                    <a:pt x="0" y="265"/>
                  </a:cubicBezTo>
                  <a:cubicBezTo>
                    <a:pt x="85" y="265"/>
                    <a:pt x="85" y="265"/>
                    <a:pt x="85" y="265"/>
                  </a:cubicBezTo>
                  <a:cubicBezTo>
                    <a:pt x="85" y="265"/>
                    <a:pt x="252" y="60"/>
                    <a:pt x="456" y="0"/>
                  </a:cubicBez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0" name="Freeform 16"/>
            <p:cNvSpPr>
              <a:spLocks/>
            </p:cNvSpPr>
            <p:nvPr/>
          </p:nvSpPr>
          <p:spPr bwMode="auto">
            <a:xfrm>
              <a:off x="3123" y="1420"/>
              <a:ext cx="299" cy="467"/>
            </a:xfrm>
            <a:custGeom>
              <a:avLst/>
              <a:gdLst>
                <a:gd name="T0" fmla="*/ 151 w 151"/>
                <a:gd name="T1" fmla="*/ 4 h 235"/>
                <a:gd name="T2" fmla="*/ 135 w 151"/>
                <a:gd name="T3" fmla="*/ 0 h 235"/>
                <a:gd name="T4" fmla="*/ 20 w 151"/>
                <a:gd name="T5" fmla="*/ 235 h 235"/>
                <a:gd name="T6" fmla="*/ 55 w 151"/>
                <a:gd name="T7" fmla="*/ 235 h 235"/>
                <a:gd name="T8" fmla="*/ 151 w 151"/>
                <a:gd name="T9" fmla="*/ 4 h 235"/>
              </a:gdLst>
              <a:ahLst/>
              <a:cxnLst>
                <a:cxn ang="0">
                  <a:pos x="T0" y="T1"/>
                </a:cxn>
                <a:cxn ang="0">
                  <a:pos x="T2" y="T3"/>
                </a:cxn>
                <a:cxn ang="0">
                  <a:pos x="T4" y="T5"/>
                </a:cxn>
                <a:cxn ang="0">
                  <a:pos x="T6" y="T7"/>
                </a:cxn>
                <a:cxn ang="0">
                  <a:pos x="T8" y="T9"/>
                </a:cxn>
              </a:cxnLst>
              <a:rect l="0" t="0" r="r" b="b"/>
              <a:pathLst>
                <a:path w="151" h="235">
                  <a:moveTo>
                    <a:pt x="151" y="4"/>
                  </a:moveTo>
                  <a:cubicBezTo>
                    <a:pt x="146" y="3"/>
                    <a:pt x="140" y="1"/>
                    <a:pt x="135" y="0"/>
                  </a:cubicBezTo>
                  <a:cubicBezTo>
                    <a:pt x="128" y="5"/>
                    <a:pt x="0" y="107"/>
                    <a:pt x="20" y="235"/>
                  </a:cubicBezTo>
                  <a:cubicBezTo>
                    <a:pt x="55" y="235"/>
                    <a:pt x="55" y="235"/>
                    <a:pt x="55" y="235"/>
                  </a:cubicBezTo>
                  <a:cubicBezTo>
                    <a:pt x="29" y="103"/>
                    <a:pt x="151" y="4"/>
                    <a:pt x="151" y="4"/>
                  </a:cubicBez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1" name="Freeform 17"/>
            <p:cNvSpPr>
              <a:spLocks/>
            </p:cNvSpPr>
            <p:nvPr/>
          </p:nvSpPr>
          <p:spPr bwMode="auto">
            <a:xfrm>
              <a:off x="2298" y="1360"/>
              <a:ext cx="1093" cy="527"/>
            </a:xfrm>
            <a:custGeom>
              <a:avLst/>
              <a:gdLst>
                <a:gd name="T0" fmla="*/ 551 w 551"/>
                <a:gd name="T1" fmla="*/ 30 h 265"/>
                <a:gd name="T2" fmla="*/ 371 w 551"/>
                <a:gd name="T3" fmla="*/ 0 h 265"/>
                <a:gd name="T4" fmla="*/ 0 w 551"/>
                <a:gd name="T5" fmla="*/ 265 h 265"/>
                <a:gd name="T6" fmla="*/ 436 w 551"/>
                <a:gd name="T7" fmla="*/ 265 h 265"/>
                <a:gd name="T8" fmla="*/ 551 w 551"/>
                <a:gd name="T9" fmla="*/ 30 h 265"/>
              </a:gdLst>
              <a:ahLst/>
              <a:cxnLst>
                <a:cxn ang="0">
                  <a:pos x="T0" y="T1"/>
                </a:cxn>
                <a:cxn ang="0">
                  <a:pos x="T2" y="T3"/>
                </a:cxn>
                <a:cxn ang="0">
                  <a:pos x="T4" y="T5"/>
                </a:cxn>
                <a:cxn ang="0">
                  <a:pos x="T6" y="T7"/>
                </a:cxn>
                <a:cxn ang="0">
                  <a:pos x="T8" y="T9"/>
                </a:cxn>
              </a:cxnLst>
              <a:rect l="0" t="0" r="r" b="b"/>
              <a:pathLst>
                <a:path w="551" h="265">
                  <a:moveTo>
                    <a:pt x="551" y="30"/>
                  </a:moveTo>
                  <a:cubicBezTo>
                    <a:pt x="492" y="14"/>
                    <a:pt x="432" y="4"/>
                    <a:pt x="371" y="0"/>
                  </a:cubicBezTo>
                  <a:cubicBezTo>
                    <a:pt x="167" y="60"/>
                    <a:pt x="0" y="265"/>
                    <a:pt x="0" y="265"/>
                  </a:cubicBezTo>
                  <a:cubicBezTo>
                    <a:pt x="436" y="265"/>
                    <a:pt x="436" y="265"/>
                    <a:pt x="436" y="265"/>
                  </a:cubicBezTo>
                  <a:cubicBezTo>
                    <a:pt x="416" y="137"/>
                    <a:pt x="544" y="35"/>
                    <a:pt x="551" y="3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2" name="Freeform 18"/>
            <p:cNvSpPr>
              <a:spLocks/>
            </p:cNvSpPr>
            <p:nvPr/>
          </p:nvSpPr>
          <p:spPr bwMode="auto">
            <a:xfrm>
              <a:off x="2552" y="1490"/>
              <a:ext cx="81" cy="206"/>
            </a:xfrm>
            <a:custGeom>
              <a:avLst/>
              <a:gdLst>
                <a:gd name="T0" fmla="*/ 28 w 41"/>
                <a:gd name="T1" fmla="*/ 78 h 104"/>
                <a:gd name="T2" fmla="*/ 26 w 41"/>
                <a:gd name="T3" fmla="*/ 52 h 104"/>
                <a:gd name="T4" fmla="*/ 28 w 41"/>
                <a:gd name="T5" fmla="*/ 26 h 104"/>
                <a:gd name="T6" fmla="*/ 41 w 41"/>
                <a:gd name="T7" fmla="*/ 0 h 104"/>
                <a:gd name="T8" fmla="*/ 15 w 41"/>
                <a:gd name="T9" fmla="*/ 0 h 104"/>
                <a:gd name="T10" fmla="*/ 0 w 41"/>
                <a:gd name="T11" fmla="*/ 52 h 104"/>
                <a:gd name="T12" fmla="*/ 15 w 41"/>
                <a:gd name="T13" fmla="*/ 104 h 104"/>
                <a:gd name="T14" fmla="*/ 41 w 41"/>
                <a:gd name="T15" fmla="*/ 104 h 104"/>
                <a:gd name="T16" fmla="*/ 28 w 41"/>
                <a:gd name="T17"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04">
                  <a:moveTo>
                    <a:pt x="28" y="78"/>
                  </a:moveTo>
                  <a:cubicBezTo>
                    <a:pt x="27" y="71"/>
                    <a:pt x="26" y="62"/>
                    <a:pt x="26" y="52"/>
                  </a:cubicBezTo>
                  <a:cubicBezTo>
                    <a:pt x="26" y="43"/>
                    <a:pt x="27" y="34"/>
                    <a:pt x="28" y="26"/>
                  </a:cubicBezTo>
                  <a:cubicBezTo>
                    <a:pt x="31" y="11"/>
                    <a:pt x="36" y="0"/>
                    <a:pt x="41" y="0"/>
                  </a:cubicBezTo>
                  <a:cubicBezTo>
                    <a:pt x="15" y="0"/>
                    <a:pt x="15" y="0"/>
                    <a:pt x="15" y="0"/>
                  </a:cubicBezTo>
                  <a:cubicBezTo>
                    <a:pt x="7" y="0"/>
                    <a:pt x="0" y="24"/>
                    <a:pt x="0" y="52"/>
                  </a:cubicBezTo>
                  <a:cubicBezTo>
                    <a:pt x="0" y="81"/>
                    <a:pt x="7" y="104"/>
                    <a:pt x="15" y="104"/>
                  </a:cubicBezTo>
                  <a:cubicBezTo>
                    <a:pt x="41" y="104"/>
                    <a:pt x="41" y="104"/>
                    <a:pt x="41" y="104"/>
                  </a:cubicBezTo>
                  <a:cubicBezTo>
                    <a:pt x="36" y="104"/>
                    <a:pt x="31" y="94"/>
                    <a:pt x="28" y="7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3" name="Freeform 19"/>
            <p:cNvSpPr>
              <a:spLocks/>
            </p:cNvSpPr>
            <p:nvPr/>
          </p:nvSpPr>
          <p:spPr bwMode="auto">
            <a:xfrm>
              <a:off x="2604" y="1490"/>
              <a:ext cx="59" cy="206"/>
            </a:xfrm>
            <a:custGeom>
              <a:avLst/>
              <a:gdLst>
                <a:gd name="T0" fmla="*/ 15 w 30"/>
                <a:gd name="T1" fmla="*/ 0 h 104"/>
                <a:gd name="T2" fmla="*/ 2 w 30"/>
                <a:gd name="T3" fmla="*/ 26 h 104"/>
                <a:gd name="T4" fmla="*/ 0 w 30"/>
                <a:gd name="T5" fmla="*/ 52 h 104"/>
                <a:gd name="T6" fmla="*/ 2 w 30"/>
                <a:gd name="T7" fmla="*/ 78 h 104"/>
                <a:gd name="T8" fmla="*/ 15 w 30"/>
                <a:gd name="T9" fmla="*/ 104 h 104"/>
                <a:gd name="T10" fmla="*/ 30 w 30"/>
                <a:gd name="T11" fmla="*/ 52 h 104"/>
                <a:gd name="T12" fmla="*/ 15 w 30"/>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30" h="104">
                  <a:moveTo>
                    <a:pt x="15" y="0"/>
                  </a:moveTo>
                  <a:cubicBezTo>
                    <a:pt x="10" y="0"/>
                    <a:pt x="5" y="11"/>
                    <a:pt x="2" y="26"/>
                  </a:cubicBezTo>
                  <a:cubicBezTo>
                    <a:pt x="1" y="34"/>
                    <a:pt x="0" y="43"/>
                    <a:pt x="0" y="52"/>
                  </a:cubicBezTo>
                  <a:cubicBezTo>
                    <a:pt x="0" y="62"/>
                    <a:pt x="1" y="71"/>
                    <a:pt x="2" y="78"/>
                  </a:cubicBezTo>
                  <a:cubicBezTo>
                    <a:pt x="5" y="94"/>
                    <a:pt x="10" y="104"/>
                    <a:pt x="15" y="104"/>
                  </a:cubicBezTo>
                  <a:cubicBezTo>
                    <a:pt x="23" y="104"/>
                    <a:pt x="30" y="81"/>
                    <a:pt x="30" y="52"/>
                  </a:cubicBezTo>
                  <a:cubicBezTo>
                    <a:pt x="30" y="24"/>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4" name="Freeform 20"/>
            <p:cNvSpPr>
              <a:spLocks/>
            </p:cNvSpPr>
            <p:nvPr/>
          </p:nvSpPr>
          <p:spPr bwMode="auto">
            <a:xfrm>
              <a:off x="2598" y="965"/>
              <a:ext cx="539" cy="711"/>
            </a:xfrm>
            <a:custGeom>
              <a:avLst/>
              <a:gdLst>
                <a:gd name="T0" fmla="*/ 295 w 539"/>
                <a:gd name="T1" fmla="*/ 77 h 711"/>
                <a:gd name="T2" fmla="*/ 295 w 539"/>
                <a:gd name="T3" fmla="*/ 0 h 711"/>
                <a:gd name="T4" fmla="*/ 105 w 539"/>
                <a:gd name="T5" fmla="*/ 0 h 711"/>
                <a:gd name="T6" fmla="*/ 105 w 539"/>
                <a:gd name="T7" fmla="*/ 77 h 711"/>
                <a:gd name="T8" fmla="*/ 0 w 539"/>
                <a:gd name="T9" fmla="*/ 77 h 711"/>
                <a:gd name="T10" fmla="*/ 0 w 539"/>
                <a:gd name="T11" fmla="*/ 95 h 711"/>
                <a:gd name="T12" fmla="*/ 23 w 539"/>
                <a:gd name="T13" fmla="*/ 95 h 711"/>
                <a:gd name="T14" fmla="*/ 23 w 539"/>
                <a:gd name="T15" fmla="*/ 711 h 711"/>
                <a:gd name="T16" fmla="*/ 515 w 539"/>
                <a:gd name="T17" fmla="*/ 711 h 711"/>
                <a:gd name="T18" fmla="*/ 515 w 539"/>
                <a:gd name="T19" fmla="*/ 95 h 711"/>
                <a:gd name="T20" fmla="*/ 539 w 539"/>
                <a:gd name="T21" fmla="*/ 95 h 711"/>
                <a:gd name="T22" fmla="*/ 539 w 539"/>
                <a:gd name="T23" fmla="*/ 77 h 711"/>
                <a:gd name="T24" fmla="*/ 295 w 539"/>
                <a:gd name="T25" fmla="*/ 7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711">
                  <a:moveTo>
                    <a:pt x="295" y="77"/>
                  </a:moveTo>
                  <a:lnTo>
                    <a:pt x="295" y="0"/>
                  </a:lnTo>
                  <a:lnTo>
                    <a:pt x="105" y="0"/>
                  </a:lnTo>
                  <a:lnTo>
                    <a:pt x="105" y="77"/>
                  </a:lnTo>
                  <a:lnTo>
                    <a:pt x="0" y="77"/>
                  </a:lnTo>
                  <a:lnTo>
                    <a:pt x="0" y="95"/>
                  </a:lnTo>
                  <a:lnTo>
                    <a:pt x="23" y="95"/>
                  </a:lnTo>
                  <a:lnTo>
                    <a:pt x="23" y="711"/>
                  </a:lnTo>
                  <a:lnTo>
                    <a:pt x="515" y="711"/>
                  </a:lnTo>
                  <a:lnTo>
                    <a:pt x="515" y="95"/>
                  </a:lnTo>
                  <a:lnTo>
                    <a:pt x="539" y="95"/>
                  </a:lnTo>
                  <a:lnTo>
                    <a:pt x="539" y="77"/>
                  </a:lnTo>
                  <a:lnTo>
                    <a:pt x="295" y="77"/>
                  </a:lnTo>
                  <a:close/>
                </a:path>
              </a:pathLst>
            </a:custGeom>
            <a:solidFill>
              <a:srgbClr val="008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5" name="Rectangle 21"/>
            <p:cNvSpPr>
              <a:spLocks noChangeArrowheads="1"/>
            </p:cNvSpPr>
            <p:nvPr/>
          </p:nvSpPr>
          <p:spPr bwMode="auto">
            <a:xfrm>
              <a:off x="2893" y="1551"/>
              <a:ext cx="63" cy="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6" name="Rectangle 22"/>
            <p:cNvSpPr>
              <a:spLocks noChangeArrowheads="1"/>
            </p:cNvSpPr>
            <p:nvPr/>
          </p:nvSpPr>
          <p:spPr bwMode="auto">
            <a:xfrm>
              <a:off x="2782" y="1551"/>
              <a:ext cx="63" cy="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7" name="Rectangle 23"/>
            <p:cNvSpPr>
              <a:spLocks noChangeArrowheads="1"/>
            </p:cNvSpPr>
            <p:nvPr/>
          </p:nvSpPr>
          <p:spPr bwMode="auto">
            <a:xfrm>
              <a:off x="2671" y="1116"/>
              <a:ext cx="396" cy="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8" name="Rectangle 24"/>
            <p:cNvSpPr>
              <a:spLocks noChangeArrowheads="1"/>
            </p:cNvSpPr>
            <p:nvPr/>
          </p:nvSpPr>
          <p:spPr bwMode="auto">
            <a:xfrm>
              <a:off x="2671" y="1227"/>
              <a:ext cx="396" cy="6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9" name="Rectangle 25"/>
            <p:cNvSpPr>
              <a:spLocks noChangeArrowheads="1"/>
            </p:cNvSpPr>
            <p:nvPr/>
          </p:nvSpPr>
          <p:spPr bwMode="auto">
            <a:xfrm>
              <a:off x="2671" y="1336"/>
              <a:ext cx="396" cy="6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0" name="Rectangle 26"/>
            <p:cNvSpPr>
              <a:spLocks noChangeArrowheads="1"/>
            </p:cNvSpPr>
            <p:nvPr/>
          </p:nvSpPr>
          <p:spPr bwMode="auto">
            <a:xfrm>
              <a:off x="2671" y="1448"/>
              <a:ext cx="396" cy="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1" name="Rectangle 27"/>
            <p:cNvSpPr>
              <a:spLocks noChangeArrowheads="1"/>
            </p:cNvSpPr>
            <p:nvPr/>
          </p:nvSpPr>
          <p:spPr bwMode="auto">
            <a:xfrm>
              <a:off x="2893" y="965"/>
              <a:ext cx="24" cy="77"/>
            </a:xfrm>
            <a:prstGeom prst="rect">
              <a:avLst/>
            </a:prstGeom>
            <a:solidFill>
              <a:srgbClr val="006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2" name="Rectangle 28"/>
            <p:cNvSpPr>
              <a:spLocks noChangeArrowheads="1"/>
            </p:cNvSpPr>
            <p:nvPr/>
          </p:nvSpPr>
          <p:spPr bwMode="auto">
            <a:xfrm>
              <a:off x="3137" y="1042"/>
              <a:ext cx="26" cy="18"/>
            </a:xfrm>
            <a:prstGeom prst="rect">
              <a:avLst/>
            </a:prstGeom>
            <a:solidFill>
              <a:srgbClr val="006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3" name="Rectangle 29"/>
            <p:cNvSpPr>
              <a:spLocks noChangeArrowheads="1"/>
            </p:cNvSpPr>
            <p:nvPr/>
          </p:nvSpPr>
          <p:spPr bwMode="auto">
            <a:xfrm>
              <a:off x="3113" y="1060"/>
              <a:ext cx="34" cy="481"/>
            </a:xfrm>
            <a:prstGeom prst="rect">
              <a:avLst/>
            </a:prstGeom>
            <a:solidFill>
              <a:srgbClr val="006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4" name="Freeform 30"/>
            <p:cNvSpPr>
              <a:spLocks/>
            </p:cNvSpPr>
            <p:nvPr/>
          </p:nvSpPr>
          <p:spPr bwMode="auto">
            <a:xfrm>
              <a:off x="3083" y="1490"/>
              <a:ext cx="68" cy="206"/>
            </a:xfrm>
            <a:custGeom>
              <a:avLst/>
              <a:gdLst>
                <a:gd name="T0" fmla="*/ 23 w 34"/>
                <a:gd name="T1" fmla="*/ 78 h 104"/>
                <a:gd name="T2" fmla="*/ 21 w 34"/>
                <a:gd name="T3" fmla="*/ 52 h 104"/>
                <a:gd name="T4" fmla="*/ 23 w 34"/>
                <a:gd name="T5" fmla="*/ 26 h 104"/>
                <a:gd name="T6" fmla="*/ 34 w 34"/>
                <a:gd name="T7" fmla="*/ 0 h 104"/>
                <a:gd name="T8" fmla="*/ 12 w 34"/>
                <a:gd name="T9" fmla="*/ 0 h 104"/>
                <a:gd name="T10" fmla="*/ 0 w 34"/>
                <a:gd name="T11" fmla="*/ 52 h 104"/>
                <a:gd name="T12" fmla="*/ 12 w 34"/>
                <a:gd name="T13" fmla="*/ 104 h 104"/>
                <a:gd name="T14" fmla="*/ 34 w 34"/>
                <a:gd name="T15" fmla="*/ 104 h 104"/>
                <a:gd name="T16" fmla="*/ 23 w 34"/>
                <a:gd name="T17"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04">
                  <a:moveTo>
                    <a:pt x="23" y="78"/>
                  </a:moveTo>
                  <a:cubicBezTo>
                    <a:pt x="22" y="71"/>
                    <a:pt x="21" y="62"/>
                    <a:pt x="21" y="52"/>
                  </a:cubicBezTo>
                  <a:cubicBezTo>
                    <a:pt x="21" y="43"/>
                    <a:pt x="22" y="34"/>
                    <a:pt x="23" y="26"/>
                  </a:cubicBezTo>
                  <a:cubicBezTo>
                    <a:pt x="25" y="11"/>
                    <a:pt x="29" y="0"/>
                    <a:pt x="34" y="0"/>
                  </a:cubicBezTo>
                  <a:cubicBezTo>
                    <a:pt x="12" y="0"/>
                    <a:pt x="12" y="0"/>
                    <a:pt x="12" y="0"/>
                  </a:cubicBezTo>
                  <a:cubicBezTo>
                    <a:pt x="5" y="0"/>
                    <a:pt x="0" y="24"/>
                    <a:pt x="0" y="52"/>
                  </a:cubicBezTo>
                  <a:cubicBezTo>
                    <a:pt x="0" y="81"/>
                    <a:pt x="5" y="104"/>
                    <a:pt x="12" y="104"/>
                  </a:cubicBezTo>
                  <a:cubicBezTo>
                    <a:pt x="34" y="104"/>
                    <a:pt x="34" y="104"/>
                    <a:pt x="34" y="104"/>
                  </a:cubicBezTo>
                  <a:cubicBezTo>
                    <a:pt x="29" y="104"/>
                    <a:pt x="25" y="94"/>
                    <a:pt x="23" y="7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5" name="Freeform 31"/>
            <p:cNvSpPr>
              <a:spLocks/>
            </p:cNvSpPr>
            <p:nvPr/>
          </p:nvSpPr>
          <p:spPr bwMode="auto">
            <a:xfrm>
              <a:off x="3125" y="1490"/>
              <a:ext cx="49" cy="206"/>
            </a:xfrm>
            <a:custGeom>
              <a:avLst/>
              <a:gdLst>
                <a:gd name="T0" fmla="*/ 13 w 25"/>
                <a:gd name="T1" fmla="*/ 0 h 104"/>
                <a:gd name="T2" fmla="*/ 2 w 25"/>
                <a:gd name="T3" fmla="*/ 26 h 104"/>
                <a:gd name="T4" fmla="*/ 0 w 25"/>
                <a:gd name="T5" fmla="*/ 52 h 104"/>
                <a:gd name="T6" fmla="*/ 2 w 25"/>
                <a:gd name="T7" fmla="*/ 78 h 104"/>
                <a:gd name="T8" fmla="*/ 13 w 25"/>
                <a:gd name="T9" fmla="*/ 104 h 104"/>
                <a:gd name="T10" fmla="*/ 25 w 25"/>
                <a:gd name="T11" fmla="*/ 52 h 104"/>
                <a:gd name="T12" fmla="*/ 13 w 25"/>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5" h="104">
                  <a:moveTo>
                    <a:pt x="13" y="0"/>
                  </a:moveTo>
                  <a:cubicBezTo>
                    <a:pt x="8" y="0"/>
                    <a:pt x="4" y="11"/>
                    <a:pt x="2" y="26"/>
                  </a:cubicBezTo>
                  <a:cubicBezTo>
                    <a:pt x="1" y="34"/>
                    <a:pt x="0" y="43"/>
                    <a:pt x="0" y="52"/>
                  </a:cubicBezTo>
                  <a:cubicBezTo>
                    <a:pt x="0" y="62"/>
                    <a:pt x="1" y="71"/>
                    <a:pt x="2" y="78"/>
                  </a:cubicBezTo>
                  <a:cubicBezTo>
                    <a:pt x="4" y="94"/>
                    <a:pt x="8" y="104"/>
                    <a:pt x="13" y="104"/>
                  </a:cubicBezTo>
                  <a:cubicBezTo>
                    <a:pt x="20" y="104"/>
                    <a:pt x="25" y="81"/>
                    <a:pt x="25" y="52"/>
                  </a:cubicBezTo>
                  <a:cubicBezTo>
                    <a:pt x="25" y="24"/>
                    <a:pt x="20"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6" name="Freeform 32"/>
            <p:cNvSpPr>
              <a:spLocks/>
            </p:cNvSpPr>
            <p:nvPr/>
          </p:nvSpPr>
          <p:spPr bwMode="auto">
            <a:xfrm>
              <a:off x="3139" y="1541"/>
              <a:ext cx="37" cy="106"/>
            </a:xfrm>
            <a:custGeom>
              <a:avLst/>
              <a:gdLst>
                <a:gd name="T0" fmla="*/ 6 w 19"/>
                <a:gd name="T1" fmla="*/ 0 h 53"/>
                <a:gd name="T2" fmla="*/ 0 w 19"/>
                <a:gd name="T3" fmla="*/ 13 h 53"/>
                <a:gd name="T4" fmla="*/ 0 w 19"/>
                <a:gd name="T5" fmla="*/ 26 h 53"/>
                <a:gd name="T6" fmla="*/ 0 w 19"/>
                <a:gd name="T7" fmla="*/ 40 h 53"/>
                <a:gd name="T8" fmla="*/ 6 w 19"/>
                <a:gd name="T9" fmla="*/ 53 h 53"/>
                <a:gd name="T10" fmla="*/ 19 w 19"/>
                <a:gd name="T11" fmla="*/ 26 h 53"/>
                <a:gd name="T12" fmla="*/ 6 w 1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9" h="53">
                  <a:moveTo>
                    <a:pt x="6" y="0"/>
                  </a:moveTo>
                  <a:cubicBezTo>
                    <a:pt x="4" y="0"/>
                    <a:pt x="2" y="5"/>
                    <a:pt x="0" y="13"/>
                  </a:cubicBezTo>
                  <a:cubicBezTo>
                    <a:pt x="0" y="17"/>
                    <a:pt x="0" y="21"/>
                    <a:pt x="0" y="26"/>
                  </a:cubicBezTo>
                  <a:cubicBezTo>
                    <a:pt x="0" y="31"/>
                    <a:pt x="0" y="36"/>
                    <a:pt x="0" y="40"/>
                  </a:cubicBezTo>
                  <a:cubicBezTo>
                    <a:pt x="2" y="47"/>
                    <a:pt x="4" y="53"/>
                    <a:pt x="6" y="53"/>
                  </a:cubicBezTo>
                  <a:cubicBezTo>
                    <a:pt x="9" y="53"/>
                    <a:pt x="19" y="41"/>
                    <a:pt x="19" y="26"/>
                  </a:cubicBezTo>
                  <a:cubicBezTo>
                    <a:pt x="19" y="12"/>
                    <a:pt x="9" y="0"/>
                    <a:pt x="6"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7" name="Freeform 33"/>
            <p:cNvSpPr>
              <a:spLocks/>
            </p:cNvSpPr>
            <p:nvPr/>
          </p:nvSpPr>
          <p:spPr bwMode="auto">
            <a:xfrm>
              <a:off x="2471" y="1822"/>
              <a:ext cx="164" cy="107"/>
            </a:xfrm>
            <a:custGeom>
              <a:avLst/>
              <a:gdLst>
                <a:gd name="T0" fmla="*/ 13 w 83"/>
                <a:gd name="T1" fmla="*/ 30 h 54"/>
                <a:gd name="T2" fmla="*/ 13 w 83"/>
                <a:gd name="T3" fmla="*/ 31 h 54"/>
                <a:gd name="T4" fmla="*/ 36 w 83"/>
                <a:gd name="T5" fmla="*/ 54 h 54"/>
                <a:gd name="T6" fmla="*/ 55 w 83"/>
                <a:gd name="T7" fmla="*/ 44 h 54"/>
                <a:gd name="T8" fmla="*/ 61 w 83"/>
                <a:gd name="T9" fmla="*/ 46 h 54"/>
                <a:gd name="T10" fmla="*/ 68 w 83"/>
                <a:gd name="T11" fmla="*/ 43 h 54"/>
                <a:gd name="T12" fmla="*/ 74 w 83"/>
                <a:gd name="T13" fmla="*/ 33 h 54"/>
                <a:gd name="T14" fmla="*/ 83 w 83"/>
                <a:gd name="T15" fmla="*/ 18 h 54"/>
                <a:gd name="T16" fmla="*/ 67 w 83"/>
                <a:gd name="T17" fmla="*/ 0 h 54"/>
                <a:gd name="T18" fmla="*/ 65 w 83"/>
                <a:gd name="T19" fmla="*/ 0 h 54"/>
                <a:gd name="T20" fmla="*/ 63 w 83"/>
                <a:gd name="T21" fmla="*/ 0 h 54"/>
                <a:gd name="T22" fmla="*/ 26 w 83"/>
                <a:gd name="T23" fmla="*/ 0 h 54"/>
                <a:gd name="T24" fmla="*/ 25 w 83"/>
                <a:gd name="T25" fmla="*/ 0 h 54"/>
                <a:gd name="T26" fmla="*/ 24 w 83"/>
                <a:gd name="T27" fmla="*/ 0 h 54"/>
                <a:gd name="T28" fmla="*/ 21 w 83"/>
                <a:gd name="T29" fmla="*/ 0 h 54"/>
                <a:gd name="T30" fmla="*/ 15 w 83"/>
                <a:gd name="T31" fmla="*/ 0 h 54"/>
                <a:gd name="T32" fmla="*/ 0 w 83"/>
                <a:gd name="T33" fmla="*/ 15 h 54"/>
                <a:gd name="T34" fmla="*/ 13 w 83"/>
                <a:gd name="T3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54">
                  <a:moveTo>
                    <a:pt x="13" y="30"/>
                  </a:moveTo>
                  <a:cubicBezTo>
                    <a:pt x="13" y="31"/>
                    <a:pt x="13" y="31"/>
                    <a:pt x="13" y="31"/>
                  </a:cubicBezTo>
                  <a:cubicBezTo>
                    <a:pt x="13" y="44"/>
                    <a:pt x="23" y="54"/>
                    <a:pt x="36" y="54"/>
                  </a:cubicBezTo>
                  <a:cubicBezTo>
                    <a:pt x="44" y="54"/>
                    <a:pt x="51" y="50"/>
                    <a:pt x="55" y="44"/>
                  </a:cubicBezTo>
                  <a:cubicBezTo>
                    <a:pt x="57" y="45"/>
                    <a:pt x="59" y="46"/>
                    <a:pt x="61" y="46"/>
                  </a:cubicBezTo>
                  <a:cubicBezTo>
                    <a:pt x="64" y="46"/>
                    <a:pt x="66" y="45"/>
                    <a:pt x="68" y="43"/>
                  </a:cubicBezTo>
                  <a:cubicBezTo>
                    <a:pt x="72" y="41"/>
                    <a:pt x="74" y="37"/>
                    <a:pt x="74" y="33"/>
                  </a:cubicBezTo>
                  <a:cubicBezTo>
                    <a:pt x="79" y="30"/>
                    <a:pt x="83" y="24"/>
                    <a:pt x="83" y="18"/>
                  </a:cubicBezTo>
                  <a:cubicBezTo>
                    <a:pt x="83" y="8"/>
                    <a:pt x="76" y="1"/>
                    <a:pt x="67" y="0"/>
                  </a:cubicBezTo>
                  <a:cubicBezTo>
                    <a:pt x="66" y="0"/>
                    <a:pt x="65" y="0"/>
                    <a:pt x="65" y="0"/>
                  </a:cubicBezTo>
                  <a:cubicBezTo>
                    <a:pt x="64" y="0"/>
                    <a:pt x="63" y="0"/>
                    <a:pt x="63" y="0"/>
                  </a:cubicBezTo>
                  <a:cubicBezTo>
                    <a:pt x="54" y="0"/>
                    <a:pt x="35" y="0"/>
                    <a:pt x="26" y="0"/>
                  </a:cubicBezTo>
                  <a:cubicBezTo>
                    <a:pt x="25" y="0"/>
                    <a:pt x="25" y="0"/>
                    <a:pt x="25" y="0"/>
                  </a:cubicBezTo>
                  <a:cubicBezTo>
                    <a:pt x="24" y="0"/>
                    <a:pt x="24" y="0"/>
                    <a:pt x="24" y="0"/>
                  </a:cubicBezTo>
                  <a:cubicBezTo>
                    <a:pt x="23" y="0"/>
                    <a:pt x="22" y="0"/>
                    <a:pt x="21" y="0"/>
                  </a:cubicBezTo>
                  <a:cubicBezTo>
                    <a:pt x="15" y="0"/>
                    <a:pt x="15" y="0"/>
                    <a:pt x="15" y="0"/>
                  </a:cubicBezTo>
                  <a:cubicBezTo>
                    <a:pt x="7" y="0"/>
                    <a:pt x="0" y="7"/>
                    <a:pt x="0" y="15"/>
                  </a:cubicBezTo>
                  <a:cubicBezTo>
                    <a:pt x="0" y="23"/>
                    <a:pt x="6" y="29"/>
                    <a:pt x="13" y="3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8" name="Freeform 34"/>
            <p:cNvSpPr>
              <a:spLocks/>
            </p:cNvSpPr>
            <p:nvPr/>
          </p:nvSpPr>
          <p:spPr bwMode="auto">
            <a:xfrm>
              <a:off x="2491" y="1764"/>
              <a:ext cx="130" cy="87"/>
            </a:xfrm>
            <a:custGeom>
              <a:avLst/>
              <a:gdLst>
                <a:gd name="T0" fmla="*/ 56 w 66"/>
                <a:gd name="T1" fmla="*/ 19 h 44"/>
                <a:gd name="T2" fmla="*/ 56 w 66"/>
                <a:gd name="T3" fmla="*/ 19 h 44"/>
                <a:gd name="T4" fmla="*/ 37 w 66"/>
                <a:gd name="T5" fmla="*/ 0 h 44"/>
                <a:gd name="T6" fmla="*/ 22 w 66"/>
                <a:gd name="T7" fmla="*/ 8 h 44"/>
                <a:gd name="T8" fmla="*/ 17 w 66"/>
                <a:gd name="T9" fmla="*/ 7 h 44"/>
                <a:gd name="T10" fmla="*/ 11 w 66"/>
                <a:gd name="T11" fmla="*/ 9 h 44"/>
                <a:gd name="T12" fmla="*/ 6 w 66"/>
                <a:gd name="T13" fmla="*/ 17 h 44"/>
                <a:gd name="T14" fmla="*/ 0 w 66"/>
                <a:gd name="T15" fmla="*/ 30 h 44"/>
                <a:gd name="T16" fmla="*/ 13 w 66"/>
                <a:gd name="T17" fmla="*/ 44 h 44"/>
                <a:gd name="T18" fmla="*/ 14 w 66"/>
                <a:gd name="T19" fmla="*/ 44 h 44"/>
                <a:gd name="T20" fmla="*/ 16 w 66"/>
                <a:gd name="T21" fmla="*/ 44 h 44"/>
                <a:gd name="T22" fmla="*/ 46 w 66"/>
                <a:gd name="T23" fmla="*/ 44 h 44"/>
                <a:gd name="T24" fmla="*/ 46 w 66"/>
                <a:gd name="T25" fmla="*/ 44 h 44"/>
                <a:gd name="T26" fmla="*/ 47 w 66"/>
                <a:gd name="T27" fmla="*/ 44 h 44"/>
                <a:gd name="T28" fmla="*/ 49 w 66"/>
                <a:gd name="T29" fmla="*/ 44 h 44"/>
                <a:gd name="T30" fmla="*/ 54 w 66"/>
                <a:gd name="T31" fmla="*/ 44 h 44"/>
                <a:gd name="T32" fmla="*/ 66 w 66"/>
                <a:gd name="T33" fmla="*/ 32 h 44"/>
                <a:gd name="T34" fmla="*/ 56 w 66"/>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44">
                  <a:moveTo>
                    <a:pt x="56" y="19"/>
                  </a:moveTo>
                  <a:cubicBezTo>
                    <a:pt x="56" y="19"/>
                    <a:pt x="56" y="19"/>
                    <a:pt x="56" y="19"/>
                  </a:cubicBezTo>
                  <a:cubicBezTo>
                    <a:pt x="56" y="8"/>
                    <a:pt x="47" y="0"/>
                    <a:pt x="37" y="0"/>
                  </a:cubicBezTo>
                  <a:cubicBezTo>
                    <a:pt x="31" y="0"/>
                    <a:pt x="25" y="4"/>
                    <a:pt x="22" y="8"/>
                  </a:cubicBezTo>
                  <a:cubicBezTo>
                    <a:pt x="20" y="8"/>
                    <a:pt x="19" y="7"/>
                    <a:pt x="17" y="7"/>
                  </a:cubicBezTo>
                  <a:cubicBezTo>
                    <a:pt x="15" y="7"/>
                    <a:pt x="13" y="8"/>
                    <a:pt x="11" y="9"/>
                  </a:cubicBezTo>
                  <a:cubicBezTo>
                    <a:pt x="8" y="11"/>
                    <a:pt x="6" y="14"/>
                    <a:pt x="6" y="17"/>
                  </a:cubicBezTo>
                  <a:cubicBezTo>
                    <a:pt x="2" y="20"/>
                    <a:pt x="0" y="25"/>
                    <a:pt x="0" y="30"/>
                  </a:cubicBezTo>
                  <a:cubicBezTo>
                    <a:pt x="0" y="37"/>
                    <a:pt x="5" y="43"/>
                    <a:pt x="13" y="44"/>
                  </a:cubicBezTo>
                  <a:cubicBezTo>
                    <a:pt x="13" y="44"/>
                    <a:pt x="14" y="44"/>
                    <a:pt x="14" y="44"/>
                  </a:cubicBezTo>
                  <a:cubicBezTo>
                    <a:pt x="15" y="44"/>
                    <a:pt x="15" y="44"/>
                    <a:pt x="16" y="44"/>
                  </a:cubicBezTo>
                  <a:cubicBezTo>
                    <a:pt x="22" y="44"/>
                    <a:pt x="38" y="44"/>
                    <a:pt x="46" y="44"/>
                  </a:cubicBezTo>
                  <a:cubicBezTo>
                    <a:pt x="46" y="44"/>
                    <a:pt x="46" y="44"/>
                    <a:pt x="46" y="44"/>
                  </a:cubicBezTo>
                  <a:cubicBezTo>
                    <a:pt x="47" y="44"/>
                    <a:pt x="47" y="44"/>
                    <a:pt x="47" y="44"/>
                  </a:cubicBezTo>
                  <a:cubicBezTo>
                    <a:pt x="47" y="44"/>
                    <a:pt x="48" y="44"/>
                    <a:pt x="49" y="44"/>
                  </a:cubicBezTo>
                  <a:cubicBezTo>
                    <a:pt x="54" y="44"/>
                    <a:pt x="54" y="44"/>
                    <a:pt x="54" y="44"/>
                  </a:cubicBezTo>
                  <a:cubicBezTo>
                    <a:pt x="61" y="44"/>
                    <a:pt x="66" y="38"/>
                    <a:pt x="66" y="32"/>
                  </a:cubicBezTo>
                  <a:cubicBezTo>
                    <a:pt x="66" y="25"/>
                    <a:pt x="62" y="20"/>
                    <a:pt x="56" y="1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9" name="Oval 35"/>
            <p:cNvSpPr>
              <a:spLocks noChangeArrowheads="1"/>
            </p:cNvSpPr>
            <p:nvPr/>
          </p:nvSpPr>
          <p:spPr bwMode="auto">
            <a:xfrm>
              <a:off x="2669" y="1635"/>
              <a:ext cx="61" cy="59"/>
            </a:xfrm>
            <a:prstGeom prst="ellipse">
              <a:avLst/>
            </a:pr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0" name="Oval 36"/>
            <p:cNvSpPr>
              <a:spLocks noChangeArrowheads="1"/>
            </p:cNvSpPr>
            <p:nvPr/>
          </p:nvSpPr>
          <p:spPr bwMode="auto">
            <a:xfrm>
              <a:off x="2679" y="1627"/>
              <a:ext cx="61" cy="59"/>
            </a:xfrm>
            <a:prstGeom prst="ellipse">
              <a:avLst/>
            </a:pr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1" name="Oval 37"/>
            <p:cNvSpPr>
              <a:spLocks noChangeArrowheads="1"/>
            </p:cNvSpPr>
            <p:nvPr/>
          </p:nvSpPr>
          <p:spPr bwMode="auto">
            <a:xfrm>
              <a:off x="2677" y="1643"/>
              <a:ext cx="44" cy="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2" name="Freeform 38"/>
            <p:cNvSpPr>
              <a:spLocks/>
            </p:cNvSpPr>
            <p:nvPr/>
          </p:nvSpPr>
          <p:spPr bwMode="auto">
            <a:xfrm>
              <a:off x="2590" y="1692"/>
              <a:ext cx="146" cy="98"/>
            </a:xfrm>
            <a:custGeom>
              <a:avLst/>
              <a:gdLst>
                <a:gd name="T0" fmla="*/ 12 w 74"/>
                <a:gd name="T1" fmla="*/ 27 h 49"/>
                <a:gd name="T2" fmla="*/ 12 w 74"/>
                <a:gd name="T3" fmla="*/ 28 h 49"/>
                <a:gd name="T4" fmla="*/ 32 w 74"/>
                <a:gd name="T5" fmla="*/ 49 h 49"/>
                <a:gd name="T6" fmla="*/ 49 w 74"/>
                <a:gd name="T7" fmla="*/ 40 h 49"/>
                <a:gd name="T8" fmla="*/ 55 w 74"/>
                <a:gd name="T9" fmla="*/ 41 h 49"/>
                <a:gd name="T10" fmla="*/ 62 w 74"/>
                <a:gd name="T11" fmla="*/ 39 h 49"/>
                <a:gd name="T12" fmla="*/ 67 w 74"/>
                <a:gd name="T13" fmla="*/ 30 h 49"/>
                <a:gd name="T14" fmla="*/ 74 w 74"/>
                <a:gd name="T15" fmla="*/ 16 h 49"/>
                <a:gd name="T16" fmla="*/ 60 w 74"/>
                <a:gd name="T17" fmla="*/ 0 h 49"/>
                <a:gd name="T18" fmla="*/ 58 w 74"/>
                <a:gd name="T19" fmla="*/ 0 h 49"/>
                <a:gd name="T20" fmla="*/ 56 w 74"/>
                <a:gd name="T21" fmla="*/ 0 h 49"/>
                <a:gd name="T22" fmla="*/ 23 w 74"/>
                <a:gd name="T23" fmla="*/ 0 h 49"/>
                <a:gd name="T24" fmla="*/ 22 w 74"/>
                <a:gd name="T25" fmla="*/ 0 h 49"/>
                <a:gd name="T26" fmla="*/ 21 w 74"/>
                <a:gd name="T27" fmla="*/ 0 h 49"/>
                <a:gd name="T28" fmla="*/ 19 w 74"/>
                <a:gd name="T29" fmla="*/ 0 h 49"/>
                <a:gd name="T30" fmla="*/ 13 w 74"/>
                <a:gd name="T31" fmla="*/ 0 h 49"/>
                <a:gd name="T32" fmla="*/ 0 w 74"/>
                <a:gd name="T33" fmla="*/ 14 h 49"/>
                <a:gd name="T34" fmla="*/ 12 w 74"/>
                <a:gd name="T35"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49">
                  <a:moveTo>
                    <a:pt x="12" y="27"/>
                  </a:moveTo>
                  <a:cubicBezTo>
                    <a:pt x="12" y="28"/>
                    <a:pt x="12" y="28"/>
                    <a:pt x="12" y="28"/>
                  </a:cubicBezTo>
                  <a:cubicBezTo>
                    <a:pt x="12" y="40"/>
                    <a:pt x="21" y="49"/>
                    <a:pt x="32" y="49"/>
                  </a:cubicBezTo>
                  <a:cubicBezTo>
                    <a:pt x="39" y="49"/>
                    <a:pt x="46" y="45"/>
                    <a:pt x="49" y="40"/>
                  </a:cubicBezTo>
                  <a:cubicBezTo>
                    <a:pt x="51" y="41"/>
                    <a:pt x="53" y="41"/>
                    <a:pt x="55" y="41"/>
                  </a:cubicBezTo>
                  <a:cubicBezTo>
                    <a:pt x="57" y="41"/>
                    <a:pt x="60" y="41"/>
                    <a:pt x="62" y="39"/>
                  </a:cubicBezTo>
                  <a:cubicBezTo>
                    <a:pt x="65" y="37"/>
                    <a:pt x="67" y="34"/>
                    <a:pt x="67" y="30"/>
                  </a:cubicBezTo>
                  <a:cubicBezTo>
                    <a:pt x="71" y="27"/>
                    <a:pt x="74" y="22"/>
                    <a:pt x="74" y="16"/>
                  </a:cubicBezTo>
                  <a:cubicBezTo>
                    <a:pt x="74" y="8"/>
                    <a:pt x="68" y="1"/>
                    <a:pt x="60" y="0"/>
                  </a:cubicBezTo>
                  <a:cubicBezTo>
                    <a:pt x="59" y="0"/>
                    <a:pt x="59" y="0"/>
                    <a:pt x="58" y="0"/>
                  </a:cubicBezTo>
                  <a:cubicBezTo>
                    <a:pt x="58" y="0"/>
                    <a:pt x="57" y="0"/>
                    <a:pt x="56" y="0"/>
                  </a:cubicBezTo>
                  <a:cubicBezTo>
                    <a:pt x="49" y="0"/>
                    <a:pt x="31" y="0"/>
                    <a:pt x="23" y="0"/>
                  </a:cubicBezTo>
                  <a:cubicBezTo>
                    <a:pt x="23" y="0"/>
                    <a:pt x="22" y="0"/>
                    <a:pt x="22" y="0"/>
                  </a:cubicBezTo>
                  <a:cubicBezTo>
                    <a:pt x="21" y="0"/>
                    <a:pt x="21" y="0"/>
                    <a:pt x="21" y="0"/>
                  </a:cubicBezTo>
                  <a:cubicBezTo>
                    <a:pt x="21" y="0"/>
                    <a:pt x="20" y="0"/>
                    <a:pt x="19" y="0"/>
                  </a:cubicBezTo>
                  <a:cubicBezTo>
                    <a:pt x="13" y="0"/>
                    <a:pt x="13" y="0"/>
                    <a:pt x="13" y="0"/>
                  </a:cubicBezTo>
                  <a:cubicBezTo>
                    <a:pt x="6" y="0"/>
                    <a:pt x="0" y="6"/>
                    <a:pt x="0" y="14"/>
                  </a:cubicBezTo>
                  <a:cubicBezTo>
                    <a:pt x="0" y="21"/>
                    <a:pt x="5" y="26"/>
                    <a:pt x="12" y="2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3" name="Freeform 39"/>
            <p:cNvSpPr>
              <a:spLocks/>
            </p:cNvSpPr>
            <p:nvPr/>
          </p:nvSpPr>
          <p:spPr bwMode="auto">
            <a:xfrm>
              <a:off x="2608" y="1641"/>
              <a:ext cx="119" cy="79"/>
            </a:xfrm>
            <a:custGeom>
              <a:avLst/>
              <a:gdLst>
                <a:gd name="T0" fmla="*/ 50 w 60"/>
                <a:gd name="T1" fmla="*/ 17 h 40"/>
                <a:gd name="T2" fmla="*/ 50 w 60"/>
                <a:gd name="T3" fmla="*/ 17 h 40"/>
                <a:gd name="T4" fmla="*/ 33 w 60"/>
                <a:gd name="T5" fmla="*/ 0 h 40"/>
                <a:gd name="T6" fmla="*/ 20 w 60"/>
                <a:gd name="T7" fmla="*/ 7 h 40"/>
                <a:gd name="T8" fmla="*/ 15 w 60"/>
                <a:gd name="T9" fmla="*/ 6 h 40"/>
                <a:gd name="T10" fmla="*/ 10 w 60"/>
                <a:gd name="T11" fmla="*/ 8 h 40"/>
                <a:gd name="T12" fmla="*/ 5 w 60"/>
                <a:gd name="T13" fmla="*/ 16 h 40"/>
                <a:gd name="T14" fmla="*/ 0 w 60"/>
                <a:gd name="T15" fmla="*/ 27 h 40"/>
                <a:gd name="T16" fmla="*/ 11 w 60"/>
                <a:gd name="T17" fmla="*/ 40 h 40"/>
                <a:gd name="T18" fmla="*/ 13 w 60"/>
                <a:gd name="T19" fmla="*/ 40 h 40"/>
                <a:gd name="T20" fmla="*/ 14 w 60"/>
                <a:gd name="T21" fmla="*/ 40 h 40"/>
                <a:gd name="T22" fmla="*/ 41 w 60"/>
                <a:gd name="T23" fmla="*/ 40 h 40"/>
                <a:gd name="T24" fmla="*/ 41 w 60"/>
                <a:gd name="T25" fmla="*/ 40 h 40"/>
                <a:gd name="T26" fmla="*/ 42 w 60"/>
                <a:gd name="T27" fmla="*/ 40 h 40"/>
                <a:gd name="T28" fmla="*/ 44 w 60"/>
                <a:gd name="T29" fmla="*/ 40 h 40"/>
                <a:gd name="T30" fmla="*/ 48 w 60"/>
                <a:gd name="T31" fmla="*/ 40 h 40"/>
                <a:gd name="T32" fmla="*/ 60 w 60"/>
                <a:gd name="T33" fmla="*/ 28 h 40"/>
                <a:gd name="T34" fmla="*/ 50 w 60"/>
                <a:gd name="T35"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40">
                  <a:moveTo>
                    <a:pt x="50" y="17"/>
                  </a:moveTo>
                  <a:cubicBezTo>
                    <a:pt x="50" y="17"/>
                    <a:pt x="50" y="17"/>
                    <a:pt x="50" y="17"/>
                  </a:cubicBezTo>
                  <a:cubicBezTo>
                    <a:pt x="50" y="7"/>
                    <a:pt x="43" y="0"/>
                    <a:pt x="33" y="0"/>
                  </a:cubicBezTo>
                  <a:cubicBezTo>
                    <a:pt x="28" y="0"/>
                    <a:pt x="23" y="3"/>
                    <a:pt x="20" y="7"/>
                  </a:cubicBezTo>
                  <a:cubicBezTo>
                    <a:pt x="18" y="7"/>
                    <a:pt x="17" y="6"/>
                    <a:pt x="15" y="6"/>
                  </a:cubicBezTo>
                  <a:cubicBezTo>
                    <a:pt x="13" y="6"/>
                    <a:pt x="11" y="7"/>
                    <a:pt x="10" y="8"/>
                  </a:cubicBezTo>
                  <a:cubicBezTo>
                    <a:pt x="7" y="10"/>
                    <a:pt x="6" y="12"/>
                    <a:pt x="5" y="16"/>
                  </a:cubicBezTo>
                  <a:cubicBezTo>
                    <a:pt x="2" y="18"/>
                    <a:pt x="0" y="22"/>
                    <a:pt x="0" y="27"/>
                  </a:cubicBezTo>
                  <a:cubicBezTo>
                    <a:pt x="0" y="33"/>
                    <a:pt x="5" y="39"/>
                    <a:pt x="11" y="40"/>
                  </a:cubicBezTo>
                  <a:cubicBezTo>
                    <a:pt x="12" y="40"/>
                    <a:pt x="12" y="40"/>
                    <a:pt x="13" y="40"/>
                  </a:cubicBezTo>
                  <a:cubicBezTo>
                    <a:pt x="13" y="40"/>
                    <a:pt x="13" y="40"/>
                    <a:pt x="14" y="40"/>
                  </a:cubicBezTo>
                  <a:cubicBezTo>
                    <a:pt x="20" y="40"/>
                    <a:pt x="34" y="40"/>
                    <a:pt x="41" y="40"/>
                  </a:cubicBezTo>
                  <a:cubicBezTo>
                    <a:pt x="41" y="40"/>
                    <a:pt x="41" y="40"/>
                    <a:pt x="41" y="40"/>
                  </a:cubicBezTo>
                  <a:cubicBezTo>
                    <a:pt x="42" y="40"/>
                    <a:pt x="42" y="40"/>
                    <a:pt x="42" y="40"/>
                  </a:cubicBezTo>
                  <a:cubicBezTo>
                    <a:pt x="42" y="40"/>
                    <a:pt x="43" y="40"/>
                    <a:pt x="44" y="40"/>
                  </a:cubicBezTo>
                  <a:cubicBezTo>
                    <a:pt x="48" y="40"/>
                    <a:pt x="48" y="40"/>
                    <a:pt x="48" y="40"/>
                  </a:cubicBezTo>
                  <a:cubicBezTo>
                    <a:pt x="55" y="39"/>
                    <a:pt x="60" y="34"/>
                    <a:pt x="60" y="28"/>
                  </a:cubicBezTo>
                  <a:cubicBezTo>
                    <a:pt x="60" y="23"/>
                    <a:pt x="55" y="18"/>
                    <a:pt x="50" y="1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4" name="Freeform 40"/>
            <p:cNvSpPr>
              <a:spLocks/>
            </p:cNvSpPr>
            <p:nvPr/>
          </p:nvSpPr>
          <p:spPr bwMode="auto">
            <a:xfrm>
              <a:off x="1267" y="1132"/>
              <a:ext cx="331" cy="191"/>
            </a:xfrm>
            <a:custGeom>
              <a:avLst/>
              <a:gdLst>
                <a:gd name="T0" fmla="*/ 0 w 331"/>
                <a:gd name="T1" fmla="*/ 175 h 191"/>
                <a:gd name="T2" fmla="*/ 153 w 331"/>
                <a:gd name="T3" fmla="*/ 151 h 191"/>
                <a:gd name="T4" fmla="*/ 331 w 331"/>
                <a:gd name="T5" fmla="*/ 191 h 191"/>
                <a:gd name="T6" fmla="*/ 155 w 331"/>
                <a:gd name="T7" fmla="*/ 0 h 191"/>
                <a:gd name="T8" fmla="*/ 0 w 331"/>
                <a:gd name="T9" fmla="*/ 175 h 191"/>
              </a:gdLst>
              <a:ahLst/>
              <a:cxnLst>
                <a:cxn ang="0">
                  <a:pos x="T0" y="T1"/>
                </a:cxn>
                <a:cxn ang="0">
                  <a:pos x="T2" y="T3"/>
                </a:cxn>
                <a:cxn ang="0">
                  <a:pos x="T4" y="T5"/>
                </a:cxn>
                <a:cxn ang="0">
                  <a:pos x="T6" y="T7"/>
                </a:cxn>
                <a:cxn ang="0">
                  <a:pos x="T8" y="T9"/>
                </a:cxn>
              </a:cxnLst>
              <a:rect l="0" t="0" r="r" b="b"/>
              <a:pathLst>
                <a:path w="331" h="191">
                  <a:moveTo>
                    <a:pt x="0" y="175"/>
                  </a:moveTo>
                  <a:lnTo>
                    <a:pt x="153" y="151"/>
                  </a:lnTo>
                  <a:lnTo>
                    <a:pt x="331" y="191"/>
                  </a:lnTo>
                  <a:lnTo>
                    <a:pt x="155" y="0"/>
                  </a:lnTo>
                  <a:lnTo>
                    <a:pt x="0" y="175"/>
                  </a:lnTo>
                  <a:close/>
                </a:path>
              </a:pathLst>
            </a:custGeom>
            <a:solidFill>
              <a:srgbClr val="ADD9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5" name="Freeform 41"/>
            <p:cNvSpPr>
              <a:spLocks/>
            </p:cNvSpPr>
            <p:nvPr/>
          </p:nvSpPr>
          <p:spPr bwMode="auto">
            <a:xfrm>
              <a:off x="3493" y="718"/>
              <a:ext cx="413" cy="342"/>
            </a:xfrm>
            <a:custGeom>
              <a:avLst/>
              <a:gdLst>
                <a:gd name="T0" fmla="*/ 0 w 413"/>
                <a:gd name="T1" fmla="*/ 342 h 342"/>
                <a:gd name="T2" fmla="*/ 0 w 413"/>
                <a:gd name="T3" fmla="*/ 342 h 342"/>
                <a:gd name="T4" fmla="*/ 206 w 413"/>
                <a:gd name="T5" fmla="*/ 153 h 342"/>
                <a:gd name="T6" fmla="*/ 413 w 413"/>
                <a:gd name="T7" fmla="*/ 286 h 342"/>
                <a:gd name="T8" fmla="*/ 196 w 413"/>
                <a:gd name="T9" fmla="*/ 0 h 342"/>
                <a:gd name="T10" fmla="*/ 0 w 413"/>
                <a:gd name="T11" fmla="*/ 342 h 342"/>
              </a:gdLst>
              <a:ahLst/>
              <a:cxnLst>
                <a:cxn ang="0">
                  <a:pos x="T0" y="T1"/>
                </a:cxn>
                <a:cxn ang="0">
                  <a:pos x="T2" y="T3"/>
                </a:cxn>
                <a:cxn ang="0">
                  <a:pos x="T4" y="T5"/>
                </a:cxn>
                <a:cxn ang="0">
                  <a:pos x="T6" y="T7"/>
                </a:cxn>
                <a:cxn ang="0">
                  <a:pos x="T8" y="T9"/>
                </a:cxn>
                <a:cxn ang="0">
                  <a:pos x="T10" y="T11"/>
                </a:cxn>
              </a:cxnLst>
              <a:rect l="0" t="0" r="r" b="b"/>
              <a:pathLst>
                <a:path w="413" h="342">
                  <a:moveTo>
                    <a:pt x="0" y="342"/>
                  </a:moveTo>
                  <a:lnTo>
                    <a:pt x="0" y="342"/>
                  </a:lnTo>
                  <a:lnTo>
                    <a:pt x="206" y="153"/>
                  </a:lnTo>
                  <a:lnTo>
                    <a:pt x="413" y="286"/>
                  </a:lnTo>
                  <a:lnTo>
                    <a:pt x="196" y="0"/>
                  </a:lnTo>
                  <a:lnTo>
                    <a:pt x="0" y="342"/>
                  </a:lnTo>
                  <a:close/>
                </a:path>
              </a:pathLst>
            </a:custGeom>
            <a:solidFill>
              <a:srgbClr val="ADD9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6" name="Freeform 42"/>
            <p:cNvSpPr>
              <a:spLocks/>
            </p:cNvSpPr>
            <p:nvPr/>
          </p:nvSpPr>
          <p:spPr bwMode="auto">
            <a:xfrm>
              <a:off x="801" y="1207"/>
              <a:ext cx="255" cy="259"/>
            </a:xfrm>
            <a:custGeom>
              <a:avLst/>
              <a:gdLst>
                <a:gd name="T0" fmla="*/ 129 w 129"/>
                <a:gd name="T1" fmla="*/ 95 h 130"/>
                <a:gd name="T2" fmla="*/ 84 w 129"/>
                <a:gd name="T3" fmla="*/ 0 h 130"/>
                <a:gd name="T4" fmla="*/ 0 w 129"/>
                <a:gd name="T5" fmla="*/ 130 h 130"/>
                <a:gd name="T6" fmla="*/ 75 w 129"/>
                <a:gd name="T7" fmla="*/ 95 h 130"/>
                <a:gd name="T8" fmla="*/ 129 w 129"/>
                <a:gd name="T9" fmla="*/ 95 h 130"/>
              </a:gdLst>
              <a:ahLst/>
              <a:cxnLst>
                <a:cxn ang="0">
                  <a:pos x="T0" y="T1"/>
                </a:cxn>
                <a:cxn ang="0">
                  <a:pos x="T2" y="T3"/>
                </a:cxn>
                <a:cxn ang="0">
                  <a:pos x="T4" y="T5"/>
                </a:cxn>
                <a:cxn ang="0">
                  <a:pos x="T6" y="T7"/>
                </a:cxn>
                <a:cxn ang="0">
                  <a:pos x="T8" y="T9"/>
                </a:cxn>
              </a:cxnLst>
              <a:rect l="0" t="0" r="r" b="b"/>
              <a:pathLst>
                <a:path w="129" h="130">
                  <a:moveTo>
                    <a:pt x="129" y="95"/>
                  </a:moveTo>
                  <a:cubicBezTo>
                    <a:pt x="84" y="0"/>
                    <a:pt x="84" y="0"/>
                    <a:pt x="84" y="0"/>
                  </a:cubicBezTo>
                  <a:cubicBezTo>
                    <a:pt x="0" y="130"/>
                    <a:pt x="0" y="130"/>
                    <a:pt x="0" y="130"/>
                  </a:cubicBezTo>
                  <a:cubicBezTo>
                    <a:pt x="43" y="110"/>
                    <a:pt x="75" y="95"/>
                    <a:pt x="75" y="95"/>
                  </a:cubicBezTo>
                  <a:lnTo>
                    <a:pt x="129" y="95"/>
                  </a:lnTo>
                  <a:close/>
                </a:path>
              </a:pathLst>
            </a:custGeom>
            <a:solidFill>
              <a:srgbClr val="ADD9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7" name="Freeform 43"/>
            <p:cNvSpPr>
              <a:spLocks/>
            </p:cNvSpPr>
            <p:nvPr/>
          </p:nvSpPr>
          <p:spPr bwMode="auto">
            <a:xfrm>
              <a:off x="1888" y="549"/>
              <a:ext cx="1286" cy="424"/>
            </a:xfrm>
            <a:custGeom>
              <a:avLst/>
              <a:gdLst>
                <a:gd name="T0" fmla="*/ 765 w 1344"/>
                <a:gd name="T1" fmla="*/ 219 h 424"/>
                <a:gd name="T2" fmla="*/ 506 w 1344"/>
                <a:gd name="T3" fmla="*/ 270 h 424"/>
                <a:gd name="T4" fmla="*/ 290 w 1344"/>
                <a:gd name="T5" fmla="*/ 91 h 424"/>
                <a:gd name="T6" fmla="*/ 0 w 1344"/>
                <a:gd name="T7" fmla="*/ 340 h 424"/>
                <a:gd name="T8" fmla="*/ 246 w 1344"/>
                <a:gd name="T9" fmla="*/ 280 h 424"/>
                <a:gd name="T10" fmla="*/ 448 w 1344"/>
                <a:gd name="T11" fmla="*/ 424 h 424"/>
                <a:gd name="T12" fmla="*/ 817 w 1344"/>
                <a:gd name="T13" fmla="*/ 280 h 424"/>
                <a:gd name="T14" fmla="*/ 1102 w 1344"/>
                <a:gd name="T15" fmla="*/ 231 h 424"/>
                <a:gd name="T16" fmla="*/ 1344 w 1344"/>
                <a:gd name="T17" fmla="*/ 270 h 424"/>
                <a:gd name="T18" fmla="*/ 1061 w 1344"/>
                <a:gd name="T19" fmla="*/ 0 h 424"/>
                <a:gd name="T20" fmla="*/ 765 w 1344"/>
                <a:gd name="T21" fmla="*/ 219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4" h="424">
                  <a:moveTo>
                    <a:pt x="765" y="219"/>
                  </a:moveTo>
                  <a:lnTo>
                    <a:pt x="506" y="270"/>
                  </a:lnTo>
                  <a:lnTo>
                    <a:pt x="290" y="91"/>
                  </a:lnTo>
                  <a:lnTo>
                    <a:pt x="0" y="340"/>
                  </a:lnTo>
                  <a:lnTo>
                    <a:pt x="246" y="280"/>
                  </a:lnTo>
                  <a:lnTo>
                    <a:pt x="448" y="424"/>
                  </a:lnTo>
                  <a:lnTo>
                    <a:pt x="817" y="280"/>
                  </a:lnTo>
                  <a:lnTo>
                    <a:pt x="1102" y="231"/>
                  </a:lnTo>
                  <a:lnTo>
                    <a:pt x="1344" y="270"/>
                  </a:lnTo>
                  <a:lnTo>
                    <a:pt x="1061" y="0"/>
                  </a:lnTo>
                  <a:lnTo>
                    <a:pt x="765" y="219"/>
                  </a:lnTo>
                  <a:close/>
                </a:path>
              </a:pathLst>
            </a:custGeom>
            <a:solidFill>
              <a:srgbClr val="ADD9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8" name="Freeform 44"/>
            <p:cNvSpPr>
              <a:spLocks/>
            </p:cNvSpPr>
            <p:nvPr/>
          </p:nvSpPr>
          <p:spPr bwMode="auto">
            <a:xfrm>
              <a:off x="1412" y="1191"/>
              <a:ext cx="145" cy="432"/>
            </a:xfrm>
            <a:custGeom>
              <a:avLst/>
              <a:gdLst>
                <a:gd name="T0" fmla="*/ 80 w 145"/>
                <a:gd name="T1" fmla="*/ 0 h 432"/>
                <a:gd name="T2" fmla="*/ 0 w 145"/>
                <a:gd name="T3" fmla="*/ 432 h 432"/>
                <a:gd name="T4" fmla="*/ 145 w 145"/>
                <a:gd name="T5" fmla="*/ 432 h 432"/>
                <a:gd name="T6" fmla="*/ 80 w 145"/>
                <a:gd name="T7" fmla="*/ 0 h 432"/>
              </a:gdLst>
              <a:ahLst/>
              <a:cxnLst>
                <a:cxn ang="0">
                  <a:pos x="T0" y="T1"/>
                </a:cxn>
                <a:cxn ang="0">
                  <a:pos x="T2" y="T3"/>
                </a:cxn>
                <a:cxn ang="0">
                  <a:pos x="T4" y="T5"/>
                </a:cxn>
                <a:cxn ang="0">
                  <a:pos x="T6" y="T7"/>
                </a:cxn>
              </a:cxnLst>
              <a:rect l="0" t="0" r="r" b="b"/>
              <a:pathLst>
                <a:path w="145" h="432">
                  <a:moveTo>
                    <a:pt x="80" y="0"/>
                  </a:moveTo>
                  <a:lnTo>
                    <a:pt x="0" y="432"/>
                  </a:lnTo>
                  <a:lnTo>
                    <a:pt x="145" y="432"/>
                  </a:lnTo>
                  <a:lnTo>
                    <a:pt x="80"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910239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9.90554E-7 4.63005E-7 L -9.90554E-7 0.13845 " pathEditMode="relative" rAng="0" ptsTypes="AA">
                                      <p:cBhvr>
                                        <p:cTn id="9" dur="1000" spd="-100000" fill="hold"/>
                                        <p:tgtEl>
                                          <p:spTgt spid="4"/>
                                        </p:tgtEl>
                                        <p:attrNameLst>
                                          <p:attrName>ppt_x</p:attrName>
                                          <p:attrName>ppt_y</p:attrName>
                                        </p:attrNameLst>
                                      </p:cBhvr>
                                      <p:rCtr x="0" y="6922"/>
                                    </p:animMotion>
                                  </p:childTnLst>
                                </p:cTn>
                              </p:par>
                              <p:par>
                                <p:cTn id="10" presetID="10" presetClass="entr" presetSubtype="0" fill="hold"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64" presetClass="path" presetSubtype="0" decel="100000" fill="hold" nodeType="withEffect">
                                  <p:stCondLst>
                                    <p:cond delay="0"/>
                                  </p:stCondLst>
                                  <p:childTnLst>
                                    <p:animMotion origin="layout" path="M -9.90554E-7 1.68407E-6 L -9.90554E-7 -0.14253 " pathEditMode="relative" rAng="0" ptsTypes="AA">
                                      <p:cBhvr>
                                        <p:cTn id="14" dur="1000" spd="-100000" fill="hold"/>
                                        <p:tgtEl>
                                          <p:spTgt spid="6"/>
                                        </p:tgtEl>
                                        <p:attrNameLst>
                                          <p:attrName>ppt_x</p:attrName>
                                          <p:attrName>ppt_y</p:attrName>
                                        </p:attrNameLst>
                                      </p:cBhvr>
                                      <p:rCtr x="0" y="-7127"/>
                                    </p:animMotion>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42" presetClass="path" presetSubtype="0" decel="100000" fill="hold" grpId="1" nodeType="withEffect">
                                  <p:stCondLst>
                                    <p:cond delay="0"/>
                                  </p:stCondLst>
                                  <p:childTnLst>
                                    <p:animMotion origin="layout" path="M 1.61348E-6 -2.57376E-6 L 1.61348E-6 0.13845 " pathEditMode="relative" rAng="0" ptsTypes="AA">
                                      <p:cBhvr>
                                        <p:cTn id="20" dur="1000" spd="-100000" fill="hold"/>
                                        <p:tgtEl>
                                          <p:spTgt spid="5"/>
                                        </p:tgtEl>
                                        <p:attrNameLst>
                                          <p:attrName>ppt_x</p:attrName>
                                          <p:attrName>ppt_y</p:attrName>
                                        </p:attrNameLst>
                                      </p:cBhvr>
                                      <p:rCtr x="0" y="6922"/>
                                    </p:animMotion>
                                  </p:childTnLst>
                                </p:cTn>
                              </p:par>
                              <p:par>
                                <p:cTn id="21" presetID="10" presetClass="entr" presetSubtype="0" fill="hold" nodeType="withEffect">
                                  <p:stCondLst>
                                    <p:cond delay="50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64" presetClass="path" presetSubtype="0" decel="100000" fill="hold" nodeType="withEffect">
                                  <p:stCondLst>
                                    <p:cond delay="0"/>
                                  </p:stCondLst>
                                  <p:childTnLst>
                                    <p:animMotion origin="layout" path="M -3.12229E-6 1.68407E-6 L -3.12229E-6 -0.14253 " pathEditMode="relative" rAng="0" ptsTypes="AA">
                                      <p:cBhvr>
                                        <p:cTn id="25" dur="1000" spd="-100000" fill="hold"/>
                                        <p:tgtEl>
                                          <p:spTgt spid="29"/>
                                        </p:tgtEl>
                                        <p:attrNameLst>
                                          <p:attrName>ppt_x</p:attrName>
                                          <p:attrName>ppt_y</p:attrName>
                                        </p:attrNameLst>
                                      </p:cBhvr>
                                      <p:rCtr x="0" y="-7127"/>
                                    </p:animMotion>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42" presetClass="path" presetSubtype="0" decel="100000" fill="hold" grpId="1" nodeType="withEffect">
                                  <p:stCondLst>
                                    <p:cond delay="0"/>
                                  </p:stCondLst>
                                  <p:childTnLst>
                                    <p:animMotion origin="layout" path="M -9.90554E-7 4.63005E-7 L -9.90554E-7 0.13845 " pathEditMode="relative" rAng="0" ptsTypes="AA">
                                      <p:cBhvr>
                                        <p:cTn id="30" dur="1000" spd="-100000" fill="hold"/>
                                        <p:tgtEl>
                                          <p:spTgt spid="52"/>
                                        </p:tgtEl>
                                        <p:attrNameLst>
                                          <p:attrName>ppt_x</p:attrName>
                                          <p:attrName>ppt_y</p:attrName>
                                        </p:attrNameLst>
                                      </p:cBhvr>
                                      <p:rCtr x="0" y="6922"/>
                                    </p:animMotion>
                                  </p:childTnLst>
                                </p:cTn>
                              </p:par>
                              <p:par>
                                <p:cTn id="31" presetID="10" presetClass="entr" presetSubtype="0" fill="hold" nodeType="withEffect">
                                  <p:stCondLst>
                                    <p:cond delay="50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64" presetClass="path" presetSubtype="0" decel="100000" fill="hold" nodeType="withEffect">
                                  <p:stCondLst>
                                    <p:cond delay="0"/>
                                  </p:stCondLst>
                                  <p:childTnLst>
                                    <p:animMotion origin="layout" path="M -9.90554E-7 1.68407E-6 L -9.90554E-7 -0.14253 " pathEditMode="relative" rAng="0" ptsTypes="AA">
                                      <p:cBhvr>
                                        <p:cTn id="35" dur="1000" spd="-100000" fill="hold"/>
                                        <p:tgtEl>
                                          <p:spTgt spid="54"/>
                                        </p:tgtEl>
                                        <p:attrNameLst>
                                          <p:attrName>ppt_x</p:attrName>
                                          <p:attrName>ppt_y</p:attrName>
                                        </p:attrNameLst>
                                      </p:cBhvr>
                                      <p:rCtr x="0" y="-7127"/>
                                    </p:animMotion>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42" presetClass="path" presetSubtype="0" decel="100000" fill="hold" grpId="1" nodeType="withEffect">
                                  <p:stCondLst>
                                    <p:cond delay="0"/>
                                  </p:stCondLst>
                                  <p:childTnLst>
                                    <p:animMotion origin="layout" path="M 1.61348E-6 -2.57376E-6 L 1.61348E-6 0.13845 " pathEditMode="relative" rAng="0" ptsTypes="AA">
                                      <p:cBhvr>
                                        <p:cTn id="41" dur="1000" spd="-100000" fill="hold"/>
                                        <p:tgtEl>
                                          <p:spTgt spid="53"/>
                                        </p:tgtEl>
                                        <p:attrNameLst>
                                          <p:attrName>ppt_x</p:attrName>
                                          <p:attrName>ppt_y</p:attrName>
                                        </p:attrNameLst>
                                      </p:cBhvr>
                                      <p:rCtr x="0" y="6922"/>
                                    </p:animMotion>
                                  </p:childTnLst>
                                </p:cTn>
                              </p:par>
                              <p:par>
                                <p:cTn id="42" presetID="10" presetClass="entr" presetSubtype="0" fill="hold" nodeType="withEffect">
                                  <p:stCondLst>
                                    <p:cond delay="500"/>
                                  </p:stCondLst>
                                  <p:childTnLst>
                                    <p:set>
                                      <p:cBhvr>
                                        <p:cTn id="43" dur="1" fill="hold">
                                          <p:stCondLst>
                                            <p:cond delay="0"/>
                                          </p:stCondLst>
                                        </p:cTn>
                                        <p:tgtEl>
                                          <p:spTgt spid="77"/>
                                        </p:tgtEl>
                                        <p:attrNameLst>
                                          <p:attrName>style.visibility</p:attrName>
                                        </p:attrNameLst>
                                      </p:cBhvr>
                                      <p:to>
                                        <p:strVal val="visible"/>
                                      </p:to>
                                    </p:set>
                                    <p:animEffect transition="in" filter="fade">
                                      <p:cBhvr>
                                        <p:cTn id="44" dur="500"/>
                                        <p:tgtEl>
                                          <p:spTgt spid="77"/>
                                        </p:tgtEl>
                                      </p:cBhvr>
                                    </p:animEffect>
                                  </p:childTnLst>
                                </p:cTn>
                              </p:par>
                              <p:par>
                                <p:cTn id="45" presetID="64" presetClass="path" presetSubtype="0" decel="100000" fill="hold" nodeType="withEffect">
                                  <p:stCondLst>
                                    <p:cond delay="0"/>
                                  </p:stCondLst>
                                  <p:childTnLst>
                                    <p:animMotion origin="layout" path="M -3.12229E-6 1.68407E-6 L -3.12229E-6 -0.14253 " pathEditMode="relative" rAng="0" ptsTypes="AA">
                                      <p:cBhvr>
                                        <p:cTn id="46" dur="1000" spd="-100000" fill="hold"/>
                                        <p:tgtEl>
                                          <p:spTgt spid="77"/>
                                        </p:tgtEl>
                                        <p:attrNameLst>
                                          <p:attrName>ppt_x</p:attrName>
                                          <p:attrName>ppt_y</p:attrName>
                                        </p:attrNameLst>
                                      </p:cBhvr>
                                      <p:rCtr x="0" y="-71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52" grpId="0" animBg="1"/>
      <p:bldP spid="52" grpId="1" animBg="1"/>
      <p:bldP spid="53" grpId="0" animBg="1"/>
      <p:bldP spid="5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Case Study</a:t>
            </a:r>
          </a:p>
        </p:txBody>
      </p:sp>
    </p:spTree>
    <p:extLst>
      <p:ext uri="{BB962C8B-B14F-4D97-AF65-F5344CB8AC3E}">
        <p14:creationId xmlns:p14="http://schemas.microsoft.com/office/powerpoint/2010/main" val="4100348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383923"/>
            <a:ext cx="11889564" cy="917575"/>
          </a:xfrm>
        </p:spPr>
        <p:txBody>
          <a:bodyPr/>
          <a:lstStyle/>
          <a:p>
            <a:r>
              <a:rPr lang="en-US" sz="3600" dirty="0" err="1"/>
              <a:t>OSIsoft</a:t>
            </a:r>
            <a:r>
              <a:rPr lang="en-US" sz="3600" dirty="0"/>
              <a:t>-Global leader in operational intelligence speeds innovation with the Microsoft cloud platform</a:t>
            </a:r>
          </a:p>
        </p:txBody>
      </p:sp>
      <p:sp>
        <p:nvSpPr>
          <p:cNvPr id="3" name="Text Placeholder 2"/>
          <p:cNvSpPr>
            <a:spLocks noGrp="1"/>
          </p:cNvSpPr>
          <p:nvPr>
            <p:ph type="body" sz="quarter" idx="10"/>
          </p:nvPr>
        </p:nvSpPr>
        <p:spPr>
          <a:xfrm>
            <a:off x="3292509" y="3735268"/>
            <a:ext cx="9143966" cy="2413725"/>
          </a:xfrm>
        </p:spPr>
        <p:txBody>
          <a:bodyPr/>
          <a:lstStyle/>
          <a:p>
            <a:pPr marL="342900" indent="-342900">
              <a:buFont typeface="Arial" panose="020B0604020202020204" pitchFamily="34" charset="0"/>
              <a:buChar char="•"/>
            </a:pPr>
            <a:r>
              <a:rPr lang="en-US" sz="2400" dirty="0">
                <a:hlinkClick r:id="rId3"/>
              </a:rPr>
              <a:t>www.osisoft.com</a:t>
            </a:r>
            <a:r>
              <a:rPr lang="en-US" sz="2400" dirty="0"/>
              <a:t> is using the Service Fabric platform to enhance its offerings for next generation scalability needs of its customers</a:t>
            </a:r>
          </a:p>
          <a:p>
            <a:pPr marL="342900" indent="-342900">
              <a:buFont typeface="Arial" panose="020B0604020202020204" pitchFamily="34" charset="0"/>
              <a:buChar char="•"/>
            </a:pPr>
            <a:r>
              <a:rPr lang="en-US" sz="2400" dirty="0"/>
              <a:t>Implementing on the Service Fabric platform in Microsoft Azure, </a:t>
            </a:r>
            <a:r>
              <a:rPr lang="en-US" sz="2400" dirty="0" err="1"/>
              <a:t>OSIsoft</a:t>
            </a:r>
            <a:r>
              <a:rPr lang="en-US" sz="2400" dirty="0"/>
              <a:t> was able to realize faster time-to-market and simplified Application Lifecycle Management (ALM) for massively scalable services. </a:t>
            </a:r>
          </a:p>
          <a:p>
            <a:endParaRPr lang="en-US" sz="2400" dirty="0"/>
          </a:p>
          <a:p>
            <a:endParaRPr lang="en-US" sz="2800" dirty="0"/>
          </a:p>
        </p:txBody>
      </p:sp>
      <p:sp>
        <p:nvSpPr>
          <p:cNvPr id="5" name="TextBox 4"/>
          <p:cNvSpPr txBox="1"/>
          <p:nvPr/>
        </p:nvSpPr>
        <p:spPr>
          <a:xfrm>
            <a:off x="2103482" y="6333293"/>
            <a:ext cx="9816598" cy="627864"/>
          </a:xfrm>
          <a:prstGeom prst="rect">
            <a:avLst/>
          </a:prstGeom>
          <a:noFill/>
        </p:spPr>
        <p:txBody>
          <a:bodyPr wrap="none" lIns="182880" tIns="146304" rIns="182880" bIns="146304" rtlCol="0">
            <a:spAutoFit/>
          </a:bodyPr>
          <a:lstStyle/>
          <a:p>
            <a:pPr>
              <a:lnSpc>
                <a:spcPct val="90000"/>
              </a:lnSpc>
              <a:spcAft>
                <a:spcPts val="340"/>
              </a:spcAft>
              <a:defRPr/>
            </a:pPr>
            <a:r>
              <a:rPr lang="en-US" sz="2400" u="sng" dirty="0">
                <a:latin typeface="Segoe UI Light" pitchFamily="34" charset="0"/>
                <a:hlinkClick r:id="rId4"/>
              </a:rPr>
              <a:t>https://customers.microsoft.com/Pages/CustomerStory.aspx?recid=20391</a:t>
            </a:r>
            <a:r>
              <a:rPr lang="en-US" sz="2400" u="sng" dirty="0">
                <a:latin typeface="Segoe UI Light" pitchFamily="34" charset="0"/>
              </a:rPr>
              <a:t> </a:t>
            </a:r>
            <a:endParaRPr lang="en-US" sz="2400" dirty="0">
              <a:latin typeface="Segoe UI Light" pitchFamily="34" charset="0"/>
            </a:endParaRPr>
          </a:p>
        </p:txBody>
      </p:sp>
      <p:pic>
        <p:nvPicPr>
          <p:cNvPr id="6" name="Picture 5" descr="image001"/>
          <p:cNvPicPr/>
          <p:nvPr/>
        </p:nvPicPr>
        <p:blipFill>
          <a:blip r:embed="rId5">
            <a:extLst>
              <a:ext uri="{28A0092B-C50C-407E-A947-70E740481C1C}">
                <a14:useLocalDpi xmlns:a14="http://schemas.microsoft.com/office/drawing/2010/main" val="0"/>
              </a:ext>
            </a:extLst>
          </a:blip>
          <a:srcRect/>
          <a:stretch>
            <a:fillRect/>
          </a:stretch>
        </p:blipFill>
        <p:spPr bwMode="auto">
          <a:xfrm>
            <a:off x="0" y="6396674"/>
            <a:ext cx="1887533" cy="597851"/>
          </a:xfrm>
          <a:prstGeom prst="rect">
            <a:avLst/>
          </a:prstGeom>
          <a:noFill/>
          <a:ln>
            <a:noFill/>
          </a:ln>
        </p:spPr>
      </p:pic>
      <p:sp>
        <p:nvSpPr>
          <p:cNvPr id="11" name="TextBox 10"/>
          <p:cNvSpPr txBox="1"/>
          <p:nvPr/>
        </p:nvSpPr>
        <p:spPr>
          <a:xfrm>
            <a:off x="3171696" y="1781340"/>
            <a:ext cx="9578958" cy="211134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1250">
                      <a:schemeClr val="tx2"/>
                    </a:gs>
                    <a:gs pos="99000">
                      <a:schemeClr val="tx2"/>
                    </a:gs>
                  </a:gsLst>
                  <a:lin ang="5400000" scaled="0"/>
                </a:gradFill>
                <a:latin typeface="+mj-lt"/>
              </a:rPr>
              <a:t>“The facilities for shared keys, caches, code, tables, and other components within Service Fabric allow us to do what we need to do without having to write tons and tons of very complicated code.” </a:t>
            </a:r>
          </a:p>
          <a:p>
            <a:pPr>
              <a:lnSpc>
                <a:spcPct val="90000"/>
              </a:lnSpc>
              <a:spcAft>
                <a:spcPts val="600"/>
              </a:spcAft>
            </a:pPr>
            <a:r>
              <a:rPr lang="en-US" sz="2400" dirty="0">
                <a:gradFill>
                  <a:gsLst>
                    <a:gs pos="1250">
                      <a:schemeClr val="tx2"/>
                    </a:gs>
                    <a:gs pos="99000">
                      <a:schemeClr val="tx2"/>
                    </a:gs>
                  </a:gsLst>
                  <a:lin ang="5400000" scaled="0"/>
                </a:gradFill>
                <a:latin typeface="+mj-lt"/>
              </a:rPr>
              <a:t>Richard Beeson, CTO </a:t>
            </a:r>
            <a:r>
              <a:rPr lang="en-US" sz="2400" dirty="0" err="1">
                <a:gradFill>
                  <a:gsLst>
                    <a:gs pos="1250">
                      <a:schemeClr val="tx2"/>
                    </a:gs>
                    <a:gs pos="99000">
                      <a:schemeClr val="tx2"/>
                    </a:gs>
                  </a:gsLst>
                  <a:lin ang="5400000" scaled="0"/>
                </a:gradFill>
                <a:latin typeface="+mj-lt"/>
              </a:rPr>
              <a:t>OSIsoft</a:t>
            </a:r>
            <a:endParaRPr lang="en-US" sz="2400" dirty="0">
              <a:gradFill>
                <a:gsLst>
                  <a:gs pos="1250">
                    <a:schemeClr val="tx2"/>
                  </a:gs>
                  <a:gs pos="99000">
                    <a:schemeClr val="tx2"/>
                  </a:gs>
                </a:gsLst>
                <a:lin ang="5400000" scaled="0"/>
              </a:gradFill>
              <a:latin typeface="+mj-lt"/>
            </a:endParaRP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12" name="TextBox 11"/>
          <p:cNvSpPr txBox="1"/>
          <p:nvPr/>
        </p:nvSpPr>
        <p:spPr>
          <a:xfrm>
            <a:off x="274639" y="1515194"/>
            <a:ext cx="2897057" cy="1989775"/>
          </a:xfrm>
          <a:prstGeom prst="rect">
            <a:avLst/>
          </a:prstGeom>
          <a:noFill/>
        </p:spPr>
        <p:txBody>
          <a:bodyPr wrap="square" lIns="182880" tIns="146304" rIns="182880" bIns="146304" rtlCol="0">
            <a:spAutoFit/>
          </a:bodyPr>
          <a:lstStyle/>
          <a:p>
            <a:pPr>
              <a:lnSpc>
                <a:spcPct val="90000"/>
              </a:lnSpc>
              <a:spcAft>
                <a:spcPts val="600"/>
              </a:spcAft>
            </a:pPr>
            <a:r>
              <a:rPr lang="en-US" sz="1100" b="1" u="sng" dirty="0">
                <a:gradFill>
                  <a:gsLst>
                    <a:gs pos="1250">
                      <a:schemeClr val="tx2"/>
                    </a:gs>
                    <a:gs pos="99000">
                      <a:schemeClr val="tx2"/>
                    </a:gs>
                  </a:gsLst>
                  <a:lin ang="5400000" scaled="0"/>
                </a:gradFill>
                <a:latin typeface="+mj-lt"/>
              </a:rPr>
              <a:t>Overview</a:t>
            </a:r>
            <a:endParaRPr lang="en-US" sz="2400" b="1" u="sng" dirty="0">
              <a:gradFill>
                <a:gsLst>
                  <a:gs pos="1250">
                    <a:schemeClr val="tx2"/>
                  </a:gs>
                  <a:gs pos="99000">
                    <a:schemeClr val="tx2"/>
                  </a:gs>
                </a:gsLst>
                <a:lin ang="5400000" scaled="0"/>
              </a:gradFill>
              <a:latin typeface="+mj-lt"/>
            </a:endParaRPr>
          </a:p>
          <a:p>
            <a:pPr>
              <a:lnSpc>
                <a:spcPct val="90000"/>
              </a:lnSpc>
              <a:spcAft>
                <a:spcPts val="600"/>
              </a:spcAft>
            </a:pPr>
            <a:r>
              <a:rPr lang="en-US" sz="1100" dirty="0">
                <a:gradFill>
                  <a:gsLst>
                    <a:gs pos="2917">
                      <a:schemeClr val="tx1"/>
                    </a:gs>
                    <a:gs pos="30000">
                      <a:schemeClr val="tx1"/>
                    </a:gs>
                  </a:gsLst>
                  <a:lin ang="5400000" scaled="0"/>
                </a:gradFill>
              </a:rPr>
              <a:t>Partner: </a:t>
            </a:r>
            <a:r>
              <a:rPr lang="en-US" sz="1100" dirty="0" err="1">
                <a:gradFill>
                  <a:gsLst>
                    <a:gs pos="2917">
                      <a:schemeClr val="tx1"/>
                    </a:gs>
                    <a:gs pos="30000">
                      <a:schemeClr val="tx1"/>
                    </a:gs>
                  </a:gsLst>
                  <a:lin ang="5400000" scaled="0"/>
                </a:gradFill>
              </a:rPr>
              <a:t>OSIsoft</a:t>
            </a:r>
            <a:endParaRPr lang="en-US" sz="1100" dirty="0">
              <a:gradFill>
                <a:gsLst>
                  <a:gs pos="2917">
                    <a:schemeClr val="tx1"/>
                  </a:gs>
                  <a:gs pos="30000">
                    <a:schemeClr val="tx1"/>
                  </a:gs>
                </a:gsLst>
                <a:lin ang="5400000" scaled="0"/>
              </a:gradFill>
            </a:endParaRPr>
          </a:p>
          <a:p>
            <a:pPr>
              <a:lnSpc>
                <a:spcPct val="90000"/>
              </a:lnSpc>
              <a:spcAft>
                <a:spcPts val="600"/>
              </a:spcAft>
            </a:pPr>
            <a:r>
              <a:rPr lang="en-US" sz="1100" dirty="0">
                <a:gradFill>
                  <a:gsLst>
                    <a:gs pos="2917">
                      <a:schemeClr val="tx1"/>
                    </a:gs>
                    <a:gs pos="30000">
                      <a:schemeClr val="tx1"/>
                    </a:gs>
                  </a:gsLst>
                  <a:lin ang="5400000" scaled="0"/>
                </a:gradFill>
              </a:rPr>
              <a:t>Partner Website: www.osisoft.com</a:t>
            </a:r>
          </a:p>
          <a:p>
            <a:pPr>
              <a:lnSpc>
                <a:spcPct val="90000"/>
              </a:lnSpc>
              <a:spcAft>
                <a:spcPts val="600"/>
              </a:spcAft>
            </a:pPr>
            <a:r>
              <a:rPr lang="en-US" sz="1100" dirty="0">
                <a:gradFill>
                  <a:gsLst>
                    <a:gs pos="2917">
                      <a:schemeClr val="tx1"/>
                    </a:gs>
                    <a:gs pos="30000">
                      <a:schemeClr val="tx1"/>
                    </a:gs>
                  </a:gsLst>
                  <a:lin ang="5400000" scaled="0"/>
                </a:gradFill>
              </a:rPr>
              <a:t>Partner Size: 1135 employees</a:t>
            </a:r>
          </a:p>
          <a:p>
            <a:pPr>
              <a:lnSpc>
                <a:spcPct val="90000"/>
              </a:lnSpc>
              <a:spcAft>
                <a:spcPts val="600"/>
              </a:spcAft>
            </a:pPr>
            <a:r>
              <a:rPr lang="en-US" sz="1100" dirty="0">
                <a:gradFill>
                  <a:gsLst>
                    <a:gs pos="2917">
                      <a:schemeClr val="tx1"/>
                    </a:gs>
                    <a:gs pos="30000">
                      <a:schemeClr val="tx1"/>
                    </a:gs>
                  </a:gsLst>
                  <a:lin ang="5400000" scaled="0"/>
                </a:gradFill>
              </a:rPr>
              <a:t>Country or Region: Global</a:t>
            </a:r>
          </a:p>
          <a:p>
            <a:pPr>
              <a:lnSpc>
                <a:spcPct val="90000"/>
              </a:lnSpc>
              <a:spcAft>
                <a:spcPts val="600"/>
              </a:spcAft>
            </a:pPr>
            <a:r>
              <a:rPr lang="en-US" sz="1100" dirty="0">
                <a:gradFill>
                  <a:gsLst>
                    <a:gs pos="2917">
                      <a:schemeClr val="tx1"/>
                    </a:gs>
                    <a:gs pos="30000">
                      <a:schemeClr val="tx1"/>
                    </a:gs>
                  </a:gsLst>
                  <a:lin ang="5400000" scaled="0"/>
                </a:gradFill>
              </a:rPr>
              <a:t>Industry: Professional services—Software engineering</a:t>
            </a:r>
          </a:p>
          <a:p>
            <a:pPr>
              <a:lnSpc>
                <a:spcPct val="90000"/>
              </a:lnSpc>
              <a:spcAft>
                <a:spcPts val="600"/>
              </a:spcAft>
            </a:pPr>
            <a:endParaRPr lang="en-US" sz="1100" dirty="0" err="1">
              <a:gradFill>
                <a:gsLst>
                  <a:gs pos="2917">
                    <a:schemeClr val="tx1"/>
                  </a:gs>
                  <a:gs pos="30000">
                    <a:schemeClr val="tx1"/>
                  </a:gs>
                </a:gsLst>
                <a:lin ang="5400000" scaled="0"/>
              </a:gradFill>
            </a:endParaRPr>
          </a:p>
        </p:txBody>
      </p:sp>
      <p:sp>
        <p:nvSpPr>
          <p:cNvPr id="13" name="TextBox 12"/>
          <p:cNvSpPr txBox="1"/>
          <p:nvPr/>
        </p:nvSpPr>
        <p:spPr>
          <a:xfrm>
            <a:off x="271848" y="3226859"/>
            <a:ext cx="2902640" cy="1148007"/>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gradFill>
                  <a:gsLst>
                    <a:gs pos="1250">
                      <a:schemeClr val="tx2"/>
                    </a:gs>
                    <a:gs pos="99000">
                      <a:schemeClr val="tx2"/>
                    </a:gs>
                  </a:gsLst>
                  <a:lin ang="5400000" scaled="0"/>
                </a:gradFill>
                <a:latin typeface="+mj-lt"/>
              </a:rPr>
              <a:t>Solution</a:t>
            </a:r>
          </a:p>
          <a:p>
            <a:pPr>
              <a:lnSpc>
                <a:spcPct val="90000"/>
              </a:lnSpc>
              <a:spcAft>
                <a:spcPts val="600"/>
              </a:spcAft>
            </a:pPr>
            <a:r>
              <a:rPr lang="en-US" sz="1100" dirty="0">
                <a:gradFill>
                  <a:gsLst>
                    <a:gs pos="2917">
                      <a:schemeClr val="tx1"/>
                    </a:gs>
                    <a:gs pos="30000">
                      <a:schemeClr val="tx1"/>
                    </a:gs>
                  </a:gsLst>
                  <a:lin ang="5400000" scaled="0"/>
                </a:gradFill>
              </a:rPr>
              <a:t>The company is basing its cloud offerings on Microsoft Azure, using the Microsoft Azure Service Fabric platform and Visual Studio Online. </a:t>
            </a:r>
          </a:p>
        </p:txBody>
      </p:sp>
      <p:sp>
        <p:nvSpPr>
          <p:cNvPr id="14" name="Rectangle 13"/>
          <p:cNvSpPr/>
          <p:nvPr/>
        </p:nvSpPr>
        <p:spPr>
          <a:xfrm>
            <a:off x="274639" y="4566929"/>
            <a:ext cx="6216650" cy="1123384"/>
          </a:xfrm>
          <a:prstGeom prst="rect">
            <a:avLst/>
          </a:prstGeom>
        </p:spPr>
        <p:txBody>
          <a:bodyPr>
            <a:spAutoFit/>
          </a:bodyPr>
          <a:lstStyle/>
          <a:p>
            <a:r>
              <a:rPr lang="en-US" sz="1200" b="1" u="sng" dirty="0">
                <a:gradFill>
                  <a:gsLst>
                    <a:gs pos="1250">
                      <a:schemeClr val="tx2"/>
                    </a:gs>
                    <a:gs pos="99000">
                      <a:schemeClr val="tx2"/>
                    </a:gs>
                  </a:gsLst>
                  <a:lin ang="5400000" scaled="0"/>
                </a:gradFill>
                <a:latin typeface="+mj-lt"/>
              </a:rPr>
              <a:t>Benefits</a:t>
            </a:r>
          </a:p>
          <a:p>
            <a:pPr marL="285750" indent="-285750">
              <a:buFont typeface="Arial" panose="020B0604020202020204" pitchFamily="34" charset="0"/>
              <a:buChar char="•"/>
            </a:pPr>
            <a:r>
              <a:rPr lang="en-US" sz="1100" dirty="0">
                <a:gradFill>
                  <a:gsLst>
                    <a:gs pos="2917">
                      <a:schemeClr val="tx1"/>
                    </a:gs>
                    <a:gs pos="30000">
                      <a:schemeClr val="tx1"/>
                    </a:gs>
                  </a:gsLst>
                  <a:lin ang="5400000" scaled="0"/>
                </a:gradFill>
              </a:rPr>
              <a:t>Exponential scalability</a:t>
            </a:r>
          </a:p>
          <a:p>
            <a:pPr marL="285750" indent="-285750">
              <a:buFont typeface="Arial" panose="020B0604020202020204" pitchFamily="34" charset="0"/>
              <a:buChar char="•"/>
            </a:pPr>
            <a:r>
              <a:rPr lang="en-US" sz="1100" dirty="0">
                <a:gradFill>
                  <a:gsLst>
                    <a:gs pos="2917">
                      <a:schemeClr val="tx1"/>
                    </a:gs>
                    <a:gs pos="30000">
                      <a:schemeClr val="tx1"/>
                    </a:gs>
                  </a:gsLst>
                  <a:lin ang="5400000" scaled="0"/>
                </a:gradFill>
              </a:rPr>
              <a:t>Streamlined development</a:t>
            </a:r>
          </a:p>
          <a:p>
            <a:pPr marL="285750" indent="-285750">
              <a:buFont typeface="Arial" panose="020B0604020202020204" pitchFamily="34" charset="0"/>
              <a:buChar char="•"/>
            </a:pPr>
            <a:r>
              <a:rPr lang="en-US" sz="1100" dirty="0">
                <a:gradFill>
                  <a:gsLst>
                    <a:gs pos="2917">
                      <a:schemeClr val="tx1"/>
                    </a:gs>
                    <a:gs pos="30000">
                      <a:schemeClr val="tx1"/>
                    </a:gs>
                  </a:gsLst>
                  <a:lin ang="5400000" scaled="0"/>
                </a:gradFill>
              </a:rPr>
              <a:t>Expanded data support</a:t>
            </a:r>
          </a:p>
          <a:p>
            <a:pPr marL="285750" indent="-285750">
              <a:buFont typeface="Arial" panose="020B0604020202020204" pitchFamily="34" charset="0"/>
              <a:buChar char="•"/>
            </a:pPr>
            <a:r>
              <a:rPr lang="en-US" sz="1100" dirty="0">
                <a:gradFill>
                  <a:gsLst>
                    <a:gs pos="2917">
                      <a:schemeClr val="tx1"/>
                    </a:gs>
                    <a:gs pos="30000">
                      <a:schemeClr val="tx1"/>
                    </a:gs>
                  </a:gsLst>
                  <a:lin ang="5400000" scaled="0"/>
                </a:gradFill>
              </a:rPr>
              <a:t>Strong hybrid cloud support</a:t>
            </a:r>
          </a:p>
          <a:p>
            <a:pPr marL="285750" indent="-285750">
              <a:buFont typeface="Arial" panose="020B0604020202020204" pitchFamily="34" charset="0"/>
              <a:buChar char="•"/>
            </a:pPr>
            <a:r>
              <a:rPr lang="en-US" sz="1100" dirty="0">
                <a:gradFill>
                  <a:gsLst>
                    <a:gs pos="2917">
                      <a:schemeClr val="tx1"/>
                    </a:gs>
                    <a:gs pos="30000">
                      <a:schemeClr val="tx1"/>
                    </a:gs>
                  </a:gsLst>
                  <a:lin ang="5400000" scaled="0"/>
                </a:gradFill>
              </a:rPr>
              <a:t>Simplified ALM</a:t>
            </a:r>
          </a:p>
        </p:txBody>
      </p:sp>
      <p:pic>
        <p:nvPicPr>
          <p:cNvPr id="15" name="Picture 14" descr="C:\Users\stevel\Desktop\osisoft_logo.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93369" y="207687"/>
            <a:ext cx="1590675" cy="608965"/>
          </a:xfrm>
          <a:prstGeom prst="rect">
            <a:avLst/>
          </a:prstGeom>
          <a:noFill/>
          <a:ln>
            <a:noFill/>
          </a:ln>
        </p:spPr>
      </p:pic>
    </p:spTree>
    <p:extLst>
      <p:ext uri="{BB962C8B-B14F-4D97-AF65-F5344CB8AC3E}">
        <p14:creationId xmlns:p14="http://schemas.microsoft.com/office/powerpoint/2010/main" val="171864586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Iberia Express triples direct sales through website with Microsoft Azure</a:t>
            </a:r>
          </a:p>
        </p:txBody>
      </p:sp>
      <p:sp>
        <p:nvSpPr>
          <p:cNvPr id="3" name="Text Placeholder 2"/>
          <p:cNvSpPr>
            <a:spLocks noGrp="1"/>
          </p:cNvSpPr>
          <p:nvPr>
            <p:ph type="body" sz="quarter" idx="10"/>
          </p:nvPr>
        </p:nvSpPr>
        <p:spPr>
          <a:xfrm>
            <a:off x="2967772" y="3748955"/>
            <a:ext cx="9143966" cy="2874633"/>
          </a:xfrm>
        </p:spPr>
        <p:txBody>
          <a:bodyPr/>
          <a:lstStyle/>
          <a:p>
            <a:pPr marL="342900" indent="-342900">
              <a:buFont typeface="Arial" panose="020B0604020202020204" pitchFamily="34" charset="0"/>
              <a:buChar char="•"/>
            </a:pPr>
            <a:r>
              <a:rPr lang="en-US" sz="2400" dirty="0">
                <a:hlinkClick r:id="rId3"/>
              </a:rPr>
              <a:t>www.iberiaexpress.com</a:t>
            </a:r>
            <a:r>
              <a:rPr lang="en-US" sz="2400" dirty="0"/>
              <a:t> architected for the cloud</a:t>
            </a:r>
          </a:p>
          <a:p>
            <a:pPr marL="342900" indent="-342900">
              <a:buFont typeface="Arial" panose="020B0604020202020204" pitchFamily="34" charset="0"/>
              <a:buChar char="•"/>
            </a:pPr>
            <a:r>
              <a:rPr lang="en-US" sz="2400" dirty="0"/>
              <a:t>used VSO as ALM for </a:t>
            </a:r>
            <a:r>
              <a:rPr lang="en-US" sz="2400" dirty="0" err="1"/>
              <a:t>dev&amp;test</a:t>
            </a:r>
            <a:r>
              <a:rPr lang="en-US" sz="2400" dirty="0"/>
              <a:t>, pre- and production environments</a:t>
            </a:r>
          </a:p>
          <a:p>
            <a:pPr marL="342900" indent="-342900">
              <a:buFont typeface="Arial" panose="020B0604020202020204" pitchFamily="34" charset="0"/>
              <a:buChar char="•"/>
            </a:pPr>
            <a:r>
              <a:rPr lang="en-US" sz="2400" dirty="0"/>
              <a:t>Leverages services such as Azure Web Role with auto-scaling, Azure CDN, Azure Storage and Azure SQL Database with geo-replication and Azure virtual networks for backend integration</a:t>
            </a:r>
          </a:p>
          <a:p>
            <a:endParaRPr lang="en-US" sz="2400" dirty="0"/>
          </a:p>
          <a:p>
            <a:endParaRPr lang="en-US" sz="2800" dirty="0"/>
          </a:p>
        </p:txBody>
      </p:sp>
      <p:pic>
        <p:nvPicPr>
          <p:cNvPr id="4" name="Picture 3" descr="IBERIA_EXPRESS_VERTICAL_COLO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69625" y="0"/>
            <a:ext cx="1466850" cy="590550"/>
          </a:xfrm>
          <a:prstGeom prst="rect">
            <a:avLst/>
          </a:prstGeom>
          <a:noFill/>
          <a:ln>
            <a:noFill/>
          </a:ln>
        </p:spPr>
      </p:pic>
      <p:sp>
        <p:nvSpPr>
          <p:cNvPr id="5" name="TextBox 4"/>
          <p:cNvSpPr txBox="1"/>
          <p:nvPr/>
        </p:nvSpPr>
        <p:spPr>
          <a:xfrm>
            <a:off x="2103482" y="6333293"/>
            <a:ext cx="9816598" cy="627864"/>
          </a:xfrm>
          <a:prstGeom prst="rect">
            <a:avLst/>
          </a:prstGeom>
          <a:noFill/>
        </p:spPr>
        <p:txBody>
          <a:bodyPr wrap="none" lIns="182880" tIns="146304" rIns="182880" bIns="146304" rtlCol="0">
            <a:spAutoFit/>
          </a:bodyPr>
          <a:lstStyle/>
          <a:p>
            <a:pPr>
              <a:lnSpc>
                <a:spcPct val="90000"/>
              </a:lnSpc>
              <a:spcAft>
                <a:spcPts val="340"/>
              </a:spcAft>
              <a:defRPr/>
            </a:pPr>
            <a:r>
              <a:rPr lang="en-US" sz="2400" u="sng" dirty="0">
                <a:latin typeface="Segoe UI Light" pitchFamily="34" charset="0"/>
                <a:hlinkClick r:id="rId5"/>
              </a:rPr>
              <a:t>https://customers.microsoft.com/Pages/CustomerStory.aspx?recid=20881</a:t>
            </a:r>
            <a:r>
              <a:rPr lang="en-US" sz="2400" dirty="0">
                <a:latin typeface="Segoe UI Light" pitchFamily="34" charset="0"/>
              </a:rPr>
              <a:t> </a:t>
            </a:r>
          </a:p>
        </p:txBody>
      </p:sp>
      <p:pic>
        <p:nvPicPr>
          <p:cNvPr id="6" name="Picture 5" descr="image001"/>
          <p:cNvPicPr/>
          <p:nvPr/>
        </p:nvPicPr>
        <p:blipFill>
          <a:blip r:embed="rId6">
            <a:extLst>
              <a:ext uri="{28A0092B-C50C-407E-A947-70E740481C1C}">
                <a14:useLocalDpi xmlns:a14="http://schemas.microsoft.com/office/drawing/2010/main" val="0"/>
              </a:ext>
            </a:extLst>
          </a:blip>
          <a:srcRect/>
          <a:stretch>
            <a:fillRect/>
          </a:stretch>
        </p:blipFill>
        <p:spPr bwMode="auto">
          <a:xfrm>
            <a:off x="0" y="6396674"/>
            <a:ext cx="1887533" cy="597851"/>
          </a:xfrm>
          <a:prstGeom prst="rect">
            <a:avLst/>
          </a:prstGeom>
          <a:noFill/>
          <a:ln>
            <a:noFill/>
          </a:ln>
        </p:spPr>
      </p:pic>
      <p:pic>
        <p:nvPicPr>
          <p:cNvPr id="7" name="Picture 6"/>
          <p:cNvPicPr>
            <a:picLocks noChangeAspect="1"/>
          </p:cNvPicPr>
          <p:nvPr/>
        </p:nvPicPr>
        <p:blipFill>
          <a:blip r:embed="rId7"/>
          <a:stretch>
            <a:fillRect/>
          </a:stretch>
        </p:blipFill>
        <p:spPr>
          <a:xfrm>
            <a:off x="398507" y="1976830"/>
            <a:ext cx="1704975" cy="1028700"/>
          </a:xfrm>
          <a:prstGeom prst="rect">
            <a:avLst/>
          </a:prstGeom>
        </p:spPr>
      </p:pic>
      <p:pic>
        <p:nvPicPr>
          <p:cNvPr id="8" name="Picture 7"/>
          <p:cNvPicPr>
            <a:picLocks noChangeAspect="1"/>
          </p:cNvPicPr>
          <p:nvPr/>
        </p:nvPicPr>
        <p:blipFill>
          <a:blip r:embed="rId8"/>
          <a:stretch>
            <a:fillRect/>
          </a:stretch>
        </p:blipFill>
        <p:spPr>
          <a:xfrm>
            <a:off x="398507" y="3155058"/>
            <a:ext cx="1866900" cy="638175"/>
          </a:xfrm>
          <a:prstGeom prst="rect">
            <a:avLst/>
          </a:prstGeom>
        </p:spPr>
      </p:pic>
      <p:pic>
        <p:nvPicPr>
          <p:cNvPr id="9" name="Picture 8"/>
          <p:cNvPicPr>
            <a:picLocks noChangeAspect="1"/>
          </p:cNvPicPr>
          <p:nvPr/>
        </p:nvPicPr>
        <p:blipFill>
          <a:blip r:embed="rId9"/>
          <a:stretch>
            <a:fillRect/>
          </a:stretch>
        </p:blipFill>
        <p:spPr>
          <a:xfrm>
            <a:off x="398507" y="3942761"/>
            <a:ext cx="2038350" cy="1181100"/>
          </a:xfrm>
          <a:prstGeom prst="rect">
            <a:avLst/>
          </a:prstGeom>
        </p:spPr>
      </p:pic>
      <p:pic>
        <p:nvPicPr>
          <p:cNvPr id="10" name="Picture 9"/>
          <p:cNvPicPr>
            <a:picLocks noChangeAspect="1"/>
          </p:cNvPicPr>
          <p:nvPr/>
        </p:nvPicPr>
        <p:blipFill>
          <a:blip r:embed="rId10"/>
          <a:stretch>
            <a:fillRect/>
          </a:stretch>
        </p:blipFill>
        <p:spPr>
          <a:xfrm>
            <a:off x="3994294" y="1786128"/>
            <a:ext cx="6034974" cy="1701217"/>
          </a:xfrm>
          <a:prstGeom prst="rect">
            <a:avLst/>
          </a:prstGeom>
        </p:spPr>
      </p:pic>
    </p:spTree>
    <p:extLst>
      <p:ext uri="{BB962C8B-B14F-4D97-AF65-F5344CB8AC3E}">
        <p14:creationId xmlns:p14="http://schemas.microsoft.com/office/powerpoint/2010/main" val="405540129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Agency Creates Revolutionary Digital Marketing Platform Using Cloud Solution</a:t>
            </a:r>
          </a:p>
        </p:txBody>
      </p:sp>
      <p:sp>
        <p:nvSpPr>
          <p:cNvPr id="3" name="Text Placeholder 2"/>
          <p:cNvSpPr>
            <a:spLocks noGrp="1"/>
          </p:cNvSpPr>
          <p:nvPr>
            <p:ph type="body" sz="quarter" idx="10"/>
          </p:nvPr>
        </p:nvSpPr>
        <p:spPr>
          <a:xfrm>
            <a:off x="3450646" y="3433157"/>
            <a:ext cx="8792525" cy="3539430"/>
          </a:xfrm>
        </p:spPr>
        <p:txBody>
          <a:bodyPr/>
          <a:lstStyle/>
          <a:p>
            <a:pPr marL="342900" indent="-342900">
              <a:buFont typeface="Arial" panose="020B0604020202020204" pitchFamily="34" charset="0"/>
              <a:buChar char="•"/>
            </a:pPr>
            <a:r>
              <a:rPr lang="en-US" sz="2400" dirty="0"/>
              <a:t>created the Integrated Agile Marketing (I/AM) platform, which enables customers to run as many websites as they need</a:t>
            </a:r>
          </a:p>
          <a:p>
            <a:pPr marL="342900" indent="-342900">
              <a:buFont typeface="Arial" panose="020B0604020202020204" pitchFamily="34" charset="0"/>
              <a:buChar char="•"/>
            </a:pPr>
            <a:r>
              <a:rPr lang="en-US" sz="2400" dirty="0"/>
              <a:t>the platform is hosted in Azure and it publishes sites to Azure using Microsoft Azure Websites and Microsoft Azure SQL Database.</a:t>
            </a:r>
          </a:p>
          <a:p>
            <a:pPr marL="342900" indent="-342900">
              <a:buFont typeface="Arial" panose="020B0604020202020204" pitchFamily="34" charset="0"/>
              <a:buChar char="•"/>
            </a:pPr>
            <a:r>
              <a:rPr lang="en-US" sz="2400" dirty="0"/>
              <a:t>integrates with ZONZA, the company’s proprietary content management platform</a:t>
            </a:r>
          </a:p>
          <a:p>
            <a:endParaRPr lang="en-US" sz="2400" dirty="0"/>
          </a:p>
          <a:p>
            <a:endParaRPr lang="en-US" sz="2800" dirty="0"/>
          </a:p>
        </p:txBody>
      </p:sp>
      <p:sp>
        <p:nvSpPr>
          <p:cNvPr id="5" name="TextBox 4"/>
          <p:cNvSpPr txBox="1"/>
          <p:nvPr/>
        </p:nvSpPr>
        <p:spPr>
          <a:xfrm>
            <a:off x="2619877" y="6303318"/>
            <a:ext cx="9816598" cy="627864"/>
          </a:xfrm>
          <a:prstGeom prst="rect">
            <a:avLst/>
          </a:prstGeom>
          <a:noFill/>
        </p:spPr>
        <p:txBody>
          <a:bodyPr wrap="none" lIns="182880" tIns="146304" rIns="182880" bIns="146304" rtlCol="0">
            <a:spAutoFit/>
          </a:bodyPr>
          <a:lstStyle/>
          <a:p>
            <a:pPr>
              <a:lnSpc>
                <a:spcPct val="90000"/>
              </a:lnSpc>
              <a:spcAft>
                <a:spcPts val="340"/>
              </a:spcAft>
              <a:defRPr/>
            </a:pPr>
            <a:r>
              <a:rPr lang="en-US" sz="2400" u="sng" dirty="0">
                <a:latin typeface="Segoe UI Light" pitchFamily="34" charset="0"/>
              </a:rPr>
              <a:t>https://customers.microsoft.com/Pages/CustomerStory.aspx?recid=16778</a:t>
            </a:r>
            <a:endParaRPr lang="en-US" sz="2400" dirty="0">
              <a:latin typeface="Segoe UI Light"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1079" y="1238352"/>
            <a:ext cx="1905266" cy="1143160"/>
          </a:xfrm>
          <a:prstGeom prst="rect">
            <a:avLst/>
          </a:prstGeom>
        </p:spPr>
      </p:pic>
      <p:pic>
        <p:nvPicPr>
          <p:cNvPr id="12" name="Picture 11"/>
          <p:cNvPicPr>
            <a:picLocks noChangeAspect="1"/>
          </p:cNvPicPr>
          <p:nvPr/>
        </p:nvPicPr>
        <p:blipFill>
          <a:blip r:embed="rId4"/>
          <a:stretch>
            <a:fillRect/>
          </a:stretch>
        </p:blipFill>
        <p:spPr>
          <a:xfrm>
            <a:off x="4023701" y="1881905"/>
            <a:ext cx="5076825" cy="1438275"/>
          </a:xfrm>
          <a:prstGeom prst="rect">
            <a:avLst/>
          </a:prstGeom>
        </p:spPr>
      </p:pic>
      <p:pic>
        <p:nvPicPr>
          <p:cNvPr id="13" name="Picture 12"/>
          <p:cNvPicPr>
            <a:picLocks noChangeAspect="1"/>
          </p:cNvPicPr>
          <p:nvPr/>
        </p:nvPicPr>
        <p:blipFill>
          <a:blip r:embed="rId5"/>
          <a:stretch>
            <a:fillRect/>
          </a:stretch>
        </p:blipFill>
        <p:spPr>
          <a:xfrm>
            <a:off x="297872" y="1948580"/>
            <a:ext cx="3152775" cy="1371600"/>
          </a:xfrm>
          <a:prstGeom prst="rect">
            <a:avLst/>
          </a:prstGeom>
        </p:spPr>
      </p:pic>
      <p:sp>
        <p:nvSpPr>
          <p:cNvPr id="14" name="TextBox 13"/>
          <p:cNvSpPr txBox="1"/>
          <p:nvPr/>
        </p:nvSpPr>
        <p:spPr>
          <a:xfrm>
            <a:off x="227333" y="3537307"/>
            <a:ext cx="3223313" cy="3542508"/>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tx2">
                    <a:lumMod val="25000"/>
                    <a:lumOff val="75000"/>
                  </a:schemeClr>
                </a:solidFill>
              </a:rPr>
              <a:t>Situation:</a:t>
            </a:r>
          </a:p>
          <a:p>
            <a:pPr>
              <a:lnSpc>
                <a:spcPct val="90000"/>
              </a:lnSpc>
              <a:spcAft>
                <a:spcPts val="600"/>
              </a:spcAft>
            </a:pPr>
            <a:r>
              <a:rPr lang="en-US" sz="1400" dirty="0">
                <a:gradFill>
                  <a:gsLst>
                    <a:gs pos="2917">
                      <a:schemeClr val="tx1"/>
                    </a:gs>
                    <a:gs pos="30000">
                      <a:schemeClr val="tx1"/>
                    </a:gs>
                  </a:gsLst>
                  <a:lin ang="5400000" scaled="0"/>
                </a:gradFill>
              </a:rPr>
              <a:t>Lack of centralized management to respond to market demand</a:t>
            </a:r>
          </a:p>
          <a:p>
            <a:pPr>
              <a:lnSpc>
                <a:spcPct val="90000"/>
              </a:lnSpc>
              <a:spcAft>
                <a:spcPts val="600"/>
              </a:spcAft>
            </a:pPr>
            <a:r>
              <a:rPr lang="en-US" sz="1400" dirty="0">
                <a:gradFill>
                  <a:gsLst>
                    <a:gs pos="2917">
                      <a:schemeClr val="tx1"/>
                    </a:gs>
                    <a:gs pos="30000">
                      <a:schemeClr val="tx1"/>
                    </a:gs>
                  </a:gsLst>
                  <a:lin ang="5400000" scaled="0"/>
                </a:gradFill>
              </a:rPr>
              <a:t>Need to deliver web marketing experience at scale</a:t>
            </a:r>
          </a:p>
          <a:p>
            <a:pPr>
              <a:lnSpc>
                <a:spcPct val="90000"/>
              </a:lnSpc>
              <a:spcAft>
                <a:spcPts val="600"/>
              </a:spcAft>
            </a:pPr>
            <a:r>
              <a:rPr lang="en-US" dirty="0">
                <a:solidFill>
                  <a:schemeClr val="tx2">
                    <a:lumMod val="25000"/>
                    <a:lumOff val="75000"/>
                  </a:schemeClr>
                </a:solidFill>
              </a:rPr>
              <a:t>Benefits:</a:t>
            </a:r>
          </a:p>
          <a:p>
            <a:pPr>
              <a:lnSpc>
                <a:spcPct val="90000"/>
              </a:lnSpc>
              <a:spcAft>
                <a:spcPts val="600"/>
              </a:spcAft>
            </a:pPr>
            <a:r>
              <a:rPr lang="en-US" sz="1400" dirty="0">
                <a:gradFill>
                  <a:gsLst>
                    <a:gs pos="2917">
                      <a:schemeClr val="tx1"/>
                    </a:gs>
                    <a:gs pos="30000">
                      <a:schemeClr val="tx1"/>
                    </a:gs>
                  </a:gsLst>
                  <a:lin ang="5400000" scaled="0"/>
                </a:gradFill>
              </a:rPr>
              <a:t>Reduced Launch Time by Almost 60 Percent</a:t>
            </a:r>
          </a:p>
          <a:p>
            <a:pPr>
              <a:lnSpc>
                <a:spcPct val="90000"/>
              </a:lnSpc>
              <a:spcAft>
                <a:spcPts val="600"/>
              </a:spcAft>
            </a:pPr>
            <a:r>
              <a:rPr lang="en-US" sz="1400" dirty="0">
                <a:gradFill>
                  <a:gsLst>
                    <a:gs pos="2917">
                      <a:schemeClr val="tx1"/>
                    </a:gs>
                    <a:gs pos="30000">
                      <a:schemeClr val="tx1"/>
                    </a:gs>
                  </a:gsLst>
                  <a:lin ang="5400000" scaled="0"/>
                </a:gradFill>
              </a:rPr>
              <a:t>Met High Demand with Scalability</a:t>
            </a:r>
          </a:p>
          <a:p>
            <a:pPr>
              <a:lnSpc>
                <a:spcPct val="90000"/>
              </a:lnSpc>
              <a:spcAft>
                <a:spcPts val="600"/>
              </a:spcAft>
            </a:pPr>
            <a:r>
              <a:rPr lang="en-US" sz="1400" dirty="0">
                <a:gradFill>
                  <a:gsLst>
                    <a:gs pos="2917">
                      <a:schemeClr val="tx1"/>
                    </a:gs>
                    <a:gs pos="30000">
                      <a:schemeClr val="tx1"/>
                    </a:gs>
                  </a:gsLst>
                  <a:lin ang="5400000" scaled="0"/>
                </a:gradFill>
              </a:rPr>
              <a:t>Localized the Site Quickly</a:t>
            </a:r>
          </a:p>
          <a:p>
            <a:pPr>
              <a:lnSpc>
                <a:spcPct val="90000"/>
              </a:lnSpc>
              <a:spcAft>
                <a:spcPts val="600"/>
              </a:spcAft>
            </a:pPr>
            <a:r>
              <a:rPr lang="en-US" sz="1400" dirty="0">
                <a:gradFill>
                  <a:gsLst>
                    <a:gs pos="2917">
                      <a:schemeClr val="tx1"/>
                    </a:gs>
                    <a:gs pos="30000">
                      <a:schemeClr val="tx1"/>
                    </a:gs>
                  </a:gsLst>
                  <a:lin ang="5400000" scaled="0"/>
                </a:gradFill>
              </a:rPr>
              <a:t>Made Real-Time Updates</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42703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Architecting for Scale</a:t>
            </a:r>
          </a:p>
        </p:txBody>
      </p:sp>
    </p:spTree>
    <p:extLst>
      <p:ext uri="{BB962C8B-B14F-4D97-AF65-F5344CB8AC3E}">
        <p14:creationId xmlns:p14="http://schemas.microsoft.com/office/powerpoint/2010/main" val="395841909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References</a:t>
            </a:r>
          </a:p>
        </p:txBody>
      </p:sp>
      <p:sp>
        <p:nvSpPr>
          <p:cNvPr id="3" name="Text Placeholder 2"/>
          <p:cNvSpPr>
            <a:spLocks noGrp="1"/>
          </p:cNvSpPr>
          <p:nvPr>
            <p:ph type="body" sz="quarter" idx="10"/>
          </p:nvPr>
        </p:nvSpPr>
        <p:spPr>
          <a:xfrm>
            <a:off x="274638" y="1212850"/>
            <a:ext cx="11887200" cy="5663089"/>
          </a:xfrm>
        </p:spPr>
        <p:txBody>
          <a:bodyPr/>
          <a:lstStyle/>
          <a:p>
            <a:r>
              <a:rPr lang="en-US" b="1" dirty="0">
                <a:hlinkClick r:id="rId3"/>
              </a:rPr>
              <a:t>https://mva.microsoft.com/en-US/training-courses/build-always-on-hyper-scalable-microservice-based-cloud-services-13992?l=fqheWt4rB_1705368485</a:t>
            </a:r>
          </a:p>
          <a:p>
            <a:r>
              <a:rPr lang="en-US" b="1" dirty="0">
                <a:hlinkClick r:id="rId3"/>
              </a:rPr>
              <a:t>Episode 3 - Scalability and Deployment</a:t>
            </a:r>
            <a:endParaRPr lang="en-US" b="1" dirty="0"/>
          </a:p>
          <a:p>
            <a:r>
              <a:rPr lang="en-US" b="1" dirty="0">
                <a:hlinkClick r:id="rId4"/>
              </a:rPr>
              <a:t>Episode 7 - Design for Scalability</a:t>
            </a:r>
            <a:endParaRPr lang="en-US" b="1" dirty="0"/>
          </a:p>
          <a:p>
            <a:r>
              <a:rPr lang="en-US" b="1" dirty="0">
                <a:hlinkClick r:id="rId5"/>
              </a:rPr>
              <a:t>Surviving Success: Architecting Web Sites and Services for Rapid Growth</a:t>
            </a:r>
            <a:endParaRPr lang="en-US" b="1" dirty="0"/>
          </a:p>
          <a:p>
            <a:r>
              <a:rPr lang="en-US" b="1" dirty="0">
                <a:hlinkClick r:id="rId6"/>
              </a:rPr>
              <a:t>Building Big: Lessons Learned from Azure Customers</a:t>
            </a:r>
            <a:endParaRPr lang="en-US" dirty="0"/>
          </a:p>
        </p:txBody>
      </p:sp>
    </p:spTree>
    <p:extLst>
      <p:ext uri="{BB962C8B-B14F-4D97-AF65-F5344CB8AC3E}">
        <p14:creationId xmlns:p14="http://schemas.microsoft.com/office/powerpoint/2010/main" val="284873045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Guidance References </a:t>
            </a:r>
          </a:p>
        </p:txBody>
      </p:sp>
      <p:sp>
        <p:nvSpPr>
          <p:cNvPr id="3" name="Text Placeholder 2"/>
          <p:cNvSpPr>
            <a:spLocks noGrp="1"/>
          </p:cNvSpPr>
          <p:nvPr>
            <p:ph type="body" sz="quarter" idx="10"/>
          </p:nvPr>
        </p:nvSpPr>
        <p:spPr>
          <a:xfrm>
            <a:off x="274638" y="1212850"/>
            <a:ext cx="11887200" cy="4801314"/>
          </a:xfrm>
        </p:spPr>
        <p:txBody>
          <a:bodyPr/>
          <a:lstStyle/>
          <a:p>
            <a:r>
              <a:rPr lang="en-US" b="1" dirty="0">
                <a:hlinkClick r:id="rId2"/>
              </a:rPr>
              <a:t>Scalability checklist</a:t>
            </a:r>
            <a:endParaRPr lang="en-US" b="1" dirty="0"/>
          </a:p>
          <a:p>
            <a:endParaRPr lang="en-US" b="1" dirty="0"/>
          </a:p>
          <a:p>
            <a:r>
              <a:rPr lang="en-US" b="1" dirty="0" err="1">
                <a:hlinkClick r:id="rId3"/>
              </a:rPr>
              <a:t>Autoscaling</a:t>
            </a:r>
            <a:r>
              <a:rPr lang="en-US" b="1" dirty="0">
                <a:hlinkClick r:id="rId3"/>
              </a:rPr>
              <a:t> guidance</a:t>
            </a:r>
            <a:endParaRPr lang="en-US" b="1" dirty="0"/>
          </a:p>
          <a:p>
            <a:r>
              <a:rPr lang="en-US" b="1" dirty="0">
                <a:hlinkClick r:id="rId4"/>
              </a:rPr>
              <a:t>Data partitioning guidance</a:t>
            </a:r>
            <a:endParaRPr lang="en-US" b="1" dirty="0"/>
          </a:p>
          <a:p>
            <a:endParaRPr lang="en-US" b="1" dirty="0"/>
          </a:p>
          <a:p>
            <a:r>
              <a:rPr lang="en-US" b="1" dirty="0">
                <a:hlinkClick r:id="rId5"/>
              </a:rPr>
              <a:t>Caching guidance</a:t>
            </a:r>
            <a:endParaRPr lang="en-US" b="1" dirty="0"/>
          </a:p>
          <a:p>
            <a:r>
              <a:rPr lang="en-US" b="1" dirty="0">
                <a:hlinkClick r:id="rId6"/>
              </a:rPr>
              <a:t>Content Delivery Network (CDN) guidance</a:t>
            </a:r>
            <a:endParaRPr lang="en-US" b="1" dirty="0"/>
          </a:p>
        </p:txBody>
      </p:sp>
    </p:spTree>
    <p:extLst>
      <p:ext uri="{BB962C8B-B14F-4D97-AF65-F5344CB8AC3E}">
        <p14:creationId xmlns:p14="http://schemas.microsoft.com/office/powerpoint/2010/main" val="286263909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a:t>
            </a:r>
            <a:br>
              <a:rPr lang="en-US" dirty="0"/>
            </a:br>
            <a:r>
              <a:rPr lang="en-US" sz="2400" dirty="0"/>
              <a:t>Technical services to help you win more deals, accelerate deployment and increase consumption</a:t>
            </a:r>
            <a:endParaRPr lang="en-US" sz="2800" dirty="0"/>
          </a:p>
        </p:txBody>
      </p:sp>
      <p:grpSp>
        <p:nvGrpSpPr>
          <p:cNvPr id="5" name="Group 4"/>
          <p:cNvGrpSpPr>
            <a:grpSpLocks noChangeAspect="1"/>
          </p:cNvGrpSpPr>
          <p:nvPr/>
        </p:nvGrpSpPr>
        <p:grpSpPr bwMode="auto">
          <a:xfrm>
            <a:off x="-238124" y="650240"/>
            <a:ext cx="6344284" cy="6344285"/>
            <a:chOff x="2493" y="976"/>
            <a:chExt cx="2849" cy="2849"/>
          </a:xfrm>
        </p:grpSpPr>
        <p:sp>
          <p:nvSpPr>
            <p:cNvPr id="6" name="AutoShape 3"/>
            <p:cNvSpPr>
              <a:spLocks noChangeAspect="1" noChangeArrowheads="1" noTextEdit="1"/>
            </p:cNvSpPr>
            <p:nvPr/>
          </p:nvSpPr>
          <p:spPr bwMode="auto">
            <a:xfrm>
              <a:off x="2493" y="976"/>
              <a:ext cx="2849"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4734" y="2932"/>
              <a:ext cx="247" cy="121"/>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278" y="2935"/>
              <a:ext cx="527" cy="6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3391" y="2742"/>
              <a:ext cx="549" cy="116"/>
            </a:xfrm>
            <a:prstGeom prst="ellipse">
              <a:avLst/>
            </a:pr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2990" y="1879"/>
              <a:ext cx="1328" cy="9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3032" y="1921"/>
              <a:ext cx="1244" cy="70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2842" y="2989"/>
              <a:ext cx="1644" cy="62"/>
            </a:xfrm>
            <a:prstGeom prst="rect">
              <a:avLst/>
            </a:prstGeom>
            <a:solidFill>
              <a:srgbClr val="004B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42" y="2915"/>
              <a:ext cx="1644" cy="74"/>
            </a:xfrm>
            <a:custGeom>
              <a:avLst/>
              <a:gdLst>
                <a:gd name="T0" fmla="*/ 1644 w 1644"/>
                <a:gd name="T1" fmla="*/ 74 h 74"/>
                <a:gd name="T2" fmla="*/ 0 w 1644"/>
                <a:gd name="T3" fmla="*/ 74 h 74"/>
                <a:gd name="T4" fmla="*/ 103 w 1644"/>
                <a:gd name="T5" fmla="*/ 0 h 74"/>
                <a:gd name="T6" fmla="*/ 1543 w 1644"/>
                <a:gd name="T7" fmla="*/ 0 h 74"/>
                <a:gd name="T8" fmla="*/ 1644 w 1644"/>
                <a:gd name="T9" fmla="*/ 74 h 74"/>
              </a:gdLst>
              <a:ahLst/>
              <a:cxnLst>
                <a:cxn ang="0">
                  <a:pos x="T0" y="T1"/>
                </a:cxn>
                <a:cxn ang="0">
                  <a:pos x="T2" y="T3"/>
                </a:cxn>
                <a:cxn ang="0">
                  <a:pos x="T4" y="T5"/>
                </a:cxn>
                <a:cxn ang="0">
                  <a:pos x="T6" y="T7"/>
                </a:cxn>
                <a:cxn ang="0">
                  <a:pos x="T8" y="T9"/>
                </a:cxn>
              </a:cxnLst>
              <a:rect l="0" t="0" r="r" b="b"/>
              <a:pathLst>
                <a:path w="1644" h="74">
                  <a:moveTo>
                    <a:pt x="1644" y="74"/>
                  </a:moveTo>
                  <a:lnTo>
                    <a:pt x="0" y="74"/>
                  </a:lnTo>
                  <a:lnTo>
                    <a:pt x="103" y="0"/>
                  </a:lnTo>
                  <a:lnTo>
                    <a:pt x="1543" y="0"/>
                  </a:lnTo>
                  <a:lnTo>
                    <a:pt x="1644" y="7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2"/>
            <p:cNvSpPr>
              <a:spLocks noChangeArrowheads="1"/>
            </p:cNvSpPr>
            <p:nvPr/>
          </p:nvSpPr>
          <p:spPr bwMode="auto">
            <a:xfrm>
              <a:off x="3349" y="1750"/>
              <a:ext cx="653" cy="653"/>
            </a:xfrm>
            <a:prstGeom prst="ellipse">
              <a:avLst/>
            </a:pr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3512" y="1938"/>
              <a:ext cx="326" cy="27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 Placeholder 1"/>
          <p:cNvSpPr txBox="1">
            <a:spLocks/>
          </p:cNvSpPr>
          <p:nvPr>
            <p:custDataLst>
              <p:tags r:id="rId1"/>
            </p:custDataLst>
          </p:nvPr>
        </p:nvSpPr>
        <p:spPr>
          <a:xfrm>
            <a:off x="6311913" y="1831982"/>
            <a:ext cx="5522647" cy="4714111"/>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wrap="square" lIns="0" tIns="0" rIns="0" bIns="0" anchor="t">
            <a:spAutoFit/>
          </a:bodyPr>
          <a:lstStyle>
            <a:lvl1pPr marL="285750" indent="-285750" algn="l" defTabSz="914400" rtl="0" eaLnBrk="1" latinLnBrk="0" hangingPunct="1">
              <a:lnSpc>
                <a:spcPct val="100000"/>
              </a:lnSpc>
              <a:spcBef>
                <a:spcPts val="1200"/>
              </a:spcBef>
              <a:buFont typeface="Arial" panose="020B0604020202020204" pitchFamily="34" charset="0"/>
              <a:buChar char="•"/>
              <a:defRPr sz="2800" kern="1200">
                <a:ln>
                  <a:noFill/>
                </a:ln>
                <a:solidFill>
                  <a:schemeClr val="tx1"/>
                </a:solidFill>
                <a:latin typeface="+mj-lt"/>
                <a:ea typeface="+mn-ea"/>
                <a:cs typeface="+mn-cs"/>
              </a:defRPr>
            </a:lvl1pPr>
            <a:lvl2pPr marL="742950" indent="-285750" algn="l" defTabSz="914400" rtl="0" eaLnBrk="1" latinLnBrk="0" hangingPunct="1">
              <a:lnSpc>
                <a:spcPct val="100000"/>
              </a:lnSpc>
              <a:spcBef>
                <a:spcPts val="300"/>
              </a:spcBef>
              <a:spcAft>
                <a:spcPts val="600"/>
              </a:spcAft>
              <a:buFont typeface="Segoe UI" panose="020B0502040204020203" pitchFamily="34" charset="0"/>
              <a:buChar char="–"/>
              <a:defRPr sz="2400" kern="1200">
                <a:ln>
                  <a:noFill/>
                </a:ln>
                <a:solidFill>
                  <a:schemeClr val="tx1"/>
                </a:solidFill>
                <a:latin typeface="+mj-lt"/>
                <a:ea typeface="+mn-ea"/>
                <a:cs typeface="+mn-cs"/>
              </a:defRPr>
            </a:lvl2pPr>
            <a:lvl3pPr marL="1143000" indent="-228600" algn="l" defTabSz="914400" rtl="0" eaLnBrk="1" latinLnBrk="0" hangingPunct="1">
              <a:lnSpc>
                <a:spcPct val="100000"/>
              </a:lnSpc>
              <a:spcBef>
                <a:spcPts val="200"/>
              </a:spcBef>
              <a:spcAft>
                <a:spcPts val="400"/>
              </a:spcAft>
              <a:buFont typeface="Arial" panose="020B0604020202020204" pitchFamily="34" charset="0"/>
              <a:buChar char="•"/>
              <a:defRPr sz="2000" kern="1200">
                <a:ln>
                  <a:noFill/>
                </a:ln>
                <a:solidFill>
                  <a:schemeClr val="tx1"/>
                </a:solidFill>
                <a:latin typeface="+mn-lt"/>
                <a:ea typeface="+mn-ea"/>
                <a:cs typeface="+mn-cs"/>
              </a:defRPr>
            </a:lvl3pPr>
            <a:lvl4pPr marL="1657350" indent="-285750" algn="l" defTabSz="914400" rtl="0" eaLnBrk="1" latinLnBrk="0" hangingPunct="1">
              <a:lnSpc>
                <a:spcPct val="100000"/>
              </a:lnSpc>
              <a:spcBef>
                <a:spcPts val="200"/>
              </a:spcBef>
              <a:spcAft>
                <a:spcPts val="200"/>
              </a:spcAft>
              <a:buFont typeface="Segoe UI" panose="020B0502040204020203" pitchFamily="34" charset="0"/>
              <a:buChar char="–"/>
              <a:defRPr sz="1800" kern="1200">
                <a:ln>
                  <a:noFill/>
                </a:ln>
                <a:solidFill>
                  <a:schemeClr val="tx1"/>
                </a:solidFill>
                <a:latin typeface="+mn-lt"/>
                <a:ea typeface="+mn-ea"/>
                <a:cs typeface="+mn-cs"/>
              </a:defRPr>
            </a:lvl4pPr>
            <a:lvl5pPr marL="2057400" indent="-228600" algn="l" defTabSz="914400" rtl="0" eaLnBrk="1" latinLnBrk="0" hangingPunct="1">
              <a:lnSpc>
                <a:spcPct val="100000"/>
              </a:lnSpc>
              <a:spcBef>
                <a:spcPts val="200"/>
              </a:spcBef>
              <a:spcAft>
                <a:spcPts val="200"/>
              </a:spcAft>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kern="0" dirty="0">
                <a:solidFill>
                  <a:srgbClr val="00188F"/>
                </a:solidFill>
                <a:cs typeface="Segoe UI Semibold" panose="020B0702040204020203" pitchFamily="34" charset="0"/>
              </a:rPr>
              <a:t>Microsoft Azure</a:t>
            </a:r>
          </a:p>
          <a:p>
            <a:pPr marL="0" indent="0">
              <a:spcBef>
                <a:spcPts val="400"/>
              </a:spcBef>
              <a:buNone/>
            </a:pPr>
            <a:r>
              <a:rPr lang="en-US"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US" sz="1800" b="1" kern="0" dirty="0">
                <a:solidFill>
                  <a:srgbClr val="D83B01"/>
                </a:solidFill>
                <a:latin typeface="Segoe UI Semibold" panose="020B0702040204020203" pitchFamily="34" charset="0"/>
                <a:cs typeface="Segoe UI Semibold" panose="020B0702040204020203" pitchFamily="34" charset="0"/>
              </a:rPr>
              <a:t>Azure</a:t>
            </a:r>
          </a:p>
          <a:p>
            <a:pPr marL="0" indent="0">
              <a:spcBef>
                <a:spcPts val="400"/>
              </a:spcBef>
              <a:buNone/>
            </a:pPr>
            <a:endParaRPr lang="en-US" sz="1800" kern="0" dirty="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dirty="0">
                <a:solidFill>
                  <a:srgbClr val="00188F"/>
                </a:solidFill>
                <a:cs typeface="Segoe UI Semibold" panose="020B0702040204020203" pitchFamily="34" charset="0"/>
              </a:rPr>
              <a:t>Microsoft CRM Online</a:t>
            </a:r>
          </a:p>
          <a:p>
            <a:pPr marL="0" indent="0">
              <a:spcBef>
                <a:spcPts val="400"/>
              </a:spcBef>
              <a:buNone/>
            </a:pPr>
            <a:r>
              <a:rPr lang="en-IN"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dirty="0">
                <a:solidFill>
                  <a:srgbClr val="D83B01"/>
                </a:solidFill>
                <a:latin typeface="Segoe UI Semibold" panose="020B0702040204020203" pitchFamily="34" charset="0"/>
                <a:cs typeface="Segoe UI Semibold" panose="020B0702040204020203" pitchFamily="34" charset="0"/>
              </a:rPr>
              <a:t>CRMOnline</a:t>
            </a:r>
            <a:endParaRPr lang="en-US" sz="1800" b="1" kern="0" dirty="0">
              <a:solidFill>
                <a:srgbClr val="D83B01"/>
              </a:solidFill>
              <a:latin typeface="Segoe UI Semibold" panose="020B0702040204020203" pitchFamily="34" charset="0"/>
              <a:cs typeface="Segoe UI Semibold" panose="020B0702040204020203" pitchFamily="34" charset="0"/>
            </a:endParaRPr>
          </a:p>
          <a:p>
            <a:pPr marL="0" indent="0">
              <a:spcBef>
                <a:spcPts val="400"/>
              </a:spcBef>
              <a:buNone/>
            </a:pPr>
            <a:endParaRPr lang="en-US" sz="1800" kern="0" dirty="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dirty="0">
                <a:solidFill>
                  <a:srgbClr val="00188F"/>
                </a:solidFill>
                <a:cs typeface="Segoe UI Semibold" panose="020B0702040204020203" pitchFamily="34" charset="0"/>
              </a:rPr>
              <a:t>Microsoft Office 365</a:t>
            </a:r>
          </a:p>
          <a:p>
            <a:pPr marL="0" lvl="1" indent="0">
              <a:spcBef>
                <a:spcPts val="400"/>
              </a:spcBef>
              <a:buNone/>
            </a:pPr>
            <a:r>
              <a:rPr lang="en-IN"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dirty="0">
                <a:solidFill>
                  <a:srgbClr val="D83B01"/>
                </a:solidFill>
                <a:latin typeface="Segoe UI Semibold" panose="020B0702040204020203" pitchFamily="34" charset="0"/>
                <a:cs typeface="Segoe UI Semibold" panose="020B0702040204020203" pitchFamily="34" charset="0"/>
              </a:rPr>
              <a:t>O365</a:t>
            </a:r>
          </a:p>
          <a:p>
            <a:pPr marL="0" indent="0">
              <a:spcBef>
                <a:spcPts val="400"/>
              </a:spcBef>
              <a:buNone/>
            </a:pPr>
            <a:endParaRPr lang="en-US" sz="1800" kern="0" dirty="0">
              <a:solidFill>
                <a:srgbClr val="505050"/>
              </a:solidFill>
              <a:latin typeface="Segoe UI Semibold" panose="020B0702040204020203" pitchFamily="34" charset="0"/>
              <a:cs typeface="Segoe UI Semibold" panose="020B0702040204020203" pitchFamily="34" charset="0"/>
            </a:endParaRPr>
          </a:p>
          <a:p>
            <a:pPr marL="0" indent="0">
              <a:spcBef>
                <a:spcPts val="400"/>
              </a:spcBef>
              <a:buNone/>
            </a:pPr>
            <a:r>
              <a:rPr lang="en-IN" kern="0" dirty="0">
                <a:solidFill>
                  <a:srgbClr val="00188F"/>
                </a:solidFill>
                <a:cs typeface="Segoe UI Semibold" panose="020B0702040204020203" pitchFamily="34" charset="0"/>
              </a:rPr>
              <a:t>Microsoft Windows 10 and </a:t>
            </a:r>
            <a:br>
              <a:rPr lang="en-IN" kern="0" dirty="0">
                <a:solidFill>
                  <a:srgbClr val="00188F"/>
                </a:solidFill>
                <a:cs typeface="Segoe UI Semibold" panose="020B0702040204020203" pitchFamily="34" charset="0"/>
              </a:rPr>
            </a:br>
            <a:r>
              <a:rPr lang="en-IN" kern="0" dirty="0">
                <a:solidFill>
                  <a:srgbClr val="00188F"/>
                </a:solidFill>
                <a:cs typeface="Segoe UI Semibold" panose="020B0702040204020203" pitchFamily="34" charset="0"/>
              </a:rPr>
              <a:t>Enterprise Mobility Suite</a:t>
            </a:r>
          </a:p>
          <a:p>
            <a:pPr marL="0" lvl="1" indent="0">
              <a:spcBef>
                <a:spcPts val="400"/>
              </a:spcBef>
              <a:buNone/>
            </a:pPr>
            <a:r>
              <a:rPr lang="en-IN" sz="1800" kern="0" dirty="0">
                <a:solidFill>
                  <a:srgbClr val="505050"/>
                </a:solidFill>
                <a:latin typeface="Segoe UI Semibold" panose="020B0702040204020203" pitchFamily="34" charset="0"/>
                <a:cs typeface="Segoe UI Semibold" panose="020B0702040204020203" pitchFamily="34" charset="0"/>
              </a:rPr>
              <a:t>http://aka.ms/PartnerTechnicalServices</a:t>
            </a:r>
            <a:r>
              <a:rPr lang="en-IN" sz="1800" b="1" kern="0" dirty="0">
                <a:solidFill>
                  <a:srgbClr val="D83B01"/>
                </a:solidFill>
                <a:latin typeface="Segoe UI Semibold" panose="020B0702040204020203" pitchFamily="34" charset="0"/>
                <a:cs typeface="Segoe UI Semibold" panose="020B0702040204020203" pitchFamily="34" charset="0"/>
              </a:rPr>
              <a:t>Win10EMS</a:t>
            </a:r>
          </a:p>
        </p:txBody>
      </p:sp>
      <p:cxnSp>
        <p:nvCxnSpPr>
          <p:cNvPr id="28" name="Straight Connector 27"/>
          <p:cNvCxnSpPr/>
          <p:nvPr/>
        </p:nvCxnSpPr>
        <p:spPr>
          <a:xfrm flipH="1">
            <a:off x="6311913" y="2834640"/>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6311913" y="3931920"/>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311913" y="5114555"/>
            <a:ext cx="521208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1"/>
          <p:cNvSpPr txBox="1">
            <a:spLocks/>
          </p:cNvSpPr>
          <p:nvPr>
            <p:custDataLst>
              <p:tags r:id="rId2"/>
            </p:custDataLst>
          </p:nvPr>
        </p:nvSpPr>
        <p:spPr>
          <a:xfrm>
            <a:off x="528319" y="5473048"/>
            <a:ext cx="4754881" cy="605294"/>
          </a:xfrm>
          <a:prstGeom prst="rect">
            <a:avLst/>
          </a:prstGeom>
          <a:noFill/>
          <a:ln w="3175">
            <a:noFill/>
          </a:ln>
        </p:spPr>
        <p:style>
          <a:lnRef idx="1">
            <a:schemeClr val="accent1"/>
          </a:lnRef>
          <a:fillRef idx="3">
            <a:schemeClr val="accent1"/>
          </a:fillRef>
          <a:effectRef idx="2">
            <a:schemeClr val="accent1"/>
          </a:effectRef>
          <a:fontRef idx="minor">
            <a:schemeClr val="lt1"/>
          </a:fontRef>
        </p:style>
        <p:txBody>
          <a:bodyPr wrap="square" lIns="0" tIns="0" rIns="0" bIns="0" anchor="t">
            <a:spAutoFit/>
          </a:bodyPr>
          <a:lstStyle>
            <a:lvl1pPr marL="285750" indent="-285750" algn="l" defTabSz="914400" rtl="0" eaLnBrk="1" latinLnBrk="0" hangingPunct="1">
              <a:lnSpc>
                <a:spcPct val="100000"/>
              </a:lnSpc>
              <a:spcBef>
                <a:spcPts val="1200"/>
              </a:spcBef>
              <a:buFont typeface="Arial" panose="020B0604020202020204" pitchFamily="34" charset="0"/>
              <a:buChar char="•"/>
              <a:defRPr sz="2800" kern="1200">
                <a:ln>
                  <a:noFill/>
                </a:ln>
                <a:solidFill>
                  <a:schemeClr val="tx1"/>
                </a:solidFill>
                <a:latin typeface="+mj-lt"/>
                <a:ea typeface="+mn-ea"/>
                <a:cs typeface="+mn-cs"/>
              </a:defRPr>
            </a:lvl1pPr>
            <a:lvl2pPr marL="742950" indent="-285750" algn="l" defTabSz="914400" rtl="0" eaLnBrk="1" latinLnBrk="0" hangingPunct="1">
              <a:lnSpc>
                <a:spcPct val="100000"/>
              </a:lnSpc>
              <a:spcBef>
                <a:spcPts val="300"/>
              </a:spcBef>
              <a:spcAft>
                <a:spcPts val="600"/>
              </a:spcAft>
              <a:buFont typeface="Segoe UI" panose="020B0502040204020203" pitchFamily="34" charset="0"/>
              <a:buChar char="–"/>
              <a:defRPr sz="2400" kern="1200">
                <a:ln>
                  <a:noFill/>
                </a:ln>
                <a:solidFill>
                  <a:schemeClr val="tx1"/>
                </a:solidFill>
                <a:latin typeface="+mj-lt"/>
                <a:ea typeface="+mn-ea"/>
                <a:cs typeface="+mn-cs"/>
              </a:defRPr>
            </a:lvl2pPr>
            <a:lvl3pPr marL="1143000" indent="-228600" algn="l" defTabSz="914400" rtl="0" eaLnBrk="1" latinLnBrk="0" hangingPunct="1">
              <a:lnSpc>
                <a:spcPct val="100000"/>
              </a:lnSpc>
              <a:spcBef>
                <a:spcPts val="200"/>
              </a:spcBef>
              <a:spcAft>
                <a:spcPts val="400"/>
              </a:spcAft>
              <a:buFont typeface="Arial" panose="020B0604020202020204" pitchFamily="34" charset="0"/>
              <a:buChar char="•"/>
              <a:defRPr sz="2000" kern="1200">
                <a:ln>
                  <a:noFill/>
                </a:ln>
                <a:solidFill>
                  <a:schemeClr val="tx1"/>
                </a:solidFill>
                <a:latin typeface="+mn-lt"/>
                <a:ea typeface="+mn-ea"/>
                <a:cs typeface="+mn-cs"/>
              </a:defRPr>
            </a:lvl3pPr>
            <a:lvl4pPr marL="1657350" indent="-285750" algn="l" defTabSz="914400" rtl="0" eaLnBrk="1" latinLnBrk="0" hangingPunct="1">
              <a:lnSpc>
                <a:spcPct val="100000"/>
              </a:lnSpc>
              <a:spcBef>
                <a:spcPts val="200"/>
              </a:spcBef>
              <a:spcAft>
                <a:spcPts val="200"/>
              </a:spcAft>
              <a:buFont typeface="Segoe UI" panose="020B0502040204020203" pitchFamily="34" charset="0"/>
              <a:buChar char="–"/>
              <a:defRPr sz="1800" kern="1200">
                <a:ln>
                  <a:noFill/>
                </a:ln>
                <a:solidFill>
                  <a:schemeClr val="tx1"/>
                </a:solidFill>
                <a:latin typeface="+mn-lt"/>
                <a:ea typeface="+mn-ea"/>
                <a:cs typeface="+mn-cs"/>
              </a:defRPr>
            </a:lvl4pPr>
            <a:lvl5pPr marL="2057400" indent="-228600" algn="l" defTabSz="914400" rtl="0" eaLnBrk="1" latinLnBrk="0" hangingPunct="1">
              <a:lnSpc>
                <a:spcPct val="100000"/>
              </a:lnSpc>
              <a:spcBef>
                <a:spcPts val="200"/>
              </a:spcBef>
              <a:spcAft>
                <a:spcPts val="200"/>
              </a:spcAft>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r>
              <a:rPr lang="en-IN" sz="1800" kern="0" dirty="0">
                <a:solidFill>
                  <a:srgbClr val="00188F"/>
                </a:solidFill>
                <a:cs typeface="Segoe UI Semibold" panose="020B0702040204020203" pitchFamily="34" charset="0"/>
              </a:rPr>
              <a:t>Learn more about your technical support benefits</a:t>
            </a:r>
          </a:p>
          <a:p>
            <a:pPr marL="0" indent="0">
              <a:spcBef>
                <a:spcPts val="400"/>
              </a:spcBef>
              <a:buNone/>
            </a:pPr>
            <a:r>
              <a:rPr lang="en-US" sz="1800" kern="0" dirty="0">
                <a:solidFill>
                  <a:srgbClr val="505050"/>
                </a:solidFill>
                <a:latin typeface="Segoe UI Semibold" panose="020B0702040204020203" pitchFamily="34" charset="0"/>
                <a:cs typeface="Segoe UI Semibold" panose="020B0702040204020203" pitchFamily="34" charset="0"/>
              </a:rPr>
              <a:t>http://aka.ms/MySupport</a:t>
            </a:r>
            <a:endParaRPr lang="en-US" sz="1800" b="1" kern="0" dirty="0">
              <a:solidFill>
                <a:srgbClr val="008272"/>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6612881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Inhibitors</a:t>
            </a:r>
          </a:p>
        </p:txBody>
      </p:sp>
      <p:sp>
        <p:nvSpPr>
          <p:cNvPr id="3" name="Text Placeholder 2"/>
          <p:cNvSpPr>
            <a:spLocks noGrp="1"/>
          </p:cNvSpPr>
          <p:nvPr>
            <p:ph type="body" sz="quarter" idx="10"/>
          </p:nvPr>
        </p:nvSpPr>
        <p:spPr>
          <a:xfrm>
            <a:off x="274638" y="1212850"/>
            <a:ext cx="11887200" cy="4124206"/>
          </a:xfrm>
        </p:spPr>
        <p:txBody>
          <a:bodyPr/>
          <a:lstStyle/>
          <a:p>
            <a:endParaRPr lang="en-US" dirty="0">
              <a:gradFill>
                <a:gsLst>
                  <a:gs pos="1250">
                    <a:schemeClr val="tx1"/>
                  </a:gs>
                  <a:gs pos="99000">
                    <a:schemeClr val="tx1"/>
                  </a:gs>
                </a:gsLst>
                <a:lin ang="5400000" scaled="0"/>
              </a:gradFill>
              <a:cs typeface="Segoe UI Light" panose="020B0502040204020203" pitchFamily="34" charset="0"/>
            </a:endParaRPr>
          </a:p>
          <a:p>
            <a:r>
              <a:rPr lang="en-US" dirty="0">
                <a:gradFill>
                  <a:gsLst>
                    <a:gs pos="1250">
                      <a:schemeClr val="tx1"/>
                    </a:gs>
                    <a:gs pos="99000">
                      <a:schemeClr val="tx1"/>
                    </a:gs>
                  </a:gsLst>
                  <a:lin ang="5400000" scaled="0"/>
                </a:gradFill>
                <a:cs typeface="Segoe UI Light" panose="020B0502040204020203" pitchFamily="34" charset="0"/>
              </a:rPr>
              <a:t>CPU and Memory of Web Servers</a:t>
            </a:r>
          </a:p>
          <a:p>
            <a:r>
              <a:rPr lang="en-US" dirty="0">
                <a:gradFill>
                  <a:gsLst>
                    <a:gs pos="1250">
                      <a:schemeClr val="tx1"/>
                    </a:gs>
                    <a:gs pos="99000">
                      <a:schemeClr val="tx1"/>
                    </a:gs>
                  </a:gsLst>
                  <a:lin ang="5400000" scaled="0"/>
                </a:gradFill>
                <a:cs typeface="Segoe UI Light" panose="020B0502040204020203" pitchFamily="34" charset="0"/>
              </a:rPr>
              <a:t>Application Designs that are not Stateless</a:t>
            </a:r>
          </a:p>
          <a:p>
            <a:pPr lvl="0"/>
            <a:r>
              <a:rPr lang="en-US" dirty="0">
                <a:gradFill>
                  <a:gsLst>
                    <a:gs pos="1250">
                      <a:schemeClr val="tx1"/>
                    </a:gs>
                    <a:gs pos="99000">
                      <a:schemeClr val="tx1"/>
                    </a:gs>
                  </a:gsLst>
                  <a:lin ang="5400000" scaled="0"/>
                </a:gradFill>
                <a:cs typeface="Segoe UI Light" panose="020B0502040204020203" pitchFamily="34" charset="0"/>
              </a:rPr>
              <a:t>Database/Storage Dependency</a:t>
            </a:r>
          </a:p>
          <a:p>
            <a:r>
              <a:rPr lang="en-US" dirty="0">
                <a:gradFill>
                  <a:gsLst>
                    <a:gs pos="1250">
                      <a:schemeClr val="tx1"/>
                    </a:gs>
                    <a:gs pos="99000">
                      <a:schemeClr val="tx1"/>
                    </a:gs>
                  </a:gsLst>
                  <a:lin ang="5400000" scaled="0"/>
                </a:gradFill>
                <a:cs typeface="Segoe UI Light" panose="020B0502040204020203" pitchFamily="34" charset="0"/>
              </a:rPr>
              <a:t>Network Latency and Bandwidth Limits</a:t>
            </a:r>
          </a:p>
          <a:p>
            <a:endParaRPr lang="en-US" dirty="0"/>
          </a:p>
        </p:txBody>
      </p:sp>
    </p:spTree>
    <p:extLst>
      <p:ext uri="{BB962C8B-B14F-4D97-AF65-F5344CB8AC3E}">
        <p14:creationId xmlns:p14="http://schemas.microsoft.com/office/powerpoint/2010/main" val="9696403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Bottleneck</a:t>
            </a:r>
          </a:p>
        </p:txBody>
      </p:sp>
      <p:sp>
        <p:nvSpPr>
          <p:cNvPr id="3" name="Text Placeholder 2"/>
          <p:cNvSpPr>
            <a:spLocks noGrp="1"/>
          </p:cNvSpPr>
          <p:nvPr>
            <p:ph type="body" sz="quarter" idx="10"/>
          </p:nvPr>
        </p:nvSpPr>
        <p:spPr/>
        <p:txBody>
          <a:bodyPr/>
          <a:lstStyle/>
          <a:p>
            <a:endParaRPr lang="en-US"/>
          </a:p>
        </p:txBody>
      </p:sp>
      <p:grpSp>
        <p:nvGrpSpPr>
          <p:cNvPr id="4" name="Group 3"/>
          <p:cNvGrpSpPr/>
          <p:nvPr/>
        </p:nvGrpSpPr>
        <p:grpSpPr>
          <a:xfrm>
            <a:off x="4815053" y="3136477"/>
            <a:ext cx="1541791" cy="1039753"/>
            <a:chOff x="5936247" y="1565661"/>
            <a:chExt cx="1541791" cy="1039753"/>
          </a:xfrm>
        </p:grpSpPr>
        <p:sp>
          <p:nvSpPr>
            <p:cNvPr id="5" name="Rectangle 4"/>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5984011" y="1618316"/>
              <a:ext cx="618547" cy="223455"/>
            </a:xfrm>
            <a:prstGeom prst="rect">
              <a:avLst/>
            </a:prstGeom>
          </p:spPr>
        </p:pic>
        <p:sp>
          <p:nvSpPr>
            <p:cNvPr id="7" name="TextBox 6"/>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8" name="Picture 7"/>
            <p:cNvPicPr>
              <a:picLocks noChangeAspect="1"/>
            </p:cNvPicPr>
            <p:nvPr/>
          </p:nvPicPr>
          <p:blipFill>
            <a:blip r:embed="rId4"/>
            <a:stretch>
              <a:fillRect/>
            </a:stretch>
          </p:blipFill>
          <p:spPr>
            <a:xfrm>
              <a:off x="6814725" y="1596166"/>
              <a:ext cx="271402" cy="269628"/>
            </a:xfrm>
            <a:prstGeom prst="rect">
              <a:avLst/>
            </a:prstGeom>
          </p:spPr>
        </p:pic>
        <p:sp>
          <p:nvSpPr>
            <p:cNvPr id="9" name="Flowchart: Process 8"/>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0" name="Group 9"/>
          <p:cNvGrpSpPr/>
          <p:nvPr/>
        </p:nvGrpSpPr>
        <p:grpSpPr>
          <a:xfrm>
            <a:off x="4815052" y="1856930"/>
            <a:ext cx="1541791" cy="1039753"/>
            <a:chOff x="5936247" y="1565661"/>
            <a:chExt cx="1541791" cy="1039753"/>
          </a:xfrm>
        </p:grpSpPr>
        <p:sp>
          <p:nvSpPr>
            <p:cNvPr id="11" name="Rectangle 10"/>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3"/>
            <a:stretch>
              <a:fillRect/>
            </a:stretch>
          </p:blipFill>
          <p:spPr>
            <a:xfrm>
              <a:off x="5984011" y="1618316"/>
              <a:ext cx="618547" cy="223455"/>
            </a:xfrm>
            <a:prstGeom prst="rect">
              <a:avLst/>
            </a:prstGeom>
          </p:spPr>
        </p:pic>
        <p:sp>
          <p:nvSpPr>
            <p:cNvPr id="13" name="TextBox 12"/>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14" name="Picture 13"/>
            <p:cNvPicPr>
              <a:picLocks noChangeAspect="1"/>
            </p:cNvPicPr>
            <p:nvPr/>
          </p:nvPicPr>
          <p:blipFill>
            <a:blip r:embed="rId4"/>
            <a:stretch>
              <a:fillRect/>
            </a:stretch>
          </p:blipFill>
          <p:spPr>
            <a:xfrm>
              <a:off x="6814725" y="1596166"/>
              <a:ext cx="271402" cy="269628"/>
            </a:xfrm>
            <a:prstGeom prst="rect">
              <a:avLst/>
            </a:prstGeom>
          </p:spPr>
        </p:pic>
        <p:sp>
          <p:nvSpPr>
            <p:cNvPr id="15" name="Flowchart: Process 14"/>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6" name="Group 15"/>
          <p:cNvGrpSpPr/>
          <p:nvPr/>
        </p:nvGrpSpPr>
        <p:grpSpPr>
          <a:xfrm>
            <a:off x="8393639" y="3159426"/>
            <a:ext cx="1575916" cy="998617"/>
            <a:chOff x="8945948" y="1949969"/>
            <a:chExt cx="1575916" cy="998617"/>
          </a:xfrm>
        </p:grpSpPr>
        <p:sp>
          <p:nvSpPr>
            <p:cNvPr id="17" name="Rectangle 16"/>
            <p:cNvSpPr/>
            <p:nvPr/>
          </p:nvSpPr>
          <p:spPr bwMode="auto">
            <a:xfrm>
              <a:off x="8945948" y="1949969"/>
              <a:ext cx="1575916" cy="998617"/>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8" name="Picture 17"/>
            <p:cNvPicPr>
              <a:picLocks noChangeAspect="1"/>
            </p:cNvPicPr>
            <p:nvPr/>
          </p:nvPicPr>
          <p:blipFill>
            <a:blip r:embed="rId3"/>
            <a:stretch>
              <a:fillRect/>
            </a:stretch>
          </p:blipFill>
          <p:spPr>
            <a:xfrm>
              <a:off x="8982842" y="2002625"/>
              <a:ext cx="618547" cy="223455"/>
            </a:xfrm>
            <a:prstGeom prst="rect">
              <a:avLst/>
            </a:prstGeom>
          </p:spPr>
        </p:pic>
        <p:sp>
          <p:nvSpPr>
            <p:cNvPr id="19" name="TextBox 18"/>
            <p:cNvSpPr txBox="1"/>
            <p:nvPr/>
          </p:nvSpPr>
          <p:spPr>
            <a:xfrm>
              <a:off x="8982842" y="2677316"/>
              <a:ext cx="1442402"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Site Database</a:t>
              </a:r>
            </a:p>
          </p:txBody>
        </p:sp>
        <p:sp>
          <p:nvSpPr>
            <p:cNvPr id="20" name="Flowchart: Magnetic Disk 19"/>
            <p:cNvSpPr/>
            <p:nvPr/>
          </p:nvSpPr>
          <p:spPr bwMode="auto">
            <a:xfrm>
              <a:off x="9931799" y="1979974"/>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21" name="Group 20"/>
          <p:cNvGrpSpPr/>
          <p:nvPr/>
        </p:nvGrpSpPr>
        <p:grpSpPr>
          <a:xfrm>
            <a:off x="1830066" y="3398813"/>
            <a:ext cx="954836" cy="717372"/>
            <a:chOff x="1207714" y="2472755"/>
            <a:chExt cx="954836" cy="717372"/>
          </a:xfrm>
        </p:grpSpPr>
        <p:pic>
          <p:nvPicPr>
            <p:cNvPr id="22" name="Picture 21"/>
            <p:cNvPicPr>
              <a:picLocks noChangeAspect="1"/>
            </p:cNvPicPr>
            <p:nvPr/>
          </p:nvPicPr>
          <p:blipFill>
            <a:blip r:embed="rId5"/>
            <a:stretch>
              <a:fillRect/>
            </a:stretch>
          </p:blipFill>
          <p:spPr>
            <a:xfrm>
              <a:off x="1298541" y="2472755"/>
              <a:ext cx="773183" cy="516741"/>
            </a:xfrm>
            <a:prstGeom prst="rect">
              <a:avLst/>
            </a:prstGeom>
          </p:spPr>
        </p:pic>
        <p:sp>
          <p:nvSpPr>
            <p:cNvPr id="23" name="TextBox 22"/>
            <p:cNvSpPr txBox="1"/>
            <p:nvPr/>
          </p:nvSpPr>
          <p:spPr>
            <a:xfrm>
              <a:off x="1207714" y="3023928"/>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Load Balancer </a:t>
              </a:r>
            </a:p>
          </p:txBody>
        </p:sp>
      </p:grpSp>
      <p:cxnSp>
        <p:nvCxnSpPr>
          <p:cNvPr id="24" name="Elbow Connector 23"/>
          <p:cNvCxnSpPr>
            <a:stCxn id="22" idx="3"/>
            <a:endCxn id="5" idx="1"/>
          </p:cNvCxnSpPr>
          <p:nvPr/>
        </p:nvCxnSpPr>
        <p:spPr>
          <a:xfrm flipV="1">
            <a:off x="2694076" y="3656354"/>
            <a:ext cx="2120977" cy="830"/>
          </a:xfrm>
          <a:prstGeom prst="bentConnector3">
            <a:avLst>
              <a:gd name="adj1" fmla="val 50000"/>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5" idx="3"/>
            <a:endCxn id="17" idx="1"/>
          </p:cNvCxnSpPr>
          <p:nvPr/>
        </p:nvCxnSpPr>
        <p:spPr>
          <a:xfrm>
            <a:off x="6356844" y="3656354"/>
            <a:ext cx="2036795" cy="2381"/>
          </a:xfrm>
          <a:prstGeom prst="bentConnector3">
            <a:avLst>
              <a:gd name="adj1" fmla="val 50000"/>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815051" y="4417533"/>
            <a:ext cx="1541791" cy="1039753"/>
            <a:chOff x="5936247" y="1565661"/>
            <a:chExt cx="1541791" cy="1039753"/>
          </a:xfrm>
        </p:grpSpPr>
        <p:sp>
          <p:nvSpPr>
            <p:cNvPr id="27" name="Rectangle 26"/>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8" name="Picture 27"/>
            <p:cNvPicPr>
              <a:picLocks noChangeAspect="1"/>
            </p:cNvPicPr>
            <p:nvPr/>
          </p:nvPicPr>
          <p:blipFill>
            <a:blip r:embed="rId3"/>
            <a:stretch>
              <a:fillRect/>
            </a:stretch>
          </p:blipFill>
          <p:spPr>
            <a:xfrm>
              <a:off x="5984011" y="1618316"/>
              <a:ext cx="618547" cy="223455"/>
            </a:xfrm>
            <a:prstGeom prst="rect">
              <a:avLst/>
            </a:prstGeom>
          </p:spPr>
        </p:pic>
        <p:sp>
          <p:nvSpPr>
            <p:cNvPr id="29" name="TextBox 28"/>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30" name="Picture 29"/>
            <p:cNvPicPr>
              <a:picLocks noChangeAspect="1"/>
            </p:cNvPicPr>
            <p:nvPr/>
          </p:nvPicPr>
          <p:blipFill>
            <a:blip r:embed="rId4"/>
            <a:stretch>
              <a:fillRect/>
            </a:stretch>
          </p:blipFill>
          <p:spPr>
            <a:xfrm>
              <a:off x="6814725" y="1596166"/>
              <a:ext cx="271402" cy="269628"/>
            </a:xfrm>
            <a:prstGeom prst="rect">
              <a:avLst/>
            </a:prstGeom>
          </p:spPr>
        </p:pic>
        <p:sp>
          <p:nvSpPr>
            <p:cNvPr id="31" name="Flowchart: Process 30"/>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cxnSp>
        <p:nvCxnSpPr>
          <p:cNvPr id="32" name="Elbow Connector 31"/>
          <p:cNvCxnSpPr>
            <a:stCxn id="27" idx="3"/>
            <a:endCxn id="17" idx="2"/>
          </p:cNvCxnSpPr>
          <p:nvPr/>
        </p:nvCxnSpPr>
        <p:spPr>
          <a:xfrm flipV="1">
            <a:off x="6356842" y="4158043"/>
            <a:ext cx="2824755" cy="779367"/>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1" idx="3"/>
            <a:endCxn id="17" idx="0"/>
          </p:cNvCxnSpPr>
          <p:nvPr/>
        </p:nvCxnSpPr>
        <p:spPr>
          <a:xfrm>
            <a:off x="6356843" y="2376807"/>
            <a:ext cx="2824754" cy="782619"/>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2" idx="0"/>
            <a:endCxn id="11" idx="1"/>
          </p:cNvCxnSpPr>
          <p:nvPr/>
        </p:nvCxnSpPr>
        <p:spPr>
          <a:xfrm rot="5400000" flipH="1" flipV="1">
            <a:off x="3050265" y="1634027"/>
            <a:ext cx="1022006" cy="2507567"/>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3" idx="2"/>
            <a:endCxn id="27" idx="1"/>
          </p:cNvCxnSpPr>
          <p:nvPr/>
        </p:nvCxnSpPr>
        <p:spPr>
          <a:xfrm rot="16200000" flipH="1">
            <a:off x="3150655" y="3273013"/>
            <a:ext cx="821225" cy="2507567"/>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8393638" y="3151729"/>
            <a:ext cx="1575917" cy="1009248"/>
          </a:xfrm>
          <a:prstGeom prst="rect">
            <a:avLst/>
          </a:prstGeom>
          <a:solidFill>
            <a:srgbClr val="FF0000">
              <a:alpha val="2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Rectangle 36"/>
          <p:cNvSpPr/>
          <p:nvPr/>
        </p:nvSpPr>
        <p:spPr bwMode="auto">
          <a:xfrm>
            <a:off x="4809735" y="3138431"/>
            <a:ext cx="1528661" cy="1009248"/>
          </a:xfrm>
          <a:prstGeom prst="rect">
            <a:avLst/>
          </a:prstGeom>
          <a:solidFill>
            <a:srgbClr val="FF0000">
              <a:alpha val="2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53296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Mitigate Database Bottleneck</a:t>
            </a:r>
          </a:p>
        </p:txBody>
      </p:sp>
      <p:sp>
        <p:nvSpPr>
          <p:cNvPr id="3" name="Text Placeholder 2"/>
          <p:cNvSpPr>
            <a:spLocks noGrp="1"/>
          </p:cNvSpPr>
          <p:nvPr>
            <p:ph type="body" sz="quarter" idx="10"/>
          </p:nvPr>
        </p:nvSpPr>
        <p:spPr/>
        <p:txBody>
          <a:bodyPr/>
          <a:lstStyle/>
          <a:p>
            <a:endParaRPr lang="en-US"/>
          </a:p>
        </p:txBody>
      </p:sp>
      <p:grpSp>
        <p:nvGrpSpPr>
          <p:cNvPr id="4" name="Group 3"/>
          <p:cNvGrpSpPr/>
          <p:nvPr/>
        </p:nvGrpSpPr>
        <p:grpSpPr>
          <a:xfrm>
            <a:off x="4815053" y="3136477"/>
            <a:ext cx="1541791" cy="1039753"/>
            <a:chOff x="5936247" y="1565661"/>
            <a:chExt cx="1541791" cy="1039753"/>
          </a:xfrm>
        </p:grpSpPr>
        <p:sp>
          <p:nvSpPr>
            <p:cNvPr id="5" name="Rectangle 4"/>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5984011" y="1618316"/>
              <a:ext cx="618547" cy="223455"/>
            </a:xfrm>
            <a:prstGeom prst="rect">
              <a:avLst/>
            </a:prstGeom>
          </p:spPr>
        </p:pic>
        <p:sp>
          <p:nvSpPr>
            <p:cNvPr id="7" name="TextBox 6"/>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8" name="Picture 7"/>
            <p:cNvPicPr>
              <a:picLocks noChangeAspect="1"/>
            </p:cNvPicPr>
            <p:nvPr/>
          </p:nvPicPr>
          <p:blipFill>
            <a:blip r:embed="rId4"/>
            <a:stretch>
              <a:fillRect/>
            </a:stretch>
          </p:blipFill>
          <p:spPr>
            <a:xfrm>
              <a:off x="6814725" y="1596166"/>
              <a:ext cx="271402" cy="269628"/>
            </a:xfrm>
            <a:prstGeom prst="rect">
              <a:avLst/>
            </a:prstGeom>
          </p:spPr>
        </p:pic>
        <p:sp>
          <p:nvSpPr>
            <p:cNvPr id="9" name="Flowchart: Process 8"/>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0" name="Group 9"/>
          <p:cNvGrpSpPr/>
          <p:nvPr/>
        </p:nvGrpSpPr>
        <p:grpSpPr>
          <a:xfrm>
            <a:off x="4815052" y="1856930"/>
            <a:ext cx="1541791" cy="1039753"/>
            <a:chOff x="5936247" y="1565661"/>
            <a:chExt cx="1541791" cy="1039753"/>
          </a:xfrm>
        </p:grpSpPr>
        <p:sp>
          <p:nvSpPr>
            <p:cNvPr id="11" name="Rectangle 10"/>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3"/>
            <a:stretch>
              <a:fillRect/>
            </a:stretch>
          </p:blipFill>
          <p:spPr>
            <a:xfrm>
              <a:off x="5984011" y="1618316"/>
              <a:ext cx="618547" cy="223455"/>
            </a:xfrm>
            <a:prstGeom prst="rect">
              <a:avLst/>
            </a:prstGeom>
          </p:spPr>
        </p:pic>
        <p:sp>
          <p:nvSpPr>
            <p:cNvPr id="13" name="TextBox 12"/>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14" name="Picture 13"/>
            <p:cNvPicPr>
              <a:picLocks noChangeAspect="1"/>
            </p:cNvPicPr>
            <p:nvPr/>
          </p:nvPicPr>
          <p:blipFill>
            <a:blip r:embed="rId4"/>
            <a:stretch>
              <a:fillRect/>
            </a:stretch>
          </p:blipFill>
          <p:spPr>
            <a:xfrm>
              <a:off x="6814725" y="1596166"/>
              <a:ext cx="271402" cy="269628"/>
            </a:xfrm>
            <a:prstGeom prst="rect">
              <a:avLst/>
            </a:prstGeom>
          </p:spPr>
        </p:pic>
        <p:sp>
          <p:nvSpPr>
            <p:cNvPr id="15" name="Flowchart: Process 14"/>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6" name="Group 15"/>
          <p:cNvGrpSpPr/>
          <p:nvPr/>
        </p:nvGrpSpPr>
        <p:grpSpPr>
          <a:xfrm>
            <a:off x="1830066" y="3398813"/>
            <a:ext cx="954836" cy="717372"/>
            <a:chOff x="1207714" y="2472755"/>
            <a:chExt cx="954836" cy="717372"/>
          </a:xfrm>
        </p:grpSpPr>
        <p:pic>
          <p:nvPicPr>
            <p:cNvPr id="17" name="Picture 16"/>
            <p:cNvPicPr>
              <a:picLocks noChangeAspect="1"/>
            </p:cNvPicPr>
            <p:nvPr/>
          </p:nvPicPr>
          <p:blipFill>
            <a:blip r:embed="rId5"/>
            <a:stretch>
              <a:fillRect/>
            </a:stretch>
          </p:blipFill>
          <p:spPr>
            <a:xfrm>
              <a:off x="1298541" y="2472755"/>
              <a:ext cx="773183" cy="516741"/>
            </a:xfrm>
            <a:prstGeom prst="rect">
              <a:avLst/>
            </a:prstGeom>
          </p:spPr>
        </p:pic>
        <p:sp>
          <p:nvSpPr>
            <p:cNvPr id="18" name="TextBox 17"/>
            <p:cNvSpPr txBox="1"/>
            <p:nvPr/>
          </p:nvSpPr>
          <p:spPr>
            <a:xfrm>
              <a:off x="1207714" y="3023928"/>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Load Balancer </a:t>
              </a:r>
            </a:p>
          </p:txBody>
        </p:sp>
      </p:grpSp>
      <p:cxnSp>
        <p:nvCxnSpPr>
          <p:cNvPr id="19" name="Elbow Connector 18"/>
          <p:cNvCxnSpPr>
            <a:stCxn id="17" idx="3"/>
            <a:endCxn id="5" idx="1"/>
          </p:cNvCxnSpPr>
          <p:nvPr/>
        </p:nvCxnSpPr>
        <p:spPr>
          <a:xfrm flipV="1">
            <a:off x="2694076" y="3656354"/>
            <a:ext cx="2120977" cy="830"/>
          </a:xfrm>
          <a:prstGeom prst="bentConnector3">
            <a:avLst>
              <a:gd name="adj1" fmla="val 50000"/>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815051" y="4417533"/>
            <a:ext cx="1541791" cy="1039753"/>
            <a:chOff x="5936247" y="1565661"/>
            <a:chExt cx="1541791" cy="1039753"/>
          </a:xfrm>
        </p:grpSpPr>
        <p:sp>
          <p:nvSpPr>
            <p:cNvPr id="21" name="Rectangle 20"/>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2" name="Picture 21"/>
            <p:cNvPicPr>
              <a:picLocks noChangeAspect="1"/>
            </p:cNvPicPr>
            <p:nvPr/>
          </p:nvPicPr>
          <p:blipFill>
            <a:blip r:embed="rId3"/>
            <a:stretch>
              <a:fillRect/>
            </a:stretch>
          </p:blipFill>
          <p:spPr>
            <a:xfrm>
              <a:off x="5984011" y="1618316"/>
              <a:ext cx="618547" cy="223455"/>
            </a:xfrm>
            <a:prstGeom prst="rect">
              <a:avLst/>
            </a:prstGeom>
          </p:spPr>
        </p:pic>
        <p:sp>
          <p:nvSpPr>
            <p:cNvPr id="23" name="TextBox 22"/>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24" name="Picture 23"/>
            <p:cNvPicPr>
              <a:picLocks noChangeAspect="1"/>
            </p:cNvPicPr>
            <p:nvPr/>
          </p:nvPicPr>
          <p:blipFill>
            <a:blip r:embed="rId4"/>
            <a:stretch>
              <a:fillRect/>
            </a:stretch>
          </p:blipFill>
          <p:spPr>
            <a:xfrm>
              <a:off x="6814725" y="1596166"/>
              <a:ext cx="271402" cy="269628"/>
            </a:xfrm>
            <a:prstGeom prst="rect">
              <a:avLst/>
            </a:prstGeom>
          </p:spPr>
        </p:pic>
        <p:sp>
          <p:nvSpPr>
            <p:cNvPr id="25" name="Flowchart: Process 24"/>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cxnSp>
        <p:nvCxnSpPr>
          <p:cNvPr id="26" name="Elbow Connector 25"/>
          <p:cNvCxnSpPr>
            <a:stCxn id="17" idx="0"/>
            <a:endCxn id="11" idx="1"/>
          </p:cNvCxnSpPr>
          <p:nvPr/>
        </p:nvCxnSpPr>
        <p:spPr>
          <a:xfrm rot="5400000" flipH="1" flipV="1">
            <a:off x="3050265" y="1634027"/>
            <a:ext cx="1022006" cy="2507567"/>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2"/>
            <a:endCxn id="21" idx="1"/>
          </p:cNvCxnSpPr>
          <p:nvPr/>
        </p:nvCxnSpPr>
        <p:spPr>
          <a:xfrm rot="16200000" flipH="1">
            <a:off x="3150655" y="3273013"/>
            <a:ext cx="821225" cy="2507567"/>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8279703" y="1402150"/>
            <a:ext cx="2279737" cy="4508405"/>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29" name="Group 28"/>
          <p:cNvGrpSpPr/>
          <p:nvPr/>
        </p:nvGrpSpPr>
        <p:grpSpPr>
          <a:xfrm>
            <a:off x="8581529" y="3132644"/>
            <a:ext cx="1575916" cy="1002008"/>
            <a:chOff x="8945948" y="1949969"/>
            <a:chExt cx="1575916" cy="1002008"/>
          </a:xfrm>
        </p:grpSpPr>
        <p:sp>
          <p:nvSpPr>
            <p:cNvPr id="30" name="Rectangle 29"/>
            <p:cNvSpPr/>
            <p:nvPr/>
          </p:nvSpPr>
          <p:spPr bwMode="auto">
            <a:xfrm>
              <a:off x="8945948" y="1949969"/>
              <a:ext cx="1575916" cy="998617"/>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3"/>
            <a:stretch>
              <a:fillRect/>
            </a:stretch>
          </p:blipFill>
          <p:spPr>
            <a:xfrm>
              <a:off x="8982842" y="2002625"/>
              <a:ext cx="618547" cy="223455"/>
            </a:xfrm>
            <a:prstGeom prst="rect">
              <a:avLst/>
            </a:prstGeom>
          </p:spPr>
        </p:pic>
        <p:sp>
          <p:nvSpPr>
            <p:cNvPr id="32" name="TextBox 31"/>
            <p:cNvSpPr txBox="1"/>
            <p:nvPr/>
          </p:nvSpPr>
          <p:spPr>
            <a:xfrm>
              <a:off x="8992022" y="2582645"/>
              <a:ext cx="1442402" cy="369332"/>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Site Database</a:t>
              </a:r>
            </a:p>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Shard #2</a:t>
              </a:r>
            </a:p>
          </p:txBody>
        </p:sp>
        <p:sp>
          <p:nvSpPr>
            <p:cNvPr id="33" name="Flowchart: Magnetic Disk 32"/>
            <p:cNvSpPr/>
            <p:nvPr/>
          </p:nvSpPr>
          <p:spPr bwMode="auto">
            <a:xfrm>
              <a:off x="9931799" y="1979974"/>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34" name="Group 33"/>
          <p:cNvGrpSpPr/>
          <p:nvPr/>
        </p:nvGrpSpPr>
        <p:grpSpPr>
          <a:xfrm>
            <a:off x="8581529" y="4682601"/>
            <a:ext cx="1575916" cy="1012882"/>
            <a:chOff x="8945948" y="1949969"/>
            <a:chExt cx="1575916" cy="1012882"/>
          </a:xfrm>
        </p:grpSpPr>
        <p:sp>
          <p:nvSpPr>
            <p:cNvPr id="35" name="Rectangle 34"/>
            <p:cNvSpPr/>
            <p:nvPr/>
          </p:nvSpPr>
          <p:spPr bwMode="auto">
            <a:xfrm>
              <a:off x="8945948" y="1949969"/>
              <a:ext cx="1575916" cy="998617"/>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36" name="Picture 35"/>
            <p:cNvPicPr>
              <a:picLocks noChangeAspect="1"/>
            </p:cNvPicPr>
            <p:nvPr/>
          </p:nvPicPr>
          <p:blipFill>
            <a:blip r:embed="rId3"/>
            <a:stretch>
              <a:fillRect/>
            </a:stretch>
          </p:blipFill>
          <p:spPr>
            <a:xfrm>
              <a:off x="8982842" y="2002625"/>
              <a:ext cx="618547" cy="223455"/>
            </a:xfrm>
            <a:prstGeom prst="rect">
              <a:avLst/>
            </a:prstGeom>
          </p:spPr>
        </p:pic>
        <p:sp>
          <p:nvSpPr>
            <p:cNvPr id="37" name="TextBox 36"/>
            <p:cNvSpPr txBox="1"/>
            <p:nvPr/>
          </p:nvSpPr>
          <p:spPr>
            <a:xfrm>
              <a:off x="8992022" y="2593519"/>
              <a:ext cx="1442402" cy="369332"/>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Site Database</a:t>
              </a:r>
            </a:p>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Shared #3</a:t>
              </a:r>
            </a:p>
          </p:txBody>
        </p:sp>
        <p:sp>
          <p:nvSpPr>
            <p:cNvPr id="38" name="Flowchart: Magnetic Disk 37"/>
            <p:cNvSpPr/>
            <p:nvPr/>
          </p:nvSpPr>
          <p:spPr bwMode="auto">
            <a:xfrm>
              <a:off x="9931799" y="1979974"/>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39" name="Group 38"/>
          <p:cNvGrpSpPr/>
          <p:nvPr/>
        </p:nvGrpSpPr>
        <p:grpSpPr>
          <a:xfrm>
            <a:off x="8581529" y="1582687"/>
            <a:ext cx="1575916" cy="998617"/>
            <a:chOff x="8945948" y="1949969"/>
            <a:chExt cx="1575916" cy="998617"/>
          </a:xfrm>
        </p:grpSpPr>
        <p:sp>
          <p:nvSpPr>
            <p:cNvPr id="40" name="Rectangle 39"/>
            <p:cNvSpPr/>
            <p:nvPr/>
          </p:nvSpPr>
          <p:spPr bwMode="auto">
            <a:xfrm>
              <a:off x="8945948" y="1949969"/>
              <a:ext cx="1575916" cy="998617"/>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1" name="Picture 40"/>
            <p:cNvPicPr>
              <a:picLocks noChangeAspect="1"/>
            </p:cNvPicPr>
            <p:nvPr/>
          </p:nvPicPr>
          <p:blipFill>
            <a:blip r:embed="rId3"/>
            <a:stretch>
              <a:fillRect/>
            </a:stretch>
          </p:blipFill>
          <p:spPr>
            <a:xfrm>
              <a:off x="8982842" y="2002625"/>
              <a:ext cx="618547" cy="223455"/>
            </a:xfrm>
            <a:prstGeom prst="rect">
              <a:avLst/>
            </a:prstGeom>
          </p:spPr>
        </p:pic>
        <p:sp>
          <p:nvSpPr>
            <p:cNvPr id="42" name="TextBox 41"/>
            <p:cNvSpPr txBox="1"/>
            <p:nvPr/>
          </p:nvSpPr>
          <p:spPr>
            <a:xfrm>
              <a:off x="8992022" y="2574059"/>
              <a:ext cx="1442402" cy="369332"/>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Site Database </a:t>
              </a:r>
            </a:p>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Shard #1</a:t>
              </a:r>
            </a:p>
          </p:txBody>
        </p:sp>
        <p:sp>
          <p:nvSpPr>
            <p:cNvPr id="43" name="Flowchart: Magnetic Disk 42"/>
            <p:cNvSpPr/>
            <p:nvPr/>
          </p:nvSpPr>
          <p:spPr bwMode="auto">
            <a:xfrm>
              <a:off x="9931799" y="1979974"/>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cxnSp>
        <p:nvCxnSpPr>
          <p:cNvPr id="44" name="Straight Arrow Connector 43"/>
          <p:cNvCxnSpPr>
            <a:stCxn id="5" idx="3"/>
            <a:endCxn id="28" idx="1"/>
          </p:cNvCxnSpPr>
          <p:nvPr/>
        </p:nvCxnSpPr>
        <p:spPr>
          <a:xfrm flipV="1">
            <a:off x="6356844" y="3656353"/>
            <a:ext cx="1922859" cy="1"/>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3"/>
          </p:cNvCxnSpPr>
          <p:nvPr/>
        </p:nvCxnSpPr>
        <p:spPr>
          <a:xfrm flipV="1">
            <a:off x="6356842" y="4935900"/>
            <a:ext cx="1922859" cy="1510"/>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356842" y="2375296"/>
            <a:ext cx="1922859" cy="1510"/>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4088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Further Database Load - Caching</a:t>
            </a:r>
          </a:p>
        </p:txBody>
      </p:sp>
      <p:sp>
        <p:nvSpPr>
          <p:cNvPr id="3" name="Text Placeholder 2"/>
          <p:cNvSpPr>
            <a:spLocks noGrp="1"/>
          </p:cNvSpPr>
          <p:nvPr>
            <p:ph type="body" sz="quarter" idx="10"/>
          </p:nvPr>
        </p:nvSpPr>
        <p:spPr/>
        <p:txBody>
          <a:bodyPr/>
          <a:lstStyle/>
          <a:p>
            <a:endParaRPr lang="en-US"/>
          </a:p>
        </p:txBody>
      </p:sp>
      <p:grpSp>
        <p:nvGrpSpPr>
          <p:cNvPr id="4" name="Group 3"/>
          <p:cNvGrpSpPr/>
          <p:nvPr/>
        </p:nvGrpSpPr>
        <p:grpSpPr>
          <a:xfrm>
            <a:off x="4815053" y="3136477"/>
            <a:ext cx="1541791" cy="1039753"/>
            <a:chOff x="5936247" y="1565661"/>
            <a:chExt cx="1541791" cy="1039753"/>
          </a:xfrm>
        </p:grpSpPr>
        <p:sp>
          <p:nvSpPr>
            <p:cNvPr id="5" name="Rectangle 4"/>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5984011" y="1618316"/>
              <a:ext cx="618547" cy="223455"/>
            </a:xfrm>
            <a:prstGeom prst="rect">
              <a:avLst/>
            </a:prstGeom>
          </p:spPr>
        </p:pic>
        <p:sp>
          <p:nvSpPr>
            <p:cNvPr id="7" name="TextBox 6"/>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8" name="Picture 7"/>
            <p:cNvPicPr>
              <a:picLocks noChangeAspect="1"/>
            </p:cNvPicPr>
            <p:nvPr/>
          </p:nvPicPr>
          <p:blipFill>
            <a:blip r:embed="rId4"/>
            <a:stretch>
              <a:fillRect/>
            </a:stretch>
          </p:blipFill>
          <p:spPr>
            <a:xfrm>
              <a:off x="6814725" y="1596166"/>
              <a:ext cx="271402" cy="269628"/>
            </a:xfrm>
            <a:prstGeom prst="rect">
              <a:avLst/>
            </a:prstGeom>
          </p:spPr>
        </p:pic>
        <p:sp>
          <p:nvSpPr>
            <p:cNvPr id="9" name="Flowchart: Process 8"/>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0" name="Group 9"/>
          <p:cNvGrpSpPr/>
          <p:nvPr/>
        </p:nvGrpSpPr>
        <p:grpSpPr>
          <a:xfrm>
            <a:off x="4815052" y="1856930"/>
            <a:ext cx="1541791" cy="1039753"/>
            <a:chOff x="5936247" y="1565661"/>
            <a:chExt cx="1541791" cy="1039753"/>
          </a:xfrm>
        </p:grpSpPr>
        <p:sp>
          <p:nvSpPr>
            <p:cNvPr id="11" name="Rectangle 10"/>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3"/>
            <a:stretch>
              <a:fillRect/>
            </a:stretch>
          </p:blipFill>
          <p:spPr>
            <a:xfrm>
              <a:off x="5984011" y="1618316"/>
              <a:ext cx="618547" cy="223455"/>
            </a:xfrm>
            <a:prstGeom prst="rect">
              <a:avLst/>
            </a:prstGeom>
          </p:spPr>
        </p:pic>
        <p:sp>
          <p:nvSpPr>
            <p:cNvPr id="13" name="TextBox 12"/>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14" name="Picture 13"/>
            <p:cNvPicPr>
              <a:picLocks noChangeAspect="1"/>
            </p:cNvPicPr>
            <p:nvPr/>
          </p:nvPicPr>
          <p:blipFill>
            <a:blip r:embed="rId4"/>
            <a:stretch>
              <a:fillRect/>
            </a:stretch>
          </p:blipFill>
          <p:spPr>
            <a:xfrm>
              <a:off x="6814725" y="1596166"/>
              <a:ext cx="271402" cy="269628"/>
            </a:xfrm>
            <a:prstGeom prst="rect">
              <a:avLst/>
            </a:prstGeom>
          </p:spPr>
        </p:pic>
        <p:sp>
          <p:nvSpPr>
            <p:cNvPr id="15" name="Flowchart: Process 14"/>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grpSp>
        <p:nvGrpSpPr>
          <p:cNvPr id="16" name="Group 15"/>
          <p:cNvGrpSpPr/>
          <p:nvPr/>
        </p:nvGrpSpPr>
        <p:grpSpPr>
          <a:xfrm>
            <a:off x="4815051" y="4417533"/>
            <a:ext cx="1541791" cy="1039753"/>
            <a:chOff x="5936247" y="1565661"/>
            <a:chExt cx="1541791" cy="1039753"/>
          </a:xfrm>
        </p:grpSpPr>
        <p:sp>
          <p:nvSpPr>
            <p:cNvPr id="17" name="Rectangle 16"/>
            <p:cNvSpPr/>
            <p:nvPr/>
          </p:nvSpPr>
          <p:spPr bwMode="auto">
            <a:xfrm>
              <a:off x="5936247" y="1565661"/>
              <a:ext cx="1541791" cy="1039753"/>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8" name="Picture 17"/>
            <p:cNvPicPr>
              <a:picLocks noChangeAspect="1"/>
            </p:cNvPicPr>
            <p:nvPr/>
          </p:nvPicPr>
          <p:blipFill>
            <a:blip r:embed="rId3"/>
            <a:stretch>
              <a:fillRect/>
            </a:stretch>
          </p:blipFill>
          <p:spPr>
            <a:xfrm>
              <a:off x="5984011" y="1618316"/>
              <a:ext cx="618547" cy="223455"/>
            </a:xfrm>
            <a:prstGeom prst="rect">
              <a:avLst/>
            </a:prstGeom>
          </p:spPr>
        </p:pic>
        <p:sp>
          <p:nvSpPr>
            <p:cNvPr id="19" name="TextBox 18"/>
            <p:cNvSpPr txBox="1"/>
            <p:nvPr/>
          </p:nvSpPr>
          <p:spPr>
            <a:xfrm>
              <a:off x="5995590" y="1896307"/>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Web Server</a:t>
              </a:r>
            </a:p>
          </p:txBody>
        </p:sp>
        <p:pic>
          <p:nvPicPr>
            <p:cNvPr id="20" name="Picture 19"/>
            <p:cNvPicPr>
              <a:picLocks noChangeAspect="1"/>
            </p:cNvPicPr>
            <p:nvPr/>
          </p:nvPicPr>
          <p:blipFill>
            <a:blip r:embed="rId4"/>
            <a:stretch>
              <a:fillRect/>
            </a:stretch>
          </p:blipFill>
          <p:spPr>
            <a:xfrm>
              <a:off x="6814725" y="1596166"/>
              <a:ext cx="271402" cy="269628"/>
            </a:xfrm>
            <a:prstGeom prst="rect">
              <a:avLst/>
            </a:prstGeom>
          </p:spPr>
        </p:pic>
        <p:sp>
          <p:nvSpPr>
            <p:cNvPr id="21" name="Flowchart: Process 20"/>
            <p:cNvSpPr/>
            <p:nvPr/>
          </p:nvSpPr>
          <p:spPr bwMode="auto">
            <a:xfrm>
              <a:off x="5995590" y="2150559"/>
              <a:ext cx="1326187" cy="317340"/>
            </a:xfrm>
            <a:prstGeom prst="flowChartProcess">
              <a:avLst/>
            </a:prstGeom>
            <a:solidFill>
              <a:srgbClr val="7030A0"/>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Site (W3WP.EXE)</a:t>
              </a:r>
            </a:p>
          </p:txBody>
        </p:sp>
      </p:grpSp>
      <p:cxnSp>
        <p:nvCxnSpPr>
          <p:cNvPr id="22" name="Elbow Connector 21"/>
          <p:cNvCxnSpPr>
            <a:stCxn id="47" idx="0"/>
            <a:endCxn id="11" idx="1"/>
          </p:cNvCxnSpPr>
          <p:nvPr/>
        </p:nvCxnSpPr>
        <p:spPr>
          <a:xfrm rot="5400000" flipH="1" flipV="1">
            <a:off x="3375586" y="1922119"/>
            <a:ext cx="984777" cy="1894155"/>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7" idx="2"/>
            <a:endCxn id="17" idx="1"/>
          </p:cNvCxnSpPr>
          <p:nvPr/>
        </p:nvCxnSpPr>
        <p:spPr>
          <a:xfrm rot="16200000" flipH="1">
            <a:off x="3374829" y="3497188"/>
            <a:ext cx="986290" cy="1894154"/>
          </a:xfrm>
          <a:prstGeom prst="bentConnector2">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28" idx="1"/>
          </p:cNvCxnSpPr>
          <p:nvPr/>
        </p:nvCxnSpPr>
        <p:spPr>
          <a:xfrm flipV="1">
            <a:off x="6356844" y="3656353"/>
            <a:ext cx="2622767" cy="1"/>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3"/>
          </p:cNvCxnSpPr>
          <p:nvPr/>
        </p:nvCxnSpPr>
        <p:spPr>
          <a:xfrm flipV="1">
            <a:off x="6356842" y="4935900"/>
            <a:ext cx="2622767" cy="1510"/>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356842" y="2375298"/>
            <a:ext cx="2622768" cy="1508"/>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979611" y="1402150"/>
            <a:ext cx="1277656" cy="4508405"/>
            <a:chOff x="8279704" y="1402150"/>
            <a:chExt cx="1277656" cy="4508405"/>
          </a:xfrm>
        </p:grpSpPr>
        <p:sp>
          <p:nvSpPr>
            <p:cNvPr id="28" name="Rectangle 27"/>
            <p:cNvSpPr/>
            <p:nvPr/>
          </p:nvSpPr>
          <p:spPr bwMode="auto">
            <a:xfrm>
              <a:off x="8279704" y="1402150"/>
              <a:ext cx="1277656" cy="4508405"/>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TextBox 28"/>
            <p:cNvSpPr txBox="1"/>
            <p:nvPr/>
          </p:nvSpPr>
          <p:spPr>
            <a:xfrm>
              <a:off x="8466429" y="1560327"/>
              <a:ext cx="916586" cy="221599"/>
            </a:xfrm>
            <a:prstGeom prst="rect">
              <a:avLst/>
            </a:prstGeom>
            <a:noFill/>
          </p:spPr>
          <p:txBody>
            <a:bodyPr wrap="square" lIns="0" tIns="0" rIns="0" bIns="0" rtlCol="0">
              <a:spAutoFit/>
            </a:bodyPr>
            <a:lstStyle/>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rPr>
                <a:t>Data Tier</a:t>
              </a:r>
            </a:p>
          </p:txBody>
        </p:sp>
        <p:sp>
          <p:nvSpPr>
            <p:cNvPr id="30" name="Flowchart: Magnetic Disk 29"/>
            <p:cNvSpPr/>
            <p:nvPr/>
          </p:nvSpPr>
          <p:spPr bwMode="auto">
            <a:xfrm>
              <a:off x="8417576" y="1976744"/>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Flowchart: Magnetic Disk 30"/>
            <p:cNvSpPr/>
            <p:nvPr/>
          </p:nvSpPr>
          <p:spPr bwMode="auto">
            <a:xfrm>
              <a:off x="8946016" y="2787298"/>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Flowchart: Magnetic Disk 31"/>
            <p:cNvSpPr/>
            <p:nvPr/>
          </p:nvSpPr>
          <p:spPr bwMode="auto">
            <a:xfrm>
              <a:off x="8417575" y="3721375"/>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Flowchart: Magnetic Disk 32"/>
            <p:cNvSpPr/>
            <p:nvPr/>
          </p:nvSpPr>
          <p:spPr bwMode="auto">
            <a:xfrm>
              <a:off x="8943580" y="4620447"/>
              <a:ext cx="439435" cy="587862"/>
            </a:xfrm>
            <a:prstGeom prst="flowChartMagneticDisk">
              <a:avLst/>
            </a:prstGeom>
            <a:solidFill>
              <a:schemeClr val="bg1"/>
            </a:solidFill>
            <a:ln>
              <a:solidFill>
                <a:srgbClr val="5E5E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
        <p:nvSpPr>
          <p:cNvPr id="34" name="Rectangle 33"/>
          <p:cNvSpPr/>
          <p:nvPr/>
        </p:nvSpPr>
        <p:spPr bwMode="auto">
          <a:xfrm>
            <a:off x="7174715" y="1820316"/>
            <a:ext cx="1104545" cy="3636970"/>
          </a:xfrm>
          <a:prstGeom prst="rect">
            <a:avLst/>
          </a:prstGeom>
          <a:solidFill>
            <a:srgbClr val="00B050">
              <a:alpha val="28000"/>
            </a:srgbClr>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5" name="Group 34"/>
          <p:cNvGrpSpPr/>
          <p:nvPr/>
        </p:nvGrpSpPr>
        <p:grpSpPr>
          <a:xfrm>
            <a:off x="782107" y="2391117"/>
            <a:ext cx="320909" cy="2604037"/>
            <a:chOff x="577833" y="2352934"/>
            <a:chExt cx="320909" cy="2604037"/>
          </a:xfrm>
        </p:grpSpPr>
        <p:pic>
          <p:nvPicPr>
            <p:cNvPr id="36" name="Picture 35"/>
            <p:cNvPicPr>
              <a:picLocks noChangeAspect="1"/>
            </p:cNvPicPr>
            <p:nvPr/>
          </p:nvPicPr>
          <p:blipFill>
            <a:blip r:embed="rId5"/>
            <a:stretch>
              <a:fillRect/>
            </a:stretch>
          </p:blipFill>
          <p:spPr>
            <a:xfrm>
              <a:off x="577833" y="2352934"/>
              <a:ext cx="320909" cy="336524"/>
            </a:xfrm>
            <a:prstGeom prst="rect">
              <a:avLst/>
            </a:prstGeom>
            <a:solidFill>
              <a:schemeClr val="bg1"/>
            </a:solidFill>
            <a:ln>
              <a:noFill/>
            </a:ln>
          </p:spPr>
        </p:pic>
        <p:pic>
          <p:nvPicPr>
            <p:cNvPr id="37" name="Picture 36"/>
            <p:cNvPicPr>
              <a:picLocks noChangeAspect="1"/>
            </p:cNvPicPr>
            <p:nvPr/>
          </p:nvPicPr>
          <p:blipFill>
            <a:blip r:embed="rId5"/>
            <a:stretch>
              <a:fillRect/>
            </a:stretch>
          </p:blipFill>
          <p:spPr>
            <a:xfrm>
              <a:off x="577833" y="4620447"/>
              <a:ext cx="320909" cy="336524"/>
            </a:xfrm>
            <a:prstGeom prst="rect">
              <a:avLst/>
            </a:prstGeom>
          </p:spPr>
        </p:pic>
        <p:pic>
          <p:nvPicPr>
            <p:cNvPr id="38" name="Picture 37"/>
            <p:cNvPicPr>
              <a:picLocks noChangeAspect="1"/>
            </p:cNvPicPr>
            <p:nvPr/>
          </p:nvPicPr>
          <p:blipFill>
            <a:blip r:embed="rId5"/>
            <a:stretch>
              <a:fillRect/>
            </a:stretch>
          </p:blipFill>
          <p:spPr>
            <a:xfrm>
              <a:off x="577833" y="3488090"/>
              <a:ext cx="320909" cy="336524"/>
            </a:xfrm>
            <a:prstGeom prst="rect">
              <a:avLst/>
            </a:prstGeom>
          </p:spPr>
        </p:pic>
      </p:grpSp>
      <p:sp>
        <p:nvSpPr>
          <p:cNvPr id="39" name="Hexagon 38"/>
          <p:cNvSpPr/>
          <p:nvPr/>
        </p:nvSpPr>
        <p:spPr bwMode="auto">
          <a:xfrm>
            <a:off x="952241" y="2634521"/>
            <a:ext cx="236729" cy="220735"/>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Hexagon 39"/>
          <p:cNvSpPr/>
          <p:nvPr/>
        </p:nvSpPr>
        <p:spPr bwMode="auto">
          <a:xfrm>
            <a:off x="942561" y="3769677"/>
            <a:ext cx="236729" cy="220735"/>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Hexagon 40"/>
          <p:cNvSpPr/>
          <p:nvPr/>
        </p:nvSpPr>
        <p:spPr bwMode="auto">
          <a:xfrm>
            <a:off x="935336" y="4904833"/>
            <a:ext cx="236729" cy="220735"/>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Hexagon 41"/>
          <p:cNvSpPr/>
          <p:nvPr/>
        </p:nvSpPr>
        <p:spPr bwMode="auto">
          <a:xfrm>
            <a:off x="6117065" y="2634521"/>
            <a:ext cx="236729" cy="220735"/>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3" name="Hexagon 42"/>
          <p:cNvSpPr/>
          <p:nvPr/>
        </p:nvSpPr>
        <p:spPr bwMode="auto">
          <a:xfrm>
            <a:off x="6117065" y="3922717"/>
            <a:ext cx="236729" cy="220735"/>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Hexagon 43"/>
          <p:cNvSpPr/>
          <p:nvPr/>
        </p:nvSpPr>
        <p:spPr bwMode="auto">
          <a:xfrm>
            <a:off x="6117064" y="5220731"/>
            <a:ext cx="236729" cy="220735"/>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5" name="TextBox 44"/>
          <p:cNvSpPr txBox="1"/>
          <p:nvPr/>
        </p:nvSpPr>
        <p:spPr>
          <a:xfrm>
            <a:off x="1103016" y="5770436"/>
            <a:ext cx="3323383"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rPr>
              <a:t>Disable session affinity. </a:t>
            </a:r>
          </a:p>
        </p:txBody>
      </p:sp>
      <p:grpSp>
        <p:nvGrpSpPr>
          <p:cNvPr id="46" name="Group 45"/>
          <p:cNvGrpSpPr/>
          <p:nvPr/>
        </p:nvGrpSpPr>
        <p:grpSpPr>
          <a:xfrm>
            <a:off x="2419597" y="3361584"/>
            <a:ext cx="1002600" cy="589536"/>
            <a:chOff x="3423096" y="1714752"/>
            <a:chExt cx="1002600" cy="589536"/>
          </a:xfrm>
        </p:grpSpPr>
        <p:sp>
          <p:nvSpPr>
            <p:cNvPr id="47" name="Rectangle 46"/>
            <p:cNvSpPr/>
            <p:nvPr/>
          </p:nvSpPr>
          <p:spPr bwMode="auto">
            <a:xfrm>
              <a:off x="3423096" y="1714752"/>
              <a:ext cx="1002600" cy="589536"/>
            </a:xfrm>
            <a:prstGeom prst="rect">
              <a:avLst/>
            </a:prstGeom>
            <a:solidFill>
              <a:schemeClr val="bg1"/>
            </a:solid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48" name="Picture 47"/>
            <p:cNvPicPr>
              <a:picLocks noChangeAspect="1"/>
            </p:cNvPicPr>
            <p:nvPr/>
          </p:nvPicPr>
          <p:blipFill>
            <a:blip r:embed="rId3"/>
            <a:stretch>
              <a:fillRect/>
            </a:stretch>
          </p:blipFill>
          <p:spPr>
            <a:xfrm>
              <a:off x="3470860" y="1767407"/>
              <a:ext cx="618547" cy="223455"/>
            </a:xfrm>
            <a:prstGeom prst="rect">
              <a:avLst/>
            </a:prstGeom>
          </p:spPr>
        </p:pic>
        <p:sp>
          <p:nvSpPr>
            <p:cNvPr id="49" name="TextBox 48"/>
            <p:cNvSpPr txBox="1"/>
            <p:nvPr/>
          </p:nvSpPr>
          <p:spPr>
            <a:xfrm>
              <a:off x="3470860" y="2043518"/>
              <a:ext cx="954836"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a:gradFill>
                    <a:gsLst>
                      <a:gs pos="0">
                        <a:srgbClr val="292929">
                          <a:lumMod val="90000"/>
                          <a:lumOff val="10000"/>
                        </a:srgbClr>
                      </a:gs>
                      <a:gs pos="86000">
                        <a:srgbClr val="292929">
                          <a:lumMod val="90000"/>
                          <a:lumOff val="10000"/>
                        </a:srgbClr>
                      </a:gs>
                    </a:gsLst>
                    <a:lin ang="5400000" scaled="0"/>
                  </a:gradFill>
                </a:rPr>
                <a:t>IIS ARR (LB)</a:t>
              </a:r>
            </a:p>
          </p:txBody>
        </p:sp>
      </p:grpSp>
      <p:cxnSp>
        <p:nvCxnSpPr>
          <p:cNvPr id="50" name="Straight Arrow Connector 49"/>
          <p:cNvCxnSpPr>
            <a:stCxn id="47" idx="3"/>
            <a:endCxn id="5" idx="1"/>
          </p:cNvCxnSpPr>
          <p:nvPr/>
        </p:nvCxnSpPr>
        <p:spPr>
          <a:xfrm>
            <a:off x="3422197" y="3656352"/>
            <a:ext cx="1392856" cy="2"/>
          </a:xfrm>
          <a:prstGeom prst="straightConnector1">
            <a:avLst/>
          </a:prstGeom>
          <a:ln w="25400">
            <a:solidFill>
              <a:srgbClr val="BAD80A"/>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41313" y="5770436"/>
            <a:ext cx="3463860" cy="664797"/>
          </a:xfrm>
          <a:prstGeom prst="rect">
            <a:avLst/>
          </a:prstGeom>
          <a:noFill/>
        </p:spPr>
        <p:txBody>
          <a:bodyPr wrap="square" lIns="0" tIns="0" rIns="0" bIns="0" rtlCol="0">
            <a:spAutoFit/>
          </a:bodyPr>
          <a:lstStyle/>
          <a:p>
            <a:pPr>
              <a:lnSpc>
                <a:spcPct val="90000"/>
              </a:lnSpc>
              <a:spcBef>
                <a:spcPct val="20000"/>
              </a:spcBef>
              <a:buSzPct val="80000"/>
            </a:pPr>
            <a:r>
              <a:rPr lang="en-US" sz="1600" dirty="0">
                <a:gradFill>
                  <a:gsLst>
                    <a:gs pos="0">
                      <a:srgbClr val="292929">
                        <a:lumMod val="90000"/>
                        <a:lumOff val="10000"/>
                      </a:srgbClr>
                    </a:gs>
                    <a:gs pos="86000">
                      <a:srgbClr val="292929">
                        <a:lumMod val="90000"/>
                        <a:lumOff val="10000"/>
                      </a:srgbClr>
                    </a:gs>
                  </a:gsLst>
                  <a:lin ang="5400000" scaled="0"/>
                </a:gradFill>
              </a:rPr>
              <a:t>Use cache such as </a:t>
            </a:r>
            <a:r>
              <a:rPr lang="en-US" sz="1600" dirty="0" err="1">
                <a:gradFill>
                  <a:gsLst>
                    <a:gs pos="0">
                      <a:srgbClr val="292929">
                        <a:lumMod val="90000"/>
                        <a:lumOff val="10000"/>
                      </a:srgbClr>
                    </a:gs>
                    <a:gs pos="86000">
                      <a:srgbClr val="292929">
                        <a:lumMod val="90000"/>
                        <a:lumOff val="10000"/>
                      </a:srgbClr>
                    </a:gs>
                  </a:gsLst>
                  <a:lin ang="5400000" scaled="0"/>
                </a:gradFill>
              </a:rPr>
              <a:t>Redis</a:t>
            </a:r>
            <a:r>
              <a:rPr lang="en-US" sz="1600" dirty="0">
                <a:gradFill>
                  <a:gsLst>
                    <a:gs pos="0">
                      <a:srgbClr val="292929">
                        <a:lumMod val="90000"/>
                        <a:lumOff val="10000"/>
                      </a:srgbClr>
                    </a:gs>
                    <a:gs pos="86000">
                      <a:srgbClr val="292929">
                        <a:lumMod val="90000"/>
                        <a:lumOff val="10000"/>
                      </a:srgbClr>
                    </a:gs>
                  </a:gsLst>
                  <a:lin ang="5400000" scaled="0"/>
                </a:gradFill>
              </a:rPr>
              <a:t> for reference data and user session data to reduce load on the database even further</a:t>
            </a:r>
          </a:p>
        </p:txBody>
      </p:sp>
      <p:pic>
        <p:nvPicPr>
          <p:cNvPr id="52" name="Picture 51"/>
          <p:cNvPicPr>
            <a:picLocks noChangeAspect="1"/>
          </p:cNvPicPr>
          <p:nvPr/>
        </p:nvPicPr>
        <p:blipFill>
          <a:blip r:embed="rId6"/>
          <a:stretch>
            <a:fillRect/>
          </a:stretch>
        </p:blipFill>
        <p:spPr>
          <a:xfrm>
            <a:off x="7926270" y="1909585"/>
            <a:ext cx="324728" cy="355694"/>
          </a:xfrm>
          <a:prstGeom prst="rect">
            <a:avLst/>
          </a:prstGeom>
        </p:spPr>
      </p:pic>
      <p:sp>
        <p:nvSpPr>
          <p:cNvPr id="53" name="TextBox 52"/>
          <p:cNvSpPr txBox="1"/>
          <p:nvPr/>
        </p:nvSpPr>
        <p:spPr>
          <a:xfrm>
            <a:off x="7235321" y="2040358"/>
            <a:ext cx="709116" cy="221599"/>
          </a:xfrm>
          <a:prstGeom prst="rect">
            <a:avLst/>
          </a:prstGeom>
          <a:noFill/>
        </p:spPr>
        <p:txBody>
          <a:bodyPr wrap="square" lIns="0" tIns="0" rIns="0" bIns="0" rtlCol="0">
            <a:spAutoFit/>
          </a:bodyPr>
          <a:lstStyle/>
          <a:p>
            <a:pPr>
              <a:lnSpc>
                <a:spcPct val="90000"/>
              </a:lnSpc>
              <a:spcBef>
                <a:spcPct val="20000"/>
              </a:spcBef>
              <a:buSzPct val="80000"/>
            </a:pPr>
            <a:r>
              <a:rPr lang="en-US" sz="1600" b="1" dirty="0">
                <a:gradFill>
                  <a:gsLst>
                    <a:gs pos="0">
                      <a:srgbClr val="292929">
                        <a:lumMod val="90000"/>
                        <a:lumOff val="10000"/>
                      </a:srgbClr>
                    </a:gs>
                    <a:gs pos="86000">
                      <a:srgbClr val="292929">
                        <a:lumMod val="90000"/>
                        <a:lumOff val="10000"/>
                      </a:srgbClr>
                    </a:gs>
                  </a:gsLst>
                  <a:lin ang="5400000" scaled="0"/>
                </a:gradFill>
              </a:rPr>
              <a:t>Cache</a:t>
            </a:r>
          </a:p>
        </p:txBody>
      </p:sp>
      <p:sp>
        <p:nvSpPr>
          <p:cNvPr id="54" name="Hexagon 53"/>
          <p:cNvSpPr/>
          <p:nvPr/>
        </p:nvSpPr>
        <p:spPr bwMode="auto">
          <a:xfrm>
            <a:off x="7191425" y="2635152"/>
            <a:ext cx="236729" cy="220735"/>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5" name="Hexagon 54"/>
          <p:cNvSpPr/>
          <p:nvPr/>
        </p:nvSpPr>
        <p:spPr bwMode="auto">
          <a:xfrm>
            <a:off x="7191425" y="3923348"/>
            <a:ext cx="236729" cy="220735"/>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6" name="Hexagon 55"/>
          <p:cNvSpPr/>
          <p:nvPr/>
        </p:nvSpPr>
        <p:spPr bwMode="auto">
          <a:xfrm>
            <a:off x="7191424" y="5221362"/>
            <a:ext cx="236729" cy="220735"/>
          </a:xfrm>
          <a:prstGeom prst="hexago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57" name="Group 56"/>
          <p:cNvGrpSpPr/>
          <p:nvPr/>
        </p:nvGrpSpPr>
        <p:grpSpPr>
          <a:xfrm>
            <a:off x="6466702" y="5046818"/>
            <a:ext cx="598152" cy="322981"/>
            <a:chOff x="6441475" y="5309668"/>
            <a:chExt cx="598152" cy="322981"/>
          </a:xfrm>
        </p:grpSpPr>
        <p:cxnSp>
          <p:nvCxnSpPr>
            <p:cNvPr id="58" name="Straight Arrow Connector 57"/>
            <p:cNvCxnSpPr/>
            <p:nvPr/>
          </p:nvCxnSpPr>
          <p:spPr>
            <a:xfrm>
              <a:off x="6441475" y="5632649"/>
              <a:ext cx="598152"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441475" y="5309668"/>
              <a:ext cx="59815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441475" y="5475654"/>
              <a:ext cx="598152"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466702" y="3761226"/>
            <a:ext cx="598152" cy="322981"/>
            <a:chOff x="6441475" y="5309668"/>
            <a:chExt cx="598152" cy="322981"/>
          </a:xfrm>
        </p:grpSpPr>
        <p:cxnSp>
          <p:nvCxnSpPr>
            <p:cNvPr id="62" name="Straight Arrow Connector 61"/>
            <p:cNvCxnSpPr/>
            <p:nvPr/>
          </p:nvCxnSpPr>
          <p:spPr>
            <a:xfrm>
              <a:off x="6441475" y="5632649"/>
              <a:ext cx="598152"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441475" y="5309668"/>
              <a:ext cx="59815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441475" y="5475654"/>
              <a:ext cx="598152"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443955" y="2544285"/>
            <a:ext cx="598152" cy="322981"/>
            <a:chOff x="6441475" y="5309668"/>
            <a:chExt cx="598152" cy="322981"/>
          </a:xfrm>
        </p:grpSpPr>
        <p:cxnSp>
          <p:nvCxnSpPr>
            <p:cNvPr id="66" name="Straight Arrow Connector 65"/>
            <p:cNvCxnSpPr/>
            <p:nvPr/>
          </p:nvCxnSpPr>
          <p:spPr>
            <a:xfrm>
              <a:off x="6441475" y="5632649"/>
              <a:ext cx="598152"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441475" y="5309668"/>
              <a:ext cx="59815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441475" y="5475654"/>
              <a:ext cx="598152"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828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2"/>
                                        </p:tgtEl>
                                      </p:cBhvr>
                                    </p:animEffect>
                                    <p:set>
                                      <p:cBhvr>
                                        <p:cTn id="15" dur="1" fill="hold">
                                          <p:stCondLst>
                                            <p:cond delay="499"/>
                                          </p:stCondLst>
                                        </p:cTn>
                                        <p:tgtEl>
                                          <p:spTgt spid="4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4"/>
                                        </p:tgtEl>
                                      </p:cBhvr>
                                    </p:animEffect>
                                    <p:set>
                                      <p:cBhvr>
                                        <p:cTn id="21" dur="1" fill="hold">
                                          <p:stCondLst>
                                            <p:cond delay="499"/>
                                          </p:stCondLst>
                                        </p:cTn>
                                        <p:tgtEl>
                                          <p:spTgt spid="44"/>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45"/>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2" grpId="0" animBg="1"/>
      <p:bldP spid="43" grpId="0" animBg="1"/>
      <p:bldP spid="44" grpId="0" animBg="1"/>
      <p:bldP spid="45" grpId="0"/>
      <p:bldP spid="51" grpId="0"/>
      <p:bldP spid="53" grpId="0"/>
      <p:bldP spid="54" grpId="0" animBg="1"/>
      <p:bldP spid="55" grpId="0" animBg="1"/>
      <p:bldP spid="5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VXo6Y7r8Eudz_6E3oBk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VXo6Y7r8Eudz_6E3oBkHA"/>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2242D1E8-4057-4103-B407-CE5A2D933827}" vid="{1DDE3A96-5DF4-4479-8A66-D4322BA3674C}"/>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2242D1E8-4057-4103-B407-CE5A2D933827}" vid="{86695DEF-AF74-4ACD-AA9E-822B4306DE8A}"/>
    </a:ext>
  </a:extLst>
</a:theme>
</file>

<file path=ppt/theme/theme3.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4.xml><?xml version="1.0" encoding="utf-8"?>
<a:theme xmlns:a="http://schemas.openxmlformats.org/drawingml/2006/main" name="3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5.xml><?xml version="1.0" encoding="utf-8"?>
<a:theme xmlns:a="http://schemas.openxmlformats.org/drawingml/2006/main" name="3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6.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3940</Words>
  <Application>Microsoft Office PowerPoint</Application>
  <PresentationFormat>Custom</PresentationFormat>
  <Paragraphs>760</Paragraphs>
  <Slides>53</Slides>
  <Notes>45</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53</vt:i4>
      </vt:variant>
    </vt:vector>
  </HeadingPairs>
  <TitlesOfParts>
    <vt:vector size="72" baseType="lpstr">
      <vt:lpstr>MS PGothic</vt:lpstr>
      <vt:lpstr>MS PGothic</vt:lpstr>
      <vt:lpstr>Arial</vt:lpstr>
      <vt:lpstr>Calibri</vt:lpstr>
      <vt:lpstr>Consolas</vt:lpstr>
      <vt:lpstr>Core Sans NR 35 Light</vt:lpstr>
      <vt:lpstr>Courier New</vt:lpstr>
      <vt:lpstr>Lucida Console</vt:lpstr>
      <vt:lpstr>Segoe UI</vt:lpstr>
      <vt:lpstr>Segoe UI Light</vt:lpstr>
      <vt:lpstr>Segoe UI Semibold</vt:lpstr>
      <vt:lpstr>Segoe UI Semilight</vt:lpstr>
      <vt:lpstr>Wingdings</vt:lpstr>
      <vt:lpstr>WHITE TEMPLATE</vt:lpstr>
      <vt:lpstr>COLOR TEMPLATE</vt:lpstr>
      <vt:lpstr>1_COLOR TEMPLATE</vt:lpstr>
      <vt:lpstr>3_COLOR TEMPLATE</vt:lpstr>
      <vt:lpstr>3_5-30660_TR21_BO_CT_Template</vt:lpstr>
      <vt:lpstr>5-30660_TR21_BO_CT_Template</vt:lpstr>
      <vt:lpstr>Technical Deep Dive: Creating Apps for the Intelligent Cloud  Day1 – Architecting for Scale</vt:lpstr>
      <vt:lpstr>Agenda</vt:lpstr>
      <vt:lpstr>Scalability</vt:lpstr>
      <vt:lpstr>What is Scalability</vt:lpstr>
      <vt:lpstr>Architecting for Scale</vt:lpstr>
      <vt:lpstr>Scalability Inhibitors</vt:lpstr>
      <vt:lpstr>Database Bottleneck</vt:lpstr>
      <vt:lpstr>Mitigate Database Bottleneck</vt:lpstr>
      <vt:lpstr>Reducing Further Database Load - Caching</vt:lpstr>
      <vt:lpstr>Background processing decoupling</vt:lpstr>
      <vt:lpstr>Background processing decoupling &amp; scaling </vt:lpstr>
      <vt:lpstr>Scalability Enablers</vt:lpstr>
      <vt:lpstr>Scaling Compute</vt:lpstr>
      <vt:lpstr>Compute Scaling Options (Azure App Service)</vt:lpstr>
      <vt:lpstr>Compute Scaling Options (Web Roles)</vt:lpstr>
      <vt:lpstr>Auto-scaling Compute</vt:lpstr>
      <vt:lpstr>Scaling Azure SQL Database</vt:lpstr>
      <vt:lpstr>Scaling Azure SQL Database</vt:lpstr>
      <vt:lpstr>Azure SQL Database Scale Up - limits</vt:lpstr>
      <vt:lpstr>Azure SQL Database Active Geo-Replication</vt:lpstr>
      <vt:lpstr>Sharding Pattern</vt:lpstr>
      <vt:lpstr>SQL Azure Scaling Out</vt:lpstr>
      <vt:lpstr>Demo</vt:lpstr>
      <vt:lpstr>Tenancy models for SaaS Apps</vt:lpstr>
      <vt:lpstr>Azure SQL Database Auto-scaling</vt:lpstr>
      <vt:lpstr>Azure Elastic Database Pool</vt:lpstr>
      <vt:lpstr>Caching Data </vt:lpstr>
      <vt:lpstr>Cache-Aside Pattern</vt:lpstr>
      <vt:lpstr>Azure Redis Cache</vt:lpstr>
      <vt:lpstr>Redis Cache</vt:lpstr>
      <vt:lpstr>Redis Cache Providers for ASP.Net Applications</vt:lpstr>
      <vt:lpstr>Session Break</vt:lpstr>
      <vt:lpstr>Scaling Globally with Traffic Manager</vt:lpstr>
      <vt:lpstr>Retry Pattern</vt:lpstr>
      <vt:lpstr>Need for Global Scaling</vt:lpstr>
      <vt:lpstr>How Traffic Manager Works</vt:lpstr>
      <vt:lpstr>Performance Profile</vt:lpstr>
      <vt:lpstr>Round Robin Profile</vt:lpstr>
      <vt:lpstr>Failover Profile</vt:lpstr>
      <vt:lpstr>Azure Content Delivery Network (CDN)</vt:lpstr>
      <vt:lpstr>How CDN Works?</vt:lpstr>
      <vt:lpstr>Azure CDN POP Locations</vt:lpstr>
      <vt:lpstr>Azure CDN Static content caching on Edge servers</vt:lpstr>
      <vt:lpstr>Managing Azure CDN Content Expiration</vt:lpstr>
      <vt:lpstr>Azure CDN Features</vt:lpstr>
      <vt:lpstr>Case Study</vt:lpstr>
      <vt:lpstr>OSIsoft-Global leader in operational intelligence speeds innovation with the Microsoft cloud platform</vt:lpstr>
      <vt:lpstr>Iberia Express triples direct sales through website with Microsoft Azure</vt:lpstr>
      <vt:lpstr>Marketing Agency Creates Revolutionary Digital Marketing Platform Using Cloud Solution</vt:lpstr>
      <vt:lpstr>Video References</vt:lpstr>
      <vt:lpstr>Scaling Guidance References </vt:lpstr>
      <vt:lpstr>Contact Us Technical services to help you win more deals, accelerate deployment and increase consumption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2016-10-11T12:55:03Z</dcterms:created>
  <dcterms:modified xsi:type="dcterms:W3CDTF">2016-10-11T12:55:09Z</dcterms:modified>
</cp:coreProperties>
</file>