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88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2A76-2C0A-49BE-86BD-79E0337E560E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DEF43-D4A7-461F-8F11-3356F0C8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11-Oct-16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3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11-Oct-16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97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11-Oct-16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69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11-Oct-16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4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FA224-3C39-4D8A-867E-495012E2575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280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8CE0B7-5831-486A-BAE9-A6613E27C2E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41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F685E9-2825-4FBA-9399-C634ED11189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495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4CC70-5E90-441C-AD59-9D80FCF4745B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124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11-Oct-16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8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11-Oct-16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4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Build 2015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790718-3FEF-44AA-8FD8-61BD62DE1365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816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11-Oct-16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69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Build 2015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CEDAE-8789-4C8F-BCD5-8320CF95AB9B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385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2B28A-DFE8-40B8-8043-6ACA9C6CA65B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2854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8A0498-D834-4B0B-9480-24A18C33B90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638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432767-51AC-4B91-B6D1-7959626ED2E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966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29567-95F2-43EB-BA27-D8112F1BA416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43966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323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AC917-00C1-45DF-B848-BC3E27B7FB56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94910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3E44BDE-2AB0-49D2-8E67-B5D3E7155170}" type="datetime8">
              <a:rPr lang="en-US" smtClean="0">
                <a:solidFill>
                  <a:prstClr val="black"/>
                </a:solidFill>
              </a:rPr>
              <a:t>11-Oct-16 8:55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29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43469-77C9-4C80-A5AC-FF04A05E7E6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26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F40B69-2AC5-4937-9EE6-A04B6E0B76C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92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Build 2015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9AAD03-8FE7-40F9-BD1A-2F97CD44A869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935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11-Oct-16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1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11-Oct-16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8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3419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Build 2015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05C136-708D-4633-A43F-0443ACC02FE0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11-Oct-16 8:55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513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9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642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03865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32" y="1058430"/>
            <a:ext cx="5602655" cy="57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_Option 3 - Org ID ti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79" y="1591061"/>
            <a:ext cx="3131824" cy="42138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926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924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E66C-02E5-4F2A-A87C-2DB5ACA72FE1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4EC7D-6BFE-4159-933A-185C6602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03" y="2078006"/>
            <a:ext cx="6276530" cy="2247409"/>
          </a:xfrm>
        </p:spPr>
        <p:txBody>
          <a:bodyPr>
            <a:normAutofit fontScale="90000"/>
          </a:bodyPr>
          <a:lstStyle/>
          <a:p>
            <a:r>
              <a:rPr lang="EN-US" sz="5250" dirty="0">
                <a:solidFill>
                  <a:srgbClr val="FFFFFF"/>
                </a:solidFill>
                <a:latin typeface="Calibri"/>
              </a:rPr>
              <a:t>Technical Deep Dive: Creating Apps for the Intelligent Cloud</a:t>
            </a:r>
            <a:r>
              <a:rPr lang="EN-US" sz="525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5250" dirty="0"/>
              <a:t>Day2 – Architecting for Scale</a:t>
            </a:r>
            <a:endParaRPr lang="EN-US" sz="525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9303" y="4146132"/>
            <a:ext cx="6276530" cy="1792850"/>
          </a:xfrm>
        </p:spPr>
        <p:txBody>
          <a:bodyPr vert="horz" wrap="square" lIns="143428" tIns="107571" rIns="143428" bIns="107571" rtlCol="0" anchor="t"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745" dirty="0"/>
              <a:t>&lt;Presenter Name&gt;</a:t>
            </a:r>
          </a:p>
        </p:txBody>
      </p:sp>
    </p:spTree>
    <p:extLst>
      <p:ext uri="{BB962C8B-B14F-4D97-AF65-F5344CB8AC3E}">
        <p14:creationId xmlns:p14="http://schemas.microsoft.com/office/powerpoint/2010/main" val="13436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br>
              <a:rPr lang="en-US" dirty="0"/>
            </a:br>
            <a:r>
              <a:rPr lang="en-US" sz="3137" dirty="0"/>
              <a:t>from a Service Fabric perspective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538" y="1815453"/>
            <a:ext cx="11997463" cy="4507791"/>
          </a:xfrm>
        </p:spPr>
        <p:txBody>
          <a:bodyPr/>
          <a:lstStyle/>
          <a:p>
            <a:r>
              <a:rPr lang="en-US" sz="2800" dirty="0"/>
              <a:t>Stateless microservice</a:t>
            </a:r>
          </a:p>
          <a:p>
            <a:pPr lvl="1"/>
            <a:r>
              <a:rPr lang="en-US" sz="2800" dirty="0"/>
              <a:t>Has either no state or it can be retrieved from an external store </a:t>
            </a:r>
          </a:p>
          <a:p>
            <a:pPr lvl="1"/>
            <a:r>
              <a:rPr lang="en-US" sz="2800" dirty="0"/>
              <a:t>There can be N instances</a:t>
            </a:r>
          </a:p>
          <a:p>
            <a:pPr lvl="1"/>
            <a:r>
              <a:rPr lang="en-US" sz="2800" dirty="0"/>
              <a:t>e.g. web frontends, protocol gateways, Azure Cloud Services etc.</a:t>
            </a:r>
          </a:p>
          <a:p>
            <a:pPr marL="336145" lvl="1"/>
            <a:endParaRPr lang="en-US" sz="2800" dirty="0"/>
          </a:p>
          <a:p>
            <a:r>
              <a:rPr lang="en-US" sz="2800" dirty="0"/>
              <a:t>Stateful microservice</a:t>
            </a:r>
          </a:p>
          <a:p>
            <a:pPr lvl="1"/>
            <a:r>
              <a:rPr lang="en-US" sz="2800" dirty="0"/>
              <a:t>Maintain hard, authoritative state</a:t>
            </a:r>
          </a:p>
          <a:p>
            <a:pPr lvl="1"/>
            <a:r>
              <a:rPr lang="en-US" sz="2800" dirty="0"/>
              <a:t>N consistent copies achieved through replication and local persistence</a:t>
            </a:r>
          </a:p>
          <a:p>
            <a:pPr lvl="1"/>
            <a:r>
              <a:rPr lang="en-US" sz="2800" dirty="0"/>
              <a:t>e.g. database, documents, workflow, user profile, shopping cart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6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677599"/>
          </a:xfrm>
        </p:spPr>
        <p:txBody>
          <a:bodyPr/>
          <a:lstStyle/>
          <a:p>
            <a:r>
              <a:rPr lang="en-US" sz="3137" dirty="0"/>
              <a:t>Declarative template for creating an application</a:t>
            </a:r>
          </a:p>
          <a:p>
            <a:r>
              <a:rPr lang="en-US" sz="3137" dirty="0"/>
              <a:t>Based on a set of service types</a:t>
            </a:r>
          </a:p>
          <a:p>
            <a:r>
              <a:rPr lang="en-US" sz="3137" dirty="0"/>
              <a:t>Used for packaging, deployment, and versioning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14" y="93535"/>
            <a:ext cx="10515600" cy="1325563"/>
          </a:xfrm>
        </p:spPr>
        <p:txBody>
          <a:bodyPr/>
          <a:lstStyle/>
          <a:p>
            <a:r>
              <a:rPr lang="en-US" dirty="0"/>
              <a:t>Application type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021011" y="3300274"/>
            <a:ext cx="3809805" cy="59761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Application Type 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82922" y="4698935"/>
            <a:ext cx="2465168" cy="59761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Service Type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97343" y="4698935"/>
            <a:ext cx="2465168" cy="597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Service Type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411764" y="4698935"/>
            <a:ext cx="2465168" cy="597617"/>
          </a:xfrm>
          <a:prstGeom prst="rect">
            <a:avLst/>
          </a:prstGeom>
          <a:solidFill>
            <a:srgbClr val="5F5F5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Service Type 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1391" y="5410245"/>
            <a:ext cx="1012491" cy="59761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38584" y="5410245"/>
            <a:ext cx="1012491" cy="59761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Config</a:t>
            </a: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25778" y="5410326"/>
            <a:ext cx="1012491" cy="59761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Data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69826" y="5410163"/>
            <a:ext cx="1012491" cy="597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57019" y="5410163"/>
            <a:ext cx="1012491" cy="597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Config</a:t>
            </a: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44213" y="5410245"/>
            <a:ext cx="1012491" cy="597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Data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088260" y="5405440"/>
            <a:ext cx="1012491" cy="597617"/>
          </a:xfrm>
          <a:prstGeom prst="rect">
            <a:avLst/>
          </a:prstGeom>
          <a:solidFill>
            <a:srgbClr val="5F5F5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175454" y="5405440"/>
            <a:ext cx="1012491" cy="597617"/>
          </a:xfrm>
          <a:prstGeom prst="rect">
            <a:avLst/>
          </a:prstGeom>
          <a:solidFill>
            <a:srgbClr val="5F5F5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Config</a:t>
            </a: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262647" y="5405521"/>
            <a:ext cx="1012491" cy="597617"/>
          </a:xfrm>
          <a:prstGeom prst="rect">
            <a:avLst/>
          </a:prstGeom>
          <a:solidFill>
            <a:srgbClr val="5F5F5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Data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207480" y="4176021"/>
            <a:ext cx="766097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7" idx="0"/>
          </p:cNvCxnSpPr>
          <p:nvPr/>
        </p:nvCxnSpPr>
        <p:spPr>
          <a:xfrm>
            <a:off x="5925913" y="3897891"/>
            <a:ext cx="4014" cy="8010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>
            <a:off x="2215506" y="4176021"/>
            <a:ext cx="0" cy="5229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25914" y="4176021"/>
            <a:ext cx="0" cy="5229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861574" y="4176021"/>
            <a:ext cx="0" cy="5229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5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558" y="1189494"/>
            <a:ext cx="11653523" cy="4737103"/>
          </a:xfrm>
        </p:spPr>
        <p:txBody>
          <a:bodyPr/>
          <a:lstStyle/>
          <a:p>
            <a:pPr lvl="1"/>
            <a:r>
              <a:rPr lang="en-US" sz="2745" b="1" dirty="0"/>
              <a:t>Deployments in seconds</a:t>
            </a:r>
          </a:p>
          <a:p>
            <a:pPr lvl="2"/>
            <a:r>
              <a:rPr lang="en-US" sz="2353" dirty="0"/>
              <a:t>Service lifetime decoupled from hardware/infrastructure</a:t>
            </a:r>
          </a:p>
          <a:p>
            <a:pPr lvl="1"/>
            <a:r>
              <a:rPr lang="en-US" sz="2745" b="1" dirty="0"/>
              <a:t>High Density (run many workloads on a single VM/Machine)</a:t>
            </a:r>
          </a:p>
          <a:p>
            <a:pPr lvl="2"/>
            <a:r>
              <a:rPr lang="en-US" sz="2353" dirty="0"/>
              <a:t>Allows different app types to be collocated in same environment (ASP.NET 5 Apps, other existing applications, new Service Fabric apps)</a:t>
            </a:r>
          </a:p>
          <a:p>
            <a:pPr lvl="1"/>
            <a:r>
              <a:rPr lang="en-US" sz="2745" b="1" dirty="0"/>
              <a:t>1:1 feature parity with On-Premise environment</a:t>
            </a:r>
          </a:p>
          <a:p>
            <a:pPr lvl="2"/>
            <a:r>
              <a:rPr lang="en-US" sz="2353" dirty="0"/>
              <a:t>Develop and Test on your local machine with full fidelity</a:t>
            </a:r>
          </a:p>
          <a:p>
            <a:pPr lvl="1"/>
            <a:r>
              <a:rPr lang="en-US" sz="2745" b="1" dirty="0"/>
              <a:t>Insight into your application via rich and extensible health model</a:t>
            </a:r>
          </a:p>
          <a:p>
            <a:pPr lvl="1"/>
            <a:r>
              <a:rPr lang="en-US" sz="2745" b="1" dirty="0"/>
              <a:t>World Class Orchestration &amp; Application Lifecycle Management</a:t>
            </a:r>
          </a:p>
          <a:p>
            <a:pPr lvl="2"/>
            <a:r>
              <a:rPr lang="en-US" sz="2353" dirty="0"/>
              <a:t>Deploy, Upgrade, Reconfigure running applications with no downtime</a:t>
            </a:r>
          </a:p>
          <a:p>
            <a:pPr lvl="2"/>
            <a:r>
              <a:rPr lang="en-US" sz="2353" dirty="0"/>
              <a:t>Automatically respond to increases in load, outages, and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4427" y="105818"/>
            <a:ext cx="10515600" cy="1325563"/>
          </a:xfrm>
        </p:spPr>
        <p:txBody>
          <a:bodyPr/>
          <a:lstStyle/>
          <a:p>
            <a:r>
              <a:rPr lang="en-US" dirty="0"/>
              <a:t>Comparison to Azure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35424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9835" y="314983"/>
            <a:ext cx="10887516" cy="732105"/>
          </a:xfrm>
          <a:prstGeom prst="rect">
            <a:avLst/>
          </a:prstGeom>
        </p:spPr>
        <p:txBody>
          <a:bodyPr/>
          <a:lstStyle>
            <a:lvl1pPr algn="l" defTabSz="685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1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672334">
              <a:defRPr/>
            </a:pPr>
            <a:r>
              <a:rPr lang="en-US" sz="3529" spc="-74" dirty="0"/>
              <a:t>Comparing Azure Cloud Services vs. Azure Service Fabric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33" y="2052475"/>
            <a:ext cx="4651133" cy="23926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3139" y="1262641"/>
            <a:ext cx="2729617" cy="633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386">
              <a:defRPr/>
            </a:pPr>
            <a:r>
              <a:rPr lang="en-US" sz="1961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Cloud Services </a:t>
            </a:r>
          </a:p>
          <a:p>
            <a:pPr defTabSz="896386">
              <a:defRPr/>
            </a:pPr>
            <a:r>
              <a:rPr lang="en-US" sz="1568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(Web and Worker Roles)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22" y="2203076"/>
            <a:ext cx="4395859" cy="2143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15339" y="1262641"/>
            <a:ext cx="3346019" cy="633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386">
              <a:defRPr/>
            </a:pPr>
            <a:r>
              <a:rPr lang="en-US" sz="1961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Fabric</a:t>
            </a:r>
          </a:p>
          <a:p>
            <a:pPr defTabSz="896386">
              <a:defRPr/>
            </a:pPr>
            <a:r>
              <a:rPr lang="en-US" sz="1568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(Stateless, </a:t>
            </a:r>
            <a:r>
              <a:rPr lang="en-US" sz="1568" kern="0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stateful</a:t>
            </a:r>
            <a:r>
              <a:rPr lang="en-US" sz="1568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Actor services)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17253" y="1407263"/>
            <a:ext cx="14343" cy="45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8643" y="1455334"/>
            <a:ext cx="5495959" cy="4868275"/>
            <a:chOff x="427037" y="1484020"/>
            <a:chExt cx="5606164" cy="4965894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427037" y="4307789"/>
              <a:ext cx="5606164" cy="2142125"/>
            </a:xfrm>
            <a:prstGeom prst="rect">
              <a:avLst/>
            </a:prstGeom>
          </p:spPr>
          <p:txBody>
            <a:bodyPr vert="horz" lIns="89642" tIns="44821" rIns="89642" bIns="44821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28314" lvl="1" indent="-280121" defTabSz="896386">
                <a:buFont typeface="Arial" panose="020B0604020202020204" pitchFamily="34" charset="0"/>
                <a:buChar char="•"/>
                <a:defRPr/>
              </a:pPr>
              <a:r>
                <a:rPr lang="en-US" sz="1765" dirty="0">
                  <a:latin typeface="+mj-lt"/>
                </a:rPr>
                <a:t>1 service instance per VM with uneven workloads</a:t>
              </a:r>
            </a:p>
            <a:p>
              <a:pPr marL="728314" lvl="1" indent="-280121" defTabSz="896386">
                <a:buFont typeface="Arial" panose="020B0604020202020204" pitchFamily="34" charset="0"/>
                <a:buChar char="•"/>
                <a:defRPr/>
              </a:pPr>
              <a:r>
                <a:rPr lang="en-US" sz="1765" dirty="0">
                  <a:latin typeface="+mj-lt"/>
                </a:rPr>
                <a:t>Lower compute density</a:t>
              </a:r>
            </a:p>
            <a:p>
              <a:pPr marL="728314" lvl="1" indent="-280121" defTabSz="896386">
                <a:buFont typeface="Arial" panose="020B0604020202020204" pitchFamily="34" charset="0"/>
                <a:buChar char="•"/>
                <a:defRPr/>
              </a:pPr>
              <a:r>
                <a:rPr lang="en-US" sz="1765" dirty="0">
                  <a:latin typeface="+mj-lt"/>
                </a:rPr>
                <a:t>Slow in deployment &amp; upgrades</a:t>
              </a:r>
            </a:p>
            <a:p>
              <a:pPr marL="728314" lvl="1" indent="-280121" defTabSz="896386">
                <a:buFont typeface="Arial" panose="020B0604020202020204" pitchFamily="34" charset="0"/>
                <a:buChar char="•"/>
                <a:defRPr/>
              </a:pPr>
              <a:r>
                <a:rPr lang="en-US" sz="1765" dirty="0">
                  <a:latin typeface="+mj-lt"/>
                </a:rPr>
                <a:t>Slower in scaling and disaster recovery</a:t>
              </a: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47734" y="1484020"/>
              <a:ext cx="2112903" cy="1287488"/>
              <a:chOff x="447734" y="1484020"/>
              <a:chExt cx="2112903" cy="1287488"/>
            </a:xfrm>
          </p:grpSpPr>
          <p:sp>
            <p:nvSpPr>
              <p:cNvPr id="12" name="Hexagon 11"/>
              <p:cNvSpPr>
                <a:spLocks noChangeAspect="1"/>
              </p:cNvSpPr>
              <p:nvPr/>
            </p:nvSpPr>
            <p:spPr bwMode="auto">
              <a:xfrm>
                <a:off x="447734" y="1484020"/>
                <a:ext cx="686054" cy="640080"/>
              </a:xfrm>
              <a:prstGeom prst="hexag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30" tIns="89630" rIns="33615" bIns="33615" rtlCol="0" anchor="b" anchorCtr="0"/>
              <a:lstStyle/>
              <a:p>
                <a:pPr algn="ctr" defTabSz="913862">
                  <a:defRPr/>
                </a:pPr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3" name="Picture 23"/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56" y="1655939"/>
                <a:ext cx="359652" cy="296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" name="Straight Arrow Connector 14"/>
              <p:cNvCxnSpPr>
                <a:stCxn id="12" idx="0"/>
              </p:cNvCxnSpPr>
              <p:nvPr/>
            </p:nvCxnSpPr>
            <p:spPr>
              <a:xfrm>
                <a:off x="1133788" y="1804060"/>
                <a:ext cx="478623" cy="47400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2" idx="0"/>
              </p:cNvCxnSpPr>
              <p:nvPr/>
            </p:nvCxnSpPr>
            <p:spPr>
              <a:xfrm>
                <a:off x="1133788" y="1804060"/>
                <a:ext cx="1426849" cy="47400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2" idx="0"/>
              </p:cNvCxnSpPr>
              <p:nvPr/>
            </p:nvCxnSpPr>
            <p:spPr>
              <a:xfrm>
                <a:off x="1133788" y="1804060"/>
                <a:ext cx="1426849" cy="7364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2" idx="0"/>
              </p:cNvCxnSpPr>
              <p:nvPr/>
            </p:nvCxnSpPr>
            <p:spPr>
              <a:xfrm>
                <a:off x="1133788" y="1804060"/>
                <a:ext cx="1426849" cy="9519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2" idx="0"/>
              </p:cNvCxnSpPr>
              <p:nvPr/>
            </p:nvCxnSpPr>
            <p:spPr>
              <a:xfrm>
                <a:off x="1133788" y="1804060"/>
                <a:ext cx="478623" cy="7364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2" idx="0"/>
              </p:cNvCxnSpPr>
              <p:nvPr/>
            </p:nvCxnSpPr>
            <p:spPr>
              <a:xfrm>
                <a:off x="1133788" y="1804060"/>
                <a:ext cx="478623" cy="96744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6134246" y="1413638"/>
            <a:ext cx="5003386" cy="4909972"/>
            <a:chOff x="6257250" y="1431549"/>
            <a:chExt cx="5103714" cy="5008427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257250" y="4297851"/>
              <a:ext cx="5103714" cy="2142125"/>
            </a:xfrm>
            <a:prstGeom prst="rect">
              <a:avLst/>
            </a:prstGeom>
          </p:spPr>
          <p:txBody>
            <a:bodyPr vert="horz" lIns="89642" tIns="44821" rIns="89642" bIns="44821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28314" lvl="1" indent="-280121" defTabSz="896386">
                <a:buFont typeface="Arial" panose="020B0604020202020204" pitchFamily="34" charset="0"/>
                <a:buChar char="•"/>
                <a:defRPr/>
              </a:pPr>
              <a:r>
                <a:rPr lang="en-US" sz="1765" dirty="0">
                  <a:latin typeface="+mj-lt"/>
                </a:rPr>
                <a:t>Many microservices per VM</a:t>
              </a:r>
            </a:p>
            <a:p>
              <a:pPr marL="728314" lvl="1" indent="-280121" defTabSz="896386">
                <a:buFont typeface="Arial" panose="020B0604020202020204" pitchFamily="34" charset="0"/>
                <a:buChar char="•"/>
                <a:defRPr/>
              </a:pPr>
              <a:r>
                <a:rPr lang="en-US" sz="1765" dirty="0">
                  <a:latin typeface="+mj-lt"/>
                </a:rPr>
                <a:t>High microservices density</a:t>
              </a:r>
            </a:p>
            <a:p>
              <a:pPr marL="728314" lvl="1" indent="-280121" defTabSz="896386">
                <a:buFont typeface="Arial" panose="020B0604020202020204" pitchFamily="34" charset="0"/>
                <a:buChar char="•"/>
                <a:defRPr/>
              </a:pPr>
              <a:r>
                <a:rPr lang="en-US" sz="1765" dirty="0">
                  <a:latin typeface="+mj-lt"/>
                </a:rPr>
                <a:t>Fast deployment &amp; upgrades</a:t>
              </a:r>
            </a:p>
            <a:p>
              <a:pPr marL="728314" lvl="1" indent="-280121" defTabSz="896386">
                <a:buFont typeface="Arial" panose="020B0604020202020204" pitchFamily="34" charset="0"/>
                <a:buChar char="•"/>
                <a:defRPr/>
              </a:pPr>
              <a:r>
                <a:rPr lang="en-US" sz="1765" dirty="0">
                  <a:latin typeface="+mj-lt"/>
                </a:rPr>
                <a:t>Fast scaling microservices across the cluster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6447261" y="1431549"/>
              <a:ext cx="4154744" cy="2876240"/>
              <a:chOff x="6447261" y="1431549"/>
              <a:chExt cx="4154744" cy="2876240"/>
            </a:xfrm>
          </p:grpSpPr>
          <p:sp>
            <p:nvSpPr>
              <p:cNvPr id="32" name="Hexagon 31"/>
              <p:cNvSpPr>
                <a:spLocks noChangeAspect="1"/>
              </p:cNvSpPr>
              <p:nvPr/>
            </p:nvSpPr>
            <p:spPr bwMode="auto">
              <a:xfrm>
                <a:off x="6447261" y="1431549"/>
                <a:ext cx="686054" cy="640080"/>
              </a:xfrm>
              <a:prstGeom prst="hexag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30" tIns="89630" rIns="33615" bIns="33615" rtlCol="0" anchor="b" anchorCtr="0"/>
              <a:lstStyle/>
              <a:p>
                <a:pPr algn="ctr" defTabSz="913862">
                  <a:defRPr/>
                </a:pPr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Picture 23"/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6083" y="1603468"/>
                <a:ext cx="359652" cy="296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4" name="Straight Arrow Connector 33"/>
              <p:cNvCxnSpPr>
                <a:stCxn id="32" idx="0"/>
              </p:cNvCxnSpPr>
              <p:nvPr/>
            </p:nvCxnSpPr>
            <p:spPr>
              <a:xfrm flipH="1">
                <a:off x="6838595" y="1751589"/>
                <a:ext cx="294720" cy="226281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2" idx="0"/>
              </p:cNvCxnSpPr>
              <p:nvPr/>
            </p:nvCxnSpPr>
            <p:spPr>
              <a:xfrm>
                <a:off x="7133315" y="1751589"/>
                <a:ext cx="761322" cy="15199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2" idx="0"/>
              </p:cNvCxnSpPr>
              <p:nvPr/>
            </p:nvCxnSpPr>
            <p:spPr>
              <a:xfrm>
                <a:off x="7133315" y="1751589"/>
                <a:ext cx="592299" cy="7889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2" idx="0"/>
              </p:cNvCxnSpPr>
              <p:nvPr/>
            </p:nvCxnSpPr>
            <p:spPr>
              <a:xfrm flipH="1">
                <a:off x="7027087" y="1751589"/>
                <a:ext cx="106228" cy="25462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2" idx="0"/>
              </p:cNvCxnSpPr>
              <p:nvPr/>
            </p:nvCxnSpPr>
            <p:spPr>
              <a:xfrm flipH="1">
                <a:off x="6838595" y="1751589"/>
                <a:ext cx="294720" cy="10199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2" idx="0"/>
              </p:cNvCxnSpPr>
              <p:nvPr/>
            </p:nvCxnSpPr>
            <p:spPr>
              <a:xfrm flipH="1">
                <a:off x="7027087" y="1751589"/>
                <a:ext cx="106228" cy="12707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2" idx="0"/>
              </p:cNvCxnSpPr>
              <p:nvPr/>
            </p:nvCxnSpPr>
            <p:spPr>
              <a:xfrm>
                <a:off x="7133315" y="1751589"/>
                <a:ext cx="837522" cy="10199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2" idx="0"/>
              </p:cNvCxnSpPr>
              <p:nvPr/>
            </p:nvCxnSpPr>
            <p:spPr>
              <a:xfrm>
                <a:off x="7133315" y="1751589"/>
                <a:ext cx="1514657" cy="20462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32" idx="0"/>
              </p:cNvCxnSpPr>
              <p:nvPr/>
            </p:nvCxnSpPr>
            <p:spPr>
              <a:xfrm>
                <a:off x="7133315" y="1751589"/>
                <a:ext cx="592299" cy="25414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32" idx="0"/>
              </p:cNvCxnSpPr>
              <p:nvPr/>
            </p:nvCxnSpPr>
            <p:spPr>
              <a:xfrm>
                <a:off x="7133315" y="1751589"/>
                <a:ext cx="1514657" cy="10199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2" idx="0"/>
              </p:cNvCxnSpPr>
              <p:nvPr/>
            </p:nvCxnSpPr>
            <p:spPr>
              <a:xfrm>
                <a:off x="7133315" y="1751589"/>
                <a:ext cx="2742522" cy="10420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32" idx="0"/>
              </p:cNvCxnSpPr>
              <p:nvPr/>
            </p:nvCxnSpPr>
            <p:spPr>
              <a:xfrm>
                <a:off x="7133315" y="1751589"/>
                <a:ext cx="3352122" cy="7937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32" idx="0"/>
              </p:cNvCxnSpPr>
              <p:nvPr/>
            </p:nvCxnSpPr>
            <p:spPr>
              <a:xfrm>
                <a:off x="7133315" y="1751589"/>
                <a:ext cx="3468690" cy="104456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32" idx="0"/>
              </p:cNvCxnSpPr>
              <p:nvPr/>
            </p:nvCxnSpPr>
            <p:spPr>
              <a:xfrm>
                <a:off x="7133315" y="1751589"/>
                <a:ext cx="3468690" cy="15419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32" idx="0"/>
              </p:cNvCxnSpPr>
              <p:nvPr/>
            </p:nvCxnSpPr>
            <p:spPr>
              <a:xfrm>
                <a:off x="7133315" y="1751589"/>
                <a:ext cx="3275922" cy="25562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32" idx="0"/>
              </p:cNvCxnSpPr>
              <p:nvPr/>
            </p:nvCxnSpPr>
            <p:spPr>
              <a:xfrm>
                <a:off x="7133315" y="1751589"/>
                <a:ext cx="2596499" cy="231528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32" idx="0"/>
              </p:cNvCxnSpPr>
              <p:nvPr/>
            </p:nvCxnSpPr>
            <p:spPr>
              <a:xfrm>
                <a:off x="7133315" y="1751589"/>
                <a:ext cx="1675722" cy="23297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32" idx="0"/>
              </p:cNvCxnSpPr>
              <p:nvPr/>
            </p:nvCxnSpPr>
            <p:spPr>
              <a:xfrm>
                <a:off x="7133315" y="1751589"/>
                <a:ext cx="1675722" cy="13646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32" idx="0"/>
              </p:cNvCxnSpPr>
              <p:nvPr/>
            </p:nvCxnSpPr>
            <p:spPr>
              <a:xfrm>
                <a:off x="7133315" y="1751589"/>
                <a:ext cx="2590122" cy="18033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32" idx="0"/>
              </p:cNvCxnSpPr>
              <p:nvPr/>
            </p:nvCxnSpPr>
            <p:spPr>
              <a:xfrm>
                <a:off x="7133315" y="1751589"/>
                <a:ext cx="2437722" cy="15419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37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3" y="1008679"/>
            <a:ext cx="9233075" cy="1792836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Building your first </a:t>
            </a:r>
            <a:r>
              <a:rPr lang="en-US" dirty="0" err="1"/>
              <a:t>microservice</a:t>
            </a:r>
            <a:r>
              <a:rPr lang="en-US" dirty="0"/>
              <a:t> with Service Fabric</a:t>
            </a:r>
            <a:br>
              <a:rPr lang="en-US" spc="0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849" y="3518648"/>
            <a:ext cx="5390080" cy="303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7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3682699" y="1449397"/>
            <a:ext cx="7021994" cy="4706229"/>
          </a:xfrm>
          <a:prstGeom prst="ellips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211" y="-542729"/>
            <a:ext cx="3260827" cy="3436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77" y="1038535"/>
            <a:ext cx="3260827" cy="3436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8" y="3051750"/>
            <a:ext cx="3260827" cy="3436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42" y="4549531"/>
            <a:ext cx="3260827" cy="3436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99" y="1038535"/>
            <a:ext cx="3260827" cy="3436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78" y="3042970"/>
            <a:ext cx="3260827" cy="343629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 bwMode="auto">
          <a:xfrm>
            <a:off x="568047" y="4204655"/>
            <a:ext cx="1030629" cy="2250104"/>
          </a:xfrm>
          <a:prstGeom prst="roundRect">
            <a:avLst/>
          </a:prstGeom>
          <a:solidFill>
            <a:schemeClr val="tx2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82099" y="889130"/>
            <a:ext cx="1030629" cy="2304591"/>
          </a:xfrm>
          <a:prstGeom prst="roundRect">
            <a:avLst/>
          </a:prstGeom>
          <a:solidFill>
            <a:schemeClr val="tx2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06430" y="1132229"/>
            <a:ext cx="359462" cy="30382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903630" y="1132229"/>
            <a:ext cx="359462" cy="30382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896533" y="1128267"/>
            <a:ext cx="359462" cy="30382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906430" y="1875822"/>
            <a:ext cx="359462" cy="30382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924397" y="1875822"/>
            <a:ext cx="359462" cy="30382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924397" y="1878086"/>
            <a:ext cx="359462" cy="30382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906430" y="2603247"/>
            <a:ext cx="359462" cy="303824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924397" y="2603247"/>
            <a:ext cx="359462" cy="303824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924397" y="2605511"/>
            <a:ext cx="359462" cy="303824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879458" y="4487897"/>
            <a:ext cx="358570" cy="3047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897425" y="4487897"/>
            <a:ext cx="358570" cy="3047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Hexagon 29"/>
          <p:cNvSpPr/>
          <p:nvPr/>
        </p:nvSpPr>
        <p:spPr bwMode="auto">
          <a:xfrm>
            <a:off x="897425" y="4490161"/>
            <a:ext cx="358570" cy="3047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879458" y="5219849"/>
            <a:ext cx="358570" cy="304784"/>
          </a:xfrm>
          <a:prstGeom prst="hexagon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878185" y="5219849"/>
            <a:ext cx="358570" cy="304784"/>
          </a:xfrm>
          <a:prstGeom prst="hexagon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880714" y="5228534"/>
            <a:ext cx="358570" cy="304784"/>
          </a:xfrm>
          <a:prstGeom prst="hexagon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879458" y="5947274"/>
            <a:ext cx="358570" cy="304784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Hexagon 34"/>
          <p:cNvSpPr/>
          <p:nvPr/>
        </p:nvSpPr>
        <p:spPr bwMode="auto">
          <a:xfrm>
            <a:off x="889891" y="5964642"/>
            <a:ext cx="358570" cy="304784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908822" y="5956156"/>
            <a:ext cx="358570" cy="304784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Hexagon 36"/>
          <p:cNvSpPr/>
          <p:nvPr/>
        </p:nvSpPr>
        <p:spPr bwMode="auto">
          <a:xfrm>
            <a:off x="907322" y="1134493"/>
            <a:ext cx="359462" cy="30382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Hexagon 37"/>
          <p:cNvSpPr/>
          <p:nvPr/>
        </p:nvSpPr>
        <p:spPr bwMode="auto">
          <a:xfrm>
            <a:off x="915414" y="1880761"/>
            <a:ext cx="359462" cy="30382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922698" y="2603247"/>
            <a:ext cx="359462" cy="303824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272" y="3181424"/>
            <a:ext cx="1195233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App1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3215" y="6340102"/>
            <a:ext cx="1195233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App2</a:t>
            </a:r>
          </a:p>
        </p:txBody>
      </p:sp>
      <p:sp>
        <p:nvSpPr>
          <p:cNvPr id="39" name="Hexagon 38"/>
          <p:cNvSpPr/>
          <p:nvPr/>
        </p:nvSpPr>
        <p:spPr bwMode="auto">
          <a:xfrm>
            <a:off x="890627" y="4485634"/>
            <a:ext cx="358570" cy="3047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907322" y="5224007"/>
            <a:ext cx="358570" cy="304784"/>
          </a:xfrm>
          <a:prstGeom prst="hexagon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Hexagon 44"/>
          <p:cNvSpPr/>
          <p:nvPr/>
        </p:nvSpPr>
        <p:spPr bwMode="auto">
          <a:xfrm>
            <a:off x="899356" y="5964857"/>
            <a:ext cx="358570" cy="304784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itle 2"/>
          <p:cNvSpPr>
            <a:spLocks noGrp="1"/>
          </p:cNvSpPr>
          <p:nvPr>
            <p:ph type="title"/>
          </p:nvPr>
        </p:nvSpPr>
        <p:spPr>
          <a:xfrm>
            <a:off x="296724" y="-81997"/>
            <a:ext cx="11655840" cy="899537"/>
          </a:xfrm>
        </p:spPr>
        <p:txBody>
          <a:bodyPr/>
          <a:lstStyle/>
          <a:p>
            <a:r>
              <a:rPr lang="en-US" dirty="0"/>
              <a:t>Service Fabric cluster with </a:t>
            </a:r>
            <a:r>
              <a:rPr lang="en-US" dirty="0" err="1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087E-6 -3.77667E-6 L 0.41409 -0.0453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5" y="-22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0268E-6 0.00204 L 0.29474 0.1831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31" y="90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06 0.00386 L 0.42328 0.7106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1" y="3533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5139E-6 3.50431E-6 L 0.66837 0.0826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18" y="413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5139E-6 -2.56922E-6 L 0.73577 0.376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88" y="1881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5139E-6 3.87199E-6 L 0.4723 -0.1570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5" y="-785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3592E-6 -1.88379E-6 L 0.17207 -0.0313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4" y="-156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5139E-6 0.01294 L 0.17692 0.2560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6" y="1214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43E-6 -1.36178E-6 L 0.6759 0.2700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89" y="1350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784E-6 -1.32093E-6 L 0.53587 -0.5388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3" y="-2694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784E-6 2.60554E-6 L 0.72798 -0.303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93" y="-1516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 0.00953 L 0.548 0.2221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85" y="1062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 -0.10644 L 0.23628 -0.4153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2" y="-1545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784E-6 0.01112 L 0.23947 -0.1225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3" y="-669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31E-6 2.92329E-6 L 0.79844 -0.111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16" y="-560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119E-6 -6.85429E-7 L 0.78899 -0.5163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43" y="-2582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6428E-6 4.49841E-6 L 0.48584 0.0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2" y="27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31E-6 1.09396E-6 L 0.29589 -0.2285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4" y="-11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  <p:bldP spid="41" grpId="0" animBg="1"/>
      <p:bldP spid="43" grpId="0"/>
      <p:bldP spid="44" grpId="0"/>
      <p:bldP spid="39" grpId="0" animBg="1"/>
      <p:bldP spid="40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3682699" y="1449397"/>
            <a:ext cx="7021994" cy="4706229"/>
          </a:xfrm>
          <a:prstGeom prst="ellips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77" y="1038535"/>
            <a:ext cx="3260827" cy="343629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8" y="3051750"/>
            <a:ext cx="3260827" cy="3436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211" y="-542729"/>
            <a:ext cx="3260827" cy="3436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71" y="4504698"/>
            <a:ext cx="3260827" cy="3436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99" y="1038535"/>
            <a:ext cx="3260827" cy="3436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78" y="3042970"/>
            <a:ext cx="3260827" cy="343629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 bwMode="auto">
          <a:xfrm>
            <a:off x="568047" y="4204655"/>
            <a:ext cx="1030629" cy="2250104"/>
          </a:xfrm>
          <a:prstGeom prst="roundRect">
            <a:avLst/>
          </a:prstGeom>
          <a:solidFill>
            <a:schemeClr val="tx2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82099" y="889130"/>
            <a:ext cx="1030629" cy="2304591"/>
          </a:xfrm>
          <a:prstGeom prst="roundRect">
            <a:avLst/>
          </a:prstGeom>
          <a:solidFill>
            <a:schemeClr val="tx2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06430" y="1132229"/>
            <a:ext cx="359462" cy="30382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903630" y="1132229"/>
            <a:ext cx="359462" cy="30382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896533" y="1128267"/>
            <a:ext cx="359462" cy="30382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906430" y="1875822"/>
            <a:ext cx="359462" cy="30382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924397" y="1875822"/>
            <a:ext cx="359462" cy="30382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924397" y="1878086"/>
            <a:ext cx="359462" cy="30382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906430" y="2603247"/>
            <a:ext cx="359462" cy="303824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924397" y="2603247"/>
            <a:ext cx="359462" cy="303824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924397" y="2605511"/>
            <a:ext cx="359462" cy="303824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879458" y="4487897"/>
            <a:ext cx="358570" cy="3047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897425" y="4487897"/>
            <a:ext cx="358570" cy="3047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Hexagon 29"/>
          <p:cNvSpPr/>
          <p:nvPr/>
        </p:nvSpPr>
        <p:spPr bwMode="auto">
          <a:xfrm>
            <a:off x="897425" y="4490161"/>
            <a:ext cx="358570" cy="3047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879458" y="5219849"/>
            <a:ext cx="358570" cy="304784"/>
          </a:xfrm>
          <a:prstGeom prst="hexagon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878185" y="5219849"/>
            <a:ext cx="358570" cy="304784"/>
          </a:xfrm>
          <a:prstGeom prst="hexagon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880714" y="5228534"/>
            <a:ext cx="358570" cy="304784"/>
          </a:xfrm>
          <a:prstGeom prst="hexagon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879458" y="5947274"/>
            <a:ext cx="358570" cy="304784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Hexagon 34"/>
          <p:cNvSpPr/>
          <p:nvPr/>
        </p:nvSpPr>
        <p:spPr bwMode="auto">
          <a:xfrm>
            <a:off x="889891" y="5964642"/>
            <a:ext cx="358570" cy="304784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908822" y="5956156"/>
            <a:ext cx="358570" cy="304784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Hexagon 36"/>
          <p:cNvSpPr/>
          <p:nvPr/>
        </p:nvSpPr>
        <p:spPr bwMode="auto">
          <a:xfrm>
            <a:off x="907322" y="1134493"/>
            <a:ext cx="359462" cy="30382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Hexagon 37"/>
          <p:cNvSpPr/>
          <p:nvPr/>
        </p:nvSpPr>
        <p:spPr bwMode="auto">
          <a:xfrm>
            <a:off x="915414" y="1880761"/>
            <a:ext cx="359462" cy="30382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922698" y="2603247"/>
            <a:ext cx="359462" cy="303824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441465" y="-45745"/>
            <a:ext cx="11655840" cy="899537"/>
          </a:xfrm>
        </p:spPr>
        <p:txBody>
          <a:bodyPr/>
          <a:lstStyle/>
          <a:p>
            <a:r>
              <a:rPr lang="en-US" dirty="0"/>
              <a:t>Handling machine failures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8272" y="3181424"/>
            <a:ext cx="1195233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App1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3215" y="6340102"/>
            <a:ext cx="1195233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App2</a:t>
            </a:r>
          </a:p>
        </p:txBody>
      </p:sp>
      <p:sp>
        <p:nvSpPr>
          <p:cNvPr id="39" name="Hexagon 38"/>
          <p:cNvSpPr/>
          <p:nvPr/>
        </p:nvSpPr>
        <p:spPr bwMode="auto">
          <a:xfrm>
            <a:off x="890627" y="4485634"/>
            <a:ext cx="358570" cy="3047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907322" y="5224007"/>
            <a:ext cx="358570" cy="304784"/>
          </a:xfrm>
          <a:prstGeom prst="hexagon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Hexagon 44"/>
          <p:cNvSpPr/>
          <p:nvPr/>
        </p:nvSpPr>
        <p:spPr bwMode="auto">
          <a:xfrm>
            <a:off x="899356" y="5964857"/>
            <a:ext cx="358570" cy="304784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Hexagon 46"/>
          <p:cNvSpPr/>
          <p:nvPr/>
        </p:nvSpPr>
        <p:spPr bwMode="auto">
          <a:xfrm>
            <a:off x="7610495" y="6063420"/>
            <a:ext cx="358570" cy="3047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Hexagon 45"/>
          <p:cNvSpPr/>
          <p:nvPr/>
        </p:nvSpPr>
        <p:spPr bwMode="auto">
          <a:xfrm>
            <a:off x="6983065" y="6034050"/>
            <a:ext cx="358570" cy="304784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Hexagon 47"/>
          <p:cNvSpPr/>
          <p:nvPr/>
        </p:nvSpPr>
        <p:spPr bwMode="auto">
          <a:xfrm>
            <a:off x="6266415" y="6035318"/>
            <a:ext cx="358570" cy="30478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087E-6 -3.77667E-6 L 0.41409 -0.045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5" y="-22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0268E-6 0.00204 L 0.29474 0.183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31" y="90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07 0.00386 L 0.43975 0.715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8" y="355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5139E-6 3.50431E-6 L 0.66837 0.082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18" y="41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5139E-6 -2.56922E-6 L 0.73577 0.376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88" y="1881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5139E-6 3.87199E-6 L 0.4723 -0.1570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5" y="-785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3592E-6 -1.88379E-6 L 0.17207 -0.031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4" y="-156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5139E-6 0.01294 L 0.17692 0.256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6" y="121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43E-6 -1.36178E-6 L 0.6759 0.270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89" y="135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784E-6 -1.32093E-6 L 0.53587 -0.5388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3" y="-269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784E-6 2.60554E-6 L 0.72798 -0.303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93" y="-151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 0.00953 L 0.55603 0.228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91" y="109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 -0.10644 L 0.23628 -0.415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2" y="-154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784E-6 0.01112 L 0.23947 -0.122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3" y="-669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31E-6 2.92329E-6 L 0.79844 -0.111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16" y="-560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119E-6 -6.85429E-7 L 0.78899 -0.516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43" y="-2582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6428E-6 4.49841E-6 L 0.49655 0.010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04" y="40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31E-6 1.09396E-6 L 0.29589 -0.228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4" y="-11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3138E-7 1.15297E-6 L 0.03676 -0.6933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-3468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59918E-7 4.18974E-6 L -0.14526 -0.173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3" y="-86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31E-6 2.60554E-6 L -1.12331E-6 0.2501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9729E-6 -1.14843E-6 L 0.24713 -0.1668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6" y="-8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47" grpId="0" animBg="1"/>
      <p:bldP spid="47" grpId="1" animBg="1"/>
      <p:bldP spid="46" grpId="0" animBg="1"/>
      <p:bldP spid="46" grpId="1" animBg="1"/>
      <p:bldP spid="48" grpId="0" animBg="1"/>
      <p:bldP spid="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1725811"/>
            <a:ext cx="8247018" cy="1792836"/>
          </a:xfrm>
        </p:spPr>
        <p:txBody>
          <a:bodyPr/>
          <a:lstStyle/>
          <a:p>
            <a:pPr>
              <a:defRPr/>
            </a:pPr>
            <a:r>
              <a:rPr lang="en-US" dirty="0"/>
              <a:t>Demo: Creating a Service Fabric cluster via the portal</a:t>
            </a:r>
            <a:endParaRPr lang="en-US" spc="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08" y="3608284"/>
            <a:ext cx="5417853" cy="273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5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3" y="2622226"/>
            <a:ext cx="10323609" cy="1792836"/>
          </a:xfrm>
        </p:spPr>
        <p:txBody>
          <a:bodyPr/>
          <a:lstStyle/>
          <a:p>
            <a:r>
              <a:rPr lang="en-US" dirty="0"/>
              <a:t>Building and managing </a:t>
            </a:r>
            <a:r>
              <a:rPr lang="en-US" dirty="0" err="1"/>
              <a:t>microservice</a:t>
            </a:r>
            <a:r>
              <a:rPr lang="en-US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7024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>
            <a:spLocks noChangeAspect="1"/>
          </p:cNvSpPr>
          <p:nvPr/>
        </p:nvSpPr>
        <p:spPr bwMode="auto">
          <a:xfrm>
            <a:off x="1477447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Hexagon 2"/>
          <p:cNvSpPr>
            <a:spLocks noChangeAspect="1"/>
          </p:cNvSpPr>
          <p:nvPr/>
        </p:nvSpPr>
        <p:spPr bwMode="auto">
          <a:xfrm>
            <a:off x="2590726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Hexagon 3"/>
          <p:cNvSpPr>
            <a:spLocks noChangeAspect="1"/>
          </p:cNvSpPr>
          <p:nvPr/>
        </p:nvSpPr>
        <p:spPr bwMode="auto">
          <a:xfrm>
            <a:off x="3663425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xagon 4"/>
          <p:cNvSpPr>
            <a:spLocks noChangeAspect="1"/>
          </p:cNvSpPr>
          <p:nvPr/>
        </p:nvSpPr>
        <p:spPr bwMode="auto">
          <a:xfrm>
            <a:off x="4764950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Hexagon 5"/>
          <p:cNvSpPr>
            <a:spLocks noChangeAspect="1"/>
          </p:cNvSpPr>
          <p:nvPr/>
        </p:nvSpPr>
        <p:spPr bwMode="auto">
          <a:xfrm>
            <a:off x="5866475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Hexagon 6"/>
          <p:cNvSpPr>
            <a:spLocks noChangeAspect="1"/>
          </p:cNvSpPr>
          <p:nvPr/>
        </p:nvSpPr>
        <p:spPr bwMode="auto">
          <a:xfrm>
            <a:off x="6948898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Hexagon 7"/>
          <p:cNvSpPr>
            <a:spLocks noChangeAspect="1"/>
          </p:cNvSpPr>
          <p:nvPr/>
        </p:nvSpPr>
        <p:spPr bwMode="auto">
          <a:xfrm>
            <a:off x="8033460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xagon 8"/>
          <p:cNvSpPr>
            <a:spLocks noChangeAspect="1"/>
          </p:cNvSpPr>
          <p:nvPr/>
        </p:nvSpPr>
        <p:spPr bwMode="auto">
          <a:xfrm>
            <a:off x="9131606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Hexagon 9"/>
          <p:cNvSpPr>
            <a:spLocks noChangeAspect="1"/>
          </p:cNvSpPr>
          <p:nvPr/>
        </p:nvSpPr>
        <p:spPr bwMode="auto">
          <a:xfrm>
            <a:off x="10200193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Pentagon 10"/>
          <p:cNvSpPr/>
          <p:nvPr/>
        </p:nvSpPr>
        <p:spPr bwMode="auto">
          <a:xfrm rot="5400000">
            <a:off x="2863643" y="3456253"/>
            <a:ext cx="1112370" cy="156532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entagon 11"/>
          <p:cNvSpPr/>
          <p:nvPr/>
        </p:nvSpPr>
        <p:spPr bwMode="auto">
          <a:xfrm rot="5400000">
            <a:off x="8781049" y="3456253"/>
            <a:ext cx="1112370" cy="156532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Pentagon 12"/>
          <p:cNvSpPr/>
          <p:nvPr/>
        </p:nvSpPr>
        <p:spPr bwMode="auto">
          <a:xfrm rot="5400000">
            <a:off x="5822346" y="3456253"/>
            <a:ext cx="1112370" cy="156532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35399" y="3027236"/>
            <a:ext cx="10483048" cy="931544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35399" y="1490017"/>
            <a:ext cx="10483048" cy="1481175"/>
            <a:chOff x="880533" y="1857930"/>
            <a:chExt cx="10706923" cy="1512807"/>
          </a:xfrm>
        </p:grpSpPr>
        <p:sp>
          <p:nvSpPr>
            <p:cNvPr id="16" name="Hexagon 15"/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Hexagon 16"/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Hexagon 17"/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Hexagon 18"/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Hexagon 19"/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Hexagon 20"/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Hexagon 21"/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Hexagon 22"/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Hexagon 23"/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Hexagon 24"/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Hexagon 25"/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Hexagon 26"/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Hexagon 27"/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Hexagon 28"/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Hexagon 29"/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Hexagon 30"/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Hexagon 31"/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Hexagon 32"/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Hexagon 33"/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Hexagon 34"/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Hexagon 35"/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Hexagon 36"/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Hexagon 37"/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Hexagon 38"/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Hexagon 39"/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Hexagon 40"/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Hexagon 41"/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Hexagon 42"/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Hexagon 43"/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Hexagon 44"/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Hexagon 45"/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Hexagon 46"/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Hexagon 47"/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Hexagon 48"/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Hexagon 49"/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Hexagon 50"/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Hexagon 51"/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438724" y="5988815"/>
            <a:ext cx="2554460" cy="620877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2350" kern="0" dirty="0">
                <a:solidFill>
                  <a:srgbClr val="FFFFFF"/>
                </a:solidFill>
                <a:latin typeface="Segoe UI"/>
                <a:ea typeface="MS PGothic" panose="020B0600070205080204" pitchFamily="34" charset="-128"/>
              </a:rPr>
              <a:t>Public Cloud</a:t>
            </a: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2590727" y="4964695"/>
            <a:ext cx="1755623" cy="971794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/>
          <a:p>
            <a:pPr defTabSz="913205">
              <a:defRPr/>
            </a:pPr>
            <a:endParaRPr lang="en-US" sz="1763" kern="0">
              <a:solidFill>
                <a:srgbClr val="505050"/>
              </a:solidFill>
              <a:latin typeface="Segoe UI"/>
              <a:ea typeface="MS PGothic" panose="020B0600070205080204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80361" y="5980630"/>
            <a:ext cx="2841141" cy="620877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2350" kern="0" dirty="0">
                <a:solidFill>
                  <a:srgbClr val="FFFFFF"/>
                </a:solidFill>
                <a:latin typeface="Segoe UI"/>
                <a:ea typeface="MS PGothic" panose="020B0600070205080204" pitchFamily="34" charset="-128"/>
              </a:rPr>
              <a:t>Other Clouds</a:t>
            </a: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8466815" y="4944214"/>
            <a:ext cx="1755623" cy="971794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/>
          <a:p>
            <a:pPr defTabSz="913205">
              <a:defRPr/>
            </a:pPr>
            <a:endParaRPr lang="en-US" sz="1763" kern="0">
              <a:solidFill>
                <a:srgbClr val="505050"/>
              </a:solidFill>
              <a:latin typeface="Segoe UI"/>
              <a:ea typeface="MS PGothic" panose="020B0600070205080204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92612" y="5980631"/>
            <a:ext cx="2511197" cy="1015693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2350" kern="0" dirty="0">
                <a:solidFill>
                  <a:srgbClr val="FFFFFF"/>
                </a:solidFill>
                <a:latin typeface="Segoe UI"/>
                <a:ea typeface="MS PGothic" panose="020B0600070205080204" pitchFamily="34" charset="-128"/>
              </a:rPr>
              <a:t>On Premises</a:t>
            </a:r>
          </a:p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2350" kern="0" dirty="0">
                <a:solidFill>
                  <a:srgbClr val="FFFFFF"/>
                </a:solidFill>
                <a:latin typeface="Segoe UI"/>
                <a:ea typeface="MS PGothic" panose="020B0600070205080204" pitchFamily="34" charset="-128"/>
              </a:rPr>
              <a:t>Private cloud</a:t>
            </a:r>
          </a:p>
        </p:txBody>
      </p:sp>
      <p:grpSp>
        <p:nvGrpSpPr>
          <p:cNvPr id="59" name="Group 8"/>
          <p:cNvGrpSpPr>
            <a:grpSpLocks noChangeAspect="1"/>
          </p:cNvGrpSpPr>
          <p:nvPr/>
        </p:nvGrpSpPr>
        <p:grpSpPr bwMode="auto">
          <a:xfrm>
            <a:off x="5499899" y="4558103"/>
            <a:ext cx="1771583" cy="1770485"/>
            <a:chOff x="4385" y="3099"/>
            <a:chExt cx="1613" cy="1612"/>
          </a:xfrm>
        </p:grpSpPr>
        <p:sp>
          <p:nvSpPr>
            <p:cNvPr id="60" name="AutoShape 7"/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244663" y="3095578"/>
            <a:ext cx="1448247" cy="853081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 err="1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LifecycleMgmt</a:t>
            </a:r>
            <a:endParaRPr lang="en-US" sz="1961" kern="0" dirty="0"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latin typeface="Segoe UI"/>
              <a:ea typeface="MS PGothic" panose="020B0600070205080204" pitchFamily="34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14123" y="3116683"/>
            <a:ext cx="1915934" cy="853081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Independent Scaling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32323" y="3101199"/>
            <a:ext cx="1915934" cy="853081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Independent Updates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89069" y="3100766"/>
            <a:ext cx="1623593" cy="842703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Always On</a:t>
            </a:r>
            <a:b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</a:b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466815" y="3149722"/>
            <a:ext cx="1623593" cy="832395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Resource</a:t>
            </a:r>
            <a:b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</a:b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Efficient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35666" y="3099997"/>
            <a:ext cx="1623593" cy="907826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Stateless/</a:t>
            </a:r>
          </a:p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 err="1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Stateful</a:t>
            </a:r>
            <a:endParaRPr lang="en-US" sz="1961" kern="0" dirty="0"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latin typeface="Segoe UI"/>
              <a:ea typeface="MS PGothic" panose="020B0600070205080204" pitchFamily="34" charset="-128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467330" y="2331142"/>
            <a:ext cx="3143535" cy="739293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9642" rIns="33620" bIns="33620" anchor="ctr"/>
          <a:lstStyle/>
          <a:p>
            <a:pPr algn="ctr" defTabSz="914038"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Guest Executables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823503" y="2323701"/>
            <a:ext cx="3415537" cy="739293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9642" rIns="33620" bIns="33620" anchor="ctr"/>
          <a:lstStyle/>
          <a:p>
            <a:pPr algn="ctr" defTabSz="914038"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Reliable Services API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21040" y="1441734"/>
            <a:ext cx="3415537" cy="739293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9642" rIns="33620" bIns="33620" anchor="ctr"/>
          <a:lstStyle/>
          <a:p>
            <a:pPr algn="ctr" defTabSz="914038"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Reliable Actors API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8348748" y="1209223"/>
            <a:ext cx="2139686" cy="1852419"/>
            <a:chOff x="9722260" y="1631511"/>
            <a:chExt cx="2182591" cy="18895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9722966" y="2606675"/>
              <a:ext cx="2160300" cy="914400"/>
            </a:xfrm>
            <a:prstGeom prst="rect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17140" tIns="140609" rIns="0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8727">
                <a:lnSpc>
                  <a:spcPct val="90000"/>
                </a:lnSpc>
                <a:defRPr/>
              </a:pPr>
              <a:r>
                <a:rPr lang="en-US" sz="1568" kern="0" dirty="0">
                  <a:gradFill>
                    <a:gsLst>
                      <a:gs pos="9023">
                        <a:prstClr val="white"/>
                      </a:gs>
                      <a:gs pos="20301">
                        <a:prstClr val="white"/>
                      </a:gs>
                    </a:gsLst>
                    <a:lin ang="5400000" scaled="1"/>
                  </a:gradFill>
                  <a:latin typeface="Segoe UI"/>
                  <a:cs typeface="Segoe UI" panose="020B0502040204020203" pitchFamily="34" charset="0"/>
                </a:rPr>
                <a:t>API apps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9722260" y="1631511"/>
              <a:ext cx="2182591" cy="1529100"/>
              <a:chOff x="9722260" y="1631511"/>
              <a:chExt cx="2182591" cy="1529100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6839" y="2743833"/>
                <a:ext cx="416195" cy="416778"/>
              </a:xfrm>
              <a:prstGeom prst="rect">
                <a:avLst/>
              </a:prstGeom>
              <a:noFill/>
            </p:spPr>
          </p:pic>
          <p:sp>
            <p:nvSpPr>
              <p:cNvPr id="88" name="Rectangle 87"/>
              <p:cNvSpPr/>
              <p:nvPr/>
            </p:nvSpPr>
            <p:spPr bwMode="auto">
              <a:xfrm>
                <a:off x="9722260" y="1631511"/>
                <a:ext cx="2182591" cy="914400"/>
              </a:xfrm>
              <a:prstGeom prst="rect">
                <a:avLst/>
              </a:prstGeom>
              <a:solidFill>
                <a:srgbClr val="0072C6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17140" tIns="140609" rIns="0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8727">
                  <a:lnSpc>
                    <a:spcPct val="90000"/>
                  </a:lnSpc>
                  <a:defRPr/>
                </a:pPr>
                <a:r>
                  <a:rPr lang="en-US" sz="1568" kern="0" dirty="0">
                    <a:gradFill>
                      <a:gsLst>
                        <a:gs pos="9023">
                          <a:prstClr val="white"/>
                        </a:gs>
                        <a:gs pos="20301">
                          <a:prstClr val="white"/>
                        </a:gs>
                      </a:gsLst>
                      <a:lin ang="5400000" scaled="1"/>
                    </a:gradFill>
                    <a:latin typeface="Segoe UI"/>
                    <a:cs typeface="Segoe UI" panose="020B0502040204020203" pitchFamily="34" charset="0"/>
                  </a:rPr>
                  <a:t>Web </a:t>
                </a:r>
                <a:br>
                  <a:rPr lang="en-US" sz="1568" kern="0" dirty="0">
                    <a:gradFill>
                      <a:gsLst>
                        <a:gs pos="9023">
                          <a:prstClr val="white"/>
                        </a:gs>
                        <a:gs pos="20301">
                          <a:prstClr val="white"/>
                        </a:gs>
                      </a:gsLst>
                      <a:lin ang="5400000" scaled="1"/>
                    </a:gradFill>
                    <a:latin typeface="Segoe UI"/>
                    <a:cs typeface="Segoe UI" panose="020B0502040204020203" pitchFamily="34" charset="0"/>
                  </a:rPr>
                </a:br>
                <a:r>
                  <a:rPr lang="en-US" sz="1568" kern="0" dirty="0">
                    <a:gradFill>
                      <a:gsLst>
                        <a:gs pos="9023">
                          <a:prstClr val="white"/>
                        </a:gs>
                        <a:gs pos="20301">
                          <a:prstClr val="white"/>
                        </a:gs>
                      </a:gsLst>
                      <a:lin ang="5400000" scaled="1"/>
                    </a:gradFill>
                    <a:latin typeface="Segoe UI"/>
                    <a:cs typeface="Segoe UI" panose="020B0502040204020203" pitchFamily="34" charset="0"/>
                  </a:rPr>
                  <a:t>apps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9039" y="1841111"/>
                <a:ext cx="403751" cy="394334"/>
              </a:xfrm>
              <a:prstGeom prst="rect">
                <a:avLst/>
              </a:prstGeom>
            </p:spPr>
          </p:pic>
        </p:grpSp>
      </p:grpSp>
      <p:sp>
        <p:nvSpPr>
          <p:cNvPr id="93" name="Title 2"/>
          <p:cNvSpPr txBox="1">
            <a:spLocks/>
          </p:cNvSpPr>
          <p:nvPr/>
        </p:nvSpPr>
        <p:spPr>
          <a:xfrm>
            <a:off x="362818" y="277802"/>
            <a:ext cx="11655840" cy="1174354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225">
              <a:defRPr/>
            </a:pPr>
            <a:r>
              <a:rPr lang="en-US" sz="4705" spc="-100" dirty="0">
                <a:ln w="3175">
                  <a:noFill/>
                </a:ln>
                <a:ea typeface="+mn-ea"/>
                <a:cs typeface="Segoe UI" pitchFamily="34" charset="0"/>
              </a:rPr>
              <a:t>Service Fabric </a:t>
            </a:r>
          </a:p>
          <a:p>
            <a:pPr defTabSz="914225">
              <a:defRPr/>
            </a:pPr>
            <a:r>
              <a:rPr lang="en-US" sz="4705" spc="-100" dirty="0">
                <a:ln w="3175">
                  <a:noFill/>
                </a:ln>
                <a:ea typeface="+mn-ea"/>
                <a:cs typeface="Segoe UI" pitchFamily="34" charset="0"/>
              </a:rPr>
              <a:t>Programming Models</a:t>
            </a:r>
          </a:p>
        </p:txBody>
      </p:sp>
    </p:spTree>
    <p:extLst>
      <p:ext uri="{BB962C8B-B14F-4D97-AF65-F5344CB8AC3E}">
        <p14:creationId xmlns:p14="http://schemas.microsoft.com/office/powerpoint/2010/main" val="372381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+mn-ea"/>
                <a:cs typeface="Segoe UI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043133"/>
          </a:xfrm>
        </p:spPr>
        <p:txBody>
          <a:bodyPr/>
          <a:lstStyle/>
          <a:p>
            <a:pPr defTabSz="932742">
              <a:spcBef>
                <a:spcPct val="20000"/>
              </a:spcBef>
              <a:buSzPct val="90000"/>
            </a:pPr>
            <a:r>
              <a:rPr lang="en-US" sz="4000" dirty="0">
                <a:latin typeface="+mj-lt"/>
                <a:cs typeface="Segoe UI Light" panose="020B0502040204020203" pitchFamily="34" charset="0"/>
              </a:rPr>
              <a:t>The </a:t>
            </a:r>
            <a:r>
              <a:rPr lang="en-US" sz="4000" dirty="0" err="1">
                <a:latin typeface="+mj-lt"/>
                <a:cs typeface="Segoe UI Light" panose="020B0502040204020203" pitchFamily="34" charset="0"/>
              </a:rPr>
              <a:t>Microservices</a:t>
            </a:r>
            <a:r>
              <a:rPr lang="en-US" sz="4000" dirty="0">
                <a:latin typeface="+mj-lt"/>
                <a:cs typeface="Segoe UI Light" panose="020B0502040204020203" pitchFamily="34" charset="0"/>
              </a:rPr>
              <a:t> Approach</a:t>
            </a:r>
          </a:p>
          <a:p>
            <a:pPr defTabSz="932742">
              <a:spcBef>
                <a:spcPct val="20000"/>
              </a:spcBef>
              <a:buSzPct val="90000"/>
            </a:pPr>
            <a:r>
              <a:rPr lang="en-US" sz="4000" dirty="0">
                <a:latin typeface="+mj-lt"/>
                <a:cs typeface="Segoe UI Light" panose="020B0502040204020203" pitchFamily="34" charset="0"/>
              </a:rPr>
              <a:t>Azure Service Fabric </a:t>
            </a:r>
          </a:p>
        </p:txBody>
      </p:sp>
    </p:spTree>
    <p:extLst>
      <p:ext uri="{BB962C8B-B14F-4D97-AF65-F5344CB8AC3E}">
        <p14:creationId xmlns:p14="http://schemas.microsoft.com/office/powerpoint/2010/main" val="151769411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279937" y="1476323"/>
            <a:ext cx="11997463" cy="1282915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indent="-336145" defTabSz="914367">
              <a:defRPr/>
            </a:pPr>
            <a:r>
              <a:rPr lang="en-US" sz="3137" dirty="0">
                <a:solidFill>
                  <a:schemeClr val="tx1"/>
                </a:solidFill>
              </a:rPr>
              <a:t>Reliable collections make it easy to build stateful services.	</a:t>
            </a:r>
          </a:p>
          <a:p>
            <a:pPr marL="336145" indent="-336145" defTabSz="914367">
              <a:defRPr/>
            </a:pPr>
            <a:r>
              <a:rPr lang="en-US" sz="3137" dirty="0">
                <a:solidFill>
                  <a:schemeClr val="tx1"/>
                </a:solidFill>
              </a:rPr>
              <a:t>An evolution of .NET collections for the cloud.</a:t>
            </a:r>
          </a:p>
          <a:p>
            <a:pPr marL="329523" indent="-329523" defTabSz="896354">
              <a:defRPr/>
            </a:pPr>
            <a:r>
              <a:rPr lang="en-US" sz="3137" dirty="0" err="1">
                <a:solidFill>
                  <a:schemeClr val="tx1"/>
                </a:solidFill>
              </a:rPr>
              <a:t>ReliableDictionary</a:t>
            </a:r>
            <a:r>
              <a:rPr lang="en-US" sz="3137" dirty="0">
                <a:solidFill>
                  <a:schemeClr val="tx1"/>
                </a:solidFill>
              </a:rPr>
              <a:t>&lt;T1,T2&gt; and </a:t>
            </a:r>
            <a:r>
              <a:rPr lang="en-US" sz="3137" dirty="0" err="1">
                <a:solidFill>
                  <a:schemeClr val="tx1"/>
                </a:solidFill>
              </a:rPr>
              <a:t>ReliableQueue</a:t>
            </a:r>
            <a:r>
              <a:rPr lang="en-US" sz="3137" dirty="0">
                <a:solidFill>
                  <a:schemeClr val="tx1"/>
                </a:solidFill>
              </a:rPr>
              <a:t>&lt;T&gt;</a:t>
            </a:r>
          </a:p>
          <a:p>
            <a:pPr marL="336145" indent="-336145" defTabSz="914367">
              <a:defRPr/>
            </a:pPr>
            <a:endParaRPr lang="en-US" sz="3137" dirty="0">
              <a:solidFill>
                <a:schemeClr val="tx1"/>
              </a:solidFill>
            </a:endParaRPr>
          </a:p>
          <a:p>
            <a:pPr marL="0" indent="0" defTabSz="914367">
              <a:buNone/>
              <a:defRPr/>
            </a:pPr>
            <a:endParaRPr lang="en-US" sz="3137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/>
              <a:t>Reliable Collections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65664" y="3055490"/>
            <a:ext cx="9113652" cy="3006137"/>
            <a:chOff x="2211187" y="3497262"/>
            <a:chExt cx="5962179" cy="2237767"/>
          </a:xfrm>
        </p:grpSpPr>
        <p:sp>
          <p:nvSpPr>
            <p:cNvPr id="7" name="Right Arrow 6"/>
            <p:cNvSpPr/>
            <p:nvPr/>
          </p:nvSpPr>
          <p:spPr>
            <a:xfrm>
              <a:off x="2941637" y="3497262"/>
              <a:ext cx="5228986" cy="2237767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" name="Group 7"/>
            <p:cNvGrpSpPr/>
            <p:nvPr/>
          </p:nvGrpSpPr>
          <p:grpSpPr>
            <a:xfrm>
              <a:off x="2211187" y="3878231"/>
              <a:ext cx="1882651" cy="1426879"/>
              <a:chOff x="7111" y="1180245"/>
              <a:chExt cx="2876117" cy="157366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7111" y="1180245"/>
                <a:ext cx="2477729" cy="1573660"/>
              </a:xfrm>
              <a:prstGeom prst="roundRect">
                <a:avLst/>
              </a:prstGeom>
              <a:solidFill>
                <a:schemeClr val="lt1">
                  <a:hueOff val="0"/>
                  <a:satOff val="0"/>
                  <a:lumOff val="0"/>
                  <a:alpha val="85000"/>
                </a:schemeClr>
              </a:solidFill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ounded Rectangle 4"/>
              <p:cNvSpPr/>
              <p:nvPr/>
            </p:nvSpPr>
            <p:spPr>
              <a:xfrm>
                <a:off x="83932" y="1257065"/>
                <a:ext cx="2799296" cy="14200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279" tIns="74279" rIns="74279" bIns="74279" numCol="1" spcCol="1270" anchor="t" anchorCtr="0">
                <a:noAutofit/>
              </a:bodyPr>
              <a:lstStyle/>
              <a:p>
                <a:pPr defTabSz="86649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961" kern="0" dirty="0">
                    <a:solidFill>
                      <a:srgbClr val="50505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Collections</a:t>
                </a:r>
              </a:p>
              <a:p>
                <a:pPr marL="171394" lvl="1" indent="-171394" defTabSz="666533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1568" kern="0" dirty="0">
                    <a:solidFill>
                      <a:srgbClr val="50505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Single machine</a:t>
                </a:r>
              </a:p>
              <a:p>
                <a:pPr marL="171394" lvl="1" indent="-171394" defTabSz="666533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1568" kern="0" dirty="0">
                    <a:solidFill>
                      <a:srgbClr val="50505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Single threaded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173301" y="3878231"/>
              <a:ext cx="2014339" cy="1375887"/>
              <a:chOff x="2980090" y="757624"/>
              <a:chExt cx="3077296" cy="24189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80090" y="757624"/>
                <a:ext cx="2597358" cy="2418906"/>
              </a:xfrm>
              <a:prstGeom prst="roundRect">
                <a:avLst/>
              </a:prstGeom>
              <a:solidFill>
                <a:schemeClr val="lt1">
                  <a:hueOff val="0"/>
                  <a:satOff val="0"/>
                  <a:lumOff val="0"/>
                  <a:alpha val="85000"/>
                </a:schemeClr>
              </a:solidFill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ounded Rectangle 6"/>
              <p:cNvSpPr/>
              <p:nvPr/>
            </p:nvSpPr>
            <p:spPr>
              <a:xfrm>
                <a:off x="3340612" y="875704"/>
                <a:ext cx="2716774" cy="21827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279" tIns="74279" rIns="74279" bIns="74279" numCol="1" spcCol="1270" anchor="t" anchorCtr="0">
                <a:noAutofit/>
              </a:bodyPr>
              <a:lstStyle/>
              <a:p>
                <a:pPr defTabSz="86649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961" kern="0" dirty="0">
                    <a:solidFill>
                      <a:srgbClr val="50505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Concurrent </a:t>
                </a:r>
              </a:p>
              <a:p>
                <a:pPr defTabSz="86649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961" kern="0" dirty="0">
                    <a:solidFill>
                      <a:srgbClr val="50505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Collections</a:t>
                </a:r>
              </a:p>
              <a:p>
                <a:pPr marL="171394" lvl="1" indent="-171394" defTabSz="666533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1568" kern="0" dirty="0">
                    <a:solidFill>
                      <a:srgbClr val="50505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Single machine</a:t>
                </a:r>
              </a:p>
              <a:p>
                <a:pPr marL="171394" lvl="1" indent="-171394" defTabSz="666533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1568" kern="0" dirty="0">
                    <a:solidFill>
                      <a:srgbClr val="50505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Multi threaded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240434" y="3625922"/>
              <a:ext cx="1932932" cy="1949859"/>
              <a:chOff x="5651140" y="319814"/>
              <a:chExt cx="2952934" cy="3673677"/>
            </a:xfrm>
            <a:effectLst>
              <a:reflection endPos="0" dist="50800" dir="5400000" sy="-100000" algn="bl" rotWithShape="0"/>
            </a:effectLst>
          </p:grpSpPr>
          <p:sp>
            <p:nvSpPr>
              <p:cNvPr id="11" name="Rounded Rectangle 10"/>
              <p:cNvSpPr/>
              <p:nvPr/>
            </p:nvSpPr>
            <p:spPr>
              <a:xfrm>
                <a:off x="5651140" y="319814"/>
                <a:ext cx="2952934" cy="3543004"/>
              </a:xfrm>
              <a:prstGeom prst="roundRect">
                <a:avLst/>
              </a:prstGeom>
              <a:solidFill>
                <a:srgbClr val="92D050">
                  <a:alpha val="85000"/>
                </a:srgbClr>
              </a:solidFill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Rounded Rectangle 8"/>
              <p:cNvSpPr/>
              <p:nvPr/>
            </p:nvSpPr>
            <p:spPr>
              <a:xfrm>
                <a:off x="5907503" y="738789"/>
                <a:ext cx="2664636" cy="32547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279" tIns="74279" rIns="74279" bIns="74279" numCol="1" spcCol="1270" anchor="t" anchorCtr="0">
                <a:noAutofit/>
              </a:bodyPr>
              <a:lstStyle/>
              <a:p>
                <a:pPr defTabSz="86649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961" b="1" kern="0" dirty="0">
                    <a:solidFill>
                      <a:srgbClr val="505050"/>
                    </a:solidFill>
                  </a:rPr>
                  <a:t>Reliable Collections</a:t>
                </a:r>
              </a:p>
              <a:p>
                <a:pPr marL="280121" lvl="1" indent="-280121" defTabSz="666533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568" b="1" kern="0" dirty="0">
                    <a:solidFill>
                      <a:srgbClr val="505050"/>
                    </a:solidFill>
                  </a:rPr>
                  <a:t>Multi machine</a:t>
                </a:r>
              </a:p>
              <a:p>
                <a:pPr marL="280121" lvl="1" indent="-280121" defTabSz="666533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568" b="1" kern="0" dirty="0">
                    <a:solidFill>
                      <a:srgbClr val="505050"/>
                    </a:solidFill>
                  </a:rPr>
                  <a:t>Replicated (HA)</a:t>
                </a:r>
              </a:p>
              <a:p>
                <a:pPr marL="280121" lvl="1" indent="-280121" defTabSz="666533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568" b="1" kern="0" dirty="0">
                    <a:solidFill>
                      <a:srgbClr val="505050"/>
                    </a:solidFill>
                  </a:rPr>
                  <a:t>Persistence (durable)</a:t>
                </a:r>
              </a:p>
              <a:p>
                <a:pPr marL="280121" lvl="1" indent="-280121" defTabSz="666533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568" b="1" kern="0" dirty="0">
                    <a:solidFill>
                      <a:srgbClr val="505050"/>
                    </a:solidFill>
                  </a:rPr>
                  <a:t>Asynchronous</a:t>
                </a:r>
              </a:p>
              <a:p>
                <a:pPr marL="280121" lvl="1" indent="-280121" defTabSz="666533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568" b="1" kern="0" dirty="0">
                    <a:solidFill>
                      <a:srgbClr val="505050"/>
                    </a:solidFill>
                  </a:rPr>
                  <a:t>Transactional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826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4216185" y="5477793"/>
            <a:ext cx="5739316" cy="9990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3" rIns="34283" bIns="68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3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spc="-37" dirty="0">
                <a:solidFill>
                  <a:srgbClr val="404040"/>
                </a:solidFill>
                <a:ea typeface="Segoe UI" pitchFamily="34" charset="0"/>
                <a:cs typeface="Segoe UI" pitchFamily="34" charset="0"/>
              </a:rPr>
              <a:t>Queues                                               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627" y="141941"/>
            <a:ext cx="11655840" cy="8995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Stateless Services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22" y="5582039"/>
            <a:ext cx="764951" cy="764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04" y="818730"/>
            <a:ext cx="824159" cy="82415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16185" y="1962257"/>
            <a:ext cx="5739316" cy="858886"/>
            <a:chOff x="3246437" y="2183594"/>
            <a:chExt cx="5854401" cy="87610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246437" y="2183594"/>
              <a:ext cx="5854401" cy="876108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4" tIns="34283" rIns="34283" bIns="685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Front End</a:t>
              </a:r>
            </a:p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(Stateless</a:t>
              </a:r>
            </a:p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Web)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381" y="2221625"/>
              <a:ext cx="780290" cy="7802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84" y="2221625"/>
              <a:ext cx="780290" cy="78029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547" y="2221625"/>
              <a:ext cx="780290" cy="780290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5801485" y="1683729"/>
            <a:ext cx="1202825" cy="315812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47" y="5603201"/>
            <a:ext cx="764951" cy="76495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216185" y="3615179"/>
            <a:ext cx="5739316" cy="858886"/>
            <a:chOff x="3246437" y="3869660"/>
            <a:chExt cx="5854401" cy="876108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246437" y="3869660"/>
              <a:ext cx="5854401" cy="876108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4" tIns="34283" rIns="34283" bIns="685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Stateless</a:t>
              </a:r>
            </a:p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Middle-tier</a:t>
              </a:r>
            </a:p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Compute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268" y="3917569"/>
              <a:ext cx="780290" cy="78029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492" y="3917569"/>
              <a:ext cx="780290" cy="78029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547" y="3917569"/>
              <a:ext cx="780290" cy="780290"/>
            </a:xfrm>
            <a:prstGeom prst="rect">
              <a:avLst/>
            </a:prstGeom>
          </p:spPr>
        </p:pic>
      </p:grpSp>
      <p:cxnSp>
        <p:nvCxnSpPr>
          <p:cNvPr id="28" name="Straight Arrow Connector 27"/>
          <p:cNvCxnSpPr>
            <a:endCxn id="13" idx="0"/>
          </p:cNvCxnSpPr>
          <p:nvPr/>
        </p:nvCxnSpPr>
        <p:spPr>
          <a:xfrm>
            <a:off x="7386785" y="1683729"/>
            <a:ext cx="1078452" cy="315812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28121" y="1699561"/>
            <a:ext cx="5209" cy="343212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84928" y="2727187"/>
            <a:ext cx="2689274" cy="971991"/>
            <a:chOff x="4846637" y="2963862"/>
            <a:chExt cx="2743200" cy="991481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173637" y="2963862"/>
              <a:ext cx="0" cy="991481"/>
            </a:xfrm>
            <a:prstGeom prst="straightConnector1">
              <a:avLst/>
            </a:prstGeom>
            <a:ln w="508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846637" y="2963862"/>
              <a:ext cx="0" cy="991481"/>
            </a:xfrm>
            <a:prstGeom prst="straightConnector1">
              <a:avLst/>
            </a:prstGeom>
            <a:ln w="508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589837" y="2963862"/>
              <a:ext cx="0" cy="991481"/>
            </a:xfrm>
            <a:prstGeom prst="straightConnector1">
              <a:avLst/>
            </a:prstGeom>
            <a:ln w="508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urved Connector 52"/>
          <p:cNvCxnSpPr/>
          <p:nvPr/>
        </p:nvCxnSpPr>
        <p:spPr>
          <a:xfrm rot="16200000" flipH="1">
            <a:off x="5514482" y="4814277"/>
            <a:ext cx="1176104" cy="401744"/>
          </a:xfrm>
          <a:prstGeom prst="curvedConnector3">
            <a:avLst>
              <a:gd name="adj1" fmla="val 50000"/>
            </a:avLst>
          </a:prstGeom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5400000" flipH="1" flipV="1">
            <a:off x="5799777" y="4725374"/>
            <a:ext cx="1558579" cy="197074"/>
          </a:xfrm>
          <a:prstGeom prst="curvedConnector2">
            <a:avLst/>
          </a:prstGeom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" idx="1"/>
            <a:endCxn id="7" idx="1"/>
          </p:cNvCxnSpPr>
          <p:nvPr/>
        </p:nvCxnSpPr>
        <p:spPr>
          <a:xfrm rot="10800000" flipV="1">
            <a:off x="4968722" y="2382016"/>
            <a:ext cx="450287" cy="3582498"/>
          </a:xfrm>
          <a:prstGeom prst="curvedConnector3">
            <a:avLst>
              <a:gd name="adj1" fmla="val 268972"/>
            </a:avLst>
          </a:prstGeom>
          <a:ln w="508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" idx="0"/>
          </p:cNvCxnSpPr>
          <p:nvPr/>
        </p:nvCxnSpPr>
        <p:spPr>
          <a:xfrm rot="5400000" flipH="1" flipV="1">
            <a:off x="4911112" y="4827621"/>
            <a:ext cx="1194504" cy="314334"/>
          </a:xfrm>
          <a:prstGeom prst="curvedConnector3">
            <a:avLst>
              <a:gd name="adj1" fmla="val 49999"/>
            </a:avLst>
          </a:prstGeom>
          <a:ln w="508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43" y="5603201"/>
            <a:ext cx="764951" cy="76495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833" y="5603201"/>
            <a:ext cx="764951" cy="76495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169" y="5596768"/>
            <a:ext cx="764951" cy="764951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6151498" y="4337916"/>
            <a:ext cx="1428715" cy="12652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175677" y="4391621"/>
            <a:ext cx="1330608" cy="1205147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071819" y="4571940"/>
            <a:ext cx="1419339" cy="858886"/>
            <a:chOff x="8439044" y="4841586"/>
            <a:chExt cx="1447800" cy="876108"/>
          </a:xfrm>
        </p:grpSpPr>
        <p:sp>
          <p:nvSpPr>
            <p:cNvPr id="97" name="Rectangle 96"/>
            <p:cNvSpPr/>
            <p:nvPr/>
          </p:nvSpPr>
          <p:spPr bwMode="auto">
            <a:xfrm>
              <a:off x="8439044" y="4841586"/>
              <a:ext cx="1447800" cy="876108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4" tIns="34283" rIns="34283" bIns="685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Cache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0353" y="4889495"/>
              <a:ext cx="780290" cy="780290"/>
            </a:xfrm>
            <a:prstGeom prst="rect">
              <a:avLst/>
            </a:prstGeom>
          </p:spPr>
        </p:pic>
      </p:grpSp>
      <p:sp>
        <p:nvSpPr>
          <p:cNvPr id="118" name="Content Placeholder 6"/>
          <p:cNvSpPr txBox="1">
            <a:spLocks/>
          </p:cNvSpPr>
          <p:nvPr/>
        </p:nvSpPr>
        <p:spPr>
          <a:xfrm>
            <a:off x="1016259" y="1723481"/>
            <a:ext cx="3161870" cy="4753331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Scale stateless services backed by partitioned storage</a:t>
            </a:r>
          </a:p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Increase reliability and ordering with queues</a:t>
            </a:r>
          </a:p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Reduce read latency with caches</a:t>
            </a:r>
          </a:p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Manage your own transactions for state consistency</a:t>
            </a:r>
          </a:p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More moving parts each managed differently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250689" y="4387535"/>
            <a:ext cx="1257852" cy="1183363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23004" y="1540102"/>
            <a:ext cx="857210" cy="248380"/>
          </a:xfrm>
          <a:prstGeom prst="rect">
            <a:avLst/>
          </a:prstGeom>
          <a:noFill/>
          <a:ln>
            <a:noFill/>
          </a:ln>
        </p:spPr>
        <p:txBody>
          <a:bodyPr wrap="none" lIns="0" tIns="26893" rIns="0" bIns="0" rtlCol="0">
            <a:noAutofit/>
          </a:bodyPr>
          <a:lstStyle/>
          <a:p>
            <a:pPr algn="ctr" defTabSz="896386">
              <a:lnSpc>
                <a:spcPts val="784"/>
              </a:lnSpc>
              <a:defRPr/>
            </a:pPr>
            <a:r>
              <a:rPr lang="en-US" sz="980" kern="0" dirty="0">
                <a:solidFill>
                  <a:srgbClr val="FFFFFF"/>
                </a:solidFill>
                <a:ea typeface="Arial Unicode MS" panose="020B0604020202020204" pitchFamily="34" charset="-128"/>
                <a:cs typeface="Segoe UI" panose="020B0502040204020203" pitchFamily="34" charset="0"/>
              </a:rPr>
              <a:t>Load Balancer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1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4211269" y="3593524"/>
            <a:ext cx="5739316" cy="99314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3" rIns="34283" bIns="68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3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spc="-37" dirty="0" err="1">
                <a:solidFill>
                  <a:srgbClr val="404040"/>
                </a:solidFill>
                <a:ea typeface="Segoe UI" pitchFamily="34" charset="0"/>
                <a:cs typeface="Segoe UI" pitchFamily="34" charset="0"/>
              </a:rPr>
              <a:t>Stateful</a:t>
            </a:r>
            <a:endParaRPr lang="en-US" sz="1350" kern="0" spc="-37" dirty="0">
              <a:solidFill>
                <a:srgbClr val="404040"/>
              </a:solidFill>
              <a:ea typeface="Segoe UI" pitchFamily="34" charset="0"/>
              <a:cs typeface="Segoe UI" pitchFamily="34" charset="0"/>
            </a:endParaRPr>
          </a:p>
          <a:p>
            <a:pPr defTabSz="6853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spc="-37" dirty="0">
                <a:solidFill>
                  <a:srgbClr val="404040"/>
                </a:solidFill>
                <a:ea typeface="Segoe UI" pitchFamily="34" charset="0"/>
                <a:cs typeface="Segoe UI" pitchFamily="34" charset="0"/>
              </a:rPr>
              <a:t>Middle-tier</a:t>
            </a:r>
          </a:p>
          <a:p>
            <a:pPr defTabSz="6853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spc="-37" dirty="0">
                <a:solidFill>
                  <a:srgbClr val="404040"/>
                </a:solidFill>
                <a:ea typeface="Segoe UI" pitchFamily="34" charset="0"/>
                <a:cs typeface="Segoe UI" pitchFamily="34" charset="0"/>
              </a:rPr>
              <a:t>Compute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1" y="142110"/>
            <a:ext cx="11655840" cy="89953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Stateful</a:t>
            </a:r>
            <a:r>
              <a:rPr lang="en-US" dirty="0">
                <a:solidFill>
                  <a:schemeClr val="tx1"/>
                </a:solidFill>
              </a:rPr>
              <a:t> Services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137" dirty="0"/>
              <a:t>Simplify design, reduce latency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11269" y="1940602"/>
            <a:ext cx="5739316" cy="858886"/>
            <a:chOff x="3246437" y="2183594"/>
            <a:chExt cx="5854401" cy="87610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246437" y="2183594"/>
              <a:ext cx="5854401" cy="876108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4" tIns="34283" rIns="34283" bIns="685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Front End</a:t>
              </a:r>
            </a:p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(Stateless</a:t>
              </a:r>
            </a:p>
            <a:p>
              <a:pPr defTabSz="6853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spc="-37" dirty="0">
                  <a:solidFill>
                    <a:srgbClr val="404040"/>
                  </a:solidFill>
                  <a:ea typeface="Segoe UI" pitchFamily="34" charset="0"/>
                  <a:cs typeface="Segoe UI" pitchFamily="34" charset="0"/>
                </a:rPr>
                <a:t>Web)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381" y="2221625"/>
              <a:ext cx="780290" cy="7802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84" y="2221625"/>
              <a:ext cx="780290" cy="78029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547" y="2221625"/>
              <a:ext cx="780290" cy="780290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5796569" y="1662074"/>
            <a:ext cx="1202825" cy="315812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0"/>
          </p:cNvCxnSpPr>
          <p:nvPr/>
        </p:nvCxnSpPr>
        <p:spPr>
          <a:xfrm>
            <a:off x="7381870" y="1662074"/>
            <a:ext cx="1078452" cy="315812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23206" y="1677906"/>
            <a:ext cx="5209" cy="343212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780012" y="2705532"/>
            <a:ext cx="2689274" cy="971991"/>
            <a:chOff x="4846637" y="2963862"/>
            <a:chExt cx="2743200" cy="991481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173637" y="2963862"/>
              <a:ext cx="0" cy="991481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846637" y="2963862"/>
              <a:ext cx="0" cy="991481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589837" y="2963862"/>
              <a:ext cx="0" cy="991481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 rot="5400000">
            <a:off x="6818646" y="4659920"/>
            <a:ext cx="524560" cy="53014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6">
              <a:defRPr/>
            </a:pPr>
            <a:endParaRPr lang="en-US" sz="1350" kern="0">
              <a:solidFill>
                <a:srgbClr val="FFFFFF"/>
              </a:solidFill>
            </a:endParaRPr>
          </a:p>
        </p:txBody>
      </p:sp>
      <p:sp>
        <p:nvSpPr>
          <p:cNvPr id="44" name="Content Placeholder 6"/>
          <p:cNvSpPr txBox="1">
            <a:spLocks/>
          </p:cNvSpPr>
          <p:nvPr/>
        </p:nvSpPr>
        <p:spPr>
          <a:xfrm>
            <a:off x="866855" y="1667940"/>
            <a:ext cx="3161870" cy="461106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Application state lives in the compute tier</a:t>
            </a:r>
          </a:p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Low Latency reads and writes</a:t>
            </a:r>
          </a:p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Partitions are first class at the service layer for scale-out</a:t>
            </a:r>
          </a:p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Built in transactions</a:t>
            </a:r>
          </a:p>
          <a:p>
            <a:pPr marL="0" indent="0" defTabSz="914367">
              <a:buNone/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Fewer moving parts</a:t>
            </a:r>
          </a:p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336145" indent="-336145" defTabSz="914367"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External stores for exhaust and offline analytics </a:t>
            </a:r>
          </a:p>
          <a:p>
            <a:pPr marL="336145" indent="-336145" defTabSz="914367"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  <a:p>
            <a:pPr marL="0" indent="0" defTabSz="914367">
              <a:buNone/>
              <a:defRPr/>
            </a:pPr>
            <a:endParaRPr lang="en-US" sz="1765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88" y="1518447"/>
            <a:ext cx="857210" cy="248380"/>
          </a:xfrm>
          <a:prstGeom prst="rect">
            <a:avLst/>
          </a:prstGeom>
          <a:noFill/>
          <a:ln>
            <a:noFill/>
          </a:ln>
        </p:spPr>
        <p:txBody>
          <a:bodyPr wrap="none" lIns="0" tIns="26893" rIns="0" bIns="0" rtlCol="0">
            <a:noAutofit/>
          </a:bodyPr>
          <a:lstStyle/>
          <a:p>
            <a:pPr algn="ctr" defTabSz="896386">
              <a:lnSpc>
                <a:spcPts val="784"/>
              </a:lnSpc>
              <a:defRPr/>
            </a:pPr>
            <a:r>
              <a:rPr lang="en-US" sz="980" kern="0" dirty="0">
                <a:solidFill>
                  <a:srgbClr val="FFFFFF"/>
                </a:solidFill>
                <a:ea typeface="Arial Unicode MS" panose="020B0604020202020204" pitchFamily="34" charset="-128"/>
                <a:cs typeface="Segoe UI" panose="020B0502040204020203" pitchFamily="34" charset="0"/>
              </a:rPr>
              <a:t>Load Balancer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022" y="3675296"/>
            <a:ext cx="866268" cy="70126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711" y="3751150"/>
            <a:ext cx="866268" cy="70126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400" y="3824778"/>
            <a:ext cx="866268" cy="70126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486" y="3676659"/>
            <a:ext cx="866268" cy="7012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175" y="3752513"/>
            <a:ext cx="866268" cy="70126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64" y="3826141"/>
            <a:ext cx="866268" cy="70126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9" y="3676659"/>
            <a:ext cx="866268" cy="70126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639" y="3752513"/>
            <a:ext cx="866268" cy="70126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328" y="3826141"/>
            <a:ext cx="866268" cy="701264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 bwMode="auto">
          <a:xfrm>
            <a:off x="4211269" y="5263313"/>
            <a:ext cx="5739316" cy="944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3" rIns="34283" bIns="68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3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spc="-37" dirty="0">
                <a:solidFill>
                  <a:srgbClr val="404040"/>
                </a:solidFill>
                <a:ea typeface="Segoe UI" pitchFamily="34" charset="0"/>
                <a:cs typeface="Segoe UI" pitchFamily="34" charset="0"/>
              </a:rPr>
              <a:t>Cold Data Stores</a:t>
            </a:r>
          </a:p>
          <a:p>
            <a:pPr defTabSz="6853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spc="-37" dirty="0">
                <a:solidFill>
                  <a:srgbClr val="404040"/>
                </a:solidFill>
                <a:ea typeface="Segoe UI" pitchFamily="34" charset="0"/>
                <a:cs typeface="Segoe UI" pitchFamily="34" charset="0"/>
              </a:rPr>
              <a:t>For Exhaust</a:t>
            </a:r>
          </a:p>
          <a:p>
            <a:pPr defTabSz="6853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spc="-37" dirty="0">
                <a:solidFill>
                  <a:srgbClr val="404040"/>
                </a:solidFill>
                <a:ea typeface="Segoe UI" pitchFamily="34" charset="0"/>
                <a:cs typeface="Segoe UI" pitchFamily="34" charset="0"/>
              </a:rPr>
              <a:t>(Optional)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16" y="5396928"/>
            <a:ext cx="542341" cy="54234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06" y="5396928"/>
            <a:ext cx="542341" cy="54234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2" y="5390495"/>
            <a:ext cx="542341" cy="54234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04" y="818730"/>
            <a:ext cx="824159" cy="824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89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1546528"/>
            <a:ext cx="11115546" cy="1792836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Building reliable</a:t>
            </a:r>
            <a:br>
              <a:rPr lang="en-US" dirty="0"/>
            </a:br>
            <a:r>
              <a:rPr lang="en-US" dirty="0"/>
              <a:t>service applications</a:t>
            </a:r>
            <a:br>
              <a:rPr lang="en-US" dirty="0"/>
            </a:br>
            <a:br>
              <a:rPr lang="en-US" spc="0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91" y="3518648"/>
            <a:ext cx="5390080" cy="303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" y="2306787"/>
            <a:ext cx="2698612" cy="304410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5147159" y="1595152"/>
            <a:ext cx="5788982" cy="3962123"/>
          </a:xfrm>
          <a:prstGeom prst="ellips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66" y="1165976"/>
            <a:ext cx="2688249" cy="2892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66" y="2873764"/>
            <a:ext cx="2688249" cy="2892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38" y="1249251"/>
            <a:ext cx="2688249" cy="2892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38" y="2933638"/>
            <a:ext cx="2688249" cy="2892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54" y="-81997"/>
            <a:ext cx="2688249" cy="2892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54" y="4274977"/>
            <a:ext cx="2688249" cy="2892980"/>
          </a:xfrm>
          <a:prstGeom prst="rect">
            <a:avLst/>
          </a:prstGeom>
        </p:spPr>
      </p:pic>
      <p:sp>
        <p:nvSpPr>
          <p:cNvPr id="19" name="Hexagon 18"/>
          <p:cNvSpPr/>
          <p:nvPr/>
        </p:nvSpPr>
        <p:spPr bwMode="auto">
          <a:xfrm>
            <a:off x="2140292" y="3747634"/>
            <a:ext cx="383138" cy="31868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2154325" y="4684849"/>
            <a:ext cx="383138" cy="31868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Hexagon 36"/>
          <p:cNvSpPr/>
          <p:nvPr/>
        </p:nvSpPr>
        <p:spPr bwMode="auto">
          <a:xfrm>
            <a:off x="2154325" y="3726201"/>
            <a:ext cx="383138" cy="318684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Hexagon 37"/>
          <p:cNvSpPr/>
          <p:nvPr/>
        </p:nvSpPr>
        <p:spPr bwMode="auto">
          <a:xfrm>
            <a:off x="2163781" y="4688345"/>
            <a:ext cx="383138" cy="318684"/>
          </a:xfrm>
          <a:prstGeom prst="hexagon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119835" y="84211"/>
            <a:ext cx="11655840" cy="899537"/>
          </a:xfrm>
        </p:spPr>
        <p:txBody>
          <a:bodyPr/>
          <a:lstStyle/>
          <a:p>
            <a:r>
              <a:rPr lang="en-US" dirty="0"/>
              <a:t>Stateful microservice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7890" y="1475820"/>
            <a:ext cx="2025982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Application Package</a:t>
            </a:r>
          </a:p>
        </p:txBody>
      </p:sp>
      <p:sp>
        <p:nvSpPr>
          <p:cNvPr id="23" name="Hexagon 22"/>
          <p:cNvSpPr/>
          <p:nvPr/>
        </p:nvSpPr>
        <p:spPr bwMode="auto">
          <a:xfrm>
            <a:off x="1529376" y="3721655"/>
            <a:ext cx="383138" cy="318684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30888" y="3645407"/>
            <a:ext cx="383138" cy="506901"/>
            <a:chOff x="913929" y="2513723"/>
            <a:chExt cx="390821" cy="517065"/>
          </a:xfrm>
        </p:grpSpPr>
        <p:sp>
          <p:nvSpPr>
            <p:cNvPr id="29" name="Hexagon 28"/>
            <p:cNvSpPr/>
            <p:nvPr/>
          </p:nvSpPr>
          <p:spPr bwMode="auto">
            <a:xfrm>
              <a:off x="913929" y="2609719"/>
              <a:ext cx="390821" cy="325074"/>
            </a:xfrm>
            <a:prstGeom prst="hexag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>
                <a:defRPr/>
              </a:pPr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3929" y="2513723"/>
              <a:ext cx="304800" cy="5170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P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29377" y="3642415"/>
            <a:ext cx="383138" cy="506901"/>
            <a:chOff x="913929" y="2513723"/>
            <a:chExt cx="390821" cy="517065"/>
          </a:xfrm>
        </p:grpSpPr>
        <p:sp>
          <p:nvSpPr>
            <p:cNvPr id="33" name="Hexagon 32"/>
            <p:cNvSpPr/>
            <p:nvPr/>
          </p:nvSpPr>
          <p:spPr bwMode="auto">
            <a:xfrm>
              <a:off x="913929" y="2609719"/>
              <a:ext cx="390821" cy="325074"/>
            </a:xfrm>
            <a:prstGeom prst="hexag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>
                <a:defRPr/>
              </a:pPr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3929" y="2513723"/>
              <a:ext cx="304800" cy="5170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29377" y="3635328"/>
            <a:ext cx="383138" cy="506901"/>
            <a:chOff x="913929" y="2513723"/>
            <a:chExt cx="390821" cy="517065"/>
          </a:xfrm>
        </p:grpSpPr>
        <p:sp>
          <p:nvSpPr>
            <p:cNvPr id="36" name="Hexagon 35"/>
            <p:cNvSpPr/>
            <p:nvPr/>
          </p:nvSpPr>
          <p:spPr bwMode="auto">
            <a:xfrm>
              <a:off x="913929" y="2609719"/>
              <a:ext cx="390821" cy="325074"/>
            </a:xfrm>
            <a:prstGeom prst="hexag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>
                <a:defRPr/>
              </a:pPr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3929" y="2513723"/>
              <a:ext cx="304800" cy="5170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S</a:t>
              </a:r>
            </a:p>
          </p:txBody>
        </p:sp>
      </p:grpSp>
      <p:sp>
        <p:nvSpPr>
          <p:cNvPr id="47" name="Freeform 58"/>
          <p:cNvSpPr>
            <a:spLocks/>
          </p:cNvSpPr>
          <p:nvPr/>
        </p:nvSpPr>
        <p:spPr bwMode="auto">
          <a:xfrm flipH="1" flipV="1">
            <a:off x="7440638" y="1385680"/>
            <a:ext cx="2275344" cy="461665"/>
          </a:xfrm>
          <a:custGeom>
            <a:avLst/>
            <a:gdLst/>
            <a:ahLst/>
            <a:cxnLst>
              <a:cxn ang="0">
                <a:pos x="1104" y="1296"/>
              </a:cxn>
              <a:cxn ang="0">
                <a:pos x="864" y="480"/>
              </a:cxn>
              <a:cxn ang="0">
                <a:pos x="0" y="0"/>
              </a:cxn>
            </a:cxnLst>
            <a:rect l="0" t="0" r="r" b="b"/>
            <a:pathLst>
              <a:path w="1104" h="1296">
                <a:moveTo>
                  <a:pt x="1104" y="1296"/>
                </a:moveTo>
                <a:cubicBezTo>
                  <a:pt x="1076" y="996"/>
                  <a:pt x="1048" y="696"/>
                  <a:pt x="864" y="480"/>
                </a:cubicBezTo>
                <a:cubicBezTo>
                  <a:pt x="680" y="264"/>
                  <a:pt x="340" y="132"/>
                  <a:pt x="0" y="0"/>
                </a:cubicBezTo>
              </a:path>
            </a:pathLst>
          </a:cu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square">
            <a:spAutoFit/>
          </a:bodyPr>
          <a:lstStyle/>
          <a:p>
            <a:pPr defTabSz="1218996">
              <a:defRPr/>
            </a:pPr>
            <a:endParaRPr lang="en-US" sz="2400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8" name="Freeform 58"/>
          <p:cNvSpPr>
            <a:spLocks/>
          </p:cNvSpPr>
          <p:nvPr/>
        </p:nvSpPr>
        <p:spPr bwMode="auto">
          <a:xfrm flipV="1">
            <a:off x="5387350" y="1385683"/>
            <a:ext cx="2053288" cy="461665"/>
          </a:xfrm>
          <a:custGeom>
            <a:avLst/>
            <a:gdLst/>
            <a:ahLst/>
            <a:cxnLst>
              <a:cxn ang="0">
                <a:pos x="1104" y="1296"/>
              </a:cxn>
              <a:cxn ang="0">
                <a:pos x="864" y="480"/>
              </a:cxn>
              <a:cxn ang="0">
                <a:pos x="0" y="0"/>
              </a:cxn>
            </a:cxnLst>
            <a:rect l="0" t="0" r="r" b="b"/>
            <a:pathLst>
              <a:path w="1104" h="1296">
                <a:moveTo>
                  <a:pt x="1104" y="1296"/>
                </a:moveTo>
                <a:cubicBezTo>
                  <a:pt x="1076" y="996"/>
                  <a:pt x="1048" y="696"/>
                  <a:pt x="864" y="480"/>
                </a:cubicBezTo>
                <a:cubicBezTo>
                  <a:pt x="680" y="264"/>
                  <a:pt x="340" y="132"/>
                  <a:pt x="0" y="0"/>
                </a:cubicBezTo>
              </a:path>
            </a:pathLst>
          </a:cu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square">
            <a:spAutoFit/>
          </a:bodyPr>
          <a:lstStyle/>
          <a:p>
            <a:pPr defTabSz="1218996">
              <a:defRPr/>
            </a:pPr>
            <a:endParaRPr lang="en-US" sz="2400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4362" y="3321941"/>
            <a:ext cx="1344637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replication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44188" y="3266800"/>
            <a:ext cx="1344637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replication</a:t>
            </a:r>
          </a:p>
        </p:txBody>
      </p:sp>
      <p:sp>
        <p:nvSpPr>
          <p:cNvPr id="46" name="Hexagon 45"/>
          <p:cNvSpPr/>
          <p:nvPr/>
        </p:nvSpPr>
        <p:spPr bwMode="auto">
          <a:xfrm>
            <a:off x="1472352" y="4688345"/>
            <a:ext cx="383138" cy="318684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>
              <a:defRPr/>
            </a:pPr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79371" y="4594237"/>
            <a:ext cx="383138" cy="506901"/>
            <a:chOff x="913929" y="2513723"/>
            <a:chExt cx="390821" cy="517065"/>
          </a:xfrm>
        </p:grpSpPr>
        <p:sp>
          <p:nvSpPr>
            <p:cNvPr id="51" name="Hexagon 50"/>
            <p:cNvSpPr/>
            <p:nvPr/>
          </p:nvSpPr>
          <p:spPr bwMode="auto">
            <a:xfrm>
              <a:off x="913929" y="2609719"/>
              <a:ext cx="390821" cy="325074"/>
            </a:xfrm>
            <a:prstGeom prst="hexagon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>
                <a:defRPr/>
              </a:pPr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13929" y="2513723"/>
              <a:ext cx="304800" cy="5170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P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79370" y="4590742"/>
            <a:ext cx="383138" cy="506901"/>
            <a:chOff x="913929" y="2513723"/>
            <a:chExt cx="390821" cy="517065"/>
          </a:xfrm>
        </p:grpSpPr>
        <p:sp>
          <p:nvSpPr>
            <p:cNvPr id="54" name="Hexagon 53"/>
            <p:cNvSpPr/>
            <p:nvPr/>
          </p:nvSpPr>
          <p:spPr bwMode="auto">
            <a:xfrm>
              <a:off x="913929" y="2609719"/>
              <a:ext cx="390821" cy="325074"/>
            </a:xfrm>
            <a:prstGeom prst="hexagon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>
                <a:defRPr/>
              </a:pPr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3929" y="2513723"/>
              <a:ext cx="304800" cy="5170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82190" y="4593734"/>
            <a:ext cx="383138" cy="506901"/>
            <a:chOff x="913929" y="2513723"/>
            <a:chExt cx="390821" cy="517065"/>
          </a:xfrm>
        </p:grpSpPr>
        <p:sp>
          <p:nvSpPr>
            <p:cNvPr id="57" name="Hexagon 56"/>
            <p:cNvSpPr/>
            <p:nvPr/>
          </p:nvSpPr>
          <p:spPr bwMode="auto">
            <a:xfrm>
              <a:off x="913929" y="2609719"/>
              <a:ext cx="390821" cy="325074"/>
            </a:xfrm>
            <a:prstGeom prst="hexagon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>
                <a:defRPr/>
              </a:pPr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3929" y="2513723"/>
              <a:ext cx="304800" cy="5170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S</a:t>
              </a:r>
            </a:p>
          </p:txBody>
        </p:sp>
      </p:grpSp>
      <p:sp>
        <p:nvSpPr>
          <p:cNvPr id="59" name="Freeform 58"/>
          <p:cNvSpPr>
            <a:spLocks/>
          </p:cNvSpPr>
          <p:nvPr/>
        </p:nvSpPr>
        <p:spPr bwMode="auto">
          <a:xfrm rot="20274532" flipH="1">
            <a:off x="6964012" y="3816919"/>
            <a:ext cx="3155866" cy="461665"/>
          </a:xfrm>
          <a:custGeom>
            <a:avLst/>
            <a:gdLst/>
            <a:ahLst/>
            <a:cxnLst>
              <a:cxn ang="0">
                <a:pos x="1104" y="1296"/>
              </a:cxn>
              <a:cxn ang="0">
                <a:pos x="864" y="480"/>
              </a:cxn>
              <a:cxn ang="0">
                <a:pos x="0" y="0"/>
              </a:cxn>
            </a:cxnLst>
            <a:rect l="0" t="0" r="r" b="b"/>
            <a:pathLst>
              <a:path w="1104" h="1296">
                <a:moveTo>
                  <a:pt x="1104" y="1296"/>
                </a:moveTo>
                <a:cubicBezTo>
                  <a:pt x="1076" y="996"/>
                  <a:pt x="1048" y="696"/>
                  <a:pt x="864" y="480"/>
                </a:cubicBezTo>
                <a:cubicBezTo>
                  <a:pt x="680" y="264"/>
                  <a:pt x="340" y="132"/>
                  <a:pt x="0" y="0"/>
                </a:cubicBezTo>
              </a:path>
            </a:pathLst>
          </a:cu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square">
            <a:spAutoFit/>
          </a:bodyPr>
          <a:lstStyle/>
          <a:p>
            <a:pPr defTabSz="1218996">
              <a:defRPr/>
            </a:pPr>
            <a:endParaRPr lang="en-US" sz="2400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 rot="20274532">
            <a:off x="6418566" y="3885081"/>
            <a:ext cx="429913" cy="461665"/>
          </a:xfrm>
          <a:custGeom>
            <a:avLst/>
            <a:gdLst/>
            <a:ahLst/>
            <a:cxnLst>
              <a:cxn ang="0">
                <a:pos x="1104" y="1296"/>
              </a:cxn>
              <a:cxn ang="0">
                <a:pos x="864" y="480"/>
              </a:cxn>
              <a:cxn ang="0">
                <a:pos x="0" y="0"/>
              </a:cxn>
            </a:cxnLst>
            <a:rect l="0" t="0" r="r" b="b"/>
            <a:pathLst>
              <a:path w="1104" h="1296">
                <a:moveTo>
                  <a:pt x="1104" y="1296"/>
                </a:moveTo>
                <a:cubicBezTo>
                  <a:pt x="1076" y="996"/>
                  <a:pt x="1048" y="696"/>
                  <a:pt x="864" y="480"/>
                </a:cubicBezTo>
                <a:cubicBezTo>
                  <a:pt x="680" y="264"/>
                  <a:pt x="340" y="132"/>
                  <a:pt x="0" y="0"/>
                </a:cubicBezTo>
              </a:path>
            </a:pathLst>
          </a:cu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square">
            <a:spAutoFit/>
          </a:bodyPr>
          <a:lstStyle/>
          <a:p>
            <a:pPr defTabSz="1218996">
              <a:defRPr/>
            </a:pPr>
            <a:endParaRPr lang="en-US" sz="2400" kern="0">
              <a:solidFill>
                <a:srgbClr val="FFFFFF"/>
              </a:solidFill>
              <a:latin typeface="Segoe U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7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13E-6 2.28779E-6 L 0.22772 -0.1917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6" y="-960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929E-6 4.22152E-7 L 0.67526 -0.0851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63" y="-426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772E-6 -2.89605E-6 L 0.46898 -0.392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9" y="-196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72 -0.00636 L 0.27776 0.044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256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5913E-7 -4.15343E-6 L 0.67743 0.0567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65" y="283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1534E-6 -3.50431E-6 L 0.4732 0.1098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53" y="549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1534E-6 4.22152E-7 L 0.33227 -0.3284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7" y="-1643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8 0.00023 L 0.68267 -0.3286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69" y="-164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2" grpId="0" animBg="1"/>
      <p:bldP spid="22" grpId="1" animBg="1"/>
      <p:bldP spid="37" grpId="0" animBg="1"/>
      <p:bldP spid="38" grpId="0" animBg="1"/>
      <p:bldP spid="43" grpId="0"/>
      <p:bldP spid="23" grpId="0" animBg="1"/>
      <p:bldP spid="47" grpId="0" animBg="1"/>
      <p:bldP spid="48" grpId="0" animBg="1"/>
      <p:bldP spid="7" grpId="0"/>
      <p:bldP spid="49" grpId="0"/>
      <p:bldP spid="46" grpId="0" animBg="1"/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 dirty="0"/>
              <a:t>What is an Actor?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08657"/>
          </a:xfrm>
        </p:spPr>
        <p:txBody>
          <a:bodyPr/>
          <a:lstStyle/>
          <a:p>
            <a:pPr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4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cs typeface="Segoe UI Light" panose="020B0502040204020203" pitchFamily="34" charset="0"/>
              </a:rPr>
              <a:t>An independent unit of compute and state with large number of them executing in parallel</a:t>
            </a:r>
          </a:p>
          <a:p>
            <a:pPr defTabSz="932742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40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j-lt"/>
              <a:cs typeface="Segoe UI Light" panose="020B0502040204020203" pitchFamily="34" charset="0"/>
            </a:endParaRPr>
          </a:p>
          <a:p>
            <a:pPr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4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cs typeface="Segoe UI Light" panose="020B0502040204020203" pitchFamily="34" charset="0"/>
              </a:rPr>
              <a:t>Communicates with other actors using asynchronous messaging</a:t>
            </a:r>
          </a:p>
          <a:p>
            <a:pPr defTabSz="932742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40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j-lt"/>
              <a:cs typeface="Segoe UI Light" panose="020B0502040204020203" pitchFamily="34" charset="0"/>
            </a:endParaRPr>
          </a:p>
          <a:p>
            <a:pPr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4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cs typeface="Segoe UI Light" panose="020B0502040204020203" pitchFamily="34" charset="0"/>
              </a:rPr>
              <a:t>Has single threaded execution (turn based concurrency)</a:t>
            </a:r>
          </a:p>
        </p:txBody>
      </p:sp>
    </p:spTree>
    <p:extLst>
      <p:ext uri="{BB962C8B-B14F-4D97-AF65-F5344CB8AC3E}">
        <p14:creationId xmlns:p14="http://schemas.microsoft.com/office/powerpoint/2010/main" val="329490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 dirty="0"/>
              <a:t>Create a Reliable Actor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687979"/>
          </a:xfrm>
        </p:spPr>
        <p:txBody>
          <a:bodyPr/>
          <a:lstStyle/>
          <a:p>
            <a:r>
              <a:rPr lang="en-US" sz="1600" b="1" dirty="0"/>
              <a:t>Define Actor Interface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8898" y="5520658"/>
            <a:ext cx="11130608" cy="119483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lIns="179285" tIns="143428" rIns="179285" bIns="143428" rtlCol="0">
            <a:spAutoFit/>
          </a:bodyPr>
          <a:lstStyle/>
          <a:p>
            <a:pPr defTabSz="896386">
              <a:defRPr/>
            </a:pPr>
            <a:r>
              <a:rPr lang="en-US" sz="1961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using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961" kern="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961" kern="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fabricRuntime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961" kern="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961" kern="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FabricRuntime</a:t>
            </a:r>
            <a:r>
              <a:rPr lang="en-US" sz="1961" kern="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961" kern="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</a:t>
            </a:r>
          </a:p>
          <a:p>
            <a:pPr defTabSz="896386">
              <a:defRPr/>
            </a:pP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pPr defTabSz="896386">
              <a:defRPr/>
            </a:pP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961" kern="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fabricRuntime</a:t>
            </a:r>
            <a:r>
              <a:rPr lang="en-US" sz="1961" kern="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961" kern="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RegisterActor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961" kern="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typeof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961" kern="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HelloWorldActor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US" sz="1961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697" y="3638162"/>
            <a:ext cx="11130608" cy="8931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lIns="179285" tIns="143428" rIns="179285" bIns="143428" rtlCol="0">
            <a:spAutoFit/>
          </a:bodyPr>
          <a:lstStyle/>
          <a:p>
            <a:pPr defTabSz="896386">
              <a:defRPr/>
            </a:pPr>
            <a:r>
              <a:rPr lang="en-US" sz="1961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961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961" kern="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HelloWorldActor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: </a:t>
            </a:r>
            <a:r>
              <a:rPr lang="en-US" sz="1961" kern="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Actor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961" kern="0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IHelloWorld</a:t>
            </a:r>
            <a:r>
              <a:rPr lang="en-US" sz="1961" kern="0" dirty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961" kern="0" dirty="0">
              <a:solidFill>
                <a:sysClr val="windowText" lastClr="000000"/>
              </a:solidFill>
              <a:highlight>
                <a:srgbClr val="1E1E1E"/>
              </a:highlight>
            </a:endParaRPr>
          </a:p>
          <a:p>
            <a:pPr defTabSz="896386">
              <a:defRPr/>
            </a:pP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...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898" y="1906653"/>
            <a:ext cx="11130608" cy="8931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lIns="179285" tIns="143428" rIns="179285" bIns="143428" rtlCol="0">
            <a:spAutoFit/>
          </a:bodyPr>
          <a:lstStyle/>
          <a:p>
            <a:pPr defTabSz="896386">
              <a:defRPr/>
            </a:pPr>
            <a:r>
              <a:rPr lang="en-US" sz="1961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961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interface </a:t>
            </a:r>
            <a:r>
              <a:rPr lang="en-US" sz="1961" kern="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IHelloWorld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: </a:t>
            </a:r>
            <a:r>
              <a:rPr lang="en-US" sz="1961" kern="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IActor</a:t>
            </a:r>
            <a:r>
              <a:rPr lang="en-US" sz="1961" kern="0" dirty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961" kern="0" dirty="0">
              <a:solidFill>
                <a:sysClr val="windowText" lastClr="000000"/>
              </a:solidFill>
              <a:highlight>
                <a:srgbClr val="1E1E1E"/>
              </a:highlight>
            </a:endParaRPr>
          </a:p>
          <a:p>
            <a:pPr defTabSz="896386">
              <a:defRPr/>
            </a:pPr>
            <a:r>
              <a:rPr lang="en-US" sz="1961" kern="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... 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9239" y="2974763"/>
            <a:ext cx="11653523" cy="724143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93">
              <a:defRPr/>
            </a:pPr>
            <a:r>
              <a:rPr lang="en-US" sz="3921" dirty="0"/>
              <a:t>Implement Actor Interface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00942" y="4796514"/>
            <a:ext cx="11653523" cy="724143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93">
              <a:defRPr/>
            </a:pPr>
            <a:r>
              <a:rPr lang="en-US" sz="3921" dirty="0"/>
              <a:t>Register Actor Implementation with Runtime</a:t>
            </a:r>
          </a:p>
        </p:txBody>
      </p:sp>
    </p:spTree>
    <p:extLst>
      <p:ext uri="{BB962C8B-B14F-4D97-AF65-F5344CB8AC3E}">
        <p14:creationId xmlns:p14="http://schemas.microsoft.com/office/powerpoint/2010/main" val="7278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3" y="2622226"/>
            <a:ext cx="10323609" cy="1792836"/>
          </a:xfrm>
        </p:spPr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Microservices</a:t>
            </a:r>
            <a:r>
              <a:rPr lang="en-US" dirty="0"/>
              <a:t> at Scale</a:t>
            </a:r>
          </a:p>
        </p:txBody>
      </p:sp>
    </p:spTree>
    <p:extLst>
      <p:ext uri="{BB962C8B-B14F-4D97-AF65-F5344CB8AC3E}">
        <p14:creationId xmlns:p14="http://schemas.microsoft.com/office/powerpoint/2010/main" val="39287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070779" y="3741391"/>
            <a:ext cx="1502308" cy="285053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algn="ctr" defTabSz="1218996">
              <a:defRPr/>
            </a:pPr>
            <a:r>
              <a:rPr lang="en-US" sz="1961" kern="0" dirty="0">
                <a:solidFill>
                  <a:srgbClr val="FFFFFF"/>
                </a:solidFill>
                <a:latin typeface="Segoe UI Light"/>
              </a:rPr>
              <a:t>Node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46666" y="3741391"/>
            <a:ext cx="1502308" cy="285053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algn="ctr" defTabSz="1218996">
              <a:defRPr/>
            </a:pPr>
            <a:r>
              <a:rPr lang="en-US" sz="1961" kern="0" dirty="0">
                <a:solidFill>
                  <a:srgbClr val="FFFFFF"/>
                </a:solidFill>
                <a:latin typeface="Segoe UI Light"/>
              </a:rPr>
              <a:t>Node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22554" y="3741391"/>
            <a:ext cx="1502308" cy="285053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algn="ctr" defTabSz="1218996">
              <a:defRPr/>
            </a:pPr>
            <a:r>
              <a:rPr lang="en-US" sz="1961" kern="0" dirty="0">
                <a:solidFill>
                  <a:srgbClr val="FFFFFF"/>
                </a:solidFill>
                <a:latin typeface="Segoe UI Light"/>
              </a:rPr>
              <a:t>Node 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894893" y="3741391"/>
            <a:ext cx="1502308" cy="285053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algn="ctr" defTabSz="1218996">
              <a:defRPr/>
            </a:pPr>
            <a:r>
              <a:rPr lang="en-US" sz="1961" kern="0" dirty="0">
                <a:solidFill>
                  <a:srgbClr val="FFFFFF"/>
                </a:solidFill>
                <a:latin typeface="Segoe UI Light"/>
              </a:rPr>
              <a:t>Node 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98439" y="3741391"/>
            <a:ext cx="1502308" cy="285053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algn="ctr" defTabSz="1218996">
              <a:defRPr/>
            </a:pPr>
            <a:r>
              <a:rPr lang="en-US" sz="1961" kern="0" dirty="0">
                <a:solidFill>
                  <a:srgbClr val="FFFFFF"/>
                </a:solidFill>
                <a:latin typeface="Segoe UI Light"/>
              </a:rPr>
              <a:t>Node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8745" y="3727808"/>
            <a:ext cx="1502308" cy="285053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algn="ctr" defTabSz="1218996">
              <a:defRPr/>
            </a:pPr>
            <a:r>
              <a:rPr lang="en-US" sz="1961" kern="0" dirty="0">
                <a:solidFill>
                  <a:srgbClr val="FFFFFF"/>
                </a:solidFill>
                <a:latin typeface="Segoe UI Light"/>
              </a:rPr>
              <a:t>Node 1</a:t>
            </a:r>
          </a:p>
        </p:txBody>
      </p:sp>
      <p:sp>
        <p:nvSpPr>
          <p:cNvPr id="12" name="Title 158"/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 dirty="0"/>
              <a:t>Service partitioning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9328" y="4456485"/>
            <a:ext cx="1120531" cy="3140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Segoe UI Light"/>
              </a:rPr>
              <a:t>P2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2692" y="5354253"/>
            <a:ext cx="1120531" cy="31408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Segoe UI Light"/>
              </a:rPr>
              <a:t>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7589" y="4460328"/>
            <a:ext cx="1120531" cy="3140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Segoe UI Light"/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76538" y="4909489"/>
            <a:ext cx="1120531" cy="31408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Segoe UI Light"/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0497" y="5354253"/>
            <a:ext cx="1120531" cy="3140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Segoe UI Light"/>
              </a:rPr>
              <a:t>P4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10272" y="4909489"/>
            <a:ext cx="1120531" cy="31408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Segoe UI Light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10272" y="4464726"/>
            <a:ext cx="1120531" cy="3140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Segoe UI Light"/>
              </a:rPr>
              <a:t>P1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9328" y="5351518"/>
            <a:ext cx="1120531" cy="31408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Segoe UI Light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7589" y="4909489"/>
            <a:ext cx="1120531" cy="3140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Segoe UI Light"/>
              </a:rPr>
              <a:t>P3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0497" y="4909489"/>
            <a:ext cx="1120531" cy="31408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Segoe UI Light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94334" y="5336306"/>
            <a:ext cx="1120531" cy="31408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Segoe UI Light"/>
              </a:rPr>
              <a:t>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38915" y="4456485"/>
            <a:ext cx="1121969" cy="32232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Segoe UI Light"/>
              </a:rPr>
              <a:t>S</a:t>
            </a:r>
          </a:p>
        </p:txBody>
      </p:sp>
      <p:sp>
        <p:nvSpPr>
          <p:cNvPr id="25" name="Text Placeholder 1"/>
          <p:cNvSpPr txBox="1">
            <a:spLocks/>
          </p:cNvSpPr>
          <p:nvPr/>
        </p:nvSpPr>
        <p:spPr>
          <a:xfrm>
            <a:off x="301567" y="1294668"/>
            <a:ext cx="11997463" cy="182539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indent="-336145" defTabSz="914367" fontAlgn="ctr">
              <a:defRPr/>
            </a:pPr>
            <a:r>
              <a:rPr lang="en-US" sz="3137" dirty="0">
                <a:solidFill>
                  <a:schemeClr val="tx1"/>
                </a:solidFill>
              </a:rPr>
              <a:t>Services can be partitioned for scale-out.</a:t>
            </a:r>
          </a:p>
          <a:p>
            <a:pPr marL="336145" indent="-336145" defTabSz="914367" fontAlgn="ctr">
              <a:defRPr/>
            </a:pPr>
            <a:r>
              <a:rPr lang="en-US" sz="3137" dirty="0">
                <a:solidFill>
                  <a:schemeClr val="tx1"/>
                </a:solidFill>
              </a:rPr>
              <a:t>You can choose your own partitioning scheme.</a:t>
            </a:r>
          </a:p>
          <a:p>
            <a:pPr marL="336145" indent="-336145" defTabSz="914367" fontAlgn="ctr">
              <a:defRPr/>
            </a:pPr>
            <a:r>
              <a:rPr lang="en-US" sz="3137" dirty="0">
                <a:solidFill>
                  <a:schemeClr val="tx1"/>
                </a:solidFill>
              </a:rPr>
              <a:t>Service partitions are striped across machines in the cluster.</a:t>
            </a:r>
          </a:p>
          <a:p>
            <a:pPr marL="336145" indent="-336145" defTabSz="914367" fontAlgn="ctr">
              <a:defRPr/>
            </a:pPr>
            <a:r>
              <a:rPr lang="en-US" sz="3137" dirty="0">
                <a:solidFill>
                  <a:schemeClr val="tx1"/>
                </a:solidFill>
              </a:rPr>
              <a:t>Replicas automatically scale out &amp; in on cluster changes</a:t>
            </a:r>
          </a:p>
        </p:txBody>
      </p:sp>
    </p:spTree>
    <p:extLst>
      <p:ext uri="{BB962C8B-B14F-4D97-AF65-F5344CB8AC3E}">
        <p14:creationId xmlns:p14="http://schemas.microsoft.com/office/powerpoint/2010/main" val="13713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2895E-7 4.67998E-6 L 0.29653 -0.0687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0" y="-345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1453E-6 3.19564E-6 L -0.00026 -0.0649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-292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7802E-6 -0.0025 L 0.30228 0.000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4" y="15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5297E-8 -2.87789E-6 L 0.60033 -0.1332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0" y="-667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9 0.06105 L 0.59663 -0.0683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0" y="-646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833E-6 -3.24557E-6 L 0.00103 -0.0646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2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78" y="1726453"/>
            <a:ext cx="10219131" cy="1792836"/>
          </a:xfrm>
        </p:spPr>
        <p:txBody>
          <a:bodyPr/>
          <a:lstStyle/>
          <a:p>
            <a:r>
              <a:rPr lang="en-US" dirty="0"/>
              <a:t>Demo: Scaling out a service</a:t>
            </a:r>
            <a:br>
              <a:rPr lang="en-US" spc="0" dirty="0"/>
            </a:b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99981" y="4056491"/>
            <a:ext cx="673556" cy="696382"/>
            <a:chOff x="4604545" y="1640238"/>
            <a:chExt cx="392110" cy="392110"/>
          </a:xfrm>
          <a:solidFill>
            <a:schemeClr val="accent1">
              <a:lumMod val="50000"/>
            </a:schemeClr>
          </a:solidFill>
        </p:grpSpPr>
        <p:grpSp>
          <p:nvGrpSpPr>
            <p:cNvPr id="22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24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25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28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29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23" name="Donut 22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635" tIns="44817" rIns="44817" bIns="896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45160" y="5147024"/>
            <a:ext cx="673556" cy="696382"/>
            <a:chOff x="4046256" y="2408118"/>
            <a:chExt cx="392110" cy="392110"/>
          </a:xfrm>
          <a:solidFill>
            <a:schemeClr val="accent1">
              <a:lumMod val="50000"/>
            </a:schemeClr>
          </a:solidFill>
        </p:grpSpPr>
        <p:grpSp>
          <p:nvGrpSpPr>
            <p:cNvPr id="31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33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34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35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36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37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38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39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40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41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42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43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</p:grpSp>
        <p:sp>
          <p:nvSpPr>
            <p:cNvPr id="32" name="Donut 31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635" tIns="44817" rIns="44817" bIns="896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9" name="Freeform 14"/>
          <p:cNvSpPr>
            <a:spLocks noEditPoints="1"/>
          </p:cNvSpPr>
          <p:nvPr/>
        </p:nvSpPr>
        <p:spPr bwMode="black">
          <a:xfrm>
            <a:off x="4899353" y="4156445"/>
            <a:ext cx="676287" cy="696384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635" tIns="44817" rIns="89635" bIns="44817" numCol="1" anchor="t" anchorCtr="0" compatLnSpc="1">
            <a:prstTxWarp prst="textNoShape">
              <a:avLst/>
            </a:prstTxWarp>
          </a:bodyPr>
          <a:lstStyle/>
          <a:p>
            <a:pPr defTabSz="672201">
              <a:defRPr/>
            </a:pPr>
            <a:endParaRPr lang="en-US" sz="1765" kern="0" dirty="0">
              <a:solidFill>
                <a:srgbClr val="525051"/>
              </a:solidFill>
              <a:latin typeface="Blender Pro Book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39188" y="4043509"/>
            <a:ext cx="673556" cy="696382"/>
            <a:chOff x="4179295" y="3183652"/>
            <a:chExt cx="392110" cy="392110"/>
          </a:xfrm>
          <a:solidFill>
            <a:schemeClr val="accent1">
              <a:lumMod val="50000"/>
            </a:schemeClr>
          </a:solidFill>
        </p:grpSpPr>
        <p:sp>
          <p:nvSpPr>
            <p:cNvPr id="61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0680" tIns="40341" rIns="80680" bIns="40341" numCol="1" anchor="t" anchorCtr="0" compatLnSpc="1">
              <a:prstTxWarp prst="textNoShape">
                <a:avLst/>
              </a:prstTxWarp>
            </a:bodyPr>
            <a:lstStyle/>
            <a:p>
              <a:pPr defTabSz="672201">
                <a:defRPr/>
              </a:pPr>
              <a:endParaRPr lang="en-US" sz="1568" kern="0" dirty="0">
                <a:solidFill>
                  <a:srgbClr val="525051"/>
                </a:solidFill>
                <a:latin typeface="Blender Pro Book"/>
              </a:endParaRPr>
            </a:p>
          </p:txBody>
        </p:sp>
        <p:sp>
          <p:nvSpPr>
            <p:cNvPr id="62" name="Donut 61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635" tIns="44817" rIns="44817" bIns="896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4" name="Freeform 46"/>
          <p:cNvSpPr>
            <a:spLocks noEditPoints="1"/>
          </p:cNvSpPr>
          <p:nvPr/>
        </p:nvSpPr>
        <p:spPr bwMode="black">
          <a:xfrm>
            <a:off x="5882982" y="4544976"/>
            <a:ext cx="689925" cy="673835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635" tIns="44817" rIns="89635" bIns="44817" numCol="1" anchor="t" anchorCtr="0" compatLnSpc="1">
            <a:prstTxWarp prst="textNoShape">
              <a:avLst/>
            </a:prstTxWarp>
          </a:bodyPr>
          <a:lstStyle/>
          <a:p>
            <a:pPr defTabSz="672201">
              <a:defRPr/>
            </a:pPr>
            <a:endParaRPr lang="en-US" sz="1765" kern="0" dirty="0">
              <a:solidFill>
                <a:srgbClr val="525051"/>
              </a:solidFill>
              <a:latin typeface="Blender Pro Book"/>
            </a:endParaRPr>
          </a:p>
        </p:txBody>
      </p:sp>
      <p:sp>
        <p:nvSpPr>
          <p:cNvPr id="65" name="Freeform 22"/>
          <p:cNvSpPr>
            <a:spLocks noEditPoints="1"/>
          </p:cNvSpPr>
          <p:nvPr/>
        </p:nvSpPr>
        <p:spPr bwMode="black">
          <a:xfrm>
            <a:off x="3891265" y="5637539"/>
            <a:ext cx="676287" cy="702022"/>
          </a:xfrm>
          <a:custGeom>
            <a:avLst/>
            <a:gdLst>
              <a:gd name="T0" fmla="*/ 89 w 150"/>
              <a:gd name="T1" fmla="*/ 78 h 150"/>
              <a:gd name="T2" fmla="*/ 75 w 150"/>
              <a:gd name="T3" fmla="*/ 64 h 150"/>
              <a:gd name="T4" fmla="*/ 61 w 150"/>
              <a:gd name="T5" fmla="*/ 78 h 150"/>
              <a:gd name="T6" fmla="*/ 75 w 150"/>
              <a:gd name="T7" fmla="*/ 92 h 150"/>
              <a:gd name="T8" fmla="*/ 89 w 150"/>
              <a:gd name="T9" fmla="*/ 78 h 150"/>
              <a:gd name="T10" fmla="*/ 54 w 150"/>
              <a:gd name="T11" fmla="*/ 63 h 150"/>
              <a:gd name="T12" fmla="*/ 51 w 150"/>
              <a:gd name="T13" fmla="*/ 60 h 150"/>
              <a:gd name="T14" fmla="*/ 48 w 150"/>
              <a:gd name="T15" fmla="*/ 63 h 150"/>
              <a:gd name="T16" fmla="*/ 51 w 150"/>
              <a:gd name="T17" fmla="*/ 66 h 150"/>
              <a:gd name="T18" fmla="*/ 54 w 150"/>
              <a:gd name="T19" fmla="*/ 63 h 150"/>
              <a:gd name="T20" fmla="*/ 111 w 150"/>
              <a:gd name="T21" fmla="*/ 61 h 150"/>
              <a:gd name="T22" fmla="*/ 111 w 150"/>
              <a:gd name="T23" fmla="*/ 92 h 150"/>
              <a:gd name="T24" fmla="*/ 102 w 150"/>
              <a:gd name="T25" fmla="*/ 100 h 150"/>
              <a:gd name="T26" fmla="*/ 48 w 150"/>
              <a:gd name="T27" fmla="*/ 100 h 150"/>
              <a:gd name="T28" fmla="*/ 39 w 150"/>
              <a:gd name="T29" fmla="*/ 92 h 150"/>
              <a:gd name="T30" fmla="*/ 39 w 150"/>
              <a:gd name="T31" fmla="*/ 61 h 150"/>
              <a:gd name="T32" fmla="*/ 48 w 150"/>
              <a:gd name="T33" fmla="*/ 52 h 150"/>
              <a:gd name="T34" fmla="*/ 60 w 150"/>
              <a:gd name="T35" fmla="*/ 52 h 150"/>
              <a:gd name="T36" fmla="*/ 62 w 150"/>
              <a:gd name="T37" fmla="*/ 48 h 150"/>
              <a:gd name="T38" fmla="*/ 69 w 150"/>
              <a:gd name="T39" fmla="*/ 43 h 150"/>
              <a:gd name="T40" fmla="*/ 81 w 150"/>
              <a:gd name="T41" fmla="*/ 43 h 150"/>
              <a:gd name="T42" fmla="*/ 88 w 150"/>
              <a:gd name="T43" fmla="*/ 48 h 150"/>
              <a:gd name="T44" fmla="*/ 90 w 150"/>
              <a:gd name="T45" fmla="*/ 52 h 150"/>
              <a:gd name="T46" fmla="*/ 102 w 150"/>
              <a:gd name="T47" fmla="*/ 52 h 150"/>
              <a:gd name="T48" fmla="*/ 111 w 150"/>
              <a:gd name="T49" fmla="*/ 61 h 150"/>
              <a:gd name="T50" fmla="*/ 84 w 150"/>
              <a:gd name="T51" fmla="*/ 78 h 150"/>
              <a:gd name="T52" fmla="*/ 75 w 150"/>
              <a:gd name="T53" fmla="*/ 87 h 150"/>
              <a:gd name="T54" fmla="*/ 66 w 150"/>
              <a:gd name="T55" fmla="*/ 78 h 150"/>
              <a:gd name="T56" fmla="*/ 75 w 150"/>
              <a:gd name="T57" fmla="*/ 69 h 150"/>
              <a:gd name="T58" fmla="*/ 84 w 150"/>
              <a:gd name="T59" fmla="*/ 78 h 150"/>
              <a:gd name="T60" fmla="*/ 75 w 150"/>
              <a:gd name="T61" fmla="*/ 10 h 150"/>
              <a:gd name="T62" fmla="*/ 10 w 150"/>
              <a:gd name="T63" fmla="*/ 75 h 150"/>
              <a:gd name="T64" fmla="*/ 75 w 150"/>
              <a:gd name="T65" fmla="*/ 140 h 150"/>
              <a:gd name="T66" fmla="*/ 140 w 150"/>
              <a:gd name="T67" fmla="*/ 75 h 150"/>
              <a:gd name="T68" fmla="*/ 75 w 150"/>
              <a:gd name="T69" fmla="*/ 10 h 150"/>
              <a:gd name="T70" fmla="*/ 75 w 150"/>
              <a:gd name="T71" fmla="*/ 0 h 150"/>
              <a:gd name="T72" fmla="*/ 150 w 150"/>
              <a:gd name="T73" fmla="*/ 75 h 150"/>
              <a:gd name="T74" fmla="*/ 75 w 150"/>
              <a:gd name="T75" fmla="*/ 150 h 150"/>
              <a:gd name="T76" fmla="*/ 0 w 150"/>
              <a:gd name="T77" fmla="*/ 75 h 150"/>
              <a:gd name="T78" fmla="*/ 75 w 150"/>
              <a:gd name="T7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50">
                <a:moveTo>
                  <a:pt x="89" y="78"/>
                </a:moveTo>
                <a:cubicBezTo>
                  <a:pt x="89" y="71"/>
                  <a:pt x="83" y="64"/>
                  <a:pt x="75" y="64"/>
                </a:cubicBezTo>
                <a:cubicBezTo>
                  <a:pt x="67" y="64"/>
                  <a:pt x="61" y="71"/>
                  <a:pt x="61" y="78"/>
                </a:cubicBezTo>
                <a:cubicBezTo>
                  <a:pt x="61" y="86"/>
                  <a:pt x="67" y="92"/>
                  <a:pt x="75" y="92"/>
                </a:cubicBezTo>
                <a:cubicBezTo>
                  <a:pt x="83" y="92"/>
                  <a:pt x="89" y="86"/>
                  <a:pt x="89" y="78"/>
                </a:cubicBezTo>
                <a:moveTo>
                  <a:pt x="54" y="63"/>
                </a:moveTo>
                <a:cubicBezTo>
                  <a:pt x="54" y="61"/>
                  <a:pt x="52" y="60"/>
                  <a:pt x="51" y="60"/>
                </a:cubicBezTo>
                <a:cubicBezTo>
                  <a:pt x="49" y="60"/>
                  <a:pt x="48" y="61"/>
                  <a:pt x="48" y="63"/>
                </a:cubicBezTo>
                <a:cubicBezTo>
                  <a:pt x="48" y="65"/>
                  <a:pt x="49" y="66"/>
                  <a:pt x="51" y="66"/>
                </a:cubicBezTo>
                <a:cubicBezTo>
                  <a:pt x="52" y="66"/>
                  <a:pt x="54" y="65"/>
                  <a:pt x="54" y="63"/>
                </a:cubicBezTo>
                <a:moveTo>
                  <a:pt x="111" y="61"/>
                </a:moveTo>
                <a:cubicBezTo>
                  <a:pt x="111" y="92"/>
                  <a:pt x="111" y="92"/>
                  <a:pt x="111" y="92"/>
                </a:cubicBezTo>
                <a:cubicBezTo>
                  <a:pt x="111" y="96"/>
                  <a:pt x="107" y="100"/>
                  <a:pt x="102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3" y="100"/>
                  <a:pt x="39" y="96"/>
                  <a:pt x="39" y="9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56"/>
                  <a:pt x="43" y="52"/>
                  <a:pt x="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5"/>
                  <a:pt x="66" y="43"/>
                  <a:pt x="69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4" y="43"/>
                  <a:pt x="87" y="45"/>
                  <a:pt x="88" y="48"/>
                </a:cubicBezTo>
                <a:cubicBezTo>
                  <a:pt x="90" y="52"/>
                  <a:pt x="90" y="52"/>
                  <a:pt x="90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7" y="52"/>
                  <a:pt x="111" y="56"/>
                  <a:pt x="111" y="61"/>
                </a:cubicBezTo>
                <a:moveTo>
                  <a:pt x="84" y="78"/>
                </a:moveTo>
                <a:cubicBezTo>
                  <a:pt x="84" y="83"/>
                  <a:pt x="80" y="87"/>
                  <a:pt x="75" y="87"/>
                </a:cubicBezTo>
                <a:cubicBezTo>
                  <a:pt x="70" y="87"/>
                  <a:pt x="66" y="83"/>
                  <a:pt x="66" y="78"/>
                </a:cubicBezTo>
                <a:cubicBezTo>
                  <a:pt x="66" y="73"/>
                  <a:pt x="70" y="69"/>
                  <a:pt x="75" y="69"/>
                </a:cubicBezTo>
                <a:cubicBezTo>
                  <a:pt x="80" y="69"/>
                  <a:pt x="84" y="73"/>
                  <a:pt x="84" y="78"/>
                </a:cubicBezTo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5" y="10"/>
                </a:cubicBezTo>
                <a:moveTo>
                  <a:pt x="75" y="0"/>
                </a:move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635" tIns="44817" rIns="89635" bIns="44817" numCol="1" anchor="t" anchorCtr="0" compatLnSpc="1">
            <a:prstTxWarp prst="textNoShape">
              <a:avLst/>
            </a:prstTxWarp>
          </a:bodyPr>
          <a:lstStyle/>
          <a:p>
            <a:pPr defTabSz="672201">
              <a:defRPr/>
            </a:pPr>
            <a:endParaRPr lang="en-US" sz="1765" kern="0" dirty="0">
              <a:solidFill>
                <a:srgbClr val="525051"/>
              </a:solidFill>
              <a:latin typeface="Blender Pro Book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849317" y="5653340"/>
            <a:ext cx="673556" cy="696382"/>
            <a:chOff x="4604545" y="1640238"/>
            <a:chExt cx="392110" cy="392110"/>
          </a:xfrm>
          <a:solidFill>
            <a:schemeClr val="accent1">
              <a:lumMod val="50000"/>
            </a:schemeClr>
          </a:solidFill>
        </p:grpSpPr>
        <p:grpSp>
          <p:nvGrpSpPr>
            <p:cNvPr id="67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69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70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71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72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73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74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68" name="Donut 67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635" tIns="44817" rIns="44817" bIns="896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797683" y="4256892"/>
            <a:ext cx="673556" cy="696382"/>
            <a:chOff x="4046256" y="2408118"/>
            <a:chExt cx="392110" cy="392110"/>
          </a:xfrm>
          <a:solidFill>
            <a:schemeClr val="accent1">
              <a:lumMod val="50000"/>
            </a:schemeClr>
          </a:solidFill>
        </p:grpSpPr>
        <p:grpSp>
          <p:nvGrpSpPr>
            <p:cNvPr id="90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92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93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94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95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96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97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98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99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100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101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  <p:sp>
            <p:nvSpPr>
              <p:cNvPr id="102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5" tIns="44817" rIns="89635" bIns="44817" numCol="1" anchor="t" anchorCtr="0" compatLnSpc="1">
                <a:prstTxWarp prst="textNoShape">
                  <a:avLst/>
                </a:prstTxWarp>
              </a:bodyPr>
              <a:lstStyle/>
              <a:p>
                <a:pPr defTabSz="672201">
                  <a:defRPr/>
                </a:pPr>
                <a:endParaRPr lang="en-US" sz="1568" kern="0" dirty="0">
                  <a:solidFill>
                    <a:srgbClr val="525051"/>
                  </a:solidFill>
                  <a:latin typeface="Blender Pro Book"/>
                </a:endParaRPr>
              </a:p>
            </p:txBody>
          </p:sp>
        </p:grpSp>
        <p:sp>
          <p:nvSpPr>
            <p:cNvPr id="91" name="Donut 90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635" tIns="44817" rIns="44817" bIns="896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793236" y="5637538"/>
            <a:ext cx="673556" cy="696382"/>
            <a:chOff x="3233165" y="1874357"/>
            <a:chExt cx="392110" cy="392110"/>
          </a:xfrm>
          <a:solidFill>
            <a:schemeClr val="accent1">
              <a:lumMod val="50000"/>
            </a:schemeClr>
          </a:solidFill>
        </p:grpSpPr>
        <p:sp>
          <p:nvSpPr>
            <p:cNvPr id="104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0677" tIns="40338" rIns="80677" bIns="40338" numCol="1" rtlCol="0" anchor="ctr" anchorCtr="0" compatLnSpc="1">
              <a:prstTxWarp prst="textNoShape">
                <a:avLst/>
              </a:prstTxWarp>
            </a:bodyPr>
            <a:lstStyle/>
            <a:p>
              <a:pPr defTabSz="726033">
                <a:defRPr/>
              </a:pPr>
              <a:endParaRPr lang="en-US" sz="1765" kern="0" spc="-120" dirty="0">
                <a:solidFill>
                  <a:srgbClr val="525051">
                    <a:lumMod val="50000"/>
                  </a:srgbClr>
                </a:solidFill>
                <a:latin typeface="KodchiangUPC" panose="02020603050405020304" pitchFamily="18" charset="-34"/>
              </a:endParaRPr>
            </a:p>
          </p:txBody>
        </p:sp>
        <p:sp>
          <p:nvSpPr>
            <p:cNvPr id="105" name="Donut 104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635" tIns="44817" rIns="44817" bIns="896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803450" y="4582423"/>
            <a:ext cx="673556" cy="696382"/>
            <a:chOff x="4604545" y="1640238"/>
            <a:chExt cx="392110" cy="392110"/>
          </a:xfrm>
          <a:solidFill>
            <a:schemeClr val="accent1">
              <a:lumMod val="50000"/>
            </a:schemeClr>
          </a:solidFill>
        </p:grpSpPr>
        <p:grpSp>
          <p:nvGrpSpPr>
            <p:cNvPr id="109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111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112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113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114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115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116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89631" tIns="44815" rIns="89631" bIns="4481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26033">
                  <a:defRPr/>
                </a:pPr>
                <a:endParaRPr lang="en-US" sz="1765" kern="0" spc="-120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110" name="Donut 109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635" tIns="44817" rIns="44817" bIns="896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7" name="Freeform 14"/>
          <p:cNvSpPr>
            <a:spLocks noEditPoints="1"/>
          </p:cNvSpPr>
          <p:nvPr/>
        </p:nvSpPr>
        <p:spPr bwMode="black">
          <a:xfrm>
            <a:off x="1554306" y="4642862"/>
            <a:ext cx="676287" cy="696384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635" tIns="44817" rIns="89635" bIns="44817" numCol="1" anchor="t" anchorCtr="0" compatLnSpc="1">
            <a:prstTxWarp prst="textNoShape">
              <a:avLst/>
            </a:prstTxWarp>
          </a:bodyPr>
          <a:lstStyle/>
          <a:p>
            <a:pPr defTabSz="672201">
              <a:defRPr/>
            </a:pPr>
            <a:endParaRPr lang="en-US" sz="1765" kern="0" dirty="0">
              <a:solidFill>
                <a:srgbClr val="525051"/>
              </a:solidFill>
              <a:latin typeface="Blender Pro Book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2720590" y="5093956"/>
            <a:ext cx="673556" cy="696382"/>
            <a:chOff x="3233165" y="1874357"/>
            <a:chExt cx="392110" cy="392110"/>
          </a:xfrm>
          <a:solidFill>
            <a:schemeClr val="accent1">
              <a:lumMod val="50000"/>
            </a:schemeClr>
          </a:solidFill>
        </p:grpSpPr>
        <p:sp>
          <p:nvSpPr>
            <p:cNvPr id="122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0677" tIns="40338" rIns="80677" bIns="40338" numCol="1" rtlCol="0" anchor="ctr" anchorCtr="0" compatLnSpc="1">
              <a:prstTxWarp prst="textNoShape">
                <a:avLst/>
              </a:prstTxWarp>
            </a:bodyPr>
            <a:lstStyle/>
            <a:p>
              <a:pPr defTabSz="726033">
                <a:defRPr/>
              </a:pPr>
              <a:endParaRPr lang="en-US" sz="1765" kern="0" spc="-120" dirty="0">
                <a:solidFill>
                  <a:srgbClr val="525051">
                    <a:lumMod val="50000"/>
                  </a:srgbClr>
                </a:solidFill>
                <a:latin typeface="KodchiangUPC" panose="02020603050405020304" pitchFamily="18" charset="-34"/>
              </a:endParaRPr>
            </a:p>
          </p:txBody>
        </p:sp>
        <p:sp>
          <p:nvSpPr>
            <p:cNvPr id="123" name="Donut 122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635" tIns="44817" rIns="44817" bIns="896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4" name="Freeform 123"/>
          <p:cNvSpPr>
            <a:spLocks noEditPoints="1"/>
          </p:cNvSpPr>
          <p:nvPr/>
        </p:nvSpPr>
        <p:spPr bwMode="black">
          <a:xfrm>
            <a:off x="467748" y="4961766"/>
            <a:ext cx="673562" cy="696388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635" tIns="44817" rIns="89635" bIns="44817" numCol="1" anchor="t" anchorCtr="0" compatLnSpc="1">
            <a:prstTxWarp prst="textNoShape">
              <a:avLst/>
            </a:prstTxWarp>
          </a:bodyPr>
          <a:lstStyle/>
          <a:p>
            <a:pPr defTabSz="672201">
              <a:defRPr/>
            </a:pPr>
            <a:endParaRPr lang="en-US" sz="1765" kern="0" dirty="0">
              <a:solidFill>
                <a:srgbClr val="525051"/>
              </a:solidFill>
              <a:latin typeface="Blender Pro Book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6797683" y="5221848"/>
            <a:ext cx="673556" cy="696382"/>
            <a:chOff x="3233165" y="1874357"/>
            <a:chExt cx="392110" cy="392110"/>
          </a:xfrm>
          <a:solidFill>
            <a:schemeClr val="accent1">
              <a:lumMod val="50000"/>
            </a:schemeClr>
          </a:solidFill>
        </p:grpSpPr>
        <p:sp>
          <p:nvSpPr>
            <p:cNvPr id="126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0677" tIns="40338" rIns="80677" bIns="40338" numCol="1" rtlCol="0" anchor="ctr" anchorCtr="0" compatLnSpc="1">
              <a:prstTxWarp prst="textNoShape">
                <a:avLst/>
              </a:prstTxWarp>
            </a:bodyPr>
            <a:lstStyle/>
            <a:p>
              <a:pPr defTabSz="726033">
                <a:defRPr/>
              </a:pPr>
              <a:endParaRPr lang="en-US" sz="1765" kern="0" spc="-120" dirty="0">
                <a:solidFill>
                  <a:srgbClr val="525051">
                    <a:lumMod val="50000"/>
                  </a:srgbClr>
                </a:solidFill>
                <a:latin typeface="KodchiangUPC" panose="02020603050405020304" pitchFamily="18" charset="-34"/>
              </a:endParaRPr>
            </a:p>
          </p:txBody>
        </p:sp>
        <p:sp>
          <p:nvSpPr>
            <p:cNvPr id="127" name="Donut 126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635" tIns="44817" rIns="44817" bIns="896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04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2084363"/>
            <a:ext cx="11653523" cy="2136222"/>
          </a:xfrm>
        </p:spPr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Approach and Azure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420559761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944" y="1070901"/>
            <a:ext cx="11656947" cy="608414"/>
          </a:xfrm>
        </p:spPr>
        <p:txBody>
          <a:bodyPr/>
          <a:lstStyle/>
          <a:p>
            <a:r>
              <a:rPr lang="en-US" sz="3000" dirty="0"/>
              <a:t>Visibility into how your services are doing when running in production</a:t>
            </a: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275465" y="295719"/>
            <a:ext cx="11887877" cy="917445"/>
          </a:xfrm>
        </p:spPr>
        <p:txBody>
          <a:bodyPr/>
          <a:lstStyle/>
          <a:p>
            <a:r>
              <a:rPr lang="en-US" dirty="0"/>
              <a:t>Monitoring your Services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58944" y="4122788"/>
            <a:ext cx="11199810" cy="1618524"/>
            <a:chOff x="350836" y="352915"/>
            <a:chExt cx="11201399" cy="1618754"/>
          </a:xfrm>
        </p:grpSpPr>
        <p:sp>
          <p:nvSpPr>
            <p:cNvPr id="40" name="Freeform 39"/>
            <p:cNvSpPr/>
            <p:nvPr/>
          </p:nvSpPr>
          <p:spPr>
            <a:xfrm>
              <a:off x="350836" y="352915"/>
              <a:ext cx="11201399" cy="1618754"/>
            </a:xfrm>
            <a:custGeom>
              <a:avLst/>
              <a:gdLst>
                <a:gd name="connsiteX0" fmla="*/ 0 w 11201399"/>
                <a:gd name="connsiteY0" fmla="*/ 161875 h 1618754"/>
                <a:gd name="connsiteX1" fmla="*/ 161875 w 11201399"/>
                <a:gd name="connsiteY1" fmla="*/ 0 h 1618754"/>
                <a:gd name="connsiteX2" fmla="*/ 11039524 w 11201399"/>
                <a:gd name="connsiteY2" fmla="*/ 0 h 1618754"/>
                <a:gd name="connsiteX3" fmla="*/ 11201399 w 11201399"/>
                <a:gd name="connsiteY3" fmla="*/ 161875 h 1618754"/>
                <a:gd name="connsiteX4" fmla="*/ 11201399 w 11201399"/>
                <a:gd name="connsiteY4" fmla="*/ 1456879 h 1618754"/>
                <a:gd name="connsiteX5" fmla="*/ 11039524 w 11201399"/>
                <a:gd name="connsiteY5" fmla="*/ 1618754 h 1618754"/>
                <a:gd name="connsiteX6" fmla="*/ 161875 w 11201399"/>
                <a:gd name="connsiteY6" fmla="*/ 1618754 h 1618754"/>
                <a:gd name="connsiteX7" fmla="*/ 0 w 11201399"/>
                <a:gd name="connsiteY7" fmla="*/ 1456879 h 1618754"/>
                <a:gd name="connsiteX8" fmla="*/ 0 w 11201399"/>
                <a:gd name="connsiteY8" fmla="*/ 161875 h 161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01399" h="1618754">
                  <a:moveTo>
                    <a:pt x="0" y="161875"/>
                  </a:moveTo>
                  <a:cubicBezTo>
                    <a:pt x="0" y="72474"/>
                    <a:pt x="72474" y="0"/>
                    <a:pt x="161875" y="0"/>
                  </a:cubicBezTo>
                  <a:lnTo>
                    <a:pt x="11039524" y="0"/>
                  </a:lnTo>
                  <a:cubicBezTo>
                    <a:pt x="11128925" y="0"/>
                    <a:pt x="11201399" y="72474"/>
                    <a:pt x="11201399" y="161875"/>
                  </a:cubicBezTo>
                  <a:lnTo>
                    <a:pt x="11201399" y="1456879"/>
                  </a:lnTo>
                  <a:cubicBezTo>
                    <a:pt x="11201399" y="1546280"/>
                    <a:pt x="11128925" y="1618754"/>
                    <a:pt x="11039524" y="1618754"/>
                  </a:cubicBezTo>
                  <a:lnTo>
                    <a:pt x="161875" y="1618754"/>
                  </a:lnTo>
                  <a:cubicBezTo>
                    <a:pt x="72474" y="1618754"/>
                    <a:pt x="0" y="1546280"/>
                    <a:pt x="0" y="1456879"/>
                  </a:cubicBezTo>
                  <a:lnTo>
                    <a:pt x="0" y="16187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489432" tIns="87617" rIns="87617" bIns="87617" numCol="1" spcCol="1270" anchor="t" anchorCtr="0">
              <a:noAutofit/>
            </a:bodyPr>
            <a:lstStyle/>
            <a:p>
              <a:pPr defTabSz="102215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300" kern="0" dirty="0">
                  <a:solidFill>
                    <a:schemeClr val="bg1"/>
                  </a:solidFill>
                </a:rPr>
                <a:t>Performance and stress response</a:t>
              </a:r>
            </a:p>
            <a:p>
              <a:pPr marL="171417" lvl="1" indent="-171417" defTabSz="79994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Rich built-in metrics for Actors and Services programming models</a:t>
              </a:r>
            </a:p>
            <a:p>
              <a:pPr marL="171417" lvl="1" indent="-171417" defTabSz="79994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Easy to add custom application performance metrics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21517" y="442170"/>
              <a:ext cx="1703172" cy="1295003"/>
            </a:xfrm>
            <a:prstGeom prst="roundRect">
              <a:avLst>
                <a:gd name="adj" fmla="val 10000"/>
              </a:avLst>
            </a:prstGeom>
            <a:blipFill rotWithShape="1">
              <a:blip r:embed="rId2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" name="Group 3"/>
          <p:cNvGrpSpPr/>
          <p:nvPr/>
        </p:nvGrpSpPr>
        <p:grpSpPr>
          <a:xfrm>
            <a:off x="358944" y="2256751"/>
            <a:ext cx="11199810" cy="1618524"/>
            <a:chOff x="618720" y="3475962"/>
            <a:chExt cx="11201399" cy="1618754"/>
          </a:xfrm>
        </p:grpSpPr>
        <p:sp>
          <p:nvSpPr>
            <p:cNvPr id="47" name="Freeform 46"/>
            <p:cNvSpPr/>
            <p:nvPr/>
          </p:nvSpPr>
          <p:spPr>
            <a:xfrm>
              <a:off x="618720" y="3475962"/>
              <a:ext cx="11201399" cy="1618754"/>
            </a:xfrm>
            <a:custGeom>
              <a:avLst/>
              <a:gdLst>
                <a:gd name="connsiteX0" fmla="*/ 0 w 11201399"/>
                <a:gd name="connsiteY0" fmla="*/ 161875 h 1618754"/>
                <a:gd name="connsiteX1" fmla="*/ 161875 w 11201399"/>
                <a:gd name="connsiteY1" fmla="*/ 0 h 1618754"/>
                <a:gd name="connsiteX2" fmla="*/ 11039524 w 11201399"/>
                <a:gd name="connsiteY2" fmla="*/ 0 h 1618754"/>
                <a:gd name="connsiteX3" fmla="*/ 11201399 w 11201399"/>
                <a:gd name="connsiteY3" fmla="*/ 161875 h 1618754"/>
                <a:gd name="connsiteX4" fmla="*/ 11201399 w 11201399"/>
                <a:gd name="connsiteY4" fmla="*/ 1456879 h 1618754"/>
                <a:gd name="connsiteX5" fmla="*/ 11039524 w 11201399"/>
                <a:gd name="connsiteY5" fmla="*/ 1618754 h 1618754"/>
                <a:gd name="connsiteX6" fmla="*/ 161875 w 11201399"/>
                <a:gd name="connsiteY6" fmla="*/ 1618754 h 1618754"/>
                <a:gd name="connsiteX7" fmla="*/ 0 w 11201399"/>
                <a:gd name="connsiteY7" fmla="*/ 1456879 h 1618754"/>
                <a:gd name="connsiteX8" fmla="*/ 0 w 11201399"/>
                <a:gd name="connsiteY8" fmla="*/ 161875 h 161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01399" h="1618754">
                  <a:moveTo>
                    <a:pt x="0" y="161875"/>
                  </a:moveTo>
                  <a:cubicBezTo>
                    <a:pt x="0" y="72474"/>
                    <a:pt x="72474" y="0"/>
                    <a:pt x="161875" y="0"/>
                  </a:cubicBezTo>
                  <a:lnTo>
                    <a:pt x="11039524" y="0"/>
                  </a:lnTo>
                  <a:cubicBezTo>
                    <a:pt x="11128925" y="0"/>
                    <a:pt x="11201399" y="72474"/>
                    <a:pt x="11201399" y="161875"/>
                  </a:cubicBezTo>
                  <a:lnTo>
                    <a:pt x="11201399" y="1456879"/>
                  </a:lnTo>
                  <a:cubicBezTo>
                    <a:pt x="11201399" y="1546280"/>
                    <a:pt x="11128925" y="1618754"/>
                    <a:pt x="11039524" y="1618754"/>
                  </a:cubicBezTo>
                  <a:lnTo>
                    <a:pt x="161875" y="1618754"/>
                  </a:lnTo>
                  <a:cubicBezTo>
                    <a:pt x="72474" y="1618754"/>
                    <a:pt x="0" y="1546280"/>
                    <a:pt x="0" y="1456879"/>
                  </a:cubicBezTo>
                  <a:lnTo>
                    <a:pt x="0" y="16187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489432" tIns="87617" rIns="87617" bIns="87617" numCol="1" spcCol="1270" anchor="t" anchorCtr="0">
              <a:noAutofit/>
            </a:bodyPr>
            <a:lstStyle/>
            <a:p>
              <a:pPr defTabSz="102215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300" kern="0" dirty="0">
                  <a:solidFill>
                    <a:schemeClr val="bg1"/>
                  </a:solidFill>
                </a:rPr>
                <a:t>Health status monitoring</a:t>
              </a:r>
            </a:p>
            <a:p>
              <a:pPr marL="171417" lvl="1" indent="-171417" defTabSz="79994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Built-in health status for cluster and services</a:t>
              </a:r>
            </a:p>
            <a:p>
              <a:pPr marL="171417" lvl="1" indent="-171417" defTabSz="79994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Flexible and extensible health store for custom app health reporting</a:t>
              </a:r>
            </a:p>
            <a:p>
              <a:pPr marL="171417" lvl="1" indent="-171417" defTabSz="79994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Allows continuous monitoring for real-time alerting on problems in production 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89643" y="3637929"/>
              <a:ext cx="1702930" cy="1294820"/>
            </a:xfrm>
            <a:prstGeom prst="roundRect">
              <a:avLst>
                <a:gd name="adj" fmla="val 1000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096637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"/>
          <p:cNvSpPr>
            <a:spLocks noGrp="1"/>
          </p:cNvSpPr>
          <p:nvPr>
            <p:ph type="title"/>
          </p:nvPr>
        </p:nvSpPr>
        <p:spPr>
          <a:xfrm>
            <a:off x="275465" y="295719"/>
            <a:ext cx="11887877" cy="917445"/>
          </a:xfrm>
        </p:spPr>
        <p:txBody>
          <a:bodyPr/>
          <a:lstStyle/>
          <a:p>
            <a:r>
              <a:rPr lang="en-US" dirty="0"/>
              <a:t>Diagnostics and Troubleshooting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8585" y="1215863"/>
            <a:ext cx="11873625" cy="1781012"/>
            <a:chOff x="287761" y="1215547"/>
            <a:chExt cx="11875309" cy="1781265"/>
          </a:xfrm>
        </p:grpSpPr>
        <p:sp>
          <p:nvSpPr>
            <p:cNvPr id="29" name="Freeform 28"/>
            <p:cNvSpPr/>
            <p:nvPr/>
          </p:nvSpPr>
          <p:spPr>
            <a:xfrm>
              <a:off x="2502120" y="1393675"/>
              <a:ext cx="9660950" cy="1425013"/>
            </a:xfrm>
            <a:custGeom>
              <a:avLst/>
              <a:gdLst>
                <a:gd name="connsiteX0" fmla="*/ 237507 w 1425012"/>
                <a:gd name="connsiteY0" fmla="*/ 0 h 9660949"/>
                <a:gd name="connsiteX1" fmla="*/ 1187505 w 1425012"/>
                <a:gd name="connsiteY1" fmla="*/ 0 h 9660949"/>
                <a:gd name="connsiteX2" fmla="*/ 1425012 w 1425012"/>
                <a:gd name="connsiteY2" fmla="*/ 237507 h 9660949"/>
                <a:gd name="connsiteX3" fmla="*/ 1425012 w 1425012"/>
                <a:gd name="connsiteY3" fmla="*/ 9660949 h 9660949"/>
                <a:gd name="connsiteX4" fmla="*/ 1425012 w 1425012"/>
                <a:gd name="connsiteY4" fmla="*/ 9660949 h 9660949"/>
                <a:gd name="connsiteX5" fmla="*/ 0 w 1425012"/>
                <a:gd name="connsiteY5" fmla="*/ 9660949 h 9660949"/>
                <a:gd name="connsiteX6" fmla="*/ 0 w 1425012"/>
                <a:gd name="connsiteY6" fmla="*/ 9660949 h 9660949"/>
                <a:gd name="connsiteX7" fmla="*/ 0 w 1425012"/>
                <a:gd name="connsiteY7" fmla="*/ 237507 h 9660949"/>
                <a:gd name="connsiteX8" fmla="*/ 237507 w 1425012"/>
                <a:gd name="connsiteY8" fmla="*/ 0 h 966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5012" h="9660949">
                  <a:moveTo>
                    <a:pt x="1425012" y="1610194"/>
                  </a:moveTo>
                  <a:lnTo>
                    <a:pt x="1425012" y="8050755"/>
                  </a:lnTo>
                  <a:cubicBezTo>
                    <a:pt x="1425012" y="8940035"/>
                    <a:pt x="1409327" y="9660946"/>
                    <a:pt x="1389979" y="9660946"/>
                  </a:cubicBezTo>
                  <a:lnTo>
                    <a:pt x="0" y="9660946"/>
                  </a:lnTo>
                  <a:lnTo>
                    <a:pt x="0" y="966094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389979" y="3"/>
                  </a:lnTo>
                  <a:cubicBezTo>
                    <a:pt x="1409327" y="3"/>
                    <a:pt x="1425012" y="720914"/>
                    <a:pt x="1425012" y="1610194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0953" tIns="100029" rIns="130504" bIns="100030" numCol="1" spcCol="1270" anchor="ctr" anchorCtr="0">
              <a:noAutofit/>
            </a:bodyPr>
            <a:lstStyle/>
            <a:p>
              <a:pPr marL="171417" lvl="1" indent="-171417" defTabSz="71106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kern="0" dirty="0">
                  <a:solidFill>
                    <a:schemeClr val="bg1"/>
                  </a:solidFill>
                </a:rPr>
                <a:t>Repair suggestions. Examples: Slow </a:t>
              </a:r>
              <a:r>
                <a:rPr lang="en-US" sz="1600" kern="0" dirty="0" err="1">
                  <a:solidFill>
                    <a:schemeClr val="bg1"/>
                  </a:solidFill>
                </a:rPr>
                <a:t>RunAsync</a:t>
              </a:r>
              <a:r>
                <a:rPr lang="en-US" sz="1600" kern="0" dirty="0">
                  <a:solidFill>
                    <a:schemeClr val="bg1"/>
                  </a:solidFill>
                </a:rPr>
                <a:t> cancellations, </a:t>
              </a:r>
              <a:r>
                <a:rPr lang="en-US" sz="1600" kern="0" dirty="0" err="1">
                  <a:solidFill>
                    <a:schemeClr val="bg1"/>
                  </a:solidFill>
                </a:rPr>
                <a:t>RunAsync</a:t>
              </a:r>
              <a:r>
                <a:rPr lang="en-US" sz="1600" kern="0" dirty="0">
                  <a:solidFill>
                    <a:schemeClr val="bg1"/>
                  </a:solidFill>
                </a:rPr>
                <a:t> failures</a:t>
              </a:r>
            </a:p>
            <a:p>
              <a:pPr marL="171417" lvl="1" indent="-171417" defTabSz="71106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kern="0" dirty="0">
                  <a:solidFill>
                    <a:schemeClr val="bg1"/>
                  </a:solidFill>
                </a:rPr>
                <a:t>All important events logged. Examples: App creation, deploy and upgrade records. All Actor method calls.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7761" y="1215547"/>
              <a:ext cx="2214359" cy="1781265"/>
            </a:xfrm>
            <a:custGeom>
              <a:avLst/>
              <a:gdLst>
                <a:gd name="connsiteX0" fmla="*/ 0 w 2214359"/>
                <a:gd name="connsiteY0" fmla="*/ 296883 h 1781265"/>
                <a:gd name="connsiteX1" fmla="*/ 296883 w 2214359"/>
                <a:gd name="connsiteY1" fmla="*/ 0 h 1781265"/>
                <a:gd name="connsiteX2" fmla="*/ 1917476 w 2214359"/>
                <a:gd name="connsiteY2" fmla="*/ 0 h 1781265"/>
                <a:gd name="connsiteX3" fmla="*/ 2214359 w 2214359"/>
                <a:gd name="connsiteY3" fmla="*/ 296883 h 1781265"/>
                <a:gd name="connsiteX4" fmla="*/ 2214359 w 2214359"/>
                <a:gd name="connsiteY4" fmla="*/ 1484382 h 1781265"/>
                <a:gd name="connsiteX5" fmla="*/ 1917476 w 2214359"/>
                <a:gd name="connsiteY5" fmla="*/ 1781265 h 1781265"/>
                <a:gd name="connsiteX6" fmla="*/ 296883 w 2214359"/>
                <a:gd name="connsiteY6" fmla="*/ 1781265 h 1781265"/>
                <a:gd name="connsiteX7" fmla="*/ 0 w 2214359"/>
                <a:gd name="connsiteY7" fmla="*/ 1484382 h 1781265"/>
                <a:gd name="connsiteX8" fmla="*/ 0 w 2214359"/>
                <a:gd name="connsiteY8" fmla="*/ 296883 h 178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4359" h="1781265">
                  <a:moveTo>
                    <a:pt x="0" y="296883"/>
                  </a:moveTo>
                  <a:cubicBezTo>
                    <a:pt x="0" y="132919"/>
                    <a:pt x="132919" y="0"/>
                    <a:pt x="296883" y="0"/>
                  </a:cubicBezTo>
                  <a:lnTo>
                    <a:pt x="1917476" y="0"/>
                  </a:lnTo>
                  <a:cubicBezTo>
                    <a:pt x="2081440" y="0"/>
                    <a:pt x="2214359" y="132919"/>
                    <a:pt x="2214359" y="296883"/>
                  </a:cubicBezTo>
                  <a:lnTo>
                    <a:pt x="2214359" y="1484382"/>
                  </a:lnTo>
                  <a:cubicBezTo>
                    <a:pt x="2214359" y="1648346"/>
                    <a:pt x="2081440" y="1781265"/>
                    <a:pt x="1917476" y="1781265"/>
                  </a:cubicBezTo>
                  <a:lnTo>
                    <a:pt x="296883" y="1781265"/>
                  </a:lnTo>
                  <a:cubicBezTo>
                    <a:pt x="132919" y="1781265"/>
                    <a:pt x="0" y="1648346"/>
                    <a:pt x="0" y="1484382"/>
                  </a:cubicBezTo>
                  <a:lnTo>
                    <a:pt x="0" y="296883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93607" tIns="140274" rIns="193607" bIns="140274" numCol="1" spcCol="1270" anchor="ctr" anchorCtr="0">
              <a:noAutofit/>
            </a:bodyPr>
            <a:lstStyle/>
            <a:p>
              <a:pPr algn="ctr" defTabSz="124436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</a:rPr>
                <a:t>Detailed System Optics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8585" y="3085927"/>
            <a:ext cx="11867565" cy="1781012"/>
            <a:chOff x="287761" y="3085877"/>
            <a:chExt cx="11869248" cy="1781265"/>
          </a:xfrm>
        </p:grpSpPr>
        <p:sp>
          <p:nvSpPr>
            <p:cNvPr id="32" name="Freeform 31"/>
            <p:cNvSpPr/>
            <p:nvPr/>
          </p:nvSpPr>
          <p:spPr>
            <a:xfrm>
              <a:off x="2502121" y="3264004"/>
              <a:ext cx="9654888" cy="1425013"/>
            </a:xfrm>
            <a:custGeom>
              <a:avLst/>
              <a:gdLst>
                <a:gd name="connsiteX0" fmla="*/ 237507 w 1425012"/>
                <a:gd name="connsiteY0" fmla="*/ 0 h 9611249"/>
                <a:gd name="connsiteX1" fmla="*/ 1187505 w 1425012"/>
                <a:gd name="connsiteY1" fmla="*/ 0 h 9611249"/>
                <a:gd name="connsiteX2" fmla="*/ 1425012 w 1425012"/>
                <a:gd name="connsiteY2" fmla="*/ 237507 h 9611249"/>
                <a:gd name="connsiteX3" fmla="*/ 1425012 w 1425012"/>
                <a:gd name="connsiteY3" fmla="*/ 9611249 h 9611249"/>
                <a:gd name="connsiteX4" fmla="*/ 1425012 w 1425012"/>
                <a:gd name="connsiteY4" fmla="*/ 9611249 h 9611249"/>
                <a:gd name="connsiteX5" fmla="*/ 0 w 1425012"/>
                <a:gd name="connsiteY5" fmla="*/ 9611249 h 9611249"/>
                <a:gd name="connsiteX6" fmla="*/ 0 w 1425012"/>
                <a:gd name="connsiteY6" fmla="*/ 9611249 h 9611249"/>
                <a:gd name="connsiteX7" fmla="*/ 0 w 1425012"/>
                <a:gd name="connsiteY7" fmla="*/ 237507 h 9611249"/>
                <a:gd name="connsiteX8" fmla="*/ 237507 w 1425012"/>
                <a:gd name="connsiteY8" fmla="*/ 0 h 961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5012" h="9611249">
                  <a:moveTo>
                    <a:pt x="1425012" y="1601911"/>
                  </a:moveTo>
                  <a:lnTo>
                    <a:pt x="1425012" y="8009338"/>
                  </a:lnTo>
                  <a:cubicBezTo>
                    <a:pt x="1425012" y="8894044"/>
                    <a:pt x="1409246" y="9611246"/>
                    <a:pt x="1389798" y="9611246"/>
                  </a:cubicBezTo>
                  <a:lnTo>
                    <a:pt x="0" y="9611246"/>
                  </a:lnTo>
                  <a:lnTo>
                    <a:pt x="0" y="961124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389798" y="3"/>
                  </a:lnTo>
                  <a:cubicBezTo>
                    <a:pt x="1409246" y="3"/>
                    <a:pt x="1425012" y="717205"/>
                    <a:pt x="1425012" y="160191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0953" tIns="100029" rIns="130504" bIns="100030" numCol="1" spcCol="1270" anchor="ctr" anchorCtr="0">
              <a:noAutofit/>
            </a:bodyPr>
            <a:lstStyle/>
            <a:p>
              <a:pPr marL="171417" lvl="1" indent="-171417" defTabSz="71106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kern="0" dirty="0">
                  <a:solidFill>
                    <a:schemeClr val="bg1"/>
                  </a:solidFill>
                </a:rPr>
                <a:t>ETW == Fast Industry Standard Logging Technology</a:t>
              </a:r>
            </a:p>
            <a:p>
              <a:pPr marL="171417" lvl="1" indent="-171417" defTabSz="71106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kern="0" dirty="0">
                  <a:solidFill>
                    <a:schemeClr val="bg1"/>
                  </a:solidFill>
                </a:rPr>
                <a:t>Works across environments. Same tracing code runs on </a:t>
              </a:r>
              <a:r>
                <a:rPr lang="en-US" sz="1600" kern="0" dirty="0" err="1">
                  <a:solidFill>
                    <a:schemeClr val="bg1"/>
                  </a:solidFill>
                </a:rPr>
                <a:t>devbox</a:t>
              </a:r>
              <a:r>
                <a:rPr lang="en-US" sz="1600" kern="0" dirty="0">
                  <a:solidFill>
                    <a:schemeClr val="bg1"/>
                  </a:solidFill>
                </a:rPr>
                <a:t> and also on production clusters on Azure.</a:t>
              </a:r>
            </a:p>
            <a:p>
              <a:pPr marL="171417" lvl="1" indent="-171417" defTabSz="71106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kern="0" dirty="0">
                  <a:solidFill>
                    <a:schemeClr val="bg1"/>
                  </a:solidFill>
                </a:rPr>
                <a:t>Easy to add and system appends all the needed metadata such as node, app, service, and partition.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87761" y="3085877"/>
              <a:ext cx="2214359" cy="1781265"/>
            </a:xfrm>
            <a:custGeom>
              <a:avLst/>
              <a:gdLst>
                <a:gd name="connsiteX0" fmla="*/ 0 w 2257996"/>
                <a:gd name="connsiteY0" fmla="*/ 296883 h 1781265"/>
                <a:gd name="connsiteX1" fmla="*/ 296883 w 2257996"/>
                <a:gd name="connsiteY1" fmla="*/ 0 h 1781265"/>
                <a:gd name="connsiteX2" fmla="*/ 1961113 w 2257996"/>
                <a:gd name="connsiteY2" fmla="*/ 0 h 1781265"/>
                <a:gd name="connsiteX3" fmla="*/ 2257996 w 2257996"/>
                <a:gd name="connsiteY3" fmla="*/ 296883 h 1781265"/>
                <a:gd name="connsiteX4" fmla="*/ 2257996 w 2257996"/>
                <a:gd name="connsiteY4" fmla="*/ 1484382 h 1781265"/>
                <a:gd name="connsiteX5" fmla="*/ 1961113 w 2257996"/>
                <a:gd name="connsiteY5" fmla="*/ 1781265 h 1781265"/>
                <a:gd name="connsiteX6" fmla="*/ 296883 w 2257996"/>
                <a:gd name="connsiteY6" fmla="*/ 1781265 h 1781265"/>
                <a:gd name="connsiteX7" fmla="*/ 0 w 2257996"/>
                <a:gd name="connsiteY7" fmla="*/ 1484382 h 1781265"/>
                <a:gd name="connsiteX8" fmla="*/ 0 w 2257996"/>
                <a:gd name="connsiteY8" fmla="*/ 296883 h 178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7996" h="1781265">
                  <a:moveTo>
                    <a:pt x="0" y="296883"/>
                  </a:moveTo>
                  <a:cubicBezTo>
                    <a:pt x="0" y="132919"/>
                    <a:pt x="132919" y="0"/>
                    <a:pt x="296883" y="0"/>
                  </a:cubicBezTo>
                  <a:lnTo>
                    <a:pt x="1961113" y="0"/>
                  </a:lnTo>
                  <a:cubicBezTo>
                    <a:pt x="2125077" y="0"/>
                    <a:pt x="2257996" y="132919"/>
                    <a:pt x="2257996" y="296883"/>
                  </a:cubicBezTo>
                  <a:lnTo>
                    <a:pt x="2257996" y="1484382"/>
                  </a:lnTo>
                  <a:cubicBezTo>
                    <a:pt x="2257996" y="1648346"/>
                    <a:pt x="2125077" y="1781265"/>
                    <a:pt x="1961113" y="1781265"/>
                  </a:cubicBezTo>
                  <a:lnTo>
                    <a:pt x="296883" y="1781265"/>
                  </a:lnTo>
                  <a:cubicBezTo>
                    <a:pt x="132919" y="1781265"/>
                    <a:pt x="0" y="1648346"/>
                    <a:pt x="0" y="1484382"/>
                  </a:cubicBezTo>
                  <a:lnTo>
                    <a:pt x="0" y="29688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93607" tIns="140274" rIns="193607" bIns="140274" numCol="1" spcCol="1270" anchor="ctr" anchorCtr="0">
              <a:noAutofit/>
            </a:bodyPr>
            <a:lstStyle/>
            <a:p>
              <a:pPr algn="ctr" defTabSz="124436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</a:rPr>
                <a:t>Custom Application Tracing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8587" y="4955990"/>
            <a:ext cx="11869292" cy="1781012"/>
            <a:chOff x="287762" y="4956206"/>
            <a:chExt cx="11870976" cy="1781265"/>
          </a:xfrm>
        </p:grpSpPr>
        <p:sp>
          <p:nvSpPr>
            <p:cNvPr id="35" name="Freeform 34"/>
            <p:cNvSpPr/>
            <p:nvPr/>
          </p:nvSpPr>
          <p:spPr>
            <a:xfrm>
              <a:off x="2502119" y="5134334"/>
              <a:ext cx="9656619" cy="1425013"/>
            </a:xfrm>
            <a:custGeom>
              <a:avLst/>
              <a:gdLst>
                <a:gd name="connsiteX0" fmla="*/ 237507 w 1425012"/>
                <a:gd name="connsiteY0" fmla="*/ 0 h 9541766"/>
                <a:gd name="connsiteX1" fmla="*/ 1187505 w 1425012"/>
                <a:gd name="connsiteY1" fmla="*/ 0 h 9541766"/>
                <a:gd name="connsiteX2" fmla="*/ 1425012 w 1425012"/>
                <a:gd name="connsiteY2" fmla="*/ 237507 h 9541766"/>
                <a:gd name="connsiteX3" fmla="*/ 1425012 w 1425012"/>
                <a:gd name="connsiteY3" fmla="*/ 9541766 h 9541766"/>
                <a:gd name="connsiteX4" fmla="*/ 1425012 w 1425012"/>
                <a:gd name="connsiteY4" fmla="*/ 9541766 h 9541766"/>
                <a:gd name="connsiteX5" fmla="*/ 0 w 1425012"/>
                <a:gd name="connsiteY5" fmla="*/ 9541766 h 9541766"/>
                <a:gd name="connsiteX6" fmla="*/ 0 w 1425012"/>
                <a:gd name="connsiteY6" fmla="*/ 9541766 h 9541766"/>
                <a:gd name="connsiteX7" fmla="*/ 0 w 1425012"/>
                <a:gd name="connsiteY7" fmla="*/ 237507 h 9541766"/>
                <a:gd name="connsiteX8" fmla="*/ 237507 w 1425012"/>
                <a:gd name="connsiteY8" fmla="*/ 0 h 95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5012" h="9541766">
                  <a:moveTo>
                    <a:pt x="1425012" y="1590330"/>
                  </a:moveTo>
                  <a:lnTo>
                    <a:pt x="1425012" y="7951436"/>
                  </a:lnTo>
                  <a:cubicBezTo>
                    <a:pt x="1425012" y="8829746"/>
                    <a:pt x="1409131" y="9541763"/>
                    <a:pt x="1389542" y="9541763"/>
                  </a:cubicBezTo>
                  <a:lnTo>
                    <a:pt x="0" y="9541763"/>
                  </a:lnTo>
                  <a:lnTo>
                    <a:pt x="0" y="954176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389542" y="3"/>
                  </a:lnTo>
                  <a:cubicBezTo>
                    <a:pt x="1409131" y="3"/>
                    <a:pt x="1425012" y="712020"/>
                    <a:pt x="1425012" y="159033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0953" tIns="100028" rIns="130503" bIns="100031" numCol="1" spcCol="1270" anchor="ctr" anchorCtr="0">
              <a:noAutofit/>
            </a:bodyPr>
            <a:lstStyle/>
            <a:p>
              <a:pPr marL="171417" lvl="1" indent="-171417" defTabSz="71106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kern="0" dirty="0">
                  <a:solidFill>
                    <a:schemeClr val="bg1"/>
                  </a:solidFill>
                </a:rPr>
                <a:t>Visual Studio Diagnostics Events Viewer</a:t>
              </a:r>
            </a:p>
            <a:p>
              <a:pPr marL="171417" lvl="1" indent="-171417" defTabSz="71106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kern="0" dirty="0">
                  <a:solidFill>
                    <a:schemeClr val="bg1"/>
                  </a:solidFill>
                </a:rPr>
                <a:t>Windows Event Viewer</a:t>
              </a:r>
            </a:p>
            <a:p>
              <a:pPr marL="171417" lvl="1" indent="-171417" defTabSz="71106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kern="0" dirty="0">
                  <a:solidFill>
                    <a:schemeClr val="bg1"/>
                  </a:solidFill>
                </a:rPr>
                <a:t>Windows Azure Diagnostics + Operational Insights</a:t>
              </a:r>
            </a:p>
            <a:p>
              <a:pPr marL="171417" lvl="1" indent="-171417" defTabSz="71106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kern="0" dirty="0">
                  <a:solidFill>
                    <a:schemeClr val="bg1"/>
                  </a:solidFill>
                </a:rPr>
                <a:t>Easy to plug in your preferred tools: </a:t>
              </a:r>
              <a:r>
                <a:rPr lang="en-US" sz="1600" kern="0" dirty="0" err="1">
                  <a:solidFill>
                    <a:schemeClr val="bg1"/>
                  </a:solidFill>
                </a:rPr>
                <a:t>Kibana</a:t>
              </a:r>
              <a:r>
                <a:rPr lang="en-US" sz="1600" kern="0" dirty="0">
                  <a:solidFill>
                    <a:schemeClr val="bg1"/>
                  </a:solidFill>
                </a:rPr>
                <a:t>, </a:t>
              </a:r>
              <a:r>
                <a:rPr lang="en-US" sz="1600" kern="0" dirty="0" err="1">
                  <a:solidFill>
                    <a:schemeClr val="bg1"/>
                  </a:solidFill>
                </a:rPr>
                <a:t>Elasticsearch</a:t>
              </a:r>
              <a:r>
                <a:rPr lang="en-US" sz="1600" kern="0" dirty="0">
                  <a:solidFill>
                    <a:schemeClr val="bg1"/>
                  </a:solidFill>
                </a:rPr>
                <a:t> and more 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287762" y="4956206"/>
              <a:ext cx="2214358" cy="1781265"/>
            </a:xfrm>
            <a:custGeom>
              <a:avLst/>
              <a:gdLst>
                <a:gd name="connsiteX0" fmla="*/ 0 w 2329211"/>
                <a:gd name="connsiteY0" fmla="*/ 296883 h 1781265"/>
                <a:gd name="connsiteX1" fmla="*/ 296883 w 2329211"/>
                <a:gd name="connsiteY1" fmla="*/ 0 h 1781265"/>
                <a:gd name="connsiteX2" fmla="*/ 2032328 w 2329211"/>
                <a:gd name="connsiteY2" fmla="*/ 0 h 1781265"/>
                <a:gd name="connsiteX3" fmla="*/ 2329211 w 2329211"/>
                <a:gd name="connsiteY3" fmla="*/ 296883 h 1781265"/>
                <a:gd name="connsiteX4" fmla="*/ 2329211 w 2329211"/>
                <a:gd name="connsiteY4" fmla="*/ 1484382 h 1781265"/>
                <a:gd name="connsiteX5" fmla="*/ 2032328 w 2329211"/>
                <a:gd name="connsiteY5" fmla="*/ 1781265 h 1781265"/>
                <a:gd name="connsiteX6" fmla="*/ 296883 w 2329211"/>
                <a:gd name="connsiteY6" fmla="*/ 1781265 h 1781265"/>
                <a:gd name="connsiteX7" fmla="*/ 0 w 2329211"/>
                <a:gd name="connsiteY7" fmla="*/ 1484382 h 1781265"/>
                <a:gd name="connsiteX8" fmla="*/ 0 w 2329211"/>
                <a:gd name="connsiteY8" fmla="*/ 296883 h 178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9211" h="1781265">
                  <a:moveTo>
                    <a:pt x="0" y="296883"/>
                  </a:moveTo>
                  <a:cubicBezTo>
                    <a:pt x="0" y="132919"/>
                    <a:pt x="132919" y="0"/>
                    <a:pt x="296883" y="0"/>
                  </a:cubicBezTo>
                  <a:lnTo>
                    <a:pt x="2032328" y="0"/>
                  </a:lnTo>
                  <a:cubicBezTo>
                    <a:pt x="2196292" y="0"/>
                    <a:pt x="2329211" y="132919"/>
                    <a:pt x="2329211" y="296883"/>
                  </a:cubicBezTo>
                  <a:lnTo>
                    <a:pt x="2329211" y="1484382"/>
                  </a:lnTo>
                  <a:cubicBezTo>
                    <a:pt x="2329211" y="1648346"/>
                    <a:pt x="2196292" y="1781265"/>
                    <a:pt x="2032328" y="1781265"/>
                  </a:cubicBezTo>
                  <a:lnTo>
                    <a:pt x="296883" y="1781265"/>
                  </a:lnTo>
                  <a:cubicBezTo>
                    <a:pt x="132919" y="1781265"/>
                    <a:pt x="0" y="1648346"/>
                    <a:pt x="0" y="1484382"/>
                  </a:cubicBezTo>
                  <a:lnTo>
                    <a:pt x="0" y="29688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93607" tIns="140274" rIns="193607" bIns="140274" numCol="1" spcCol="1270" anchor="ctr" anchorCtr="0">
              <a:noAutofit/>
            </a:bodyPr>
            <a:lstStyle/>
            <a:p>
              <a:pPr algn="ctr" defTabSz="124436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</a:rPr>
                <a:t>Choice of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457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907770" y="1702039"/>
            <a:ext cx="8835645" cy="3988239"/>
            <a:chOff x="304800" y="1308377"/>
            <a:chExt cx="8229600" cy="5397223"/>
          </a:xfrm>
        </p:grpSpPr>
        <p:sp>
          <p:nvSpPr>
            <p:cNvPr id="63" name="Rounded Rectangle 62"/>
            <p:cNvSpPr/>
            <p:nvPr/>
          </p:nvSpPr>
          <p:spPr>
            <a:xfrm>
              <a:off x="609600" y="1874838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r>
                <a:rPr lang="en-US" dirty="0">
                  <a:solidFill>
                    <a:srgbClr val="505050"/>
                  </a:solidFill>
                  <a:latin typeface="Segoe UI"/>
                </a:rPr>
                <a:t>Windows OS</a:t>
              </a: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04800" y="4846638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r>
                <a:rPr lang="en-US" dirty="0">
                  <a:solidFill>
                    <a:srgbClr val="505050"/>
                  </a:solidFill>
                  <a:latin typeface="Segoe UI"/>
                </a:rPr>
                <a:t>Windows OS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48400" y="4770438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r>
                <a:rPr lang="en-US" dirty="0">
                  <a:solidFill>
                    <a:srgbClr val="505050"/>
                  </a:solidFill>
                  <a:latin typeface="Segoe UI"/>
                </a:rPr>
                <a:t>Windows OS</a:t>
              </a: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398018" y="1308377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367">
                <a:defRPr/>
              </a:pPr>
              <a:r>
                <a:rPr lang="en-US" dirty="0">
                  <a:solidFill>
                    <a:srgbClr val="505050"/>
                  </a:solidFill>
                  <a:latin typeface="Segoe UI"/>
                </a:rPr>
                <a:t>Windows OS</a:t>
              </a: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248400" y="1951038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r>
                <a:rPr lang="en-US" dirty="0">
                  <a:solidFill>
                    <a:srgbClr val="505050"/>
                  </a:solidFill>
                  <a:latin typeface="Segoe UI"/>
                </a:rPr>
                <a:t>Windows OS</a:t>
              </a: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352800" y="4800600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r>
                <a:rPr lang="en-US" dirty="0">
                  <a:solidFill>
                    <a:srgbClr val="505050"/>
                  </a:solidFill>
                  <a:latin typeface="Segoe UI"/>
                </a:rPr>
                <a:t>Windows OS</a:t>
              </a: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  <a:p>
              <a:pPr defTabSz="914367">
                <a:defRPr/>
              </a:pPr>
              <a:endParaRPr lang="en-US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219200" y="2781736"/>
              <a:ext cx="6553200" cy="33528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>
                <a:defRPr/>
              </a:pPr>
              <a:endParaRPr lang="en-US" sz="240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1997109" y="2857936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Fabric</a:t>
              </a:r>
            </a:p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Node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485900" y="5059362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Fabric</a:t>
              </a:r>
            </a:p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Node 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4114800" y="5905936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Fabric</a:t>
              </a:r>
            </a:p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Node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82205" y="2432342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Fabric</a:t>
              </a:r>
            </a:p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Node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446854" y="3010336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Fabric</a:t>
              </a:r>
            </a:p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Node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446854" y="5220136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Fabric</a:t>
              </a:r>
            </a:p>
            <a:p>
              <a:pPr algn="ctr" defTabSz="914367">
                <a:defRPr/>
              </a:pPr>
              <a:r>
                <a:rPr lang="en-US" sz="900" dirty="0">
                  <a:solidFill>
                    <a:schemeClr val="tx1"/>
                  </a:solidFill>
                  <a:latin typeface="Segoe UI"/>
                </a:rPr>
                <a:t>Node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80451" y="1293443"/>
            <a:ext cx="2335860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23846" y="193439"/>
            <a:ext cx="10968069" cy="747791"/>
          </a:xfrm>
        </p:spPr>
        <p:txBody>
          <a:bodyPr>
            <a:noAutofit/>
          </a:bodyPr>
          <a:lstStyle/>
          <a:p>
            <a:r>
              <a:rPr lang="en-US" sz="4705" dirty="0"/>
              <a:t>Application Upgrade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361797" y="2961036"/>
            <a:ext cx="1203362" cy="37176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rgbClr val="FFFFFF"/>
                </a:solidFill>
                <a:latin typeface="Segoe UI"/>
              </a:rPr>
              <a:t>App B v2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61442" y="4465855"/>
            <a:ext cx="1203362" cy="33282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rgbClr val="FFFFFF"/>
                </a:solidFill>
                <a:latin typeface="Segoe UI"/>
              </a:rPr>
              <a:t>App B v2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205264" y="4565111"/>
            <a:ext cx="1203362" cy="346708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rgbClr val="FFFFFF"/>
                </a:solidFill>
                <a:latin typeface="Segoe UI"/>
              </a:rPr>
              <a:t>App B v2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810687" y="2041496"/>
            <a:ext cx="1256324" cy="36605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100" dirty="0">
                <a:solidFill>
                  <a:srgbClr val="FFFFFF"/>
                </a:solidFill>
                <a:latin typeface="Segoe UI"/>
              </a:rPr>
              <a:t>App A v1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041823" y="5003444"/>
            <a:ext cx="1256324" cy="36214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100" dirty="0">
                <a:solidFill>
                  <a:srgbClr val="FFFFFF"/>
                </a:solidFill>
                <a:latin typeface="Segoe UI"/>
              </a:rPr>
              <a:t>App A v1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412388" y="4900867"/>
            <a:ext cx="1256324" cy="3845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100" dirty="0">
                <a:solidFill>
                  <a:srgbClr val="FFFFFF"/>
                </a:solidFill>
                <a:latin typeface="Segoe UI"/>
              </a:rPr>
              <a:t>App A v1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361797" y="2445588"/>
            <a:ext cx="1203362" cy="33282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chemeClr val="tx1"/>
                </a:solidFill>
                <a:latin typeface="Segoe UI"/>
              </a:rPr>
              <a:t>App C v1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0426155" y="3065278"/>
            <a:ext cx="1203362" cy="33282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chemeClr val="tx1"/>
                </a:solidFill>
                <a:latin typeface="Segoe UI"/>
              </a:rPr>
              <a:t>App C v1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414343" y="4568043"/>
            <a:ext cx="1203362" cy="33282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chemeClr val="tx1"/>
                </a:solidFill>
                <a:latin typeface="Segoe UI"/>
              </a:rPr>
              <a:t>App C v1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0656" y="2278735"/>
            <a:ext cx="1880444" cy="2324461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656" y="1741496"/>
            <a:ext cx="1788441" cy="374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App Repository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3563" y="2527334"/>
            <a:ext cx="1254995" cy="358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100" dirty="0">
                <a:solidFill>
                  <a:srgbClr val="FFFFFF"/>
                </a:solidFill>
                <a:latin typeface="Segoe UI"/>
              </a:rPr>
              <a:t>App A v1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90044" y="3563382"/>
            <a:ext cx="1254995" cy="35857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chemeClr val="tx1"/>
                </a:solidFill>
                <a:latin typeface="Segoe UI"/>
              </a:rPr>
              <a:t>App C v1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90044" y="3038020"/>
            <a:ext cx="1254995" cy="35857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rgbClr val="FFFFFF"/>
                </a:solidFill>
                <a:latin typeface="Segoe UI"/>
              </a:rPr>
              <a:t>App B v2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0044" y="4089221"/>
            <a:ext cx="1254995" cy="35857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chemeClr val="tx1"/>
                </a:solidFill>
                <a:latin typeface="Segoe UI"/>
              </a:rPr>
              <a:t>App C v2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329911" y="2433373"/>
            <a:ext cx="1254995" cy="35857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chemeClr val="tx1"/>
                </a:solidFill>
                <a:latin typeface="Segoe UI"/>
              </a:rPr>
              <a:t>App C v2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398995" y="4562105"/>
            <a:ext cx="1254995" cy="35857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chemeClr val="tx1"/>
                </a:solidFill>
                <a:latin typeface="Segoe UI"/>
              </a:rPr>
              <a:t>App C v2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0413053" y="3061383"/>
            <a:ext cx="1254995" cy="35857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200" dirty="0">
                <a:solidFill>
                  <a:schemeClr val="tx1"/>
                </a:solidFill>
                <a:latin typeface="Segoe UI"/>
              </a:rPr>
              <a:t>App C v2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79270" y="1422812"/>
            <a:ext cx="2999645" cy="4559469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45713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Upgrade Domain #1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917181" y="1422811"/>
            <a:ext cx="2999645" cy="4559469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45713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Upgrade Domain #2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9009381" y="1412044"/>
            <a:ext cx="2999645" cy="4559469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45713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Upgrade Domain #3</a:t>
            </a:r>
          </a:p>
        </p:txBody>
      </p:sp>
    </p:spTree>
    <p:extLst>
      <p:ext uri="{BB962C8B-B14F-4D97-AF65-F5344CB8AC3E}">
        <p14:creationId xmlns:p14="http://schemas.microsoft.com/office/powerpoint/2010/main" val="204277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3" grpId="0" animBg="1"/>
      <p:bldP spid="34" grpId="0" animBg="1"/>
      <p:bldP spid="41" grpId="0" animBg="1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1725811"/>
            <a:ext cx="11115546" cy="1792836"/>
          </a:xfrm>
        </p:spPr>
        <p:txBody>
          <a:bodyPr/>
          <a:lstStyle/>
          <a:p>
            <a:r>
              <a:rPr lang="en-US" dirty="0"/>
              <a:t>Demo: Upgrade</a:t>
            </a:r>
            <a:br>
              <a:rPr lang="en-US" spc="0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91" y="3518648"/>
            <a:ext cx="5390080" cy="303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2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Contact Us</a:t>
            </a:r>
            <a:br>
              <a:rPr lang="en-US" dirty="0"/>
            </a:br>
            <a:r>
              <a:rPr lang="en-US" sz="2353" dirty="0"/>
              <a:t>Technical services to help you win more deals, accelerate deployment and increase consumption</a:t>
            </a:r>
            <a:endParaRPr lang="en-US" sz="2745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233443" y="637945"/>
            <a:ext cx="6219569" cy="6219570"/>
            <a:chOff x="2493" y="976"/>
            <a:chExt cx="2849" cy="2849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93" y="976"/>
              <a:ext cx="2849" cy="2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34" y="2932"/>
              <a:ext cx="247" cy="121"/>
            </a:xfrm>
            <a:custGeom>
              <a:avLst/>
              <a:gdLst>
                <a:gd name="T0" fmla="*/ 51 w 100"/>
                <a:gd name="T1" fmla="*/ 1 h 49"/>
                <a:gd name="T2" fmla="*/ 0 w 100"/>
                <a:gd name="T3" fmla="*/ 49 h 49"/>
                <a:gd name="T4" fmla="*/ 99 w 100"/>
                <a:gd name="T5" fmla="*/ 49 h 49"/>
                <a:gd name="T6" fmla="*/ 51 w 100"/>
                <a:gd name="T7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49">
                  <a:moveTo>
                    <a:pt x="51" y="1"/>
                  </a:moveTo>
                  <a:cubicBezTo>
                    <a:pt x="24" y="0"/>
                    <a:pt x="1" y="21"/>
                    <a:pt x="0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100" y="21"/>
                    <a:pt x="79" y="2"/>
                    <a:pt x="51" y="1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278" y="2935"/>
              <a:ext cx="527" cy="66"/>
            </a:xfrm>
            <a:custGeom>
              <a:avLst/>
              <a:gdLst>
                <a:gd name="T0" fmla="*/ 210 w 213"/>
                <a:gd name="T1" fmla="*/ 27 h 27"/>
                <a:gd name="T2" fmla="*/ 188 w 213"/>
                <a:gd name="T3" fmla="*/ 17 h 27"/>
                <a:gd name="T4" fmla="*/ 142 w 213"/>
                <a:gd name="T5" fmla="*/ 8 h 27"/>
                <a:gd name="T6" fmla="*/ 0 w 213"/>
                <a:gd name="T7" fmla="*/ 8 h 27"/>
                <a:gd name="T8" fmla="*/ 0 w 213"/>
                <a:gd name="T9" fmla="*/ 0 h 27"/>
                <a:gd name="T10" fmla="*/ 142 w 213"/>
                <a:gd name="T11" fmla="*/ 0 h 27"/>
                <a:gd name="T12" fmla="*/ 191 w 213"/>
                <a:gd name="T13" fmla="*/ 10 h 27"/>
                <a:gd name="T14" fmla="*/ 213 w 213"/>
                <a:gd name="T15" fmla="*/ 20 h 27"/>
                <a:gd name="T16" fmla="*/ 210 w 213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7">
                  <a:moveTo>
                    <a:pt x="210" y="27"/>
                  </a:moveTo>
                  <a:cubicBezTo>
                    <a:pt x="188" y="17"/>
                    <a:pt x="188" y="17"/>
                    <a:pt x="188" y="17"/>
                  </a:cubicBezTo>
                  <a:cubicBezTo>
                    <a:pt x="177" y="12"/>
                    <a:pt x="155" y="8"/>
                    <a:pt x="14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7" y="0"/>
                    <a:pt x="179" y="5"/>
                    <a:pt x="191" y="10"/>
                  </a:cubicBezTo>
                  <a:cubicBezTo>
                    <a:pt x="213" y="20"/>
                    <a:pt x="213" y="20"/>
                    <a:pt x="213" y="20"/>
                  </a:cubicBezTo>
                  <a:lnTo>
                    <a:pt x="210" y="27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391" y="2742"/>
              <a:ext cx="549" cy="116"/>
            </a:xfrm>
            <a:prstGeom prst="ellipse">
              <a:avLst/>
            </a:pr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990" y="1879"/>
              <a:ext cx="1328" cy="922"/>
            </a:xfrm>
            <a:custGeom>
              <a:avLst/>
              <a:gdLst>
                <a:gd name="T0" fmla="*/ 527 w 537"/>
                <a:gd name="T1" fmla="*/ 373 h 373"/>
                <a:gd name="T2" fmla="*/ 537 w 537"/>
                <a:gd name="T3" fmla="*/ 362 h 373"/>
                <a:gd name="T4" fmla="*/ 537 w 537"/>
                <a:gd name="T5" fmla="*/ 11 h 373"/>
                <a:gd name="T6" fmla="*/ 527 w 537"/>
                <a:gd name="T7" fmla="*/ 0 h 373"/>
                <a:gd name="T8" fmla="*/ 11 w 537"/>
                <a:gd name="T9" fmla="*/ 0 h 373"/>
                <a:gd name="T10" fmla="*/ 0 w 537"/>
                <a:gd name="T11" fmla="*/ 11 h 373"/>
                <a:gd name="T12" fmla="*/ 0 w 537"/>
                <a:gd name="T13" fmla="*/ 362 h 373"/>
                <a:gd name="T14" fmla="*/ 11 w 537"/>
                <a:gd name="T15" fmla="*/ 373 h 373"/>
                <a:gd name="T16" fmla="*/ 527 w 537"/>
                <a:gd name="T17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373">
                  <a:moveTo>
                    <a:pt x="527" y="373"/>
                  </a:moveTo>
                  <a:cubicBezTo>
                    <a:pt x="532" y="373"/>
                    <a:pt x="537" y="368"/>
                    <a:pt x="537" y="362"/>
                  </a:cubicBezTo>
                  <a:cubicBezTo>
                    <a:pt x="537" y="11"/>
                    <a:pt x="537" y="11"/>
                    <a:pt x="537" y="11"/>
                  </a:cubicBezTo>
                  <a:cubicBezTo>
                    <a:pt x="537" y="5"/>
                    <a:pt x="532" y="0"/>
                    <a:pt x="5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8"/>
                    <a:pt x="5" y="373"/>
                    <a:pt x="11" y="373"/>
                  </a:cubicBezTo>
                  <a:lnTo>
                    <a:pt x="527" y="373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32" y="1921"/>
              <a:ext cx="1244" cy="70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842" y="2989"/>
              <a:ext cx="1644" cy="62"/>
            </a:xfrm>
            <a:prstGeom prst="rect">
              <a:avLst/>
            </a:pr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842" y="2915"/>
              <a:ext cx="1644" cy="74"/>
            </a:xfrm>
            <a:custGeom>
              <a:avLst/>
              <a:gdLst>
                <a:gd name="T0" fmla="*/ 1644 w 1644"/>
                <a:gd name="T1" fmla="*/ 74 h 74"/>
                <a:gd name="T2" fmla="*/ 0 w 1644"/>
                <a:gd name="T3" fmla="*/ 74 h 74"/>
                <a:gd name="T4" fmla="*/ 103 w 1644"/>
                <a:gd name="T5" fmla="*/ 0 h 74"/>
                <a:gd name="T6" fmla="*/ 1543 w 1644"/>
                <a:gd name="T7" fmla="*/ 0 h 74"/>
                <a:gd name="T8" fmla="*/ 1644 w 164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4" h="74">
                  <a:moveTo>
                    <a:pt x="1644" y="74"/>
                  </a:moveTo>
                  <a:lnTo>
                    <a:pt x="0" y="74"/>
                  </a:lnTo>
                  <a:lnTo>
                    <a:pt x="103" y="0"/>
                  </a:lnTo>
                  <a:lnTo>
                    <a:pt x="1543" y="0"/>
                  </a:lnTo>
                  <a:lnTo>
                    <a:pt x="1644" y="74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349" y="1750"/>
              <a:ext cx="653" cy="653"/>
            </a:xfrm>
            <a:prstGeom prst="ellipse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3512" y="1938"/>
              <a:ext cx="326" cy="277"/>
            </a:xfrm>
            <a:custGeom>
              <a:avLst/>
              <a:gdLst>
                <a:gd name="T0" fmla="*/ 125 w 132"/>
                <a:gd name="T1" fmla="*/ 105 h 112"/>
                <a:gd name="T2" fmla="*/ 0 w 132"/>
                <a:gd name="T3" fmla="*/ 20 h 112"/>
                <a:gd name="T4" fmla="*/ 0 w 132"/>
                <a:gd name="T5" fmla="*/ 112 h 112"/>
                <a:gd name="T6" fmla="*/ 132 w 132"/>
                <a:gd name="T7" fmla="*/ 0 h 112"/>
                <a:gd name="T8" fmla="*/ 0 w 132"/>
                <a:gd name="T9" fmla="*/ 0 h 112"/>
                <a:gd name="T10" fmla="*/ 77 w 132"/>
                <a:gd name="T11" fmla="*/ 63 h 112"/>
                <a:gd name="T12" fmla="*/ 73 w 132"/>
                <a:gd name="T13" fmla="*/ 57 h 112"/>
                <a:gd name="T14" fmla="*/ 69 w 132"/>
                <a:gd name="T15" fmla="*/ 53 h 112"/>
                <a:gd name="T16" fmla="*/ 62 w 132"/>
                <a:gd name="T17" fmla="*/ 49 h 112"/>
                <a:gd name="T18" fmla="*/ 56 w 132"/>
                <a:gd name="T19" fmla="*/ 49 h 112"/>
                <a:gd name="T20" fmla="*/ 49 w 132"/>
                <a:gd name="T21" fmla="*/ 53 h 112"/>
                <a:gd name="T22" fmla="*/ 44 w 132"/>
                <a:gd name="T23" fmla="*/ 57 h 112"/>
                <a:gd name="T24" fmla="*/ 41 w 132"/>
                <a:gd name="T25" fmla="*/ 63 h 112"/>
                <a:gd name="T26" fmla="*/ 40 w 132"/>
                <a:gd name="T27" fmla="*/ 69 h 112"/>
                <a:gd name="T28" fmla="*/ 41 w 132"/>
                <a:gd name="T29" fmla="*/ 76 h 112"/>
                <a:gd name="T30" fmla="*/ 44 w 132"/>
                <a:gd name="T31" fmla="*/ 81 h 112"/>
                <a:gd name="T32" fmla="*/ 50 w 132"/>
                <a:gd name="T33" fmla="*/ 86 h 112"/>
                <a:gd name="T34" fmla="*/ 55 w 132"/>
                <a:gd name="T35" fmla="*/ 88 h 112"/>
                <a:gd name="T36" fmla="*/ 60 w 132"/>
                <a:gd name="T37" fmla="*/ 83 h 112"/>
                <a:gd name="T38" fmla="*/ 67 w 132"/>
                <a:gd name="T39" fmla="*/ 87 h 112"/>
                <a:gd name="T40" fmla="*/ 68 w 132"/>
                <a:gd name="T41" fmla="*/ 79 h 112"/>
                <a:gd name="T42" fmla="*/ 77 w 132"/>
                <a:gd name="T43" fmla="*/ 78 h 112"/>
                <a:gd name="T44" fmla="*/ 73 w 132"/>
                <a:gd name="T45" fmla="*/ 71 h 112"/>
                <a:gd name="T46" fmla="*/ 67 w 132"/>
                <a:gd name="T47" fmla="*/ 69 h 112"/>
                <a:gd name="T48" fmla="*/ 53 w 132"/>
                <a:gd name="T49" fmla="*/ 75 h 112"/>
                <a:gd name="T50" fmla="*/ 59 w 132"/>
                <a:gd name="T51" fmla="*/ 61 h 112"/>
                <a:gd name="T52" fmla="*/ 55 w 132"/>
                <a:gd name="T53" fmla="*/ 69 h 112"/>
                <a:gd name="T54" fmla="*/ 59 w 132"/>
                <a:gd name="T55" fmla="*/ 73 h 112"/>
                <a:gd name="T56" fmla="*/ 91 w 132"/>
                <a:gd name="T57" fmla="*/ 55 h 112"/>
                <a:gd name="T58" fmla="*/ 93 w 132"/>
                <a:gd name="T59" fmla="*/ 51 h 112"/>
                <a:gd name="T60" fmla="*/ 91 w 132"/>
                <a:gd name="T61" fmla="*/ 49 h 112"/>
                <a:gd name="T62" fmla="*/ 86 w 132"/>
                <a:gd name="T63" fmla="*/ 48 h 112"/>
                <a:gd name="T64" fmla="*/ 82 w 132"/>
                <a:gd name="T65" fmla="*/ 44 h 112"/>
                <a:gd name="T66" fmla="*/ 78 w 132"/>
                <a:gd name="T67" fmla="*/ 49 h 112"/>
                <a:gd name="T68" fmla="*/ 74 w 132"/>
                <a:gd name="T69" fmla="*/ 49 h 112"/>
                <a:gd name="T70" fmla="*/ 73 w 132"/>
                <a:gd name="T71" fmla="*/ 52 h 112"/>
                <a:gd name="T72" fmla="*/ 76 w 132"/>
                <a:gd name="T73" fmla="*/ 57 h 112"/>
                <a:gd name="T74" fmla="*/ 73 w 132"/>
                <a:gd name="T75" fmla="*/ 60 h 112"/>
                <a:gd name="T76" fmla="*/ 75 w 132"/>
                <a:gd name="T77" fmla="*/ 62 h 112"/>
                <a:gd name="T78" fmla="*/ 81 w 132"/>
                <a:gd name="T79" fmla="*/ 65 h 112"/>
                <a:gd name="T80" fmla="*/ 85 w 132"/>
                <a:gd name="T81" fmla="*/ 65 h 112"/>
                <a:gd name="T82" fmla="*/ 91 w 132"/>
                <a:gd name="T83" fmla="*/ 62 h 112"/>
                <a:gd name="T84" fmla="*/ 93 w 132"/>
                <a:gd name="T85" fmla="*/ 60 h 112"/>
                <a:gd name="T86" fmla="*/ 91 w 132"/>
                <a:gd name="T87" fmla="*/ 57 h 112"/>
                <a:gd name="T88" fmla="*/ 83 w 132"/>
                <a:gd name="T89" fmla="*/ 58 h 112"/>
                <a:gd name="T90" fmla="*/ 86 w 132"/>
                <a:gd name="T91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12">
                  <a:moveTo>
                    <a:pt x="7" y="26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125" y="105"/>
                    <a:pt x="125" y="105"/>
                    <a:pt x="125" y="105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7" y="26"/>
                    <a:pt x="7" y="26"/>
                    <a:pt x="7" y="26"/>
                  </a:cubicBezTo>
                  <a:close/>
                  <a:moveTo>
                    <a:pt x="0" y="20"/>
                  </a:moveTo>
                  <a:cubicBezTo>
                    <a:pt x="132" y="20"/>
                    <a:pt x="132" y="20"/>
                    <a:pt x="132" y="20"/>
                  </a:cubicBezTo>
                  <a:cubicBezTo>
                    <a:pt x="132" y="112"/>
                    <a:pt x="132" y="112"/>
                    <a:pt x="13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79" y="68"/>
                  </a:move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8" y="63"/>
                    <a:pt x="77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2"/>
                    <a:pt x="71" y="62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3" y="56"/>
                    <a:pt x="73" y="56"/>
                    <a:pt x="73" y="55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69" y="53"/>
                    <a:pt x="69" y="53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6"/>
                    <a:pt x="64" y="56"/>
                    <a:pt x="63" y="56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1" y="49"/>
                    <a:pt x="61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6" y="49"/>
                    <a:pt x="56" y="49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4" y="56"/>
                    <a:pt x="54" y="56"/>
                    <a:pt x="53" y="56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4" y="56"/>
                    <a:pt x="44" y="56"/>
                    <a:pt x="44" y="57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6" y="63"/>
                    <a:pt x="46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0" y="63"/>
                    <a:pt x="40" y="64"/>
                    <a:pt x="40" y="64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40" y="69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2"/>
                    <a:pt x="45" y="73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1" y="76"/>
                    <a:pt x="41" y="77"/>
                    <a:pt x="41" y="78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4" y="81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80"/>
                    <a:pt x="50" y="80"/>
                    <a:pt x="50" y="81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5" y="88"/>
                    <a:pt x="55" y="88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3"/>
                    <a:pt x="59" y="83"/>
                  </a:cubicBezTo>
                  <a:cubicBezTo>
                    <a:pt x="59" y="83"/>
                    <a:pt x="59" y="83"/>
                    <a:pt x="60" y="8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4" y="88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8" y="87"/>
                    <a:pt x="68" y="87"/>
                    <a:pt x="68" y="86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80"/>
                    <a:pt x="68" y="80"/>
                    <a:pt x="68" y="79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1"/>
                    <a:pt x="75" y="81"/>
                    <a:pt x="75" y="81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77"/>
                    <a:pt x="77" y="76"/>
                    <a:pt x="77" y="76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3" y="72"/>
                    <a:pt x="73" y="71"/>
                    <a:pt x="73" y="71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9" y="68"/>
                    <a:pt x="79" y="68"/>
                    <a:pt x="79" y="68"/>
                  </a:cubicBezTo>
                  <a:close/>
                  <a:moveTo>
                    <a:pt x="67" y="69"/>
                  </a:moveTo>
                  <a:cubicBezTo>
                    <a:pt x="67" y="71"/>
                    <a:pt x="66" y="73"/>
                    <a:pt x="64" y="75"/>
                  </a:cubicBezTo>
                  <a:cubicBezTo>
                    <a:pt x="63" y="76"/>
                    <a:pt x="61" y="77"/>
                    <a:pt x="59" y="77"/>
                  </a:cubicBezTo>
                  <a:cubicBezTo>
                    <a:pt x="57" y="77"/>
                    <a:pt x="55" y="76"/>
                    <a:pt x="53" y="75"/>
                  </a:cubicBezTo>
                  <a:cubicBezTo>
                    <a:pt x="52" y="73"/>
                    <a:pt x="51" y="71"/>
                    <a:pt x="51" y="69"/>
                  </a:cubicBezTo>
                  <a:cubicBezTo>
                    <a:pt x="51" y="67"/>
                    <a:pt x="52" y="65"/>
                    <a:pt x="53" y="64"/>
                  </a:cubicBezTo>
                  <a:cubicBezTo>
                    <a:pt x="55" y="62"/>
                    <a:pt x="57" y="61"/>
                    <a:pt x="59" y="61"/>
                  </a:cubicBezTo>
                  <a:cubicBezTo>
                    <a:pt x="61" y="61"/>
                    <a:pt x="63" y="62"/>
                    <a:pt x="64" y="64"/>
                  </a:cubicBezTo>
                  <a:cubicBezTo>
                    <a:pt x="66" y="65"/>
                    <a:pt x="67" y="67"/>
                    <a:pt x="67" y="69"/>
                  </a:cubicBezTo>
                  <a:close/>
                  <a:moveTo>
                    <a:pt x="55" y="69"/>
                  </a:moveTo>
                  <a:cubicBezTo>
                    <a:pt x="55" y="67"/>
                    <a:pt x="57" y="66"/>
                    <a:pt x="59" y="66"/>
                  </a:cubicBezTo>
                  <a:cubicBezTo>
                    <a:pt x="61" y="66"/>
                    <a:pt x="63" y="67"/>
                    <a:pt x="63" y="69"/>
                  </a:cubicBezTo>
                  <a:cubicBezTo>
                    <a:pt x="63" y="71"/>
                    <a:pt x="61" y="73"/>
                    <a:pt x="59" y="73"/>
                  </a:cubicBezTo>
                  <a:cubicBezTo>
                    <a:pt x="57" y="73"/>
                    <a:pt x="55" y="71"/>
                    <a:pt x="55" y="69"/>
                  </a:cubicBezTo>
                  <a:close/>
                  <a:moveTo>
                    <a:pt x="91" y="57"/>
                  </a:moveTo>
                  <a:cubicBezTo>
                    <a:pt x="91" y="56"/>
                    <a:pt x="91" y="56"/>
                    <a:pt x="91" y="55"/>
                  </a:cubicBezTo>
                  <a:cubicBezTo>
                    <a:pt x="91" y="55"/>
                    <a:pt x="91" y="54"/>
                    <a:pt x="91" y="54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2"/>
                    <a:pt x="93" y="51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9"/>
                    <a:pt x="92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49"/>
                    <a:pt x="87" y="48"/>
                    <a:pt x="86" y="48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4" y="44"/>
                    <a:pt x="84" y="44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2" y="44"/>
                    <a:pt x="81" y="45"/>
                    <a:pt x="81" y="4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0" y="48"/>
                    <a:pt x="79" y="49"/>
                    <a:pt x="78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3" y="51"/>
                    <a:pt x="73" y="52"/>
                    <a:pt x="73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6" y="54"/>
                    <a:pt x="75" y="55"/>
                    <a:pt x="75" y="55"/>
                  </a:cubicBezTo>
                  <a:cubicBezTo>
                    <a:pt x="75" y="56"/>
                    <a:pt x="76" y="56"/>
                    <a:pt x="76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9" y="62"/>
                    <a:pt x="80" y="62"/>
                    <a:pt x="81" y="62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6"/>
                    <a:pt x="82" y="66"/>
                    <a:pt x="82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85" y="66"/>
                    <a:pt x="85" y="65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2"/>
                    <a:pt x="87" y="62"/>
                    <a:pt x="88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2" y="62"/>
                    <a:pt x="92" y="62"/>
                    <a:pt x="92" y="61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7"/>
                    <a:pt x="91" y="57"/>
                    <a:pt x="91" y="57"/>
                  </a:cubicBezTo>
                  <a:close/>
                  <a:moveTo>
                    <a:pt x="86" y="55"/>
                  </a:moveTo>
                  <a:cubicBezTo>
                    <a:pt x="86" y="57"/>
                    <a:pt x="85" y="58"/>
                    <a:pt x="83" y="58"/>
                  </a:cubicBezTo>
                  <a:cubicBezTo>
                    <a:pt x="82" y="58"/>
                    <a:pt x="80" y="57"/>
                    <a:pt x="80" y="55"/>
                  </a:cubicBezTo>
                  <a:cubicBezTo>
                    <a:pt x="80" y="54"/>
                    <a:pt x="82" y="52"/>
                    <a:pt x="83" y="52"/>
                  </a:cubicBezTo>
                  <a:cubicBezTo>
                    <a:pt x="85" y="52"/>
                    <a:pt x="86" y="54"/>
                    <a:pt x="86" y="5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6" name="Tex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187835" y="1796457"/>
            <a:ext cx="5414083" cy="462144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sp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Segoe UI" panose="020B0502040204020203" pitchFamily="34" charset="0"/>
              <a:buChar char="–"/>
              <a:defRPr sz="2400" kern="1200">
                <a:ln>
                  <a:noFill/>
                </a:ln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egoe UI" panose="020B0502040204020203" pitchFamily="34" charset="0"/>
              <a:buChar char="–"/>
              <a:defRPr sz="18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745" kern="0" dirty="0">
                <a:solidFill>
                  <a:srgbClr val="00188F"/>
                </a:solidFill>
                <a:cs typeface="Segoe UI Semibold" panose="020B0702040204020203" pitchFamily="34" charset="0"/>
              </a:rPr>
              <a:t>Microsoft Azure</a:t>
            </a:r>
          </a:p>
          <a:p>
            <a:pPr marL="0" indent="0">
              <a:spcBef>
                <a:spcPts val="392"/>
              </a:spcBef>
              <a:buNone/>
            </a:pPr>
            <a:r>
              <a:rPr lang="en-US" sz="1765" kern="0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http://aka.ms/PartnerTechnicalServices</a:t>
            </a:r>
            <a:r>
              <a:rPr lang="en-US" sz="1765" b="1" kern="0" dirty="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</a:p>
          <a:p>
            <a:pPr marL="0" indent="0">
              <a:spcBef>
                <a:spcPts val="392"/>
              </a:spcBef>
              <a:buNone/>
            </a:pPr>
            <a:endParaRPr lang="en-US" sz="1765" kern="0" dirty="0">
              <a:solidFill>
                <a:srgbClr val="505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392"/>
              </a:spcBef>
              <a:buNone/>
            </a:pPr>
            <a:r>
              <a:rPr lang="en-IN" sz="2745" kern="0" dirty="0">
                <a:solidFill>
                  <a:srgbClr val="00188F"/>
                </a:solidFill>
                <a:cs typeface="Segoe UI Semibold" panose="020B0702040204020203" pitchFamily="34" charset="0"/>
              </a:rPr>
              <a:t>Microsoft CRM Online</a:t>
            </a:r>
          </a:p>
          <a:p>
            <a:pPr marL="0" indent="0">
              <a:spcBef>
                <a:spcPts val="392"/>
              </a:spcBef>
              <a:buNone/>
            </a:pPr>
            <a:r>
              <a:rPr lang="en-IN" sz="1765" kern="0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http://aka.ms/PartnerTechnicalServices</a:t>
            </a:r>
            <a:r>
              <a:rPr lang="en-IN" sz="1765" b="1" kern="0" dirty="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CRMOnline</a:t>
            </a:r>
            <a:endParaRPr lang="en-US" sz="1765" b="1" kern="0" dirty="0">
              <a:solidFill>
                <a:srgbClr val="D83B0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392"/>
              </a:spcBef>
              <a:buNone/>
            </a:pPr>
            <a:endParaRPr lang="en-US" sz="1765" kern="0" dirty="0">
              <a:solidFill>
                <a:srgbClr val="505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392"/>
              </a:spcBef>
              <a:buNone/>
            </a:pPr>
            <a:r>
              <a:rPr lang="en-IN" sz="2745" kern="0" dirty="0">
                <a:solidFill>
                  <a:srgbClr val="00188F"/>
                </a:solidFill>
                <a:cs typeface="Segoe UI Semibold" panose="020B0702040204020203" pitchFamily="34" charset="0"/>
              </a:rPr>
              <a:t>Microsoft Office 365</a:t>
            </a:r>
          </a:p>
          <a:p>
            <a:pPr marL="0" lvl="1" indent="0">
              <a:spcBef>
                <a:spcPts val="392"/>
              </a:spcBef>
              <a:buNone/>
            </a:pPr>
            <a:r>
              <a:rPr lang="en-IN" sz="1765" kern="0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http://aka.ms/PartnerTechnicalServices</a:t>
            </a:r>
            <a:r>
              <a:rPr lang="en-IN" sz="1765" b="1" kern="0" dirty="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O365</a:t>
            </a:r>
          </a:p>
          <a:p>
            <a:pPr marL="0" indent="0">
              <a:spcBef>
                <a:spcPts val="392"/>
              </a:spcBef>
              <a:buNone/>
            </a:pPr>
            <a:endParaRPr lang="en-US" sz="1765" kern="0" dirty="0">
              <a:solidFill>
                <a:srgbClr val="505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392"/>
              </a:spcBef>
              <a:buNone/>
            </a:pPr>
            <a:r>
              <a:rPr lang="en-IN" sz="2745" kern="0" dirty="0">
                <a:solidFill>
                  <a:srgbClr val="00188F"/>
                </a:solidFill>
                <a:cs typeface="Segoe UI Semibold" panose="020B0702040204020203" pitchFamily="34" charset="0"/>
              </a:rPr>
              <a:t>Microsoft Windows 10 and </a:t>
            </a:r>
            <a:br>
              <a:rPr lang="en-IN" sz="2745" kern="0" dirty="0">
                <a:solidFill>
                  <a:srgbClr val="00188F"/>
                </a:solidFill>
                <a:cs typeface="Segoe UI Semibold" panose="020B0702040204020203" pitchFamily="34" charset="0"/>
              </a:rPr>
            </a:br>
            <a:r>
              <a:rPr lang="en-IN" sz="2745" kern="0" dirty="0">
                <a:solidFill>
                  <a:srgbClr val="00188F"/>
                </a:solidFill>
                <a:cs typeface="Segoe UI Semibold" panose="020B0702040204020203" pitchFamily="34" charset="0"/>
              </a:rPr>
              <a:t>Enterprise Mobility Suite</a:t>
            </a:r>
          </a:p>
          <a:p>
            <a:pPr marL="0" lvl="1" indent="0">
              <a:spcBef>
                <a:spcPts val="392"/>
              </a:spcBef>
              <a:buNone/>
            </a:pPr>
            <a:r>
              <a:rPr lang="en-IN" sz="1765" kern="0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http://aka.ms/PartnerTechnicalServices</a:t>
            </a:r>
            <a:r>
              <a:rPr lang="en-IN" sz="1765" b="1" kern="0" dirty="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Win10EMS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87835" y="2779404"/>
            <a:ext cx="510962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187835" y="3855114"/>
            <a:ext cx="510962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187835" y="5014500"/>
            <a:ext cx="510962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17934" y="5365946"/>
            <a:ext cx="4661410" cy="593395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sp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Segoe UI" panose="020B0502040204020203" pitchFamily="34" charset="0"/>
              <a:buChar char="–"/>
              <a:defRPr sz="2400" kern="1200">
                <a:ln>
                  <a:noFill/>
                </a:ln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egoe UI" panose="020B0502040204020203" pitchFamily="34" charset="0"/>
              <a:buChar char="–"/>
              <a:defRPr sz="18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92"/>
              </a:spcBef>
              <a:buNone/>
            </a:pPr>
            <a:r>
              <a:rPr lang="en-IN" sz="1765" kern="0" dirty="0">
                <a:solidFill>
                  <a:srgbClr val="00188F"/>
                </a:solidFill>
                <a:cs typeface="Segoe UI Semibold" panose="020B0702040204020203" pitchFamily="34" charset="0"/>
              </a:rPr>
              <a:t>Learn more about your technical support benefits</a:t>
            </a:r>
          </a:p>
          <a:p>
            <a:pPr marL="0" indent="0">
              <a:spcBef>
                <a:spcPts val="392"/>
              </a:spcBef>
              <a:buNone/>
            </a:pPr>
            <a:r>
              <a:rPr lang="en-US" sz="1765" kern="0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http://aka.ms/MySupport</a:t>
            </a:r>
            <a:endParaRPr lang="en-US" sz="1765" b="1" kern="0" dirty="0">
              <a:solidFill>
                <a:srgbClr val="00827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10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8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3" y="484661"/>
            <a:ext cx="11655840" cy="899537"/>
          </a:xfrm>
        </p:spPr>
        <p:txBody>
          <a:bodyPr/>
          <a:lstStyle/>
          <a:p>
            <a:r>
              <a:rPr lang="en-US" dirty="0"/>
              <a:t>Why a </a:t>
            </a:r>
            <a:r>
              <a:rPr lang="en-US" dirty="0" err="1"/>
              <a:t>microservices</a:t>
            </a:r>
            <a:r>
              <a:rPr lang="en-US" dirty="0"/>
              <a:t> approach?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546529"/>
            <a:ext cx="11653523" cy="5473316"/>
          </a:xfrm>
        </p:spPr>
        <p:txBody>
          <a:bodyPr/>
          <a:lstStyle/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dirty="0"/>
              <a:t>Continually evolving applications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dirty="0"/>
              <a:t>Faster delivery of features and capabilities to respond to customer expectations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dirty="0"/>
              <a:t>Build and operate a service at scale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2745" dirty="0"/>
              <a:t>	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93616" y="4101319"/>
            <a:ext cx="5354760" cy="2553409"/>
            <a:chOff x="602089" y="1248245"/>
            <a:chExt cx="10697282" cy="50930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300" y="2709936"/>
              <a:ext cx="1717500" cy="15527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892" y="2730500"/>
              <a:ext cx="1772163" cy="160947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154" y="3677327"/>
              <a:ext cx="248694" cy="2046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108" y="1405778"/>
              <a:ext cx="4449971" cy="4450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39996" y="1603565"/>
              <a:ext cx="825272" cy="815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96386">
                <a:defRPr/>
              </a:pPr>
              <a:r>
                <a:rPr lang="en-US" sz="1029" kern="0" dirty="0">
                  <a:solidFill>
                    <a:sysClr val="windowText" lastClr="000000"/>
                  </a:solidFill>
                  <a:latin typeface="Segoe UI Light"/>
                  <a:cs typeface="Arial" pitchFamily="34" charset="0"/>
                </a:rPr>
                <a:t>Plan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7487" y="1341956"/>
              <a:ext cx="754083" cy="102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96386">
                <a:defRPr/>
              </a:pPr>
              <a:r>
                <a:rPr lang="en-US" sz="2745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26278" y="1509856"/>
              <a:ext cx="2373093" cy="50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96386">
                <a:defRPr/>
              </a:pPr>
              <a:r>
                <a:rPr lang="en-US" sz="1029" kern="0" dirty="0">
                  <a:solidFill>
                    <a:sysClr val="windowText" lastClr="000000"/>
                  </a:solidFill>
                  <a:latin typeface="Segoe UI Light"/>
                  <a:cs typeface="Arial" pitchFamily="34" charset="0"/>
                </a:rPr>
                <a:t>Monitor + Learn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9971" y="5518255"/>
              <a:ext cx="1210498" cy="49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96386">
                <a:defRPr/>
              </a:pPr>
              <a:r>
                <a:rPr lang="en-US" sz="1029" kern="0" dirty="0">
                  <a:solidFill>
                    <a:sysClr val="windowText" lastClr="000000"/>
                  </a:solidFill>
                  <a:latin typeface="Segoe UI Light"/>
                  <a:cs typeface="Arial" pitchFamily="34" charset="0"/>
                </a:rPr>
                <a:t>Release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2335" y="5579812"/>
              <a:ext cx="2140477" cy="50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96386">
                <a:defRPr/>
              </a:pPr>
              <a:r>
                <a:rPr lang="en-US" sz="1029" kern="0" dirty="0">
                  <a:solidFill>
                    <a:sysClr val="windowText" lastClr="000000"/>
                  </a:solidFill>
                  <a:latin typeface="Segoe UI Light"/>
                  <a:cs typeface="Arial" pitchFamily="34" charset="0"/>
                </a:rPr>
                <a:t>Develop + Test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7780" y="5318201"/>
              <a:ext cx="754083" cy="102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96386">
                <a:defRPr/>
              </a:pPr>
              <a:r>
                <a:rPr lang="en-US" sz="2745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2089" y="3418924"/>
              <a:ext cx="2533552" cy="3249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42922">
                <a:lnSpc>
                  <a:spcPct val="90000"/>
                </a:lnSpc>
                <a:defRPr/>
              </a:pPr>
              <a:r>
                <a:rPr lang="en-US" sz="1176" kern="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Development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40949" y="3418924"/>
              <a:ext cx="2092574" cy="3249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42922">
                <a:lnSpc>
                  <a:spcPct val="90000"/>
                </a:lnSpc>
                <a:defRPr/>
              </a:pPr>
              <a:r>
                <a:rPr lang="en-US" sz="1176" kern="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Production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14055" y="1248245"/>
              <a:ext cx="754083" cy="102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96386">
                <a:defRPr/>
              </a:pPr>
              <a:r>
                <a:rPr lang="en-US" sz="2745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96936" y="5250617"/>
              <a:ext cx="754083" cy="102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96386">
                <a:defRPr/>
              </a:pPr>
              <a:r>
                <a:rPr lang="en-US" sz="2745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763989" y="1325427"/>
              <a:ext cx="2305050" cy="2305050"/>
            </a:xfrm>
            <a:custGeom>
              <a:avLst/>
              <a:gdLst>
                <a:gd name="T0" fmla="*/ 80 w 2679"/>
                <a:gd name="T1" fmla="*/ 2678 h 2678"/>
                <a:gd name="T2" fmla="*/ 80 w 2679"/>
                <a:gd name="T3" fmla="*/ 2678 h 2678"/>
                <a:gd name="T4" fmla="*/ 0 w 2679"/>
                <a:gd name="T5" fmla="*/ 2678 h 2678"/>
                <a:gd name="T6" fmla="*/ 2679 w 2679"/>
                <a:gd name="T7" fmla="*/ 0 h 2678"/>
                <a:gd name="T8" fmla="*/ 2679 w 2679"/>
                <a:gd name="T9" fmla="*/ 80 h 2678"/>
                <a:gd name="T10" fmla="*/ 80 w 2679"/>
                <a:gd name="T11" fmla="*/ 2678 h 2678"/>
                <a:gd name="T12" fmla="*/ 80 w 2679"/>
                <a:gd name="T13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9" h="2678">
                  <a:moveTo>
                    <a:pt x="80" y="2678"/>
                  </a:moveTo>
                  <a:lnTo>
                    <a:pt x="80" y="2678"/>
                  </a:lnTo>
                  <a:lnTo>
                    <a:pt x="0" y="2678"/>
                  </a:lnTo>
                  <a:cubicBezTo>
                    <a:pt x="0" y="1201"/>
                    <a:pt x="1202" y="0"/>
                    <a:pt x="2679" y="0"/>
                  </a:cubicBezTo>
                  <a:lnTo>
                    <a:pt x="2679" y="80"/>
                  </a:lnTo>
                  <a:cubicBezTo>
                    <a:pt x="1246" y="80"/>
                    <a:pt x="80" y="1245"/>
                    <a:pt x="80" y="2678"/>
                  </a:cubicBezTo>
                  <a:lnTo>
                    <a:pt x="80" y="2678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88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3763989" y="3630477"/>
              <a:ext cx="2305050" cy="2306638"/>
            </a:xfrm>
            <a:custGeom>
              <a:avLst/>
              <a:gdLst>
                <a:gd name="T0" fmla="*/ 2679 w 2679"/>
                <a:gd name="T1" fmla="*/ 2679 h 2679"/>
                <a:gd name="T2" fmla="*/ 2679 w 2679"/>
                <a:gd name="T3" fmla="*/ 2679 h 2679"/>
                <a:gd name="T4" fmla="*/ 0 w 2679"/>
                <a:gd name="T5" fmla="*/ 0 h 2679"/>
                <a:gd name="T6" fmla="*/ 80 w 2679"/>
                <a:gd name="T7" fmla="*/ 0 h 2679"/>
                <a:gd name="T8" fmla="*/ 2679 w 2679"/>
                <a:gd name="T9" fmla="*/ 2599 h 2679"/>
                <a:gd name="T10" fmla="*/ 2679 w 2679"/>
                <a:gd name="T11" fmla="*/ 2679 h 2679"/>
                <a:gd name="T12" fmla="*/ 2679 w 2679"/>
                <a:gd name="T13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9" h="2679">
                  <a:moveTo>
                    <a:pt x="2679" y="2679"/>
                  </a:moveTo>
                  <a:lnTo>
                    <a:pt x="2679" y="2679"/>
                  </a:lnTo>
                  <a:cubicBezTo>
                    <a:pt x="1202" y="2679"/>
                    <a:pt x="0" y="1477"/>
                    <a:pt x="0" y="0"/>
                  </a:cubicBezTo>
                  <a:lnTo>
                    <a:pt x="80" y="0"/>
                  </a:lnTo>
                  <a:cubicBezTo>
                    <a:pt x="80" y="1433"/>
                    <a:pt x="1246" y="2599"/>
                    <a:pt x="2679" y="2599"/>
                  </a:cubicBezTo>
                  <a:lnTo>
                    <a:pt x="2679" y="2679"/>
                  </a:lnTo>
                  <a:lnTo>
                    <a:pt x="2679" y="2679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88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6069039" y="1325427"/>
              <a:ext cx="2305050" cy="2305050"/>
            </a:xfrm>
            <a:custGeom>
              <a:avLst/>
              <a:gdLst>
                <a:gd name="T0" fmla="*/ 2678 w 2678"/>
                <a:gd name="T1" fmla="*/ 2678 h 2678"/>
                <a:gd name="T2" fmla="*/ 2678 w 2678"/>
                <a:gd name="T3" fmla="*/ 2678 h 2678"/>
                <a:gd name="T4" fmla="*/ 2598 w 2678"/>
                <a:gd name="T5" fmla="*/ 2678 h 2678"/>
                <a:gd name="T6" fmla="*/ 0 w 2678"/>
                <a:gd name="T7" fmla="*/ 80 h 2678"/>
                <a:gd name="T8" fmla="*/ 0 w 2678"/>
                <a:gd name="T9" fmla="*/ 0 h 2678"/>
                <a:gd name="T10" fmla="*/ 2678 w 2678"/>
                <a:gd name="T11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8" h="2678">
                  <a:moveTo>
                    <a:pt x="2678" y="2678"/>
                  </a:moveTo>
                  <a:lnTo>
                    <a:pt x="2678" y="2678"/>
                  </a:lnTo>
                  <a:lnTo>
                    <a:pt x="2598" y="2678"/>
                  </a:lnTo>
                  <a:cubicBezTo>
                    <a:pt x="2598" y="1245"/>
                    <a:pt x="1432" y="80"/>
                    <a:pt x="0" y="80"/>
                  </a:cubicBezTo>
                  <a:lnTo>
                    <a:pt x="0" y="0"/>
                  </a:lnTo>
                  <a:cubicBezTo>
                    <a:pt x="1477" y="0"/>
                    <a:pt x="2678" y="1201"/>
                    <a:pt x="2678" y="2678"/>
                  </a:cubicBezTo>
                  <a:close/>
                </a:path>
              </a:pathLst>
            </a:custGeom>
            <a:solidFill>
              <a:srgbClr val="F693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88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763989" y="1325427"/>
              <a:ext cx="2305050" cy="2305050"/>
            </a:xfrm>
            <a:custGeom>
              <a:avLst/>
              <a:gdLst>
                <a:gd name="T0" fmla="*/ 80 w 2679"/>
                <a:gd name="T1" fmla="*/ 2678 h 2678"/>
                <a:gd name="T2" fmla="*/ 80 w 2679"/>
                <a:gd name="T3" fmla="*/ 2678 h 2678"/>
                <a:gd name="T4" fmla="*/ 0 w 2679"/>
                <a:gd name="T5" fmla="*/ 2678 h 2678"/>
                <a:gd name="T6" fmla="*/ 2679 w 2679"/>
                <a:gd name="T7" fmla="*/ 0 h 2678"/>
                <a:gd name="T8" fmla="*/ 2679 w 2679"/>
                <a:gd name="T9" fmla="*/ 80 h 2678"/>
                <a:gd name="T10" fmla="*/ 80 w 2679"/>
                <a:gd name="T11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9" h="2678">
                  <a:moveTo>
                    <a:pt x="80" y="2678"/>
                  </a:moveTo>
                  <a:lnTo>
                    <a:pt x="80" y="2678"/>
                  </a:lnTo>
                  <a:lnTo>
                    <a:pt x="0" y="2678"/>
                  </a:lnTo>
                  <a:cubicBezTo>
                    <a:pt x="0" y="1201"/>
                    <a:pt x="1202" y="0"/>
                    <a:pt x="2679" y="0"/>
                  </a:cubicBezTo>
                  <a:lnTo>
                    <a:pt x="2679" y="80"/>
                  </a:lnTo>
                  <a:cubicBezTo>
                    <a:pt x="1246" y="80"/>
                    <a:pt x="80" y="1245"/>
                    <a:pt x="80" y="2678"/>
                  </a:cubicBezTo>
                  <a:close/>
                </a:path>
              </a:pathLst>
            </a:custGeom>
            <a:solidFill>
              <a:srgbClr val="B92B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88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3763989" y="3630477"/>
              <a:ext cx="2305050" cy="2306638"/>
            </a:xfrm>
            <a:custGeom>
              <a:avLst/>
              <a:gdLst>
                <a:gd name="T0" fmla="*/ 2679 w 2679"/>
                <a:gd name="T1" fmla="*/ 2679 h 2679"/>
                <a:gd name="T2" fmla="*/ 2679 w 2679"/>
                <a:gd name="T3" fmla="*/ 2679 h 2679"/>
                <a:gd name="T4" fmla="*/ 0 w 2679"/>
                <a:gd name="T5" fmla="*/ 0 h 2679"/>
                <a:gd name="T6" fmla="*/ 80 w 2679"/>
                <a:gd name="T7" fmla="*/ 0 h 2679"/>
                <a:gd name="T8" fmla="*/ 2679 w 2679"/>
                <a:gd name="T9" fmla="*/ 2599 h 2679"/>
                <a:gd name="T10" fmla="*/ 2679 w 2679"/>
                <a:gd name="T11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9" h="2679">
                  <a:moveTo>
                    <a:pt x="2679" y="2679"/>
                  </a:moveTo>
                  <a:lnTo>
                    <a:pt x="2679" y="2679"/>
                  </a:lnTo>
                  <a:cubicBezTo>
                    <a:pt x="1202" y="2679"/>
                    <a:pt x="0" y="1477"/>
                    <a:pt x="0" y="0"/>
                  </a:cubicBezTo>
                  <a:lnTo>
                    <a:pt x="80" y="0"/>
                  </a:lnTo>
                  <a:cubicBezTo>
                    <a:pt x="80" y="1433"/>
                    <a:pt x="1246" y="2599"/>
                    <a:pt x="2679" y="2599"/>
                  </a:cubicBezTo>
                  <a:lnTo>
                    <a:pt x="2679" y="2679"/>
                  </a:lnTo>
                  <a:close/>
                </a:path>
              </a:pathLst>
            </a:custGeom>
            <a:solidFill>
              <a:srgbClr val="C924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88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6069039" y="3630477"/>
              <a:ext cx="2305050" cy="2306638"/>
            </a:xfrm>
            <a:custGeom>
              <a:avLst/>
              <a:gdLst>
                <a:gd name="T0" fmla="*/ 0 w 2678"/>
                <a:gd name="T1" fmla="*/ 2679 h 2679"/>
                <a:gd name="T2" fmla="*/ 0 w 2678"/>
                <a:gd name="T3" fmla="*/ 2679 h 2679"/>
                <a:gd name="T4" fmla="*/ 0 w 2678"/>
                <a:gd name="T5" fmla="*/ 2599 h 2679"/>
                <a:gd name="T6" fmla="*/ 2598 w 2678"/>
                <a:gd name="T7" fmla="*/ 0 h 2679"/>
                <a:gd name="T8" fmla="*/ 2678 w 2678"/>
                <a:gd name="T9" fmla="*/ 0 h 2679"/>
                <a:gd name="T10" fmla="*/ 0 w 2678"/>
                <a:gd name="T11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8" h="2679">
                  <a:moveTo>
                    <a:pt x="0" y="2679"/>
                  </a:moveTo>
                  <a:lnTo>
                    <a:pt x="0" y="2679"/>
                  </a:lnTo>
                  <a:lnTo>
                    <a:pt x="0" y="2599"/>
                  </a:lnTo>
                  <a:cubicBezTo>
                    <a:pt x="1432" y="2599"/>
                    <a:pt x="2598" y="1433"/>
                    <a:pt x="2598" y="0"/>
                  </a:cubicBezTo>
                  <a:lnTo>
                    <a:pt x="2678" y="0"/>
                  </a:lnTo>
                  <a:cubicBezTo>
                    <a:pt x="2678" y="1477"/>
                    <a:pt x="1477" y="2679"/>
                    <a:pt x="0" y="2679"/>
                  </a:cubicBezTo>
                  <a:close/>
                </a:path>
              </a:pathLst>
            </a:custGeom>
            <a:solidFill>
              <a:srgbClr val="0078D7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88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069039" y="1325427"/>
              <a:ext cx="2305050" cy="2305050"/>
            </a:xfrm>
            <a:custGeom>
              <a:avLst/>
              <a:gdLst>
                <a:gd name="T0" fmla="*/ 2678 w 2678"/>
                <a:gd name="T1" fmla="*/ 2678 h 2678"/>
                <a:gd name="T2" fmla="*/ 2678 w 2678"/>
                <a:gd name="T3" fmla="*/ 2678 h 2678"/>
                <a:gd name="T4" fmla="*/ 2598 w 2678"/>
                <a:gd name="T5" fmla="*/ 2678 h 2678"/>
                <a:gd name="T6" fmla="*/ 0 w 2678"/>
                <a:gd name="T7" fmla="*/ 80 h 2678"/>
                <a:gd name="T8" fmla="*/ 0 w 2678"/>
                <a:gd name="T9" fmla="*/ 0 h 2678"/>
                <a:gd name="T10" fmla="*/ 2678 w 2678"/>
                <a:gd name="T11" fmla="*/ 2678 h 2678"/>
                <a:gd name="T12" fmla="*/ 2678 w 2678"/>
                <a:gd name="T13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8" h="2678">
                  <a:moveTo>
                    <a:pt x="2678" y="2678"/>
                  </a:moveTo>
                  <a:lnTo>
                    <a:pt x="2678" y="2678"/>
                  </a:lnTo>
                  <a:lnTo>
                    <a:pt x="2598" y="2678"/>
                  </a:lnTo>
                  <a:cubicBezTo>
                    <a:pt x="2598" y="1245"/>
                    <a:pt x="1432" y="80"/>
                    <a:pt x="0" y="80"/>
                  </a:cubicBezTo>
                  <a:lnTo>
                    <a:pt x="0" y="0"/>
                  </a:lnTo>
                  <a:cubicBezTo>
                    <a:pt x="1477" y="0"/>
                    <a:pt x="2678" y="1201"/>
                    <a:pt x="2678" y="2678"/>
                  </a:cubicBezTo>
                  <a:lnTo>
                    <a:pt x="2678" y="2678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88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1055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41890" y="3280835"/>
            <a:ext cx="2234612" cy="74691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41890" y="4106834"/>
            <a:ext cx="2234612" cy="74691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41890" y="4932834"/>
            <a:ext cx="2243550" cy="74691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486714" y="2457130"/>
            <a:ext cx="3810574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21" indent="-280121" defTabSz="896214">
              <a:buFont typeface="Arial" panose="020B0604020202020204" pitchFamily="34" charset="0"/>
              <a:buChar char="•"/>
              <a:defRPr/>
            </a:pPr>
            <a:r>
              <a:rPr lang="en-US" sz="1567" kern="0" dirty="0">
                <a:solidFill>
                  <a:sysClr val="windowText" lastClr="000000"/>
                </a:solidFill>
                <a:latin typeface="+mj-lt"/>
              </a:rPr>
              <a:t>Scales by cloning the app on multiple servers/VMs/Containers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7822" y="247981"/>
            <a:ext cx="4764446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14">
              <a:defRPr/>
            </a:pPr>
            <a:r>
              <a:rPr lang="en-US" sz="2745" kern="0" dirty="0">
                <a:solidFill>
                  <a:sysClr val="windowText" lastClr="000000"/>
                </a:solidFill>
                <a:latin typeface="+mj-lt"/>
              </a:rPr>
              <a:t>Monolithic application approach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533143" y="264016"/>
            <a:ext cx="5192447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14">
              <a:defRPr/>
            </a:pPr>
            <a:r>
              <a:rPr lang="en-US" sz="2745" kern="0" dirty="0" err="1">
                <a:solidFill>
                  <a:sysClr val="windowText" lastClr="000000"/>
                </a:solidFill>
                <a:latin typeface="+mj-lt"/>
              </a:rPr>
              <a:t>Microservices</a:t>
            </a:r>
            <a:r>
              <a:rPr lang="en-US" sz="2745" kern="0" dirty="0">
                <a:solidFill>
                  <a:sysClr val="windowText" lastClr="000000"/>
                </a:solidFill>
                <a:latin typeface="+mj-lt"/>
              </a:rPr>
              <a:t> application approach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22499" y="1108248"/>
            <a:ext cx="3123757" cy="830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21" indent="-280121" defTabSz="896214">
              <a:buFont typeface="Arial" panose="020B0604020202020204" pitchFamily="34" charset="0"/>
              <a:buChar char="•"/>
              <a:defRPr/>
            </a:pPr>
            <a:r>
              <a:rPr lang="en-US" sz="1567" kern="0" dirty="0">
                <a:solidFill>
                  <a:sysClr val="windowText" lastClr="000000"/>
                </a:solidFill>
                <a:latin typeface="+mj-lt"/>
              </a:rPr>
              <a:t>A </a:t>
            </a:r>
            <a:r>
              <a:rPr lang="en-US" sz="1567" kern="0" dirty="0" err="1">
                <a:solidFill>
                  <a:sysClr val="windowText" lastClr="000000"/>
                </a:solidFill>
                <a:latin typeface="+mj-lt"/>
              </a:rPr>
              <a:t>microservice</a:t>
            </a:r>
            <a:r>
              <a:rPr lang="en-US" sz="1567" kern="0" dirty="0">
                <a:solidFill>
                  <a:sysClr val="windowText" lastClr="000000"/>
                </a:solidFill>
                <a:latin typeface="+mj-lt"/>
              </a:rPr>
              <a:t> application separates functionality into separate smaller services.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6685366" y="2360425"/>
            <a:ext cx="4713579" cy="4055905"/>
            <a:chOff x="6851987" y="2430462"/>
            <a:chExt cx="4808779" cy="4137821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1987" y="3328326"/>
              <a:ext cx="4808779" cy="3239957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6858001" y="2430462"/>
              <a:ext cx="4715072" cy="830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0121" indent="-280121" defTabSz="896214">
                <a:buFont typeface="Arial" panose="020B0604020202020204" pitchFamily="34" charset="0"/>
                <a:buChar char="•"/>
                <a:defRPr/>
              </a:pPr>
              <a:r>
                <a:rPr lang="en-US" sz="1567" kern="0" dirty="0">
                  <a:solidFill>
                    <a:sysClr val="windowText" lastClr="000000"/>
                  </a:solidFill>
                  <a:latin typeface="+mj-lt"/>
                </a:rPr>
                <a:t>Scales out by deploying each service independently creating instances of these services across servers/VMs/containers</a:t>
              </a:r>
            </a:p>
          </p:txBody>
        </p:sp>
      </p:grpSp>
      <p:sp>
        <p:nvSpPr>
          <p:cNvPr id="76" name="Hexagon 75"/>
          <p:cNvSpPr/>
          <p:nvPr/>
        </p:nvSpPr>
        <p:spPr bwMode="auto">
          <a:xfrm>
            <a:off x="9755884" y="1381733"/>
            <a:ext cx="267449" cy="239268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Hexagon 76"/>
          <p:cNvSpPr/>
          <p:nvPr/>
        </p:nvSpPr>
        <p:spPr bwMode="auto">
          <a:xfrm>
            <a:off x="10912536" y="1899283"/>
            <a:ext cx="267449" cy="23926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Hexagon 77"/>
          <p:cNvSpPr/>
          <p:nvPr/>
        </p:nvSpPr>
        <p:spPr bwMode="auto">
          <a:xfrm>
            <a:off x="11336907" y="1661718"/>
            <a:ext cx="267449" cy="239268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Hexagon 78"/>
          <p:cNvSpPr/>
          <p:nvPr/>
        </p:nvSpPr>
        <p:spPr bwMode="auto">
          <a:xfrm>
            <a:off x="9735314" y="1403571"/>
            <a:ext cx="267449" cy="239268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Hexagon 79"/>
          <p:cNvSpPr/>
          <p:nvPr/>
        </p:nvSpPr>
        <p:spPr bwMode="auto">
          <a:xfrm>
            <a:off x="9759863" y="1357572"/>
            <a:ext cx="267449" cy="239268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Hexagon 80"/>
          <p:cNvSpPr/>
          <p:nvPr/>
        </p:nvSpPr>
        <p:spPr bwMode="auto">
          <a:xfrm>
            <a:off x="9755479" y="1926699"/>
            <a:ext cx="267449" cy="239268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Hexagon 81"/>
          <p:cNvSpPr/>
          <p:nvPr/>
        </p:nvSpPr>
        <p:spPr bwMode="auto">
          <a:xfrm>
            <a:off x="9725493" y="1899283"/>
            <a:ext cx="267449" cy="239268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Hexagon 82"/>
          <p:cNvSpPr/>
          <p:nvPr/>
        </p:nvSpPr>
        <p:spPr bwMode="auto">
          <a:xfrm>
            <a:off x="9742378" y="1944698"/>
            <a:ext cx="267449" cy="239268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Hexagon 83"/>
          <p:cNvSpPr/>
          <p:nvPr/>
        </p:nvSpPr>
        <p:spPr bwMode="auto">
          <a:xfrm>
            <a:off x="10147181" y="1694139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Hexagon 84"/>
          <p:cNvSpPr/>
          <p:nvPr/>
        </p:nvSpPr>
        <p:spPr bwMode="auto">
          <a:xfrm>
            <a:off x="10187685" y="1646054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Hexagon 85"/>
          <p:cNvSpPr/>
          <p:nvPr/>
        </p:nvSpPr>
        <p:spPr bwMode="auto">
          <a:xfrm>
            <a:off x="10145345" y="1660362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Hexagon 86"/>
          <p:cNvSpPr/>
          <p:nvPr/>
        </p:nvSpPr>
        <p:spPr bwMode="auto">
          <a:xfrm>
            <a:off x="10866581" y="1337397"/>
            <a:ext cx="359360" cy="303737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Hexagon 87"/>
          <p:cNvSpPr/>
          <p:nvPr/>
        </p:nvSpPr>
        <p:spPr bwMode="auto">
          <a:xfrm>
            <a:off x="10866581" y="1890490"/>
            <a:ext cx="359360" cy="303737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Hexagon 88"/>
          <p:cNvSpPr/>
          <p:nvPr/>
        </p:nvSpPr>
        <p:spPr bwMode="auto">
          <a:xfrm>
            <a:off x="11275736" y="1620582"/>
            <a:ext cx="359360" cy="303737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10704375" y="1269060"/>
            <a:ext cx="1003297" cy="999257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6713" y="957282"/>
            <a:ext cx="3388396" cy="1056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21" indent="-280121" defTabSz="878727">
              <a:buFont typeface="Arial" panose="020B0604020202020204" pitchFamily="34" charset="0"/>
              <a:buChar char="•"/>
              <a:defRPr/>
            </a:pPr>
            <a:r>
              <a:rPr lang="en-US" sz="1567" kern="0" dirty="0">
                <a:solidFill>
                  <a:sysClr val="windowText" lastClr="000000"/>
                </a:solidFill>
                <a:latin typeface="+mj-lt"/>
              </a:rPr>
              <a:t>A monolith app contains domain specific functionality and is normally divided by functional layers such as web, business and data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676" y="1341321"/>
            <a:ext cx="594038" cy="59054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796" y="1396036"/>
            <a:ext cx="594038" cy="59054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6628" y="1626195"/>
            <a:ext cx="594038" cy="590544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9493747" y="927604"/>
            <a:ext cx="1003297" cy="1340712"/>
            <a:chOff x="9684608" y="945346"/>
            <a:chExt cx="1023560" cy="1367790"/>
          </a:xfrm>
        </p:grpSpPr>
        <p:sp>
          <p:nvSpPr>
            <p:cNvPr id="59" name="Hexagon 58"/>
            <p:cNvSpPr/>
            <p:nvPr/>
          </p:nvSpPr>
          <p:spPr bwMode="auto">
            <a:xfrm>
              <a:off x="9886641" y="1371114"/>
              <a:ext cx="366618" cy="309872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 dirty="0">
                <a:solidFill>
                  <a:sysClr val="windowText" lastClr="000000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Hexagon 59"/>
            <p:cNvSpPr/>
            <p:nvPr/>
          </p:nvSpPr>
          <p:spPr bwMode="auto">
            <a:xfrm>
              <a:off x="9886641" y="1935376"/>
              <a:ext cx="366618" cy="309872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 dirty="0">
                <a:solidFill>
                  <a:sysClr val="windowText" lastClr="000000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Hexagon 60"/>
            <p:cNvSpPr/>
            <p:nvPr/>
          </p:nvSpPr>
          <p:spPr bwMode="auto">
            <a:xfrm>
              <a:off x="10304059" y="1660017"/>
              <a:ext cx="366618" cy="309872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 dirty="0">
                <a:solidFill>
                  <a:sysClr val="windowText" lastClr="000000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9684608" y="1293697"/>
              <a:ext cx="1023560" cy="1019439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 dirty="0">
                <a:solidFill>
                  <a:sysClr val="windowText" lastClr="000000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845620" y="945346"/>
              <a:ext cx="728070" cy="371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96214">
                <a:defRPr/>
              </a:pPr>
              <a:r>
                <a:rPr lang="en-US" sz="1765" kern="0" dirty="0">
                  <a:solidFill>
                    <a:sysClr val="windowText" lastClr="000000"/>
                  </a:solidFill>
                  <a:latin typeface="+mj-lt"/>
                </a:rPr>
                <a:t>App 1</a:t>
              </a:r>
            </a:p>
          </p:txBody>
        </p:sp>
      </p:grpSp>
      <p:sp>
        <p:nvSpPr>
          <p:cNvPr id="94" name="Rectangle 93"/>
          <p:cNvSpPr/>
          <p:nvPr/>
        </p:nvSpPr>
        <p:spPr>
          <a:xfrm>
            <a:off x="10847618" y="914668"/>
            <a:ext cx="713657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14">
              <a:defRPr/>
            </a:pPr>
            <a:r>
              <a:rPr lang="en-US" sz="1765" kern="0" dirty="0">
                <a:solidFill>
                  <a:sysClr val="windowText" lastClr="000000"/>
                </a:solidFill>
                <a:latin typeface="+mj-lt"/>
              </a:rPr>
              <a:t>App 2</a:t>
            </a:r>
          </a:p>
        </p:txBody>
      </p:sp>
      <p:sp>
        <p:nvSpPr>
          <p:cNvPr id="95" name="Hexagon 94"/>
          <p:cNvSpPr/>
          <p:nvPr/>
        </p:nvSpPr>
        <p:spPr bwMode="auto">
          <a:xfrm>
            <a:off x="10906140" y="1390743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Hexagon 95"/>
          <p:cNvSpPr/>
          <p:nvPr/>
        </p:nvSpPr>
        <p:spPr bwMode="auto">
          <a:xfrm>
            <a:off x="10906140" y="1381733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Hexagon 96"/>
          <p:cNvSpPr/>
          <p:nvPr/>
        </p:nvSpPr>
        <p:spPr bwMode="auto">
          <a:xfrm>
            <a:off x="10920833" y="1339423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Hexagon 97"/>
          <p:cNvSpPr/>
          <p:nvPr/>
        </p:nvSpPr>
        <p:spPr bwMode="auto">
          <a:xfrm>
            <a:off x="10867641" y="1911993"/>
            <a:ext cx="267449" cy="23926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Hexagon 98"/>
          <p:cNvSpPr/>
          <p:nvPr/>
        </p:nvSpPr>
        <p:spPr bwMode="auto">
          <a:xfrm>
            <a:off x="11349886" y="1639498"/>
            <a:ext cx="267449" cy="239268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Hexagon 99"/>
          <p:cNvSpPr/>
          <p:nvPr/>
        </p:nvSpPr>
        <p:spPr bwMode="auto">
          <a:xfrm>
            <a:off x="11312988" y="1636592"/>
            <a:ext cx="267449" cy="239268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Hexagon 100"/>
          <p:cNvSpPr/>
          <p:nvPr/>
        </p:nvSpPr>
        <p:spPr bwMode="auto">
          <a:xfrm>
            <a:off x="10931463" y="1924448"/>
            <a:ext cx="267449" cy="23926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5868381" y="291959"/>
            <a:ext cx="3546" cy="5978070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20" name="Group 119"/>
          <p:cNvGrpSpPr/>
          <p:nvPr/>
        </p:nvGrpSpPr>
        <p:grpSpPr>
          <a:xfrm>
            <a:off x="3926429" y="947756"/>
            <a:ext cx="1003297" cy="1314756"/>
            <a:chOff x="4004846" y="965905"/>
            <a:chExt cx="1023560" cy="134131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 dirty="0">
                <a:solidFill>
                  <a:sysClr val="windowText" lastClr="000000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>
                <a:solidFill>
                  <a:sysClr val="windowText" lastClr="000000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>
                <a:solidFill>
                  <a:sysClr val="windowText" lastClr="000000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>
                <a:solidFill>
                  <a:sysClr val="windowText" lastClr="000000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60986" y="965905"/>
              <a:ext cx="728070" cy="371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96214">
                <a:defRPr/>
              </a:pPr>
              <a:r>
                <a:rPr lang="en-US" sz="1765" kern="0" dirty="0">
                  <a:solidFill>
                    <a:sysClr val="windowText" lastClr="000000"/>
                  </a:solidFill>
                  <a:latin typeface="+mj-lt"/>
                </a:rPr>
                <a:t>App 1</a:t>
              </a:r>
            </a:p>
          </p:txBody>
        </p:sp>
      </p:grpSp>
      <p:sp>
        <p:nvSpPr>
          <p:cNvPr id="123" name="Hexagon 122"/>
          <p:cNvSpPr/>
          <p:nvPr/>
        </p:nvSpPr>
        <p:spPr bwMode="auto">
          <a:xfrm>
            <a:off x="9724922" y="1935904"/>
            <a:ext cx="267449" cy="239268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Hexagon 124"/>
          <p:cNvSpPr/>
          <p:nvPr/>
        </p:nvSpPr>
        <p:spPr bwMode="auto">
          <a:xfrm>
            <a:off x="9708609" y="1924317"/>
            <a:ext cx="267449" cy="239268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Hexagon 125"/>
          <p:cNvSpPr/>
          <p:nvPr/>
        </p:nvSpPr>
        <p:spPr bwMode="auto">
          <a:xfrm>
            <a:off x="10900545" y="1374377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Hexagon 126"/>
          <p:cNvSpPr/>
          <p:nvPr/>
        </p:nvSpPr>
        <p:spPr bwMode="auto">
          <a:xfrm>
            <a:off x="10906186" y="1386959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Hexagon 127"/>
          <p:cNvSpPr/>
          <p:nvPr/>
        </p:nvSpPr>
        <p:spPr bwMode="auto">
          <a:xfrm>
            <a:off x="10860941" y="1341470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Hexagon 137"/>
          <p:cNvSpPr/>
          <p:nvPr/>
        </p:nvSpPr>
        <p:spPr bwMode="auto">
          <a:xfrm>
            <a:off x="10142652" y="1680197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Hexagon 139"/>
          <p:cNvSpPr/>
          <p:nvPr/>
        </p:nvSpPr>
        <p:spPr bwMode="auto">
          <a:xfrm>
            <a:off x="10163767" y="1675913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solidFill>
                <a:sysClr val="windowText" lastClr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25" grpId="0" animBg="1"/>
      <p:bldP spid="126" grpId="0" animBg="1"/>
      <p:bldP spid="128" grpId="0" animBg="1"/>
      <p:bldP spid="138" grpId="0" animBg="1"/>
      <p:bldP spid="1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11539" y="1546529"/>
            <a:ext cx="11400800" cy="49302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31" dirty="0"/>
              <a:t>Does one thing well</a:t>
            </a:r>
          </a:p>
          <a:p>
            <a:r>
              <a:rPr lang="en-US" sz="3431" dirty="0"/>
              <a:t>Is developed by a small cross-functional team </a:t>
            </a:r>
          </a:p>
          <a:p>
            <a:r>
              <a:rPr lang="en-US" sz="3431" dirty="0"/>
              <a:t>Can be built with task-appropriate languages/frameworks </a:t>
            </a:r>
          </a:p>
          <a:p>
            <a:r>
              <a:rPr lang="en-US" sz="3431" dirty="0"/>
              <a:t>Communicates over well-defined interfaces/protocols</a:t>
            </a:r>
          </a:p>
          <a:p>
            <a:r>
              <a:rPr lang="en-US" sz="3431" dirty="0"/>
              <a:t>Has a unique logical name (URI) that can be resolved</a:t>
            </a:r>
            <a:endParaRPr lang="en-US" sz="3529" dirty="0"/>
          </a:p>
          <a:p>
            <a:r>
              <a:rPr lang="en-US" sz="3431" dirty="0"/>
              <a:t>Is independent code and configuration (&amp; optionally state)</a:t>
            </a:r>
          </a:p>
          <a:p>
            <a:pPr lvl="1"/>
            <a:r>
              <a:rPr lang="en-US" sz="3137" dirty="0">
                <a:latin typeface="+mj-lt"/>
              </a:rPr>
              <a:t>Scales independently</a:t>
            </a:r>
          </a:p>
          <a:p>
            <a:pPr lvl="1"/>
            <a:r>
              <a:rPr lang="en-US" sz="3137" dirty="0">
                <a:latin typeface="+mj-lt"/>
              </a:rPr>
              <a:t>Gets upgraded independently</a:t>
            </a:r>
          </a:p>
          <a:p>
            <a:endParaRPr lang="en-US" sz="343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7152" y="291548"/>
            <a:ext cx="11655840" cy="89953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Microservice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945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55" y="2031587"/>
            <a:ext cx="1969137" cy="121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93"/>
          <p:cNvCxnSpPr/>
          <p:nvPr/>
        </p:nvCxnSpPr>
        <p:spPr>
          <a:xfrm flipH="1">
            <a:off x="5878641" y="1213514"/>
            <a:ext cx="2996" cy="5050784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" name="Flowchart: Magnetic Disk 14"/>
          <p:cNvSpPr/>
          <p:nvPr/>
        </p:nvSpPr>
        <p:spPr>
          <a:xfrm>
            <a:off x="1613925" y="4154534"/>
            <a:ext cx="2084615" cy="1608134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95624" y="4796937"/>
            <a:ext cx="263768" cy="323329"/>
            <a:chOff x="4818580" y="4212404"/>
            <a:chExt cx="441789" cy="544531"/>
          </a:xfrm>
        </p:grpSpPr>
        <p:sp>
          <p:nvSpPr>
            <p:cNvPr id="17" name="Rectangle 16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29566" y="4796937"/>
            <a:ext cx="263768" cy="323329"/>
            <a:chOff x="4818580" y="4212404"/>
            <a:chExt cx="441789" cy="544531"/>
          </a:xfrm>
        </p:grpSpPr>
        <p:sp>
          <p:nvSpPr>
            <p:cNvPr id="20" name="Rectangle 19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63507" y="4796937"/>
            <a:ext cx="263768" cy="323329"/>
            <a:chOff x="4818580" y="4212404"/>
            <a:chExt cx="441789" cy="544531"/>
          </a:xfrm>
        </p:grpSpPr>
        <p:sp>
          <p:nvSpPr>
            <p:cNvPr id="23" name="Rectangle 22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97447" y="4796937"/>
            <a:ext cx="263768" cy="323329"/>
            <a:chOff x="4818580" y="4212404"/>
            <a:chExt cx="441789" cy="544531"/>
          </a:xfrm>
        </p:grpSpPr>
        <p:sp>
          <p:nvSpPr>
            <p:cNvPr id="26" name="Rectangle 2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95624" y="5229459"/>
            <a:ext cx="263768" cy="323329"/>
            <a:chOff x="4818580" y="4212404"/>
            <a:chExt cx="441789" cy="544531"/>
          </a:xfrm>
        </p:grpSpPr>
        <p:sp>
          <p:nvSpPr>
            <p:cNvPr id="29" name="Rectangle 28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29566" y="5229459"/>
            <a:ext cx="263768" cy="323329"/>
            <a:chOff x="4818580" y="4212404"/>
            <a:chExt cx="441789" cy="544531"/>
          </a:xfrm>
        </p:grpSpPr>
        <p:sp>
          <p:nvSpPr>
            <p:cNvPr id="32" name="Rectangle 31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3507" y="5229459"/>
            <a:ext cx="263768" cy="323329"/>
            <a:chOff x="4818580" y="4212404"/>
            <a:chExt cx="441789" cy="544531"/>
          </a:xfrm>
        </p:grpSpPr>
        <p:sp>
          <p:nvSpPr>
            <p:cNvPr id="35" name="Rectangle 34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97447" y="5229459"/>
            <a:ext cx="263768" cy="323329"/>
            <a:chOff x="4818580" y="4212404"/>
            <a:chExt cx="441789" cy="544531"/>
          </a:xfrm>
        </p:grpSpPr>
        <p:sp>
          <p:nvSpPr>
            <p:cNvPr id="38" name="Rectangle 37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953839" y="1023971"/>
            <a:ext cx="3136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067" indent="-280067" defTabSz="896214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Single monolithic database</a:t>
            </a:r>
          </a:p>
          <a:p>
            <a:pPr marL="280067" indent="-280067" defTabSz="896214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Tiers of specific technologies</a:t>
            </a:r>
          </a:p>
        </p:txBody>
      </p:sp>
      <p:cxnSp>
        <p:nvCxnSpPr>
          <p:cNvPr id="105" name="Straight Arrow Connector 104"/>
          <p:cNvCxnSpPr>
            <a:endCxn id="2" idx="2"/>
          </p:cNvCxnSpPr>
          <p:nvPr/>
        </p:nvCxnSpPr>
        <p:spPr>
          <a:xfrm flipH="1" flipV="1">
            <a:off x="2699657" y="2569123"/>
            <a:ext cx="2439" cy="4709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352276" y="3057193"/>
            <a:ext cx="341023" cy="228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214">
              <a:defRPr/>
            </a:pPr>
            <a:endParaRPr lang="en-US" sz="1765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927624" y="3055364"/>
            <a:ext cx="341023" cy="228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214">
              <a:defRPr/>
            </a:pPr>
            <a:endParaRPr lang="en-US" sz="1765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28469" y="239184"/>
            <a:ext cx="4275529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14">
              <a:defRPr/>
            </a:pPr>
            <a:r>
              <a:rPr lang="en-US" sz="2745" kern="0" dirty="0">
                <a:solidFill>
                  <a:sysClr val="windowText" lastClr="000000"/>
                </a:solidFill>
                <a:latin typeface="+mj-lt"/>
              </a:rPr>
              <a:t>State in Monolithic approach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713862" y="274034"/>
            <a:ext cx="4703532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14">
              <a:defRPr/>
            </a:pPr>
            <a:r>
              <a:rPr lang="en-US" sz="2745" kern="0" dirty="0">
                <a:solidFill>
                  <a:sysClr val="windowText" lastClr="000000"/>
                </a:solidFill>
                <a:latin typeface="+mj-lt"/>
              </a:rPr>
              <a:t>State in </a:t>
            </a:r>
            <a:r>
              <a:rPr lang="en-US" sz="2745" kern="0" dirty="0" err="1">
                <a:solidFill>
                  <a:sysClr val="windowText" lastClr="000000"/>
                </a:solidFill>
                <a:latin typeface="+mj-lt"/>
              </a:rPr>
              <a:t>Microservices</a:t>
            </a:r>
            <a:r>
              <a:rPr lang="en-US" sz="2745" kern="0" dirty="0">
                <a:solidFill>
                  <a:sysClr val="windowText" lastClr="000000"/>
                </a:solidFill>
                <a:latin typeface="+mj-lt"/>
              </a:rPr>
              <a:t> approach</a:t>
            </a: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1799229" y="3040083"/>
            <a:ext cx="1743837" cy="69550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5" name="Picture 2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03" y="3201715"/>
            <a:ext cx="475654" cy="39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Rectangle 241"/>
          <p:cNvSpPr/>
          <p:nvPr/>
        </p:nvSpPr>
        <p:spPr>
          <a:xfrm>
            <a:off x="6286732" y="1090670"/>
            <a:ext cx="4314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067" indent="-280067" defTabSz="896214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Graph of interconnected </a:t>
            </a:r>
            <a:r>
              <a:rPr lang="en-US" kern="0" dirty="0" err="1">
                <a:solidFill>
                  <a:sysClr val="windowText" lastClr="000000"/>
                </a:solidFill>
                <a:latin typeface="+mj-lt"/>
              </a:rPr>
              <a:t>microservices</a:t>
            </a:r>
            <a:endParaRPr lang="en-US" kern="0" dirty="0">
              <a:solidFill>
                <a:sysClr val="windowText" lastClr="000000"/>
              </a:solidFill>
              <a:latin typeface="+mj-lt"/>
            </a:endParaRPr>
          </a:p>
          <a:p>
            <a:pPr marL="280067" indent="-280067" defTabSz="896214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State typically scoped to the </a:t>
            </a:r>
            <a:r>
              <a:rPr lang="en-US" kern="0" dirty="0" err="1">
                <a:solidFill>
                  <a:sysClr val="windowText" lastClr="000000"/>
                </a:solidFill>
                <a:latin typeface="+mj-lt"/>
              </a:rPr>
              <a:t>microservice</a:t>
            </a:r>
            <a:endParaRPr lang="en-US" kern="0" dirty="0">
              <a:solidFill>
                <a:sysClr val="windowText" lastClr="000000"/>
              </a:solidFill>
              <a:latin typeface="+mj-lt"/>
            </a:endParaRPr>
          </a:p>
          <a:p>
            <a:pPr marL="280067" indent="-280067" defTabSz="896214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Variety of technologies used 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748434" y="3791307"/>
            <a:ext cx="1220933" cy="55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214">
              <a:defRPr/>
            </a:pPr>
            <a:r>
              <a:rPr lang="en-US" sz="1469" kern="0" dirty="0">
                <a:solidFill>
                  <a:prstClr val="black"/>
                </a:solidFill>
                <a:latin typeface="Calibri" panose="020F0502020204030204"/>
              </a:rPr>
              <a:t>stateless services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6431102" y="2062218"/>
            <a:ext cx="5122040" cy="4118844"/>
            <a:chOff x="6560058" y="2103073"/>
            <a:chExt cx="5224748" cy="4201435"/>
          </a:xfrm>
        </p:grpSpPr>
        <p:grpSp>
          <p:nvGrpSpPr>
            <p:cNvPr id="133" name="Group 132"/>
            <p:cNvGrpSpPr/>
            <p:nvPr/>
          </p:nvGrpSpPr>
          <p:grpSpPr>
            <a:xfrm>
              <a:off x="6560058" y="2103073"/>
              <a:ext cx="5014716" cy="4201435"/>
              <a:chOff x="6557711" y="1579470"/>
              <a:chExt cx="5015428" cy="4202031"/>
            </a:xfrm>
          </p:grpSpPr>
          <p:sp>
            <p:nvSpPr>
              <p:cNvPr id="57" name="Rounded Rectangle 56"/>
              <p:cNvSpPr/>
              <p:nvPr/>
            </p:nvSpPr>
            <p:spPr bwMode="auto">
              <a:xfrm>
                <a:off x="6753041" y="3791310"/>
                <a:ext cx="1278240" cy="1393591"/>
              </a:xfrm>
              <a:prstGeom prst="roundRect">
                <a:avLst/>
              </a:prstGeom>
              <a:noFill/>
              <a:ln w="10795" cap="flat" cmpd="sng" algn="ctr">
                <a:solidFill>
                  <a:srgbClr val="404040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Flowchart: Magnetic Disk 57"/>
              <p:cNvSpPr/>
              <p:nvPr/>
            </p:nvSpPr>
            <p:spPr>
              <a:xfrm>
                <a:off x="7110127" y="4552710"/>
                <a:ext cx="571464" cy="573850"/>
              </a:xfrm>
              <a:prstGeom prst="flowChartMagneticDisk">
                <a:avLst/>
              </a:prstGeom>
              <a:solidFill>
                <a:srgbClr val="92D050"/>
              </a:solidFill>
              <a:ln w="15875" cap="flat" cmpd="sng" algn="ctr">
                <a:solidFill>
                  <a:sysClr val="window" lastClr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7203253" y="4823877"/>
                <a:ext cx="153877" cy="202604"/>
                <a:chOff x="4818580" y="4212404"/>
                <a:chExt cx="441789" cy="544531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4818580" y="4212404"/>
                  <a:ext cx="441789" cy="544531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896214">
                    <a:defRPr/>
                  </a:pPr>
                  <a:endParaRPr lang="en-US" sz="1765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18580" y="4212405"/>
                  <a:ext cx="441789" cy="113016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896214">
                    <a:defRPr/>
                  </a:pPr>
                  <a:endParaRPr lang="en-US" sz="1765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440507" y="4823877"/>
                <a:ext cx="153877" cy="202604"/>
                <a:chOff x="4818580" y="4212404"/>
                <a:chExt cx="441789" cy="54453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818580" y="4212404"/>
                  <a:ext cx="441789" cy="544531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896214">
                    <a:defRPr/>
                  </a:pPr>
                  <a:endParaRPr lang="en-US" sz="1765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4818580" y="4212405"/>
                  <a:ext cx="441789" cy="113016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896214">
                    <a:defRPr/>
                  </a:pPr>
                  <a:endParaRPr lang="en-US" sz="1765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cxnSp>
            <p:nvCxnSpPr>
              <p:cNvPr id="65" name="Straight Arrow Connector 64"/>
              <p:cNvCxnSpPr>
                <a:stCxn id="58" idx="1"/>
              </p:cNvCxnSpPr>
              <p:nvPr/>
            </p:nvCxnSpPr>
            <p:spPr>
              <a:xfrm flipV="1">
                <a:off x="7395859" y="4403607"/>
                <a:ext cx="0" cy="149103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6" name="Hexagon 65"/>
              <p:cNvSpPr>
                <a:spLocks noChangeAspect="1"/>
              </p:cNvSpPr>
              <p:nvPr/>
            </p:nvSpPr>
            <p:spPr bwMode="auto">
              <a:xfrm>
                <a:off x="7106041" y="3862813"/>
                <a:ext cx="579637" cy="540794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Hexagon 75"/>
              <p:cNvSpPr>
                <a:spLocks noChangeAspect="1"/>
              </p:cNvSpPr>
              <p:nvPr/>
            </p:nvSpPr>
            <p:spPr bwMode="auto">
              <a:xfrm>
                <a:off x="8477406" y="3862813"/>
                <a:ext cx="579637" cy="540794"/>
              </a:xfrm>
              <a:prstGeom prst="hexag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Hexagon 76"/>
              <p:cNvSpPr>
                <a:spLocks noChangeAspect="1"/>
              </p:cNvSpPr>
              <p:nvPr/>
            </p:nvSpPr>
            <p:spPr bwMode="auto">
              <a:xfrm>
                <a:off x="9661291" y="3855634"/>
                <a:ext cx="579637" cy="540794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Flowchart: Magnetic Disk 77"/>
              <p:cNvSpPr/>
              <p:nvPr/>
            </p:nvSpPr>
            <p:spPr>
              <a:xfrm>
                <a:off x="9873262" y="4213559"/>
                <a:ext cx="157972" cy="140896"/>
              </a:xfrm>
              <a:prstGeom prst="flowChartMagneticDisk">
                <a:avLst/>
              </a:prstGeom>
              <a:solidFill>
                <a:sysClr val="window" lastClr="FFFFFF"/>
              </a:solidFill>
              <a:ln w="15875" cap="flat" cmpd="sng" algn="ctr">
                <a:solidFill>
                  <a:srgbClr val="7030A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Hexagon 78"/>
              <p:cNvSpPr>
                <a:spLocks noChangeAspect="1"/>
              </p:cNvSpPr>
              <p:nvPr/>
            </p:nvSpPr>
            <p:spPr bwMode="auto">
              <a:xfrm>
                <a:off x="9106249" y="4901133"/>
                <a:ext cx="579637" cy="540794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" name="Flowchart: Magnetic Disk 79"/>
              <p:cNvSpPr/>
              <p:nvPr/>
            </p:nvSpPr>
            <p:spPr>
              <a:xfrm>
                <a:off x="9318220" y="5259058"/>
                <a:ext cx="157972" cy="140896"/>
              </a:xfrm>
              <a:prstGeom prst="flowChartMagneticDisk">
                <a:avLst/>
              </a:prstGeom>
              <a:solidFill>
                <a:sysClr val="window" lastClr="FFFFFF"/>
              </a:solidFill>
              <a:ln w="15875" cap="flat" cmpd="sng" algn="ctr">
                <a:solidFill>
                  <a:srgbClr val="00206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7" name="Straight Arrow Connector 86"/>
              <p:cNvCxnSpPr>
                <a:stCxn id="57" idx="0"/>
                <a:endCxn id="96" idx="4"/>
              </p:cNvCxnSpPr>
              <p:nvPr/>
            </p:nvCxnSpPr>
            <p:spPr>
              <a:xfrm flipV="1">
                <a:off x="7392161" y="2582878"/>
                <a:ext cx="1335803" cy="120843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88" name="Straight Arrow Connector 87"/>
              <p:cNvCxnSpPr>
                <a:endCxn id="96" idx="3"/>
              </p:cNvCxnSpPr>
              <p:nvPr/>
            </p:nvCxnSpPr>
            <p:spPr>
              <a:xfrm flipV="1">
                <a:off x="8787172" y="2724826"/>
                <a:ext cx="224690" cy="113798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89" name="Straight Arrow Connector 88"/>
              <p:cNvCxnSpPr>
                <a:stCxn id="77" idx="3"/>
                <a:endCxn id="76" idx="0"/>
              </p:cNvCxnSpPr>
              <p:nvPr/>
            </p:nvCxnSpPr>
            <p:spPr>
              <a:xfrm flipH="1">
                <a:off x="9057044" y="4126032"/>
                <a:ext cx="604247" cy="717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0" name="Straight Arrow Connector 89"/>
              <p:cNvCxnSpPr>
                <a:endCxn id="77" idx="0"/>
              </p:cNvCxnSpPr>
              <p:nvPr/>
            </p:nvCxnSpPr>
            <p:spPr>
              <a:xfrm flipH="1">
                <a:off x="10240928" y="4121892"/>
                <a:ext cx="604246" cy="413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1" name="Straight Arrow Connector 90"/>
              <p:cNvCxnSpPr>
                <a:stCxn id="79" idx="4"/>
                <a:endCxn id="76" idx="1"/>
              </p:cNvCxnSpPr>
              <p:nvPr/>
            </p:nvCxnSpPr>
            <p:spPr>
              <a:xfrm flipH="1" flipV="1">
                <a:off x="8921845" y="4403607"/>
                <a:ext cx="319603" cy="49752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92" name="Rectangle 91"/>
              <p:cNvSpPr/>
              <p:nvPr/>
            </p:nvSpPr>
            <p:spPr>
              <a:xfrm>
                <a:off x="6557711" y="5216656"/>
                <a:ext cx="1958525" cy="564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96214">
                  <a:defRPr/>
                </a:pPr>
                <a:r>
                  <a:rPr lang="en-US" sz="1469" kern="0" dirty="0">
                    <a:solidFill>
                      <a:prstClr val="black"/>
                    </a:solidFill>
                    <a:latin typeface="Calibri" panose="020F0502020204030204"/>
                  </a:rPr>
                  <a:t>stateless services with </a:t>
                </a:r>
              </a:p>
              <a:p>
                <a:pPr defTabSz="896214">
                  <a:defRPr/>
                </a:pPr>
                <a:r>
                  <a:rPr lang="en-US" sz="1469" kern="0" dirty="0">
                    <a:solidFill>
                      <a:prstClr val="black"/>
                    </a:solidFill>
                    <a:latin typeface="Calibri" panose="020F0502020204030204"/>
                  </a:rPr>
                  <a:t>separate stores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357112" y="4363481"/>
                <a:ext cx="1245592" cy="564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96214">
                  <a:defRPr/>
                </a:pPr>
                <a:r>
                  <a:rPr lang="en-US" sz="1469" kern="0" dirty="0" err="1">
                    <a:solidFill>
                      <a:prstClr val="black"/>
                    </a:solidFill>
                    <a:latin typeface="Calibri" panose="020F0502020204030204"/>
                  </a:rPr>
                  <a:t>stateful</a:t>
                </a:r>
                <a:r>
                  <a:rPr lang="en-US" sz="1469" kern="0" dirty="0">
                    <a:solidFill>
                      <a:prstClr val="black"/>
                    </a:solidFill>
                    <a:latin typeface="Calibri" panose="020F0502020204030204"/>
                  </a:rPr>
                  <a:t> services</a:t>
                </a:r>
              </a:p>
            </p:txBody>
          </p:sp>
          <p:grpSp>
            <p:nvGrpSpPr>
              <p:cNvPr id="95" name="Group 94"/>
              <p:cNvGrpSpPr>
                <a:grpSpLocks noChangeAspect="1"/>
              </p:cNvGrpSpPr>
              <p:nvPr/>
            </p:nvGrpSpPr>
            <p:grpSpPr>
              <a:xfrm>
                <a:off x="8727965" y="2090816"/>
                <a:ext cx="567793" cy="634010"/>
                <a:chOff x="5499394" y="1899253"/>
                <a:chExt cx="1132765" cy="1226322"/>
              </a:xfrm>
            </p:grpSpPr>
            <p:sp>
              <p:nvSpPr>
                <p:cNvPr id="96" name="Hexagon 95"/>
                <p:cNvSpPr/>
                <p:nvPr/>
              </p:nvSpPr>
              <p:spPr bwMode="auto">
                <a:xfrm rot="16200000">
                  <a:off x="5452616" y="1946031"/>
                  <a:ext cx="1226322" cy="1132765"/>
                </a:xfrm>
                <a:prstGeom prst="hexagon">
                  <a:avLst/>
                </a:prstGeom>
                <a:solidFill>
                  <a:srgbClr val="FFB900"/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13" rIns="0" bIns="45713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92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pic>
              <p:nvPicPr>
                <p:cNvPr id="97" name="Picture 21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0027" y="2304620"/>
                  <a:ext cx="571500" cy="468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8" name="Rectangle 97"/>
              <p:cNvSpPr/>
              <p:nvPr/>
            </p:nvSpPr>
            <p:spPr>
              <a:xfrm>
                <a:off x="9966317" y="1937045"/>
                <a:ext cx="1606822" cy="784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96214">
                  <a:defRPr/>
                </a:pPr>
                <a:r>
                  <a:rPr lang="en-US" sz="1469" kern="0" dirty="0">
                    <a:solidFill>
                      <a:prstClr val="black"/>
                    </a:solidFill>
                    <a:latin typeface="Calibri" panose="020F0502020204030204"/>
                  </a:rPr>
                  <a:t>stateless presentation services</a:t>
                </a:r>
              </a:p>
            </p:txBody>
          </p:sp>
          <p:pic>
            <p:nvPicPr>
              <p:cNvPr id="99" name="Picture 23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0764" y="4023779"/>
                <a:ext cx="266210" cy="21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Picture 23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3478" y="4023573"/>
                <a:ext cx="266210" cy="21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23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5786" y="3979117"/>
                <a:ext cx="200002" cy="164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" name="Picture 23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2868" y="5019851"/>
                <a:ext cx="200002" cy="164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1" name="Group 120"/>
              <p:cNvGrpSpPr>
                <a:grpSpLocks noChangeAspect="1"/>
              </p:cNvGrpSpPr>
              <p:nvPr/>
            </p:nvGrpSpPr>
            <p:grpSpPr>
              <a:xfrm>
                <a:off x="9326297" y="2098174"/>
                <a:ext cx="567793" cy="634010"/>
                <a:chOff x="5499394" y="1899253"/>
                <a:chExt cx="1132765" cy="1226322"/>
              </a:xfrm>
            </p:grpSpPr>
            <p:sp>
              <p:nvSpPr>
                <p:cNvPr id="122" name="Hexagon 121"/>
                <p:cNvSpPr/>
                <p:nvPr/>
              </p:nvSpPr>
              <p:spPr bwMode="auto">
                <a:xfrm rot="16200000">
                  <a:off x="5452616" y="1946031"/>
                  <a:ext cx="1226322" cy="1132765"/>
                </a:xfrm>
                <a:prstGeom prst="hexagon">
                  <a:avLst/>
                </a:prstGeom>
                <a:solidFill>
                  <a:srgbClr val="FFB900"/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13" rIns="0" bIns="45713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92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pic>
              <p:nvPicPr>
                <p:cNvPr id="123" name="Picture 21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0027" y="2304620"/>
                  <a:ext cx="571500" cy="468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24" name="Group 123"/>
              <p:cNvGrpSpPr>
                <a:grpSpLocks noChangeAspect="1"/>
              </p:cNvGrpSpPr>
              <p:nvPr/>
            </p:nvGrpSpPr>
            <p:grpSpPr>
              <a:xfrm>
                <a:off x="9031937" y="1579470"/>
                <a:ext cx="567793" cy="634010"/>
                <a:chOff x="5499394" y="1899253"/>
                <a:chExt cx="1132765" cy="1226322"/>
              </a:xfrm>
            </p:grpSpPr>
            <p:sp>
              <p:nvSpPr>
                <p:cNvPr id="125" name="Hexagon 124"/>
                <p:cNvSpPr/>
                <p:nvPr/>
              </p:nvSpPr>
              <p:spPr bwMode="auto">
                <a:xfrm rot="16200000">
                  <a:off x="5452616" y="1946031"/>
                  <a:ext cx="1226322" cy="1132765"/>
                </a:xfrm>
                <a:prstGeom prst="hexagon">
                  <a:avLst/>
                </a:prstGeom>
                <a:solidFill>
                  <a:srgbClr val="FFB900"/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13" rIns="0" bIns="45713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92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pic>
              <p:nvPicPr>
                <p:cNvPr id="126" name="Picture 21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0027" y="2304620"/>
                  <a:ext cx="571500" cy="468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64" name="Rounded Rectangle 263"/>
            <p:cNvSpPr/>
            <p:nvPr/>
          </p:nvSpPr>
          <p:spPr bwMode="auto">
            <a:xfrm>
              <a:off x="10506747" y="4314289"/>
              <a:ext cx="1278059" cy="1393393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46220" y="4300053"/>
            <a:ext cx="568162" cy="1238730"/>
            <a:chOff x="10859698" y="4385781"/>
            <a:chExt cx="579555" cy="1263569"/>
          </a:xfrm>
        </p:grpSpPr>
        <p:sp>
          <p:nvSpPr>
            <p:cNvPr id="265" name="Flowchart: Magnetic Disk 264"/>
            <p:cNvSpPr/>
            <p:nvPr/>
          </p:nvSpPr>
          <p:spPr>
            <a:xfrm>
              <a:off x="10863783" y="5075582"/>
              <a:ext cx="571383" cy="573768"/>
            </a:xfrm>
            <a:prstGeom prst="flowChartMagneticDisk">
              <a:avLst/>
            </a:prstGeom>
            <a:solidFill>
              <a:srgbClr val="FF0000"/>
            </a:solidFill>
            <a:ln w="158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10956896" y="5346710"/>
              <a:ext cx="153855" cy="202575"/>
              <a:chOff x="4818580" y="4212404"/>
              <a:chExt cx="441789" cy="544531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4818580" y="4212404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818580" y="4212405"/>
                <a:ext cx="441789" cy="113016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11194116" y="5346710"/>
              <a:ext cx="153855" cy="202575"/>
              <a:chOff x="4818580" y="4212404"/>
              <a:chExt cx="441789" cy="544531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4818580" y="4212404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4818580" y="4212405"/>
                <a:ext cx="441789" cy="113016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272" name="Straight Arrow Connector 271"/>
            <p:cNvCxnSpPr>
              <a:stCxn id="265" idx="1"/>
            </p:cNvCxnSpPr>
            <p:nvPr/>
          </p:nvCxnSpPr>
          <p:spPr>
            <a:xfrm flipV="1">
              <a:off x="11149474" y="4926499"/>
              <a:ext cx="0" cy="14908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3" name="Hexagon 272"/>
            <p:cNvSpPr>
              <a:spLocks noChangeAspect="1"/>
            </p:cNvSpPr>
            <p:nvPr/>
          </p:nvSpPr>
          <p:spPr bwMode="auto">
            <a:xfrm>
              <a:off x="10859698" y="4385781"/>
              <a:ext cx="579555" cy="540717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4" name="Picture 23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5748" y="4546519"/>
              <a:ext cx="266172" cy="21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6" name="Group 235"/>
          <p:cNvGrpSpPr/>
          <p:nvPr/>
        </p:nvGrpSpPr>
        <p:grpSpPr>
          <a:xfrm>
            <a:off x="1827738" y="1873621"/>
            <a:ext cx="1743837" cy="695502"/>
            <a:chOff x="3376521" y="2451684"/>
            <a:chExt cx="1778805" cy="709448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3376521" y="2451684"/>
              <a:ext cx="1778805" cy="709448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Picture 21"/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208" y="2649249"/>
              <a:ext cx="508415" cy="429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" name="Group 234"/>
            <p:cNvGrpSpPr/>
            <p:nvPr/>
          </p:nvGrpSpPr>
          <p:grpSpPr>
            <a:xfrm>
              <a:off x="4038674" y="2540411"/>
              <a:ext cx="1001251" cy="552279"/>
              <a:chOff x="1555527" y="2277226"/>
              <a:chExt cx="1001251" cy="552279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1555527" y="2277226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850355" y="2592487"/>
                <a:ext cx="411600" cy="23701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90213" y="232819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590213" y="2368711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592058" y="2449160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882273" y="26415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882273" y="2682108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884117" y="276255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145178" y="2277226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0" bIns="33610" rtlCol="0" anchor="b" anchorCtr="0"/>
              <a:lstStyle/>
              <a:p>
                <a:pPr algn="ctr" defTabSz="913687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177098" y="2326329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177098" y="2366846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178942" y="244729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14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2493333" y="3153817"/>
            <a:ext cx="981569" cy="541422"/>
            <a:chOff x="1555527" y="2277226"/>
            <a:chExt cx="1001251" cy="552279"/>
          </a:xfrm>
        </p:grpSpPr>
        <p:sp>
          <p:nvSpPr>
            <p:cNvPr id="186" name="Rectangle 185"/>
            <p:cNvSpPr/>
            <p:nvPr/>
          </p:nvSpPr>
          <p:spPr>
            <a:xfrm>
              <a:off x="1555527" y="2277226"/>
              <a:ext cx="411600" cy="23701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850355" y="2592487"/>
              <a:ext cx="411600" cy="23701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590213" y="2328195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590213" y="2368711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592058" y="2449160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82273" y="2641591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882273" y="2682108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884117" y="2762557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145178" y="2277226"/>
              <a:ext cx="411600" cy="23701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177098" y="2326329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177098" y="2366846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178942" y="2447295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14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249" name="Straight Arrow Connector 248"/>
          <p:cNvCxnSpPr/>
          <p:nvPr/>
        </p:nvCxnSpPr>
        <p:spPr>
          <a:xfrm flipH="1" flipV="1">
            <a:off x="2684269" y="3722254"/>
            <a:ext cx="2439" cy="4709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91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>
            <a:spLocks noChangeAspect="1"/>
          </p:cNvSpPr>
          <p:nvPr/>
        </p:nvSpPr>
        <p:spPr bwMode="auto">
          <a:xfrm>
            <a:off x="1477447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Hexagon 2"/>
          <p:cNvSpPr>
            <a:spLocks noChangeAspect="1"/>
          </p:cNvSpPr>
          <p:nvPr/>
        </p:nvSpPr>
        <p:spPr bwMode="auto">
          <a:xfrm>
            <a:off x="2590726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Hexagon 3"/>
          <p:cNvSpPr>
            <a:spLocks noChangeAspect="1"/>
          </p:cNvSpPr>
          <p:nvPr/>
        </p:nvSpPr>
        <p:spPr bwMode="auto">
          <a:xfrm>
            <a:off x="3663425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xagon 4"/>
          <p:cNvSpPr>
            <a:spLocks noChangeAspect="1"/>
          </p:cNvSpPr>
          <p:nvPr/>
        </p:nvSpPr>
        <p:spPr bwMode="auto">
          <a:xfrm>
            <a:off x="4764950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Hexagon 5"/>
          <p:cNvSpPr>
            <a:spLocks noChangeAspect="1"/>
          </p:cNvSpPr>
          <p:nvPr/>
        </p:nvSpPr>
        <p:spPr bwMode="auto">
          <a:xfrm>
            <a:off x="5866475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Hexagon 6"/>
          <p:cNvSpPr>
            <a:spLocks noChangeAspect="1"/>
          </p:cNvSpPr>
          <p:nvPr/>
        </p:nvSpPr>
        <p:spPr bwMode="auto">
          <a:xfrm>
            <a:off x="6948898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Hexagon 7"/>
          <p:cNvSpPr>
            <a:spLocks noChangeAspect="1"/>
          </p:cNvSpPr>
          <p:nvPr/>
        </p:nvSpPr>
        <p:spPr bwMode="auto">
          <a:xfrm>
            <a:off x="8033460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xagon 8"/>
          <p:cNvSpPr>
            <a:spLocks noChangeAspect="1"/>
          </p:cNvSpPr>
          <p:nvPr/>
        </p:nvSpPr>
        <p:spPr bwMode="auto">
          <a:xfrm>
            <a:off x="9131606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Hexagon 9"/>
          <p:cNvSpPr>
            <a:spLocks noChangeAspect="1"/>
          </p:cNvSpPr>
          <p:nvPr/>
        </p:nvSpPr>
        <p:spPr bwMode="auto">
          <a:xfrm>
            <a:off x="10200193" y="2752109"/>
            <a:ext cx="652809" cy="5646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Pentagon 10"/>
          <p:cNvSpPr/>
          <p:nvPr/>
        </p:nvSpPr>
        <p:spPr bwMode="auto">
          <a:xfrm rot="5400000">
            <a:off x="2863643" y="3456253"/>
            <a:ext cx="1112370" cy="156532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entagon 11"/>
          <p:cNvSpPr/>
          <p:nvPr/>
        </p:nvSpPr>
        <p:spPr bwMode="auto">
          <a:xfrm rot="5400000">
            <a:off x="8781049" y="3456253"/>
            <a:ext cx="1112370" cy="156532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Pentagon 12"/>
          <p:cNvSpPr/>
          <p:nvPr/>
        </p:nvSpPr>
        <p:spPr bwMode="auto">
          <a:xfrm rot="5400000">
            <a:off x="5822346" y="3456253"/>
            <a:ext cx="1112370" cy="156532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35399" y="3027236"/>
            <a:ext cx="10483048" cy="931544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35399" y="1490017"/>
            <a:ext cx="10483048" cy="1481175"/>
            <a:chOff x="880533" y="1857930"/>
            <a:chExt cx="10706923" cy="1512807"/>
          </a:xfrm>
        </p:grpSpPr>
        <p:sp>
          <p:nvSpPr>
            <p:cNvPr id="16" name="Hexagon 15"/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Hexagon 16"/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Hexagon 17"/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Hexagon 18"/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Hexagon 19"/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Hexagon 20"/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Hexagon 21"/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Hexagon 22"/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Hexagon 23"/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Hexagon 24"/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Hexagon 25"/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Hexagon 26"/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Hexagon 27"/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Hexagon 28"/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Hexagon 29"/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Hexagon 30"/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Hexagon 31"/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Hexagon 32"/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Hexagon 33"/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Hexagon 34"/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Hexagon 35"/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Hexagon 36"/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Hexagon 37"/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Hexagon 38"/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Hexagon 39"/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Hexagon 40"/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Hexagon 41"/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Hexagon 42"/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Hexagon 43"/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Hexagon 44"/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Hexagon 45"/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Hexagon 46"/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Hexagon 47"/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Hexagon 48"/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Hexagon 49"/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Hexagon 50"/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Hexagon 51"/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9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438724" y="5988815"/>
            <a:ext cx="2554460" cy="620877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2350" kern="0" dirty="0">
                <a:solidFill>
                  <a:sysClr val="windowText" lastClr="000000"/>
                </a:solidFill>
                <a:ea typeface="MS PGothic" panose="020B0600070205080204" pitchFamily="34" charset="-128"/>
              </a:rPr>
              <a:t>Public Cloud</a:t>
            </a: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2590727" y="4964695"/>
            <a:ext cx="1755623" cy="971794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/>
          <a:p>
            <a:pPr defTabSz="913205">
              <a:defRPr/>
            </a:pPr>
            <a:endParaRPr lang="en-US" sz="1763" kern="0">
              <a:solidFill>
                <a:srgbClr val="505050"/>
              </a:solidFill>
              <a:ea typeface="MS PGothic" panose="020B0600070205080204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80361" y="5980630"/>
            <a:ext cx="2841141" cy="620877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2350" kern="0" dirty="0">
                <a:solidFill>
                  <a:sysClr val="windowText" lastClr="000000"/>
                </a:solidFill>
                <a:ea typeface="MS PGothic" panose="020B0600070205080204" pitchFamily="34" charset="-128"/>
              </a:rPr>
              <a:t>Other Clouds</a:t>
            </a: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8466815" y="4944214"/>
            <a:ext cx="1755623" cy="971794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/>
          <a:p>
            <a:pPr defTabSz="913205">
              <a:defRPr/>
            </a:pPr>
            <a:endParaRPr lang="en-US" sz="1763" kern="0">
              <a:solidFill>
                <a:srgbClr val="505050"/>
              </a:solidFill>
              <a:ea typeface="MS PGothic" panose="020B0600070205080204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92612" y="5980631"/>
            <a:ext cx="2511197" cy="1015693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2350" kern="0" dirty="0">
                <a:solidFill>
                  <a:sysClr val="windowText" lastClr="000000"/>
                </a:solidFill>
                <a:ea typeface="MS PGothic" panose="020B0600070205080204" pitchFamily="34" charset="-128"/>
              </a:rPr>
              <a:t>On Premises</a:t>
            </a:r>
          </a:p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2350" kern="0" dirty="0">
                <a:solidFill>
                  <a:sysClr val="windowText" lastClr="000000"/>
                </a:solidFill>
                <a:ea typeface="MS PGothic" panose="020B0600070205080204" pitchFamily="34" charset="-128"/>
              </a:rPr>
              <a:t>Private cloud</a:t>
            </a:r>
          </a:p>
        </p:txBody>
      </p:sp>
      <p:grpSp>
        <p:nvGrpSpPr>
          <p:cNvPr id="59" name="Group 8"/>
          <p:cNvGrpSpPr>
            <a:grpSpLocks noChangeAspect="1"/>
          </p:cNvGrpSpPr>
          <p:nvPr/>
        </p:nvGrpSpPr>
        <p:grpSpPr bwMode="auto">
          <a:xfrm>
            <a:off x="5499899" y="4558103"/>
            <a:ext cx="1771583" cy="1770485"/>
            <a:chOff x="4385" y="3099"/>
            <a:chExt cx="1613" cy="1612"/>
          </a:xfrm>
        </p:grpSpPr>
        <p:sp>
          <p:nvSpPr>
            <p:cNvPr id="60" name="AutoShape 7"/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244663" y="3095578"/>
            <a:ext cx="1448247" cy="853081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 err="1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LifecycleMgmt</a:t>
            </a:r>
            <a:endParaRPr lang="en-US" sz="1961" kern="0" dirty="0"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ea typeface="MS PGothic" panose="020B0600070205080204" pitchFamily="34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14123" y="3116683"/>
            <a:ext cx="1915934" cy="853081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Independent Scaling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32323" y="3101199"/>
            <a:ext cx="1915934" cy="853081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Independent Updates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89069" y="3100766"/>
            <a:ext cx="1623593" cy="842703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Always On</a:t>
            </a:r>
            <a:b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</a:b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466815" y="3149722"/>
            <a:ext cx="1623593" cy="832395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Resource</a:t>
            </a:r>
            <a:b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</a:b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Efficient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35666" y="3099997"/>
            <a:ext cx="1623593" cy="907826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Stateless/</a:t>
            </a:r>
          </a:p>
          <a:p>
            <a:pPr algn="ctr" defTabSz="913205">
              <a:lnSpc>
                <a:spcPct val="90000"/>
              </a:lnSpc>
              <a:spcAft>
                <a:spcPts val="587"/>
              </a:spcAft>
              <a:defRPr/>
            </a:pPr>
            <a:r>
              <a:rPr lang="en-US" sz="1961" kern="0" dirty="0" err="1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Stateful</a:t>
            </a:r>
            <a:endParaRPr lang="en-US" sz="1961" kern="0" dirty="0"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ea typeface="MS PGothic" panose="020B0600070205080204" pitchFamily="34" charset="-128"/>
            </a:endParaRPr>
          </a:p>
        </p:txBody>
      </p:sp>
      <p:sp>
        <p:nvSpPr>
          <p:cNvPr id="80" name="Title 2"/>
          <p:cNvSpPr txBox="1">
            <a:spLocks/>
          </p:cNvSpPr>
          <p:nvPr/>
        </p:nvSpPr>
        <p:spPr>
          <a:xfrm>
            <a:off x="418645" y="439361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>
                <a:solidFill>
                  <a:schemeClr val="tx1"/>
                </a:solidFill>
              </a:rPr>
              <a:t>Azure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272863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1849" y="2383171"/>
            <a:ext cx="8835645" cy="3959210"/>
            <a:chOff x="304800" y="1347661"/>
            <a:chExt cx="8229600" cy="5357939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874838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Windows OS</a:t>
              </a: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04800" y="4846638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Windows OS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248400" y="4770438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Windows OS</a:t>
              </a: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98018" y="1347661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896386"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Windows OS</a:t>
              </a: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248400" y="1951038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Windows OS</a:t>
              </a: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52800" y="4800600"/>
              <a:ext cx="2286000" cy="185896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Windows OS</a:t>
              </a: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defTabSz="896386">
                <a:defRPr/>
              </a:pPr>
              <a:endParaRPr lang="en-US" kern="0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19200" y="2781736"/>
              <a:ext cx="6553200" cy="33528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>
                <a:defRPr/>
              </a:pPr>
              <a:endParaRPr lang="en-US" sz="2400" kern="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997109" y="2857936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Fabric</a:t>
              </a:r>
            </a:p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485900" y="5059362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Fabric</a:t>
              </a:r>
            </a:p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Node 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114800" y="5795728"/>
              <a:ext cx="762000" cy="685801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Fabric</a:t>
              </a:r>
            </a:p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174100" y="2319786"/>
              <a:ext cx="762000" cy="685801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Fabric</a:t>
              </a:r>
            </a:p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446854" y="3010336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Fabric</a:t>
              </a:r>
            </a:p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446854" y="5220136"/>
              <a:ext cx="762000" cy="685800"/>
            </a:xfrm>
            <a:prstGeom prst="ellipse">
              <a:avLst/>
            </a:prstGeom>
            <a:solidFill>
              <a:srgbClr val="00BCF2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Fabric</a:t>
              </a:r>
            </a:p>
            <a:p>
              <a:pPr algn="ctr" defTabSz="896386">
                <a:defRPr/>
              </a:pPr>
              <a:r>
                <a:rPr lang="en-US" sz="900" kern="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500" y="971205"/>
            <a:ext cx="12484929" cy="1267294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spAutoFit/>
          </a:bodyPr>
          <a:lstStyle/>
          <a:p>
            <a:r>
              <a:rPr lang="en-US" sz="2353" dirty="0"/>
              <a:t>Set of OS instances (real or virtual) stitched together to form a pool of resources</a:t>
            </a:r>
          </a:p>
          <a:p>
            <a:r>
              <a:rPr lang="en-US" sz="2353" dirty="0"/>
              <a:t>Cluster can scale to 1000s of machines, is self repairing, and scales-up or down</a:t>
            </a:r>
          </a:p>
          <a:p>
            <a:r>
              <a:rPr lang="en-US" sz="2353" dirty="0"/>
              <a:t>Acts as environment-independent abstraction layer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11810" y="177106"/>
            <a:ext cx="10968387" cy="1142838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br>
              <a:rPr lang="en-US" dirty="0"/>
            </a:b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13500" y="126181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rmAutofit fontScale="97500"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5294" spc="-1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142610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1|9|12.4|3.8|7.9|1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2.5|3|2.1|12.7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8|4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VXo6Y7r8Eudz_6E3oBk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VXo6Y7r8Eudz_6E3oBkH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Microsoft Office PowerPoint</Application>
  <PresentationFormat>Widescreen</PresentationFormat>
  <Paragraphs>499</Paragraphs>
  <Slides>35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 Unicode MS</vt:lpstr>
      <vt:lpstr>MS PGothic</vt:lpstr>
      <vt:lpstr>Arial</vt:lpstr>
      <vt:lpstr>Blender Pro Book</vt:lpstr>
      <vt:lpstr>Calibri</vt:lpstr>
      <vt:lpstr>Calibri Light</vt:lpstr>
      <vt:lpstr>Consolas</vt:lpstr>
      <vt:lpstr>KodchiangUPC</vt:lpstr>
      <vt:lpstr>Segoe UI</vt:lpstr>
      <vt:lpstr>Segoe UI Light</vt:lpstr>
      <vt:lpstr>Segoe UI Semibold</vt:lpstr>
      <vt:lpstr>Segoe UI Semilight</vt:lpstr>
      <vt:lpstr>Wingdings</vt:lpstr>
      <vt:lpstr>Office Theme</vt:lpstr>
      <vt:lpstr>Technical Deep Dive: Creating Apps for the Intelligent Cloud Day2 – Architecting for Scale</vt:lpstr>
      <vt:lpstr>Agenda</vt:lpstr>
      <vt:lpstr>Microservices Approach and Azure Service Fabric</vt:lpstr>
      <vt:lpstr>Why a microservices approach?</vt:lpstr>
      <vt:lpstr>PowerPoint Presentation</vt:lpstr>
      <vt:lpstr>A Microservice…</vt:lpstr>
      <vt:lpstr>PowerPoint Presentation</vt:lpstr>
      <vt:lpstr>PowerPoint Presentation</vt:lpstr>
      <vt:lpstr> </vt:lpstr>
      <vt:lpstr>Types of microservices  from a Service Fabric perspective</vt:lpstr>
      <vt:lpstr>Application type</vt:lpstr>
      <vt:lpstr>Comparison to Azure Cloud Services</vt:lpstr>
      <vt:lpstr>PowerPoint Presentation</vt:lpstr>
      <vt:lpstr>Demo: Building your first microservice with Service Fabric </vt:lpstr>
      <vt:lpstr>Service Fabric cluster with microservices</vt:lpstr>
      <vt:lpstr>Handling machine failures</vt:lpstr>
      <vt:lpstr>Demo: Creating a Service Fabric cluster via the portal</vt:lpstr>
      <vt:lpstr>Building and managing microservice applications</vt:lpstr>
      <vt:lpstr>PowerPoint Presentation</vt:lpstr>
      <vt:lpstr>Reliable Collections</vt:lpstr>
      <vt:lpstr>Stateless Services Pattern</vt:lpstr>
      <vt:lpstr>Stateful Services Pattern Simplify design, reduce latency</vt:lpstr>
      <vt:lpstr>Demo: Building reliable service applications  </vt:lpstr>
      <vt:lpstr>Stateful microservice</vt:lpstr>
      <vt:lpstr>What is an Actor?</vt:lpstr>
      <vt:lpstr>Create a Reliable Actor</vt:lpstr>
      <vt:lpstr>Running Microservices at Scale</vt:lpstr>
      <vt:lpstr>Service partitioning</vt:lpstr>
      <vt:lpstr>Demo: Scaling out a service </vt:lpstr>
      <vt:lpstr>Monitoring your Services</vt:lpstr>
      <vt:lpstr>Diagnostics and Troubleshooting</vt:lpstr>
      <vt:lpstr>Application Upgrade</vt:lpstr>
      <vt:lpstr>Demo: Upgrade </vt:lpstr>
      <vt:lpstr>Contact Us Technical services to help you win more deals, accelerate deployment and increase consumption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2016-10-11T12:55:24Z</dcterms:created>
  <dcterms:modified xsi:type="dcterms:W3CDTF">2016-10-11T12:55:30Z</dcterms:modified>
</cp:coreProperties>
</file>