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8" r:id="rId4"/>
    <p:sldId id="298" r:id="rId5"/>
    <p:sldId id="309" r:id="rId6"/>
    <p:sldId id="308" r:id="rId7"/>
    <p:sldId id="310" r:id="rId8"/>
    <p:sldId id="292" r:id="rId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1"/>
      <p:bold r:id="rId12"/>
      <p:italic r:id="rId13"/>
      <p:boldItalic r:id="rId14"/>
    </p:embeddedFont>
    <p:embeddedFont>
      <p:font typeface="Helvetica Neue Light" panose="0200040300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87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dd41b7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2dd41b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94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dd41b7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2dd41b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33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dd41b7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42dd41b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89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A / B Testing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dirty="0">
                <a:latin typeface="Roboto"/>
                <a:ea typeface="Roboto"/>
                <a:cs typeface="Roboto"/>
                <a:sym typeface="Roboto"/>
              </a:rPr>
              <a:t>Intro 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AC19D-E859-CB46-A827-E6145024D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25" y="793885"/>
            <a:ext cx="3982771" cy="2994797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866370" y="2016919"/>
            <a:ext cx="2484692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A/B Testing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4" y="473869"/>
            <a:ext cx="2471324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F3CC01-03F9-464D-8507-843562E5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657" y="1166124"/>
            <a:ext cx="2264293" cy="30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7188" y="3506870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9"/>
          <p:cNvCxnSpPr/>
          <p:nvPr/>
        </p:nvCxnSpPr>
        <p:spPr>
          <a:xfrm rot="10800000">
            <a:off x="3686175" y="-29445"/>
            <a:ext cx="0" cy="2375400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385763" y="1402556"/>
            <a:ext cx="270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Business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Scenario</a:t>
            </a:r>
            <a:endParaRPr sz="500" dirty="0">
              <a:solidFill>
                <a:schemeClr val="accent1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25;p32">
            <a:extLst>
              <a:ext uri="{FF2B5EF4-FFF2-40B4-BE49-F238E27FC236}">
                <a16:creationId xmlns:a16="http://schemas.microsoft.com/office/drawing/2014/main" id="{DFC17C85-1B56-B040-AD70-433B568F4244}"/>
              </a:ext>
            </a:extLst>
          </p:cNvPr>
          <p:cNvSpPr/>
          <p:nvPr/>
        </p:nvSpPr>
        <p:spPr>
          <a:xfrm>
            <a:off x="406400" y="488950"/>
            <a:ext cx="2709600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6;p32">
            <a:extLst>
              <a:ext uri="{FF2B5EF4-FFF2-40B4-BE49-F238E27FC236}">
                <a16:creationId xmlns:a16="http://schemas.microsoft.com/office/drawing/2014/main" id="{D09BFF35-1F0B-704F-87E9-9585A7816440}"/>
              </a:ext>
            </a:extLst>
          </p:cNvPr>
          <p:cNvSpPr txBox="1"/>
          <p:nvPr/>
        </p:nvSpPr>
        <p:spPr>
          <a:xfrm>
            <a:off x="444293" y="473871"/>
            <a:ext cx="2783929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Study: Scenario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FFF44-E96C-064E-AB96-3D64843F96B2}"/>
              </a:ext>
            </a:extLst>
          </p:cNvPr>
          <p:cNvSpPr txBox="1"/>
          <p:nvPr/>
        </p:nvSpPr>
        <p:spPr>
          <a:xfrm>
            <a:off x="4274288" y="46145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8" name="Google Shape;290;p37">
            <a:extLst>
              <a:ext uri="{FF2B5EF4-FFF2-40B4-BE49-F238E27FC236}">
                <a16:creationId xmlns:a16="http://schemas.microsoft.com/office/drawing/2014/main" id="{C9E274D6-35A5-D649-A70A-86896F424A71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4101344" y="128615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" name="Google Shape;291;p37">
            <a:extLst>
              <a:ext uri="{FF2B5EF4-FFF2-40B4-BE49-F238E27FC236}">
                <a16:creationId xmlns:a16="http://schemas.microsoft.com/office/drawing/2014/main" id="{1F5217B0-46EE-9249-BD9F-B6EF3A16834A}"/>
              </a:ext>
            </a:extLst>
          </p:cNvPr>
          <p:cNvSpPr txBox="1"/>
          <p:nvPr/>
        </p:nvSpPr>
        <p:spPr>
          <a:xfrm>
            <a:off x="4189148" y="1203893"/>
            <a:ext cx="236745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You are a newly hired junior analyst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92;p37">
            <a:extLst>
              <a:ext uri="{FF2B5EF4-FFF2-40B4-BE49-F238E27FC236}">
                <a16:creationId xmlns:a16="http://schemas.microsoft.com/office/drawing/2014/main" id="{C89E437D-2F18-B345-BD9B-DB894A2C07FC}"/>
              </a:ext>
            </a:extLst>
          </p:cNvPr>
          <p:cNvSpPr/>
          <p:nvPr/>
        </p:nvSpPr>
        <p:spPr>
          <a:xfrm>
            <a:off x="4074352" y="126024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3;p37">
            <a:extLst>
              <a:ext uri="{FF2B5EF4-FFF2-40B4-BE49-F238E27FC236}">
                <a16:creationId xmlns:a16="http://schemas.microsoft.com/office/drawing/2014/main" id="{958338A3-A7D9-E049-A093-5D89FB7BABE1}"/>
              </a:ext>
            </a:extLst>
          </p:cNvPr>
          <p:cNvSpPr txBox="1"/>
          <p:nvPr/>
        </p:nvSpPr>
        <p:spPr>
          <a:xfrm>
            <a:off x="4174756" y="1515837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An experiment was designed as an A/B test with a measurement period of 3/15/2017 – 4/30/2017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22" name="Google Shape;294;p37">
            <a:extLst>
              <a:ext uri="{FF2B5EF4-FFF2-40B4-BE49-F238E27FC236}">
                <a16:creationId xmlns:a16="http://schemas.microsoft.com/office/drawing/2014/main" id="{E6E455E5-036F-AF40-B266-EF34A1F498F6}"/>
              </a:ext>
            </a:extLst>
          </p:cNvPr>
          <p:cNvSpPr/>
          <p:nvPr/>
        </p:nvSpPr>
        <p:spPr>
          <a:xfrm>
            <a:off x="4074352" y="157457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9;p37">
            <a:extLst>
              <a:ext uri="{FF2B5EF4-FFF2-40B4-BE49-F238E27FC236}">
                <a16:creationId xmlns:a16="http://schemas.microsoft.com/office/drawing/2014/main" id="{6C0E4B3C-1A65-A84B-B819-ECDFA4845914}"/>
              </a:ext>
            </a:extLst>
          </p:cNvPr>
          <p:cNvSpPr txBox="1"/>
          <p:nvPr/>
        </p:nvSpPr>
        <p:spPr>
          <a:xfrm>
            <a:off x="4069399" y="923703"/>
            <a:ext cx="212959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Setting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91;p37">
            <a:extLst>
              <a:ext uri="{FF2B5EF4-FFF2-40B4-BE49-F238E27FC236}">
                <a16:creationId xmlns:a16="http://schemas.microsoft.com/office/drawing/2014/main" id="{3503A42B-C385-294B-9189-A83BF01F3661}"/>
              </a:ext>
            </a:extLst>
          </p:cNvPr>
          <p:cNvSpPr txBox="1"/>
          <p:nvPr/>
        </p:nvSpPr>
        <p:spPr>
          <a:xfrm>
            <a:off x="4128334" y="1974771"/>
            <a:ext cx="429200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The experiment is a digital experiment on a website that your company uses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91;p37">
            <a:extLst>
              <a:ext uri="{FF2B5EF4-FFF2-40B4-BE49-F238E27FC236}">
                <a16:creationId xmlns:a16="http://schemas.microsoft.com/office/drawing/2014/main" id="{D2F2E735-232E-6341-8050-10B96406DF84}"/>
              </a:ext>
            </a:extLst>
          </p:cNvPr>
          <p:cNvSpPr txBox="1"/>
          <p:nvPr/>
        </p:nvSpPr>
        <p:spPr>
          <a:xfrm>
            <a:off x="4128334" y="2347950"/>
            <a:ext cx="429200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The users/customers go on the website to register for the company’s services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91;p37">
            <a:extLst>
              <a:ext uri="{FF2B5EF4-FFF2-40B4-BE49-F238E27FC236}">
                <a16:creationId xmlns:a16="http://schemas.microsoft.com/office/drawing/2014/main" id="{BD0E2633-9241-3346-A2B6-5A04B046A3D0}"/>
              </a:ext>
            </a:extLst>
          </p:cNvPr>
          <p:cNvSpPr txBox="1"/>
          <p:nvPr/>
        </p:nvSpPr>
        <p:spPr>
          <a:xfrm>
            <a:off x="4127352" y="2712019"/>
            <a:ext cx="429200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Data is available at your disposal. Understand the data, hypothesis tested, and the business objectives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91;p37">
            <a:extLst>
              <a:ext uri="{FF2B5EF4-FFF2-40B4-BE49-F238E27FC236}">
                <a16:creationId xmlns:a16="http://schemas.microsoft.com/office/drawing/2014/main" id="{BD0A92BC-049E-8A40-B250-89162E245E66}"/>
              </a:ext>
            </a:extLst>
          </p:cNvPr>
          <p:cNvSpPr txBox="1"/>
          <p:nvPr/>
        </p:nvSpPr>
        <p:spPr>
          <a:xfrm>
            <a:off x="4127352" y="3187305"/>
            <a:ext cx="429200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Analyze the data and answer the business problems posted by the senior management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290;p37">
            <a:extLst>
              <a:ext uri="{FF2B5EF4-FFF2-40B4-BE49-F238E27FC236}">
                <a16:creationId xmlns:a16="http://schemas.microsoft.com/office/drawing/2014/main" id="{E6BE1990-5639-9D47-8D0E-CFC2787CA761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085738" y="1546488"/>
            <a:ext cx="0" cy="1730812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" name="Google Shape;294;p37">
            <a:extLst>
              <a:ext uri="{FF2B5EF4-FFF2-40B4-BE49-F238E27FC236}">
                <a16:creationId xmlns:a16="http://schemas.microsoft.com/office/drawing/2014/main" id="{20F41AD8-7736-D040-B0D2-C5DC4D9384E4}"/>
              </a:ext>
            </a:extLst>
          </p:cNvPr>
          <p:cNvSpPr/>
          <p:nvPr/>
        </p:nvSpPr>
        <p:spPr>
          <a:xfrm>
            <a:off x="4026062" y="2784214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4;p37">
            <a:extLst>
              <a:ext uri="{FF2B5EF4-FFF2-40B4-BE49-F238E27FC236}">
                <a16:creationId xmlns:a16="http://schemas.microsoft.com/office/drawing/2014/main" id="{B75A4FE7-34DF-6E4F-85F3-37CC196311B5}"/>
              </a:ext>
            </a:extLst>
          </p:cNvPr>
          <p:cNvSpPr/>
          <p:nvPr/>
        </p:nvSpPr>
        <p:spPr>
          <a:xfrm>
            <a:off x="4058746" y="327730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92;p37">
            <a:extLst>
              <a:ext uri="{FF2B5EF4-FFF2-40B4-BE49-F238E27FC236}">
                <a16:creationId xmlns:a16="http://schemas.microsoft.com/office/drawing/2014/main" id="{FC3BD9EB-BD73-684A-B20E-4D949AFE797E}"/>
              </a:ext>
            </a:extLst>
          </p:cNvPr>
          <p:cNvSpPr/>
          <p:nvPr/>
        </p:nvSpPr>
        <p:spPr>
          <a:xfrm>
            <a:off x="4047360" y="203962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92;p37">
            <a:extLst>
              <a:ext uri="{FF2B5EF4-FFF2-40B4-BE49-F238E27FC236}">
                <a16:creationId xmlns:a16="http://schemas.microsoft.com/office/drawing/2014/main" id="{8C017AE7-C043-2C4D-980F-B4AE50B3AE44}"/>
              </a:ext>
            </a:extLst>
          </p:cNvPr>
          <p:cNvSpPr/>
          <p:nvPr/>
        </p:nvSpPr>
        <p:spPr>
          <a:xfrm>
            <a:off x="4042407" y="2404941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89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7188" y="3506870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9"/>
          <p:cNvCxnSpPr/>
          <p:nvPr/>
        </p:nvCxnSpPr>
        <p:spPr>
          <a:xfrm rot="10800000">
            <a:off x="3686175" y="-29445"/>
            <a:ext cx="0" cy="2375400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385763" y="1402556"/>
            <a:ext cx="270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500" dirty="0">
              <a:solidFill>
                <a:schemeClr val="accent1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25;p32">
            <a:extLst>
              <a:ext uri="{FF2B5EF4-FFF2-40B4-BE49-F238E27FC236}">
                <a16:creationId xmlns:a16="http://schemas.microsoft.com/office/drawing/2014/main" id="{DFC17C85-1B56-B040-AD70-433B568F4244}"/>
              </a:ext>
            </a:extLst>
          </p:cNvPr>
          <p:cNvSpPr/>
          <p:nvPr/>
        </p:nvSpPr>
        <p:spPr>
          <a:xfrm>
            <a:off x="406400" y="488950"/>
            <a:ext cx="2709600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6;p32">
            <a:extLst>
              <a:ext uri="{FF2B5EF4-FFF2-40B4-BE49-F238E27FC236}">
                <a16:creationId xmlns:a16="http://schemas.microsoft.com/office/drawing/2014/main" id="{D09BFF35-1F0B-704F-87E9-9585A7816440}"/>
              </a:ext>
            </a:extLst>
          </p:cNvPr>
          <p:cNvSpPr txBox="1"/>
          <p:nvPr/>
        </p:nvSpPr>
        <p:spPr>
          <a:xfrm>
            <a:off x="444293" y="473871"/>
            <a:ext cx="2783929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Study: Objectives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FFF44-E96C-064E-AB96-3D64843F96B2}"/>
              </a:ext>
            </a:extLst>
          </p:cNvPr>
          <p:cNvSpPr txBox="1"/>
          <p:nvPr/>
        </p:nvSpPr>
        <p:spPr>
          <a:xfrm>
            <a:off x="4274288" y="46145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8" name="Google Shape;290;p37">
            <a:extLst>
              <a:ext uri="{FF2B5EF4-FFF2-40B4-BE49-F238E27FC236}">
                <a16:creationId xmlns:a16="http://schemas.microsoft.com/office/drawing/2014/main" id="{C9E274D6-35A5-D649-A70A-86896F424A71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4101344" y="128615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" name="Google Shape;291;p37">
            <a:extLst>
              <a:ext uri="{FF2B5EF4-FFF2-40B4-BE49-F238E27FC236}">
                <a16:creationId xmlns:a16="http://schemas.microsoft.com/office/drawing/2014/main" id="{1F5217B0-46EE-9249-BD9F-B6EF3A16834A}"/>
              </a:ext>
            </a:extLst>
          </p:cNvPr>
          <p:cNvSpPr txBox="1"/>
          <p:nvPr/>
        </p:nvSpPr>
        <p:spPr>
          <a:xfrm>
            <a:off x="4189147" y="1203893"/>
            <a:ext cx="4245577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</a:rPr>
              <a:t>a more modern UI and prompts would make clients feel more comfortable with the process 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92;p37">
            <a:extLst>
              <a:ext uri="{FF2B5EF4-FFF2-40B4-BE49-F238E27FC236}">
                <a16:creationId xmlns:a16="http://schemas.microsoft.com/office/drawing/2014/main" id="{C89E437D-2F18-B345-BD9B-DB894A2C07FC}"/>
              </a:ext>
            </a:extLst>
          </p:cNvPr>
          <p:cNvSpPr/>
          <p:nvPr/>
        </p:nvSpPr>
        <p:spPr>
          <a:xfrm>
            <a:off x="4074352" y="126024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3;p37">
            <a:extLst>
              <a:ext uri="{FF2B5EF4-FFF2-40B4-BE49-F238E27FC236}">
                <a16:creationId xmlns:a16="http://schemas.microsoft.com/office/drawing/2014/main" id="{958338A3-A7D9-E049-A093-5D89FB7BABE1}"/>
              </a:ext>
            </a:extLst>
          </p:cNvPr>
          <p:cNvSpPr txBox="1"/>
          <p:nvPr/>
        </p:nvSpPr>
        <p:spPr>
          <a:xfrm>
            <a:off x="4174756" y="1515837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Clients would complete the new process at a higher rate 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22" name="Google Shape;294;p37">
            <a:extLst>
              <a:ext uri="{FF2B5EF4-FFF2-40B4-BE49-F238E27FC236}">
                <a16:creationId xmlns:a16="http://schemas.microsoft.com/office/drawing/2014/main" id="{E6E455E5-036F-AF40-B266-EF34A1F498F6}"/>
              </a:ext>
            </a:extLst>
          </p:cNvPr>
          <p:cNvSpPr/>
          <p:nvPr/>
        </p:nvSpPr>
        <p:spPr>
          <a:xfrm>
            <a:off x="4074352" y="157457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9;p37">
            <a:extLst>
              <a:ext uri="{FF2B5EF4-FFF2-40B4-BE49-F238E27FC236}">
                <a16:creationId xmlns:a16="http://schemas.microsoft.com/office/drawing/2014/main" id="{6C0E4B3C-1A65-A84B-B819-ECDFA4845914}"/>
              </a:ext>
            </a:extLst>
          </p:cNvPr>
          <p:cNvSpPr txBox="1"/>
          <p:nvPr/>
        </p:nvSpPr>
        <p:spPr>
          <a:xfrm>
            <a:off x="4069399" y="923703"/>
            <a:ext cx="212959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Hypothesis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Google Shape;300;p37">
            <a:extLst>
              <a:ext uri="{FF2B5EF4-FFF2-40B4-BE49-F238E27FC236}">
                <a16:creationId xmlns:a16="http://schemas.microsoft.com/office/drawing/2014/main" id="{A6B54B6F-3F6E-7540-89D7-7B039FC077CF}"/>
              </a:ext>
            </a:extLst>
          </p:cNvPr>
          <p:cNvCxnSpPr>
            <a:cxnSpLocks/>
            <a:stCxn id="34" idx="4"/>
          </p:cNvCxnSpPr>
          <p:nvPr/>
        </p:nvCxnSpPr>
        <p:spPr>
          <a:xfrm flipV="1">
            <a:off x="4101344" y="2613484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" name="Google Shape;301;p37">
            <a:extLst>
              <a:ext uri="{FF2B5EF4-FFF2-40B4-BE49-F238E27FC236}">
                <a16:creationId xmlns:a16="http://schemas.microsoft.com/office/drawing/2014/main" id="{1E224DAB-6265-384E-9BFB-20641C4A2B83}"/>
              </a:ext>
            </a:extLst>
          </p:cNvPr>
          <p:cNvSpPr txBox="1"/>
          <p:nvPr/>
        </p:nvSpPr>
        <p:spPr>
          <a:xfrm>
            <a:off x="4188422" y="2531222"/>
            <a:ext cx="3466185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algn="just">
              <a:buSzPts val="900"/>
            </a:pPr>
            <a:r>
              <a:rPr lang="en-US" sz="900" dirty="0">
                <a:latin typeface="Roboto"/>
                <a:ea typeface="Roboto"/>
                <a:cs typeface="Roboto"/>
                <a:sym typeface="Roboto"/>
              </a:rPr>
              <a:t>How do clients interact with the process differently? </a:t>
            </a:r>
          </a:p>
        </p:txBody>
      </p:sp>
      <p:sp>
        <p:nvSpPr>
          <p:cNvPr id="32" name="Google Shape;302;p37">
            <a:extLst>
              <a:ext uri="{FF2B5EF4-FFF2-40B4-BE49-F238E27FC236}">
                <a16:creationId xmlns:a16="http://schemas.microsoft.com/office/drawing/2014/main" id="{106E971B-6489-C54A-9B67-A93611B96AD6}"/>
              </a:ext>
            </a:extLst>
          </p:cNvPr>
          <p:cNvSpPr/>
          <p:nvPr/>
        </p:nvSpPr>
        <p:spPr>
          <a:xfrm>
            <a:off x="4074352" y="2587574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03;p37">
            <a:extLst>
              <a:ext uri="{FF2B5EF4-FFF2-40B4-BE49-F238E27FC236}">
                <a16:creationId xmlns:a16="http://schemas.microsoft.com/office/drawing/2014/main" id="{AFFC57DF-2D03-354D-B6C7-491E749C57C9}"/>
              </a:ext>
            </a:extLst>
          </p:cNvPr>
          <p:cNvSpPr txBox="1"/>
          <p:nvPr/>
        </p:nvSpPr>
        <p:spPr>
          <a:xfrm>
            <a:off x="4174757" y="2843166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solidFill>
                  <a:srgbClr val="242729"/>
                </a:solidFill>
                <a:latin typeface="Arial" panose="020B0604020202020204" pitchFamily="34" charset="0"/>
              </a:rPr>
              <a:t>How did the new process perform? 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04;p37">
            <a:extLst>
              <a:ext uri="{FF2B5EF4-FFF2-40B4-BE49-F238E27FC236}">
                <a16:creationId xmlns:a16="http://schemas.microsoft.com/office/drawing/2014/main" id="{AE000368-8AEE-6A45-8514-1C2EB7140AED}"/>
              </a:ext>
            </a:extLst>
          </p:cNvPr>
          <p:cNvSpPr/>
          <p:nvPr/>
        </p:nvSpPr>
        <p:spPr>
          <a:xfrm>
            <a:off x="4074352" y="2901899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09;p37">
            <a:extLst>
              <a:ext uri="{FF2B5EF4-FFF2-40B4-BE49-F238E27FC236}">
                <a16:creationId xmlns:a16="http://schemas.microsoft.com/office/drawing/2014/main" id="{ED5A9B90-376A-EA43-94C6-4133129BFC34}"/>
              </a:ext>
            </a:extLst>
          </p:cNvPr>
          <p:cNvSpPr txBox="1"/>
          <p:nvPr/>
        </p:nvSpPr>
        <p:spPr>
          <a:xfrm>
            <a:off x="4087222" y="2251032"/>
            <a:ext cx="1759995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8313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7188" y="3506870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9"/>
          <p:cNvCxnSpPr/>
          <p:nvPr/>
        </p:nvCxnSpPr>
        <p:spPr>
          <a:xfrm rot="10800000">
            <a:off x="3686175" y="-29445"/>
            <a:ext cx="0" cy="2375400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385763" y="1402556"/>
            <a:ext cx="270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rgbClr val="2E2E2E"/>
                </a:solidFill>
                <a:latin typeface="Roboto"/>
                <a:ea typeface="Roboto"/>
                <a:cs typeface="Roboto"/>
                <a:sym typeface="Roboto"/>
              </a:rPr>
              <a:t>Available Data</a:t>
            </a:r>
            <a:endParaRPr sz="500" dirty="0">
              <a:solidFill>
                <a:schemeClr val="accent1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25;p32">
            <a:extLst>
              <a:ext uri="{FF2B5EF4-FFF2-40B4-BE49-F238E27FC236}">
                <a16:creationId xmlns:a16="http://schemas.microsoft.com/office/drawing/2014/main" id="{DFC17C85-1B56-B040-AD70-433B568F4244}"/>
              </a:ext>
            </a:extLst>
          </p:cNvPr>
          <p:cNvSpPr/>
          <p:nvPr/>
        </p:nvSpPr>
        <p:spPr>
          <a:xfrm>
            <a:off x="406400" y="488950"/>
            <a:ext cx="2709600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26;p32">
            <a:extLst>
              <a:ext uri="{FF2B5EF4-FFF2-40B4-BE49-F238E27FC236}">
                <a16:creationId xmlns:a16="http://schemas.microsoft.com/office/drawing/2014/main" id="{D09BFF35-1F0B-704F-87E9-9585A7816440}"/>
              </a:ext>
            </a:extLst>
          </p:cNvPr>
          <p:cNvSpPr txBox="1"/>
          <p:nvPr/>
        </p:nvSpPr>
        <p:spPr>
          <a:xfrm>
            <a:off x="444293" y="473871"/>
            <a:ext cx="2783929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Study: Data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FFF44-E96C-064E-AB96-3D64843F96B2}"/>
              </a:ext>
            </a:extLst>
          </p:cNvPr>
          <p:cNvSpPr txBox="1"/>
          <p:nvPr/>
        </p:nvSpPr>
        <p:spPr>
          <a:xfrm>
            <a:off x="4274288" y="46145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86436-DE88-CA4C-98CD-3DA3B3D721B6}"/>
              </a:ext>
            </a:extLst>
          </p:cNvPr>
          <p:cNvSpPr txBox="1"/>
          <p:nvPr/>
        </p:nvSpPr>
        <p:spPr>
          <a:xfrm>
            <a:off x="4008582" y="1158255"/>
            <a:ext cx="436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1 (</a:t>
            </a:r>
            <a:r>
              <a:rPr lang="en-US" dirty="0" err="1"/>
              <a:t>df_final_demo</a:t>
            </a:r>
            <a:r>
              <a:rPr lang="en-US" dirty="0"/>
              <a:t>) contains client demographic information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2 (</a:t>
            </a:r>
            <a:r>
              <a:rPr lang="en-US" dirty="0" err="1"/>
              <a:t>df_final_web_data</a:t>
            </a:r>
            <a:r>
              <a:rPr lang="en-US" dirty="0"/>
              <a:t>) contains web hit level web activity (split into 2 parts: pt_1 and pt_2)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set 3 (</a:t>
            </a:r>
            <a:r>
              <a:rPr lang="en-US" dirty="0" err="1"/>
              <a:t>df_final_experiment_clients</a:t>
            </a:r>
            <a:r>
              <a:rPr lang="en-US" dirty="0"/>
              <a:t>) contains a list of clients and indicates whether they were a part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41737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247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Roboto</vt:lpstr>
      <vt:lpstr>Arial</vt:lpstr>
      <vt:lpstr>PT Sans</vt:lpstr>
      <vt:lpstr>Helvetica Neue</vt:lpstr>
      <vt:lpstr>Helvetica Neue Light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41</cp:revision>
  <dcterms:modified xsi:type="dcterms:W3CDTF">2020-06-28T21:13:17Z</dcterms:modified>
</cp:coreProperties>
</file>