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08:13:1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6T10:42:1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6649-F571-418F-8215-2C27C3E7AD9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C7BDE-9013-4044-9E9A-BF36E12C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6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C7BDE-9013-4044-9E9A-BF36E12CED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3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C7BDE-9013-4044-9E9A-BF36E12CED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C7BDE-9013-4044-9E9A-BF36E12CED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5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DA84-33A0-F9EF-75BD-71E5C863A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101F0D-C1B1-E0B5-0454-EB33654B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5E1C1-E0A4-1542-F593-D60C5E72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59F14-98CC-F240-B8F2-7B43E2DB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E3B69-A84D-E980-CD3F-61705EDB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97923-582F-0664-078A-2587871F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D0E87-02E2-D3E0-2F6D-FF9E7263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CEEF8-6581-24B4-2A50-D16C27FE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5BFC0-2FE7-0FEC-BF82-2C520B1D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E7245-5428-45A5-4E8D-728B51D3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3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431AB5-C743-D6FB-606F-B29A308BA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0A6D8-C06E-E05A-BA46-9D049428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F9878-1A5E-2E0C-FE65-90B334A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B292F-E8FA-DF3B-7A08-6D488FCF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CC4FC-4B0E-A8C3-FFE4-DD116903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3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6E7E4-10A1-EFD6-DF2E-3621EEA0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C73F4-276D-9EF9-B285-FED6C49D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7E79E-28A2-6E61-A070-CCDF3B92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B547D-169E-D23F-894F-54BD5943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00951-FEA2-80E4-D9D5-CF85801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2252F-CA1C-1E31-B52A-68E10A10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8AE80-E974-1944-1D80-60FC93F1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34D01-A5BE-9ADB-0823-B5549136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61493-8CF7-7BCD-A7E5-798FEF40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EB183-6BB0-63FB-89A8-515234C4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DDB98-A40D-8679-EFA3-6F587D5D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F19E8-A46D-ABB9-3544-9B8B67328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1E18CE-9168-810F-803C-73C4A109F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D099D-849A-5F89-4D01-72420F3A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F70EF-2109-522D-E3ED-2F851FF3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43A55-5595-3ACB-80C3-6535EB0A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BD99-812F-422F-7C5C-9D134CDC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6985F-B6DE-506B-F760-3207B378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DAC9F-4F89-1FFB-FF34-2EDF9331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3B5191-E833-2E39-2062-A607BF48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573353-1133-CEE1-A96F-F98CD567C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92EF4A-AD37-42B0-F72E-AE463F2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20D4B-527D-4B66-1245-4E9DC0E1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50F382-50F7-D817-35EA-39E324AF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1A6D-A6B9-22E9-B218-C79C4996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1648CB-0618-8B11-69EF-033789AE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AD2F7-AEE6-C62D-434E-745980BD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1777F-1762-4866-EE74-3C2DC548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1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599F4-95F2-527A-6ED8-0BF7C5BC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FCBEF-4DA1-0793-951B-325EF765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F1560-246B-7C04-2D90-6173ACA8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01DB3-DA8C-46C0-7FCC-C5E27B56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8A8BE-CEBC-FB83-4FE5-CE63393C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024C7-7E6D-1101-B90B-3ED58F669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70B6B-C125-EDC3-5F46-0E8F6824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1DFBD-A6C3-F133-3233-44993908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217ED-AA44-6BCB-559F-D189FA68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5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4B765-1FE4-8F0F-C7E1-064A21F6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DD7DE-21B2-9056-1EEF-5702B6E7F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A0378-9C6E-37F3-15D8-8F458D5DF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0647B-8887-5013-6EB8-0E921563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B1E1D-81D9-DD4C-E180-3F53AB15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AB0B3-4693-7074-3675-7972CC79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58016A-66A7-CA14-EE16-C061DAC3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004FE-03B5-EA15-DBEA-7DC4E1D1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CD5D3-75D6-D73A-A758-8FC906AB9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9056-3937-4E76-AE28-5F4BF5BC70F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00E16-2471-9792-FEA7-7D5978B4A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0BBB3-5D83-59C6-2C27-4B9299CBE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CF45-6C88-4D54-83CB-382895AB0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EEC49-3773-D235-D643-BFF55A6D4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STM32F103</a:t>
            </a:r>
            <a:r>
              <a:rPr lang="zh-CN" altLang="en-US" dirty="0"/>
              <a:t>芯片迷宫鼠</a:t>
            </a:r>
            <a:br>
              <a:rPr lang="en-US" altLang="zh-CN" dirty="0"/>
            </a:br>
            <a:r>
              <a:rPr lang="en-US" altLang="zh-CN" dirty="0"/>
              <a:t>--</a:t>
            </a:r>
            <a:r>
              <a:rPr lang="zh-CN" altLang="en-US" sz="6000" dirty="0"/>
              <a:t>遍历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EC5979-995C-8563-8484-115161ACA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085" y="4786009"/>
            <a:ext cx="9659565" cy="1828799"/>
          </a:xfrm>
          <a:noFill/>
          <a:ln>
            <a:noFill/>
          </a:ln>
        </p:spPr>
        <p:txBody>
          <a:bodyPr>
            <a:normAutofit/>
          </a:bodyPr>
          <a:lstStyle/>
          <a:p>
            <a:pPr algn="r"/>
            <a:endParaRPr lang="en-US" altLang="zh-CN" dirty="0"/>
          </a:p>
          <a:p>
            <a:pPr algn="r"/>
            <a:r>
              <a:rPr lang="zh-CN" altLang="en-US" b="1" dirty="0"/>
              <a:t>主讲人：李泽豪</a:t>
            </a:r>
            <a:endParaRPr lang="en-US" altLang="zh-CN" b="1" dirty="0"/>
          </a:p>
          <a:p>
            <a:r>
              <a:rPr lang="zh-CN" altLang="en-US" dirty="0"/>
              <a:t>                                                                                                  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C204</a:t>
            </a:r>
            <a:r>
              <a:rPr lang="zh-CN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zh-CN" altLang="en-US" dirty="0"/>
              <a:t>                         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620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13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37BD-0924-0C02-6BCB-449071B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2. </a:t>
            </a:r>
            <a:r>
              <a:rPr lang="zh-CN" altLang="en-US" sz="4000" b="1" dirty="0"/>
              <a:t>寻路</a:t>
            </a:r>
            <a:br>
              <a:rPr lang="en-US" altLang="zh-CN" sz="4000" b="1" dirty="0"/>
            </a:br>
            <a:r>
              <a:rPr lang="en-US" altLang="zh-CN" sz="4000" b="1" dirty="0"/>
              <a:t>	                    </a:t>
            </a:r>
            <a:r>
              <a:rPr lang="en-US" altLang="zh-CN" sz="4000" b="1" dirty="0">
                <a:latin typeface="+mn-ea"/>
                <a:ea typeface="+mn-ea"/>
              </a:rPr>
              <a:t>2.3</a:t>
            </a:r>
            <a:r>
              <a:rPr lang="zh-CN" altLang="en-US" sz="4000" b="1" dirty="0"/>
              <a:t>岔路口入栈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9B40E-ADB2-87FD-F5B5-84A9AA8F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入栈是为了什么？</a:t>
            </a:r>
            <a:endParaRPr lang="en-US" altLang="zh-CN" sz="2400" dirty="0"/>
          </a:p>
          <a:p>
            <a:pPr lvl="1"/>
            <a:r>
              <a:rPr lang="zh-CN" altLang="en-US" sz="2000" dirty="0"/>
              <a:t>回溯的时候作为返回时的判断标志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什么是栈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sz="2000" dirty="0"/>
              <a:t>特点：先进后出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存栈的条件</a:t>
            </a:r>
            <a:endParaRPr lang="en-US" altLang="zh-CN" sz="2400" dirty="0"/>
          </a:p>
          <a:p>
            <a:pPr lvl="1"/>
            <a:r>
              <a:rPr lang="zh-CN" altLang="en-US" sz="2000" dirty="0"/>
              <a:t>存在</a:t>
            </a:r>
            <a:r>
              <a:rPr lang="en-US" altLang="zh-CN" sz="2000" dirty="0"/>
              <a:t>2</a:t>
            </a:r>
            <a:r>
              <a:rPr lang="zh-CN" altLang="en-US" sz="2000" dirty="0"/>
              <a:t>条可走的路及以上时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实现思想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可以用两个一维数组分别来存岔路口坐标的</a:t>
            </a:r>
            <a:r>
              <a:rPr lang="en-US" altLang="zh-CN" sz="2000" dirty="0"/>
              <a:t>X</a:t>
            </a:r>
            <a:r>
              <a:rPr lang="zh-CN" altLang="en-US" sz="2000" dirty="0"/>
              <a:t>，</a:t>
            </a:r>
            <a:r>
              <a:rPr lang="en-US" altLang="zh-CN" sz="2000" dirty="0"/>
              <a:t>Y</a:t>
            </a:r>
          </a:p>
          <a:p>
            <a:r>
              <a:rPr lang="zh-CN" altLang="en-US" sz="2000" dirty="0"/>
              <a:t>定义一个局部变量</a:t>
            </a:r>
            <a:r>
              <a:rPr lang="en-US" altLang="zh-CN" sz="2000" dirty="0"/>
              <a:t>fork=0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当前坐标那个方向没墙，该方向下一个格子没有走过时，</a:t>
            </a:r>
            <a:r>
              <a:rPr lang="en-US" altLang="zh-CN" sz="2000" dirty="0"/>
              <a:t>fork++;</a:t>
            </a:r>
          </a:p>
          <a:p>
            <a:r>
              <a:rPr lang="zh-CN" altLang="en-US" sz="2000" dirty="0"/>
              <a:t>当</a:t>
            </a:r>
            <a:r>
              <a:rPr lang="en-US" altLang="zh-CN" sz="2000" dirty="0"/>
              <a:t>fork&gt;=2</a:t>
            </a:r>
            <a:r>
              <a:rPr lang="zh-CN" altLang="en-US" sz="2000" dirty="0"/>
              <a:t>，岔路口坐标入栈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8492B7-761A-CF68-D73B-C86FA5C8DED6}"/>
              </a:ext>
            </a:extLst>
          </p:cNvPr>
          <p:cNvCxnSpPr>
            <a:cxnSpLocks/>
          </p:cNvCxnSpPr>
          <p:nvPr/>
        </p:nvCxnSpPr>
        <p:spPr>
          <a:xfrm>
            <a:off x="8229600" y="2359742"/>
            <a:ext cx="0" cy="2694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A8343F-60FB-C01C-37FF-B503046C073D}"/>
              </a:ext>
            </a:extLst>
          </p:cNvPr>
          <p:cNvCxnSpPr>
            <a:cxnSpLocks/>
          </p:cNvCxnSpPr>
          <p:nvPr/>
        </p:nvCxnSpPr>
        <p:spPr>
          <a:xfrm>
            <a:off x="8229600" y="5053781"/>
            <a:ext cx="1258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D109D00-7453-96EA-E778-B93A559349F2}"/>
              </a:ext>
            </a:extLst>
          </p:cNvPr>
          <p:cNvCxnSpPr>
            <a:cxnSpLocks/>
          </p:cNvCxnSpPr>
          <p:nvPr/>
        </p:nvCxnSpPr>
        <p:spPr>
          <a:xfrm flipH="1">
            <a:off x="9488129" y="2389239"/>
            <a:ext cx="19665" cy="26645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BEC7DE8-54B2-1A64-2E95-2EB7998C2FBA}"/>
              </a:ext>
            </a:extLst>
          </p:cNvPr>
          <p:cNvSpPr/>
          <p:nvPr/>
        </p:nvSpPr>
        <p:spPr>
          <a:xfrm>
            <a:off x="7944464" y="6202823"/>
            <a:ext cx="914400" cy="580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D045FE-4E3F-4092-31E1-88FD1D30B843}"/>
              </a:ext>
            </a:extLst>
          </p:cNvPr>
          <p:cNvSpPr/>
          <p:nvPr/>
        </p:nvSpPr>
        <p:spPr>
          <a:xfrm>
            <a:off x="8858864" y="6202823"/>
            <a:ext cx="914400" cy="580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8DE846-43F5-8368-B2D1-600B5BE7EAC2}"/>
              </a:ext>
            </a:extLst>
          </p:cNvPr>
          <p:cNvSpPr/>
          <p:nvPr/>
        </p:nvSpPr>
        <p:spPr>
          <a:xfrm>
            <a:off x="9773264" y="6202822"/>
            <a:ext cx="914400" cy="580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EFB7AA-C328-C07F-3204-37CE48C3D5E7}"/>
              </a:ext>
            </a:extLst>
          </p:cNvPr>
          <p:cNvSpPr/>
          <p:nvPr/>
        </p:nvSpPr>
        <p:spPr>
          <a:xfrm>
            <a:off x="10687664" y="6202821"/>
            <a:ext cx="914400" cy="580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1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417 L -0.08398 -0.00741 L -0.08646 -0.71227 L 0.04284 -0.71227 L 0.03672 -0.2588 L 0.03672 -0.2588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486 L -0.16067 0.00648 C -0.16093 -0.2338 -0.1612 -0.47384 -0.16146 -0.71389 L -0.03229 -0.71088 L -0.03737 -0.36458 L -0.03737 -0.36458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417 L -0.00208 -0.71852 L -0.1082 -0.71852 L -0.11067 -0.46713 " pathEditMode="relative" ptsTypes="A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417 L -0.00377 -0.7169 L -0.18385 -0.71389 L -0.18307 -0.57292 " pathEditMode="relative" ptsTypes="AA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14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3883E-5E44-7E25-8C33-6BF5E5A9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en-US" altLang="zh-CN" sz="4400" b="1" dirty="0"/>
              <a:t>. </a:t>
            </a:r>
            <a:r>
              <a:rPr lang="zh-CN" altLang="en-US" sz="4400" b="1" dirty="0"/>
              <a:t>回溯</a:t>
            </a:r>
            <a:br>
              <a:rPr lang="en-US" altLang="zh-CN" sz="4400" b="1" dirty="0"/>
            </a:br>
            <a:r>
              <a:rPr lang="en-US" altLang="zh-CN" sz="4400" b="1" dirty="0"/>
              <a:t>	             </a:t>
            </a:r>
            <a:r>
              <a:rPr lang="en-US" altLang="zh-CN" b="1" dirty="0">
                <a:latin typeface="+mn-ea"/>
                <a:ea typeface="+mn-ea"/>
              </a:rPr>
              <a:t>3</a:t>
            </a:r>
            <a:r>
              <a:rPr lang="en-US" altLang="zh-CN" sz="4400" b="1" dirty="0">
                <a:latin typeface="+mn-ea"/>
                <a:ea typeface="+mn-ea"/>
              </a:rPr>
              <a:t>.1  </a:t>
            </a:r>
            <a:r>
              <a:rPr lang="zh-CN" altLang="en-US" sz="4400" b="1" dirty="0">
                <a:latin typeface="+mn-ea"/>
                <a:ea typeface="+mn-ea"/>
              </a:rPr>
              <a:t>判断回溯的条件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19BEC6-0DFA-A319-B7F0-EC8BB5120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6199" y="1986285"/>
            <a:ext cx="4612923" cy="4612923"/>
          </a:xfrm>
          <a:prstGeom prst="rect">
            <a:avLst/>
          </a:prstGeom>
        </p:spPr>
      </p:pic>
      <p:pic>
        <p:nvPicPr>
          <p:cNvPr id="5" name="图形 4" descr="线箭头: 直 纯色填充">
            <a:extLst>
              <a:ext uri="{FF2B5EF4-FFF2-40B4-BE49-F238E27FC236}">
                <a16:creationId xmlns:a16="http://schemas.microsoft.com/office/drawing/2014/main" id="{C33A1B73-3B3C-9BD4-6286-C6570059C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708973" y="5886545"/>
            <a:ext cx="462116" cy="462116"/>
          </a:xfrm>
          <a:prstGeom prst="rect">
            <a:avLst/>
          </a:prstGeom>
        </p:spPr>
      </p:pic>
      <p:pic>
        <p:nvPicPr>
          <p:cNvPr id="6" name="图形 5" descr="线箭头: 直 纯色填充">
            <a:extLst>
              <a:ext uri="{FF2B5EF4-FFF2-40B4-BE49-F238E27FC236}">
                <a16:creationId xmlns:a16="http://schemas.microsoft.com/office/drawing/2014/main" id="{CB0252B3-225A-0F52-5090-F20C61DDA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499802" y="5228794"/>
            <a:ext cx="924232" cy="462116"/>
          </a:xfrm>
          <a:prstGeom prst="rect">
            <a:avLst/>
          </a:prstGeom>
        </p:spPr>
      </p:pic>
      <p:pic>
        <p:nvPicPr>
          <p:cNvPr id="7" name="图形 6" descr="线箭头: 直 纯色填充">
            <a:extLst>
              <a:ext uri="{FF2B5EF4-FFF2-40B4-BE49-F238E27FC236}">
                <a16:creationId xmlns:a16="http://schemas.microsoft.com/office/drawing/2014/main" id="{AE6AB77C-73FB-4B10-23D4-695CDB35C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206487" y="5110389"/>
            <a:ext cx="687421" cy="462116"/>
          </a:xfrm>
          <a:prstGeom prst="rect">
            <a:avLst/>
          </a:prstGeom>
        </p:spPr>
      </p:pic>
      <p:pic>
        <p:nvPicPr>
          <p:cNvPr id="8" name="图形 7" descr="线箭头: 直 纯色填充">
            <a:extLst>
              <a:ext uri="{FF2B5EF4-FFF2-40B4-BE49-F238E27FC236}">
                <a16:creationId xmlns:a16="http://schemas.microsoft.com/office/drawing/2014/main" id="{AF0CAE51-410A-8E11-2B83-A95F07838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167799" y="5730706"/>
            <a:ext cx="721986" cy="462116"/>
          </a:xfrm>
          <a:prstGeom prst="rect">
            <a:avLst/>
          </a:prstGeom>
        </p:spPr>
      </p:pic>
      <p:pic>
        <p:nvPicPr>
          <p:cNvPr id="9" name="图形 8" descr="线箭头: 直 纯色填充">
            <a:extLst>
              <a:ext uri="{FF2B5EF4-FFF2-40B4-BE49-F238E27FC236}">
                <a16:creationId xmlns:a16="http://schemas.microsoft.com/office/drawing/2014/main" id="{A9245DA8-E227-FA97-4AF1-AEBB4AC53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536745" y="6093821"/>
            <a:ext cx="518355" cy="462116"/>
          </a:xfrm>
          <a:prstGeom prst="rect">
            <a:avLst/>
          </a:prstGeom>
        </p:spPr>
      </p:pic>
      <p:pic>
        <p:nvPicPr>
          <p:cNvPr id="10" name="图形 9" descr="线箭头: 直 纯色填充">
            <a:extLst>
              <a:ext uri="{FF2B5EF4-FFF2-40B4-BE49-F238E27FC236}">
                <a16:creationId xmlns:a16="http://schemas.microsoft.com/office/drawing/2014/main" id="{9672147D-35EE-7E03-BEE2-87AC526B1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005873" y="6018774"/>
            <a:ext cx="587051" cy="462116"/>
          </a:xfrm>
          <a:prstGeom prst="rect">
            <a:avLst/>
          </a:prstGeom>
        </p:spPr>
      </p:pic>
      <p:pic>
        <p:nvPicPr>
          <p:cNvPr id="11" name="图形 10" descr="线箭头: 直 纯色填充">
            <a:extLst>
              <a:ext uri="{FF2B5EF4-FFF2-40B4-BE49-F238E27FC236}">
                <a16:creationId xmlns:a16="http://schemas.microsoft.com/office/drawing/2014/main" id="{D937AA8E-8D44-8149-E7A6-2A7C2916C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529244" y="5997851"/>
            <a:ext cx="694360" cy="462116"/>
          </a:xfrm>
          <a:prstGeom prst="rect">
            <a:avLst/>
          </a:prstGeom>
        </p:spPr>
      </p:pic>
      <p:pic>
        <p:nvPicPr>
          <p:cNvPr id="12" name="图形 11" descr="线箭头: 直 纯色填充">
            <a:extLst>
              <a:ext uri="{FF2B5EF4-FFF2-40B4-BE49-F238E27FC236}">
                <a16:creationId xmlns:a16="http://schemas.microsoft.com/office/drawing/2014/main" id="{2186D6E3-F9E0-5232-AC75-37A66526A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559" y="5787411"/>
            <a:ext cx="661852" cy="462116"/>
          </a:xfrm>
          <a:prstGeom prst="rect">
            <a:avLst/>
          </a:prstGeom>
        </p:spPr>
      </p:pic>
      <p:pic>
        <p:nvPicPr>
          <p:cNvPr id="13" name="图形 12" descr="线箭头: 直 纯色填充">
            <a:extLst>
              <a:ext uri="{FF2B5EF4-FFF2-40B4-BE49-F238E27FC236}">
                <a16:creationId xmlns:a16="http://schemas.microsoft.com/office/drawing/2014/main" id="{62F9E69A-0F81-39EE-2445-CFD1CBEE6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7519" y="5766793"/>
            <a:ext cx="666892" cy="462116"/>
          </a:xfrm>
          <a:prstGeom prst="rect">
            <a:avLst/>
          </a:prstGeom>
        </p:spPr>
      </p:pic>
      <p:pic>
        <p:nvPicPr>
          <p:cNvPr id="14" name="图形 13" descr="线箭头: 直 纯色填充">
            <a:extLst>
              <a:ext uri="{FF2B5EF4-FFF2-40B4-BE49-F238E27FC236}">
                <a16:creationId xmlns:a16="http://schemas.microsoft.com/office/drawing/2014/main" id="{2371C583-0ADF-EC88-94D5-44B9366C7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27810" y="5546851"/>
            <a:ext cx="526195" cy="462116"/>
          </a:xfrm>
          <a:prstGeom prst="rect">
            <a:avLst/>
          </a:prstGeom>
        </p:spPr>
      </p:pic>
      <p:pic>
        <p:nvPicPr>
          <p:cNvPr id="15" name="图形 14" descr="线箭头: 直 纯色填充">
            <a:extLst>
              <a:ext uri="{FF2B5EF4-FFF2-40B4-BE49-F238E27FC236}">
                <a16:creationId xmlns:a16="http://schemas.microsoft.com/office/drawing/2014/main" id="{5A2B79B6-4945-4AE3-8C6C-5066BAF0A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571603" y="5324859"/>
            <a:ext cx="462116" cy="462116"/>
          </a:xfrm>
          <a:prstGeom prst="rect">
            <a:avLst/>
          </a:prstGeom>
        </p:spPr>
      </p:pic>
      <p:pic>
        <p:nvPicPr>
          <p:cNvPr id="16" name="图形 15" descr="线箭头: 直 纯色填充">
            <a:extLst>
              <a:ext uri="{FF2B5EF4-FFF2-40B4-BE49-F238E27FC236}">
                <a16:creationId xmlns:a16="http://schemas.microsoft.com/office/drawing/2014/main" id="{AC77F486-9962-4EF3-81C6-23B57157E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987334" y="5323380"/>
            <a:ext cx="634840" cy="462116"/>
          </a:xfrm>
          <a:prstGeom prst="rect">
            <a:avLst/>
          </a:prstGeom>
        </p:spPr>
      </p:pic>
      <p:pic>
        <p:nvPicPr>
          <p:cNvPr id="17" name="图形 16" descr="线箭头: 直 纯色填充">
            <a:extLst>
              <a:ext uri="{FF2B5EF4-FFF2-40B4-BE49-F238E27FC236}">
                <a16:creationId xmlns:a16="http://schemas.microsoft.com/office/drawing/2014/main" id="{CC036DC5-137B-9BF5-2506-6B31504E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6603" y="5796001"/>
            <a:ext cx="680664" cy="462116"/>
          </a:xfrm>
          <a:prstGeom prst="rect">
            <a:avLst/>
          </a:prstGeom>
        </p:spPr>
      </p:pic>
      <p:pic>
        <p:nvPicPr>
          <p:cNvPr id="18" name="图形 17" descr="线箭头: 直 纯色填充">
            <a:extLst>
              <a:ext uri="{FF2B5EF4-FFF2-40B4-BE49-F238E27FC236}">
                <a16:creationId xmlns:a16="http://schemas.microsoft.com/office/drawing/2014/main" id="{D6DA98E3-7B10-B2CF-DC48-E8C9CEDE6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021687" y="5688184"/>
            <a:ext cx="865950" cy="462116"/>
          </a:xfrm>
          <a:prstGeom prst="rect">
            <a:avLst/>
          </a:prstGeom>
        </p:spPr>
      </p:pic>
      <p:pic>
        <p:nvPicPr>
          <p:cNvPr id="19" name="图形 18" descr="线箭头: 直 纯色填充">
            <a:extLst>
              <a:ext uri="{FF2B5EF4-FFF2-40B4-BE49-F238E27FC236}">
                <a16:creationId xmlns:a16="http://schemas.microsoft.com/office/drawing/2014/main" id="{71D8B3DE-F942-3757-4D11-530B1624C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2712" y="5806323"/>
            <a:ext cx="532579" cy="462116"/>
          </a:xfrm>
          <a:prstGeom prst="rect">
            <a:avLst/>
          </a:prstGeom>
        </p:spPr>
      </p:pic>
      <p:pic>
        <p:nvPicPr>
          <p:cNvPr id="20" name="图形 19" descr="线箭头: 直 纯色填充">
            <a:extLst>
              <a:ext uri="{FF2B5EF4-FFF2-40B4-BE49-F238E27FC236}">
                <a16:creationId xmlns:a16="http://schemas.microsoft.com/office/drawing/2014/main" id="{22A1D8B6-182F-4048-692D-2B47A740D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040592" y="5333835"/>
            <a:ext cx="462116" cy="462116"/>
          </a:xfrm>
          <a:prstGeom prst="rect">
            <a:avLst/>
          </a:prstGeom>
        </p:spPr>
      </p:pic>
      <p:pic>
        <p:nvPicPr>
          <p:cNvPr id="21" name="图形 20" descr="线箭头: 直 纯色填充">
            <a:extLst>
              <a:ext uri="{FF2B5EF4-FFF2-40B4-BE49-F238E27FC236}">
                <a16:creationId xmlns:a16="http://schemas.microsoft.com/office/drawing/2014/main" id="{C4A5081A-4C1E-BBCC-D25A-0502DA0A1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413252" y="5989878"/>
            <a:ext cx="763807" cy="462116"/>
          </a:xfrm>
          <a:prstGeom prst="rect">
            <a:avLst/>
          </a:prstGeom>
        </p:spPr>
      </p:pic>
      <p:pic>
        <p:nvPicPr>
          <p:cNvPr id="22" name="图形 21" descr="线箭头: 直 纯色填充">
            <a:extLst>
              <a:ext uri="{FF2B5EF4-FFF2-40B4-BE49-F238E27FC236}">
                <a16:creationId xmlns:a16="http://schemas.microsoft.com/office/drawing/2014/main" id="{69EFF02C-1DD1-345E-EC87-25A873FE7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1117998" y="5997852"/>
            <a:ext cx="751414" cy="462116"/>
          </a:xfrm>
          <a:prstGeom prst="rect">
            <a:avLst/>
          </a:prstGeom>
        </p:spPr>
      </p:pic>
      <p:pic>
        <p:nvPicPr>
          <p:cNvPr id="23" name="图形 22" descr="线箭头: 直 纯色填充">
            <a:extLst>
              <a:ext uri="{FF2B5EF4-FFF2-40B4-BE49-F238E27FC236}">
                <a16:creationId xmlns:a16="http://schemas.microsoft.com/office/drawing/2014/main" id="{16D20764-BDB4-6D09-3261-44CC1D6FC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415288" y="5547873"/>
            <a:ext cx="585328" cy="462116"/>
          </a:xfrm>
          <a:prstGeom prst="rect">
            <a:avLst/>
          </a:prstGeom>
        </p:spPr>
      </p:pic>
      <p:pic>
        <p:nvPicPr>
          <p:cNvPr id="24" name="图形 23" descr="线箭头: 直 纯色填充">
            <a:extLst>
              <a:ext uri="{FF2B5EF4-FFF2-40B4-BE49-F238E27FC236}">
                <a16:creationId xmlns:a16="http://schemas.microsoft.com/office/drawing/2014/main" id="{BC56211D-F1EE-3BF1-16F4-5F7614B18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771517" y="5344207"/>
            <a:ext cx="562909" cy="462116"/>
          </a:xfrm>
          <a:prstGeom prst="rect">
            <a:avLst/>
          </a:prstGeom>
        </p:spPr>
      </p:pic>
      <p:pic>
        <p:nvPicPr>
          <p:cNvPr id="25" name="图形 24" descr="线箭头: 直 纯色填充">
            <a:extLst>
              <a:ext uri="{FF2B5EF4-FFF2-40B4-BE49-F238E27FC236}">
                <a16:creationId xmlns:a16="http://schemas.microsoft.com/office/drawing/2014/main" id="{7609D851-5997-1A2A-EC9B-736BA16C2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1306503" y="5349300"/>
            <a:ext cx="562909" cy="462116"/>
          </a:xfrm>
          <a:prstGeom prst="rect">
            <a:avLst/>
          </a:prstGeom>
        </p:spPr>
      </p:pic>
      <p:pic>
        <p:nvPicPr>
          <p:cNvPr id="26" name="图形 25" descr="线箭头: 直 纯色填充">
            <a:extLst>
              <a:ext uri="{FF2B5EF4-FFF2-40B4-BE49-F238E27FC236}">
                <a16:creationId xmlns:a16="http://schemas.microsoft.com/office/drawing/2014/main" id="{9F395970-657B-C769-9ACA-7AFF352DB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945820" y="4837138"/>
            <a:ext cx="621793" cy="4621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1EC07B7-0BEA-25D3-6097-F5C92E6B5C6C}"/>
                  </a:ext>
                </a:extLst>
              </p14:cNvPr>
              <p14:cNvContentPartPr/>
              <p14:nvPr/>
            </p14:nvContentPartPr>
            <p14:xfrm>
              <a:off x="-956665" y="1029985"/>
              <a:ext cx="36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1EC07B7-0BEA-25D3-6097-F5C92E6B5C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65305" y="10209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64E581EA-CF93-6525-E454-D523AA4C165E}"/>
              </a:ext>
            </a:extLst>
          </p:cNvPr>
          <p:cNvSpPr/>
          <p:nvPr/>
        </p:nvSpPr>
        <p:spPr>
          <a:xfrm>
            <a:off x="9890234" y="5886545"/>
            <a:ext cx="493770" cy="564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3188FD3-43E1-0886-3A76-92FB755B2530}"/>
              </a:ext>
            </a:extLst>
          </p:cNvPr>
          <p:cNvSpPr/>
          <p:nvPr/>
        </p:nvSpPr>
        <p:spPr>
          <a:xfrm>
            <a:off x="11587957" y="5806323"/>
            <a:ext cx="469048" cy="674568"/>
          </a:xfrm>
          <a:prstGeom prst="ellipse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ABD6494-77E5-BD08-EFAD-8E20C0F3A5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99" y="2034003"/>
            <a:ext cx="4560806" cy="458831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47C1012-AE6A-2861-ED6A-EB946D32D4F3}"/>
              </a:ext>
            </a:extLst>
          </p:cNvPr>
          <p:cNvSpPr txBox="1"/>
          <p:nvPr/>
        </p:nvSpPr>
        <p:spPr>
          <a:xfrm>
            <a:off x="282374" y="1986285"/>
            <a:ext cx="712559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回溯：在这里就是不断回到上个栈点，从而实现</a:t>
            </a:r>
            <a:r>
              <a:rPr lang="en-US" altLang="zh-CN" sz="2400" b="1" dirty="0">
                <a:latin typeface="+mn-ea"/>
              </a:rPr>
              <a:t>	   </a:t>
            </a:r>
            <a:r>
              <a:rPr lang="zh-CN" altLang="en-US" sz="2400" b="1" dirty="0">
                <a:latin typeface="+mn-ea"/>
              </a:rPr>
              <a:t>原路返回</a:t>
            </a:r>
            <a:endParaRPr lang="en-US" altLang="zh-CN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回溯的条件就是：</a:t>
            </a:r>
            <a:endParaRPr lang="en-US" altLang="zh-CN" sz="24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走到死路（右前左三面有墙）、所有情况都走过了</a:t>
            </a:r>
            <a:endParaRPr lang="en-US" altLang="zh-CN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回溯实现逻辑：</a:t>
            </a:r>
            <a:endParaRPr lang="en-US" altLang="zh-CN" sz="24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根据墙的信息判断哪里没墙（比红外判断可靠）</a:t>
            </a:r>
            <a:endParaRPr lang="en-US" altLang="zh-CN" sz="20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提示：不同方向进入的和车头朝向不同情况不同</a:t>
            </a:r>
            <a:endParaRPr lang="en-US" altLang="zh-CN" sz="2000" b="1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从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方向来的，但是车头所指的绝对方向不同</a:t>
            </a:r>
            <a:endParaRPr lang="en-US" altLang="zh-CN" sz="2000" b="1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此时回溯回到上一个栈顶，就可以退出循环。</a:t>
            </a:r>
            <a:endParaRPr lang="en-US" altLang="zh-CN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什么时候可以退栈</a:t>
            </a:r>
            <a:r>
              <a:rPr lang="en-US" altLang="zh-CN" sz="2400" b="1" dirty="0">
                <a:latin typeface="+mn-ea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所有的情况都走过了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当所有栈退完之后就是遍历结束</a:t>
            </a:r>
            <a:endParaRPr lang="en-US" altLang="zh-CN" sz="24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+mn-ea"/>
            </a:endParaRPr>
          </a:p>
          <a:p>
            <a:pPr lvl="1"/>
            <a:endParaRPr lang="en-US" altLang="zh-CN" sz="2000" b="1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52D5538C-5E62-5EC1-5F75-563628034E7F}"/>
              </a:ext>
            </a:extLst>
          </p:cNvPr>
          <p:cNvSpPr/>
          <p:nvPr/>
        </p:nvSpPr>
        <p:spPr>
          <a:xfrm>
            <a:off x="8966313" y="2700767"/>
            <a:ext cx="627516" cy="624777"/>
          </a:xfrm>
          <a:prstGeom prst="flowChartConnector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15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AA36B4-9C11-B8D3-1CAE-AD07E7F08B02}"/>
              </a:ext>
            </a:extLst>
          </p:cNvPr>
          <p:cNvSpPr txBox="1"/>
          <p:nvPr/>
        </p:nvSpPr>
        <p:spPr>
          <a:xfrm>
            <a:off x="134350" y="1445929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初始化迷宫</a:t>
            </a:r>
            <a:endParaRPr lang="en-US" altLang="zh-CN" sz="28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判断可走方向，走一格，转向时绝对方向与相对方向转换，更新坐标</a:t>
            </a:r>
            <a:endParaRPr lang="en-US" altLang="zh-CN" sz="28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更新迷宫信息</a:t>
            </a:r>
            <a:endParaRPr lang="en-US" altLang="zh-CN" sz="28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遇岔路口入栈，记录当前格信息</a:t>
            </a:r>
            <a:endParaRPr lang="en-US" altLang="zh-CN" sz="28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遇死胡同进行回溯</a:t>
            </a:r>
            <a:endParaRPr lang="en-US" altLang="zh-CN" sz="28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一个岔路的所有情况走完，岔路口退栈</a:t>
            </a:r>
            <a:endParaRPr lang="en-US" altLang="zh-CN" sz="28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遍历完所有格子</a:t>
            </a:r>
            <a:endParaRPr lang="en-US" altLang="zh-CN" sz="28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遍历结束</a:t>
            </a:r>
            <a:endParaRPr lang="en-US" altLang="zh-CN" sz="28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F3EFD5-C200-2538-8200-EFF0E655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005" y="2501347"/>
            <a:ext cx="3182388" cy="40115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10C685-8967-3137-2E9A-FF87CE10C15D}"/>
              </a:ext>
            </a:extLst>
          </p:cNvPr>
          <p:cNvSpPr txBox="1"/>
          <p:nvPr/>
        </p:nvSpPr>
        <p:spPr>
          <a:xfrm>
            <a:off x="1439917" y="325821"/>
            <a:ext cx="8933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+mj-ea"/>
                <a:ea typeface="+mj-ea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78452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AA36B4-9C11-B8D3-1CAE-AD07E7F08B02}"/>
              </a:ext>
            </a:extLst>
          </p:cNvPr>
          <p:cNvSpPr txBox="1"/>
          <p:nvPr/>
        </p:nvSpPr>
        <p:spPr>
          <a:xfrm>
            <a:off x="0" y="256452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等线" panose="02010600030101010101" pitchFamily="2" charset="-122"/>
                <a:ea typeface="等线" panose="02010600030101010101" pitchFamily="2" charset="-122"/>
              </a:rPr>
              <a:t>本章结束，谢谢观看！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39376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868383"/>
            </a:gs>
            <a:gs pos="2098">
              <a:schemeClr val="bg2">
                <a:lumMod val="90000"/>
              </a:schemeClr>
            </a:gs>
            <a:gs pos="54000">
              <a:schemeClr val="bg2">
                <a:lumMod val="90000"/>
              </a:schemeClr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C4EA2-4FDE-05C9-E10C-C974475F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遍历逻辑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39D85-C01F-05CD-00FB-1C07820B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  </a:t>
            </a:r>
            <a:r>
              <a:rPr lang="zh-CN" altLang="en-US" b="1" dirty="0"/>
              <a:t>迷宫信息更换</a:t>
            </a:r>
            <a:endParaRPr lang="en-US" altLang="zh-CN" b="1" dirty="0"/>
          </a:p>
          <a:p>
            <a:pPr lvl="1"/>
            <a:r>
              <a:rPr lang="en-US" altLang="zh-CN" b="1" dirty="0"/>
              <a:t>1.1 </a:t>
            </a:r>
            <a:r>
              <a:rPr lang="en-US" altLang="zh-CN" dirty="0"/>
              <a:t>  </a:t>
            </a:r>
            <a:r>
              <a:rPr lang="zh-CN" altLang="en-US" dirty="0"/>
              <a:t>迷宫信息</a:t>
            </a:r>
            <a:endParaRPr lang="en-US" altLang="zh-CN" dirty="0"/>
          </a:p>
          <a:p>
            <a:pPr lvl="1"/>
            <a:r>
              <a:rPr lang="en-US" altLang="zh-CN" b="1" dirty="0"/>
              <a:t>1.2   </a:t>
            </a:r>
            <a:r>
              <a:rPr lang="zh-CN" altLang="en-US" dirty="0"/>
              <a:t>相对方向和绝对方向的转换</a:t>
            </a:r>
            <a:endParaRPr lang="en-US" altLang="zh-CN" dirty="0"/>
          </a:p>
          <a:p>
            <a:pPr lvl="1"/>
            <a:r>
              <a:rPr lang="en-US" altLang="zh-CN" b="1" dirty="0"/>
              <a:t>1.3   </a:t>
            </a:r>
            <a:r>
              <a:rPr lang="zh-CN" altLang="en-US" dirty="0"/>
              <a:t>迷宫信息记录</a:t>
            </a:r>
            <a:endParaRPr lang="en-US" altLang="zh-CN" dirty="0"/>
          </a:p>
          <a:p>
            <a:r>
              <a:rPr lang="en-US" altLang="zh-CN" b="1" dirty="0"/>
              <a:t>2.   </a:t>
            </a:r>
            <a:r>
              <a:rPr lang="zh-CN" altLang="en-US" b="1" dirty="0"/>
              <a:t>寻路</a:t>
            </a:r>
            <a:endParaRPr lang="en-US" altLang="zh-CN" b="1" dirty="0"/>
          </a:p>
          <a:p>
            <a:pPr lvl="1"/>
            <a:r>
              <a:rPr lang="en-US" altLang="zh-CN" b="1" dirty="0"/>
              <a:t>2.1   </a:t>
            </a:r>
            <a:r>
              <a:rPr lang="zh-CN" altLang="en-US" dirty="0"/>
              <a:t>深度优先</a:t>
            </a:r>
            <a:endParaRPr lang="en-US" altLang="zh-CN" dirty="0"/>
          </a:p>
          <a:p>
            <a:pPr lvl="1"/>
            <a:r>
              <a:rPr lang="en-US" altLang="zh-CN" b="1" dirty="0"/>
              <a:t>2.2 </a:t>
            </a:r>
            <a:r>
              <a:rPr lang="en-US" altLang="zh-CN" dirty="0"/>
              <a:t>  </a:t>
            </a:r>
            <a:r>
              <a:rPr lang="zh-CN" altLang="en-US" dirty="0"/>
              <a:t>寻路法则</a:t>
            </a:r>
            <a:endParaRPr lang="en-US" altLang="zh-CN" dirty="0"/>
          </a:p>
          <a:p>
            <a:pPr lvl="1"/>
            <a:r>
              <a:rPr lang="en-US" altLang="zh-CN" b="1" dirty="0"/>
              <a:t>2.3 </a:t>
            </a:r>
            <a:r>
              <a:rPr lang="en-US" altLang="zh-CN" dirty="0"/>
              <a:t>  </a:t>
            </a:r>
            <a:r>
              <a:rPr lang="zh-CN" altLang="en-US" dirty="0"/>
              <a:t>岔路口入栈</a:t>
            </a:r>
            <a:endParaRPr lang="en-US" altLang="zh-CN" dirty="0"/>
          </a:p>
          <a:p>
            <a:r>
              <a:rPr lang="en-US" altLang="zh-CN" b="1" dirty="0"/>
              <a:t>3.   </a:t>
            </a:r>
            <a:r>
              <a:rPr lang="zh-CN" altLang="en-US" b="1" dirty="0"/>
              <a:t>回溯</a:t>
            </a:r>
            <a:endParaRPr lang="en-US" altLang="zh-CN" b="1" dirty="0"/>
          </a:p>
          <a:p>
            <a:pPr lvl="1"/>
            <a:r>
              <a:rPr lang="en-US" altLang="zh-CN" sz="2800" dirty="0"/>
              <a:t>3.1   </a:t>
            </a:r>
            <a:r>
              <a:rPr lang="zh-CN" altLang="en-US" sz="2800" dirty="0"/>
              <a:t>判断回溯的条件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63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7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99C66-857D-9FAE-5D38-B445E83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1. </a:t>
            </a:r>
            <a:r>
              <a:rPr lang="zh-CN" altLang="en-US" b="1" dirty="0"/>
              <a:t>迷宫信息更换</a:t>
            </a:r>
            <a:br>
              <a:rPr lang="en-US" altLang="zh-CN" b="1" dirty="0"/>
            </a:br>
            <a:r>
              <a:rPr lang="en-US" altLang="zh-CN" b="1" dirty="0"/>
              <a:t>	                    </a:t>
            </a:r>
            <a:r>
              <a:rPr lang="en-US" altLang="zh-CN" sz="4000" b="1" dirty="0">
                <a:latin typeface="+mn-ea"/>
                <a:ea typeface="+mn-ea"/>
              </a:rPr>
              <a:t>1.1  </a:t>
            </a:r>
            <a:r>
              <a:rPr lang="zh-CN" altLang="en-US" sz="4000" b="1" dirty="0">
                <a:latin typeface="+mn-ea"/>
                <a:ea typeface="+mn-ea"/>
              </a:rPr>
              <a:t>迷宫信息</a:t>
            </a:r>
            <a:br>
              <a:rPr lang="en-US" altLang="zh-CN" dirty="0"/>
            </a:br>
            <a:br>
              <a:rPr lang="en-US" altLang="zh-CN" b="1" dirty="0"/>
            </a:br>
            <a:r>
              <a:rPr lang="zh-CN" altLang="en-US" sz="2000" b="1" dirty="0">
                <a:latin typeface="+mn-ea"/>
                <a:ea typeface="+mn-ea"/>
              </a:rPr>
              <a:t>迷宫介绍：</a:t>
            </a:r>
            <a:r>
              <a:rPr lang="zh-CN" altLang="en-US" sz="2000" dirty="0">
                <a:latin typeface="+mn-ea"/>
                <a:ea typeface="+mn-ea"/>
              </a:rPr>
              <a:t>课程设计是</a:t>
            </a:r>
            <a:r>
              <a:rPr lang="en-US" altLang="zh-CN" sz="2000" dirty="0">
                <a:latin typeface="+mn-ea"/>
                <a:ea typeface="+mn-ea"/>
              </a:rPr>
              <a:t>8*8</a:t>
            </a:r>
            <a:r>
              <a:rPr lang="zh-CN" altLang="en-US" sz="2000" dirty="0">
                <a:latin typeface="+mn-ea"/>
                <a:ea typeface="+mn-ea"/>
              </a:rPr>
              <a:t>的迷宫，有</a:t>
            </a:r>
            <a:r>
              <a:rPr lang="en-US" altLang="zh-CN" sz="2000" dirty="0">
                <a:latin typeface="+mn-ea"/>
                <a:ea typeface="+mn-ea"/>
              </a:rPr>
              <a:t>8</a:t>
            </a:r>
            <a:r>
              <a:rPr lang="zh-CN" altLang="en-US" sz="2000" dirty="0">
                <a:latin typeface="+mn-ea"/>
                <a:ea typeface="+mn-ea"/>
              </a:rPr>
              <a:t>行</a:t>
            </a:r>
            <a:r>
              <a:rPr lang="en-US" altLang="zh-CN" sz="2000" dirty="0">
                <a:latin typeface="+mn-ea"/>
                <a:ea typeface="+mn-ea"/>
              </a:rPr>
              <a:t>8</a:t>
            </a:r>
            <a:r>
              <a:rPr lang="zh-CN" altLang="en-US" sz="2000" dirty="0">
                <a:latin typeface="+mn-ea"/>
                <a:ea typeface="+mn-ea"/>
              </a:rPr>
              <a:t>列。可以用什么来存格子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    </a:t>
            </a:r>
            <a:r>
              <a:rPr lang="zh-CN" altLang="en-US" sz="2000" dirty="0">
                <a:latin typeface="+mn-ea"/>
                <a:ea typeface="+mn-ea"/>
              </a:rPr>
              <a:t>信息呢？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	</a:t>
            </a:r>
            <a:r>
              <a:rPr lang="zh-CN" altLang="en-US" sz="2000" dirty="0">
                <a:latin typeface="+mn-ea"/>
                <a:ea typeface="+mn-ea"/>
              </a:rPr>
              <a:t>一个二维数组</a:t>
            </a:r>
            <a:r>
              <a:rPr lang="en-US" altLang="zh-CN" sz="2000" dirty="0">
                <a:latin typeface="+mn-ea"/>
                <a:ea typeface="+mn-ea"/>
              </a:rPr>
              <a:t>maze[8][8]</a:t>
            </a:r>
            <a:r>
              <a:rPr lang="zh-CN" altLang="en-US" sz="2000" dirty="0">
                <a:latin typeface="+mn-ea"/>
                <a:ea typeface="+mn-ea"/>
              </a:rPr>
              <a:t>来存迷宫信息。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   </a:t>
            </a:r>
            <a:r>
              <a:rPr lang="zh-CN" altLang="en-US" sz="2000" b="1" dirty="0">
                <a:latin typeface="+mn-ea"/>
                <a:ea typeface="+mn-ea"/>
              </a:rPr>
              <a:t>行</a:t>
            </a:r>
            <a:r>
              <a:rPr lang="zh-CN" altLang="en-US" sz="2000" dirty="0">
                <a:latin typeface="+mn-ea"/>
                <a:ea typeface="+mn-ea"/>
              </a:rPr>
              <a:t>代表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坐标，</a:t>
            </a:r>
            <a:r>
              <a:rPr lang="zh-CN" altLang="en-US" sz="2000" b="1" dirty="0">
                <a:latin typeface="+mn-ea"/>
                <a:ea typeface="+mn-ea"/>
              </a:rPr>
              <a:t>列</a:t>
            </a:r>
            <a:r>
              <a:rPr lang="zh-CN" altLang="en-US" sz="2000" dirty="0">
                <a:latin typeface="+mn-ea"/>
                <a:ea typeface="+mn-ea"/>
              </a:rPr>
              <a:t>代表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坐标。</a:t>
            </a:r>
            <a:r>
              <a:rPr lang="en-US" altLang="zh-CN" sz="2000" dirty="0">
                <a:latin typeface="+mn-ea"/>
                <a:ea typeface="+mn-ea"/>
              </a:rPr>
              <a:t>maze[1][2]</a:t>
            </a:r>
            <a:r>
              <a:rPr lang="zh-CN" altLang="en-US" sz="2000" dirty="0">
                <a:latin typeface="+mn-ea"/>
                <a:ea typeface="+mn-ea"/>
              </a:rPr>
              <a:t>表示坐标（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   </a:t>
            </a:r>
            <a:r>
              <a:rPr lang="zh-CN" altLang="en-US" sz="2000" dirty="0">
                <a:latin typeface="+mn-ea"/>
                <a:ea typeface="+mn-ea"/>
              </a:rPr>
              <a:t>的格子。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</a:t>
            </a:r>
            <a:br>
              <a:rPr lang="en-US" altLang="zh-CN" sz="2000" dirty="0">
                <a:latin typeface="+mn-ea"/>
                <a:ea typeface="+mn-ea"/>
              </a:rPr>
            </a:br>
            <a:br>
              <a:rPr lang="en-US" altLang="zh-CN" sz="2000" dirty="0">
                <a:latin typeface="+mn-ea"/>
                <a:ea typeface="+mn-ea"/>
              </a:rPr>
            </a:br>
            <a:r>
              <a:rPr lang="zh-CN" altLang="en-US" sz="2000" b="1" dirty="0">
                <a:latin typeface="+mn-ea"/>
                <a:ea typeface="+mn-ea"/>
              </a:rPr>
              <a:t>迷宫信息的初始化：</a:t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zh-CN" altLang="en-US" sz="2000" b="1" dirty="0">
                <a:latin typeface="+mn-ea"/>
                <a:ea typeface="+mn-ea"/>
              </a:rPr>
              <a:t>为什么初始化？后面判断这个格子走没走过很方便</a:t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en-US" altLang="zh-CN" sz="2000" b="1" dirty="0">
                <a:latin typeface="+mn-ea"/>
                <a:ea typeface="+mn-ea"/>
              </a:rPr>
              <a:t>	   </a:t>
            </a:r>
            <a:r>
              <a:rPr lang="zh-CN" altLang="en-US" sz="2000" dirty="0">
                <a:latin typeface="+mn-ea"/>
                <a:ea typeface="+mn-ea"/>
              </a:rPr>
              <a:t>这里我们用统一初始化为</a:t>
            </a:r>
            <a:r>
              <a:rPr lang="en-US" altLang="zh-CN" sz="2000" dirty="0">
                <a:latin typeface="+mn-ea"/>
                <a:ea typeface="+mn-ea"/>
              </a:rPr>
              <a:t>0xff</a:t>
            </a:r>
            <a:r>
              <a:rPr lang="zh-CN" altLang="en-US" sz="2000" dirty="0">
                <a:latin typeface="+mn-ea"/>
                <a:ea typeface="+mn-ea"/>
              </a:rPr>
              <a:t>。很明显这个是一个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   16</a:t>
            </a:r>
            <a:r>
              <a:rPr lang="zh-CN" altLang="en-US" sz="2000" dirty="0">
                <a:latin typeface="+mn-ea"/>
                <a:ea typeface="+mn-ea"/>
              </a:rPr>
              <a:t>进制数。</a:t>
            </a:r>
            <a:r>
              <a:rPr lang="en-US" altLang="zh-CN" sz="2000" dirty="0">
                <a:latin typeface="+mn-ea"/>
                <a:ea typeface="+mn-ea"/>
              </a:rPr>
              <a:t>0xff (1111 1111)0x</a:t>
            </a:r>
            <a:r>
              <a:rPr lang="zh-CN" altLang="en-US" sz="2000" dirty="0">
                <a:latin typeface="+mn-ea"/>
                <a:ea typeface="+mn-ea"/>
              </a:rPr>
              <a:t>是</a:t>
            </a:r>
            <a:r>
              <a:rPr lang="en-US" altLang="zh-CN" sz="2000" dirty="0">
                <a:latin typeface="+mn-ea"/>
                <a:ea typeface="+mn-ea"/>
              </a:rPr>
              <a:t>16</a:t>
            </a:r>
            <a:r>
              <a:rPr lang="zh-CN" altLang="en-US" sz="2000" dirty="0">
                <a:latin typeface="+mn-ea"/>
                <a:ea typeface="+mn-ea"/>
              </a:rPr>
              <a:t>进制的意思，</a:t>
            </a:r>
            <a:r>
              <a:rPr lang="en-US" altLang="zh-CN" sz="2000" dirty="0">
                <a:latin typeface="+mn-ea"/>
                <a:ea typeface="+mn-ea"/>
              </a:rPr>
              <a:t>ff</a:t>
            </a:r>
            <a:r>
              <a:rPr lang="zh-CN" altLang="en-US" sz="2000" dirty="0">
                <a:latin typeface="+mn-ea"/>
                <a:ea typeface="+mn-ea"/>
              </a:rPr>
              <a:t>换算过来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   </a:t>
            </a:r>
            <a:r>
              <a:rPr lang="zh-CN" altLang="en-US" sz="2000" dirty="0">
                <a:latin typeface="+mn-ea"/>
                <a:ea typeface="+mn-ea"/>
              </a:rPr>
              <a:t>就是</a:t>
            </a:r>
            <a:r>
              <a:rPr lang="en-US" altLang="zh-CN" sz="2000" dirty="0">
                <a:latin typeface="+mn-ea"/>
                <a:ea typeface="+mn-ea"/>
              </a:rPr>
              <a:t>8</a:t>
            </a:r>
            <a:r>
              <a:rPr lang="zh-CN" altLang="en-US" sz="2000" dirty="0">
                <a:latin typeface="+mn-ea"/>
                <a:ea typeface="+mn-ea"/>
              </a:rPr>
              <a:t>个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。这样初始化的目的是高四位和低四位全都赋高。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    1</a:t>
            </a:r>
            <a:r>
              <a:rPr lang="zh-CN" altLang="en-US" sz="2000" dirty="0">
                <a:latin typeface="+mn-ea"/>
                <a:ea typeface="+mn-ea"/>
              </a:rPr>
              <a:t>表示有墙，</a:t>
            </a:r>
            <a:r>
              <a:rPr lang="en-US" altLang="zh-CN" sz="2000" dirty="0">
                <a:latin typeface="+mn-ea"/>
                <a:ea typeface="+mn-ea"/>
              </a:rPr>
              <a:t>0</a:t>
            </a:r>
            <a:r>
              <a:rPr lang="zh-CN" altLang="en-US" sz="2000" dirty="0">
                <a:latin typeface="+mn-ea"/>
                <a:ea typeface="+mn-ea"/>
              </a:rPr>
              <a:t>表示无墙</a:t>
            </a:r>
            <a:br>
              <a:rPr lang="en-US" altLang="zh-CN" sz="2000" b="1" dirty="0">
                <a:latin typeface="+mn-ea"/>
                <a:ea typeface="+mn-ea"/>
              </a:rPr>
            </a:br>
            <a:endParaRPr lang="zh-CN" altLang="en-US" sz="2000" b="1" dirty="0">
              <a:latin typeface="+mn-ea"/>
              <a:ea typeface="+mn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9D92F7-762F-90DC-8F79-9CE7BEB17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75" y="2494547"/>
            <a:ext cx="3998328" cy="3998328"/>
          </a:xfrm>
        </p:spPr>
      </p:pic>
    </p:spTree>
    <p:extLst>
      <p:ext uri="{BB962C8B-B14F-4D97-AF65-F5344CB8AC3E}">
        <p14:creationId xmlns:p14="http://schemas.microsoft.com/office/powerpoint/2010/main" val="258084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85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37BD-0924-0C02-6BCB-449071B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1. </a:t>
            </a:r>
            <a:r>
              <a:rPr lang="zh-CN" altLang="en-US" sz="4000" b="1" dirty="0"/>
              <a:t>迷宫信息更换</a:t>
            </a:r>
            <a:br>
              <a:rPr lang="en-US" altLang="zh-CN" sz="2400" b="1" dirty="0"/>
            </a:br>
            <a:r>
              <a:rPr lang="en-US" altLang="zh-CN" sz="2400" b="1" dirty="0"/>
              <a:t>	                 </a:t>
            </a:r>
            <a:r>
              <a:rPr lang="en-US" altLang="zh-CN" sz="3600" b="1" dirty="0">
                <a:latin typeface="+mn-ea"/>
                <a:ea typeface="+mn-ea"/>
              </a:rPr>
              <a:t>1.2</a:t>
            </a:r>
            <a:r>
              <a:rPr lang="zh-CN" altLang="en-US" sz="2400" b="1" dirty="0">
                <a:latin typeface="+mn-ea"/>
                <a:ea typeface="+mn-ea"/>
              </a:rPr>
              <a:t>相对方向和绝对方向的转换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9B40E-ADB2-87FD-F5B5-84A9AA8F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200" b="1" dirty="0"/>
              <a:t>绝对方向</a:t>
            </a:r>
            <a:r>
              <a:rPr lang="zh-CN" altLang="en-US" sz="2200" dirty="0"/>
              <a:t>：以迷宫为参考系，小车开始运动时车头朝向为绝对方向的“上”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200" b="1" dirty="0"/>
              <a:t>相对方向</a:t>
            </a:r>
            <a:r>
              <a:rPr lang="zh-CN" altLang="en-US" sz="2200" dirty="0"/>
              <a:t>：以小车为参照物，小车实时所在迷宫时车头的朝向为相对方向的“上”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200" b="1" dirty="0"/>
              <a:t>转换公式</a:t>
            </a:r>
            <a:r>
              <a:rPr lang="zh-CN" altLang="en-US" sz="2200" dirty="0"/>
              <a:t>：转弯后绝对方向</a:t>
            </a:r>
            <a:r>
              <a:rPr lang="en-US" altLang="zh-CN" sz="2200" dirty="0"/>
              <a:t>=</a:t>
            </a:r>
            <a:r>
              <a:rPr lang="zh-CN" altLang="en-US" sz="2200" dirty="0"/>
              <a:t>（转弯前绝对方向</a:t>
            </a:r>
            <a:r>
              <a:rPr lang="en-US" altLang="zh-CN" sz="2200" dirty="0"/>
              <a:t>+</a:t>
            </a:r>
            <a:r>
              <a:rPr lang="zh-CN" altLang="en-US" sz="2200" dirty="0"/>
              <a:t>转弯数值）</a:t>
            </a:r>
            <a:r>
              <a:rPr lang="en-US" altLang="zh-CN" sz="2200" dirty="0"/>
              <a:t>%4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转弯数值是小车在当前迷宫位置的相对方向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定义一个变量</a:t>
            </a:r>
            <a:r>
              <a:rPr lang="en-US" altLang="zh-CN" dirty="0"/>
              <a:t>direction</a:t>
            </a:r>
            <a:r>
              <a:rPr lang="zh-CN" altLang="en-US" dirty="0"/>
              <a:t>（车头所对的绝对方向）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每动一次，方向都要改变！思考这个方向转变写在哪里？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前进函数（左，右，前，后）里面</a:t>
            </a:r>
          </a:p>
          <a:p>
            <a:r>
              <a:rPr lang="zh-CN" altLang="en-US" dirty="0"/>
              <a:t>以右边图片为例讲解两方向的转换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>
                <a:latin typeface="+mn-ea"/>
                <a:ea typeface="+mn-ea"/>
              </a:rPr>
              <a:t>坐标更新</a:t>
            </a:r>
            <a:br>
              <a:rPr lang="en-US" altLang="zh-CN" sz="2800" dirty="0">
                <a:latin typeface="+mn-ea"/>
                <a:ea typeface="+mn-ea"/>
              </a:rPr>
            </a:br>
            <a:r>
              <a:rPr lang="en-US" altLang="zh-CN" sz="2800" dirty="0">
                <a:latin typeface="+mn-ea"/>
                <a:ea typeface="+mn-ea"/>
              </a:rPr>
              <a:t>	int X[]={0,1,0,-1};</a:t>
            </a:r>
            <a:br>
              <a:rPr lang="en-US" altLang="zh-CN" sz="2800" dirty="0">
                <a:latin typeface="+mn-ea"/>
                <a:ea typeface="+mn-ea"/>
              </a:rPr>
            </a:br>
            <a:r>
              <a:rPr lang="en-US" altLang="zh-CN" sz="2800" dirty="0">
                <a:latin typeface="+mn-ea"/>
                <a:ea typeface="+mn-ea"/>
              </a:rPr>
              <a:t>	int Y[]={1,0,-1,0}; </a:t>
            </a:r>
            <a:br>
              <a:rPr lang="en-US" altLang="zh-CN" sz="2800" dirty="0">
                <a:latin typeface="+mn-ea"/>
                <a:ea typeface="+mn-ea"/>
              </a:rPr>
            </a:br>
            <a:br>
              <a:rPr lang="en-US" altLang="zh-CN" sz="2800" dirty="0">
                <a:latin typeface="+mn-ea"/>
                <a:ea typeface="+mn-ea"/>
              </a:rPr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F15B2D-3676-5A64-7029-E201B1D4A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7" y="3246120"/>
            <a:ext cx="3319469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96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37BD-0924-0C02-6BCB-449071B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/>
              <a:t>1. </a:t>
            </a:r>
            <a:r>
              <a:rPr lang="zh-CN" altLang="en-US" b="1" dirty="0"/>
              <a:t>迷宫信息更换</a:t>
            </a:r>
            <a:br>
              <a:rPr lang="en-US" altLang="zh-CN" b="1" dirty="0"/>
            </a:br>
            <a:r>
              <a:rPr lang="en-US" altLang="zh-CN" b="1" dirty="0"/>
              <a:t>	                </a:t>
            </a:r>
            <a:r>
              <a:rPr lang="en-US" altLang="zh-CN" sz="4000" b="1" dirty="0">
                <a:latin typeface="+mn-ea"/>
                <a:ea typeface="+mn-ea"/>
              </a:rPr>
              <a:t>1.3 </a:t>
            </a:r>
            <a:r>
              <a:rPr lang="zh-CN" altLang="en-US" sz="4000" b="1" dirty="0">
                <a:latin typeface="+mn-ea"/>
                <a:ea typeface="+mn-ea"/>
              </a:rPr>
              <a:t>迷宫信息的记录</a:t>
            </a:r>
            <a:r>
              <a:rPr lang="en-US" altLang="zh-CN" sz="4000" b="1" dirty="0">
                <a:latin typeface="+mn-ea"/>
                <a:ea typeface="+mn-ea"/>
              </a:rPr>
              <a:t> </a:t>
            </a:r>
            <a:br>
              <a:rPr lang="en-US" altLang="zh-CN" sz="4000" dirty="0"/>
            </a:br>
            <a:br>
              <a:rPr lang="en-US" altLang="zh-CN" sz="2400" b="1" dirty="0"/>
            </a:b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9B40E-ADB2-87FD-F5B5-84A9AA8F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高四位（记录来的信息）来的方向记为</a:t>
            </a:r>
            <a:r>
              <a:rPr lang="en-US" altLang="zh-CN" sz="2000" dirty="0">
                <a:latin typeface="+mn-ea"/>
              </a:rPr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低四位（记录这个一格的墙的信息）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表示有墙，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表示无墙</a:t>
            </a:r>
            <a:endParaRPr lang="zh-CN" altLang="en-US" sz="2000" dirty="0"/>
          </a:p>
          <a:p>
            <a:r>
              <a:rPr lang="zh-CN" altLang="en-US" sz="2000" dirty="0"/>
              <a:t> 这里高低四位都是按照</a:t>
            </a:r>
            <a:r>
              <a:rPr lang="en-US" altLang="zh-CN" sz="2000" dirty="0"/>
              <a:t>0123</a:t>
            </a:r>
            <a:r>
              <a:rPr lang="zh-CN" altLang="en-US" sz="2000" dirty="0"/>
              <a:t>方向来的</a:t>
            </a:r>
            <a:endParaRPr lang="en-US" altLang="zh-CN" sz="2000" dirty="0"/>
          </a:p>
          <a:p>
            <a:r>
              <a:rPr lang="zh-CN" altLang="en-US" sz="2000" dirty="0"/>
              <a:t>大家也可以自己来规定顺序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以（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）坐标为例，它的迷宫信息是</a:t>
            </a:r>
            <a:r>
              <a:rPr lang="en-US" altLang="zh-CN" sz="2000" dirty="0"/>
              <a:t>0xd5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绝对方向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F0962E0-FC2A-7D5E-3F2D-6647E9921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68761"/>
              </p:ext>
            </p:extLst>
          </p:nvPr>
        </p:nvGraphicFramePr>
        <p:xfrm>
          <a:off x="1162735" y="3523207"/>
          <a:ext cx="6035040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26076076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4041919237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17331461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017230785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827855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62182661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06935558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217404856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07224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336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DD739F6A-60FB-04CC-628D-1F8919F7E719}"/>
                  </a:ext>
                </a:extLst>
              </p14:cNvPr>
              <p14:cNvContentPartPr/>
              <p14:nvPr/>
            </p14:nvContentPartPr>
            <p14:xfrm>
              <a:off x="6518263" y="4245480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DD739F6A-60FB-04CC-628D-1F8919F7E7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9623" y="42364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FD847E58-F1C6-52AE-3A50-EEE96B966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79" y="1825625"/>
            <a:ext cx="3919963" cy="391996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E4EA47-9775-6816-4419-9EAF94B2A1CA}"/>
              </a:ext>
            </a:extLst>
          </p:cNvPr>
          <p:cNvSpPr/>
          <p:nvPr/>
        </p:nvSpPr>
        <p:spPr>
          <a:xfrm>
            <a:off x="7069395" y="4734219"/>
            <a:ext cx="29300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0xd5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5145FA2B-6D68-0BC2-0E0C-4EEC8FC91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94474"/>
              </p:ext>
            </p:extLst>
          </p:nvPr>
        </p:nvGraphicFramePr>
        <p:xfrm>
          <a:off x="1970279" y="5215081"/>
          <a:ext cx="6035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102365810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575990305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15799568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93592163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90679945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79456632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47852684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392243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3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1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01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107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37BD-0924-0C02-6BCB-449071B3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567015"/>
            <a:ext cx="121370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b="1" dirty="0"/>
              <a:t>     与运算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或运算                       遍历完成后存放信息如图示</a:t>
            </a:r>
            <a:br>
              <a:rPr lang="zh-CN" altLang="en-US" sz="4000" b="1" dirty="0"/>
            </a:b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9B40E-ADB2-87FD-F5B5-84A9AA8F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653346"/>
            <a:ext cx="6551608" cy="45236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迷宫信息刚开始是全初始化为</a:t>
            </a:r>
            <a:r>
              <a:rPr lang="en-US" altLang="zh-CN" sz="2400" dirty="0"/>
              <a:t>0xff       </a:t>
            </a:r>
            <a:r>
              <a:rPr lang="zh-CN" altLang="en-US" sz="2400" dirty="0"/>
              <a:t>也就是</a:t>
            </a:r>
            <a:r>
              <a:rPr lang="en-US" altLang="zh-CN" sz="2400" dirty="0"/>
              <a:t>(1111 1111)</a:t>
            </a:r>
            <a:r>
              <a:rPr lang="zh-CN" altLang="en-US" sz="2400" dirty="0"/>
              <a:t>，但是在替换中会用到与运算。比如</a:t>
            </a:r>
            <a:r>
              <a:rPr lang="en-US" altLang="zh-CN" sz="2400" dirty="0"/>
              <a:t>maze[2][4]</a:t>
            </a:r>
            <a:r>
              <a:rPr lang="zh-CN" altLang="en-US" sz="2400" dirty="0"/>
              <a:t>格子的信息是</a:t>
            </a:r>
            <a:r>
              <a:rPr lang="en-US" altLang="zh-CN" sz="2400" dirty="0"/>
              <a:t>0x71 (0111 0001)</a:t>
            </a:r>
            <a:r>
              <a:rPr lang="zh-CN" altLang="en-US" sz="2400" dirty="0"/>
              <a:t>。那就让高四位变，低四位再变。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有了迷宫信息了，判断哪个方向没墙或者从哪个方向来的？</a:t>
            </a:r>
            <a:endParaRPr lang="en-US" altLang="zh-CN" sz="2400" dirty="0"/>
          </a:p>
          <a:p>
            <a:pPr lvl="1"/>
            <a:r>
              <a:rPr lang="zh-CN" altLang="en-US" dirty="0"/>
              <a:t>还是以</a:t>
            </a:r>
            <a:r>
              <a:rPr lang="en-US" altLang="zh-CN" dirty="0"/>
              <a:t>0x71</a:t>
            </a:r>
            <a:r>
              <a:rPr lang="zh-CN" altLang="en-US" dirty="0"/>
              <a:t>（</a:t>
            </a:r>
            <a:r>
              <a:rPr lang="en-US" altLang="zh-CN" dirty="0"/>
              <a:t>0111 0001</a:t>
            </a:r>
            <a:r>
              <a:rPr lang="zh-CN" altLang="en-US" dirty="0"/>
              <a:t>）为例</a:t>
            </a:r>
            <a:endParaRPr lang="en-US" altLang="zh-CN" dirty="0"/>
          </a:p>
          <a:p>
            <a:pPr lvl="1"/>
            <a:r>
              <a:rPr lang="en-US" altLang="zh-CN" dirty="0"/>
              <a:t>0x71&amp;1000 0000==0</a:t>
            </a:r>
            <a:r>
              <a:rPr lang="zh-CN" altLang="en-US" dirty="0"/>
              <a:t>可以判断从</a:t>
            </a:r>
            <a:r>
              <a:rPr lang="en-US" altLang="zh-CN" dirty="0"/>
              <a:t>0</a:t>
            </a:r>
            <a:r>
              <a:rPr lang="zh-CN" altLang="en-US" dirty="0"/>
              <a:t>方向来的</a:t>
            </a:r>
            <a:endParaRPr lang="en-US" altLang="zh-CN" dirty="0"/>
          </a:p>
          <a:p>
            <a:pPr lvl="1"/>
            <a:r>
              <a:rPr lang="en-US" altLang="zh-CN" dirty="0"/>
              <a:t>0x71&amp;0000 1000==0</a:t>
            </a:r>
            <a:r>
              <a:rPr lang="zh-CN" altLang="en-US" dirty="0"/>
              <a:t>可以判断</a:t>
            </a:r>
            <a:r>
              <a:rPr lang="en-US" altLang="zh-CN" dirty="0"/>
              <a:t>0</a:t>
            </a:r>
            <a:r>
              <a:rPr lang="zh-CN" altLang="en-US" dirty="0"/>
              <a:t>方向没墙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图表, 图示&#10;&#10;描述已自动生成">
            <a:extLst>
              <a:ext uri="{FF2B5EF4-FFF2-40B4-BE49-F238E27FC236}">
                <a16:creationId xmlns:a16="http://schemas.microsoft.com/office/drawing/2014/main" id="{5C23E666-55F5-3428-47DA-04350D540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6" t="16402" r="19591" b="3802"/>
          <a:stretch/>
        </p:blipFill>
        <p:spPr>
          <a:xfrm>
            <a:off x="6790146" y="1653346"/>
            <a:ext cx="5328444" cy="48987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74C87C-5A84-59A6-0690-83A69E20B79E}"/>
              </a:ext>
            </a:extLst>
          </p:cNvPr>
          <p:cNvSpPr txBox="1"/>
          <p:nvPr/>
        </p:nvSpPr>
        <p:spPr>
          <a:xfrm>
            <a:off x="8027925" y="4882777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0x03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C53751-4F54-FA5E-5BBE-43D0874B4200}"/>
              </a:ext>
            </a:extLst>
          </p:cNvPr>
          <p:cNvSpPr txBox="1"/>
          <p:nvPr/>
        </p:nvSpPr>
        <p:spPr>
          <a:xfrm>
            <a:off x="8819991" y="4882777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0xe2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1AEE0B-4073-404F-CE64-68EDAECB1464}"/>
              </a:ext>
            </a:extLst>
          </p:cNvPr>
          <p:cNvSpPr txBox="1"/>
          <p:nvPr/>
        </p:nvSpPr>
        <p:spPr>
          <a:xfrm>
            <a:off x="9610265" y="4875666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0xea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44E3D-32C4-BCA4-53CB-5E3DCE14003E}"/>
              </a:ext>
            </a:extLst>
          </p:cNvPr>
          <p:cNvSpPr txBox="1"/>
          <p:nvPr/>
        </p:nvSpPr>
        <p:spPr>
          <a:xfrm>
            <a:off x="10359916" y="4882777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0xee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976526-D887-A5D9-0E68-41655F1B5533}"/>
              </a:ext>
            </a:extLst>
          </p:cNvPr>
          <p:cNvSpPr txBox="1"/>
          <p:nvPr/>
        </p:nvSpPr>
        <p:spPr>
          <a:xfrm>
            <a:off x="8027925" y="4101938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0xdd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E26825-59B9-4EED-9032-B4C4502F13E3}"/>
              </a:ext>
            </a:extLst>
          </p:cNvPr>
          <p:cNvSpPr txBox="1"/>
          <p:nvPr/>
        </p:nvSpPr>
        <p:spPr>
          <a:xfrm>
            <a:off x="8827859" y="4101938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0xd1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916DBD-215A-A624-8C57-4976A4F0B89F}"/>
              </a:ext>
            </a:extLst>
          </p:cNvPr>
          <p:cNvSpPr txBox="1"/>
          <p:nvPr/>
        </p:nvSpPr>
        <p:spPr>
          <a:xfrm>
            <a:off x="9644126" y="4101754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0xea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A3D7E-32A4-EBF6-F890-21245A7C2EE5}"/>
              </a:ext>
            </a:extLst>
          </p:cNvPr>
          <p:cNvSpPr txBox="1"/>
          <p:nvPr/>
        </p:nvSpPr>
        <p:spPr>
          <a:xfrm>
            <a:off x="10359916" y="4101754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0xe6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31B402-921D-D38C-1B57-325AFBE45BD1}"/>
              </a:ext>
            </a:extLst>
          </p:cNvPr>
          <p:cNvSpPr txBox="1"/>
          <p:nvPr/>
        </p:nvSpPr>
        <p:spPr>
          <a:xfrm>
            <a:off x="8027925" y="3285095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0xb3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92ACB7-0CA2-2874-DCE0-32D8A4B0F5E9}"/>
              </a:ext>
            </a:extLst>
          </p:cNvPr>
          <p:cNvSpPr txBox="1"/>
          <p:nvPr/>
        </p:nvSpPr>
        <p:spPr>
          <a:xfrm>
            <a:off x="8819991" y="3285095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0xb8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A68786-A01B-68DB-F8E3-682F1084A29F}"/>
              </a:ext>
            </a:extLst>
          </p:cNvPr>
          <p:cNvSpPr txBox="1"/>
          <p:nvPr/>
        </p:nvSpPr>
        <p:spPr>
          <a:xfrm>
            <a:off x="9644126" y="3285094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0xb2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385308-20ED-B7EC-C037-59601F31F4A6}"/>
              </a:ext>
            </a:extLst>
          </p:cNvPr>
          <p:cNvSpPr txBox="1"/>
          <p:nvPr/>
        </p:nvSpPr>
        <p:spPr>
          <a:xfrm>
            <a:off x="10359916" y="3285094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0xd4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0BBAC2-9B2E-561A-0156-B7DA4D21D403}"/>
              </a:ext>
            </a:extLst>
          </p:cNvPr>
          <p:cNvSpPr txBox="1"/>
          <p:nvPr/>
        </p:nvSpPr>
        <p:spPr>
          <a:xfrm>
            <a:off x="8021939" y="2504256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0xdd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409C35-5EC1-20F3-5F70-F0FD153585DF}"/>
              </a:ext>
            </a:extLst>
          </p:cNvPr>
          <p:cNvSpPr txBox="1"/>
          <p:nvPr/>
        </p:nvSpPr>
        <p:spPr>
          <a:xfrm>
            <a:off x="8819991" y="2504256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0xbb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C304170-7FFF-525F-04A3-45E635D8340D}"/>
              </a:ext>
            </a:extLst>
          </p:cNvPr>
          <p:cNvSpPr txBox="1"/>
          <p:nvPr/>
        </p:nvSpPr>
        <p:spPr>
          <a:xfrm>
            <a:off x="9610265" y="2511182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0xdc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848519-674C-0C0D-DDE9-21799A5FF756}"/>
              </a:ext>
            </a:extLst>
          </p:cNvPr>
          <p:cNvSpPr txBox="1"/>
          <p:nvPr/>
        </p:nvSpPr>
        <p:spPr>
          <a:xfrm>
            <a:off x="10359916" y="2504256"/>
            <a:ext cx="64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0xdd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64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11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37BD-0924-0C02-6BCB-449071B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2. </a:t>
            </a:r>
            <a:r>
              <a:rPr lang="zh-CN" altLang="en-US" sz="4000" b="1" dirty="0"/>
              <a:t>寻路</a:t>
            </a:r>
            <a:br>
              <a:rPr lang="en-US" altLang="zh-CN" sz="4000" b="1" dirty="0"/>
            </a:br>
            <a:r>
              <a:rPr lang="en-US" altLang="zh-CN" sz="4000" b="1" dirty="0"/>
              <a:t>	                    </a:t>
            </a:r>
            <a:r>
              <a:rPr lang="en-US" altLang="zh-CN" sz="4000" b="1" dirty="0">
                <a:latin typeface="+mn-ea"/>
                <a:ea typeface="+mn-ea"/>
              </a:rPr>
              <a:t>2.1  </a:t>
            </a:r>
            <a:r>
              <a:rPr lang="zh-CN" altLang="en-US" sz="4000" b="1" dirty="0">
                <a:latin typeface="+mn-ea"/>
                <a:ea typeface="+mn-ea"/>
              </a:rPr>
              <a:t>深度优先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9B40E-ADB2-87FD-F5B5-84A9AA8F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4" y="1867666"/>
            <a:ext cx="7937938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什么是深度优先（</a:t>
            </a:r>
            <a:r>
              <a:rPr lang="en-US" altLang="zh-CN" sz="2400" dirty="0"/>
              <a:t>DFS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思路和树的先序遍历很像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这个算法会尽可能</a:t>
            </a:r>
            <a:r>
              <a:rPr lang="zh-CN" alt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深</a:t>
            </a: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地搜索树的分支。</a:t>
            </a:r>
            <a:endParaRPr lang="en-US" altLang="zh-CN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当节点</a:t>
            </a: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</a:rPr>
              <a:t>v</a:t>
            </a: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的所在边都己被探寻过，搜索将回溯到发现节点</a:t>
            </a: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</a:rPr>
              <a:t>v</a:t>
            </a: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的那条边的起始节点。</a:t>
            </a:r>
            <a:endParaRPr lang="en-US" altLang="zh-CN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这一过程一直进行到已发现从源节点可达的所有节点为止。如果还存在未被发现的节点，则选择其中一个作为源节点并重复以上过程，整个进程反复进行直到所有节点都被访问为止。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广度优先（</a:t>
            </a:r>
            <a:r>
              <a:rPr lang="en-US" altLang="zh-CN" sz="2400" dirty="0"/>
              <a:t>BFS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000" dirty="0"/>
              <a:t>1 2 7 8 3 6 9 12 4 5 10 11</a:t>
            </a:r>
          </a:p>
          <a:p>
            <a:pPr lvl="1"/>
            <a:r>
              <a:rPr lang="zh-CN" altLang="en-US" sz="2000" dirty="0"/>
              <a:t>后面会运用到这个是建立等高表</a:t>
            </a:r>
            <a:endParaRPr lang="en-US" altLang="zh-CN" sz="2000" dirty="0"/>
          </a:p>
          <a:p>
            <a:r>
              <a:rPr lang="zh-CN" altLang="en-US" sz="2400" dirty="0"/>
              <a:t>目的：</a:t>
            </a:r>
            <a:endParaRPr lang="en-US" altLang="zh-CN" sz="2400" dirty="0"/>
          </a:p>
          <a:p>
            <a:pPr lvl="1"/>
            <a:r>
              <a:rPr lang="zh-CN" altLang="en-US" sz="2000" dirty="0"/>
              <a:t>锻炼自己的逻辑，嵌入式怎么和算法结合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B92F11-C0A9-3CEC-CF82-A2E6634A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33" y="1437289"/>
            <a:ext cx="4286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4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117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37BD-0924-0C02-6BCB-449071B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2. </a:t>
            </a:r>
            <a:r>
              <a:rPr lang="zh-CN" altLang="en-US" sz="4000" b="1" dirty="0"/>
              <a:t>寻路</a:t>
            </a:r>
            <a:br>
              <a:rPr lang="en-US" altLang="zh-CN" sz="4000" b="1" dirty="0"/>
            </a:br>
            <a:r>
              <a:rPr lang="en-US" altLang="zh-CN" sz="4000" b="1" dirty="0"/>
              <a:t>	                    </a:t>
            </a:r>
            <a:r>
              <a:rPr lang="en-US" altLang="zh-CN" sz="4000" b="1" dirty="0">
                <a:latin typeface="+mn-ea"/>
                <a:ea typeface="+mn-ea"/>
              </a:rPr>
              <a:t>2.2  </a:t>
            </a:r>
            <a:r>
              <a:rPr lang="zh-CN" altLang="en-US" sz="4000" b="1" dirty="0">
                <a:latin typeface="+mn-ea"/>
                <a:ea typeface="+mn-ea"/>
              </a:rPr>
              <a:t>寻路法则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9B40E-ADB2-87FD-F5B5-84A9AA8F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右手法则（推荐）</a:t>
            </a:r>
            <a:br>
              <a:rPr lang="zh-CN" altLang="en-US" dirty="0"/>
            </a:b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左手法则（推荐）</a:t>
            </a:r>
            <a:br>
              <a:rPr lang="zh-CN" altLang="en-US" dirty="0"/>
            </a:b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中右法则（推荐）</a:t>
            </a:r>
            <a:br>
              <a:rPr lang="zh-CN" altLang="en-US" dirty="0"/>
            </a:b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中左法则（推荐）</a:t>
            </a:r>
            <a:br>
              <a:rPr lang="zh-CN" altLang="en-US" dirty="0"/>
            </a:b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向心法则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补充：每当有至少两个方向可以选择时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         则优先转向离中心点最近的方向前进。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 以右手法则为例遍历迷宫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BA141-B751-3BEB-06F9-44A938B0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07" y="1825625"/>
            <a:ext cx="4912586" cy="4912586"/>
          </a:xfrm>
          <a:prstGeom prst="rect">
            <a:avLst/>
          </a:prstGeom>
        </p:spPr>
      </p:pic>
      <p:pic>
        <p:nvPicPr>
          <p:cNvPr id="6" name="图形 5" descr="线箭头: 直 纯色填充">
            <a:extLst>
              <a:ext uri="{FF2B5EF4-FFF2-40B4-BE49-F238E27FC236}">
                <a16:creationId xmlns:a16="http://schemas.microsoft.com/office/drawing/2014/main" id="{3BF41753-0B58-98D2-39CF-2E6EA46E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334863" y="5945905"/>
            <a:ext cx="462116" cy="462116"/>
          </a:xfrm>
          <a:prstGeom prst="rect">
            <a:avLst/>
          </a:prstGeom>
        </p:spPr>
      </p:pic>
      <p:pic>
        <p:nvPicPr>
          <p:cNvPr id="7" name="图形 6" descr="线箭头: 直 纯色填充">
            <a:extLst>
              <a:ext uri="{FF2B5EF4-FFF2-40B4-BE49-F238E27FC236}">
                <a16:creationId xmlns:a16="http://schemas.microsoft.com/office/drawing/2014/main" id="{24EC637B-7F74-590E-F2C1-4593C38E0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103805" y="5324169"/>
            <a:ext cx="924232" cy="462116"/>
          </a:xfrm>
          <a:prstGeom prst="rect">
            <a:avLst/>
          </a:prstGeom>
        </p:spPr>
      </p:pic>
      <p:pic>
        <p:nvPicPr>
          <p:cNvPr id="8" name="图形 7" descr="线箭头: 直 纯色填充">
            <a:extLst>
              <a:ext uri="{FF2B5EF4-FFF2-40B4-BE49-F238E27FC236}">
                <a16:creationId xmlns:a16="http://schemas.microsoft.com/office/drawing/2014/main" id="{EEF76CB8-5F17-BF18-34D9-3D5B64205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541340" y="4922541"/>
            <a:ext cx="462115" cy="462116"/>
          </a:xfrm>
          <a:prstGeom prst="rect">
            <a:avLst/>
          </a:prstGeom>
        </p:spPr>
      </p:pic>
      <p:pic>
        <p:nvPicPr>
          <p:cNvPr id="9" name="图形 8" descr="线箭头: 直 纯色填充">
            <a:extLst>
              <a:ext uri="{FF2B5EF4-FFF2-40B4-BE49-F238E27FC236}">
                <a16:creationId xmlns:a16="http://schemas.microsoft.com/office/drawing/2014/main" id="{FB65D703-2D8B-8581-8B33-8A4B0EBEE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915444" y="4921984"/>
            <a:ext cx="462116" cy="462116"/>
          </a:xfrm>
          <a:prstGeom prst="rect">
            <a:avLst/>
          </a:prstGeom>
        </p:spPr>
      </p:pic>
      <p:pic>
        <p:nvPicPr>
          <p:cNvPr id="10" name="图形 9" descr="线箭头: 直 纯色填充">
            <a:extLst>
              <a:ext uri="{FF2B5EF4-FFF2-40B4-BE49-F238E27FC236}">
                <a16:creationId xmlns:a16="http://schemas.microsoft.com/office/drawing/2014/main" id="{D1268CC9-AC52-6738-F03D-1041A83B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990092" y="5215759"/>
            <a:ext cx="687421" cy="462116"/>
          </a:xfrm>
          <a:prstGeom prst="rect">
            <a:avLst/>
          </a:prstGeom>
        </p:spPr>
      </p:pic>
      <p:pic>
        <p:nvPicPr>
          <p:cNvPr id="11" name="图形 10" descr="线箭头: 直 纯色填充">
            <a:extLst>
              <a:ext uri="{FF2B5EF4-FFF2-40B4-BE49-F238E27FC236}">
                <a16:creationId xmlns:a16="http://schemas.microsoft.com/office/drawing/2014/main" id="{A2FE71AC-5C84-4FC7-DA04-3C54C6AB7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951404" y="5836076"/>
            <a:ext cx="721986" cy="462116"/>
          </a:xfrm>
          <a:prstGeom prst="rect">
            <a:avLst/>
          </a:prstGeom>
        </p:spPr>
      </p:pic>
      <p:pic>
        <p:nvPicPr>
          <p:cNvPr id="12" name="图形 11" descr="线箭头: 直 纯色填充">
            <a:extLst>
              <a:ext uri="{FF2B5EF4-FFF2-40B4-BE49-F238E27FC236}">
                <a16:creationId xmlns:a16="http://schemas.microsoft.com/office/drawing/2014/main" id="{BF9B5628-D788-3632-0B85-4A8C3CE9D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320350" y="6136129"/>
            <a:ext cx="518355" cy="462116"/>
          </a:xfrm>
          <a:prstGeom prst="rect">
            <a:avLst/>
          </a:prstGeom>
        </p:spPr>
      </p:pic>
      <p:pic>
        <p:nvPicPr>
          <p:cNvPr id="13" name="图形 12" descr="线箭头: 直 纯色填充">
            <a:extLst>
              <a:ext uri="{FF2B5EF4-FFF2-40B4-BE49-F238E27FC236}">
                <a16:creationId xmlns:a16="http://schemas.microsoft.com/office/drawing/2014/main" id="{BAC930B9-AA86-6A9A-12A9-D87DFE84B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789478" y="6124144"/>
            <a:ext cx="587051" cy="462116"/>
          </a:xfrm>
          <a:prstGeom prst="rect">
            <a:avLst/>
          </a:prstGeom>
        </p:spPr>
      </p:pic>
      <p:pic>
        <p:nvPicPr>
          <p:cNvPr id="14" name="图形 13" descr="线箭头: 直 纯色填充">
            <a:extLst>
              <a:ext uri="{FF2B5EF4-FFF2-40B4-BE49-F238E27FC236}">
                <a16:creationId xmlns:a16="http://schemas.microsoft.com/office/drawing/2014/main" id="{827FECAA-F924-0E5C-E14A-F1D893E6A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312849" y="6103221"/>
            <a:ext cx="694360" cy="462116"/>
          </a:xfrm>
          <a:prstGeom prst="rect">
            <a:avLst/>
          </a:prstGeom>
        </p:spPr>
      </p:pic>
      <p:pic>
        <p:nvPicPr>
          <p:cNvPr id="15" name="图形 14" descr="线箭头: 直 纯色填充">
            <a:extLst>
              <a:ext uri="{FF2B5EF4-FFF2-40B4-BE49-F238E27FC236}">
                <a16:creationId xmlns:a16="http://schemas.microsoft.com/office/drawing/2014/main" id="{FA7416D8-9CCF-BC2F-DA75-7CD513A9D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8164" y="5892781"/>
            <a:ext cx="661852" cy="462116"/>
          </a:xfrm>
          <a:prstGeom prst="rect">
            <a:avLst/>
          </a:prstGeom>
        </p:spPr>
      </p:pic>
      <p:pic>
        <p:nvPicPr>
          <p:cNvPr id="16" name="图形 15" descr="线箭头: 直 纯色填充">
            <a:extLst>
              <a:ext uri="{FF2B5EF4-FFF2-40B4-BE49-F238E27FC236}">
                <a16:creationId xmlns:a16="http://schemas.microsoft.com/office/drawing/2014/main" id="{1624527A-E7E4-6868-6A37-88BBA548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1124" y="5872163"/>
            <a:ext cx="666892" cy="462116"/>
          </a:xfrm>
          <a:prstGeom prst="rect">
            <a:avLst/>
          </a:prstGeom>
        </p:spPr>
      </p:pic>
      <p:pic>
        <p:nvPicPr>
          <p:cNvPr id="17" name="图形 16" descr="线箭头: 直 纯色填充">
            <a:extLst>
              <a:ext uri="{FF2B5EF4-FFF2-40B4-BE49-F238E27FC236}">
                <a16:creationId xmlns:a16="http://schemas.microsoft.com/office/drawing/2014/main" id="{1403CE21-B2FB-46A8-17A4-CC98CD5C1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511415" y="5652221"/>
            <a:ext cx="526195" cy="462116"/>
          </a:xfrm>
          <a:prstGeom prst="rect">
            <a:avLst/>
          </a:prstGeom>
        </p:spPr>
      </p:pic>
      <p:pic>
        <p:nvPicPr>
          <p:cNvPr id="19" name="图形 18" descr="线箭头: 直 纯色填充">
            <a:extLst>
              <a:ext uri="{FF2B5EF4-FFF2-40B4-BE49-F238E27FC236}">
                <a16:creationId xmlns:a16="http://schemas.microsoft.com/office/drawing/2014/main" id="{3630153B-5CA3-9783-9B05-0C2E97FEF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355208" y="5430229"/>
            <a:ext cx="462116" cy="462116"/>
          </a:xfrm>
          <a:prstGeom prst="rect">
            <a:avLst/>
          </a:prstGeom>
        </p:spPr>
      </p:pic>
      <p:pic>
        <p:nvPicPr>
          <p:cNvPr id="20" name="图形 19" descr="线箭头: 直 纯色填充">
            <a:extLst>
              <a:ext uri="{FF2B5EF4-FFF2-40B4-BE49-F238E27FC236}">
                <a16:creationId xmlns:a16="http://schemas.microsoft.com/office/drawing/2014/main" id="{A17626CD-DEB7-EBBD-89FB-3F2A2040F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770939" y="5428750"/>
            <a:ext cx="634840" cy="462116"/>
          </a:xfrm>
          <a:prstGeom prst="rect">
            <a:avLst/>
          </a:prstGeom>
        </p:spPr>
      </p:pic>
      <p:pic>
        <p:nvPicPr>
          <p:cNvPr id="21" name="图形 20" descr="线箭头: 直 纯色填充">
            <a:extLst>
              <a:ext uri="{FF2B5EF4-FFF2-40B4-BE49-F238E27FC236}">
                <a16:creationId xmlns:a16="http://schemas.microsoft.com/office/drawing/2014/main" id="{6EED61D6-DA7B-9CA8-148B-DC4BECE9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0208" y="5901371"/>
            <a:ext cx="680664" cy="462116"/>
          </a:xfrm>
          <a:prstGeom prst="rect">
            <a:avLst/>
          </a:prstGeom>
        </p:spPr>
      </p:pic>
      <p:pic>
        <p:nvPicPr>
          <p:cNvPr id="23" name="图形 22" descr="线箭头: 直 纯色填充">
            <a:extLst>
              <a:ext uri="{FF2B5EF4-FFF2-40B4-BE49-F238E27FC236}">
                <a16:creationId xmlns:a16="http://schemas.microsoft.com/office/drawing/2014/main" id="{65FFFF19-2FFE-F9E5-474E-F5485C4BF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805292" y="5793554"/>
            <a:ext cx="865950" cy="462116"/>
          </a:xfrm>
          <a:prstGeom prst="rect">
            <a:avLst/>
          </a:prstGeom>
        </p:spPr>
      </p:pic>
      <p:pic>
        <p:nvPicPr>
          <p:cNvPr id="24" name="图形 23" descr="线箭头: 直 纯色填充">
            <a:extLst>
              <a:ext uri="{FF2B5EF4-FFF2-40B4-BE49-F238E27FC236}">
                <a16:creationId xmlns:a16="http://schemas.microsoft.com/office/drawing/2014/main" id="{5115550C-6FE0-85A3-3D7A-6155FFB31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6317" y="5911693"/>
            <a:ext cx="532579" cy="462116"/>
          </a:xfrm>
          <a:prstGeom prst="rect">
            <a:avLst/>
          </a:prstGeom>
        </p:spPr>
      </p:pic>
      <p:pic>
        <p:nvPicPr>
          <p:cNvPr id="25" name="图形 24" descr="线箭头: 直 纯色填充">
            <a:extLst>
              <a:ext uri="{FF2B5EF4-FFF2-40B4-BE49-F238E27FC236}">
                <a16:creationId xmlns:a16="http://schemas.microsoft.com/office/drawing/2014/main" id="{A906FDF2-D137-1A0B-F3DE-D768066F0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824197" y="5439205"/>
            <a:ext cx="462116" cy="462116"/>
          </a:xfrm>
          <a:prstGeom prst="rect">
            <a:avLst/>
          </a:prstGeom>
        </p:spPr>
      </p:pic>
      <p:pic>
        <p:nvPicPr>
          <p:cNvPr id="27" name="图形 26" descr="线箭头: 直 纯色填充">
            <a:extLst>
              <a:ext uri="{FF2B5EF4-FFF2-40B4-BE49-F238E27FC236}">
                <a16:creationId xmlns:a16="http://schemas.microsoft.com/office/drawing/2014/main" id="{79D84B0F-069A-8227-BE68-CEF9E3F5D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196857" y="6095248"/>
            <a:ext cx="763807" cy="462116"/>
          </a:xfrm>
          <a:prstGeom prst="rect">
            <a:avLst/>
          </a:prstGeom>
        </p:spPr>
      </p:pic>
      <p:pic>
        <p:nvPicPr>
          <p:cNvPr id="28" name="图形 27" descr="线箭头: 直 纯色填充">
            <a:extLst>
              <a:ext uri="{FF2B5EF4-FFF2-40B4-BE49-F238E27FC236}">
                <a16:creationId xmlns:a16="http://schemas.microsoft.com/office/drawing/2014/main" id="{D7092727-BEEC-A841-6FCE-F61F850AE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901603" y="6103222"/>
            <a:ext cx="751414" cy="462116"/>
          </a:xfrm>
          <a:prstGeom prst="rect">
            <a:avLst/>
          </a:prstGeom>
        </p:spPr>
      </p:pic>
      <p:pic>
        <p:nvPicPr>
          <p:cNvPr id="29" name="图形 28" descr="线箭头: 直 纯色填充">
            <a:extLst>
              <a:ext uri="{FF2B5EF4-FFF2-40B4-BE49-F238E27FC236}">
                <a16:creationId xmlns:a16="http://schemas.microsoft.com/office/drawing/2014/main" id="{FA216195-7BD6-E895-7BBC-5046D1AD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0198893" y="5653243"/>
            <a:ext cx="585328" cy="462116"/>
          </a:xfrm>
          <a:prstGeom prst="rect">
            <a:avLst/>
          </a:prstGeom>
        </p:spPr>
      </p:pic>
      <p:pic>
        <p:nvPicPr>
          <p:cNvPr id="30" name="图形 29" descr="线箭头: 直 纯色填充">
            <a:extLst>
              <a:ext uri="{FF2B5EF4-FFF2-40B4-BE49-F238E27FC236}">
                <a16:creationId xmlns:a16="http://schemas.microsoft.com/office/drawing/2014/main" id="{A55ED05D-A8A6-FA1A-84A9-02B94B898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555122" y="5449577"/>
            <a:ext cx="562909" cy="462116"/>
          </a:xfrm>
          <a:prstGeom prst="rect">
            <a:avLst/>
          </a:prstGeom>
        </p:spPr>
      </p:pic>
      <p:pic>
        <p:nvPicPr>
          <p:cNvPr id="31" name="图形 30" descr="线箭头: 直 纯色填充">
            <a:extLst>
              <a:ext uri="{FF2B5EF4-FFF2-40B4-BE49-F238E27FC236}">
                <a16:creationId xmlns:a16="http://schemas.microsoft.com/office/drawing/2014/main" id="{1772CCFF-A404-F2D8-1D9B-C354AD5BB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1090108" y="5454670"/>
            <a:ext cx="562909" cy="4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bg2">
                <a:lumMod val="90000"/>
              </a:schemeClr>
            </a:gs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128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37BD-0924-0C02-6BCB-449071B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2. </a:t>
            </a:r>
            <a:r>
              <a:rPr lang="zh-CN" altLang="en-US" sz="4000" b="1" dirty="0"/>
              <a:t>寻路</a:t>
            </a:r>
            <a:br>
              <a:rPr lang="en-US" altLang="zh-CN" sz="4000" b="1" dirty="0"/>
            </a:br>
            <a:r>
              <a:rPr lang="en-US" altLang="zh-CN" sz="4000" b="1" dirty="0"/>
              <a:t>	                    </a:t>
            </a:r>
            <a:r>
              <a:rPr lang="en-US" altLang="zh-CN" sz="4000" b="1" dirty="0">
                <a:latin typeface="+mn-ea"/>
                <a:ea typeface="+mn-ea"/>
              </a:rPr>
              <a:t>2.2</a:t>
            </a:r>
            <a:r>
              <a:rPr lang="zh-CN" altLang="en-US" sz="4000" b="1" dirty="0">
                <a:latin typeface="+mn-ea"/>
                <a:ea typeface="+mn-ea"/>
              </a:rPr>
              <a:t> 寻路法则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9B40E-ADB2-87FD-F5B5-84A9AA8F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右手法则为例：</a:t>
            </a:r>
          </a:p>
          <a:p>
            <a:pPr lvl="1"/>
            <a:r>
              <a:rPr lang="zh-CN" altLang="en-US" dirty="0"/>
              <a:t>使用什么逻辑？</a:t>
            </a:r>
            <a:endParaRPr lang="en-US" altLang="zh-CN" dirty="0"/>
          </a:p>
          <a:p>
            <a:pPr lvl="1"/>
            <a:r>
              <a:rPr lang="zh-CN" altLang="en-US" dirty="0"/>
              <a:t>前进的条件是什么？</a:t>
            </a:r>
            <a:endParaRPr lang="en-US" altLang="zh-CN" dirty="0"/>
          </a:p>
          <a:p>
            <a:pPr lvl="2"/>
            <a:r>
              <a:rPr lang="zh-CN" altLang="en-US" dirty="0"/>
              <a:t>右边有路且下一格子没有走过</a:t>
            </a:r>
            <a:endParaRPr lang="en-US" altLang="zh-CN" dirty="0"/>
          </a:p>
          <a:p>
            <a:pPr lvl="2"/>
            <a:r>
              <a:rPr lang="zh-CN" altLang="en-US" dirty="0"/>
              <a:t>前面有路且下一格子没有走过</a:t>
            </a:r>
            <a:endParaRPr lang="en-US" altLang="zh-CN" dirty="0"/>
          </a:p>
          <a:p>
            <a:pPr lvl="2"/>
            <a:r>
              <a:rPr lang="zh-CN" altLang="en-US" dirty="0"/>
              <a:t>左面有路且下一格子没有走过</a:t>
            </a:r>
            <a:endParaRPr lang="en-US" altLang="zh-CN" dirty="0"/>
          </a:p>
          <a:p>
            <a:pPr lvl="1"/>
            <a:r>
              <a:rPr lang="zh-CN" altLang="en-US" dirty="0"/>
              <a:t>注意什么？</a:t>
            </a:r>
            <a:endParaRPr lang="en-US" altLang="zh-CN" dirty="0"/>
          </a:p>
          <a:p>
            <a:pPr lvl="2"/>
            <a:r>
              <a:rPr lang="zh-CN" altLang="en-US" dirty="0"/>
              <a:t>不同方向进入新格子的时候，记录的逻辑不一样</a:t>
            </a:r>
            <a:endParaRPr lang="en-US" altLang="zh-CN" dirty="0"/>
          </a:p>
          <a:p>
            <a:pPr lvl="2"/>
            <a:r>
              <a:rPr lang="zh-CN" altLang="en-US" dirty="0"/>
              <a:t>回到这个格子也要重新记录信息嘛？</a:t>
            </a:r>
            <a:endParaRPr lang="en-US" altLang="zh-CN" dirty="0"/>
          </a:p>
          <a:p>
            <a:pPr lvl="3"/>
            <a:r>
              <a:rPr lang="zh-CN" altLang="en-US" dirty="0"/>
              <a:t>不能！！！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B08BD2-CDAF-E295-071E-ECD5A50B7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43" y="2147178"/>
            <a:ext cx="4427482" cy="44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5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1286</Words>
  <Application>Microsoft Office PowerPoint</Application>
  <PresentationFormat>宽屏</PresentationFormat>
  <Paragraphs>173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Office 主题​​</vt:lpstr>
      <vt:lpstr>STM32F103芯片迷宫鼠 --遍历</vt:lpstr>
      <vt:lpstr>遍历逻辑</vt:lpstr>
      <vt:lpstr>        1. 迷宫信息更换                      1.1  迷宫信息  迷宫介绍：课程设计是8*8的迷宫，有8行8列。可以用什么来存格子      信息呢？   一个二维数组maze[8][8]来存迷宫信息。     行代表X坐标，列代表Y坐标。maze[1][2]表示坐标（1，2）     的格子。    迷宫信息的初始化： 为什么初始化？后面判断这个格子走没走过很方便     这里我们用统一初始化为0xff。很明显这个是一个     16进制数。0xff (1111 1111)0x是16进制的意思，ff换算过来     就是8个1。这样初始化的目的是高四位和低四位全都赋高。      1表示有墙，0表示无墙 </vt:lpstr>
      <vt:lpstr>1. 迷宫信息更换                   1.2相对方向和绝对方向的转换</vt:lpstr>
      <vt:lpstr> 1. 迷宫信息更换                  1.3 迷宫信息的记录   </vt:lpstr>
      <vt:lpstr>     与运算/或运算                       遍历完成后存放信息如图示 </vt:lpstr>
      <vt:lpstr>2. 寻路                      2.1  深度优先</vt:lpstr>
      <vt:lpstr>2. 寻路                      2.2  寻路法则</vt:lpstr>
      <vt:lpstr>2. 寻路                      2.2 寻路法则</vt:lpstr>
      <vt:lpstr>2. 寻路                      2.3岔路口入栈</vt:lpstr>
      <vt:lpstr>3. 回溯               3.1  判断回溯的条件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遍历</dc:title>
  <dc:creator>李 泽豪</dc:creator>
  <cp:lastModifiedBy>李 泽豪</cp:lastModifiedBy>
  <cp:revision>13</cp:revision>
  <dcterms:created xsi:type="dcterms:W3CDTF">2022-11-25T03:13:41Z</dcterms:created>
  <dcterms:modified xsi:type="dcterms:W3CDTF">2022-12-03T06:24:53Z</dcterms:modified>
</cp:coreProperties>
</file>