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25" r:id="rId1"/>
  </p:sldMasterIdLst>
  <p:notesMasterIdLst>
    <p:notesMasterId r:id="rId50"/>
  </p:notesMasterIdLst>
  <p:sldIdLst>
    <p:sldId id="256" r:id="rId2"/>
    <p:sldId id="337" r:id="rId3"/>
    <p:sldId id="282" r:id="rId4"/>
    <p:sldId id="328" r:id="rId5"/>
    <p:sldId id="334" r:id="rId6"/>
    <p:sldId id="335" r:id="rId7"/>
    <p:sldId id="340" r:id="rId8"/>
    <p:sldId id="339" r:id="rId9"/>
    <p:sldId id="342" r:id="rId10"/>
    <p:sldId id="336" r:id="rId11"/>
    <p:sldId id="343" r:id="rId12"/>
    <p:sldId id="345" r:id="rId13"/>
    <p:sldId id="288" r:id="rId14"/>
    <p:sldId id="291" r:id="rId15"/>
    <p:sldId id="292" r:id="rId16"/>
    <p:sldId id="295" r:id="rId17"/>
    <p:sldId id="346" r:id="rId18"/>
    <p:sldId id="296" r:id="rId19"/>
    <p:sldId id="297" r:id="rId20"/>
    <p:sldId id="298" r:id="rId21"/>
    <p:sldId id="299" r:id="rId22"/>
    <p:sldId id="308" r:id="rId23"/>
    <p:sldId id="307" r:id="rId24"/>
    <p:sldId id="306" r:id="rId25"/>
    <p:sldId id="305" r:id="rId26"/>
    <p:sldId id="304" r:id="rId27"/>
    <p:sldId id="300" r:id="rId28"/>
    <p:sldId id="303" r:id="rId29"/>
    <p:sldId id="314" r:id="rId30"/>
    <p:sldId id="313" r:id="rId31"/>
    <p:sldId id="309" r:id="rId32"/>
    <p:sldId id="310" r:id="rId33"/>
    <p:sldId id="312" r:id="rId34"/>
    <p:sldId id="311" r:id="rId35"/>
    <p:sldId id="318" r:id="rId36"/>
    <p:sldId id="302" r:id="rId37"/>
    <p:sldId id="332" r:id="rId38"/>
    <p:sldId id="315" r:id="rId39"/>
    <p:sldId id="323" r:id="rId40"/>
    <p:sldId id="322" r:id="rId41"/>
    <p:sldId id="321" r:id="rId42"/>
    <p:sldId id="327" r:id="rId43"/>
    <p:sldId id="320" r:id="rId44"/>
    <p:sldId id="319" r:id="rId45"/>
    <p:sldId id="324" r:id="rId46"/>
    <p:sldId id="325" r:id="rId47"/>
    <p:sldId id="326" r:id="rId48"/>
    <p:sldId id="287"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8" y="7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AF91E-3854-4F74-9D84-8E007FD8E44D}" type="datetimeFigureOut">
              <a:rPr lang="pt-BR" smtClean="0"/>
              <a:t>09/12/2017</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B7A12-5F87-4D61-9903-17E8DBF2E36D}" type="slidenum">
              <a:rPr lang="pt-BR" smtClean="0"/>
              <a:t>‹nº›</a:t>
            </a:fld>
            <a:endParaRPr lang="pt-BR"/>
          </a:p>
        </p:txBody>
      </p:sp>
    </p:spTree>
    <p:extLst>
      <p:ext uri="{BB962C8B-B14F-4D97-AF65-F5344CB8AC3E}">
        <p14:creationId xmlns:p14="http://schemas.microsoft.com/office/powerpoint/2010/main" val="400859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F6B7A12-5F87-4D61-9903-17E8DBF2E36D}" type="slidenum">
              <a:rPr lang="pt-BR" smtClean="0"/>
              <a:t>1</a:t>
            </a:fld>
            <a:endParaRPr lang="pt-BR"/>
          </a:p>
        </p:txBody>
      </p:sp>
    </p:spTree>
    <p:extLst>
      <p:ext uri="{BB962C8B-B14F-4D97-AF65-F5344CB8AC3E}">
        <p14:creationId xmlns:p14="http://schemas.microsoft.com/office/powerpoint/2010/main" val="275312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F6B7A12-5F87-4D61-9903-17E8DBF2E36D}" type="slidenum">
              <a:rPr lang="pt-BR" smtClean="0"/>
              <a:t>3</a:t>
            </a:fld>
            <a:endParaRPr lang="pt-BR"/>
          </a:p>
        </p:txBody>
      </p:sp>
    </p:spTree>
    <p:extLst>
      <p:ext uri="{BB962C8B-B14F-4D97-AF65-F5344CB8AC3E}">
        <p14:creationId xmlns:p14="http://schemas.microsoft.com/office/powerpoint/2010/main" val="211487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pPr>
              <a:defRPr/>
            </a:pPr>
            <a:fld id="{408DA292-8A77-4E41-A280-0E6DC909C2D2}"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03196781-4383-42BE-9AB2-C641E16DD574}" type="slidenum">
              <a:rPr lang="en-US" smtClean="0"/>
              <a:pPr>
                <a:defRPr/>
              </a:pPr>
              <a:t>‹nº›</a:t>
            </a:fld>
            <a:endParaRPr lang="en-US" dirty="0"/>
          </a:p>
        </p:txBody>
      </p:sp>
    </p:spTree>
    <p:extLst>
      <p:ext uri="{BB962C8B-B14F-4D97-AF65-F5344CB8AC3E}">
        <p14:creationId xmlns:p14="http://schemas.microsoft.com/office/powerpoint/2010/main" val="183565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665D2E26-8DE6-464B-BBD0-FC37587EFA4E}"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D44ED6A0-6F91-44BF-A09E-32934770710B}" type="slidenum">
              <a:rPr lang="en-US" smtClean="0"/>
              <a:pPr>
                <a:defRPr/>
              </a:pPr>
              <a:t>‹nº›</a:t>
            </a:fld>
            <a:endParaRPr lang="en-US" dirty="0"/>
          </a:p>
        </p:txBody>
      </p:sp>
    </p:spTree>
    <p:extLst>
      <p:ext uri="{BB962C8B-B14F-4D97-AF65-F5344CB8AC3E}">
        <p14:creationId xmlns:p14="http://schemas.microsoft.com/office/powerpoint/2010/main" val="34760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45D899F3-EDDC-4754-A5F9-EEA132C15A08}"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7FD5A95-B53B-4609-A08B-63452B07873B}" type="slidenum">
              <a:rPr lang="en-US" smtClean="0"/>
              <a:pPr>
                <a:defRPr/>
              </a:pPr>
              <a:t>‹nº›</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7191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D405F0C7-CCB1-430F-A1A5-3F339CAB2E4C}"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624D0054-B62F-4055-AFC9-CE153A502026}" type="slidenum">
              <a:rPr lang="en-US" smtClean="0"/>
              <a:pPr>
                <a:defRPr/>
              </a:pPr>
              <a:t>‹nº›</a:t>
            </a:fld>
            <a:endParaRPr lang="en-US" dirty="0"/>
          </a:p>
        </p:txBody>
      </p:sp>
    </p:spTree>
    <p:extLst>
      <p:ext uri="{BB962C8B-B14F-4D97-AF65-F5344CB8AC3E}">
        <p14:creationId xmlns:p14="http://schemas.microsoft.com/office/powerpoint/2010/main" val="397313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3750E8C3-D99E-405F-8761-D2C498849E9F}"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EFE1FB9-BBD3-42E1-A041-4F7C5226B3D1}" type="slidenum">
              <a:rPr lang="en-US" smtClean="0"/>
              <a:pPr>
                <a:defRPr/>
              </a:pPr>
              <a:t>‹nº›</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36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DA3BF779-78FE-44B3-9F62-480E116E9EC1}"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4029F2A6-3A9E-4F32-8458-C1CA5281AB24}" type="slidenum">
              <a:rPr lang="en-US" smtClean="0"/>
              <a:pPr>
                <a:defRPr/>
              </a:pPr>
              <a:t>‹nº›</a:t>
            </a:fld>
            <a:endParaRPr lang="en-US" dirty="0"/>
          </a:p>
        </p:txBody>
      </p:sp>
    </p:spTree>
    <p:extLst>
      <p:ext uri="{BB962C8B-B14F-4D97-AF65-F5344CB8AC3E}">
        <p14:creationId xmlns:p14="http://schemas.microsoft.com/office/powerpoint/2010/main" val="1576890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1E3CFC92-1CA2-469B-ACEB-315D5E3E7F97}"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14AA95B-AC4B-40EF-B8E1-F1F02484E6A3}" type="slidenum">
              <a:rPr lang="en-US" smtClean="0"/>
              <a:pPr>
                <a:defRPr/>
              </a:pPr>
              <a:t>‹nº›</a:t>
            </a:fld>
            <a:endParaRPr lang="en-US" dirty="0"/>
          </a:p>
        </p:txBody>
      </p:sp>
    </p:spTree>
    <p:extLst>
      <p:ext uri="{BB962C8B-B14F-4D97-AF65-F5344CB8AC3E}">
        <p14:creationId xmlns:p14="http://schemas.microsoft.com/office/powerpoint/2010/main" val="266160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4A69ACE5-0035-4E64-A2A7-C2670C35075E}"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20AA42AA-BA8D-4A8D-B5BB-90ED6C6A7E20}" type="slidenum">
              <a:rPr lang="en-US" smtClean="0"/>
              <a:pPr>
                <a:defRPr/>
              </a:pPr>
              <a:t>‹nº›</a:t>
            </a:fld>
            <a:endParaRPr lang="en-US" dirty="0"/>
          </a:p>
        </p:txBody>
      </p:sp>
    </p:spTree>
    <p:extLst>
      <p:ext uri="{BB962C8B-B14F-4D97-AF65-F5344CB8AC3E}">
        <p14:creationId xmlns:p14="http://schemas.microsoft.com/office/powerpoint/2010/main" val="142282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4BB2D06A-ACCE-42D2-905B-4E83263F0920}"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C5C67AFD-A7D6-415B-A330-CD76CD71BD84}" type="slidenum">
              <a:rPr lang="en-US" smtClean="0"/>
              <a:pPr>
                <a:defRPr/>
              </a:pPr>
              <a:t>‹nº›</a:t>
            </a:fld>
            <a:endParaRPr lang="en-US" dirty="0"/>
          </a:p>
        </p:txBody>
      </p:sp>
    </p:spTree>
    <p:extLst>
      <p:ext uri="{BB962C8B-B14F-4D97-AF65-F5344CB8AC3E}">
        <p14:creationId xmlns:p14="http://schemas.microsoft.com/office/powerpoint/2010/main" val="9965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1BF04A5D-7F8E-42AD-B689-E058090D1583}" type="datetime1">
              <a:rPr lang="en-US" smtClean="0"/>
              <a:t>12/9/2017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38157A7-5AB1-401C-90C4-0491E4818C3F}" type="slidenum">
              <a:rPr lang="en-US" smtClean="0"/>
              <a:pPr>
                <a:defRPr/>
              </a:pPr>
              <a:t>‹nº›</a:t>
            </a:fld>
            <a:endParaRPr lang="en-US" dirty="0"/>
          </a:p>
        </p:txBody>
      </p:sp>
    </p:spTree>
    <p:extLst>
      <p:ext uri="{BB962C8B-B14F-4D97-AF65-F5344CB8AC3E}">
        <p14:creationId xmlns:p14="http://schemas.microsoft.com/office/powerpoint/2010/main" val="399405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pPr>
              <a:defRPr/>
            </a:pPr>
            <a:fld id="{2A643B3C-D683-43E6-9DEA-2BCD8EDB075D}"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A19F87EA-B08C-4866-90A4-4EA6291BA789}" type="slidenum">
              <a:rPr lang="en-US" smtClean="0"/>
              <a:pPr>
                <a:defRPr/>
              </a:pPr>
              <a:t>‹nº›</a:t>
            </a:fld>
            <a:endParaRPr lang="en-US" dirty="0"/>
          </a:p>
        </p:txBody>
      </p:sp>
    </p:spTree>
    <p:extLst>
      <p:ext uri="{BB962C8B-B14F-4D97-AF65-F5344CB8AC3E}">
        <p14:creationId xmlns:p14="http://schemas.microsoft.com/office/powerpoint/2010/main" val="90072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pPr>
              <a:defRPr/>
            </a:pPr>
            <a:fld id="{12C52C5A-1BEF-4583-8134-BA2E8C68E72D}" type="datetime1">
              <a:rPr lang="en-US" smtClean="0"/>
              <a:t>12/9/2017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402A126-5E62-4F06-9652-D2C6E3C8E2B1}" type="slidenum">
              <a:rPr lang="en-US" smtClean="0"/>
              <a:pPr>
                <a:defRPr/>
              </a:pPr>
              <a:t>‹nº›</a:t>
            </a:fld>
            <a:endParaRPr lang="en-US" dirty="0"/>
          </a:p>
        </p:txBody>
      </p:sp>
    </p:spTree>
    <p:extLst>
      <p:ext uri="{BB962C8B-B14F-4D97-AF65-F5344CB8AC3E}">
        <p14:creationId xmlns:p14="http://schemas.microsoft.com/office/powerpoint/2010/main" val="30850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pPr>
              <a:defRPr/>
            </a:pPr>
            <a:fld id="{76AB6077-3D4F-4534-B135-2D00AD26AF09}" type="datetime1">
              <a:rPr lang="en-US" smtClean="0"/>
              <a:t>12/9/2017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9163BA81-E2EC-40A7-8914-336CC9FFA900}" type="slidenum">
              <a:rPr lang="en-US" smtClean="0"/>
              <a:pPr>
                <a:defRPr/>
              </a:pPr>
              <a:t>‹nº›</a:t>
            </a:fld>
            <a:endParaRPr lang="en-US" dirty="0"/>
          </a:p>
        </p:txBody>
      </p:sp>
    </p:spTree>
    <p:extLst>
      <p:ext uri="{BB962C8B-B14F-4D97-AF65-F5344CB8AC3E}">
        <p14:creationId xmlns:p14="http://schemas.microsoft.com/office/powerpoint/2010/main" val="278959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8ECE37C-7F48-4F2E-BD17-E59C6C824AAC}" type="datetime1">
              <a:rPr lang="en-US" smtClean="0"/>
              <a:t>12/9/2017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59600D58-79E1-4856-AE17-6C01C639C19A}" type="slidenum">
              <a:rPr lang="en-US" smtClean="0"/>
              <a:pPr>
                <a:defRPr/>
              </a:pPr>
              <a:t>‹nº›</a:t>
            </a:fld>
            <a:endParaRPr lang="en-US" dirty="0"/>
          </a:p>
        </p:txBody>
      </p:sp>
    </p:spTree>
    <p:extLst>
      <p:ext uri="{BB962C8B-B14F-4D97-AF65-F5344CB8AC3E}">
        <p14:creationId xmlns:p14="http://schemas.microsoft.com/office/powerpoint/2010/main" val="390563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902604E6-50AF-492F-A951-9BE603905CCD}"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DBE98596-DC50-401B-B96F-71BAA3BD5CE6}" type="slidenum">
              <a:rPr lang="en-US" smtClean="0"/>
              <a:pPr>
                <a:defRPr/>
              </a:pPr>
              <a:t>‹nº›</a:t>
            </a:fld>
            <a:endParaRPr lang="en-US" dirty="0"/>
          </a:p>
        </p:txBody>
      </p:sp>
    </p:spTree>
    <p:extLst>
      <p:ext uri="{BB962C8B-B14F-4D97-AF65-F5344CB8AC3E}">
        <p14:creationId xmlns:p14="http://schemas.microsoft.com/office/powerpoint/2010/main" val="126266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73ABDD8B-EF70-4D7F-9F46-42D6AAD29FF3}" type="datetime1">
              <a:rPr lang="en-US" smtClean="0"/>
              <a:t>12/9/2017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5E39A72C-3A37-4FA9-A54A-C509B3BCB3BE}" type="slidenum">
              <a:rPr lang="en-US" smtClean="0"/>
              <a:pPr>
                <a:defRPr/>
              </a:pPr>
              <a:t>‹nº›</a:t>
            </a:fld>
            <a:endParaRPr lang="en-US" dirty="0"/>
          </a:p>
        </p:txBody>
      </p:sp>
    </p:spTree>
    <p:extLst>
      <p:ext uri="{BB962C8B-B14F-4D97-AF65-F5344CB8AC3E}">
        <p14:creationId xmlns:p14="http://schemas.microsoft.com/office/powerpoint/2010/main" val="253308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lin ang="16200000" scaled="0"/>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1CB7021-C3FD-4963-AB36-1C8B0F0BE38A}" type="datetime1">
              <a:rPr lang="en-US" smtClean="0"/>
              <a:t>12/9/2017</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AAEC185A-1A05-4F2C-8F4E-BF3FFADF9FA2}" type="slidenum">
              <a:rPr lang="en-US" smtClean="0"/>
              <a:pPr>
                <a:defRPr/>
              </a:pPr>
              <a:t>‹nº›</a:t>
            </a:fld>
            <a:endParaRPr lang="en-US" dirty="0"/>
          </a:p>
        </p:txBody>
      </p:sp>
    </p:spTree>
    <p:extLst>
      <p:ext uri="{BB962C8B-B14F-4D97-AF65-F5344CB8AC3E}">
        <p14:creationId xmlns:p14="http://schemas.microsoft.com/office/powerpoint/2010/main" val="11485695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6116" y="772732"/>
            <a:ext cx="7059850" cy="1384900"/>
          </a:xfrm>
        </p:spPr>
        <p:txBody>
          <a:bodyPr rtlCol="0">
            <a:noAutofit/>
          </a:bodyPr>
          <a:lstStyle/>
          <a:p>
            <a:pPr fontAlgn="auto">
              <a:spcAft>
                <a:spcPts val="0"/>
              </a:spcAft>
              <a:defRPr/>
            </a:pPr>
            <a:r>
              <a:rPr lang="pt-BR" sz="1400" dirty="0">
                <a:solidFill>
                  <a:schemeClr val="tx1">
                    <a:lumMod val="85000"/>
                    <a:lumOff val="15000"/>
                  </a:schemeClr>
                </a:solidFill>
              </a:rPr>
              <a:t>CENTRO FEDERAL DE EDUCAÇÃO TECNOLÓGICA CELSO SUCKOW DA FONSECA</a:t>
            </a:r>
            <a:br>
              <a:rPr lang="pt-BR" sz="1400" dirty="0">
                <a:solidFill>
                  <a:schemeClr val="tx1">
                    <a:lumMod val="85000"/>
                    <a:lumOff val="15000"/>
                  </a:schemeClr>
                </a:solidFill>
              </a:rPr>
            </a:br>
            <a:r>
              <a:rPr lang="pt-BR" sz="1400" dirty="0">
                <a:solidFill>
                  <a:schemeClr val="tx1">
                    <a:lumMod val="85000"/>
                    <a:lumOff val="15000"/>
                  </a:schemeClr>
                </a:solidFill>
              </a:rPr>
              <a:t>DIRETORIA DE ENSINO (DIREN)</a:t>
            </a:r>
            <a:br>
              <a:rPr lang="pt-BR" sz="1400" dirty="0">
                <a:solidFill>
                  <a:schemeClr val="tx1">
                    <a:lumMod val="85000"/>
                    <a:lumOff val="15000"/>
                  </a:schemeClr>
                </a:solidFill>
              </a:rPr>
            </a:br>
            <a:r>
              <a:rPr lang="pt-BR" sz="1400" dirty="0">
                <a:solidFill>
                  <a:schemeClr val="tx1">
                    <a:lumMod val="85000"/>
                    <a:lumOff val="15000"/>
                  </a:schemeClr>
                </a:solidFill>
              </a:rPr>
              <a:t>DEPARTAMENTO DE EDUCAÇÃO SUPERIOR (DEPES) </a:t>
            </a:r>
            <a:br>
              <a:rPr lang="pt-BR" sz="1400" dirty="0">
                <a:solidFill>
                  <a:schemeClr val="tx1">
                    <a:lumMod val="85000"/>
                    <a:lumOff val="15000"/>
                  </a:schemeClr>
                </a:solidFill>
              </a:rPr>
            </a:br>
            <a:r>
              <a:rPr lang="pt-BR" sz="1400" dirty="0">
                <a:solidFill>
                  <a:schemeClr val="tx1">
                    <a:lumMod val="85000"/>
                    <a:lumOff val="15000"/>
                  </a:schemeClr>
                </a:solidFill>
              </a:rPr>
              <a:t>DEPARTAMENTO DE INFORMÁTICA (DEPIN) </a:t>
            </a:r>
            <a:br>
              <a:rPr lang="pt-BR" sz="1400" dirty="0">
                <a:solidFill>
                  <a:schemeClr val="tx1">
                    <a:lumMod val="85000"/>
                    <a:lumOff val="15000"/>
                  </a:schemeClr>
                </a:solidFill>
              </a:rPr>
            </a:br>
            <a:r>
              <a:rPr lang="pt-BR" sz="1400" b="1" dirty="0">
                <a:solidFill>
                  <a:schemeClr val="tx1">
                    <a:lumMod val="85000"/>
                    <a:lumOff val="15000"/>
                  </a:schemeClr>
                </a:solidFill>
              </a:rPr>
              <a:t>CURSO SUPERIOR DE TECNOLOGIA EM SISTEMAS PARA INTERNET (CST-SI)</a:t>
            </a:r>
            <a:br>
              <a:rPr lang="pt-BR" sz="1400" b="1" dirty="0">
                <a:solidFill>
                  <a:schemeClr val="tx1">
                    <a:lumMod val="85000"/>
                    <a:lumOff val="15000"/>
                  </a:schemeClr>
                </a:solidFill>
              </a:rPr>
            </a:br>
            <a:r>
              <a:rPr lang="pt-BR" sz="1400" b="1" dirty="0">
                <a:solidFill>
                  <a:schemeClr val="tx1">
                    <a:lumMod val="85000"/>
                    <a:lumOff val="15000"/>
                  </a:schemeClr>
                </a:solidFill>
              </a:rPr>
              <a:t>2017.2</a:t>
            </a:r>
          </a:p>
        </p:txBody>
      </p:sp>
      <p:sp>
        <p:nvSpPr>
          <p:cNvPr id="3" name="Subtítulo 2"/>
          <p:cNvSpPr>
            <a:spLocks noGrp="1"/>
          </p:cNvSpPr>
          <p:nvPr>
            <p:ph type="subTitle" idx="1"/>
          </p:nvPr>
        </p:nvSpPr>
        <p:spPr>
          <a:xfrm>
            <a:off x="4288669" y="4997808"/>
            <a:ext cx="3689795" cy="1067336"/>
          </a:xfrm>
        </p:spPr>
        <p:txBody>
          <a:bodyPr rtlCol="0">
            <a:noAutofit/>
          </a:bodyPr>
          <a:lstStyle/>
          <a:p>
            <a:pPr fontAlgn="auto">
              <a:spcAft>
                <a:spcPts val="0"/>
              </a:spcAft>
              <a:defRPr/>
            </a:pPr>
            <a:r>
              <a:rPr lang="pt-BR" sz="1500" dirty="0">
                <a:solidFill>
                  <a:schemeClr val="tx1"/>
                </a:solidFill>
              </a:rPr>
              <a:t>Orientador: Diogo Silveira Mendonça</a:t>
            </a:r>
          </a:p>
          <a:p>
            <a:pPr fontAlgn="auto">
              <a:spcAft>
                <a:spcPts val="0"/>
              </a:spcAft>
              <a:defRPr/>
            </a:pPr>
            <a:r>
              <a:rPr lang="pt-BR" sz="1500" dirty="0">
                <a:solidFill>
                  <a:schemeClr val="tx1"/>
                </a:solidFill>
              </a:rPr>
              <a:t>Grupo : Cristiano do Nascimento Cruz </a:t>
            </a:r>
            <a:endParaRPr lang="pt-BR" sz="1500" dirty="0" smtClean="0">
              <a:solidFill>
                <a:schemeClr val="tx1"/>
              </a:solidFill>
            </a:endParaRPr>
          </a:p>
          <a:p>
            <a:pPr fontAlgn="auto">
              <a:spcAft>
                <a:spcPts val="0"/>
              </a:spcAft>
              <a:defRPr/>
            </a:pPr>
            <a:r>
              <a:rPr lang="pt-BR" sz="1500" dirty="0">
                <a:solidFill>
                  <a:schemeClr val="tx1"/>
                </a:solidFill>
              </a:rPr>
              <a:t>	 </a:t>
            </a:r>
            <a:r>
              <a:rPr lang="pt-BR" sz="1500" dirty="0" smtClean="0">
                <a:solidFill>
                  <a:schemeClr val="tx1"/>
                </a:solidFill>
              </a:rPr>
              <a:t>     José Américo Rodrigues</a:t>
            </a:r>
            <a:endParaRPr lang="pt-BR" sz="1500" dirty="0">
              <a:solidFill>
                <a:schemeClr val="tx1"/>
              </a:solidFill>
            </a:endParaRPr>
          </a:p>
        </p:txBody>
      </p:sp>
      <p:sp>
        <p:nvSpPr>
          <p:cNvPr id="18436" name="Subtítulo 2"/>
          <p:cNvSpPr txBox="1">
            <a:spLocks/>
          </p:cNvSpPr>
          <p:nvPr/>
        </p:nvSpPr>
        <p:spPr bwMode="auto">
          <a:xfrm>
            <a:off x="1449535" y="2757488"/>
            <a:ext cx="6297107" cy="1451372"/>
          </a:xfrm>
          <a:prstGeom prst="rect">
            <a:avLst/>
          </a:prstGeom>
          <a:noFill/>
          <a:ln w="9525">
            <a:noFill/>
            <a:miter lim="800000"/>
            <a:headEnd/>
            <a:tailEnd/>
          </a:ln>
          <a:effectLst>
            <a:outerShdw blurRad="50800" dist="38100" dir="2700000" algn="tl" rotWithShape="0">
              <a:prstClr val="black">
                <a:alpha val="40000"/>
              </a:prstClr>
            </a:outerShdw>
          </a:effectLst>
        </p:spPr>
        <p:txBody>
          <a:bodyPr/>
          <a:lstStyle/>
          <a:p>
            <a:pPr algn="ctr">
              <a:spcBef>
                <a:spcPts val="750"/>
              </a:spcBef>
              <a:buClr>
                <a:schemeClr val="accent1"/>
              </a:buClr>
              <a:buSzPct val="80000"/>
            </a:pPr>
            <a:r>
              <a:rPr lang="pt-BR" sz="3000" b="1" dirty="0">
                <a:latin typeface="Century Gothic" pitchFamily="34" charset="0"/>
              </a:rPr>
              <a:t>Sistema de Apoio às Comissões de Acompanhamento de Desempenho Discente</a:t>
            </a:r>
          </a:p>
        </p:txBody>
      </p:sp>
      <p:sp>
        <p:nvSpPr>
          <p:cNvPr id="4" name="Espaço Reservado para Número de Slide 3"/>
          <p:cNvSpPr>
            <a:spLocks noGrp="1"/>
          </p:cNvSpPr>
          <p:nvPr>
            <p:ph type="sldNum" sz="quarter" idx="12"/>
          </p:nvPr>
        </p:nvSpPr>
        <p:spPr/>
        <p:txBody>
          <a:bodyPr/>
          <a:lstStyle/>
          <a:p>
            <a:pPr>
              <a:defRPr/>
            </a:pPr>
            <a:fld id="{03196781-4383-42BE-9AB2-C641E16DD57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Objetivo</a:t>
            </a:r>
          </a:p>
        </p:txBody>
      </p:sp>
      <p:sp>
        <p:nvSpPr>
          <p:cNvPr id="20482" name="Espaço Reservado para Conteúdo 2"/>
          <p:cNvSpPr>
            <a:spLocks noGrp="1"/>
          </p:cNvSpPr>
          <p:nvPr>
            <p:ph idx="1"/>
          </p:nvPr>
        </p:nvSpPr>
        <p:spPr>
          <a:xfrm>
            <a:off x="1358504" y="1575198"/>
            <a:ext cx="7392590" cy="5282801"/>
          </a:xfrm>
        </p:spPr>
        <p:txBody>
          <a:bodyPr anchor="ctr" anchorCtr="0"/>
          <a:lstStyle/>
          <a:p>
            <a:pPr marL="0" lvl="1" indent="0" algn="just">
              <a:buNone/>
            </a:pPr>
            <a:r>
              <a:rPr lang="pt-BR" sz="2100" dirty="0"/>
              <a:t>Desenvolver um sistema de apoio às CADDs para a orientação e acompanhamento dos discentes no </a:t>
            </a:r>
            <a:r>
              <a:rPr lang="pt-BR" sz="2100" dirty="0" smtClean="0"/>
              <a:t>tocante </a:t>
            </a:r>
            <a:r>
              <a:rPr lang="pt-BR" sz="2100" dirty="0"/>
              <a:t>ao seu desempenho acadêmico.</a:t>
            </a:r>
          </a:p>
          <a:p>
            <a:pPr marL="0" lvl="1" indent="0" algn="just">
              <a:buNone/>
            </a:pPr>
            <a:r>
              <a:rPr lang="pt-BR" sz="2100" dirty="0"/>
              <a:t>As principais funcionalidades apoiadas por esse sistema serão o assessoramento aos orientadores por meio de relatórios de auxílio e o cadastro de um plano de </a:t>
            </a:r>
            <a:r>
              <a:rPr lang="pt-BR" sz="2100" dirty="0" smtClean="0"/>
              <a:t>estudo </a:t>
            </a:r>
            <a:r>
              <a:rPr lang="pt-BR" sz="2100" dirty="0"/>
              <a:t>dos alunos para acompanhamento e </a:t>
            </a:r>
            <a:r>
              <a:rPr lang="pt-BR" sz="2100" dirty="0" err="1" smtClean="0"/>
              <a:t>orien-tação</a:t>
            </a:r>
            <a:r>
              <a:rPr lang="pt-BR" sz="2100" dirty="0"/>
              <a:t>. </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10</a:t>
            </a:r>
            <a:endParaRPr lang="en-US" dirty="0"/>
          </a:p>
        </p:txBody>
      </p:sp>
    </p:spTree>
    <p:extLst>
      <p:ext uri="{BB962C8B-B14F-4D97-AF65-F5344CB8AC3E}">
        <p14:creationId xmlns:p14="http://schemas.microsoft.com/office/powerpoint/2010/main" val="3506357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Fundamentação</a:t>
            </a:r>
          </a:p>
        </p:txBody>
      </p:sp>
      <p:sp>
        <p:nvSpPr>
          <p:cNvPr id="20482" name="Espaço Reservado para Conteúdo 2"/>
          <p:cNvSpPr>
            <a:spLocks noGrp="1"/>
          </p:cNvSpPr>
          <p:nvPr>
            <p:ph idx="1"/>
          </p:nvPr>
        </p:nvSpPr>
        <p:spPr>
          <a:xfrm>
            <a:off x="1358504" y="1575198"/>
            <a:ext cx="7392590" cy="5282801"/>
          </a:xfrm>
        </p:spPr>
        <p:txBody>
          <a:bodyPr anchor="ctr" anchorCtr="0">
            <a:noAutofit/>
          </a:bodyPr>
          <a:lstStyle/>
          <a:p>
            <a:r>
              <a:rPr lang="pt-BR" sz="2100" dirty="0"/>
              <a:t>Acompanhamento de Desempenho </a:t>
            </a:r>
            <a:r>
              <a:rPr lang="pt-BR" sz="2100" dirty="0" smtClean="0"/>
              <a:t>Discente</a:t>
            </a:r>
            <a:endParaRPr lang="pt-BR" sz="2100" dirty="0"/>
          </a:p>
          <a:p>
            <a:r>
              <a:rPr lang="pt-BR" sz="2100" dirty="0" smtClean="0"/>
              <a:t>Modelo </a:t>
            </a:r>
            <a:r>
              <a:rPr lang="pt-BR" sz="2100" dirty="0"/>
              <a:t>de Processo </a:t>
            </a:r>
            <a:r>
              <a:rPr lang="pt-BR" sz="2100" dirty="0" smtClean="0"/>
              <a:t>Incremental</a:t>
            </a:r>
            <a:endParaRPr lang="pt-BR" sz="2100" dirty="0"/>
          </a:p>
          <a:p>
            <a:r>
              <a:rPr lang="pt-BR" sz="2100" dirty="0" err="1" smtClean="0"/>
              <a:t>Elicitação</a:t>
            </a:r>
            <a:r>
              <a:rPr lang="pt-BR" sz="2100" dirty="0" smtClean="0"/>
              <a:t> </a:t>
            </a:r>
            <a:r>
              <a:rPr lang="pt-BR" sz="2100" dirty="0"/>
              <a:t>de </a:t>
            </a:r>
            <a:r>
              <a:rPr lang="pt-BR" sz="2100" dirty="0" smtClean="0"/>
              <a:t>Requisitos</a:t>
            </a:r>
          </a:p>
          <a:p>
            <a:r>
              <a:rPr lang="pt-BR" sz="2100" dirty="0" smtClean="0"/>
              <a:t>Prototipação</a:t>
            </a:r>
            <a:endParaRPr lang="pt-BR" sz="2100" dirty="0"/>
          </a:p>
          <a:p>
            <a:r>
              <a:rPr lang="pt-BR" sz="2100" dirty="0" smtClean="0"/>
              <a:t>Modelagem </a:t>
            </a:r>
            <a:r>
              <a:rPr lang="pt-BR" sz="2100" dirty="0"/>
              <a:t>de Classes do </a:t>
            </a:r>
            <a:r>
              <a:rPr lang="pt-BR" sz="2100" dirty="0" smtClean="0"/>
              <a:t>Domínio</a:t>
            </a:r>
          </a:p>
          <a:p>
            <a:r>
              <a:rPr lang="pt-BR" sz="2100" dirty="0" smtClean="0"/>
              <a:t>Modelagem </a:t>
            </a:r>
            <a:r>
              <a:rPr lang="pt-BR" sz="2100" dirty="0"/>
              <a:t>de </a:t>
            </a:r>
            <a:r>
              <a:rPr lang="pt-BR" sz="2100" dirty="0" smtClean="0"/>
              <a:t>Interação</a:t>
            </a:r>
            <a:endParaRPr lang="pt-BR" sz="2100" dirty="0"/>
          </a:p>
          <a:p>
            <a:r>
              <a:rPr lang="pt-BR" sz="2100" dirty="0" err="1" smtClean="0"/>
              <a:t>PostgreSQL</a:t>
            </a:r>
            <a:endParaRPr lang="pt-BR" sz="2100" dirty="0"/>
          </a:p>
          <a:p>
            <a:r>
              <a:rPr lang="pt-BR" sz="2100" dirty="0" smtClean="0"/>
              <a:t>Linguagem Python</a:t>
            </a:r>
            <a:endParaRPr lang="pt-BR" sz="2100" dirty="0"/>
          </a:p>
          <a:p>
            <a:r>
              <a:rPr lang="pt-BR" sz="2100" dirty="0" err="1" smtClean="0"/>
              <a:t>Model-Template-View</a:t>
            </a:r>
            <a:r>
              <a:rPr lang="pt-BR" sz="2100" dirty="0" smtClean="0"/>
              <a:t> e ORM (</a:t>
            </a:r>
            <a:r>
              <a:rPr lang="pt-BR" sz="2100" dirty="0"/>
              <a:t>Framework </a:t>
            </a:r>
            <a:r>
              <a:rPr lang="pt-BR" sz="2100" dirty="0" err="1" smtClean="0"/>
              <a:t>Django</a:t>
            </a:r>
            <a:r>
              <a:rPr lang="pt-BR" sz="2100" dirty="0" smtClean="0"/>
              <a:t>)</a:t>
            </a:r>
          </a:p>
          <a:p>
            <a:r>
              <a:rPr lang="pt-BR" sz="2100" dirty="0" smtClean="0"/>
              <a:t>Ferramenta </a:t>
            </a:r>
            <a:r>
              <a:rPr lang="pt-BR" sz="2100" dirty="0" err="1" smtClean="0"/>
              <a:t>Astah</a:t>
            </a:r>
            <a:endParaRPr lang="pt-BR" sz="210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11</a:t>
            </a:r>
            <a:endParaRPr lang="en-US" dirty="0"/>
          </a:p>
        </p:txBody>
      </p:sp>
    </p:spTree>
    <p:extLst>
      <p:ext uri="{BB962C8B-B14F-4D97-AF65-F5344CB8AC3E}">
        <p14:creationId xmlns:p14="http://schemas.microsoft.com/office/powerpoint/2010/main" val="2677752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Trabalhos Relacionados</a:t>
            </a:r>
          </a:p>
        </p:txBody>
      </p:sp>
      <p:sp>
        <p:nvSpPr>
          <p:cNvPr id="20482" name="Espaço Reservado para Conteúdo 2"/>
          <p:cNvSpPr>
            <a:spLocks noGrp="1"/>
          </p:cNvSpPr>
          <p:nvPr>
            <p:ph idx="1"/>
          </p:nvPr>
        </p:nvSpPr>
        <p:spPr>
          <a:xfrm>
            <a:off x="1358504" y="1575198"/>
            <a:ext cx="7392590" cy="5282801"/>
          </a:xfrm>
        </p:spPr>
        <p:txBody>
          <a:bodyPr anchor="ctr" anchorCtr="0">
            <a:noAutofit/>
          </a:bodyPr>
          <a:lstStyle/>
          <a:p>
            <a:pPr algn="just"/>
            <a:r>
              <a:rPr lang="pt-BR" sz="2100" dirty="0" smtClean="0"/>
              <a:t>Protótipo </a:t>
            </a:r>
            <a:r>
              <a:rPr lang="pt-BR" sz="2100" dirty="0"/>
              <a:t>Web para Avaliação de Desempenho de Alunos. Simpósio de </a:t>
            </a:r>
            <a:r>
              <a:rPr lang="pt-BR" sz="2100" dirty="0" smtClean="0"/>
              <a:t>Excelência em </a:t>
            </a:r>
            <a:r>
              <a:rPr lang="pt-BR" sz="2100" dirty="0"/>
              <a:t>Gestão e </a:t>
            </a:r>
            <a:r>
              <a:rPr lang="pt-BR" sz="2100" dirty="0" err="1" smtClean="0"/>
              <a:t>Tecno-logia</a:t>
            </a:r>
            <a:r>
              <a:rPr lang="pt-BR" sz="2100" dirty="0" smtClean="0"/>
              <a:t> </a:t>
            </a:r>
            <a:r>
              <a:rPr lang="pt-BR" sz="2100" dirty="0"/>
              <a:t>(IX </a:t>
            </a:r>
            <a:r>
              <a:rPr lang="pt-BR" sz="2100" dirty="0" err="1" smtClean="0"/>
              <a:t>SEGeT</a:t>
            </a:r>
            <a:r>
              <a:rPr lang="pt-BR" sz="2100" dirty="0" smtClean="0"/>
              <a:t>).</a:t>
            </a:r>
            <a:r>
              <a:rPr lang="pt-BR" sz="2100" dirty="0"/>
              <a:t> </a:t>
            </a:r>
            <a:r>
              <a:rPr lang="pt-BR" sz="2100" dirty="0" err="1"/>
              <a:t>Comandoli</a:t>
            </a:r>
            <a:r>
              <a:rPr lang="pt-BR" sz="2100" dirty="0"/>
              <a:t>, R. M., </a:t>
            </a:r>
            <a:r>
              <a:rPr lang="pt-BR" sz="2100" dirty="0" err="1"/>
              <a:t>Alexandrini</a:t>
            </a:r>
            <a:r>
              <a:rPr lang="pt-BR" sz="2100" dirty="0"/>
              <a:t>, F., </a:t>
            </a:r>
            <a:r>
              <a:rPr lang="pt-BR" sz="2100" dirty="0" err="1"/>
              <a:t>Alexandrini</a:t>
            </a:r>
            <a:r>
              <a:rPr lang="pt-BR" sz="2100" dirty="0"/>
              <a:t>, C. F. D., de </a:t>
            </a:r>
            <a:r>
              <a:rPr lang="pt-BR" sz="2100" dirty="0" err="1"/>
              <a:t>Faveri</a:t>
            </a:r>
            <a:r>
              <a:rPr lang="pt-BR" sz="2100" dirty="0"/>
              <a:t>, J. E., </a:t>
            </a:r>
            <a:r>
              <a:rPr lang="pt-BR" sz="2100" dirty="0" err="1"/>
              <a:t>and</a:t>
            </a:r>
            <a:r>
              <a:rPr lang="pt-BR" sz="2100" dirty="0"/>
              <a:t> </a:t>
            </a:r>
            <a:r>
              <a:rPr lang="pt-BR" sz="2100" dirty="0" err="1"/>
              <a:t>Araujo</a:t>
            </a:r>
            <a:r>
              <a:rPr lang="pt-BR" sz="2100" dirty="0"/>
              <a:t>, T. S. (2012</a:t>
            </a:r>
            <a:r>
              <a:rPr lang="pt-BR" sz="2100" dirty="0" smtClean="0"/>
              <a:t>)</a:t>
            </a:r>
          </a:p>
          <a:p>
            <a:pPr algn="just"/>
            <a:r>
              <a:rPr lang="pt-BR" sz="2100" dirty="0" smtClean="0"/>
              <a:t>Desenvolvimento </a:t>
            </a:r>
            <a:r>
              <a:rPr lang="pt-BR" sz="2100" dirty="0"/>
              <a:t>de um Sistema </a:t>
            </a:r>
            <a:r>
              <a:rPr lang="pt-BR" sz="2100" dirty="0" err="1"/>
              <a:t>on</a:t>
            </a:r>
            <a:r>
              <a:rPr lang="pt-BR" sz="2100" dirty="0"/>
              <a:t> </a:t>
            </a:r>
            <a:r>
              <a:rPr lang="pt-BR" sz="2100" dirty="0" err="1"/>
              <a:t>line</a:t>
            </a:r>
            <a:r>
              <a:rPr lang="pt-BR" sz="2100" dirty="0"/>
              <a:t> de </a:t>
            </a:r>
            <a:r>
              <a:rPr lang="pt-BR" sz="2100" dirty="0" err="1" smtClean="0"/>
              <a:t>Avalia-ção</a:t>
            </a:r>
            <a:r>
              <a:rPr lang="pt-BR" sz="2100" dirty="0" smtClean="0"/>
              <a:t> </a:t>
            </a:r>
            <a:r>
              <a:rPr lang="pt-BR" sz="2100" dirty="0"/>
              <a:t>para Análise </a:t>
            </a:r>
            <a:r>
              <a:rPr lang="pt-BR" sz="2100" dirty="0" smtClean="0"/>
              <a:t>do Desempenho </a:t>
            </a:r>
            <a:r>
              <a:rPr lang="pt-BR" sz="2100" dirty="0"/>
              <a:t>Escolar: Um </a:t>
            </a:r>
            <a:r>
              <a:rPr lang="pt-BR" sz="2100" dirty="0" err="1" smtClean="0"/>
              <a:t>estu-do</a:t>
            </a:r>
            <a:r>
              <a:rPr lang="pt-BR" sz="2100" dirty="0" smtClean="0"/>
              <a:t> </a:t>
            </a:r>
            <a:r>
              <a:rPr lang="pt-BR" sz="2100" dirty="0"/>
              <a:t>exploratório sobre avaliação em rede. </a:t>
            </a:r>
            <a:r>
              <a:rPr lang="pt-BR" sz="2100" dirty="0" err="1" smtClean="0"/>
              <a:t>Universi-dade</a:t>
            </a:r>
            <a:r>
              <a:rPr lang="pt-BR" sz="2100" dirty="0" smtClean="0"/>
              <a:t> </a:t>
            </a:r>
            <a:r>
              <a:rPr lang="pt-BR" sz="2100" dirty="0"/>
              <a:t>Estadual Paulista Júlio de Mesquita Filho, </a:t>
            </a:r>
            <a:r>
              <a:rPr lang="pt-BR" sz="2100" dirty="0" smtClean="0"/>
              <a:t>Faculdade </a:t>
            </a:r>
            <a:r>
              <a:rPr lang="pt-BR" sz="2100" dirty="0"/>
              <a:t>de </a:t>
            </a:r>
            <a:r>
              <a:rPr lang="pt-BR" sz="2100" dirty="0" smtClean="0"/>
              <a:t>Ciências e Letras. </a:t>
            </a:r>
            <a:r>
              <a:rPr lang="pt-BR" sz="2100" dirty="0"/>
              <a:t>Silva, A. L. d. (</a:t>
            </a:r>
            <a:r>
              <a:rPr lang="pt-BR" sz="2100" dirty="0" smtClean="0"/>
              <a:t>2015)</a:t>
            </a:r>
            <a:endParaRPr lang="pt-BR" sz="210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12</a:t>
            </a:r>
            <a:endParaRPr lang="en-US" dirty="0"/>
          </a:p>
        </p:txBody>
      </p:sp>
    </p:spTree>
    <p:extLst>
      <p:ext uri="{BB962C8B-B14F-4D97-AF65-F5344CB8AC3E}">
        <p14:creationId xmlns:p14="http://schemas.microsoft.com/office/powerpoint/2010/main" val="218299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Modelagem do Sistema</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0" indent="0" algn="just">
              <a:buNone/>
            </a:pPr>
            <a:r>
              <a:rPr lang="pt-BR" sz="2100" dirty="0"/>
              <a:t>O sistema de apoio às CADDs terá como premissas:</a:t>
            </a:r>
          </a:p>
          <a:p>
            <a:pPr lvl="1"/>
            <a:r>
              <a:rPr lang="pt-BR" sz="2100" dirty="0" smtClean="0"/>
              <a:t>Entregas Incrementais</a:t>
            </a:r>
            <a:endParaRPr lang="pt-BR" sz="2100" dirty="0"/>
          </a:p>
          <a:p>
            <a:pPr lvl="1"/>
            <a:r>
              <a:rPr lang="pt-BR" sz="2100" dirty="0"/>
              <a:t>Diagramas UML</a:t>
            </a:r>
          </a:p>
          <a:p>
            <a:pPr lvl="1"/>
            <a:r>
              <a:rPr lang="pt-BR" sz="2100" dirty="0"/>
              <a:t>Prototipação</a:t>
            </a:r>
          </a:p>
          <a:p>
            <a:pPr lvl="1"/>
            <a:r>
              <a:rPr lang="pt-BR" sz="2100" dirty="0" smtClean="0"/>
              <a:t>Linguagem </a:t>
            </a:r>
            <a:r>
              <a:rPr lang="pt-BR" sz="2100" dirty="0"/>
              <a:t>Python</a:t>
            </a:r>
          </a:p>
          <a:p>
            <a:pPr lvl="1"/>
            <a:r>
              <a:rPr lang="pt-BR" sz="2100" dirty="0"/>
              <a:t>Framework Django </a:t>
            </a:r>
          </a:p>
          <a:p>
            <a:pPr lvl="1"/>
            <a:r>
              <a:rPr lang="pt-BR" sz="2100" dirty="0"/>
              <a:t>Banco de Dados PostgreSQL</a:t>
            </a:r>
          </a:p>
          <a:p>
            <a:pPr lvl="1"/>
            <a:endParaRPr lang="pt-BR" sz="225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13</a:t>
            </a:r>
            <a:endParaRPr lang="en-US" dirty="0"/>
          </a:p>
        </p:txBody>
      </p:sp>
    </p:spTree>
    <p:extLst>
      <p:ext uri="{BB962C8B-B14F-4D97-AF65-F5344CB8AC3E}">
        <p14:creationId xmlns:p14="http://schemas.microsoft.com/office/powerpoint/2010/main" val="105124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Diagrama de Casos de Uso</a:t>
            </a:r>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3592" t="7184" r="7162" b="4466"/>
          <a:stretch/>
        </p:blipFill>
        <p:spPr bwMode="auto">
          <a:xfrm>
            <a:off x="478323" y="2259445"/>
            <a:ext cx="8238310" cy="3795847"/>
          </a:xfrm>
          <a:prstGeom prst="rect">
            <a:avLst/>
          </a:prstGeom>
          <a:noFill/>
          <a:ln w="6350" cmpd="sng">
            <a:solidFill>
              <a:srgbClr val="000000"/>
            </a:solidFill>
            <a:miter lim="800000"/>
            <a:headEnd/>
            <a:tailEnd/>
          </a:ln>
          <a:effectLst>
            <a:outerShdw blurRad="50800" dist="38100" dir="2700000" algn="tl" rotWithShape="0">
              <a:prstClr val="black">
                <a:alpha val="40000"/>
              </a:prstClr>
            </a:outerShdw>
          </a:effectLst>
        </p:spPr>
      </p:pic>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14</a:t>
            </a:r>
            <a:endParaRPr lang="en-US" dirty="0"/>
          </a:p>
        </p:txBody>
      </p:sp>
    </p:spTree>
    <p:extLst>
      <p:ext uri="{BB962C8B-B14F-4D97-AF65-F5344CB8AC3E}">
        <p14:creationId xmlns:p14="http://schemas.microsoft.com/office/powerpoint/2010/main" val="2561406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Atores do Sistema</a:t>
            </a:r>
          </a:p>
        </p:txBody>
      </p:sp>
      <p:graphicFrame>
        <p:nvGraphicFramePr>
          <p:cNvPr id="5" name="Espaço Reservado para Conteúdo 3"/>
          <p:cNvGraphicFramePr>
            <a:graphicFrameLocks noGrp="1"/>
          </p:cNvGraphicFramePr>
          <p:nvPr>
            <p:ph idx="1"/>
            <p:extLst>
              <p:ext uri="{D42A27DB-BD31-4B8C-83A1-F6EECF244321}">
                <p14:modId xmlns:p14="http://schemas.microsoft.com/office/powerpoint/2010/main" val="3845353311"/>
              </p:ext>
            </p:extLst>
          </p:nvPr>
        </p:nvGraphicFramePr>
        <p:xfrm>
          <a:off x="827466" y="2301147"/>
          <a:ext cx="7594930" cy="3556637"/>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772996"/>
                <a:gridCol w="5821934"/>
              </a:tblGrid>
              <a:tr h="378515">
                <a:tc>
                  <a:txBody>
                    <a:bodyPr/>
                    <a:lstStyle/>
                    <a:p>
                      <a:pPr>
                        <a:spcAft>
                          <a:spcPts val="0"/>
                        </a:spcAft>
                      </a:pPr>
                      <a:r>
                        <a:rPr lang="pt-BR" sz="1500" b="1" dirty="0">
                          <a:effectLst/>
                        </a:rPr>
                        <a:t>Nome</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spcAft>
                          <a:spcPts val="0"/>
                        </a:spcAft>
                      </a:pPr>
                      <a:r>
                        <a:rPr lang="pt-BR" sz="1500" b="1" dirty="0">
                          <a:effectLst/>
                        </a:rPr>
                        <a:t>Descrição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r>
              <a:tr h="804920">
                <a:tc>
                  <a:txBody>
                    <a:bodyPr/>
                    <a:lstStyle/>
                    <a:p>
                      <a:pPr algn="ctr">
                        <a:spcAft>
                          <a:spcPts val="0"/>
                        </a:spcAft>
                      </a:pPr>
                      <a:r>
                        <a:rPr lang="pt-BR" sz="1500" b="0" dirty="0">
                          <a:effectLst/>
                        </a:rPr>
                        <a:t>Administrador Geral</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dirty="0">
                          <a:effectLst/>
                        </a:rPr>
                        <a:t>É o usuário que realiza as configurações do sistema para mantê-lo funcionando</a:t>
                      </a:r>
                      <a:r>
                        <a:rPr lang="pt-BR" sz="1500" dirty="0" smtClean="0">
                          <a:effectLst/>
                        </a:rPr>
                        <a:t>. Também </a:t>
                      </a:r>
                      <a:r>
                        <a:rPr lang="pt-BR" sz="1500" dirty="0">
                          <a:effectLst/>
                        </a:rPr>
                        <a:t>é o responsável por manter as CADDs no </a:t>
                      </a:r>
                      <a:r>
                        <a:rPr lang="pt-BR" sz="1500" dirty="0" smtClean="0">
                          <a:effectLst/>
                        </a:rPr>
                        <a:t>sistema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914400">
                <a:tc>
                  <a:txBody>
                    <a:bodyPr/>
                    <a:lstStyle/>
                    <a:p>
                      <a:pPr algn="ctr">
                        <a:spcAft>
                          <a:spcPts val="0"/>
                        </a:spcAft>
                      </a:pPr>
                      <a:r>
                        <a:rPr lang="pt-BR" sz="1500" b="0" dirty="0">
                          <a:effectLst/>
                        </a:rPr>
                        <a:t>Administrador</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a:effectLst/>
                        </a:rPr>
                        <a:t>É o usuário que realiza as funções administrativas, como o gerenciamento dos cadastros dos utilizadores, importação de dados externos, configurações gerais do sistema, entre outras </a:t>
                      </a:r>
                      <a:r>
                        <a:rPr lang="pt-BR" sz="1500" dirty="0" smtClean="0">
                          <a:effectLst/>
                        </a:rPr>
                        <a:t>funções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729401">
                <a:tc>
                  <a:txBody>
                    <a:bodyPr/>
                    <a:lstStyle/>
                    <a:p>
                      <a:pPr algn="ctr">
                        <a:spcAft>
                          <a:spcPts val="0"/>
                        </a:spcAft>
                      </a:pPr>
                      <a:r>
                        <a:rPr lang="pt-BR" sz="1500" b="0" smtClean="0">
                          <a:effectLst/>
                        </a:rPr>
                        <a:t>Membro da CADD</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dirty="0">
                          <a:effectLst/>
                        </a:rPr>
                        <a:t>É o usuário que exerce a função de professor ou coordenador da CADD e interage com o sistema para exercer as funções de apoio aos </a:t>
                      </a:r>
                      <a:r>
                        <a:rPr lang="pt-BR" sz="1500" dirty="0" smtClean="0">
                          <a:effectLst/>
                        </a:rPr>
                        <a:t>discentes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729401">
                <a:tc>
                  <a:txBody>
                    <a:bodyPr/>
                    <a:lstStyle/>
                    <a:p>
                      <a:pPr algn="ctr">
                        <a:spcAft>
                          <a:spcPts val="0"/>
                        </a:spcAft>
                      </a:pPr>
                      <a:r>
                        <a:rPr lang="pt-BR" sz="1500" b="0" dirty="0">
                          <a:effectLst/>
                        </a:rPr>
                        <a:t>Aluno</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a:effectLst/>
                        </a:rPr>
                        <a:t>É o estudante, que tem seus dados acadêmicos cadastrados no sistema para que seja realizado o acompanhamento pelos membros das </a:t>
                      </a:r>
                      <a:r>
                        <a:rPr lang="pt-BR" sz="1500" dirty="0" smtClean="0">
                          <a:effectLst/>
                        </a:rPr>
                        <a:t>CADDs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15</a:t>
            </a:r>
            <a:endParaRPr lang="en-US" dirty="0"/>
          </a:p>
        </p:txBody>
      </p:sp>
    </p:spTree>
    <p:extLst>
      <p:ext uri="{BB962C8B-B14F-4D97-AF65-F5344CB8AC3E}">
        <p14:creationId xmlns:p14="http://schemas.microsoft.com/office/powerpoint/2010/main" val="152472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264708" cy="517922"/>
          </a:xfrm>
          <a:effectLst>
            <a:outerShdw blurRad="50800" dist="38100" dir="2700000" algn="tl" rotWithShape="0">
              <a:prstClr val="black">
                <a:alpha val="40000"/>
              </a:prstClr>
            </a:outerShdw>
          </a:effectLst>
        </p:spPr>
        <p:txBody>
          <a:bodyPr>
            <a:normAutofit fontScale="90000"/>
          </a:bodyPr>
          <a:lstStyle/>
          <a:p>
            <a:r>
              <a:rPr lang="pt-BR" b="1" dirty="0" smtClean="0"/>
              <a:t>Protótipos das Telas (</a:t>
            </a:r>
            <a:r>
              <a:rPr lang="pt-BR" b="1" dirty="0" smtClean="0">
                <a:solidFill>
                  <a:srgbClr val="0070C0"/>
                </a:solidFill>
              </a:rPr>
              <a:t>Administrador</a:t>
            </a:r>
            <a:r>
              <a:rPr lang="pt-BR" b="1" dirty="0" smtClean="0"/>
              <a:t>)</a:t>
            </a:r>
          </a:p>
        </p:txBody>
      </p:sp>
      <p:pic>
        <p:nvPicPr>
          <p:cNvPr id="5" name="Imagem 4" descr="Tela Inicial do Administrador do Sistem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800000"/>
            <a:ext cx="6486525" cy="4171950"/>
          </a:xfrm>
          <a:prstGeom prst="rect">
            <a:avLst/>
          </a:prstGeom>
          <a:noFill/>
          <a:ln>
            <a:noFill/>
          </a:ln>
          <a:effectLst>
            <a:outerShdw blurRad="50800" dist="38100" dir="2700000" algn="tl" rotWithShape="0">
              <a:prstClr val="black">
                <a:alpha val="40000"/>
              </a:prstClr>
            </a:outerShdw>
          </a:effectLst>
        </p:spPr>
      </p:pic>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16</a:t>
            </a:r>
            <a:endParaRPr lang="en-US" dirty="0"/>
          </a:p>
        </p:txBody>
      </p:sp>
    </p:spTree>
    <p:extLst>
      <p:ext uri="{BB962C8B-B14F-4D97-AF65-F5344CB8AC3E}">
        <p14:creationId xmlns:p14="http://schemas.microsoft.com/office/powerpoint/2010/main" val="168775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416047" cy="517922"/>
          </a:xfrm>
          <a:effectLst>
            <a:outerShdw blurRad="50800" dist="38100" dir="2700000" algn="tl" rotWithShape="0">
              <a:prstClr val="black">
                <a:alpha val="40000"/>
              </a:prstClr>
            </a:outerShdw>
          </a:effectLst>
        </p:spPr>
        <p:txBody>
          <a:bodyPr>
            <a:normAutofit fontScale="90000"/>
          </a:bodyPr>
          <a:lstStyle/>
          <a:p>
            <a:r>
              <a:rPr lang="pt-BR" b="1" dirty="0" smtClean="0"/>
              <a:t>Carregar dados do SIE</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117414"/>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17</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3084778257"/>
              </p:ext>
            </p:extLst>
          </p:nvPr>
        </p:nvGraphicFramePr>
        <p:xfrm>
          <a:off x="6771599" y="1117414"/>
          <a:ext cx="2269369" cy="1744272"/>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9369"/>
              </a:tblGrid>
              <a:tr h="236113">
                <a:tc>
                  <a:txBody>
                    <a:bodyPr/>
                    <a:lstStyle/>
                    <a:p>
                      <a:pPr algn="ctr">
                        <a:spcAft>
                          <a:spcPts val="0"/>
                        </a:spcAft>
                      </a:pPr>
                      <a:r>
                        <a:rPr lang="pt-BR" sz="1200" b="1" dirty="0" smtClean="0">
                          <a:effectLst/>
                        </a:rPr>
                        <a:t>CSU03</a:t>
                      </a:r>
                    </a:p>
                  </a:txBody>
                  <a:tcPr marL="51435" marR="51435" marT="0" marB="0" anchor="ctr">
                    <a:solidFill>
                      <a:schemeClr val="bg1">
                        <a:lumMod val="75000"/>
                      </a:schemeClr>
                    </a:solidFill>
                  </a:tcPr>
                </a:tc>
              </a:tr>
              <a:tr h="41087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Carregar dados do Sistema Acadêmico (SIE)</a:t>
                      </a:r>
                      <a:endParaRPr lang="pt-BR" sz="1200" b="1"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68580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BR" sz="1200" dirty="0" smtClean="0">
                          <a:effectLst/>
                        </a:rPr>
                        <a:t>O administrador do sistema realiza as importações dos arquivos exportados do </a:t>
                      </a:r>
                      <a:r>
                        <a:rPr lang="pt-BR" sz="1200" dirty="0" err="1" smtClean="0">
                          <a:effectLst/>
                        </a:rPr>
                        <a:t>siste-ma</a:t>
                      </a:r>
                      <a:r>
                        <a:rPr lang="pt-BR" sz="1200" dirty="0" smtClean="0">
                          <a:effectLst/>
                        </a:rPr>
                        <a:t> acadêmico, com as </a:t>
                      </a:r>
                      <a:r>
                        <a:rPr lang="pt-BR" sz="1200" dirty="0" err="1" smtClean="0">
                          <a:effectLst/>
                        </a:rPr>
                        <a:t>in-formações</a:t>
                      </a:r>
                      <a:r>
                        <a:rPr lang="pt-BR" sz="1200" dirty="0" smtClean="0">
                          <a:effectLst/>
                        </a:rPr>
                        <a:t> dos cursos e de seus alunos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4131321566"/>
              </p:ext>
            </p:extLst>
          </p:nvPr>
        </p:nvGraphicFramePr>
        <p:xfrm>
          <a:off x="152940" y="5430965"/>
          <a:ext cx="8801100" cy="1343325"/>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82535"/>
                <a:gridCol w="8118565"/>
              </a:tblGrid>
              <a:tr h="287257">
                <a:tc>
                  <a:txBody>
                    <a:bodyPr/>
                    <a:lstStyle/>
                    <a:p>
                      <a:pPr algn="ctr">
                        <a:spcAft>
                          <a:spcPts val="0"/>
                        </a:spcAft>
                      </a:pPr>
                      <a:r>
                        <a:rPr lang="pt-BR" sz="1200" b="1" dirty="0">
                          <a:effectLst/>
                        </a:rPr>
                        <a:t>RN01</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pPr algn="just">
                        <a:spcAft>
                          <a:spcPts val="0"/>
                        </a:spcAft>
                      </a:pPr>
                      <a:r>
                        <a:rPr lang="pt-BR" sz="1200" dirty="0">
                          <a:effectLst/>
                        </a:rPr>
                        <a:t>O formato para importação dos dados do sistema acadêmico deve ser, inicialmente, em planilhas do Excel</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r>
              <a:tr h="411480">
                <a:tc>
                  <a:txBody>
                    <a:bodyPr/>
                    <a:lstStyle/>
                    <a:p>
                      <a:pPr algn="ctr">
                        <a:spcAft>
                          <a:spcPts val="0"/>
                        </a:spcAft>
                      </a:pPr>
                      <a:r>
                        <a:rPr lang="pt-BR" sz="1200" b="1" dirty="0">
                          <a:effectLst/>
                        </a:rPr>
                        <a:t>RN02</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 processo de importação dos dados deve se utilizar dos scripts em python atuais e, aceitar, </a:t>
                      </a:r>
                      <a:r>
                        <a:rPr lang="pt-BR" sz="1200" dirty="0" err="1" smtClean="0">
                          <a:effectLst/>
                        </a:rPr>
                        <a:t>posterior-mente</a:t>
                      </a:r>
                      <a:r>
                        <a:rPr lang="pt-BR" sz="1200" dirty="0">
                          <a:effectLst/>
                        </a:rPr>
                        <a:t>, outra forma de interface de dados.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411480">
                <a:tc>
                  <a:txBody>
                    <a:bodyPr/>
                    <a:lstStyle/>
                    <a:p>
                      <a:pPr algn="ctr">
                        <a:spcAft>
                          <a:spcPts val="0"/>
                        </a:spcAft>
                      </a:pPr>
                      <a:r>
                        <a:rPr lang="pt-BR" sz="1200" b="1" dirty="0">
                          <a:effectLst/>
                        </a:rPr>
                        <a:t>RN03</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pPr algn="just">
                        <a:spcAft>
                          <a:spcPts val="0"/>
                        </a:spcAft>
                      </a:pPr>
                      <a:r>
                        <a:rPr lang="pt-BR" sz="1200" dirty="0">
                          <a:effectLst/>
                        </a:rPr>
                        <a:t>Ao </a:t>
                      </a:r>
                      <a:r>
                        <a:rPr lang="pt-BR" sz="1200" dirty="0" smtClean="0">
                          <a:effectLst/>
                        </a:rPr>
                        <a:t>importar </a:t>
                      </a:r>
                      <a:r>
                        <a:rPr lang="pt-BR" sz="1200" dirty="0">
                          <a:effectLst/>
                        </a:rPr>
                        <a:t>os dados do sistema acadêmico, </a:t>
                      </a:r>
                      <a:r>
                        <a:rPr lang="pt-BR" sz="1200" dirty="0" smtClean="0">
                          <a:effectLst/>
                        </a:rPr>
                        <a:t>deve-se </a:t>
                      </a:r>
                      <a:r>
                        <a:rPr lang="pt-BR" sz="1200" dirty="0">
                          <a:effectLst/>
                        </a:rPr>
                        <a:t>verificar se os alunos e </a:t>
                      </a:r>
                      <a:r>
                        <a:rPr lang="pt-BR" sz="1200" dirty="0" smtClean="0">
                          <a:effectLst/>
                        </a:rPr>
                        <a:t>professores </a:t>
                      </a:r>
                      <a:r>
                        <a:rPr lang="pt-BR" sz="1200" dirty="0">
                          <a:effectLst/>
                        </a:rPr>
                        <a:t>existem no cadastro. Caso contrário, a inclusão </a:t>
                      </a:r>
                      <a:r>
                        <a:rPr lang="pt-BR" sz="1200" dirty="0" smtClean="0">
                          <a:effectLst/>
                        </a:rPr>
                        <a:t>será automática (matrícula)</a:t>
                      </a:r>
                    </a:p>
                  </a:txBody>
                  <a:tcPr marL="19142" marR="19142" marT="0" marB="0" anchor="ctr"/>
                </a:tc>
              </a:tr>
              <a:tr h="233108">
                <a:tc>
                  <a:txBody>
                    <a:bodyPr/>
                    <a:lstStyle/>
                    <a:p>
                      <a:pPr algn="ctr">
                        <a:spcAft>
                          <a:spcPts val="0"/>
                        </a:spcAft>
                      </a:pPr>
                      <a:r>
                        <a:rPr lang="pt-BR" sz="1200" b="1" dirty="0">
                          <a:effectLst/>
                        </a:rPr>
                        <a:t>RN04</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Inicialmente, a carga dos dados, para estudo de caso, será o dos cursos de graduação de informática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bl>
          </a:graphicData>
        </a:graphic>
      </p:graphicFrame>
    </p:spTree>
    <p:extLst>
      <p:ext uri="{BB962C8B-B14F-4D97-AF65-F5344CB8AC3E}">
        <p14:creationId xmlns:p14="http://schemas.microsoft.com/office/powerpoint/2010/main" val="3743455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90606"/>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Gerenciar </a:t>
            </a:r>
            <a:r>
              <a:rPr lang="pt-BR" b="1" dirty="0" err="1" smtClean="0"/>
              <a:t>CADDs</a:t>
            </a:r>
            <a:endParaRPr lang="pt-BR" b="1" dirty="0" smtClean="0"/>
          </a:p>
        </p:txBody>
      </p:sp>
      <p:pic>
        <p:nvPicPr>
          <p:cNvPr id="4" name="Imagem 3" descr="Gerenciar CADD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870" y="1800000"/>
            <a:ext cx="6486525" cy="4171950"/>
          </a:xfrm>
          <a:prstGeom prst="rect">
            <a:avLst/>
          </a:prstGeom>
          <a:noFill/>
          <a:ln>
            <a:noFill/>
          </a:ln>
          <a:effectLst>
            <a:outerShdw blurRad="50800" dist="38100" dir="2700000" algn="tl" rotWithShape="0">
              <a:prstClr val="black">
                <a:alpha val="40000"/>
              </a:prstClr>
            </a:outerShdw>
          </a:effectLst>
        </p:spPr>
      </p:pic>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18</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3949989199"/>
              </p:ext>
            </p:extLst>
          </p:nvPr>
        </p:nvGraphicFramePr>
        <p:xfrm>
          <a:off x="6772677" y="1800000"/>
          <a:ext cx="2268292" cy="1275475"/>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8292"/>
              </a:tblGrid>
              <a:tr h="247741">
                <a:tc>
                  <a:txBody>
                    <a:bodyPr/>
                    <a:lstStyle/>
                    <a:p>
                      <a:pPr algn="ctr">
                        <a:spcAft>
                          <a:spcPts val="0"/>
                        </a:spcAft>
                      </a:pPr>
                      <a:r>
                        <a:rPr lang="pt-BR" sz="1200" b="1" dirty="0">
                          <a:effectLst/>
                        </a:rPr>
                        <a:t>CSU01</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962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Manter </a:t>
                      </a:r>
                      <a:r>
                        <a:rPr lang="pt-BR" sz="1200" b="1" dirty="0" err="1" smtClean="0">
                          <a:effectLst/>
                        </a:rPr>
                        <a:t>CADDs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45720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BR" sz="1200" dirty="0" smtClean="0">
                          <a:effectLst/>
                        </a:rPr>
                        <a:t>O Administrador Geral </a:t>
                      </a:r>
                      <a:r>
                        <a:rPr lang="pt-BR" sz="1200" dirty="0" err="1" smtClean="0">
                          <a:effectLst/>
                        </a:rPr>
                        <a:t>reali-za</a:t>
                      </a:r>
                      <a:r>
                        <a:rPr lang="pt-BR" sz="1200" dirty="0" smtClean="0">
                          <a:effectLst/>
                        </a:rPr>
                        <a:t> as operações necessárias para manter os cadastros das </a:t>
                      </a:r>
                      <a:r>
                        <a:rPr lang="pt-BR" sz="1200" dirty="0" err="1" smtClean="0">
                          <a:effectLst/>
                        </a:rPr>
                        <a:t>CADDs</a:t>
                      </a:r>
                      <a:r>
                        <a:rPr lang="pt-BR" sz="1200" dirty="0" smtClean="0">
                          <a:effectLst/>
                        </a:rPr>
                        <a:t> no sistema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2190116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Criar CADD</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60000" y="1800000"/>
            <a:ext cx="6486525" cy="4171950"/>
          </a:xfrm>
          <a:prstGeom prst="rect">
            <a:avLst/>
          </a:prstGeom>
          <a:noFill/>
          <a:ln>
            <a:noFill/>
          </a:ln>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18.1</a:t>
            </a:r>
            <a:endParaRPr lang="en-US" dirty="0"/>
          </a:p>
        </p:txBody>
      </p:sp>
    </p:spTree>
    <p:extLst>
      <p:ext uri="{BB962C8B-B14F-4D97-AF65-F5344CB8AC3E}">
        <p14:creationId xmlns:p14="http://schemas.microsoft.com/office/powerpoint/2010/main" val="132702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Tópicos a serem abordados</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914400" lvl="1" indent="-457200">
              <a:buFont typeface="+mj-lt"/>
              <a:buAutoNum type="arabicPeriod"/>
            </a:pPr>
            <a:r>
              <a:rPr lang="pt-BR" sz="2250" dirty="0"/>
              <a:t>Motivação</a:t>
            </a:r>
          </a:p>
          <a:p>
            <a:pPr marL="914400" lvl="1" indent="-457200">
              <a:buFont typeface="+mj-lt"/>
              <a:buAutoNum type="arabicPeriod"/>
            </a:pPr>
            <a:r>
              <a:rPr lang="pt-BR" sz="2250" dirty="0"/>
              <a:t>CADD</a:t>
            </a:r>
          </a:p>
          <a:p>
            <a:pPr marL="914400" lvl="1" indent="-457200">
              <a:buFont typeface="+mj-lt"/>
              <a:buAutoNum type="arabicPeriod"/>
            </a:pPr>
            <a:r>
              <a:rPr lang="pt-BR" sz="2250" dirty="0" smtClean="0"/>
              <a:t>Objetivo</a:t>
            </a:r>
          </a:p>
          <a:p>
            <a:pPr marL="914400" lvl="1" indent="-457200">
              <a:buFont typeface="+mj-lt"/>
              <a:buAutoNum type="arabicPeriod"/>
            </a:pPr>
            <a:r>
              <a:rPr lang="pt-BR" sz="2250" dirty="0" smtClean="0"/>
              <a:t>Fundamentação</a:t>
            </a:r>
            <a:endParaRPr lang="pt-BR" sz="2250" dirty="0"/>
          </a:p>
          <a:p>
            <a:pPr marL="914400" lvl="1" indent="-457200">
              <a:buFont typeface="+mj-lt"/>
              <a:buAutoNum type="arabicPeriod"/>
            </a:pPr>
            <a:r>
              <a:rPr lang="pt-BR" sz="2250" dirty="0"/>
              <a:t>Modelagem do Sistema</a:t>
            </a:r>
          </a:p>
          <a:p>
            <a:pPr marL="914400" lvl="1" indent="-457200">
              <a:buFont typeface="+mj-lt"/>
              <a:buAutoNum type="arabicPeriod"/>
            </a:pPr>
            <a:r>
              <a:rPr lang="pt-BR" sz="2250" dirty="0"/>
              <a:t>Próximos Passos</a:t>
            </a:r>
          </a:p>
          <a:p>
            <a:pPr marL="914400" lvl="1" indent="-457200">
              <a:buFont typeface="+mj-lt"/>
              <a:buAutoNum type="arabicPeriod"/>
            </a:pPr>
            <a:r>
              <a:rPr lang="pt-BR" sz="2250" dirty="0"/>
              <a:t>Cronograma</a:t>
            </a:r>
          </a:p>
          <a:p>
            <a:pPr marL="914400" lvl="1" indent="-457200">
              <a:buFont typeface="+mj-lt"/>
              <a:buAutoNum type="arabicPeriod"/>
            </a:pPr>
            <a:r>
              <a:rPr lang="pt-BR" sz="2250" dirty="0"/>
              <a:t>Conclusão</a:t>
            </a:r>
          </a:p>
        </p:txBody>
      </p:sp>
      <p:sp>
        <p:nvSpPr>
          <p:cNvPr id="2" name="Espaço Reservado para Número de Slide 1"/>
          <p:cNvSpPr>
            <a:spLocks noGrp="1"/>
          </p:cNvSpPr>
          <p:nvPr>
            <p:ph type="sldNum" sz="quarter" idx="12"/>
          </p:nvPr>
        </p:nvSpPr>
        <p:spPr>
          <a:xfrm>
            <a:off x="8164800" y="126000"/>
            <a:ext cx="584978" cy="365125"/>
          </a:xfrm>
        </p:spPr>
        <p:txBody>
          <a:bodyPr/>
          <a:lstStyle/>
          <a:p>
            <a:pPr>
              <a:defRPr/>
            </a:pPr>
            <a:fld id="{C5C67AFD-A7D6-415B-A330-CD76CD71BD84}" type="slidenum">
              <a:rPr lang="en-US" smtClean="0"/>
              <a:pPr>
                <a:defRPr/>
              </a:pPr>
              <a:t>2</a:t>
            </a:fld>
            <a:endParaRPr lang="en-US" dirty="0"/>
          </a:p>
        </p:txBody>
      </p:sp>
    </p:spTree>
    <p:extLst>
      <p:ext uri="{BB962C8B-B14F-4D97-AF65-F5344CB8AC3E}">
        <p14:creationId xmlns:p14="http://schemas.microsoft.com/office/powerpoint/2010/main" val="2227011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Visualizar CADD</a:t>
            </a:r>
          </a:p>
        </p:txBody>
      </p:sp>
      <p:pic>
        <p:nvPicPr>
          <p:cNvPr id="4" name="Imagem 3" descr="Visualizar CAD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800000"/>
            <a:ext cx="6486525" cy="4171950"/>
          </a:xfrm>
          <a:prstGeom prst="rect">
            <a:avLst/>
          </a:prstGeom>
          <a:noFill/>
          <a:ln>
            <a:noFill/>
          </a:ln>
          <a:effectLst>
            <a:outerShdw blurRad="50800" dist="38100" dir="2700000" algn="tl" rotWithShape="0">
              <a:prstClr val="black">
                <a:alpha val="40000"/>
              </a:prstClr>
            </a:outerShdw>
          </a:effectLst>
        </p:spPr>
      </p:pic>
      <p:sp>
        <p:nvSpPr>
          <p:cNvPr id="5"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18.2</a:t>
            </a:r>
            <a:endParaRPr lang="en-US" dirty="0"/>
          </a:p>
        </p:txBody>
      </p:sp>
    </p:spTree>
    <p:extLst>
      <p:ext uri="{BB962C8B-B14F-4D97-AF65-F5344CB8AC3E}">
        <p14:creationId xmlns:p14="http://schemas.microsoft.com/office/powerpoint/2010/main" val="306128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Editar CADD</a:t>
            </a:r>
          </a:p>
        </p:txBody>
      </p:sp>
      <p:pic>
        <p:nvPicPr>
          <p:cNvPr id="5" name="Imagem 4" descr="Editar CAD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800000"/>
            <a:ext cx="6486525" cy="4171950"/>
          </a:xfrm>
          <a:prstGeom prst="rect">
            <a:avLst/>
          </a:prstGeom>
          <a:noFill/>
          <a:ln>
            <a:noFill/>
          </a:ln>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18.3</a:t>
            </a:r>
            <a:endParaRPr lang="en-US" dirty="0"/>
          </a:p>
        </p:txBody>
      </p:sp>
    </p:spTree>
    <p:extLst>
      <p:ext uri="{BB962C8B-B14F-4D97-AF65-F5344CB8AC3E}">
        <p14:creationId xmlns:p14="http://schemas.microsoft.com/office/powerpoint/2010/main" val="910327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Excluir CADD</a:t>
            </a:r>
          </a:p>
        </p:txBody>
      </p:sp>
      <p:pic>
        <p:nvPicPr>
          <p:cNvPr id="3" name="Imagem 2" descr="Excluir CAD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800000"/>
            <a:ext cx="6486525" cy="4171950"/>
          </a:xfrm>
          <a:prstGeom prst="rect">
            <a:avLst/>
          </a:prstGeom>
          <a:noFill/>
          <a:ln>
            <a:noFill/>
          </a:ln>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18.4</a:t>
            </a:r>
            <a:endParaRPr lang="en-US" dirty="0"/>
          </a:p>
        </p:txBody>
      </p:sp>
    </p:spTree>
    <p:extLst>
      <p:ext uri="{BB962C8B-B14F-4D97-AF65-F5344CB8AC3E}">
        <p14:creationId xmlns:p14="http://schemas.microsoft.com/office/powerpoint/2010/main" val="69212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Gerenciar Membros das </a:t>
            </a:r>
            <a:r>
              <a:rPr lang="pt-BR" b="1" dirty="0" err="1" smtClean="0"/>
              <a:t>CADDs</a:t>
            </a:r>
            <a:endParaRPr lang="pt-BR" b="1" dirty="0" smtClean="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19</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1186708720"/>
              </p:ext>
            </p:extLst>
          </p:nvPr>
        </p:nvGraphicFramePr>
        <p:xfrm>
          <a:off x="6771599" y="1800000"/>
          <a:ext cx="2269369" cy="1211081"/>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9369"/>
              </a:tblGrid>
              <a:tr h="247741">
                <a:tc>
                  <a:txBody>
                    <a:bodyPr/>
                    <a:lstStyle/>
                    <a:p>
                      <a:pPr algn="ctr">
                        <a:spcAft>
                          <a:spcPts val="0"/>
                        </a:spcAft>
                      </a:pPr>
                      <a:r>
                        <a:rPr lang="pt-BR" sz="1200" b="1" dirty="0" smtClean="0">
                          <a:effectLst/>
                        </a:rPr>
                        <a:t>CSU02</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318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u="none" dirty="0" smtClean="0">
                          <a:effectLst/>
                        </a:rPr>
                        <a:t>Manter m</a:t>
                      </a:r>
                      <a:r>
                        <a:rPr lang="pt-BR" sz="1200" b="1" dirty="0" smtClean="0">
                          <a:effectLst/>
                        </a:rPr>
                        <a:t>embros das </a:t>
                      </a:r>
                      <a:r>
                        <a:rPr lang="pt-BR" sz="1200" b="1" dirty="0" err="1" smtClean="0">
                          <a:effectLst/>
                        </a:rPr>
                        <a:t>CADDs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45720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BR" sz="1200" dirty="0" smtClean="0">
                          <a:effectLst/>
                        </a:rPr>
                        <a:t>O administrador realiza as operações necessárias para manter os cadastros dos membros das </a:t>
                      </a:r>
                      <a:r>
                        <a:rPr lang="pt-BR" sz="1200" dirty="0" err="1" smtClean="0">
                          <a:effectLst/>
                        </a:rPr>
                        <a:t>CADDs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1826753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416047" cy="517922"/>
          </a:xfrm>
          <a:effectLst>
            <a:outerShdw blurRad="50800" dist="38100" dir="2700000" algn="tl" rotWithShape="0">
              <a:prstClr val="black">
                <a:alpha val="40000"/>
              </a:prstClr>
            </a:outerShdw>
          </a:effectLst>
        </p:spPr>
        <p:txBody>
          <a:bodyPr>
            <a:normAutofit fontScale="90000"/>
          </a:bodyPr>
          <a:lstStyle/>
          <a:p>
            <a:r>
              <a:rPr lang="pt-BR" b="1" dirty="0" smtClean="0"/>
              <a:t>Criar</a:t>
            </a:r>
            <a:r>
              <a:rPr lang="pt-BR" sz="1200" b="1" dirty="0" smtClean="0"/>
              <a:t> </a:t>
            </a:r>
            <a:r>
              <a:rPr lang="pt-BR" b="1" dirty="0" smtClean="0"/>
              <a:t>Membro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19.1</a:t>
            </a:r>
            <a:endParaRPr lang="en-US" dirty="0"/>
          </a:p>
        </p:txBody>
      </p:sp>
    </p:spTree>
    <p:extLst>
      <p:ext uri="{BB962C8B-B14F-4D97-AF65-F5344CB8AC3E}">
        <p14:creationId xmlns:p14="http://schemas.microsoft.com/office/powerpoint/2010/main" val="198298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Visualizar Membro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19.2</a:t>
            </a:r>
            <a:endParaRPr lang="en-US" dirty="0"/>
          </a:p>
        </p:txBody>
      </p:sp>
    </p:spTree>
    <p:extLst>
      <p:ext uri="{BB962C8B-B14F-4D97-AF65-F5344CB8AC3E}">
        <p14:creationId xmlns:p14="http://schemas.microsoft.com/office/powerpoint/2010/main" val="173098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Editar Membro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19.3</a:t>
            </a:r>
            <a:endParaRPr lang="en-US" dirty="0"/>
          </a:p>
        </p:txBody>
      </p:sp>
    </p:spTree>
    <p:extLst>
      <p:ext uri="{BB962C8B-B14F-4D97-AF65-F5344CB8AC3E}">
        <p14:creationId xmlns:p14="http://schemas.microsoft.com/office/powerpoint/2010/main" val="126398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Excluir Membro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19.4</a:t>
            </a:r>
            <a:endParaRPr lang="en-US" dirty="0"/>
          </a:p>
        </p:txBody>
      </p:sp>
    </p:spTree>
    <p:extLst>
      <p:ext uri="{BB962C8B-B14F-4D97-AF65-F5344CB8AC3E}">
        <p14:creationId xmlns:p14="http://schemas.microsoft.com/office/powerpoint/2010/main" val="356006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541311" cy="517922"/>
          </a:xfrm>
          <a:effectLst>
            <a:outerShdw blurRad="50800" dist="38100" dir="2700000" algn="tl" rotWithShape="0">
              <a:prstClr val="black">
                <a:alpha val="40000"/>
              </a:prstClr>
            </a:outerShdw>
          </a:effectLst>
        </p:spPr>
        <p:txBody>
          <a:bodyPr>
            <a:normAutofit fontScale="90000"/>
          </a:bodyPr>
          <a:lstStyle/>
          <a:p>
            <a:r>
              <a:rPr lang="pt-BR" b="1" dirty="0" smtClean="0"/>
              <a:t>Protótipos das Telas (</a:t>
            </a:r>
            <a:r>
              <a:rPr lang="pt-BR" b="1" dirty="0" smtClean="0">
                <a:solidFill>
                  <a:srgbClr val="0070C0"/>
                </a:solidFill>
              </a:rPr>
              <a:t>Membro</a:t>
            </a:r>
            <a:r>
              <a:rPr lang="pt-BR" sz="1200" b="1" dirty="0" smtClean="0">
                <a:solidFill>
                  <a:srgbClr val="0070C0"/>
                </a:solidFill>
              </a:rPr>
              <a:t>  </a:t>
            </a:r>
            <a:r>
              <a:rPr lang="pt-BR" b="1" dirty="0" smtClean="0">
                <a:solidFill>
                  <a:srgbClr val="0070C0"/>
                </a:solidFill>
              </a:rPr>
              <a:t>CADD</a:t>
            </a:r>
            <a:r>
              <a:rPr lang="pt-BR" b="1" dirty="0" smtClean="0"/>
              <a:t>)</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20</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804022516"/>
              </p:ext>
            </p:extLst>
          </p:nvPr>
        </p:nvGraphicFramePr>
        <p:xfrm>
          <a:off x="155864" y="6113172"/>
          <a:ext cx="8801100" cy="54864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82535"/>
                <a:gridCol w="8118565"/>
              </a:tblGrid>
              <a:tr h="411480">
                <a:tc>
                  <a:txBody>
                    <a:bodyPr/>
                    <a:lstStyle/>
                    <a:p>
                      <a:pPr algn="ctr">
                        <a:spcAft>
                          <a:spcPts val="0"/>
                        </a:spcAft>
                      </a:pPr>
                      <a:r>
                        <a:rPr lang="pt-BR" sz="1200" b="1" dirty="0">
                          <a:effectLst/>
                        </a:rPr>
                        <a:t>RN27</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pPr algn="just">
                        <a:spcAft>
                          <a:spcPts val="0"/>
                        </a:spcAft>
                      </a:pPr>
                      <a:r>
                        <a:rPr lang="pt-BR" sz="1200" dirty="0">
                          <a:effectLst/>
                        </a:rPr>
                        <a:t>Na tela do perfil dos membros da CADD deverão ser exibidas, no mínimo, as disciplinas problemáticas, disciplinas consistentemente com mais de 30% de reprovações, estatísticas gerais de reprovação das disciplinas e os alunos já integralizados e a criação das convocações às reuniões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r>
            </a:tbl>
          </a:graphicData>
        </a:graphic>
      </p:graphicFrame>
    </p:spTree>
    <p:extLst>
      <p:ext uri="{BB962C8B-B14F-4D97-AF65-F5344CB8AC3E}">
        <p14:creationId xmlns:p14="http://schemas.microsoft.com/office/powerpoint/2010/main" val="150956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Reuniões da CADD</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44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21</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1708952293"/>
              </p:ext>
            </p:extLst>
          </p:nvPr>
        </p:nvGraphicFramePr>
        <p:xfrm>
          <a:off x="6771600" y="1440000"/>
          <a:ext cx="2256490" cy="1627748"/>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56490"/>
              </a:tblGrid>
              <a:tr h="247132">
                <a:tc>
                  <a:txBody>
                    <a:bodyPr/>
                    <a:lstStyle/>
                    <a:p>
                      <a:pPr algn="ctr">
                        <a:spcAft>
                          <a:spcPts val="0"/>
                        </a:spcAft>
                      </a:pPr>
                      <a:r>
                        <a:rPr lang="pt-BR" sz="1200" b="1" dirty="0" smtClean="0">
                          <a:effectLst/>
                        </a:rPr>
                        <a:t>CSU05</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83336">
                <a:tc>
                  <a:txBody>
                    <a:bodyPr/>
                    <a:lstStyle/>
                    <a:p>
                      <a:pPr algn="ctr">
                        <a:spcAft>
                          <a:spcPts val="0"/>
                        </a:spcAft>
                      </a:pPr>
                      <a:r>
                        <a:rPr lang="pt-BR" sz="1200" b="1" u="none" dirty="0" smtClean="0">
                          <a:effectLst/>
                        </a:rPr>
                        <a:t>Manter Reuniões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336845">
                <a:tc>
                  <a:txBody>
                    <a:bodyPr/>
                    <a:lstStyle/>
                    <a:p>
                      <a:pPr algn="just">
                        <a:spcAft>
                          <a:spcPts val="0"/>
                        </a:spcAft>
                      </a:pPr>
                      <a:r>
                        <a:rPr lang="pt-BR" sz="1200" dirty="0" smtClean="0">
                          <a:effectLst/>
                        </a:rPr>
                        <a:t>Um membro de uma CADD específica realiza as </a:t>
                      </a:r>
                      <a:r>
                        <a:rPr lang="pt-BR" sz="1200" dirty="0" err="1" smtClean="0">
                          <a:effectLst/>
                        </a:rPr>
                        <a:t>opera-ções</a:t>
                      </a:r>
                      <a:r>
                        <a:rPr lang="pt-BR" sz="1200" dirty="0" smtClean="0">
                          <a:effectLst/>
                        </a:rPr>
                        <a:t> necessárias para </a:t>
                      </a:r>
                      <a:r>
                        <a:rPr lang="pt-BR" sz="1200" dirty="0" err="1" smtClean="0">
                          <a:effectLst/>
                        </a:rPr>
                        <a:t>man-ter</a:t>
                      </a:r>
                      <a:r>
                        <a:rPr lang="pt-BR" sz="1200" dirty="0" smtClean="0">
                          <a:effectLst/>
                        </a:rPr>
                        <a:t> as reuniões de </a:t>
                      </a:r>
                      <a:r>
                        <a:rPr lang="pt-BR" sz="1200" dirty="0" err="1" smtClean="0">
                          <a:effectLst/>
                        </a:rPr>
                        <a:t>orienta-ções</a:t>
                      </a:r>
                      <a:r>
                        <a:rPr lang="pt-BR" sz="1200" dirty="0" smtClean="0">
                          <a:effectLst/>
                        </a:rPr>
                        <a:t> aos alunos que se em-</a:t>
                      </a:r>
                      <a:r>
                        <a:rPr lang="pt-BR" sz="1200" dirty="0" err="1" smtClean="0">
                          <a:effectLst/>
                        </a:rPr>
                        <a:t>contram</a:t>
                      </a:r>
                      <a:r>
                        <a:rPr lang="pt-BR" sz="1200" dirty="0" smtClean="0">
                          <a:effectLst/>
                        </a:rPr>
                        <a:t> nas faixas críticas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624788828"/>
              </p:ext>
            </p:extLst>
          </p:nvPr>
        </p:nvGraphicFramePr>
        <p:xfrm>
          <a:off x="175474" y="5816097"/>
          <a:ext cx="8801100" cy="82296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82535"/>
                <a:gridCol w="8118565"/>
              </a:tblGrid>
              <a:tr h="411480">
                <a:tc>
                  <a:txBody>
                    <a:bodyPr/>
                    <a:lstStyle/>
                    <a:p>
                      <a:pPr algn="ctr">
                        <a:spcAft>
                          <a:spcPts val="0"/>
                        </a:spcAft>
                      </a:pPr>
                      <a:r>
                        <a:rPr lang="pt-BR" sz="1200" b="1" dirty="0">
                          <a:effectLst/>
                        </a:rPr>
                        <a:t>RN19</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pPr algn="just">
                        <a:spcAft>
                          <a:spcPts val="0"/>
                        </a:spcAft>
                      </a:pPr>
                      <a:r>
                        <a:rPr lang="pt-BR" sz="1200" dirty="0">
                          <a:effectLst/>
                        </a:rPr>
                        <a:t>A notificação de convocação às reuniões das CADDs deverá ser por tela e/ou e-mail, se o cadastro do aluno estiver completo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r>
              <a:tr h="411480">
                <a:tc>
                  <a:txBody>
                    <a:bodyPr/>
                    <a:lstStyle/>
                    <a:p>
                      <a:pPr algn="ctr">
                        <a:spcAft>
                          <a:spcPts val="0"/>
                        </a:spcAft>
                      </a:pPr>
                      <a:r>
                        <a:rPr lang="pt-BR" sz="1200" b="1" dirty="0">
                          <a:effectLst/>
                        </a:rPr>
                        <a:t>RN20</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 termo de convocação deverá possuir a data, a assinatura do aluno e mensagem de obrigatoriedade do comparecimento em todas as convocações </a:t>
                      </a:r>
                      <a:r>
                        <a:rPr lang="pt-BR" sz="1200" dirty="0" smtClean="0">
                          <a:effectLst/>
                        </a:rPr>
                        <a:t>subsequentes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bl>
          </a:graphicData>
        </a:graphic>
      </p:graphicFrame>
    </p:spTree>
    <p:extLst>
      <p:ext uri="{BB962C8B-B14F-4D97-AF65-F5344CB8AC3E}">
        <p14:creationId xmlns:p14="http://schemas.microsoft.com/office/powerpoint/2010/main" val="658613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Motivação</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lvl="1" indent="0" algn="just">
              <a:buNone/>
            </a:pPr>
            <a:r>
              <a:rPr lang="pt-BR" sz="2100" dirty="0"/>
              <a:t>A instituição necessita de um sistema de apoio às Comissões de Acompanhamento de Desempenho Discente (CADD), de forma que os alunos, prioritaria-mente, os de baixo rendimento, montem e sigam um planejamento orientado de estudos futuro de suas atividades em sua vida acadêmica para a finalização de seus cursos</a:t>
            </a:r>
          </a:p>
        </p:txBody>
      </p:sp>
      <p:sp>
        <p:nvSpPr>
          <p:cNvPr id="2" name="Espaço Reservado para Número de Slide 1"/>
          <p:cNvSpPr>
            <a:spLocks noGrp="1"/>
          </p:cNvSpPr>
          <p:nvPr>
            <p:ph type="sldNum" sz="quarter" idx="12"/>
          </p:nvPr>
        </p:nvSpPr>
        <p:spPr>
          <a:xfrm>
            <a:off x="8166116" y="125477"/>
            <a:ext cx="584978" cy="365125"/>
          </a:xfrm>
        </p:spPr>
        <p:txBody>
          <a:bodyPr/>
          <a:lstStyle/>
          <a:p>
            <a:pPr>
              <a:defRPr/>
            </a:pPr>
            <a:r>
              <a:rPr lang="en-US" dirty="0" smtClean="0"/>
              <a:t>3</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Agendar Reunião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21.1</a:t>
            </a:r>
            <a:endParaRPr lang="en-US" dirty="0"/>
          </a:p>
        </p:txBody>
      </p:sp>
    </p:spTree>
    <p:extLst>
      <p:ext uri="{BB962C8B-B14F-4D97-AF65-F5344CB8AC3E}">
        <p14:creationId xmlns:p14="http://schemas.microsoft.com/office/powerpoint/2010/main" val="3789798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Visualizar Reunião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22</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571031798"/>
              </p:ext>
            </p:extLst>
          </p:nvPr>
        </p:nvGraphicFramePr>
        <p:xfrm>
          <a:off x="6771599" y="1800000"/>
          <a:ext cx="2269369" cy="1185323"/>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9369"/>
              </a:tblGrid>
              <a:tr h="221983">
                <a:tc>
                  <a:txBody>
                    <a:bodyPr/>
                    <a:lstStyle/>
                    <a:p>
                      <a:pPr algn="ctr">
                        <a:spcAft>
                          <a:spcPts val="0"/>
                        </a:spcAft>
                      </a:pPr>
                      <a:r>
                        <a:rPr lang="pt-BR" sz="1200" b="1" dirty="0" smtClean="0">
                          <a:effectLst/>
                        </a:rPr>
                        <a:t>CSU06</a:t>
                      </a:r>
                    </a:p>
                  </a:txBody>
                  <a:tcPr marL="51435" marR="51435" marT="0" marB="0" anchor="ctr">
                    <a:solidFill>
                      <a:schemeClr val="bg1">
                        <a:lumMod val="75000"/>
                      </a:schemeClr>
                    </a:solidFill>
                  </a:tcPr>
                </a:tc>
              </a:tr>
              <a:tr h="231820">
                <a:tc>
                  <a:txBody>
                    <a:bodyPr/>
                    <a:lstStyle/>
                    <a:p>
                      <a:pPr algn="ctr">
                        <a:spcAft>
                          <a:spcPts val="0"/>
                        </a:spcAft>
                      </a:pPr>
                      <a:r>
                        <a:rPr lang="pt-BR" sz="1200" b="1" dirty="0" smtClean="0">
                          <a:effectLst/>
                        </a:rPr>
                        <a:t>Cadastrar ATA de Reunião</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457200">
                <a:tc>
                  <a:txBody>
                    <a:bodyPr/>
                    <a:lstStyle/>
                    <a:p>
                      <a:pPr algn="just">
                        <a:spcAft>
                          <a:spcPts val="0"/>
                        </a:spcAft>
                      </a:pPr>
                      <a:r>
                        <a:rPr lang="pt-BR" sz="1200" dirty="0" smtClean="0">
                          <a:effectLst/>
                        </a:rPr>
                        <a:t>Um membro de uma CADD específica cadastra a ATA da reunião realizada no </a:t>
                      </a:r>
                      <a:r>
                        <a:rPr lang="pt-BR" sz="1200" dirty="0" err="1" smtClean="0">
                          <a:effectLst/>
                        </a:rPr>
                        <a:t>re-gistro</a:t>
                      </a:r>
                      <a:r>
                        <a:rPr lang="pt-BR" sz="1200" dirty="0" smtClean="0">
                          <a:effectLst/>
                        </a:rPr>
                        <a:t> da reunião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4219350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Cancelar Reunião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21.2</a:t>
            </a:r>
            <a:endParaRPr lang="en-US" dirty="0"/>
          </a:p>
        </p:txBody>
      </p:sp>
    </p:spTree>
    <p:extLst>
      <p:ext uri="{BB962C8B-B14F-4D97-AF65-F5344CB8AC3E}">
        <p14:creationId xmlns:p14="http://schemas.microsoft.com/office/powerpoint/2010/main" val="257381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Atendimentos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23</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1387507393"/>
              </p:ext>
            </p:extLst>
          </p:nvPr>
        </p:nvGraphicFramePr>
        <p:xfrm>
          <a:off x="6771600" y="1800000"/>
          <a:ext cx="2256490" cy="1628356"/>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56490"/>
              </a:tblGrid>
              <a:tr h="273499">
                <a:tc>
                  <a:txBody>
                    <a:bodyPr/>
                    <a:lstStyle/>
                    <a:p>
                      <a:pPr algn="ctr">
                        <a:spcAft>
                          <a:spcPts val="0"/>
                        </a:spcAft>
                      </a:pPr>
                      <a:r>
                        <a:rPr lang="pt-BR" sz="1200" b="1" dirty="0">
                          <a:effectLst/>
                        </a:rPr>
                        <a:t>CSU07</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57577">
                <a:tc>
                  <a:txBody>
                    <a:bodyPr/>
                    <a:lstStyle/>
                    <a:p>
                      <a:pPr algn="ctr">
                        <a:spcAft>
                          <a:spcPts val="0"/>
                        </a:spcAft>
                      </a:pPr>
                      <a:r>
                        <a:rPr lang="pt-BR" sz="1200" b="1" u="none" dirty="0" smtClean="0">
                          <a:effectLst/>
                        </a:rPr>
                        <a:t>Manter Atendimentos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457200">
                <a:tc>
                  <a:txBody>
                    <a:bodyPr/>
                    <a:lstStyle/>
                    <a:p>
                      <a:pPr algn="just">
                        <a:spcAft>
                          <a:spcPts val="0"/>
                        </a:spcAft>
                      </a:pPr>
                      <a:r>
                        <a:rPr lang="pt-BR" sz="1200" dirty="0" smtClean="0">
                          <a:effectLst/>
                        </a:rPr>
                        <a:t>Um membro de uma CADD específica realiza as </a:t>
                      </a:r>
                      <a:r>
                        <a:rPr lang="pt-BR" sz="1200" dirty="0" err="1" smtClean="0">
                          <a:effectLst/>
                        </a:rPr>
                        <a:t>opera-ções</a:t>
                      </a:r>
                      <a:r>
                        <a:rPr lang="pt-BR" sz="1200" dirty="0" smtClean="0">
                          <a:effectLst/>
                        </a:rPr>
                        <a:t> necessárias para </a:t>
                      </a:r>
                      <a:r>
                        <a:rPr lang="pt-BR" sz="1200" dirty="0" err="1" smtClean="0">
                          <a:effectLst/>
                        </a:rPr>
                        <a:t>man-ter</a:t>
                      </a:r>
                      <a:r>
                        <a:rPr lang="pt-BR" sz="1200" dirty="0" smtClean="0">
                          <a:effectLst/>
                        </a:rPr>
                        <a:t> as reuniões de </a:t>
                      </a:r>
                      <a:r>
                        <a:rPr lang="pt-BR" sz="1200" dirty="0" err="1" smtClean="0">
                          <a:effectLst/>
                        </a:rPr>
                        <a:t>orienta-ções</a:t>
                      </a:r>
                      <a:r>
                        <a:rPr lang="pt-BR" sz="1200" dirty="0" smtClean="0">
                          <a:effectLst/>
                        </a:rPr>
                        <a:t> aos alunos que se em-</a:t>
                      </a:r>
                      <a:r>
                        <a:rPr lang="pt-BR" sz="1200" dirty="0" err="1" smtClean="0">
                          <a:effectLst/>
                        </a:rPr>
                        <a:t>contram</a:t>
                      </a:r>
                      <a:r>
                        <a:rPr lang="pt-BR" sz="1200" dirty="0" smtClean="0">
                          <a:effectLst/>
                        </a:rPr>
                        <a:t> nas faixas críticas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1717030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416047" cy="517922"/>
          </a:xfrm>
          <a:effectLst>
            <a:outerShdw blurRad="50800" dist="38100" dir="2700000" algn="tl" rotWithShape="0">
              <a:prstClr val="black">
                <a:alpha val="40000"/>
              </a:prstClr>
            </a:outerShdw>
          </a:effectLst>
        </p:spPr>
        <p:txBody>
          <a:bodyPr>
            <a:normAutofit fontScale="90000"/>
          </a:bodyPr>
          <a:lstStyle/>
          <a:p>
            <a:r>
              <a:rPr lang="pt-BR" b="1" dirty="0" smtClean="0"/>
              <a:t>Agendar</a:t>
            </a:r>
            <a:r>
              <a:rPr lang="pt-BR" sz="1200" b="1" dirty="0" smtClean="0"/>
              <a:t> </a:t>
            </a:r>
            <a:r>
              <a:rPr lang="pt-BR" b="1" dirty="0" smtClean="0"/>
              <a:t>Atendimento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7981406" y="125477"/>
            <a:ext cx="76968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23.1</a:t>
            </a:r>
            <a:endParaRPr lang="en-US" dirty="0"/>
          </a:p>
        </p:txBody>
      </p:sp>
    </p:spTree>
    <p:extLst>
      <p:ext uri="{BB962C8B-B14F-4D97-AF65-F5344CB8AC3E}">
        <p14:creationId xmlns:p14="http://schemas.microsoft.com/office/powerpoint/2010/main" val="115814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Avaliação do Plano de Estudos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24</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1977176826"/>
              </p:ext>
            </p:extLst>
          </p:nvPr>
        </p:nvGraphicFramePr>
        <p:xfrm>
          <a:off x="6771600" y="1800000"/>
          <a:ext cx="2256490" cy="129819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56490"/>
              </a:tblGrid>
              <a:tr h="283335">
                <a:tc>
                  <a:txBody>
                    <a:bodyPr/>
                    <a:lstStyle/>
                    <a:p>
                      <a:pPr algn="ctr">
                        <a:spcAft>
                          <a:spcPts val="0"/>
                        </a:spcAft>
                      </a:pPr>
                      <a:r>
                        <a:rPr lang="pt-BR" sz="1200" b="1" dirty="0" smtClean="0">
                          <a:effectLst/>
                        </a:rPr>
                        <a:t>CSU09</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83335">
                <a:tc>
                  <a:txBody>
                    <a:bodyPr/>
                    <a:lstStyle/>
                    <a:p>
                      <a:pPr algn="ctr">
                        <a:spcAft>
                          <a:spcPts val="0"/>
                        </a:spcAft>
                      </a:pPr>
                      <a:r>
                        <a:rPr lang="pt-BR" sz="1200" b="1" dirty="0" smtClean="0">
                          <a:effectLst/>
                        </a:rPr>
                        <a:t>Avaliar Plano de Estudos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283335">
                <a:tc>
                  <a:txBody>
                    <a:bodyPr/>
                    <a:lstStyle/>
                    <a:p>
                      <a:pPr algn="just">
                        <a:spcAft>
                          <a:spcPts val="0"/>
                        </a:spcAft>
                      </a:pPr>
                      <a:r>
                        <a:rPr lang="pt-BR" sz="1200" dirty="0" smtClean="0">
                          <a:effectLst/>
                        </a:rPr>
                        <a:t>Um membro de uma CADD específica avalia um plano de estudos cadastrado por um aluno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100414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Relatórios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25</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1063133578"/>
              </p:ext>
            </p:extLst>
          </p:nvPr>
        </p:nvGraphicFramePr>
        <p:xfrm>
          <a:off x="6771599" y="1800000"/>
          <a:ext cx="2269369" cy="1185323"/>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9369"/>
              </a:tblGrid>
              <a:tr h="234862">
                <a:tc>
                  <a:txBody>
                    <a:bodyPr/>
                    <a:lstStyle/>
                    <a:p>
                      <a:pPr algn="ctr">
                        <a:spcAft>
                          <a:spcPts val="0"/>
                        </a:spcAft>
                      </a:pPr>
                      <a:r>
                        <a:rPr lang="pt-BR" sz="1200" b="1" dirty="0" smtClean="0">
                          <a:effectLst/>
                        </a:rPr>
                        <a:t>CSU04</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1894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u="none" dirty="0" smtClean="0">
                          <a:effectLst/>
                        </a:rPr>
                        <a:t>Gerar Relatórios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475293">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BR" sz="1200" dirty="0" smtClean="0">
                          <a:effectLst/>
                        </a:rPr>
                        <a:t>Um membro de uma CADD específica gera um relatório desejado, de acordo com os filtros selecionados</a:t>
                      </a:r>
                      <a:endParaRPr lang="pt-BR" sz="12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1148348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489600"/>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Relatórios</a:t>
            </a:r>
          </a:p>
        </p:txBody>
      </p:sp>
      <p:graphicFrame>
        <p:nvGraphicFramePr>
          <p:cNvPr id="3" name="Tabela 2"/>
          <p:cNvGraphicFramePr>
            <a:graphicFrameLocks noGrp="1"/>
          </p:cNvGraphicFramePr>
          <p:nvPr>
            <p:extLst>
              <p:ext uri="{D42A27DB-BD31-4B8C-83A1-F6EECF244321}">
                <p14:modId xmlns:p14="http://schemas.microsoft.com/office/powerpoint/2010/main" val="619177105"/>
              </p:ext>
            </p:extLst>
          </p:nvPr>
        </p:nvGraphicFramePr>
        <p:xfrm>
          <a:off x="194804" y="1444824"/>
          <a:ext cx="8749719" cy="475549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78550"/>
                <a:gridCol w="8071169"/>
              </a:tblGrid>
              <a:tr h="205740">
                <a:tc>
                  <a:txBody>
                    <a:bodyPr/>
                    <a:lstStyle/>
                    <a:p>
                      <a:pPr algn="ctr">
                        <a:spcAft>
                          <a:spcPts val="0"/>
                        </a:spcAft>
                      </a:pPr>
                      <a:r>
                        <a:rPr lang="pt-BR" sz="1200" b="1" dirty="0">
                          <a:effectLst/>
                        </a:rPr>
                        <a:t>RN05</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A classificação da criticidade da situação de um aluno deve ser considerada em conjunto e obedecendo a de maior criticidade</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205740">
                <a:tc>
                  <a:txBody>
                    <a:bodyPr/>
                    <a:lstStyle/>
                    <a:p>
                      <a:pPr algn="ctr">
                        <a:spcAft>
                          <a:spcPts val="0"/>
                        </a:spcAft>
                      </a:pPr>
                      <a:r>
                        <a:rPr lang="pt-BR" sz="1200" b="1" dirty="0">
                          <a:effectLst/>
                        </a:rPr>
                        <a:t>RN06</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Há quatro faixas de criticidade a serem seguidas: Azul, Laranja, Vermelha e Preta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411480">
                <a:tc>
                  <a:txBody>
                    <a:bodyPr/>
                    <a:lstStyle/>
                    <a:p>
                      <a:pPr algn="ctr">
                        <a:spcAft>
                          <a:spcPts val="0"/>
                        </a:spcAft>
                      </a:pPr>
                      <a:r>
                        <a:rPr lang="pt-BR" sz="1200" b="1" dirty="0" smtClean="0">
                          <a:effectLst/>
                        </a:rPr>
                        <a:t>RN07</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r>
                        <a:rPr lang="pt-BR" sz="1200" b="0" i="0" u="none" strike="noStrike" kern="1200" baseline="0" dirty="0" smtClean="0">
                          <a:solidFill>
                            <a:schemeClr val="dk1"/>
                          </a:solidFill>
                          <a:latin typeface="+mn-lt"/>
                          <a:ea typeface="+mn-ea"/>
                          <a:cs typeface="+mn-cs"/>
                        </a:rPr>
                        <a:t>Há duas dimensões a serem seguidas conforme a faixa de criticidade: a quantidade de reprovações por disciplina e a quantidade de períodos para integralização de um curso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387943">
                <a:tc>
                  <a:txBody>
                    <a:bodyPr/>
                    <a:lstStyle/>
                    <a:p>
                      <a:pPr algn="ctr">
                        <a:spcAft>
                          <a:spcPts val="0"/>
                        </a:spcAft>
                      </a:pPr>
                      <a:r>
                        <a:rPr lang="pt-BR" sz="1200" b="1" dirty="0">
                          <a:effectLst/>
                        </a:rPr>
                        <a:t>RN08</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Os alunos com duas reprovações em uma disciplina, para cursos com duração de quatro ou mais anos, ou, com uma reprovação, para os demais cursos, serão classificados na faixa de criticidade Laranja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334851">
                <a:tc>
                  <a:txBody>
                    <a:bodyPr/>
                    <a:lstStyle/>
                    <a:p>
                      <a:pPr algn="ctr">
                        <a:spcAft>
                          <a:spcPts val="0"/>
                        </a:spcAft>
                      </a:pPr>
                      <a:r>
                        <a:rPr lang="pt-BR" sz="1200" b="1" dirty="0">
                          <a:effectLst/>
                        </a:rPr>
                        <a:t>RN09</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Os alunos com três reprovações em uma disciplina, para cursos com duração de quatro ou mais anos, ou, com duas reprovações, para os demais cursos, serão classificados na faixa de criticidade Vermelha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381215">
                <a:tc>
                  <a:txBody>
                    <a:bodyPr/>
                    <a:lstStyle/>
                    <a:p>
                      <a:pPr algn="ctr">
                        <a:spcAft>
                          <a:spcPts val="0"/>
                        </a:spcAft>
                      </a:pPr>
                      <a:r>
                        <a:rPr lang="pt-BR" sz="1200" b="1" dirty="0">
                          <a:effectLst/>
                        </a:rPr>
                        <a:t>RN10</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Os alunos com mais de três reprovações em uma disciplina, para cursos com duração de quatro ou mais anos, ou, com mais de duas reprovações, para os demais cursos, serão classificados na faixa de criticidade Preta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515155">
                <a:tc>
                  <a:txBody>
                    <a:bodyPr/>
                    <a:lstStyle/>
                    <a:p>
                      <a:pPr algn="ctr">
                        <a:spcAft>
                          <a:spcPts val="0"/>
                        </a:spcAft>
                      </a:pPr>
                      <a:r>
                        <a:rPr lang="pt-BR" sz="1200" b="1" dirty="0">
                          <a:effectLst/>
                        </a:rPr>
                        <a:t>RN11</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Os alunos cuja quantidade de períodos letivos cursados forem igual ou maior do que 2 x N e igual ao menor do que 4 x N - 4, sendo N a quantidade de anos relativa ao prazo regulamentar para a finalização do respectivo curso, serão classificados na faixa de criticidade Laranja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2189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RN12</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r>
                        <a:rPr lang="pt-BR" sz="1200" b="0" i="0" u="none" strike="noStrike" kern="1200" baseline="0" dirty="0" smtClean="0">
                          <a:solidFill>
                            <a:schemeClr val="dk1"/>
                          </a:solidFill>
                          <a:latin typeface="+mn-lt"/>
                          <a:ea typeface="+mn-ea"/>
                          <a:cs typeface="+mn-cs"/>
                        </a:rPr>
                        <a:t>Eventuais trancamentos totais de período serão excluídos dos cálculos para as faixas de criticidade</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283335">
                <a:tc>
                  <a:txBody>
                    <a:bodyPr/>
                    <a:lstStyle/>
                    <a:p>
                      <a:pPr algn="ctr">
                        <a:spcAft>
                          <a:spcPts val="0"/>
                        </a:spcAft>
                      </a:pPr>
                      <a:r>
                        <a:rPr lang="pt-BR" sz="1200" b="1" dirty="0">
                          <a:effectLst/>
                        </a:rPr>
                        <a:t>RN13</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Os alunos cuja quantidade de períodos letivos cursados forem igual ou maior do que 4 x N - 3 serão classificados na faixa de criticidade Vermelha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51515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RN14</a:t>
                      </a:r>
                      <a:endParaRPr lang="pt-BR" sz="1200" b="1" dirty="0" smtClean="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r>
                        <a:rPr lang="pt-BR" sz="1200" b="0" i="0" u="none" strike="noStrike" kern="1200" baseline="0" dirty="0" smtClean="0">
                          <a:solidFill>
                            <a:schemeClr val="dk1"/>
                          </a:solidFill>
                          <a:latin typeface="+mn-lt"/>
                          <a:ea typeface="+mn-ea"/>
                          <a:cs typeface="+mn-cs"/>
                        </a:rPr>
                        <a:t>Os alunos cuja quantidade de períodos letivos cursados ultrapassarem o máximo de períodos permitidos, ou, até mesmo em caso de projeção, conforme o andamento atual dos períodos cursados, serão classificados na faixa de criticidade Preta</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206062">
                <a:tc>
                  <a:txBody>
                    <a:bodyPr/>
                    <a:lstStyle/>
                    <a:p>
                      <a:pPr algn="ctr">
                        <a:spcAft>
                          <a:spcPts val="0"/>
                        </a:spcAft>
                      </a:pPr>
                      <a:r>
                        <a:rPr lang="pt-BR" sz="1200" b="1" dirty="0" smtClean="0">
                          <a:effectLst/>
                        </a:rPr>
                        <a:t>RN18</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kern="1200" dirty="0" smtClean="0">
                          <a:solidFill>
                            <a:schemeClr val="dk1"/>
                          </a:solidFill>
                          <a:effectLst/>
                          <a:latin typeface="+mn-lt"/>
                          <a:ea typeface="+mn-ea"/>
                          <a:cs typeface="+mn-cs"/>
                        </a:rPr>
                        <a:t>O relatório de discentes nas faixas de criticidade deve ser gerado uma vez por período letivo, cinco dias após o fechamento do lançamento das notas do período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239547">
                <a:tc>
                  <a:txBody>
                    <a:bodyPr/>
                    <a:lstStyle/>
                    <a:p>
                      <a:pPr algn="ctr">
                        <a:spcAft>
                          <a:spcPts val="0"/>
                        </a:spcAft>
                      </a:pPr>
                      <a:r>
                        <a:rPr lang="pt-BR" sz="1200" b="1" dirty="0">
                          <a:effectLst/>
                        </a:rPr>
                        <a:t>RN21</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 formato dos relatórios será o PDF</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77274">
                <a:tc>
                  <a:txBody>
                    <a:bodyPr/>
                    <a:lstStyle/>
                    <a:p>
                      <a:pPr algn="ctr">
                        <a:spcAft>
                          <a:spcPts val="0"/>
                        </a:spcAft>
                      </a:pPr>
                      <a:r>
                        <a:rPr lang="pt-BR" sz="1200" b="1" dirty="0">
                          <a:effectLst/>
                        </a:rPr>
                        <a:t>RN28</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Há três tipos de situação atual dos alunos: </a:t>
                      </a:r>
                      <a:r>
                        <a:rPr lang="pt-BR" sz="1200" b="0" dirty="0">
                          <a:effectLst/>
                        </a:rPr>
                        <a:t>Cursando, Trancado e Jubilado</a:t>
                      </a:r>
                      <a:endParaRPr lang="pt-BR" sz="1200" b="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bl>
          </a:graphicData>
        </a:graphic>
      </p:graphicFrame>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26</a:t>
            </a:r>
            <a:endParaRPr lang="en-US" dirty="0"/>
          </a:p>
        </p:txBody>
      </p:sp>
    </p:spTree>
    <p:extLst>
      <p:ext uri="{BB962C8B-B14F-4D97-AF65-F5344CB8AC3E}">
        <p14:creationId xmlns:p14="http://schemas.microsoft.com/office/powerpoint/2010/main" val="210584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Protótipos das Telas (</a:t>
            </a:r>
            <a:r>
              <a:rPr lang="pt-BR" b="1" dirty="0" smtClean="0">
                <a:solidFill>
                  <a:srgbClr val="0070C0"/>
                </a:solidFill>
              </a:rPr>
              <a:t>Aluno</a:t>
            </a:r>
            <a:r>
              <a:rPr lang="pt-BR" b="1" dirty="0" smtClean="0"/>
              <a:t>)</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27</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627947359"/>
              </p:ext>
            </p:extLst>
          </p:nvPr>
        </p:nvGraphicFramePr>
        <p:xfrm>
          <a:off x="188316" y="6112756"/>
          <a:ext cx="8801100" cy="54864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82535"/>
                <a:gridCol w="8118565"/>
              </a:tblGrid>
              <a:tr h="411480">
                <a:tc>
                  <a:txBody>
                    <a:bodyPr/>
                    <a:lstStyle/>
                    <a:p>
                      <a:pPr algn="ctr">
                        <a:spcAft>
                          <a:spcPts val="0"/>
                        </a:spcAft>
                      </a:pPr>
                      <a:r>
                        <a:rPr lang="pt-BR" sz="1200" b="1" dirty="0">
                          <a:effectLst/>
                        </a:rPr>
                        <a:t>RN26</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pPr algn="just">
                        <a:spcAft>
                          <a:spcPts val="0"/>
                        </a:spcAft>
                      </a:pPr>
                      <a:r>
                        <a:rPr lang="pt-BR" sz="1200" dirty="0">
                          <a:effectLst/>
                        </a:rPr>
                        <a:t>Na tela do perfil do aluno deverão ser exibidas, no mínimo, as notificações, a criação dos planos de estudos, a medição da velocidade de sua vida acadêmica, inclusive a visualização de fora do radar e a quantidade total de reprovações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r>
            </a:tbl>
          </a:graphicData>
        </a:graphic>
      </p:graphicFrame>
    </p:spTree>
    <p:extLst>
      <p:ext uri="{BB962C8B-B14F-4D97-AF65-F5344CB8AC3E}">
        <p14:creationId xmlns:p14="http://schemas.microsoft.com/office/powerpoint/2010/main" val="1013661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Reuniões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28</a:t>
            </a:r>
            <a:endParaRPr lang="en-US" dirty="0"/>
          </a:p>
        </p:txBody>
      </p:sp>
    </p:spTree>
    <p:extLst>
      <p:ext uri="{BB962C8B-B14F-4D97-AF65-F5344CB8AC3E}">
        <p14:creationId xmlns:p14="http://schemas.microsoft.com/office/powerpoint/2010/main" val="3108098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CADD</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indent="0" algn="just">
              <a:buNone/>
            </a:pPr>
            <a:r>
              <a:rPr lang="pt-BR" sz="2100" dirty="0"/>
              <a:t>Comissão composta pelos próprios professores dos cursos administrados pela Instituição com a finalidade de acompanhar os alunos em suas vidas acadêmicas orientando-os para a conclusão de seus cursos. Além dessa atribuição, avalia os casos dos alunos que estão em situação irregular com relação à integralização de seus cursos</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4</a:t>
            </a:r>
            <a:endParaRPr lang="en-US" dirty="0"/>
          </a:p>
        </p:txBody>
      </p:sp>
    </p:spTree>
    <p:extLst>
      <p:ext uri="{BB962C8B-B14F-4D97-AF65-F5344CB8AC3E}">
        <p14:creationId xmlns:p14="http://schemas.microsoft.com/office/powerpoint/2010/main" val="1099927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Atendimentos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29</a:t>
            </a:r>
            <a:endParaRPr lang="en-US" dirty="0"/>
          </a:p>
        </p:txBody>
      </p:sp>
    </p:spTree>
    <p:extLst>
      <p:ext uri="{BB962C8B-B14F-4D97-AF65-F5344CB8AC3E}">
        <p14:creationId xmlns:p14="http://schemas.microsoft.com/office/powerpoint/2010/main" val="576931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Plano de Estudos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30</a:t>
            </a:r>
            <a:endParaRPr lang="en-US" dirty="0"/>
          </a:p>
        </p:txBody>
      </p:sp>
      <p:graphicFrame>
        <p:nvGraphicFramePr>
          <p:cNvPr id="2" name="Tabela 1"/>
          <p:cNvGraphicFramePr>
            <a:graphicFrameLocks noGrp="1"/>
          </p:cNvGraphicFramePr>
          <p:nvPr>
            <p:extLst>
              <p:ext uri="{D42A27DB-BD31-4B8C-83A1-F6EECF244321}">
                <p14:modId xmlns:p14="http://schemas.microsoft.com/office/powerpoint/2010/main" val="3727812407"/>
              </p:ext>
            </p:extLst>
          </p:nvPr>
        </p:nvGraphicFramePr>
        <p:xfrm>
          <a:off x="6771600" y="1800000"/>
          <a:ext cx="2269369" cy="109355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269369"/>
              </a:tblGrid>
              <a:tr h="272455">
                <a:tc>
                  <a:txBody>
                    <a:bodyPr/>
                    <a:lstStyle/>
                    <a:p>
                      <a:pPr algn="ctr">
                        <a:spcAft>
                          <a:spcPts val="0"/>
                        </a:spcAft>
                      </a:pPr>
                      <a:r>
                        <a:rPr lang="pt-BR" sz="1200" b="1" dirty="0" smtClean="0">
                          <a:effectLst/>
                        </a:rPr>
                        <a:t>CSU08</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75000"/>
                      </a:schemeClr>
                    </a:solidFill>
                  </a:tcPr>
                </a:tc>
              </a:tr>
              <a:tr h="272455">
                <a:tc>
                  <a:txBody>
                    <a:bodyPr/>
                    <a:lstStyle/>
                    <a:p>
                      <a:pPr algn="ctr">
                        <a:spcAft>
                          <a:spcPts val="0"/>
                        </a:spcAft>
                      </a:pPr>
                      <a:r>
                        <a:rPr lang="pt-BR" sz="1200" b="1" u="none" dirty="0" smtClean="0">
                          <a:effectLst/>
                        </a:rPr>
                        <a:t>Manter Plano de Estudos</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rgbClr val="F0E8E7"/>
                    </a:solidFill>
                  </a:tcPr>
                </a:tc>
              </a:tr>
              <a:tr h="272455">
                <a:tc>
                  <a:txBody>
                    <a:bodyPr/>
                    <a:lstStyle/>
                    <a:p>
                      <a:pPr algn="just">
                        <a:spcAft>
                          <a:spcPts val="0"/>
                        </a:spcAft>
                      </a:pPr>
                      <a:r>
                        <a:rPr lang="pt-BR" sz="1200" dirty="0" smtClean="0">
                          <a:effectLst/>
                        </a:rPr>
                        <a:t>O aluno realiza as </a:t>
                      </a:r>
                      <a:r>
                        <a:rPr lang="pt-BR" sz="1200" dirty="0" err="1" smtClean="0">
                          <a:effectLst/>
                        </a:rPr>
                        <a:t>opera-ções</a:t>
                      </a:r>
                      <a:r>
                        <a:rPr lang="pt-BR" sz="1200" dirty="0" smtClean="0">
                          <a:effectLst/>
                        </a:rPr>
                        <a:t> necessárias para </a:t>
                      </a:r>
                      <a:r>
                        <a:rPr lang="pt-BR" sz="1200" dirty="0" err="1" smtClean="0">
                          <a:effectLst/>
                        </a:rPr>
                        <a:t>man-ter</a:t>
                      </a:r>
                      <a:r>
                        <a:rPr lang="pt-BR" sz="1200" dirty="0" smtClean="0">
                          <a:effectLst/>
                        </a:rPr>
                        <a:t> seu plano de estudos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Tree>
    <p:extLst>
      <p:ext uri="{BB962C8B-B14F-4D97-AF65-F5344CB8AC3E}">
        <p14:creationId xmlns:p14="http://schemas.microsoft.com/office/powerpoint/2010/main" val="874679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489600"/>
            <a:ext cx="6447234" cy="517922"/>
          </a:xfrm>
          <a:effectLst>
            <a:outerShdw blurRad="50800" dist="38100" dir="2700000" algn="tl" rotWithShape="0">
              <a:prstClr val="black">
                <a:alpha val="40000"/>
              </a:prstClr>
            </a:outerShdw>
          </a:effectLst>
        </p:spPr>
        <p:txBody>
          <a:bodyPr>
            <a:normAutofit fontScale="90000"/>
          </a:bodyPr>
          <a:lstStyle/>
          <a:p>
            <a:r>
              <a:rPr lang="pt-BR" b="1" dirty="0"/>
              <a:t>Plano de Estudos</a:t>
            </a:r>
            <a:endParaRPr lang="pt-BR" b="1" dirty="0" smtClean="0"/>
          </a:p>
        </p:txBody>
      </p:sp>
      <p:graphicFrame>
        <p:nvGraphicFramePr>
          <p:cNvPr id="3" name="Tabela 2"/>
          <p:cNvGraphicFramePr>
            <a:graphicFrameLocks noGrp="1"/>
          </p:cNvGraphicFramePr>
          <p:nvPr>
            <p:extLst>
              <p:ext uri="{D42A27DB-BD31-4B8C-83A1-F6EECF244321}">
                <p14:modId xmlns:p14="http://schemas.microsoft.com/office/powerpoint/2010/main" val="2512582757"/>
              </p:ext>
            </p:extLst>
          </p:nvPr>
        </p:nvGraphicFramePr>
        <p:xfrm>
          <a:off x="156741" y="2441710"/>
          <a:ext cx="8801100" cy="28117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82535"/>
                <a:gridCol w="8118565"/>
              </a:tblGrid>
              <a:tr h="411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RN15</a:t>
                      </a:r>
                      <a:endParaRPr lang="pt-BR" sz="1200" b="1" dirty="0" smtClean="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c>
                  <a:txBody>
                    <a:bodyPr/>
                    <a:lstStyle/>
                    <a:p>
                      <a:r>
                        <a:rPr lang="pt-BR" sz="1200" b="0" i="0" u="none" strike="noStrike" kern="1200" baseline="0" dirty="0" smtClean="0">
                          <a:solidFill>
                            <a:schemeClr val="dk1"/>
                          </a:solidFill>
                          <a:latin typeface="+mn-lt"/>
                          <a:ea typeface="+mn-ea"/>
                          <a:cs typeface="+mn-cs"/>
                        </a:rPr>
                        <a:t>Os alunos classificados na faixa de criticidade Preta não poderão ser reprovados </a:t>
                      </a:r>
                      <a:r>
                        <a:rPr lang="pt-BR" sz="1200" b="0" i="0" u="none" strike="noStrike" kern="1200" baseline="0" dirty="0" smtClean="0">
                          <a:solidFill>
                            <a:schemeClr val="dk1"/>
                          </a:solidFill>
                          <a:latin typeface="+mn-lt"/>
                          <a:ea typeface="+mn-ea"/>
                          <a:cs typeface="+mn-cs"/>
                        </a:rPr>
                        <a:t>em nenhuma </a:t>
                      </a:r>
                      <a:r>
                        <a:rPr lang="pt-BR" sz="1200" b="0" i="0" u="none" strike="noStrike" kern="1200" baseline="0" dirty="0" smtClean="0">
                          <a:solidFill>
                            <a:schemeClr val="dk1"/>
                          </a:solidFill>
                          <a:latin typeface="+mn-lt"/>
                          <a:ea typeface="+mn-ea"/>
                          <a:cs typeface="+mn-cs"/>
                        </a:rPr>
                        <a:t>das disciplinas restantes e não poderão realizar trancamentos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tc>
              </a:tr>
              <a:tr h="411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RN16</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r>
                        <a:rPr lang="pt-BR" sz="1200" b="0" i="0" u="none" strike="noStrike" kern="1200" baseline="0" dirty="0" smtClean="0">
                          <a:solidFill>
                            <a:schemeClr val="dk1"/>
                          </a:solidFill>
                          <a:latin typeface="+mn-lt"/>
                          <a:ea typeface="+mn-ea"/>
                          <a:cs typeface="+mn-cs"/>
                        </a:rPr>
                        <a:t>Os alunos classificados na faixa de criticidade preta devem cursar um conjunto </a:t>
                      </a:r>
                      <a:r>
                        <a:rPr lang="pt-BR" sz="1200" b="0" i="0" u="none" strike="noStrike" kern="1200" baseline="0" dirty="0" smtClean="0">
                          <a:solidFill>
                            <a:schemeClr val="dk1"/>
                          </a:solidFill>
                          <a:latin typeface="+mn-lt"/>
                          <a:ea typeface="+mn-ea"/>
                          <a:cs typeface="+mn-cs"/>
                        </a:rPr>
                        <a:t>de disciplinas </a:t>
                      </a:r>
                      <a:r>
                        <a:rPr lang="pt-BR" sz="1200" b="0" i="0" u="none" strike="noStrike" kern="1200" baseline="0" dirty="0" smtClean="0">
                          <a:solidFill>
                            <a:schemeClr val="dk1"/>
                          </a:solidFill>
                          <a:latin typeface="+mn-lt"/>
                          <a:ea typeface="+mn-ea"/>
                          <a:cs typeface="+mn-cs"/>
                        </a:rPr>
                        <a:t>cujo o total de créditos obedeça à expressão c = min(20, t), sendo t o </a:t>
                      </a:r>
                      <a:r>
                        <a:rPr lang="pt-BR" sz="1200" b="0" i="0" u="none" strike="noStrike" kern="1200" baseline="0" dirty="0" smtClean="0">
                          <a:solidFill>
                            <a:schemeClr val="dk1"/>
                          </a:solidFill>
                          <a:latin typeface="+mn-lt"/>
                          <a:ea typeface="+mn-ea"/>
                          <a:cs typeface="+mn-cs"/>
                        </a:rPr>
                        <a:t>total de </a:t>
                      </a:r>
                      <a:r>
                        <a:rPr lang="pt-BR" sz="1200" b="0" i="0" u="none" strike="noStrike" kern="1200" baseline="0" dirty="0" smtClean="0">
                          <a:solidFill>
                            <a:schemeClr val="dk1"/>
                          </a:solidFill>
                          <a:latin typeface="+mn-lt"/>
                          <a:ea typeface="+mn-ea"/>
                          <a:cs typeface="+mn-cs"/>
                        </a:rPr>
                        <a:t>créditos devidos para a conclusão de seus cursos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411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b="1" dirty="0" smtClean="0">
                          <a:effectLst/>
                        </a:rPr>
                        <a:t>RN17</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r>
                        <a:rPr lang="pt-BR" sz="1200" b="0" i="0" u="none" strike="noStrike" kern="1200" baseline="0" dirty="0" smtClean="0">
                          <a:solidFill>
                            <a:schemeClr val="dk1"/>
                          </a:solidFill>
                          <a:latin typeface="+mn-lt"/>
                          <a:ea typeface="+mn-ea"/>
                          <a:cs typeface="+mn-cs"/>
                        </a:rPr>
                        <a:t>Somente em caso de problemas de saúde os alunos classificados na faixa de </a:t>
                      </a:r>
                      <a:r>
                        <a:rPr lang="pt-BR" sz="1200" b="0" i="0" u="none" strike="noStrike" kern="1200" baseline="0" dirty="0" smtClean="0">
                          <a:solidFill>
                            <a:schemeClr val="dk1"/>
                          </a:solidFill>
                          <a:latin typeface="+mn-lt"/>
                          <a:ea typeface="+mn-ea"/>
                          <a:cs typeface="+mn-cs"/>
                        </a:rPr>
                        <a:t>criticidade Preta </a:t>
                      </a:r>
                      <a:r>
                        <a:rPr lang="pt-BR" sz="1200" b="0" i="0" u="none" strike="noStrike" kern="1200" baseline="0" dirty="0" smtClean="0">
                          <a:solidFill>
                            <a:schemeClr val="dk1"/>
                          </a:solidFill>
                          <a:latin typeface="+mn-lt"/>
                          <a:ea typeface="+mn-ea"/>
                          <a:cs typeface="+mn-cs"/>
                        </a:rPr>
                        <a:t>poderão realizar trancamentos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411480">
                <a:tc>
                  <a:txBody>
                    <a:bodyPr/>
                    <a:lstStyle/>
                    <a:p>
                      <a:pPr algn="ctr">
                        <a:spcAft>
                          <a:spcPts val="0"/>
                        </a:spcAft>
                      </a:pPr>
                      <a:r>
                        <a:rPr lang="pt-BR" sz="1200" b="1" dirty="0">
                          <a:effectLst/>
                        </a:rPr>
                        <a:t>RN22</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Os planos de estudo dos alunos deverão possuir entradas agrupadas por períodos letivos futuros e as disciplinas a serem cursadas até o término previsto</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205740">
                <a:tc>
                  <a:txBody>
                    <a:bodyPr/>
                    <a:lstStyle/>
                    <a:p>
                      <a:pPr algn="ctr">
                        <a:spcAft>
                          <a:spcPts val="0"/>
                        </a:spcAft>
                      </a:pPr>
                      <a:r>
                        <a:rPr lang="pt-BR" sz="1200" b="1" dirty="0">
                          <a:effectLst/>
                        </a:rPr>
                        <a:t>RN23</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No plano de estudo deverá constar a data e </a:t>
                      </a:r>
                      <a:r>
                        <a:rPr lang="pt-BR" sz="1200" dirty="0" smtClean="0">
                          <a:effectLst/>
                        </a:rPr>
                        <a:t>assinatura </a:t>
                      </a:r>
                      <a:r>
                        <a:rPr lang="pt-BR" sz="1200" dirty="0">
                          <a:effectLst/>
                        </a:rPr>
                        <a:t>do aluno e será impresso em duas vias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r h="411480">
                <a:tc>
                  <a:txBody>
                    <a:bodyPr/>
                    <a:lstStyle/>
                    <a:p>
                      <a:pPr algn="ctr">
                        <a:spcAft>
                          <a:spcPts val="0"/>
                        </a:spcAft>
                      </a:pPr>
                      <a:r>
                        <a:rPr lang="pt-BR" sz="1200" b="1" dirty="0">
                          <a:effectLst/>
                        </a:rPr>
                        <a:t>RN24</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c>
                  <a:txBody>
                    <a:bodyPr/>
                    <a:lstStyle/>
                    <a:p>
                      <a:pPr algn="just">
                        <a:spcAft>
                          <a:spcPts val="0"/>
                        </a:spcAft>
                      </a:pPr>
                      <a:r>
                        <a:rPr lang="pt-BR" sz="1200" dirty="0">
                          <a:effectLst/>
                        </a:rPr>
                        <a:t>No cadastro do plano de estudo há a restrição da quantidade máxima de períodos que o aluno pode cursar com base em sua vida acadêmica atual</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chemeClr val="bg1"/>
                    </a:solidFill>
                  </a:tcPr>
                </a:tc>
              </a:tr>
              <a:tr h="411480">
                <a:tc>
                  <a:txBody>
                    <a:bodyPr/>
                    <a:lstStyle/>
                    <a:p>
                      <a:pPr algn="ctr">
                        <a:spcAft>
                          <a:spcPts val="0"/>
                        </a:spcAft>
                      </a:pPr>
                      <a:r>
                        <a:rPr lang="pt-BR" sz="1200" b="1" dirty="0">
                          <a:effectLst/>
                        </a:rPr>
                        <a:t>RN25</a:t>
                      </a:r>
                      <a:endParaRPr lang="pt-BR" sz="1200" b="1"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c>
                  <a:txBody>
                    <a:bodyPr/>
                    <a:lstStyle/>
                    <a:p>
                      <a:pPr algn="just">
                        <a:spcAft>
                          <a:spcPts val="0"/>
                        </a:spcAft>
                      </a:pPr>
                      <a:r>
                        <a:rPr lang="pt-BR" sz="1200" dirty="0">
                          <a:effectLst/>
                        </a:rPr>
                        <a:t>No cadastro do plano de estudos pelo aluno deverão ser exibidas estatísticas das disciplinas ainda por cursar com base na quantidade de reprovações da mesma em períodos anteriores</a:t>
                      </a:r>
                      <a:endParaRPr lang="pt-BR" sz="1200" dirty="0">
                        <a:solidFill>
                          <a:srgbClr val="00000A"/>
                        </a:solidFill>
                        <a:effectLst/>
                        <a:latin typeface="Times New Roman" panose="02020603050405020304" pitchFamily="18" charset="0"/>
                        <a:ea typeface="Times New Roman" panose="02020603050405020304" pitchFamily="18" charset="0"/>
                      </a:endParaRPr>
                    </a:p>
                  </a:txBody>
                  <a:tcPr marL="19142" marR="19142" marT="0" marB="0" anchor="ctr">
                    <a:solidFill>
                      <a:srgbClr val="F0E8E7"/>
                    </a:solidFill>
                  </a:tcPr>
                </a:tc>
              </a:tr>
            </a:tbl>
          </a:graphicData>
        </a:graphic>
      </p:graphicFrame>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31</a:t>
            </a:r>
            <a:endParaRPr lang="en-US" dirty="0"/>
          </a:p>
        </p:txBody>
      </p:sp>
    </p:spTree>
    <p:extLst>
      <p:ext uri="{BB962C8B-B14F-4D97-AF65-F5344CB8AC3E}">
        <p14:creationId xmlns:p14="http://schemas.microsoft.com/office/powerpoint/2010/main" val="136182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Cadastrar Plano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059783" y="125477"/>
            <a:ext cx="691311"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30.1</a:t>
            </a:r>
            <a:endParaRPr lang="en-US" dirty="0"/>
          </a:p>
        </p:txBody>
      </p:sp>
      <p:sp>
        <p:nvSpPr>
          <p:cNvPr id="2" name="Espaço Reservado para Número de Slide 1"/>
          <p:cNvSpPr>
            <a:spLocks noGrp="1"/>
          </p:cNvSpPr>
          <p:nvPr>
            <p:ph type="sldNum" sz="quarter" idx="12"/>
          </p:nvPr>
        </p:nvSpPr>
        <p:spPr/>
        <p:txBody>
          <a:bodyPr/>
          <a:lstStyle/>
          <a:p>
            <a:pPr>
              <a:defRPr/>
            </a:pPr>
            <a:fld id="{C5C67AFD-A7D6-415B-A330-CD76CD71BD84}" type="slidenum">
              <a:rPr lang="en-US" smtClean="0"/>
              <a:pPr>
                <a:defRPr/>
              </a:pPr>
              <a:t>43</a:t>
            </a:fld>
            <a:endParaRPr lang="en-US" dirty="0"/>
          </a:p>
        </p:txBody>
      </p:sp>
    </p:spTree>
    <p:extLst>
      <p:ext uri="{BB962C8B-B14F-4D97-AF65-F5344CB8AC3E}">
        <p14:creationId xmlns:p14="http://schemas.microsoft.com/office/powerpoint/2010/main" val="552587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489600"/>
            <a:ext cx="7073720" cy="517922"/>
          </a:xfrm>
          <a:effectLst>
            <a:outerShdw blurRad="50800" dist="38100" dir="2700000" algn="tl" rotWithShape="0">
              <a:prstClr val="black">
                <a:alpha val="40000"/>
              </a:prstClr>
            </a:outerShdw>
          </a:effectLst>
        </p:spPr>
        <p:txBody>
          <a:bodyPr>
            <a:normAutofit fontScale="90000"/>
          </a:bodyPr>
          <a:lstStyle/>
          <a:p>
            <a:r>
              <a:rPr lang="pt-BR" b="1" dirty="0" smtClean="0"/>
              <a:t>Plano Cadastrado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00" y="1800000"/>
            <a:ext cx="6486525" cy="4171950"/>
          </a:xfrm>
          <a:prstGeom prst="rect">
            <a:avLst/>
          </a:prstGeom>
          <a:effectLst>
            <a:outerShdw blurRad="50800" dist="38100" dir="2700000" algn="tl" rotWithShape="0">
              <a:prstClr val="black">
                <a:alpha val="40000"/>
              </a:prstClr>
            </a:outerShdw>
          </a:effectLst>
        </p:spPr>
      </p:pic>
      <p:sp>
        <p:nvSpPr>
          <p:cNvPr id="4" name="Espaço Reservado para Número de Slide 1"/>
          <p:cNvSpPr txBox="1">
            <a:spLocks/>
          </p:cNvSpPr>
          <p:nvPr/>
        </p:nvSpPr>
        <p:spPr bwMode="gray">
          <a:xfrm>
            <a:off x="8059783" y="125477"/>
            <a:ext cx="691311"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30.2</a:t>
            </a:r>
            <a:endParaRPr lang="en-US" dirty="0"/>
          </a:p>
        </p:txBody>
      </p:sp>
      <p:sp>
        <p:nvSpPr>
          <p:cNvPr id="2" name="Espaço Reservado para Número de Slide 1"/>
          <p:cNvSpPr>
            <a:spLocks noGrp="1"/>
          </p:cNvSpPr>
          <p:nvPr>
            <p:ph type="sldNum" sz="quarter" idx="12"/>
          </p:nvPr>
        </p:nvSpPr>
        <p:spPr/>
        <p:txBody>
          <a:bodyPr/>
          <a:lstStyle/>
          <a:p>
            <a:pPr>
              <a:defRPr/>
            </a:pPr>
            <a:fld id="{C5C67AFD-A7D6-415B-A330-CD76CD71BD84}" type="slidenum">
              <a:rPr lang="en-US" smtClean="0"/>
              <a:pPr>
                <a:defRPr/>
              </a:pPr>
              <a:t>44</a:t>
            </a:fld>
            <a:endParaRPr lang="en-US" dirty="0"/>
          </a:p>
        </p:txBody>
      </p:sp>
    </p:spTree>
    <p:extLst>
      <p:ext uri="{BB962C8B-B14F-4D97-AF65-F5344CB8AC3E}">
        <p14:creationId xmlns:p14="http://schemas.microsoft.com/office/powerpoint/2010/main" val="419339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Próximos Passos</a:t>
            </a:r>
          </a:p>
        </p:txBody>
      </p:sp>
      <p:sp>
        <p:nvSpPr>
          <p:cNvPr id="20482" name="Espaço Reservado para Conteúdo 2"/>
          <p:cNvSpPr>
            <a:spLocks noGrp="1"/>
          </p:cNvSpPr>
          <p:nvPr>
            <p:ph idx="1"/>
          </p:nvPr>
        </p:nvSpPr>
        <p:spPr>
          <a:xfrm>
            <a:off x="1358504" y="1575198"/>
            <a:ext cx="7392590" cy="5282801"/>
          </a:xfrm>
        </p:spPr>
        <p:txBody>
          <a:bodyPr anchor="ctr" anchorCtr="0"/>
          <a:lstStyle/>
          <a:p>
            <a:pPr marL="0" indent="0">
              <a:buNone/>
            </a:pPr>
            <a:r>
              <a:rPr lang="pt-BR" sz="2100" dirty="0"/>
              <a:t>M</a:t>
            </a:r>
            <a:r>
              <a:rPr lang="pt-BR" sz="2100" dirty="0" smtClean="0"/>
              <a:t>odelagem</a:t>
            </a:r>
            <a:endParaRPr lang="pt-BR" sz="2100" dirty="0"/>
          </a:p>
          <a:p>
            <a:pPr lvl="1"/>
            <a:r>
              <a:rPr lang="pt-BR" sz="2100" dirty="0"/>
              <a:t>Classes de domínio</a:t>
            </a:r>
          </a:p>
          <a:p>
            <a:pPr lvl="1"/>
            <a:r>
              <a:rPr lang="pt-BR" sz="2100" dirty="0"/>
              <a:t>Diagramas de comunicação</a:t>
            </a:r>
          </a:p>
          <a:p>
            <a:pPr marL="0" indent="0">
              <a:buNone/>
            </a:pPr>
            <a:r>
              <a:rPr lang="pt-BR" sz="2100" dirty="0" smtClean="0"/>
              <a:t>Implementação</a:t>
            </a:r>
            <a:endParaRPr lang="pt-BR" sz="2100" dirty="0"/>
          </a:p>
          <a:p>
            <a:pPr lvl="1"/>
            <a:r>
              <a:rPr lang="pt-BR" sz="2100" dirty="0"/>
              <a:t>Criação do banco de dados</a:t>
            </a:r>
          </a:p>
          <a:p>
            <a:pPr lvl="1"/>
            <a:r>
              <a:rPr lang="pt-BR" sz="2100" dirty="0"/>
              <a:t>Inclusão dos scripts </a:t>
            </a:r>
            <a:r>
              <a:rPr lang="pt-BR" sz="2100" dirty="0" smtClean="0"/>
              <a:t>atuais</a:t>
            </a:r>
          </a:p>
          <a:p>
            <a:pPr lvl="1"/>
            <a:r>
              <a:rPr lang="pt-BR" sz="2100" dirty="0" smtClean="0"/>
              <a:t>Entregas incrementais</a:t>
            </a:r>
            <a:endParaRPr lang="pt-BR" sz="2100" dirty="0"/>
          </a:p>
          <a:p>
            <a:pPr marL="0" indent="0">
              <a:buNone/>
            </a:pPr>
            <a:r>
              <a:rPr lang="pt-BR" sz="2100" dirty="0"/>
              <a:t>Avaliação</a:t>
            </a:r>
          </a:p>
          <a:p>
            <a:pPr lvl="1"/>
            <a:r>
              <a:rPr lang="pt-BR" sz="2100" dirty="0"/>
              <a:t> </a:t>
            </a:r>
            <a:r>
              <a:rPr lang="pt-BR" sz="2100" dirty="0" smtClean="0"/>
              <a:t>Formulário</a:t>
            </a:r>
            <a:endParaRPr lang="pt-BR" sz="2250" dirty="0"/>
          </a:p>
        </p:txBody>
      </p:sp>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32</a:t>
            </a:r>
            <a:endParaRPr lang="en-US" dirty="0"/>
          </a:p>
        </p:txBody>
      </p:sp>
    </p:spTree>
    <p:extLst>
      <p:ext uri="{BB962C8B-B14F-4D97-AF65-F5344CB8AC3E}">
        <p14:creationId xmlns:p14="http://schemas.microsoft.com/office/powerpoint/2010/main" val="3575992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p:spPr>
        <p:txBody>
          <a:bodyPr>
            <a:normAutofit fontScale="90000"/>
          </a:bodyPr>
          <a:lstStyle/>
          <a:p>
            <a:r>
              <a:rPr lang="pt-BR" b="1" dirty="0" smtClean="0"/>
              <a:t>Cronograma</a:t>
            </a:r>
          </a:p>
        </p:txBody>
      </p:sp>
      <p:graphicFrame>
        <p:nvGraphicFramePr>
          <p:cNvPr id="3" name="Tabela 2"/>
          <p:cNvGraphicFramePr>
            <a:graphicFrameLocks noGrp="1"/>
          </p:cNvGraphicFramePr>
          <p:nvPr>
            <p:extLst>
              <p:ext uri="{D42A27DB-BD31-4B8C-83A1-F6EECF244321}">
                <p14:modId xmlns:p14="http://schemas.microsoft.com/office/powerpoint/2010/main" val="237737533"/>
              </p:ext>
            </p:extLst>
          </p:nvPr>
        </p:nvGraphicFramePr>
        <p:xfrm>
          <a:off x="91453" y="2204998"/>
          <a:ext cx="8925069" cy="35803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548757"/>
                <a:gridCol w="789588"/>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gridCol w="214874"/>
              </a:tblGrid>
              <a:tr h="212884">
                <a:tc rowSpan="3">
                  <a:txBody>
                    <a:bodyPr/>
                    <a:lstStyle/>
                    <a:p>
                      <a:pPr algn="ctr" fontAlgn="ctr"/>
                      <a:r>
                        <a:rPr lang="pt-BR" sz="1400" b="1" u="none" strike="noStrike" dirty="0">
                          <a:effectLst/>
                        </a:rPr>
                        <a:t>Tarefa</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gridSpan="27">
                  <a:txBody>
                    <a:bodyPr/>
                    <a:lstStyle/>
                    <a:p>
                      <a:pPr algn="ctr" fontAlgn="ctr"/>
                      <a:r>
                        <a:rPr lang="pt-BR" sz="1400" b="1" u="none" strike="noStrike" dirty="0">
                          <a:effectLst/>
                        </a:rPr>
                        <a:t>Período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pPr algn="ctr" fontAlgn="ct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pPr algn="ctr" fontAlgn="ct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r>
              <a:tr h="212884">
                <a:tc vMerge="1">
                  <a:txBody>
                    <a:bodyPr/>
                    <a:lstStyle/>
                    <a:p>
                      <a:endParaRPr lang="pt-BR"/>
                    </a:p>
                  </a:txBody>
                  <a:tcPr/>
                </a:tc>
                <a:tc>
                  <a:txBody>
                    <a:bodyPr/>
                    <a:lstStyle/>
                    <a:p>
                      <a:pPr algn="ctr" fontAlgn="ctr"/>
                      <a:r>
                        <a:rPr lang="pt-BR" sz="1400" b="1" u="none" strike="noStrike" dirty="0">
                          <a:effectLst/>
                        </a:rPr>
                        <a:t>Mês</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gridSpan="4">
                  <a:txBody>
                    <a:bodyPr/>
                    <a:lstStyle/>
                    <a:p>
                      <a:pPr algn="ctr" fontAlgn="ctr"/>
                      <a:r>
                        <a:rPr lang="pt-BR" sz="1400" b="1" u="none" strike="noStrike" dirty="0" smtClean="0">
                          <a:effectLst/>
                        </a:rPr>
                        <a:t>Janeiro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solidFill>
                      <a:schemeClr val="bg1">
                        <a:lumMod val="65000"/>
                      </a:schemeClr>
                    </a:solidFill>
                  </a:tcPr>
                </a:tc>
                <a:tc hMerge="1">
                  <a:txBody>
                    <a:bodyPr/>
                    <a:lstStyle/>
                    <a:p>
                      <a:endParaRPr lang="pt-BR"/>
                    </a:p>
                  </a:txBody>
                  <a:tcPr>
                    <a:solidFill>
                      <a:schemeClr val="bg1">
                        <a:lumMod val="65000"/>
                      </a:schemeClr>
                    </a:solidFill>
                  </a:tcPr>
                </a:tc>
                <a:tc hMerge="1">
                  <a:txBody>
                    <a:bodyPr/>
                    <a:lstStyle/>
                    <a:p>
                      <a:endParaRPr lang="pt-BR"/>
                    </a:p>
                  </a:txBody>
                  <a:tcPr>
                    <a:solidFill>
                      <a:schemeClr val="bg1">
                        <a:lumMod val="65000"/>
                      </a:schemeClr>
                    </a:solidFill>
                  </a:tcPr>
                </a:tc>
                <a:tc gridSpan="4">
                  <a:txBody>
                    <a:bodyPr/>
                    <a:lstStyle/>
                    <a:p>
                      <a:pPr algn="ctr" fontAlgn="ctr"/>
                      <a:r>
                        <a:rPr lang="pt-BR" sz="1400" b="1" u="none" strike="noStrike" dirty="0">
                          <a:effectLst/>
                        </a:rPr>
                        <a:t>Fevereiro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400" b="1" u="none" strike="noStrike" dirty="0">
                          <a:effectLst/>
                        </a:rPr>
                        <a:t>Março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400" b="1" u="none" strike="noStrike" dirty="0">
                          <a:effectLst/>
                        </a:rPr>
                        <a:t>Abril</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400" b="1" u="none" strike="noStrike" dirty="0">
                          <a:effectLst/>
                        </a:rPr>
                        <a:t>Maio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400" b="1" u="none" strike="noStrike" dirty="0">
                          <a:effectLst/>
                        </a:rPr>
                        <a:t>Junho</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algn="ctr" fontAlgn="ctr"/>
                      <a:r>
                        <a:rPr lang="pt-BR" sz="1400" b="1" i="0" u="none" strike="noStrike" dirty="0" err="1" smtClean="0">
                          <a:effectLst/>
                          <a:latin typeface="Arial" panose="020B0604020202020204" pitchFamily="34" charset="0"/>
                        </a:rPr>
                        <a:t>Jul</a:t>
                      </a: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c hMerge="1">
                  <a:txBody>
                    <a:bodyPr/>
                    <a:lstStyle/>
                    <a:p>
                      <a:pPr algn="ctr" fontAlgn="ctr"/>
                      <a:endParaRPr lang="pt-BR" sz="1400" b="1" i="0" u="none" strike="noStrike" dirty="0">
                        <a:effectLst/>
                        <a:latin typeface="Arial" panose="020B0604020202020204" pitchFamily="34" charset="0"/>
                      </a:endParaRPr>
                    </a:p>
                  </a:txBody>
                  <a:tcPr marL="7144" marR="7144" marT="7144" marB="0" anchor="ctr">
                    <a:solidFill>
                      <a:schemeClr val="bg1">
                        <a:lumMod val="65000"/>
                      </a:schemeClr>
                    </a:solidFill>
                  </a:tcPr>
                </a:tc>
              </a:tr>
              <a:tr h="212884">
                <a:tc vMerge="1">
                  <a:txBody>
                    <a:bodyPr/>
                    <a:lstStyle/>
                    <a:p>
                      <a:endParaRPr lang="pt-BR"/>
                    </a:p>
                  </a:txBody>
                  <a:tcPr/>
                </a:tc>
                <a:tc>
                  <a:txBody>
                    <a:bodyPr/>
                    <a:lstStyle/>
                    <a:p>
                      <a:pPr algn="l" fontAlgn="b"/>
                      <a:r>
                        <a:rPr lang="pt-BR" sz="1400" b="1" u="none" strike="noStrike" dirty="0">
                          <a:effectLst/>
                        </a:rPr>
                        <a:t>Semana</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3ª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4ª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1ª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c>
                  <a:txBody>
                    <a:bodyPr/>
                    <a:lstStyle/>
                    <a:p>
                      <a:pPr algn="l" fontAlgn="b"/>
                      <a:r>
                        <a:rPr lang="pt-BR" sz="1400" b="1" u="none" strike="noStrike" dirty="0">
                          <a:effectLst/>
                        </a:rPr>
                        <a:t>2ª</a:t>
                      </a:r>
                      <a:endParaRPr lang="pt-BR" sz="1400" b="1" i="0" u="none" strike="noStrike" dirty="0">
                        <a:effectLst/>
                        <a:latin typeface="Arial" panose="020B0604020202020204" pitchFamily="34" charset="0"/>
                      </a:endParaRPr>
                    </a:p>
                  </a:txBody>
                  <a:tcPr marL="7144" marR="7144" marT="7144" marB="0" anchor="b">
                    <a:solidFill>
                      <a:schemeClr val="bg1">
                        <a:lumMod val="65000"/>
                      </a:schemeClr>
                    </a:solidFill>
                  </a:tcPr>
                </a:tc>
              </a:tr>
              <a:tr h="243234">
                <a:tc gridSpan="2">
                  <a:txBody>
                    <a:bodyPr/>
                    <a:lstStyle/>
                    <a:p>
                      <a:pPr algn="l" fontAlgn="ctr"/>
                      <a:r>
                        <a:rPr lang="pt-BR" sz="1400" u="none" strike="noStrike" dirty="0">
                          <a:effectLst/>
                        </a:rPr>
                        <a:t>Projeto do Software</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solidFill>
                          <a:srgbClr val="0000FF"/>
                        </a:solidFill>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smtClean="0">
                          <a:effectLst/>
                        </a:rPr>
                        <a:t>Entrega </a:t>
                      </a:r>
                      <a:r>
                        <a:rPr lang="pt-BR" sz="1400" u="none" strike="noStrike" dirty="0">
                          <a:effectLst/>
                        </a:rPr>
                        <a:t>Incremental I</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solidFill>
                          <a:srgbClr val="0000FF"/>
                        </a:solidFill>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solidFill>
                          <a:srgbClr val="0000FF"/>
                        </a:solidFill>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solidFill>
                          <a:srgbClr val="0000FF"/>
                        </a:solidFill>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solidFill>
                          <a:srgbClr val="0000FF"/>
                        </a:solidFill>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r h="243234">
                <a:tc gridSpan="2">
                  <a:txBody>
                    <a:bodyPr/>
                    <a:lstStyle/>
                    <a:p>
                      <a:pPr algn="l" fontAlgn="ctr"/>
                      <a:r>
                        <a:rPr lang="pt-BR" sz="1400" u="none" strike="noStrike" dirty="0" smtClean="0">
                          <a:effectLst/>
                        </a:rPr>
                        <a:t>Entrega </a:t>
                      </a:r>
                      <a:r>
                        <a:rPr lang="pt-BR" sz="1400" u="none" strike="noStrike" dirty="0">
                          <a:effectLst/>
                        </a:rPr>
                        <a:t>Incremental II</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smtClean="0">
                          <a:effectLst/>
                        </a:rPr>
                        <a:t>Entrega </a:t>
                      </a:r>
                      <a:r>
                        <a:rPr lang="pt-BR" sz="1400" u="none" strike="noStrike" dirty="0">
                          <a:effectLst/>
                        </a:rPr>
                        <a:t>Incremental III</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r h="243234">
                <a:tc gridSpan="2">
                  <a:txBody>
                    <a:bodyPr/>
                    <a:lstStyle/>
                    <a:p>
                      <a:pPr algn="l" fontAlgn="ctr"/>
                      <a:r>
                        <a:rPr lang="pt-BR" sz="1400" u="none" strike="noStrike" dirty="0" smtClean="0">
                          <a:effectLst/>
                        </a:rPr>
                        <a:t>Entrega </a:t>
                      </a:r>
                      <a:r>
                        <a:rPr lang="pt-BR" sz="1400" u="none" strike="noStrike" dirty="0">
                          <a:effectLst/>
                        </a:rPr>
                        <a:t>Final</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smtClean="0">
                          <a:effectLst/>
                        </a:rPr>
                        <a:t>Avaliação Experimental</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r h="243234">
                <a:tc gridSpan="2">
                  <a:txBody>
                    <a:bodyPr/>
                    <a:lstStyle/>
                    <a:p>
                      <a:pPr algn="l" fontAlgn="ctr"/>
                      <a:r>
                        <a:rPr lang="pt-BR" sz="1400" u="none" strike="noStrike" dirty="0" smtClean="0">
                          <a:effectLst/>
                        </a:rPr>
                        <a:t>Capítulo Desenvolvimento TCC</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smtClean="0">
                          <a:effectLst/>
                        </a:rPr>
                        <a:t>Capítulo Avaliação Experimental TCC</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r h="243234">
                <a:tc gridSpan="2">
                  <a:txBody>
                    <a:bodyPr/>
                    <a:lstStyle/>
                    <a:p>
                      <a:pPr algn="l" fontAlgn="ctr"/>
                      <a:r>
                        <a:rPr lang="pt-BR" sz="1400" u="none" strike="noStrike" dirty="0" smtClean="0">
                          <a:effectLst/>
                        </a:rPr>
                        <a:t>Capítulo Conclusão TCC</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a:effectLst/>
                        </a:rPr>
                        <a:t>Entrega da Monografia Final de TCC</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r h="243234">
                <a:tc gridSpan="2">
                  <a:txBody>
                    <a:bodyPr/>
                    <a:lstStyle/>
                    <a:p>
                      <a:pPr algn="l" fontAlgn="ctr"/>
                      <a:r>
                        <a:rPr lang="pt-BR" sz="1400" u="none" strike="noStrike" dirty="0">
                          <a:effectLst/>
                        </a:rPr>
                        <a:t>Elaboração da </a:t>
                      </a:r>
                      <a:r>
                        <a:rPr lang="pt-BR" sz="1400" u="none" strike="noStrike" dirty="0" smtClean="0">
                          <a:effectLst/>
                        </a:rPr>
                        <a:t>Apresentação do </a:t>
                      </a:r>
                      <a:r>
                        <a:rPr lang="pt-BR" sz="1400" u="none" strike="noStrike" dirty="0">
                          <a:effectLst/>
                        </a:rPr>
                        <a:t>TCC</a:t>
                      </a:r>
                      <a:endParaRPr lang="pt-BR" sz="1400" b="1" i="0" u="none" strike="noStrike" dirty="0">
                        <a:effectLst/>
                        <a:latin typeface="Arial" panose="020B0604020202020204" pitchFamily="34" charset="0"/>
                      </a:endParaRPr>
                    </a:p>
                  </a:txBody>
                  <a:tcPr marL="7144" marR="7144" marT="7144" marB="0" anchor="ctr">
                    <a:solidFill>
                      <a:srgbClr val="F0E8E7"/>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F0E8E7"/>
                    </a:solidFill>
                  </a:tcPr>
                </a:tc>
              </a:tr>
              <a:tr h="243234">
                <a:tc gridSpan="2">
                  <a:txBody>
                    <a:bodyPr/>
                    <a:lstStyle/>
                    <a:p>
                      <a:pPr algn="l" fontAlgn="ctr"/>
                      <a:r>
                        <a:rPr lang="pt-BR" sz="1400" u="none" strike="noStrike" dirty="0">
                          <a:effectLst/>
                        </a:rPr>
                        <a:t>Apresentação à Banca</a:t>
                      </a:r>
                      <a:endParaRPr lang="pt-BR" sz="1400" b="1" i="0" u="none" strike="noStrike" dirty="0">
                        <a:effectLst/>
                        <a:latin typeface="Arial" panose="020B0604020202020204" pitchFamily="34" charset="0"/>
                      </a:endParaRPr>
                    </a:p>
                  </a:txBody>
                  <a:tcPr marL="7144" marR="7144" marT="7144" marB="0" anchor="ctr">
                    <a:solidFill>
                      <a:schemeClr val="bg1"/>
                    </a:solidFill>
                  </a:tcPr>
                </a:tc>
                <a:tc hMerge="1">
                  <a:txBody>
                    <a:bodyPr/>
                    <a:lstStyle/>
                    <a:p>
                      <a:endParaRPr lang="pt-BR"/>
                    </a:p>
                  </a:txBody>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r>
                        <a:rPr lang="pt-BR" sz="1400" u="none" strike="noStrike" dirty="0">
                          <a:effectLst/>
                        </a:rPr>
                        <a:t> </a:t>
                      </a:r>
                      <a:endParaRPr lang="pt-BR" sz="1400" b="0" i="0" u="none" strike="noStrike" dirty="0">
                        <a:effectLst/>
                        <a:latin typeface="Arial" panose="020B0604020202020204" pitchFamily="34" charset="0"/>
                      </a:endParaRPr>
                    </a:p>
                  </a:txBody>
                  <a:tcPr marL="7144" marR="7144" marT="7144" marB="0" anchor="b">
                    <a:solidFill>
                      <a:schemeClr val="bg1"/>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rgbClr val="0070C0"/>
                    </a:solidFill>
                  </a:tcPr>
                </a:tc>
                <a:tc>
                  <a:txBody>
                    <a:bodyPr/>
                    <a:lstStyle/>
                    <a:p>
                      <a:pPr algn="l" fontAlgn="b"/>
                      <a:endParaRPr lang="pt-BR" sz="1400" b="0" i="0" u="none" strike="noStrike" dirty="0">
                        <a:effectLst/>
                        <a:latin typeface="Arial" panose="020B0604020202020204" pitchFamily="34" charset="0"/>
                      </a:endParaRPr>
                    </a:p>
                  </a:txBody>
                  <a:tcPr marL="7144" marR="7144" marT="7144" marB="0" anchor="b">
                    <a:solidFill>
                      <a:schemeClr val="bg1"/>
                    </a:solidFill>
                  </a:tcPr>
                </a:tc>
              </a:tr>
            </a:tbl>
          </a:graphicData>
        </a:graphic>
      </p:graphicFrame>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33</a:t>
            </a:r>
            <a:endParaRPr lang="en-US" dirty="0"/>
          </a:p>
        </p:txBody>
      </p:sp>
    </p:spTree>
    <p:extLst>
      <p:ext uri="{BB962C8B-B14F-4D97-AF65-F5344CB8AC3E}">
        <p14:creationId xmlns:p14="http://schemas.microsoft.com/office/powerpoint/2010/main" val="4050551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Conclusão</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0" indent="0" algn="just">
              <a:buNone/>
            </a:pPr>
            <a:r>
              <a:rPr lang="pt-BR" sz="2100" dirty="0"/>
              <a:t>Espera-se que o sistema a ser desenvolvido cumpra as exigências mínimas solicitadas pela Instituição, </a:t>
            </a:r>
            <a:r>
              <a:rPr lang="pt-BR" sz="2100" dirty="0" err="1" smtClean="0"/>
              <a:t>garan-tindo</a:t>
            </a:r>
            <a:r>
              <a:rPr lang="pt-BR" sz="2100" dirty="0" smtClean="0"/>
              <a:t> </a:t>
            </a:r>
            <a:r>
              <a:rPr lang="pt-BR" sz="2100" dirty="0"/>
              <a:t>o apoio necessário aos membros das CADDs e </a:t>
            </a:r>
            <a:r>
              <a:rPr lang="pt-BR" sz="2100" dirty="0" smtClean="0"/>
              <a:t>satisfaça </a:t>
            </a:r>
            <a:r>
              <a:rPr lang="pt-BR" sz="2100" dirty="0"/>
              <a:t>as expectativas dos alunos quanto à </a:t>
            </a:r>
            <a:r>
              <a:rPr lang="pt-BR" sz="2100" dirty="0" err="1" smtClean="0"/>
              <a:t>confia-bilidade</a:t>
            </a:r>
            <a:r>
              <a:rPr lang="pt-BR" sz="2100" dirty="0" smtClean="0"/>
              <a:t> </a:t>
            </a:r>
            <a:r>
              <a:rPr lang="pt-BR" sz="2100" dirty="0"/>
              <a:t>no processo de orientação e </a:t>
            </a:r>
            <a:r>
              <a:rPr lang="pt-BR" sz="2100" dirty="0" err="1" smtClean="0"/>
              <a:t>acompanha-mento</a:t>
            </a:r>
            <a:r>
              <a:rPr lang="pt-BR" sz="2100" dirty="0" smtClean="0"/>
              <a:t> </a:t>
            </a:r>
            <a:r>
              <a:rPr lang="pt-BR" sz="2100" dirty="0"/>
              <a:t>de sua vida acadêmica até a conclusão de seu curso de graduação.</a:t>
            </a:r>
          </a:p>
        </p:txBody>
      </p:sp>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34</a:t>
            </a:r>
            <a:endParaRPr lang="en-US" dirty="0"/>
          </a:p>
        </p:txBody>
      </p:sp>
    </p:spTree>
    <p:extLst>
      <p:ext uri="{BB962C8B-B14F-4D97-AF65-F5344CB8AC3E}">
        <p14:creationId xmlns:p14="http://schemas.microsoft.com/office/powerpoint/2010/main" val="31918496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ítulo 1"/>
          <p:cNvSpPr>
            <a:spLocks noGrp="1"/>
          </p:cNvSpPr>
          <p:nvPr>
            <p:ph type="title"/>
          </p:nvPr>
        </p:nvSpPr>
        <p:spPr>
          <a:xfrm>
            <a:off x="2140090" y="1842888"/>
            <a:ext cx="4727569" cy="3233804"/>
          </a:xfrm>
        </p:spPr>
        <p:txBody>
          <a:bodyPr>
            <a:normAutofit fontScale="90000"/>
          </a:bodyPr>
          <a:lstStyle/>
          <a:p>
            <a:pPr algn="ctr"/>
            <a:r>
              <a:rPr lang="pt-BR" sz="7200" b="1" dirty="0"/>
              <a:t>?</a:t>
            </a:r>
            <a:br>
              <a:rPr lang="pt-BR" sz="7200" b="1" dirty="0"/>
            </a:br>
            <a:r>
              <a:rPr lang="pt-BR" sz="7200" b="1" dirty="0" smtClean="0"/>
              <a:t>Perguntas</a:t>
            </a:r>
            <a:br>
              <a:rPr lang="pt-BR" sz="7200" b="1" dirty="0" smtClean="0"/>
            </a:br>
            <a:r>
              <a:rPr lang="pt-BR" sz="7200" b="1" dirty="0" smtClean="0"/>
              <a:t>?</a:t>
            </a:r>
            <a:endParaRPr lang="pt-BR" sz="7200" b="1" dirty="0"/>
          </a:p>
        </p:txBody>
      </p:sp>
    </p:spTree>
    <p:extLst>
      <p:ext uri="{BB962C8B-B14F-4D97-AF65-F5344CB8AC3E}">
        <p14:creationId xmlns:p14="http://schemas.microsoft.com/office/powerpoint/2010/main" val="188136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Faixas de Criticidade</a:t>
            </a:r>
          </a:p>
        </p:txBody>
      </p:sp>
      <p:graphicFrame>
        <p:nvGraphicFramePr>
          <p:cNvPr id="10" name="Tabela 9"/>
          <p:cNvGraphicFramePr>
            <a:graphicFrameLocks noGrp="1"/>
          </p:cNvGraphicFramePr>
          <p:nvPr>
            <p:extLst>
              <p:ext uri="{D42A27DB-BD31-4B8C-83A1-F6EECF244321}">
                <p14:modId xmlns:p14="http://schemas.microsoft.com/office/powerpoint/2010/main" val="1257288093"/>
              </p:ext>
            </p:extLst>
          </p:nvPr>
        </p:nvGraphicFramePr>
        <p:xfrm>
          <a:off x="516324" y="2114408"/>
          <a:ext cx="8136082" cy="4132744"/>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079721"/>
                <a:gridCol w="3206446"/>
                <a:gridCol w="3849915"/>
              </a:tblGrid>
              <a:tr h="240431">
                <a:tc rowSpan="2">
                  <a:txBody>
                    <a:bodyPr/>
                    <a:lstStyle/>
                    <a:p>
                      <a:pPr algn="ctr">
                        <a:spcAft>
                          <a:spcPts val="0"/>
                        </a:spcAft>
                      </a:pPr>
                      <a:r>
                        <a:rPr lang="pt-BR" sz="1500" b="1" dirty="0" smtClean="0">
                          <a:effectLst/>
                        </a:rPr>
                        <a:t>Faixas</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                                                 Dimensões</a:t>
                      </a:r>
                      <a:endParaRPr lang="pt-BR" sz="1500" b="1"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hMerge="1">
                  <a:txBody>
                    <a:bodyPr/>
                    <a:lstStyle/>
                    <a:p>
                      <a:pPr algn="ctr">
                        <a:spcAft>
                          <a:spcPts val="0"/>
                        </a:spcAft>
                      </a:pPr>
                      <a:endParaRPr lang="pt-BR" sz="1800" b="1" dirty="0">
                        <a:solidFill>
                          <a:srgbClr val="00000A"/>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65000"/>
                      </a:schemeClr>
                    </a:solidFill>
                  </a:tcPr>
                </a:tc>
              </a:tr>
              <a:tr h="914400">
                <a:tc vMerge="1">
                  <a:txBody>
                    <a:bodyPr/>
                    <a:lstStyle/>
                    <a:p>
                      <a:pPr algn="ctr">
                        <a:spcAft>
                          <a:spcPts val="0"/>
                        </a:spcAft>
                      </a:pPr>
                      <a:endParaRPr lang="pt-BR" sz="1800" b="1" dirty="0">
                        <a:solidFill>
                          <a:srgbClr val="00000A"/>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65000"/>
                      </a:schemeClr>
                    </a:solidFill>
                  </a:tcPr>
                </a:tc>
                <a:tc>
                  <a:txBody>
                    <a:bodyPr/>
                    <a:lstStyle/>
                    <a:p>
                      <a:pPr algn="ctr">
                        <a:spcAft>
                          <a:spcPts val="0"/>
                        </a:spcAft>
                      </a:pPr>
                      <a:r>
                        <a:rPr lang="pt-BR" sz="1500" b="1" i="0" u="none" strike="noStrike" kern="1200" baseline="0" dirty="0" smtClean="0">
                          <a:solidFill>
                            <a:schemeClr val="dk1"/>
                          </a:solidFill>
                          <a:latin typeface="+mn-lt"/>
                          <a:ea typeface="+mn-ea"/>
                          <a:cs typeface="+mn-cs"/>
                        </a:rPr>
                        <a:t>Quantidade de reprovações por disciplina (R)</a:t>
                      </a:r>
                    </a:p>
                    <a:p>
                      <a:pPr algn="ctr">
                        <a:spcAft>
                          <a:spcPts val="0"/>
                        </a:spcAft>
                      </a:pPr>
                      <a:r>
                        <a:rPr lang="pt-BR" sz="1500" b="0" i="0" u="none" strike="noStrike" kern="1200" baseline="0" dirty="0" smtClean="0">
                          <a:solidFill>
                            <a:schemeClr val="dk1"/>
                          </a:solidFill>
                          <a:latin typeface="+mn-lt"/>
                          <a:ea typeface="+mn-ea"/>
                          <a:cs typeface="+mn-cs"/>
                        </a:rPr>
                        <a:t>(média e/ou frequência)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lgn="ctr">
                        <a:spcAft>
                          <a:spcPts val="0"/>
                        </a:spcAft>
                      </a:pPr>
                      <a:r>
                        <a:rPr lang="pt-BR" sz="1500" b="1" i="0" u="none" strike="noStrike" kern="1200" baseline="0" dirty="0" smtClean="0">
                          <a:solidFill>
                            <a:schemeClr val="dk1"/>
                          </a:solidFill>
                          <a:latin typeface="+mn-lt"/>
                          <a:ea typeface="+mn-ea"/>
                          <a:cs typeface="+mn-cs"/>
                        </a:rPr>
                        <a:t>Quantidade de períodos para integralização (P)</a:t>
                      </a:r>
                    </a:p>
                    <a:p>
                      <a:pPr algn="ctr">
                        <a:spcAft>
                          <a:spcPts val="0"/>
                        </a:spcAft>
                      </a:pPr>
                      <a:r>
                        <a:rPr lang="pt-BR" sz="1500" b="0" i="0" u="none" strike="noStrike" kern="1200" baseline="0" dirty="0" smtClean="0">
                          <a:solidFill>
                            <a:schemeClr val="dk1"/>
                          </a:solidFill>
                          <a:latin typeface="+mn-lt"/>
                          <a:ea typeface="+mn-ea"/>
                          <a:cs typeface="+mn-cs"/>
                        </a:rPr>
                        <a:t>(excluídos eventuais trancamentos totais de período)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r>
              <a:tr h="457200">
                <a:tc>
                  <a:txBody>
                    <a:bodyPr/>
                    <a:lstStyle/>
                    <a:p>
                      <a:pPr algn="ctr">
                        <a:spcAft>
                          <a:spcPts val="0"/>
                        </a:spcAft>
                      </a:pPr>
                      <a:r>
                        <a:rPr lang="pt-BR" sz="1500" b="1" dirty="0" smtClean="0">
                          <a:effectLst/>
                        </a:rPr>
                        <a:t>Azul</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0</a:t>
                      </a:r>
                      <a:r>
                        <a:rPr lang="pt-BR" sz="1500" dirty="0" smtClean="0">
                          <a:effectLst/>
                        </a:rPr>
                        <a:t> </a:t>
                      </a:r>
                      <a:r>
                        <a:rPr lang="pt-BR" sz="1500" b="1" dirty="0" smtClean="0">
                          <a:effectLst/>
                        </a:rPr>
                        <a:t>R</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b="0" i="0" u="none" strike="noStrike" kern="1200" baseline="0" dirty="0" smtClean="0">
                          <a:solidFill>
                            <a:schemeClr val="dk1"/>
                          </a:solidFill>
                          <a:latin typeface="+mn-lt"/>
                          <a:ea typeface="+mn-ea"/>
                          <a:cs typeface="+mn-cs"/>
                        </a:rPr>
                        <a:t>Quando concluído até o prazo regula-mentar de finalização do curso</a:t>
                      </a:r>
                    </a:p>
                  </a:txBody>
                  <a:tcPr marL="51435" marR="51435" marT="0" marB="0" anchor="ctr"/>
                </a:tc>
              </a:tr>
              <a:tr h="685800">
                <a:tc>
                  <a:txBody>
                    <a:bodyPr/>
                    <a:lstStyle/>
                    <a:p>
                      <a:pPr algn="ctr">
                        <a:spcAft>
                          <a:spcPts val="0"/>
                        </a:spcAft>
                      </a:pPr>
                      <a:r>
                        <a:rPr lang="pt-BR" sz="1500" b="1" dirty="0" smtClean="0">
                          <a:effectLst/>
                        </a:rPr>
                        <a:t>Laranja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2</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1</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2 x N </a:t>
                      </a:r>
                      <a:r>
                        <a:rPr lang="pt-BR" sz="1500" b="1" u="none" dirty="0" smtClean="0">
                          <a:effectLst/>
                        </a:rPr>
                        <a:t>≤</a:t>
                      </a:r>
                      <a:r>
                        <a:rPr lang="pt-BR" sz="1500" b="1" dirty="0" smtClean="0">
                          <a:effectLst/>
                        </a:rPr>
                        <a:t> P </a:t>
                      </a:r>
                      <a:r>
                        <a:rPr lang="pt-BR" sz="1500" b="1" u="none" dirty="0" smtClean="0">
                          <a:effectLst/>
                        </a:rPr>
                        <a:t>≤ 4 x N - 4</a:t>
                      </a:r>
                      <a:r>
                        <a:rPr lang="pt-BR" sz="1500" u="none" dirty="0" smtClean="0">
                          <a:effectLst/>
                        </a:rPr>
                        <a:t>, N = </a:t>
                      </a:r>
                      <a:r>
                        <a:rPr lang="pt-BR" sz="1500" b="0" i="0" u="none" strike="noStrike" kern="1200" baseline="0" dirty="0" smtClean="0">
                          <a:solidFill>
                            <a:schemeClr val="dk1"/>
                          </a:solidFill>
                          <a:latin typeface="+mn-lt"/>
                          <a:ea typeface="+mn-ea"/>
                          <a:cs typeface="+mn-cs"/>
                        </a:rPr>
                        <a:t>quantidade de anos relativa ao prazo regulamentar para finalização do respectivo curso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463313">
                <a:tc>
                  <a:txBody>
                    <a:bodyPr/>
                    <a:lstStyle/>
                    <a:p>
                      <a:pPr algn="ctr">
                        <a:spcAft>
                          <a:spcPts val="0"/>
                        </a:spcAft>
                      </a:pPr>
                      <a:r>
                        <a:rPr lang="pt-BR" sz="1500" b="1" dirty="0" smtClean="0">
                          <a:effectLst/>
                        </a:rPr>
                        <a:t>Vermelha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3</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2</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b="1" dirty="0" smtClean="0">
                          <a:effectLst/>
                        </a:rPr>
                        <a:t>P </a:t>
                      </a:r>
                      <a:r>
                        <a:rPr lang="pt-BR" sz="1500" b="1" u="none" dirty="0" smtClean="0">
                          <a:effectLst/>
                        </a:rPr>
                        <a:t>≥ 4 x N - 3</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1371600">
                <a:tc>
                  <a:txBody>
                    <a:bodyPr/>
                    <a:lstStyle/>
                    <a:p>
                      <a:pPr algn="ctr">
                        <a:spcAft>
                          <a:spcPts val="0"/>
                        </a:spcAft>
                      </a:pPr>
                      <a:r>
                        <a:rPr lang="pt-BR" sz="1500" b="1" dirty="0" smtClean="0">
                          <a:effectLst/>
                        </a:rPr>
                        <a:t>Preta</a:t>
                      </a:r>
                    </a:p>
                    <a:p>
                      <a:pPr algn="ctr">
                        <a:spcAft>
                          <a:spcPts val="0"/>
                        </a:spcAft>
                      </a:pPr>
                      <a:r>
                        <a:rPr lang="pt-BR" sz="1500" b="0" i="0" u="none" strike="noStrike" kern="1200" baseline="0" dirty="0" smtClean="0">
                          <a:solidFill>
                            <a:schemeClr val="dk1"/>
                          </a:solidFill>
                          <a:latin typeface="+mn-lt"/>
                          <a:ea typeface="+mn-ea"/>
                          <a:cs typeface="+mn-cs"/>
                        </a:rPr>
                        <a:t>(situação irregular)</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&gt; 3</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&gt; 2</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p>
                      <a:pPr algn="just"/>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c>
                  <a:txBody>
                    <a:bodyPr/>
                    <a:lstStyle/>
                    <a:p>
                      <a:pPr algn="just"/>
                      <a:r>
                        <a:rPr lang="pt-BR" sz="1500" b="0" i="0" u="none" strike="noStrike" kern="1200" baseline="0" dirty="0" smtClean="0">
                          <a:solidFill>
                            <a:schemeClr val="dk1"/>
                          </a:solidFill>
                          <a:latin typeface="+mn-lt"/>
                          <a:ea typeface="+mn-ea"/>
                          <a:cs typeface="+mn-cs"/>
                        </a:rPr>
                        <a:t>Quando já cursaram mais de uma vez e meia a quantidade de períodos regulares de seus cursos, ou</a:t>
                      </a:r>
                    </a:p>
                    <a:p>
                      <a:pPr algn="just"/>
                      <a:r>
                        <a:rPr lang="pt-BR" sz="1500" b="0" i="0" u="none" strike="noStrike" kern="1200" baseline="0" dirty="0" smtClean="0">
                          <a:solidFill>
                            <a:schemeClr val="dk1"/>
                          </a:solidFill>
                          <a:latin typeface="+mn-lt"/>
                          <a:ea typeface="+mn-ea"/>
                          <a:cs typeface="+mn-cs"/>
                        </a:rPr>
                        <a:t>Quando a </a:t>
                      </a:r>
                      <a:r>
                        <a:rPr lang="pt-BR" sz="1500" b="0" i="0" u="sng" strike="noStrike" kern="1200" baseline="0" dirty="0" smtClean="0">
                          <a:solidFill>
                            <a:schemeClr val="dk1"/>
                          </a:solidFill>
                          <a:latin typeface="+mn-lt"/>
                          <a:ea typeface="+mn-ea"/>
                          <a:cs typeface="+mn-cs"/>
                        </a:rPr>
                        <a:t>previsão</a:t>
                      </a:r>
                      <a:r>
                        <a:rPr lang="pt-BR" sz="1500" b="0" i="0" u="none" strike="noStrike" kern="1200" baseline="0" dirty="0" smtClean="0">
                          <a:solidFill>
                            <a:schemeClr val="dk1"/>
                          </a:solidFill>
                          <a:latin typeface="+mn-lt"/>
                          <a:ea typeface="+mn-ea"/>
                          <a:cs typeface="+mn-cs"/>
                        </a:rPr>
                        <a:t> de conclusão do curso corresponder ao mesmo período citado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r>
            </a:tbl>
          </a:graphicData>
        </a:graphic>
      </p:graphicFrame>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5</a:t>
            </a:r>
            <a:endParaRPr lang="en-US" dirty="0"/>
          </a:p>
        </p:txBody>
      </p:sp>
    </p:spTree>
    <p:extLst>
      <p:ext uri="{BB962C8B-B14F-4D97-AF65-F5344CB8AC3E}">
        <p14:creationId xmlns:p14="http://schemas.microsoft.com/office/powerpoint/2010/main" val="153075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Situação Irregular (Verificação)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68" y="1733914"/>
            <a:ext cx="6089230" cy="4712675"/>
          </a:xfrm>
          <a:prstGeom prst="rect">
            <a:avLst/>
          </a:prstGeom>
          <a:effectLst>
            <a:outerShdw blurRad="50800" dist="38100" dir="2700000" algn="tl" rotWithShape="0">
              <a:prstClr val="black">
                <a:alpha val="40000"/>
              </a:prstClr>
            </a:outerShdw>
          </a:effectLst>
        </p:spPr>
      </p:pic>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6</a:t>
            </a:r>
            <a:endParaRPr lang="en-US" dirty="0"/>
          </a:p>
        </p:txBody>
      </p:sp>
      <p:sp>
        <p:nvSpPr>
          <p:cNvPr id="4" name="Retângulo 3"/>
          <p:cNvSpPr/>
          <p:nvPr/>
        </p:nvSpPr>
        <p:spPr>
          <a:xfrm>
            <a:off x="1911453" y="6446589"/>
            <a:ext cx="5544355" cy="276999"/>
          </a:xfrm>
          <a:prstGeom prst="rect">
            <a:avLst/>
          </a:prstGeom>
        </p:spPr>
        <p:txBody>
          <a:bodyPr wrap="square">
            <a:spAutoFit/>
          </a:bodyPr>
          <a:lstStyle/>
          <a:p>
            <a:r>
              <a:rPr lang="pt-BR" sz="1200" dirty="0" smtClean="0">
                <a:solidFill>
                  <a:srgbClr val="000000"/>
                </a:solidFill>
                <a:latin typeface="NimbusRomNo9L-Regu"/>
              </a:rPr>
              <a:t>Fluxograma </a:t>
            </a:r>
            <a:r>
              <a:rPr lang="pt-BR" sz="1200" dirty="0">
                <a:solidFill>
                  <a:srgbClr val="000000"/>
                </a:solidFill>
                <a:latin typeface="NimbusRomNo9L-Regu"/>
              </a:rPr>
              <a:t>de Verificação de Permanência em Situação Irregular </a:t>
            </a:r>
            <a:r>
              <a:rPr lang="pt-BR" sz="1200" dirty="0" smtClean="0">
                <a:solidFill>
                  <a:srgbClr val="000000"/>
                </a:solidFill>
                <a:latin typeface="NimbusRomNo9L-Regu"/>
              </a:rPr>
              <a:t>(</a:t>
            </a:r>
            <a:r>
              <a:rPr lang="pt-BR" sz="1200" dirty="0" smtClean="0">
                <a:solidFill>
                  <a:srgbClr val="262666"/>
                </a:solidFill>
                <a:latin typeface="NimbusRomNo9L-Regu"/>
              </a:rPr>
              <a:t>DEPES)</a:t>
            </a:r>
            <a:endParaRPr lang="pt-BR" sz="1200" dirty="0"/>
          </a:p>
        </p:txBody>
      </p:sp>
    </p:spTree>
    <p:extLst>
      <p:ext uri="{BB962C8B-B14F-4D97-AF65-F5344CB8AC3E}">
        <p14:creationId xmlns:p14="http://schemas.microsoft.com/office/powerpoint/2010/main" val="157977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Situação Irregular (Consequências)</a:t>
            </a:r>
          </a:p>
        </p:txBody>
      </p:sp>
      <p:sp>
        <p:nvSpPr>
          <p:cNvPr id="20482" name="Espaço Reservado para Conteúdo 2"/>
          <p:cNvSpPr>
            <a:spLocks noGrp="1"/>
          </p:cNvSpPr>
          <p:nvPr>
            <p:ph idx="1"/>
          </p:nvPr>
        </p:nvSpPr>
        <p:spPr>
          <a:xfrm>
            <a:off x="1358504" y="1575198"/>
            <a:ext cx="7392590" cy="5282802"/>
          </a:xfrm>
        </p:spPr>
        <p:txBody>
          <a:bodyPr anchor="ctr" anchorCtr="0">
            <a:normAutofit/>
          </a:bodyPr>
          <a:lstStyle/>
          <a:p>
            <a:pPr marL="0" indent="0" algn="just">
              <a:buNone/>
            </a:pPr>
            <a:r>
              <a:rPr lang="pt-BR" sz="2100" dirty="0"/>
              <a:t>Os alunos devem seguir estritamente as regras abaixo, pois, caso violem uma delas, haverá a instauração do processo de cancelamento de sua matrícula:</a:t>
            </a:r>
          </a:p>
          <a:p>
            <a:pPr marL="400050" indent="-457200" algn="just">
              <a:buFont typeface="+mj-lt"/>
              <a:buAutoNum type="alphaLcParenR"/>
            </a:pPr>
            <a:r>
              <a:rPr lang="pt-BR" sz="2100" dirty="0" smtClean="0"/>
              <a:t>Não </a:t>
            </a:r>
            <a:r>
              <a:rPr lang="pt-BR" sz="2100" dirty="0"/>
              <a:t>poderá ter reprovação em nenhuma das dis-ciplinas restantes;</a:t>
            </a:r>
          </a:p>
          <a:p>
            <a:pPr marL="400050" indent="-457200" algn="just">
              <a:buFont typeface="+mj-lt"/>
              <a:buAutoNum type="alphaLcParenR"/>
            </a:pPr>
            <a:r>
              <a:rPr lang="pt-BR" sz="2100" dirty="0" smtClean="0"/>
              <a:t>Deve </a:t>
            </a:r>
            <a:r>
              <a:rPr lang="pt-BR" sz="2100" dirty="0"/>
              <a:t>cursar um conjunto de disciplinas cujo o </a:t>
            </a:r>
            <a:r>
              <a:rPr lang="pt-BR" sz="2100" dirty="0" smtClean="0"/>
              <a:t>total </a:t>
            </a:r>
            <a:r>
              <a:rPr lang="pt-BR" sz="2100" dirty="0"/>
              <a:t>de créditos </a:t>
            </a:r>
            <a:r>
              <a:rPr lang="pt-BR" sz="2100" u="sng" dirty="0"/>
              <a:t>c</a:t>
            </a:r>
            <a:r>
              <a:rPr lang="pt-BR" sz="2100" dirty="0"/>
              <a:t> obedeça à expressão </a:t>
            </a:r>
            <a:r>
              <a:rPr lang="pt-BR" sz="2100" b="1" dirty="0"/>
              <a:t>c=min(20, t)</a:t>
            </a:r>
            <a:r>
              <a:rPr lang="pt-BR" sz="2100" dirty="0"/>
              <a:t>, onde </a:t>
            </a:r>
            <a:r>
              <a:rPr lang="pt-BR" sz="2100" u="sng" dirty="0"/>
              <a:t>t</a:t>
            </a:r>
            <a:r>
              <a:rPr lang="pt-BR" sz="2100" dirty="0"/>
              <a:t> é o total de créditos que o aluno deve para a conclusão de seu curso;</a:t>
            </a:r>
          </a:p>
          <a:p>
            <a:pPr marL="400050" indent="-457200" algn="just">
              <a:buFont typeface="+mj-lt"/>
              <a:buAutoNum type="alphaLcParenR"/>
            </a:pPr>
            <a:r>
              <a:rPr lang="pt-BR" sz="2100" dirty="0" smtClean="0"/>
              <a:t>Não </a:t>
            </a:r>
            <a:r>
              <a:rPr lang="pt-BR" sz="2100" dirty="0"/>
              <a:t>poderá realizar trancamentos, exceto em </a:t>
            </a:r>
            <a:r>
              <a:rPr lang="pt-BR" sz="2100" dirty="0" smtClean="0"/>
              <a:t>caso </a:t>
            </a:r>
            <a:r>
              <a:rPr lang="pt-BR" sz="2100" dirty="0"/>
              <a:t>de problemas de saúde.</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7</a:t>
            </a:r>
            <a:endParaRPr lang="en-US" dirty="0"/>
          </a:p>
        </p:txBody>
      </p:sp>
    </p:spTree>
    <p:extLst>
      <p:ext uri="{BB962C8B-B14F-4D97-AF65-F5344CB8AC3E}">
        <p14:creationId xmlns:p14="http://schemas.microsoft.com/office/powerpoint/2010/main" val="1089040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Cancelamento da matrícula</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indent="0" algn="just">
              <a:buNone/>
            </a:pPr>
            <a:r>
              <a:rPr lang="pt-BR" sz="2100" dirty="0"/>
              <a:t>Circunstâncias:</a:t>
            </a:r>
          </a:p>
          <a:p>
            <a:pPr marL="457200" indent="-457200" algn="just">
              <a:buFont typeface="+mj-lt"/>
              <a:buAutoNum type="arabicPeriod"/>
            </a:pPr>
            <a:r>
              <a:rPr lang="pt-BR" sz="2100" dirty="0" smtClean="0"/>
              <a:t>reprovação </a:t>
            </a:r>
            <a:r>
              <a:rPr lang="pt-BR" sz="2100" dirty="0"/>
              <a:t>(média e/ou frequência) em todas as disciplinas por 3 (três) períodos letivos, exceto se tiver matriculado somente em uma disciplina;</a:t>
            </a:r>
          </a:p>
          <a:p>
            <a:pPr marL="457200" indent="-457200" algn="just">
              <a:buFont typeface="+mj-lt"/>
              <a:buAutoNum type="arabicPeriod"/>
            </a:pPr>
            <a:r>
              <a:rPr lang="pt-BR" sz="2100" dirty="0" smtClean="0"/>
              <a:t>reprovação </a:t>
            </a:r>
            <a:r>
              <a:rPr lang="pt-BR" sz="2100" dirty="0"/>
              <a:t>(média e/ou frequência) em uma mesma disciplina por 4 (quatro) vezes nos cursos com duração maior ou igual a quatro anos e por 3 (três) vezes para os demais cursos; ou</a:t>
            </a:r>
          </a:p>
          <a:p>
            <a:pPr marL="457200" indent="-457200" algn="just">
              <a:buFont typeface="+mj-lt"/>
              <a:buAutoNum type="arabicPeriod"/>
            </a:pPr>
            <a:r>
              <a:rPr lang="pt-BR" sz="2100" dirty="0" smtClean="0"/>
              <a:t>ultrapassar </a:t>
            </a:r>
            <a:r>
              <a:rPr lang="pt-BR" sz="2100" dirty="0"/>
              <a:t>o prazo máximo de integralização do Curso.</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8</a:t>
            </a:r>
            <a:endParaRPr lang="en-US" dirty="0"/>
          </a:p>
        </p:txBody>
      </p:sp>
    </p:spTree>
    <p:extLst>
      <p:ext uri="{BB962C8B-B14F-4D97-AF65-F5344CB8AC3E}">
        <p14:creationId xmlns:p14="http://schemas.microsoft.com/office/powerpoint/2010/main" val="225112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Ciclo de vida semestral</a:t>
            </a:r>
          </a:p>
        </p:txBody>
      </p:sp>
      <p:grpSp>
        <p:nvGrpSpPr>
          <p:cNvPr id="50" name="Grupo 49"/>
          <p:cNvGrpSpPr/>
          <p:nvPr/>
        </p:nvGrpSpPr>
        <p:grpSpPr>
          <a:xfrm>
            <a:off x="1223488" y="2050338"/>
            <a:ext cx="6756968" cy="4203353"/>
            <a:chOff x="1236367" y="2024580"/>
            <a:chExt cx="6756968" cy="4203353"/>
          </a:xfrm>
        </p:grpSpPr>
        <p:cxnSp>
          <p:nvCxnSpPr>
            <p:cNvPr id="15" name="Conector de seta reta 14"/>
            <p:cNvCxnSpPr>
              <a:stCxn id="7" idx="0"/>
              <a:endCxn id="8" idx="4"/>
            </p:cNvCxnSpPr>
            <p:nvPr/>
          </p:nvCxnSpPr>
          <p:spPr>
            <a:xfrm flipV="1">
              <a:off x="2236090" y="3823604"/>
              <a:ext cx="0" cy="536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3615129" y="3604662"/>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effectLst>
                    <a:outerShdw blurRad="50800" dist="38100" dir="2700000" algn="tl" rotWithShape="0">
                      <a:prstClr val="black">
                        <a:alpha val="40000"/>
                      </a:prstClr>
                    </a:outerShdw>
                  </a:effectLst>
                </a:rPr>
                <a:t>Sistema Acadêmico</a:t>
              </a:r>
              <a:endParaRPr lang="pt-BR" sz="1600" dirty="0">
                <a:effectLst>
                  <a:outerShdw blurRad="50800" dist="38100" dir="2700000" algn="tl" rotWithShape="0">
                    <a:prstClr val="black">
                      <a:alpha val="40000"/>
                    </a:prstClr>
                  </a:outerShdw>
                </a:effectLst>
              </a:endParaRPr>
            </a:p>
          </p:txBody>
        </p:sp>
        <p:sp>
          <p:nvSpPr>
            <p:cNvPr id="6" name="Elipse 5"/>
            <p:cNvSpPr/>
            <p:nvPr/>
          </p:nvSpPr>
          <p:spPr>
            <a:xfrm>
              <a:off x="3615129" y="5184744"/>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Exportação dos dados</a:t>
              </a:r>
              <a:endParaRPr lang="pt-BR" sz="1500" dirty="0">
                <a:effectLst>
                  <a:outerShdw blurRad="50800" dist="38100" dir="2700000" algn="tl" rotWithShape="0">
                    <a:prstClr val="black">
                      <a:alpha val="40000"/>
                    </a:prstClr>
                  </a:outerShdw>
                </a:effectLst>
              </a:endParaRPr>
            </a:p>
          </p:txBody>
        </p:sp>
        <p:sp>
          <p:nvSpPr>
            <p:cNvPr id="7" name="Elipse 6"/>
            <p:cNvSpPr/>
            <p:nvPr/>
          </p:nvSpPr>
          <p:spPr>
            <a:xfrm>
              <a:off x="1236367" y="4360498"/>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Conversão em relatórios</a:t>
              </a:r>
              <a:endParaRPr lang="pt-BR" sz="1500" dirty="0">
                <a:effectLst>
                  <a:outerShdw blurRad="50800" dist="38100" dir="2700000" algn="tl" rotWithShape="0">
                    <a:prstClr val="black">
                      <a:alpha val="40000"/>
                    </a:prstClr>
                  </a:outerShdw>
                </a:effectLst>
              </a:endParaRPr>
            </a:p>
          </p:txBody>
        </p:sp>
        <p:sp>
          <p:nvSpPr>
            <p:cNvPr id="8" name="Elipse 7"/>
            <p:cNvSpPr/>
            <p:nvPr/>
          </p:nvSpPr>
          <p:spPr>
            <a:xfrm>
              <a:off x="1236367" y="2780415"/>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Análise das informações</a:t>
              </a:r>
              <a:endParaRPr lang="pt-BR" sz="1500" dirty="0">
                <a:effectLst>
                  <a:outerShdw blurRad="50800" dist="38100" dir="2700000" algn="tl" rotWithShape="0">
                    <a:prstClr val="black">
                      <a:alpha val="40000"/>
                    </a:prstClr>
                  </a:outerShdw>
                </a:effectLst>
              </a:endParaRPr>
            </a:p>
          </p:txBody>
        </p:sp>
        <p:sp>
          <p:nvSpPr>
            <p:cNvPr id="9" name="Elipse 8"/>
            <p:cNvSpPr/>
            <p:nvPr/>
          </p:nvSpPr>
          <p:spPr>
            <a:xfrm>
              <a:off x="3615129" y="2024580"/>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effectLst>
                    <a:outerShdw blurRad="50800" dist="38100" dir="2700000" algn="tl" rotWithShape="0">
                      <a:prstClr val="black">
                        <a:alpha val="40000"/>
                      </a:prstClr>
                    </a:outerShdw>
                  </a:effectLst>
                </a:rPr>
                <a:t>Convocação dos alunos</a:t>
              </a:r>
              <a:endParaRPr lang="pt-BR" sz="1400" dirty="0">
                <a:effectLst>
                  <a:outerShdw blurRad="50800" dist="38100" dir="2700000" algn="tl" rotWithShape="0">
                    <a:prstClr val="black">
                      <a:alpha val="40000"/>
                    </a:prstClr>
                  </a:outerShdw>
                </a:effectLst>
              </a:endParaRPr>
            </a:p>
          </p:txBody>
        </p:sp>
        <p:sp>
          <p:nvSpPr>
            <p:cNvPr id="10" name="Elipse 9"/>
            <p:cNvSpPr/>
            <p:nvPr/>
          </p:nvSpPr>
          <p:spPr>
            <a:xfrm>
              <a:off x="5993890" y="2780416"/>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Reunião</a:t>
              </a:r>
              <a:endParaRPr lang="pt-BR" sz="1500" dirty="0">
                <a:effectLst>
                  <a:outerShdw blurRad="50800" dist="38100" dir="2700000" algn="tl" rotWithShape="0">
                    <a:prstClr val="black">
                      <a:alpha val="40000"/>
                    </a:prstClr>
                  </a:outerShdw>
                </a:effectLst>
              </a:endParaRPr>
            </a:p>
          </p:txBody>
        </p:sp>
        <p:sp>
          <p:nvSpPr>
            <p:cNvPr id="11" name="Elipse 10"/>
            <p:cNvSpPr/>
            <p:nvPr/>
          </p:nvSpPr>
          <p:spPr>
            <a:xfrm>
              <a:off x="5993890" y="4360498"/>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effectLst>
                    <a:outerShdw blurRad="50800" dist="38100" dir="2700000" algn="tl" rotWithShape="0">
                      <a:prstClr val="black">
                        <a:alpha val="40000"/>
                      </a:prstClr>
                    </a:outerShdw>
                  </a:effectLst>
                </a:rPr>
                <a:t>Avaliação/</a:t>
              </a:r>
            </a:p>
            <a:p>
              <a:pPr algn="ctr"/>
              <a:r>
                <a:rPr lang="pt-BR" sz="1400" dirty="0" smtClean="0">
                  <a:effectLst>
                    <a:outerShdw blurRad="50800" dist="38100" dir="2700000" algn="tl" rotWithShape="0">
                      <a:prstClr val="black">
                        <a:alpha val="40000"/>
                      </a:prstClr>
                    </a:outerShdw>
                  </a:effectLst>
                </a:rPr>
                <a:t>Reavaliação do Plano de Estudo</a:t>
              </a:r>
              <a:endParaRPr lang="pt-BR" sz="1400" dirty="0">
                <a:effectLst>
                  <a:outerShdw blurRad="50800" dist="38100" dir="2700000" algn="tl" rotWithShape="0">
                    <a:prstClr val="black">
                      <a:alpha val="40000"/>
                    </a:prstClr>
                  </a:outerShdw>
                </a:effectLst>
              </a:endParaRPr>
            </a:p>
          </p:txBody>
        </p:sp>
        <p:cxnSp>
          <p:nvCxnSpPr>
            <p:cNvPr id="5" name="Conector de seta reta 4"/>
            <p:cNvCxnSpPr>
              <a:stCxn id="3" idx="4"/>
              <a:endCxn id="6" idx="0"/>
            </p:cNvCxnSpPr>
            <p:nvPr/>
          </p:nvCxnSpPr>
          <p:spPr>
            <a:xfrm>
              <a:off x="4614852" y="4647851"/>
              <a:ext cx="0" cy="53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a:stCxn id="6" idx="2"/>
              <a:endCxn id="7" idx="5"/>
            </p:cNvCxnSpPr>
            <p:nvPr/>
          </p:nvCxnSpPr>
          <p:spPr>
            <a:xfrm flipH="1" flipV="1">
              <a:off x="2943000" y="5250916"/>
              <a:ext cx="672129" cy="45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9" idx="6"/>
              <a:endCxn id="10" idx="1"/>
            </p:cNvCxnSpPr>
            <p:nvPr/>
          </p:nvCxnSpPr>
          <p:spPr>
            <a:xfrm>
              <a:off x="5614574" y="2546175"/>
              <a:ext cx="672128" cy="38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stCxn id="8" idx="7"/>
              <a:endCxn id="9" idx="2"/>
            </p:cNvCxnSpPr>
            <p:nvPr/>
          </p:nvCxnSpPr>
          <p:spPr>
            <a:xfrm flipV="1">
              <a:off x="2943000" y="2546175"/>
              <a:ext cx="672129" cy="38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10" idx="4"/>
              <a:endCxn id="11" idx="0"/>
            </p:cNvCxnSpPr>
            <p:nvPr/>
          </p:nvCxnSpPr>
          <p:spPr>
            <a:xfrm>
              <a:off x="6993613" y="3823605"/>
              <a:ext cx="0" cy="53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3"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9</a:t>
            </a:r>
            <a:endParaRPr lang="en-US" dirty="0"/>
          </a:p>
        </p:txBody>
      </p:sp>
    </p:spTree>
    <p:extLst>
      <p:ext uri="{BB962C8B-B14F-4D97-AF65-F5344CB8AC3E}">
        <p14:creationId xmlns:p14="http://schemas.microsoft.com/office/powerpoint/2010/main" val="3936838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5202</TotalTime>
  <Words>2152</Words>
  <Application>Microsoft Office PowerPoint</Application>
  <PresentationFormat>Apresentação na tela (4:3)</PresentationFormat>
  <Paragraphs>530</Paragraphs>
  <Slides>48</Slides>
  <Notes>2</Notes>
  <HiddenSlides>13</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Arial</vt:lpstr>
      <vt:lpstr>Calibri</vt:lpstr>
      <vt:lpstr>Century Gothic</vt:lpstr>
      <vt:lpstr>NimbusRomNo9L-Regu</vt:lpstr>
      <vt:lpstr>Times New Roman</vt:lpstr>
      <vt:lpstr>Wingdings 3</vt:lpstr>
      <vt:lpstr>Cacho</vt:lpstr>
      <vt:lpstr>CENTRO FEDERAL DE EDUCAÇÃO TECNOLÓGICA CELSO SUCKOW DA FONSECA DIRETORIA DE ENSINO (DIREN) DEPARTAMENTO DE EDUCAÇÃO SUPERIOR (DEPES)  DEPARTAMENTO DE INFORMÁTICA (DEPIN)  CURSO SUPERIOR DE TECNOLOGIA EM SISTEMAS PARA INTERNET (CST-SI) 2017.2</vt:lpstr>
      <vt:lpstr>Tópicos a serem abordados</vt:lpstr>
      <vt:lpstr>Motivação</vt:lpstr>
      <vt:lpstr>CADD</vt:lpstr>
      <vt:lpstr>Faixas de Criticidade</vt:lpstr>
      <vt:lpstr>Situação Irregular (Verificação)</vt:lpstr>
      <vt:lpstr>Situação Irregular (Consequências)</vt:lpstr>
      <vt:lpstr>Cancelamento da matrícula</vt:lpstr>
      <vt:lpstr>Ciclo de vida semestral</vt:lpstr>
      <vt:lpstr>Objetivo</vt:lpstr>
      <vt:lpstr>Fundamentação</vt:lpstr>
      <vt:lpstr>Trabalhos Relacionados</vt:lpstr>
      <vt:lpstr>Modelagem do Sistema</vt:lpstr>
      <vt:lpstr>Diagrama de Casos de Uso</vt:lpstr>
      <vt:lpstr>Atores do Sistema</vt:lpstr>
      <vt:lpstr>Protótipos das Telas (Administrador)</vt:lpstr>
      <vt:lpstr>Carregar dados do SIE</vt:lpstr>
      <vt:lpstr>Gerenciar CADDs</vt:lpstr>
      <vt:lpstr>Criar CADD</vt:lpstr>
      <vt:lpstr>Visualizar CADD</vt:lpstr>
      <vt:lpstr>Editar CADD</vt:lpstr>
      <vt:lpstr>Excluir CADD</vt:lpstr>
      <vt:lpstr>Gerenciar Membros das CADDs</vt:lpstr>
      <vt:lpstr>Criar Membro</vt:lpstr>
      <vt:lpstr>Visualizar Membro</vt:lpstr>
      <vt:lpstr>Editar Membro</vt:lpstr>
      <vt:lpstr>Excluir Membro</vt:lpstr>
      <vt:lpstr>Protótipos das Telas (Membro  CADD)</vt:lpstr>
      <vt:lpstr>Reuniões da CADD</vt:lpstr>
      <vt:lpstr>Agendar Reunião</vt:lpstr>
      <vt:lpstr>Visualizar Reunião</vt:lpstr>
      <vt:lpstr>Cancelar Reunião</vt:lpstr>
      <vt:lpstr>Atendimentos</vt:lpstr>
      <vt:lpstr>Agendar Atendimento</vt:lpstr>
      <vt:lpstr>Avaliação do Plano de Estudos</vt:lpstr>
      <vt:lpstr>Relatórios</vt:lpstr>
      <vt:lpstr>Relatórios</vt:lpstr>
      <vt:lpstr>Protótipos das Telas (Aluno)</vt:lpstr>
      <vt:lpstr>Reuniões</vt:lpstr>
      <vt:lpstr>Atendimentos</vt:lpstr>
      <vt:lpstr>Plano de Estudos</vt:lpstr>
      <vt:lpstr>Plano de Estudos</vt:lpstr>
      <vt:lpstr>Cadastrar Plano</vt:lpstr>
      <vt:lpstr>Plano Cadastrado</vt:lpstr>
      <vt:lpstr>Próximos Passos</vt:lpstr>
      <vt:lpstr>Cronograma</vt:lpstr>
      <vt:lpstr>Conclusão</vt:lpstr>
      <vt:lpstr>? Perguntas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Federal</dc:title>
  <dc:creator>José Rodrigues</dc:creator>
  <cp:lastModifiedBy>José Rodrigues</cp:lastModifiedBy>
  <cp:revision>514</cp:revision>
  <dcterms:created xsi:type="dcterms:W3CDTF">2014-11-01T21:04:07Z</dcterms:created>
  <dcterms:modified xsi:type="dcterms:W3CDTF">2017-12-09T13:27:23Z</dcterms:modified>
</cp:coreProperties>
</file>