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25" r:id="rId1"/>
  </p:sldMasterIdLst>
  <p:notesMasterIdLst>
    <p:notesMasterId r:id="rId23"/>
  </p:notesMasterIdLst>
  <p:sldIdLst>
    <p:sldId id="256" r:id="rId2"/>
    <p:sldId id="337" r:id="rId3"/>
    <p:sldId id="282" r:id="rId4"/>
    <p:sldId id="328" r:id="rId5"/>
    <p:sldId id="334" r:id="rId6"/>
    <p:sldId id="335" r:id="rId7"/>
    <p:sldId id="340" r:id="rId8"/>
    <p:sldId id="339" r:id="rId9"/>
    <p:sldId id="342" r:id="rId10"/>
    <p:sldId id="336" r:id="rId11"/>
    <p:sldId id="343" r:id="rId12"/>
    <p:sldId id="345" r:id="rId13"/>
    <p:sldId id="288" r:id="rId14"/>
    <p:sldId id="291" r:id="rId15"/>
    <p:sldId id="292" r:id="rId16"/>
    <p:sldId id="346" r:id="rId17"/>
    <p:sldId id="348" r:id="rId18"/>
    <p:sldId id="349" r:id="rId19"/>
    <p:sldId id="324" r:id="rId20"/>
    <p:sldId id="326" r:id="rId21"/>
    <p:sldId id="287"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AF91E-3854-4F74-9D84-8E007FD8E44D}" type="datetimeFigureOut">
              <a:rPr lang="pt-BR" smtClean="0"/>
              <a:t>24/06/2018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B7A12-5F87-4D61-9903-17E8DBF2E36D}" type="slidenum">
              <a:rPr lang="pt-BR" smtClean="0"/>
              <a:t>‹nº›</a:t>
            </a:fld>
            <a:endParaRPr lang="pt-BR"/>
          </a:p>
        </p:txBody>
      </p:sp>
    </p:spTree>
    <p:extLst>
      <p:ext uri="{BB962C8B-B14F-4D97-AF65-F5344CB8AC3E}">
        <p14:creationId xmlns:p14="http://schemas.microsoft.com/office/powerpoint/2010/main" val="400859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F6B7A12-5F87-4D61-9903-17E8DBF2E36D}" type="slidenum">
              <a:rPr lang="pt-BR" smtClean="0"/>
              <a:t>1</a:t>
            </a:fld>
            <a:endParaRPr lang="pt-BR"/>
          </a:p>
        </p:txBody>
      </p:sp>
    </p:spTree>
    <p:extLst>
      <p:ext uri="{BB962C8B-B14F-4D97-AF65-F5344CB8AC3E}">
        <p14:creationId xmlns:p14="http://schemas.microsoft.com/office/powerpoint/2010/main" val="275312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F6B7A12-5F87-4D61-9903-17E8DBF2E36D}" type="slidenum">
              <a:rPr lang="pt-BR" smtClean="0"/>
              <a:t>3</a:t>
            </a:fld>
            <a:endParaRPr lang="pt-BR"/>
          </a:p>
        </p:txBody>
      </p:sp>
    </p:spTree>
    <p:extLst>
      <p:ext uri="{BB962C8B-B14F-4D97-AF65-F5344CB8AC3E}">
        <p14:creationId xmlns:p14="http://schemas.microsoft.com/office/powerpoint/2010/main" val="211487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pPr>
              <a:defRPr/>
            </a:pPr>
            <a:fld id="{408DA292-8A77-4E41-A280-0E6DC909C2D2}"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03196781-4383-42BE-9AB2-C641E16DD574}" type="slidenum">
              <a:rPr lang="en-US" smtClean="0"/>
              <a:pPr>
                <a:defRPr/>
              </a:pPr>
              <a:t>‹nº›</a:t>
            </a:fld>
            <a:endParaRPr lang="en-US" dirty="0"/>
          </a:p>
        </p:txBody>
      </p:sp>
    </p:spTree>
    <p:extLst>
      <p:ext uri="{BB962C8B-B14F-4D97-AF65-F5344CB8AC3E}">
        <p14:creationId xmlns:p14="http://schemas.microsoft.com/office/powerpoint/2010/main" val="183565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665D2E26-8DE6-464B-BBD0-FC37587EFA4E}"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D44ED6A0-6F91-44BF-A09E-32934770710B}" type="slidenum">
              <a:rPr lang="en-US" smtClean="0"/>
              <a:pPr>
                <a:defRPr/>
              </a:pPr>
              <a:t>‹nº›</a:t>
            </a:fld>
            <a:endParaRPr lang="en-US" dirty="0"/>
          </a:p>
        </p:txBody>
      </p:sp>
    </p:spTree>
    <p:extLst>
      <p:ext uri="{BB962C8B-B14F-4D97-AF65-F5344CB8AC3E}">
        <p14:creationId xmlns:p14="http://schemas.microsoft.com/office/powerpoint/2010/main" val="34760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45D899F3-EDDC-4754-A5F9-EEA132C15A08}"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7FD5A95-B53B-4609-A08B-63452B07873B}" type="slidenum">
              <a:rPr lang="en-US" smtClean="0"/>
              <a:pPr>
                <a:defRPr/>
              </a:pPr>
              <a:t>‹nº›</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7191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D405F0C7-CCB1-430F-A1A5-3F339CAB2E4C}"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624D0054-B62F-4055-AFC9-CE153A502026}" type="slidenum">
              <a:rPr lang="en-US" smtClean="0"/>
              <a:pPr>
                <a:defRPr/>
              </a:pPr>
              <a:t>‹nº›</a:t>
            </a:fld>
            <a:endParaRPr lang="en-US" dirty="0"/>
          </a:p>
        </p:txBody>
      </p:sp>
    </p:spTree>
    <p:extLst>
      <p:ext uri="{BB962C8B-B14F-4D97-AF65-F5344CB8AC3E}">
        <p14:creationId xmlns:p14="http://schemas.microsoft.com/office/powerpoint/2010/main" val="397313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3750E8C3-D99E-405F-8761-D2C498849E9F}"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EFE1FB9-BBD3-42E1-A041-4F7C5226B3D1}" type="slidenum">
              <a:rPr lang="en-US" smtClean="0"/>
              <a:pPr>
                <a:defRPr/>
              </a:pPr>
              <a:t>‹nº›</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36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pPr>
              <a:defRPr/>
            </a:pPr>
            <a:fld id="{DA3BF779-78FE-44B3-9F62-480E116E9EC1}"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4029F2A6-3A9E-4F32-8458-C1CA5281AB24}" type="slidenum">
              <a:rPr lang="en-US" smtClean="0"/>
              <a:pPr>
                <a:defRPr/>
              </a:pPr>
              <a:t>‹nº›</a:t>
            </a:fld>
            <a:endParaRPr lang="en-US" dirty="0"/>
          </a:p>
        </p:txBody>
      </p:sp>
    </p:spTree>
    <p:extLst>
      <p:ext uri="{BB962C8B-B14F-4D97-AF65-F5344CB8AC3E}">
        <p14:creationId xmlns:p14="http://schemas.microsoft.com/office/powerpoint/2010/main" val="1576890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1E3CFC92-1CA2-469B-ACEB-315D5E3E7F97}"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14AA95B-AC4B-40EF-B8E1-F1F02484E6A3}" type="slidenum">
              <a:rPr lang="en-US" smtClean="0"/>
              <a:pPr>
                <a:defRPr/>
              </a:pPr>
              <a:t>‹nº›</a:t>
            </a:fld>
            <a:endParaRPr lang="en-US" dirty="0"/>
          </a:p>
        </p:txBody>
      </p:sp>
    </p:spTree>
    <p:extLst>
      <p:ext uri="{BB962C8B-B14F-4D97-AF65-F5344CB8AC3E}">
        <p14:creationId xmlns:p14="http://schemas.microsoft.com/office/powerpoint/2010/main" val="266160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4A69ACE5-0035-4E64-A2A7-C2670C35075E}"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20AA42AA-BA8D-4A8D-B5BB-90ED6C6A7E20}" type="slidenum">
              <a:rPr lang="en-US" smtClean="0"/>
              <a:pPr>
                <a:defRPr/>
              </a:pPr>
              <a:t>‹nº›</a:t>
            </a:fld>
            <a:endParaRPr lang="en-US" dirty="0"/>
          </a:p>
        </p:txBody>
      </p:sp>
    </p:spTree>
    <p:extLst>
      <p:ext uri="{BB962C8B-B14F-4D97-AF65-F5344CB8AC3E}">
        <p14:creationId xmlns:p14="http://schemas.microsoft.com/office/powerpoint/2010/main" val="142282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pPr>
              <a:defRPr/>
            </a:pPr>
            <a:fld id="{4BB2D06A-ACCE-42D2-905B-4E83263F0920}"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C5C67AFD-A7D6-415B-A330-CD76CD71BD84}" type="slidenum">
              <a:rPr lang="en-US" smtClean="0"/>
              <a:pPr>
                <a:defRPr/>
              </a:pPr>
              <a:t>‹nº›</a:t>
            </a:fld>
            <a:endParaRPr lang="en-US" dirty="0"/>
          </a:p>
        </p:txBody>
      </p:sp>
    </p:spTree>
    <p:extLst>
      <p:ext uri="{BB962C8B-B14F-4D97-AF65-F5344CB8AC3E}">
        <p14:creationId xmlns:p14="http://schemas.microsoft.com/office/powerpoint/2010/main" val="9965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1BF04A5D-7F8E-42AD-B689-E058090D1583}" type="datetime1">
              <a:rPr lang="en-US" smtClean="0"/>
              <a:t>6/24/2018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38157A7-5AB1-401C-90C4-0491E4818C3F}" type="slidenum">
              <a:rPr lang="en-US" smtClean="0"/>
              <a:pPr>
                <a:defRPr/>
              </a:pPr>
              <a:t>‹nº›</a:t>
            </a:fld>
            <a:endParaRPr lang="en-US" dirty="0"/>
          </a:p>
        </p:txBody>
      </p:sp>
    </p:spTree>
    <p:extLst>
      <p:ext uri="{BB962C8B-B14F-4D97-AF65-F5344CB8AC3E}">
        <p14:creationId xmlns:p14="http://schemas.microsoft.com/office/powerpoint/2010/main" val="399405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pPr>
              <a:defRPr/>
            </a:pPr>
            <a:fld id="{2A643B3C-D683-43E6-9DEA-2BCD8EDB075D}"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A19F87EA-B08C-4866-90A4-4EA6291BA789}" type="slidenum">
              <a:rPr lang="en-US" smtClean="0"/>
              <a:pPr>
                <a:defRPr/>
              </a:pPr>
              <a:t>‹nº›</a:t>
            </a:fld>
            <a:endParaRPr lang="en-US" dirty="0"/>
          </a:p>
        </p:txBody>
      </p:sp>
    </p:spTree>
    <p:extLst>
      <p:ext uri="{BB962C8B-B14F-4D97-AF65-F5344CB8AC3E}">
        <p14:creationId xmlns:p14="http://schemas.microsoft.com/office/powerpoint/2010/main" val="90072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pPr>
              <a:defRPr/>
            </a:pPr>
            <a:fld id="{12C52C5A-1BEF-4583-8134-BA2E8C68E72D}" type="datetime1">
              <a:rPr lang="en-US" smtClean="0"/>
              <a:t>6/24/2018</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402A126-5E62-4F06-9652-D2C6E3C8E2B1}" type="slidenum">
              <a:rPr lang="en-US" smtClean="0"/>
              <a:pPr>
                <a:defRPr/>
              </a:pPr>
              <a:t>‹nº›</a:t>
            </a:fld>
            <a:endParaRPr lang="en-US" dirty="0"/>
          </a:p>
        </p:txBody>
      </p:sp>
    </p:spTree>
    <p:extLst>
      <p:ext uri="{BB962C8B-B14F-4D97-AF65-F5344CB8AC3E}">
        <p14:creationId xmlns:p14="http://schemas.microsoft.com/office/powerpoint/2010/main" val="30850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pPr>
              <a:defRPr/>
            </a:pPr>
            <a:fld id="{76AB6077-3D4F-4534-B135-2D00AD26AF09}" type="datetime1">
              <a:rPr lang="en-US" smtClean="0"/>
              <a:t>6/24/2018</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9163BA81-E2EC-40A7-8914-336CC9FFA900}" type="slidenum">
              <a:rPr lang="en-US" smtClean="0"/>
              <a:pPr>
                <a:defRPr/>
              </a:pPr>
              <a:t>‹nº›</a:t>
            </a:fld>
            <a:endParaRPr lang="en-US" dirty="0"/>
          </a:p>
        </p:txBody>
      </p:sp>
    </p:spTree>
    <p:extLst>
      <p:ext uri="{BB962C8B-B14F-4D97-AF65-F5344CB8AC3E}">
        <p14:creationId xmlns:p14="http://schemas.microsoft.com/office/powerpoint/2010/main" val="278959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8ECE37C-7F48-4F2E-BD17-E59C6C824AAC}" type="datetime1">
              <a:rPr lang="en-US" smtClean="0"/>
              <a:t>6/24/2018</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59600D58-79E1-4856-AE17-6C01C639C19A}" type="slidenum">
              <a:rPr lang="en-US" smtClean="0"/>
              <a:pPr>
                <a:defRPr/>
              </a:pPr>
              <a:t>‹nº›</a:t>
            </a:fld>
            <a:endParaRPr lang="en-US" dirty="0"/>
          </a:p>
        </p:txBody>
      </p:sp>
    </p:spTree>
    <p:extLst>
      <p:ext uri="{BB962C8B-B14F-4D97-AF65-F5344CB8AC3E}">
        <p14:creationId xmlns:p14="http://schemas.microsoft.com/office/powerpoint/2010/main" val="390563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902604E6-50AF-492F-A951-9BE603905CCD}"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DBE98596-DC50-401B-B96F-71BAA3BD5CE6}" type="slidenum">
              <a:rPr lang="en-US" smtClean="0"/>
              <a:pPr>
                <a:defRPr/>
              </a:pPr>
              <a:t>‹nº›</a:t>
            </a:fld>
            <a:endParaRPr lang="en-US" dirty="0"/>
          </a:p>
        </p:txBody>
      </p:sp>
    </p:spTree>
    <p:extLst>
      <p:ext uri="{BB962C8B-B14F-4D97-AF65-F5344CB8AC3E}">
        <p14:creationId xmlns:p14="http://schemas.microsoft.com/office/powerpoint/2010/main" val="126266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73ABDD8B-EF70-4D7F-9F46-42D6AAD29FF3}" type="datetime1">
              <a:rPr lang="en-US" smtClean="0"/>
              <a:t>6/24/2018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5E39A72C-3A37-4FA9-A54A-C509B3BCB3BE}" type="slidenum">
              <a:rPr lang="en-US" smtClean="0"/>
              <a:pPr>
                <a:defRPr/>
              </a:pPr>
              <a:t>‹nº›</a:t>
            </a:fld>
            <a:endParaRPr lang="en-US" dirty="0"/>
          </a:p>
        </p:txBody>
      </p:sp>
    </p:spTree>
    <p:extLst>
      <p:ext uri="{BB962C8B-B14F-4D97-AF65-F5344CB8AC3E}">
        <p14:creationId xmlns:p14="http://schemas.microsoft.com/office/powerpoint/2010/main" val="253308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lin ang="16200000" scaled="0"/>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1CB7021-C3FD-4963-AB36-1C8B0F0BE38A}" type="datetime1">
              <a:rPr lang="en-US" smtClean="0"/>
              <a:t>6/24/2018</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AAEC185A-1A05-4F2C-8F4E-BF3FFADF9FA2}" type="slidenum">
              <a:rPr lang="en-US" smtClean="0"/>
              <a:pPr>
                <a:defRPr/>
              </a:pPr>
              <a:t>‹nº›</a:t>
            </a:fld>
            <a:endParaRPr lang="en-US" dirty="0"/>
          </a:p>
        </p:txBody>
      </p:sp>
    </p:spTree>
    <p:extLst>
      <p:ext uri="{BB962C8B-B14F-4D97-AF65-F5344CB8AC3E}">
        <p14:creationId xmlns:p14="http://schemas.microsoft.com/office/powerpoint/2010/main" val="11485695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6116" y="772732"/>
            <a:ext cx="7059850" cy="1384900"/>
          </a:xfrm>
        </p:spPr>
        <p:txBody>
          <a:bodyPr rtlCol="0">
            <a:noAutofit/>
          </a:bodyPr>
          <a:lstStyle/>
          <a:p>
            <a:pPr fontAlgn="auto">
              <a:spcAft>
                <a:spcPts val="0"/>
              </a:spcAft>
              <a:defRPr/>
            </a:pPr>
            <a:r>
              <a:rPr lang="pt-BR" sz="1400" dirty="0">
                <a:solidFill>
                  <a:schemeClr val="tx1">
                    <a:lumMod val="85000"/>
                    <a:lumOff val="15000"/>
                  </a:schemeClr>
                </a:solidFill>
              </a:rPr>
              <a:t>CENTRO FEDERAL DE EDUCAÇÃO TECNOLÓGICA CELSO SUCKOW DA FONSECA</a:t>
            </a:r>
            <a:br>
              <a:rPr lang="pt-BR" sz="1400" dirty="0">
                <a:solidFill>
                  <a:schemeClr val="tx1">
                    <a:lumMod val="85000"/>
                    <a:lumOff val="15000"/>
                  </a:schemeClr>
                </a:solidFill>
              </a:rPr>
            </a:br>
            <a:r>
              <a:rPr lang="pt-BR" sz="1400" dirty="0">
                <a:solidFill>
                  <a:schemeClr val="tx1">
                    <a:lumMod val="85000"/>
                    <a:lumOff val="15000"/>
                  </a:schemeClr>
                </a:solidFill>
              </a:rPr>
              <a:t>DIRETORIA DE ENSINO (DIREN)</a:t>
            </a:r>
            <a:br>
              <a:rPr lang="pt-BR" sz="1400" dirty="0">
                <a:solidFill>
                  <a:schemeClr val="tx1">
                    <a:lumMod val="85000"/>
                    <a:lumOff val="15000"/>
                  </a:schemeClr>
                </a:solidFill>
              </a:rPr>
            </a:br>
            <a:r>
              <a:rPr lang="pt-BR" sz="1400" dirty="0">
                <a:solidFill>
                  <a:schemeClr val="tx1">
                    <a:lumMod val="85000"/>
                    <a:lumOff val="15000"/>
                  </a:schemeClr>
                </a:solidFill>
              </a:rPr>
              <a:t>DEPARTAMENTO DE EDUCAÇÃO SUPERIOR (DEPES) </a:t>
            </a:r>
            <a:br>
              <a:rPr lang="pt-BR" sz="1400" dirty="0">
                <a:solidFill>
                  <a:schemeClr val="tx1">
                    <a:lumMod val="85000"/>
                    <a:lumOff val="15000"/>
                  </a:schemeClr>
                </a:solidFill>
              </a:rPr>
            </a:br>
            <a:r>
              <a:rPr lang="pt-BR" sz="1400" dirty="0">
                <a:solidFill>
                  <a:schemeClr val="tx1">
                    <a:lumMod val="85000"/>
                    <a:lumOff val="15000"/>
                  </a:schemeClr>
                </a:solidFill>
              </a:rPr>
              <a:t>DEPARTAMENTO DE INFORMÁTICA (DEPIN) </a:t>
            </a:r>
            <a:br>
              <a:rPr lang="pt-BR" sz="1400" dirty="0">
                <a:solidFill>
                  <a:schemeClr val="tx1">
                    <a:lumMod val="85000"/>
                    <a:lumOff val="15000"/>
                  </a:schemeClr>
                </a:solidFill>
              </a:rPr>
            </a:br>
            <a:r>
              <a:rPr lang="pt-BR" sz="1400" b="1" dirty="0">
                <a:solidFill>
                  <a:schemeClr val="tx1">
                    <a:lumMod val="85000"/>
                    <a:lumOff val="15000"/>
                  </a:schemeClr>
                </a:solidFill>
              </a:rPr>
              <a:t>CURSO SUPERIOR DE TECNOLOGIA EM SISTEMAS PARA INTERNET (CST-SI)</a:t>
            </a:r>
            <a:br>
              <a:rPr lang="pt-BR" sz="1400" b="1" dirty="0">
                <a:solidFill>
                  <a:schemeClr val="tx1">
                    <a:lumMod val="85000"/>
                    <a:lumOff val="15000"/>
                  </a:schemeClr>
                </a:solidFill>
              </a:rPr>
            </a:br>
            <a:r>
              <a:rPr lang="pt-BR" sz="1400" b="1" dirty="0" smtClean="0">
                <a:solidFill>
                  <a:schemeClr val="tx1">
                    <a:lumMod val="85000"/>
                    <a:lumOff val="15000"/>
                  </a:schemeClr>
                </a:solidFill>
              </a:rPr>
              <a:t>2018.1</a:t>
            </a:r>
            <a:endParaRPr lang="pt-BR" sz="1400" b="1" dirty="0">
              <a:solidFill>
                <a:schemeClr val="tx1">
                  <a:lumMod val="85000"/>
                  <a:lumOff val="15000"/>
                </a:schemeClr>
              </a:solidFill>
            </a:endParaRPr>
          </a:p>
        </p:txBody>
      </p:sp>
      <p:sp>
        <p:nvSpPr>
          <p:cNvPr id="3" name="Subtítulo 2"/>
          <p:cNvSpPr>
            <a:spLocks noGrp="1"/>
          </p:cNvSpPr>
          <p:nvPr>
            <p:ph type="subTitle" idx="1"/>
          </p:nvPr>
        </p:nvSpPr>
        <p:spPr>
          <a:xfrm>
            <a:off x="4288669" y="4997808"/>
            <a:ext cx="3689795" cy="1067336"/>
          </a:xfrm>
        </p:spPr>
        <p:txBody>
          <a:bodyPr rtlCol="0">
            <a:noAutofit/>
          </a:bodyPr>
          <a:lstStyle/>
          <a:p>
            <a:pPr fontAlgn="auto">
              <a:spcAft>
                <a:spcPts val="0"/>
              </a:spcAft>
              <a:defRPr/>
            </a:pPr>
            <a:r>
              <a:rPr lang="pt-BR" sz="1500" dirty="0">
                <a:solidFill>
                  <a:schemeClr val="tx1"/>
                </a:solidFill>
              </a:rPr>
              <a:t>Orientador: Diogo Silveira Mendonça</a:t>
            </a:r>
          </a:p>
          <a:p>
            <a:pPr fontAlgn="auto">
              <a:spcAft>
                <a:spcPts val="0"/>
              </a:spcAft>
              <a:defRPr/>
            </a:pPr>
            <a:r>
              <a:rPr lang="pt-BR" sz="1500" dirty="0">
                <a:solidFill>
                  <a:schemeClr val="tx1"/>
                </a:solidFill>
              </a:rPr>
              <a:t>Grupo : Cristiano do Nascimento Cruz </a:t>
            </a:r>
            <a:endParaRPr lang="pt-BR" sz="1500" dirty="0" smtClean="0">
              <a:solidFill>
                <a:schemeClr val="tx1"/>
              </a:solidFill>
            </a:endParaRPr>
          </a:p>
          <a:p>
            <a:pPr fontAlgn="auto">
              <a:spcAft>
                <a:spcPts val="0"/>
              </a:spcAft>
              <a:defRPr/>
            </a:pPr>
            <a:r>
              <a:rPr lang="pt-BR" sz="1500" dirty="0">
                <a:solidFill>
                  <a:schemeClr val="tx1"/>
                </a:solidFill>
              </a:rPr>
              <a:t>	 </a:t>
            </a:r>
            <a:r>
              <a:rPr lang="pt-BR" sz="1500" dirty="0" smtClean="0">
                <a:solidFill>
                  <a:schemeClr val="tx1"/>
                </a:solidFill>
              </a:rPr>
              <a:t>     José Américo Rodrigues</a:t>
            </a:r>
            <a:endParaRPr lang="pt-BR" sz="1500" dirty="0">
              <a:solidFill>
                <a:schemeClr val="tx1"/>
              </a:solidFill>
            </a:endParaRPr>
          </a:p>
        </p:txBody>
      </p:sp>
      <p:sp>
        <p:nvSpPr>
          <p:cNvPr id="18436" name="Subtítulo 2"/>
          <p:cNvSpPr txBox="1">
            <a:spLocks/>
          </p:cNvSpPr>
          <p:nvPr/>
        </p:nvSpPr>
        <p:spPr bwMode="auto">
          <a:xfrm>
            <a:off x="1449535" y="2757488"/>
            <a:ext cx="6297107" cy="1451372"/>
          </a:xfrm>
          <a:prstGeom prst="rect">
            <a:avLst/>
          </a:prstGeom>
          <a:noFill/>
          <a:ln w="9525">
            <a:noFill/>
            <a:miter lim="800000"/>
            <a:headEnd/>
            <a:tailEnd/>
          </a:ln>
          <a:effectLst>
            <a:outerShdw blurRad="50800" dist="38100" dir="2700000" algn="tl" rotWithShape="0">
              <a:prstClr val="black">
                <a:alpha val="40000"/>
              </a:prstClr>
            </a:outerShdw>
          </a:effectLst>
        </p:spPr>
        <p:txBody>
          <a:bodyPr/>
          <a:lstStyle/>
          <a:p>
            <a:pPr algn="ctr">
              <a:spcBef>
                <a:spcPts val="750"/>
              </a:spcBef>
              <a:buClr>
                <a:schemeClr val="accent1"/>
              </a:buClr>
              <a:buSzPct val="80000"/>
            </a:pPr>
            <a:r>
              <a:rPr lang="pt-BR" sz="3000" b="1" dirty="0">
                <a:latin typeface="Century Gothic" pitchFamily="34" charset="0"/>
              </a:rPr>
              <a:t>Sistema de Apoio às Comissões de Acompanhamento de Desempenho Discente</a:t>
            </a:r>
          </a:p>
        </p:txBody>
      </p:sp>
      <p:sp>
        <p:nvSpPr>
          <p:cNvPr id="4" name="Espaço Reservado para Número de Slide 3"/>
          <p:cNvSpPr>
            <a:spLocks noGrp="1"/>
          </p:cNvSpPr>
          <p:nvPr>
            <p:ph type="sldNum" sz="quarter" idx="12"/>
          </p:nvPr>
        </p:nvSpPr>
        <p:spPr/>
        <p:txBody>
          <a:bodyPr/>
          <a:lstStyle/>
          <a:p>
            <a:pPr>
              <a:defRPr/>
            </a:pPr>
            <a:fld id="{03196781-4383-42BE-9AB2-C641E16DD57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Objetivo</a:t>
            </a:r>
          </a:p>
        </p:txBody>
      </p:sp>
      <p:sp>
        <p:nvSpPr>
          <p:cNvPr id="20482" name="Espaço Reservado para Conteúdo 2"/>
          <p:cNvSpPr>
            <a:spLocks noGrp="1"/>
          </p:cNvSpPr>
          <p:nvPr>
            <p:ph idx="1"/>
          </p:nvPr>
        </p:nvSpPr>
        <p:spPr>
          <a:xfrm>
            <a:off x="1358504" y="1575198"/>
            <a:ext cx="7392590" cy="5282801"/>
          </a:xfrm>
        </p:spPr>
        <p:txBody>
          <a:bodyPr anchor="ctr" anchorCtr="0"/>
          <a:lstStyle/>
          <a:p>
            <a:pPr marL="0" lvl="1" indent="0" algn="just">
              <a:buNone/>
            </a:pPr>
            <a:r>
              <a:rPr lang="pt-BR" sz="2100" dirty="0"/>
              <a:t>Desenvolver um sistema de apoio às CADDs para a orientação e acompanhamento dos discentes no </a:t>
            </a:r>
            <a:r>
              <a:rPr lang="pt-BR" sz="2100" dirty="0" smtClean="0"/>
              <a:t>tocante </a:t>
            </a:r>
            <a:r>
              <a:rPr lang="pt-BR" sz="2100" dirty="0"/>
              <a:t>ao seu desempenho acadêmico.</a:t>
            </a:r>
          </a:p>
          <a:p>
            <a:pPr marL="0" lvl="1" indent="0" algn="just">
              <a:buNone/>
            </a:pPr>
            <a:r>
              <a:rPr lang="pt-BR" sz="2100" dirty="0"/>
              <a:t>As principais funcionalidades apoiadas por esse sistema serão o assessoramento aos orientadores por meio de relatórios de auxílio e o cadastro de um plano de </a:t>
            </a:r>
            <a:r>
              <a:rPr lang="pt-BR" sz="2100" dirty="0" smtClean="0"/>
              <a:t>estudo </a:t>
            </a:r>
            <a:r>
              <a:rPr lang="pt-BR" sz="2100" dirty="0"/>
              <a:t>dos alunos para acompanhamento e </a:t>
            </a:r>
            <a:r>
              <a:rPr lang="pt-BR" sz="2100" dirty="0" err="1" smtClean="0"/>
              <a:t>orien-tação</a:t>
            </a:r>
            <a:r>
              <a:rPr lang="pt-BR" sz="2100" dirty="0"/>
              <a:t>. </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10</a:t>
            </a:r>
            <a:endParaRPr lang="en-US" dirty="0"/>
          </a:p>
        </p:txBody>
      </p:sp>
    </p:spTree>
    <p:extLst>
      <p:ext uri="{BB962C8B-B14F-4D97-AF65-F5344CB8AC3E}">
        <p14:creationId xmlns:p14="http://schemas.microsoft.com/office/powerpoint/2010/main" val="3506357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Fundamentação</a:t>
            </a:r>
          </a:p>
        </p:txBody>
      </p:sp>
      <p:sp>
        <p:nvSpPr>
          <p:cNvPr id="20482" name="Espaço Reservado para Conteúdo 2"/>
          <p:cNvSpPr>
            <a:spLocks noGrp="1"/>
          </p:cNvSpPr>
          <p:nvPr>
            <p:ph idx="1"/>
          </p:nvPr>
        </p:nvSpPr>
        <p:spPr>
          <a:xfrm>
            <a:off x="1358504" y="1575198"/>
            <a:ext cx="7392590" cy="5282801"/>
          </a:xfrm>
        </p:spPr>
        <p:txBody>
          <a:bodyPr anchor="ctr" anchorCtr="0">
            <a:noAutofit/>
          </a:bodyPr>
          <a:lstStyle/>
          <a:p>
            <a:r>
              <a:rPr lang="pt-BR" sz="2100" dirty="0"/>
              <a:t>Acompanhamento de Desempenho </a:t>
            </a:r>
            <a:r>
              <a:rPr lang="pt-BR" sz="2100" dirty="0" smtClean="0"/>
              <a:t>Discente</a:t>
            </a:r>
            <a:endParaRPr lang="pt-BR" sz="2100" dirty="0"/>
          </a:p>
          <a:p>
            <a:r>
              <a:rPr lang="pt-BR" sz="2100" dirty="0" smtClean="0"/>
              <a:t>Modelo </a:t>
            </a:r>
            <a:r>
              <a:rPr lang="pt-BR" sz="2100" dirty="0"/>
              <a:t>de Processo </a:t>
            </a:r>
            <a:r>
              <a:rPr lang="pt-BR" sz="2100" dirty="0" smtClean="0"/>
              <a:t>Incremental</a:t>
            </a:r>
            <a:endParaRPr lang="pt-BR" sz="2100" dirty="0"/>
          </a:p>
          <a:p>
            <a:r>
              <a:rPr lang="pt-BR" sz="2100" dirty="0" err="1" smtClean="0"/>
              <a:t>Elicitação</a:t>
            </a:r>
            <a:r>
              <a:rPr lang="pt-BR" sz="2100" dirty="0" smtClean="0"/>
              <a:t> </a:t>
            </a:r>
            <a:r>
              <a:rPr lang="pt-BR" sz="2100" dirty="0"/>
              <a:t>de </a:t>
            </a:r>
            <a:r>
              <a:rPr lang="pt-BR" sz="2100" dirty="0" smtClean="0"/>
              <a:t>Requisitos</a:t>
            </a:r>
          </a:p>
          <a:p>
            <a:r>
              <a:rPr lang="pt-BR" sz="2100" dirty="0" smtClean="0"/>
              <a:t>Prototipação</a:t>
            </a:r>
            <a:endParaRPr lang="pt-BR" sz="2100" dirty="0"/>
          </a:p>
          <a:p>
            <a:r>
              <a:rPr lang="pt-BR" sz="2100" dirty="0" smtClean="0"/>
              <a:t>Modelagem </a:t>
            </a:r>
            <a:r>
              <a:rPr lang="pt-BR" sz="2100" dirty="0"/>
              <a:t>de Classes do </a:t>
            </a:r>
            <a:r>
              <a:rPr lang="pt-BR" sz="2100" dirty="0" smtClean="0"/>
              <a:t>Domínio</a:t>
            </a:r>
          </a:p>
          <a:p>
            <a:r>
              <a:rPr lang="pt-BR" sz="2100" dirty="0" smtClean="0"/>
              <a:t>Modelagem </a:t>
            </a:r>
            <a:r>
              <a:rPr lang="pt-BR" sz="2100" dirty="0"/>
              <a:t>de </a:t>
            </a:r>
            <a:r>
              <a:rPr lang="pt-BR" sz="2100" dirty="0" smtClean="0"/>
              <a:t>Interação</a:t>
            </a:r>
            <a:endParaRPr lang="pt-BR" sz="2100" dirty="0"/>
          </a:p>
          <a:p>
            <a:r>
              <a:rPr lang="pt-BR" sz="2100" dirty="0" smtClean="0"/>
              <a:t>MySQL</a:t>
            </a:r>
            <a:endParaRPr lang="pt-BR" sz="2100" dirty="0"/>
          </a:p>
          <a:p>
            <a:r>
              <a:rPr lang="pt-BR" sz="2100" dirty="0" smtClean="0"/>
              <a:t>Linguagem Python</a:t>
            </a:r>
            <a:endParaRPr lang="pt-BR" sz="2100" dirty="0"/>
          </a:p>
          <a:p>
            <a:r>
              <a:rPr lang="pt-BR" sz="2100" dirty="0" err="1" smtClean="0"/>
              <a:t>Model-Template-View</a:t>
            </a:r>
            <a:r>
              <a:rPr lang="pt-BR" sz="2100" dirty="0" smtClean="0"/>
              <a:t> e ORM (</a:t>
            </a:r>
            <a:r>
              <a:rPr lang="pt-BR" sz="2100" dirty="0"/>
              <a:t>Framework </a:t>
            </a:r>
            <a:r>
              <a:rPr lang="pt-BR" sz="2100" dirty="0" err="1" smtClean="0"/>
              <a:t>Django</a:t>
            </a:r>
            <a:r>
              <a:rPr lang="pt-BR" sz="2100" dirty="0" smtClean="0"/>
              <a:t>)</a:t>
            </a:r>
          </a:p>
          <a:p>
            <a:pPr marL="0" indent="0">
              <a:buNone/>
            </a:pPr>
            <a:endParaRPr lang="pt-BR" sz="210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11</a:t>
            </a:r>
            <a:endParaRPr lang="en-US" dirty="0"/>
          </a:p>
        </p:txBody>
      </p:sp>
    </p:spTree>
    <p:extLst>
      <p:ext uri="{BB962C8B-B14F-4D97-AF65-F5344CB8AC3E}">
        <p14:creationId xmlns:p14="http://schemas.microsoft.com/office/powerpoint/2010/main" val="2677752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Trabalhos Relacionados</a:t>
            </a:r>
          </a:p>
        </p:txBody>
      </p:sp>
      <p:sp>
        <p:nvSpPr>
          <p:cNvPr id="20482" name="Espaço Reservado para Conteúdo 2"/>
          <p:cNvSpPr>
            <a:spLocks noGrp="1"/>
          </p:cNvSpPr>
          <p:nvPr>
            <p:ph idx="1"/>
          </p:nvPr>
        </p:nvSpPr>
        <p:spPr>
          <a:xfrm>
            <a:off x="1358504" y="1575198"/>
            <a:ext cx="7392590" cy="5282801"/>
          </a:xfrm>
        </p:spPr>
        <p:txBody>
          <a:bodyPr anchor="ctr" anchorCtr="0">
            <a:noAutofit/>
          </a:bodyPr>
          <a:lstStyle/>
          <a:p>
            <a:pPr algn="just"/>
            <a:r>
              <a:rPr lang="pt-BR" sz="2100" dirty="0" smtClean="0"/>
              <a:t>Protótipo </a:t>
            </a:r>
            <a:r>
              <a:rPr lang="pt-BR" sz="2100" dirty="0"/>
              <a:t>Web para Avaliação de Desempenho de Alunos. Simpósio de </a:t>
            </a:r>
            <a:r>
              <a:rPr lang="pt-BR" sz="2100" dirty="0" smtClean="0"/>
              <a:t>Excelência em </a:t>
            </a:r>
            <a:r>
              <a:rPr lang="pt-BR" sz="2100" dirty="0"/>
              <a:t>Gestão e </a:t>
            </a:r>
            <a:r>
              <a:rPr lang="pt-BR" sz="2100" dirty="0" err="1" smtClean="0"/>
              <a:t>Tecno-logia</a:t>
            </a:r>
            <a:r>
              <a:rPr lang="pt-BR" sz="2100" dirty="0" smtClean="0"/>
              <a:t> </a:t>
            </a:r>
            <a:r>
              <a:rPr lang="pt-BR" sz="2100" dirty="0"/>
              <a:t>(IX </a:t>
            </a:r>
            <a:r>
              <a:rPr lang="pt-BR" sz="2100" dirty="0" err="1" smtClean="0"/>
              <a:t>SEGeT</a:t>
            </a:r>
            <a:r>
              <a:rPr lang="pt-BR" sz="2100" dirty="0" smtClean="0"/>
              <a:t>).</a:t>
            </a:r>
            <a:r>
              <a:rPr lang="pt-BR" sz="2100" dirty="0"/>
              <a:t> </a:t>
            </a:r>
            <a:r>
              <a:rPr lang="pt-BR" sz="2100" dirty="0" err="1"/>
              <a:t>Comandoli</a:t>
            </a:r>
            <a:r>
              <a:rPr lang="pt-BR" sz="2100" dirty="0"/>
              <a:t>, R. M., </a:t>
            </a:r>
            <a:r>
              <a:rPr lang="pt-BR" sz="2100" dirty="0" err="1"/>
              <a:t>Alexandrini</a:t>
            </a:r>
            <a:r>
              <a:rPr lang="pt-BR" sz="2100" dirty="0"/>
              <a:t>, F., </a:t>
            </a:r>
            <a:r>
              <a:rPr lang="pt-BR" sz="2100" dirty="0" err="1"/>
              <a:t>Alexandrini</a:t>
            </a:r>
            <a:r>
              <a:rPr lang="pt-BR" sz="2100" dirty="0"/>
              <a:t>, C. F. D., de </a:t>
            </a:r>
            <a:r>
              <a:rPr lang="pt-BR" sz="2100" dirty="0" err="1"/>
              <a:t>Faveri</a:t>
            </a:r>
            <a:r>
              <a:rPr lang="pt-BR" sz="2100" dirty="0"/>
              <a:t>, J. E., </a:t>
            </a:r>
            <a:r>
              <a:rPr lang="pt-BR" sz="2100" dirty="0" err="1"/>
              <a:t>and</a:t>
            </a:r>
            <a:r>
              <a:rPr lang="pt-BR" sz="2100" dirty="0"/>
              <a:t> </a:t>
            </a:r>
            <a:r>
              <a:rPr lang="pt-BR" sz="2100" dirty="0" err="1"/>
              <a:t>Araujo</a:t>
            </a:r>
            <a:r>
              <a:rPr lang="pt-BR" sz="2100" dirty="0"/>
              <a:t>, T. S. (2012</a:t>
            </a:r>
            <a:r>
              <a:rPr lang="pt-BR" sz="2100" dirty="0" smtClean="0"/>
              <a:t>)</a:t>
            </a:r>
          </a:p>
          <a:p>
            <a:pPr algn="just"/>
            <a:r>
              <a:rPr lang="pt-BR" sz="2100" dirty="0" smtClean="0"/>
              <a:t>Desenvolvimento </a:t>
            </a:r>
            <a:r>
              <a:rPr lang="pt-BR" sz="2100" dirty="0"/>
              <a:t>de um Sistema </a:t>
            </a:r>
            <a:r>
              <a:rPr lang="pt-BR" sz="2100" dirty="0" err="1"/>
              <a:t>on</a:t>
            </a:r>
            <a:r>
              <a:rPr lang="pt-BR" sz="2100" dirty="0"/>
              <a:t> </a:t>
            </a:r>
            <a:r>
              <a:rPr lang="pt-BR" sz="2100" dirty="0" err="1"/>
              <a:t>line</a:t>
            </a:r>
            <a:r>
              <a:rPr lang="pt-BR" sz="2100" dirty="0"/>
              <a:t> de </a:t>
            </a:r>
            <a:r>
              <a:rPr lang="pt-BR" sz="2100" dirty="0" err="1" smtClean="0"/>
              <a:t>Avalia-ção</a:t>
            </a:r>
            <a:r>
              <a:rPr lang="pt-BR" sz="2100" dirty="0" smtClean="0"/>
              <a:t> </a:t>
            </a:r>
            <a:r>
              <a:rPr lang="pt-BR" sz="2100" dirty="0"/>
              <a:t>para Análise </a:t>
            </a:r>
            <a:r>
              <a:rPr lang="pt-BR" sz="2100" dirty="0" smtClean="0"/>
              <a:t>do Desempenho </a:t>
            </a:r>
            <a:r>
              <a:rPr lang="pt-BR" sz="2100" dirty="0"/>
              <a:t>Escolar: Um </a:t>
            </a:r>
            <a:r>
              <a:rPr lang="pt-BR" sz="2100" dirty="0" err="1" smtClean="0"/>
              <a:t>estu-do</a:t>
            </a:r>
            <a:r>
              <a:rPr lang="pt-BR" sz="2100" dirty="0" smtClean="0"/>
              <a:t> </a:t>
            </a:r>
            <a:r>
              <a:rPr lang="pt-BR" sz="2100" dirty="0"/>
              <a:t>exploratório sobre avaliação em rede. </a:t>
            </a:r>
            <a:r>
              <a:rPr lang="pt-BR" sz="2100" dirty="0" err="1" smtClean="0"/>
              <a:t>Universi-dade</a:t>
            </a:r>
            <a:r>
              <a:rPr lang="pt-BR" sz="2100" dirty="0" smtClean="0"/>
              <a:t> </a:t>
            </a:r>
            <a:r>
              <a:rPr lang="pt-BR" sz="2100" dirty="0"/>
              <a:t>Estadual Paulista Júlio de Mesquita Filho, </a:t>
            </a:r>
            <a:r>
              <a:rPr lang="pt-BR" sz="2100" dirty="0" smtClean="0"/>
              <a:t>Faculdade </a:t>
            </a:r>
            <a:r>
              <a:rPr lang="pt-BR" sz="2100" dirty="0"/>
              <a:t>de </a:t>
            </a:r>
            <a:r>
              <a:rPr lang="pt-BR" sz="2100" dirty="0" smtClean="0"/>
              <a:t>Ciências e Letras. </a:t>
            </a:r>
            <a:r>
              <a:rPr lang="pt-BR" sz="2100" dirty="0"/>
              <a:t>Silva, A. L. d. (</a:t>
            </a:r>
            <a:r>
              <a:rPr lang="pt-BR" sz="2100" dirty="0" smtClean="0"/>
              <a:t>2015)</a:t>
            </a:r>
            <a:endParaRPr lang="pt-BR" sz="210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12</a:t>
            </a:r>
            <a:endParaRPr lang="en-US" dirty="0"/>
          </a:p>
        </p:txBody>
      </p:sp>
    </p:spTree>
    <p:extLst>
      <p:ext uri="{BB962C8B-B14F-4D97-AF65-F5344CB8AC3E}">
        <p14:creationId xmlns:p14="http://schemas.microsoft.com/office/powerpoint/2010/main" val="218299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Modelagem do Sistema</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0" indent="0" algn="just">
              <a:buNone/>
            </a:pPr>
            <a:r>
              <a:rPr lang="pt-BR" sz="2100" dirty="0"/>
              <a:t>O sistema de apoio às </a:t>
            </a:r>
            <a:r>
              <a:rPr lang="pt-BR" sz="2100" dirty="0" err="1"/>
              <a:t>CADDs</a:t>
            </a:r>
            <a:r>
              <a:rPr lang="pt-BR" sz="2100" dirty="0"/>
              <a:t> </a:t>
            </a:r>
            <a:r>
              <a:rPr lang="pt-BR" sz="2100" dirty="0" smtClean="0"/>
              <a:t>teve </a:t>
            </a:r>
            <a:r>
              <a:rPr lang="pt-BR" sz="2100" dirty="0"/>
              <a:t>como premissas</a:t>
            </a:r>
            <a:r>
              <a:rPr lang="pt-BR" sz="2100" dirty="0" smtClean="0"/>
              <a:t>:</a:t>
            </a:r>
            <a:endParaRPr lang="pt-BR" sz="2100" dirty="0"/>
          </a:p>
          <a:p>
            <a:pPr lvl="1"/>
            <a:r>
              <a:rPr lang="pt-BR" sz="2100" dirty="0"/>
              <a:t>Diagramas UML</a:t>
            </a:r>
          </a:p>
          <a:p>
            <a:pPr lvl="1"/>
            <a:r>
              <a:rPr lang="pt-BR" sz="2100" dirty="0"/>
              <a:t>Prototipação</a:t>
            </a:r>
          </a:p>
          <a:p>
            <a:pPr lvl="1"/>
            <a:r>
              <a:rPr lang="pt-BR" sz="2100" dirty="0" smtClean="0"/>
              <a:t>Linguagem </a:t>
            </a:r>
            <a:r>
              <a:rPr lang="pt-BR" sz="2100" dirty="0"/>
              <a:t>Python</a:t>
            </a:r>
          </a:p>
          <a:p>
            <a:pPr lvl="1"/>
            <a:r>
              <a:rPr lang="pt-BR" sz="2100" dirty="0"/>
              <a:t>Framework Django </a:t>
            </a:r>
          </a:p>
          <a:p>
            <a:pPr lvl="1"/>
            <a:r>
              <a:rPr lang="pt-BR" sz="2100" dirty="0"/>
              <a:t>Banco de Dados </a:t>
            </a:r>
            <a:r>
              <a:rPr lang="pt-BR" sz="2100" dirty="0" smtClean="0"/>
              <a:t>MySQL</a:t>
            </a:r>
            <a:endParaRPr lang="pt-BR" sz="2100" dirty="0"/>
          </a:p>
          <a:p>
            <a:pPr lvl="1"/>
            <a:endParaRPr lang="pt-BR" sz="225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13</a:t>
            </a:r>
            <a:endParaRPr lang="en-US" dirty="0"/>
          </a:p>
        </p:txBody>
      </p:sp>
    </p:spTree>
    <p:extLst>
      <p:ext uri="{BB962C8B-B14F-4D97-AF65-F5344CB8AC3E}">
        <p14:creationId xmlns:p14="http://schemas.microsoft.com/office/powerpoint/2010/main" val="105124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Diagrama de Casos de Uso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17287" y="1768149"/>
            <a:ext cx="5475249" cy="4834673"/>
          </a:xfrm>
          <a:prstGeom prst="rect">
            <a:avLst/>
          </a:prstGeom>
          <a:noFill/>
          <a:ln w="6350" cmpd="sng">
            <a:solidFill>
              <a:srgbClr val="000000"/>
            </a:solidFill>
            <a:miter lim="800000"/>
            <a:headEnd/>
            <a:tailEnd/>
          </a:ln>
          <a:effectLst>
            <a:outerShdw blurRad="50800" dist="38100" dir="2700000" algn="tl" rotWithShape="0">
              <a:prstClr val="black">
                <a:alpha val="40000"/>
              </a:prstClr>
            </a:outerShdw>
          </a:effectLst>
        </p:spPr>
      </p:pic>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14</a:t>
            </a:r>
            <a:endParaRPr lang="en-US" dirty="0"/>
          </a:p>
        </p:txBody>
      </p:sp>
    </p:spTree>
    <p:extLst>
      <p:ext uri="{BB962C8B-B14F-4D97-AF65-F5344CB8AC3E}">
        <p14:creationId xmlns:p14="http://schemas.microsoft.com/office/powerpoint/2010/main" val="2561406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Atores do Sistema</a:t>
            </a:r>
          </a:p>
        </p:txBody>
      </p:sp>
      <p:graphicFrame>
        <p:nvGraphicFramePr>
          <p:cNvPr id="5" name="Espaço Reservado para Conteúdo 3"/>
          <p:cNvGraphicFramePr>
            <a:graphicFrameLocks noGrp="1"/>
          </p:cNvGraphicFramePr>
          <p:nvPr>
            <p:ph idx="1"/>
            <p:extLst>
              <p:ext uri="{D42A27DB-BD31-4B8C-83A1-F6EECF244321}">
                <p14:modId xmlns:p14="http://schemas.microsoft.com/office/powerpoint/2010/main" val="3973040529"/>
              </p:ext>
            </p:extLst>
          </p:nvPr>
        </p:nvGraphicFramePr>
        <p:xfrm>
          <a:off x="827466" y="2301147"/>
          <a:ext cx="7594930" cy="268144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772996"/>
                <a:gridCol w="5821934"/>
              </a:tblGrid>
              <a:tr h="378515">
                <a:tc>
                  <a:txBody>
                    <a:bodyPr/>
                    <a:lstStyle/>
                    <a:p>
                      <a:pPr>
                        <a:spcAft>
                          <a:spcPts val="0"/>
                        </a:spcAft>
                      </a:pPr>
                      <a:r>
                        <a:rPr lang="pt-BR" sz="1500" b="1" dirty="0">
                          <a:effectLst/>
                        </a:rPr>
                        <a:t>Nome</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spcAft>
                          <a:spcPts val="0"/>
                        </a:spcAft>
                      </a:pPr>
                      <a:r>
                        <a:rPr lang="pt-BR" sz="1500" b="1" dirty="0">
                          <a:effectLst/>
                        </a:rPr>
                        <a:t>Descrição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r>
              <a:tr h="844123">
                <a:tc>
                  <a:txBody>
                    <a:bodyPr/>
                    <a:lstStyle/>
                    <a:p>
                      <a:pPr algn="ctr">
                        <a:spcAft>
                          <a:spcPts val="0"/>
                        </a:spcAft>
                      </a:pPr>
                      <a:r>
                        <a:rPr lang="pt-BR" sz="1500" b="0" dirty="0">
                          <a:effectLst/>
                        </a:rPr>
                        <a:t>Administrador</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É o usuário que realiza as configurações gerais do sistema para mantê-lo funcionando. Também é o responsável por manter as </a:t>
                      </a:r>
                      <a:r>
                        <a:rPr lang="pt-BR" sz="1500" dirty="0" err="1" smtClean="0">
                          <a:effectLst/>
                        </a:rPr>
                        <a:t>CADDs</a:t>
                      </a:r>
                      <a:r>
                        <a:rPr lang="pt-BR" sz="1500" dirty="0" smtClean="0">
                          <a:effectLst/>
                        </a:rPr>
                        <a:t> no sistema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729401">
                <a:tc>
                  <a:txBody>
                    <a:bodyPr/>
                    <a:lstStyle/>
                    <a:p>
                      <a:pPr algn="ctr">
                        <a:spcAft>
                          <a:spcPts val="0"/>
                        </a:spcAft>
                      </a:pPr>
                      <a:r>
                        <a:rPr lang="pt-BR" sz="1500" b="0" smtClean="0">
                          <a:effectLst/>
                        </a:rPr>
                        <a:t>Membro da CADD</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dirty="0" smtClean="0">
                          <a:effectLst/>
                        </a:rPr>
                        <a:t>É o usuário que exerce a função de membro ou presidente da CADD e interage com o sistema para exercer as funções de apoio aos discentes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729401">
                <a:tc>
                  <a:txBody>
                    <a:bodyPr/>
                    <a:lstStyle/>
                    <a:p>
                      <a:pPr algn="ctr">
                        <a:spcAft>
                          <a:spcPts val="0"/>
                        </a:spcAft>
                      </a:pPr>
                      <a:r>
                        <a:rPr lang="pt-BR" sz="1500" b="0" dirty="0">
                          <a:effectLst/>
                        </a:rPr>
                        <a:t>Aluno</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É o estudante que tem seus dados acadêmicos cadastrados no sistema para que seja realizado o acompanhamento pelos membros das </a:t>
                      </a:r>
                      <a:r>
                        <a:rPr lang="pt-BR" sz="1500" dirty="0" err="1" smtClean="0">
                          <a:effectLst/>
                        </a:rPr>
                        <a:t>CADDs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bl>
          </a:graphicData>
        </a:graphic>
      </p:graphicFrame>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15</a:t>
            </a:r>
            <a:endParaRPr lang="en-US" dirty="0"/>
          </a:p>
        </p:txBody>
      </p:sp>
    </p:spTree>
    <p:extLst>
      <p:ext uri="{BB962C8B-B14F-4D97-AF65-F5344CB8AC3E}">
        <p14:creationId xmlns:p14="http://schemas.microsoft.com/office/powerpoint/2010/main" val="152472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Descrição dos Casos de Uso</a:t>
            </a:r>
            <a:endParaRPr lang="pt-BR" b="1" dirty="0" smtClean="0"/>
          </a:p>
        </p:txBody>
      </p:sp>
      <p:graphicFrame>
        <p:nvGraphicFramePr>
          <p:cNvPr id="5" name="Espaço Reservado para Conteúdo 3"/>
          <p:cNvGraphicFramePr>
            <a:graphicFrameLocks noGrp="1"/>
          </p:cNvGraphicFramePr>
          <p:nvPr>
            <p:ph idx="1"/>
            <p:extLst>
              <p:ext uri="{D42A27DB-BD31-4B8C-83A1-F6EECF244321}">
                <p14:modId xmlns:p14="http://schemas.microsoft.com/office/powerpoint/2010/main" val="1925117800"/>
              </p:ext>
            </p:extLst>
          </p:nvPr>
        </p:nvGraphicFramePr>
        <p:xfrm>
          <a:off x="546410" y="1782619"/>
          <a:ext cx="8095785" cy="4540122"/>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735980"/>
                <a:gridCol w="1951464"/>
                <a:gridCol w="5408341"/>
              </a:tblGrid>
              <a:tr h="378515">
                <a:tc>
                  <a:txBody>
                    <a:bodyPr/>
                    <a:lstStyle/>
                    <a:p>
                      <a:pPr algn="ctr">
                        <a:spcAft>
                          <a:spcPts val="0"/>
                        </a:spcAft>
                      </a:pPr>
                      <a:r>
                        <a:rPr lang="pt-BR" sz="1500" b="1" dirty="0" smtClean="0">
                          <a:solidFill>
                            <a:schemeClr val="dk1"/>
                          </a:solidFill>
                          <a:effectLst/>
                          <a:latin typeface="+mn-lt"/>
                          <a:ea typeface="+mn-ea"/>
                        </a:rPr>
                        <a:t>Id</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lgn="ctr">
                        <a:spcAft>
                          <a:spcPts val="0"/>
                        </a:spcAft>
                      </a:pPr>
                      <a:r>
                        <a:rPr lang="pt-BR" sz="1500" b="1" dirty="0" smtClean="0">
                          <a:solidFill>
                            <a:schemeClr val="dk1"/>
                          </a:solidFill>
                          <a:effectLst/>
                          <a:latin typeface="+mn-lt"/>
                          <a:ea typeface="+mn-ea"/>
                        </a:rPr>
                        <a:t>Nome</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lgn="ctr">
                        <a:spcAft>
                          <a:spcPts val="0"/>
                        </a:spcAft>
                      </a:pPr>
                      <a:r>
                        <a:rPr lang="pt-BR" sz="1500" b="1" dirty="0">
                          <a:effectLst/>
                        </a:rPr>
                        <a:t>Descrição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r>
              <a:tr h="515159">
                <a:tc>
                  <a:txBody>
                    <a:bodyPr/>
                    <a:lstStyle/>
                    <a:p>
                      <a:pPr algn="ctr">
                        <a:spcAft>
                          <a:spcPts val="0"/>
                        </a:spcAft>
                      </a:pPr>
                      <a:r>
                        <a:rPr lang="pt-BR" sz="1500" b="0" dirty="0" smtClean="0">
                          <a:effectLst/>
                        </a:rPr>
                        <a:t>CSU01</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Manter</a:t>
                      </a:r>
                    </a:p>
                    <a:p>
                      <a:pPr algn="just">
                        <a:spcAft>
                          <a:spcPts val="0"/>
                        </a:spcAft>
                      </a:pPr>
                      <a:r>
                        <a:rPr lang="pt-BR" sz="1500" b="1" dirty="0" smtClean="0">
                          <a:effectLst/>
                        </a:rPr>
                        <a:t>Comissões</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O administrador realiza as operações necessárias para manter os cadastros das comissões no sistema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401444">
                <a:tc>
                  <a:txBody>
                    <a:bodyPr/>
                    <a:lstStyle/>
                    <a:p>
                      <a:pPr algn="ctr">
                        <a:spcAft>
                          <a:spcPts val="0"/>
                        </a:spcAft>
                      </a:pPr>
                      <a:r>
                        <a:rPr lang="pt-BR" sz="1500" b="0" dirty="0" smtClean="0">
                          <a:effectLst/>
                        </a:rPr>
                        <a:t>CSU02</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b="1" dirty="0" smtClean="0">
                          <a:effectLst/>
                        </a:rPr>
                        <a:t>Configurar Sistema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dirty="0" smtClean="0">
                          <a:effectLst/>
                        </a:rPr>
                        <a:t>O administrador realiza as configurações do sistema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490653">
                <a:tc>
                  <a:txBody>
                    <a:bodyPr/>
                    <a:lstStyle/>
                    <a:p>
                      <a:pPr algn="ctr">
                        <a:spcAft>
                          <a:spcPts val="0"/>
                        </a:spcAft>
                      </a:pPr>
                      <a:r>
                        <a:rPr lang="pt-BR" sz="1500" b="0" dirty="0" smtClean="0">
                          <a:effectLst/>
                        </a:rPr>
                        <a:t>CSU03</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Montar</a:t>
                      </a:r>
                    </a:p>
                    <a:p>
                      <a:pPr algn="just">
                        <a:spcAft>
                          <a:spcPts val="0"/>
                        </a:spcAft>
                      </a:pPr>
                      <a:r>
                        <a:rPr lang="pt-BR" sz="1500" b="1" dirty="0" smtClean="0">
                          <a:effectLst/>
                        </a:rPr>
                        <a:t>Plano de Estudos </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O aluno realiza as operações necessárias para montar seu plano de estudos no sistema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669073">
                <a:tc>
                  <a:txBody>
                    <a:bodyPr/>
                    <a:lstStyle/>
                    <a:p>
                      <a:pPr algn="ctr">
                        <a:spcAft>
                          <a:spcPts val="0"/>
                        </a:spcAft>
                      </a:pPr>
                      <a:r>
                        <a:rPr lang="pt-BR" sz="1500" b="0" dirty="0" smtClean="0">
                          <a:effectLst/>
                        </a:rPr>
                        <a:t>CSU04</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b="1" dirty="0" smtClean="0">
                          <a:effectLst/>
                        </a:rPr>
                        <a:t>Agendar Reunião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dirty="0" smtClean="0">
                          <a:effectLst/>
                        </a:rPr>
                        <a:t>O membro da comissão realiza as operações necessárias para agendar uma reunião e convocar os alunos à mesma.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r>
              <a:tr h="485078">
                <a:tc>
                  <a:txBody>
                    <a:bodyPr/>
                    <a:lstStyle/>
                    <a:p>
                      <a:pPr algn="ctr">
                        <a:spcAft>
                          <a:spcPts val="0"/>
                        </a:spcAft>
                      </a:pPr>
                      <a:r>
                        <a:rPr lang="pt-BR" sz="1500" b="0" dirty="0" smtClean="0">
                          <a:effectLst/>
                        </a:rPr>
                        <a:t>CSU05</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Registrar Resultado</a:t>
                      </a:r>
                    </a:p>
                    <a:p>
                      <a:pPr algn="just">
                        <a:spcAft>
                          <a:spcPts val="0"/>
                        </a:spcAft>
                      </a:pPr>
                      <a:r>
                        <a:rPr lang="pt-BR" sz="1500" b="1" dirty="0" smtClean="0">
                          <a:effectLst/>
                        </a:rPr>
                        <a:t>da Reunião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O membro da comissão registra o resultado da reunião realizada</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535259">
                <a:tc>
                  <a:txBody>
                    <a:bodyPr/>
                    <a:lstStyle/>
                    <a:p>
                      <a:pPr algn="ctr">
                        <a:spcAft>
                          <a:spcPts val="0"/>
                        </a:spcAft>
                      </a:pPr>
                      <a:r>
                        <a:rPr lang="pt-BR" sz="1500" b="0" dirty="0" smtClean="0">
                          <a:effectLst/>
                        </a:rPr>
                        <a:t>CSU06</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b="1" dirty="0" smtClean="0">
                          <a:effectLst/>
                        </a:rPr>
                        <a:t>Manter</a:t>
                      </a:r>
                    </a:p>
                    <a:p>
                      <a:pPr algn="just">
                        <a:spcAft>
                          <a:spcPts val="0"/>
                        </a:spcAft>
                      </a:pPr>
                      <a:r>
                        <a:rPr lang="pt-BR" sz="1500" b="1" dirty="0" smtClean="0">
                          <a:effectLst/>
                        </a:rPr>
                        <a:t>Prévia</a:t>
                      </a:r>
                      <a:r>
                        <a:rPr lang="pt-BR" sz="1500" b="1" baseline="0" dirty="0" smtClean="0">
                          <a:effectLst/>
                        </a:rPr>
                        <a:t> </a:t>
                      </a:r>
                      <a:r>
                        <a:rPr lang="pt-BR" sz="1500" b="1" dirty="0" smtClean="0">
                          <a:effectLst/>
                        </a:rPr>
                        <a:t>de Horários</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dirty="0" smtClean="0">
                          <a:effectLst/>
                        </a:rPr>
                        <a:t>O membro da comissão realiza as operações necessárias para manter as Prévias de Horários</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r>
              <a:tr h="524107">
                <a:tc>
                  <a:txBody>
                    <a:bodyPr/>
                    <a:lstStyle/>
                    <a:p>
                      <a:pPr algn="ctr">
                        <a:spcAft>
                          <a:spcPts val="0"/>
                        </a:spcAft>
                      </a:pPr>
                      <a:r>
                        <a:rPr lang="pt-BR" sz="1500" b="0" dirty="0" smtClean="0">
                          <a:effectLst/>
                        </a:rPr>
                        <a:t>CSU07</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Avaliar Plano</a:t>
                      </a:r>
                    </a:p>
                    <a:p>
                      <a:pPr algn="just">
                        <a:spcAft>
                          <a:spcPts val="0"/>
                        </a:spcAft>
                      </a:pPr>
                      <a:r>
                        <a:rPr lang="pt-BR" sz="1500" b="1" dirty="0" smtClean="0">
                          <a:effectLst/>
                        </a:rPr>
                        <a:t>de Estudos</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dirty="0" smtClean="0">
                          <a:effectLst/>
                        </a:rPr>
                        <a:t>O membro da comissão avalia um plano de estudos cadastrado por um aluno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524107">
                <a:tc>
                  <a:txBody>
                    <a:bodyPr/>
                    <a:lstStyle/>
                    <a:p>
                      <a:pPr algn="ctr">
                        <a:spcAft>
                          <a:spcPts val="0"/>
                        </a:spcAft>
                      </a:pPr>
                      <a:r>
                        <a:rPr lang="pt-BR" sz="1500" b="0" dirty="0" smtClean="0">
                          <a:effectLst/>
                        </a:rPr>
                        <a:t>CSU08</a:t>
                      </a:r>
                      <a:endParaRPr lang="pt-BR" sz="1500" b="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b="1" dirty="0" smtClean="0">
                          <a:effectLst/>
                        </a:rPr>
                        <a:t>Anexar Documento</a:t>
                      </a:r>
                    </a:p>
                    <a:p>
                      <a:pPr algn="just">
                        <a:spcAft>
                          <a:spcPts val="0"/>
                        </a:spcAft>
                      </a:pPr>
                      <a:r>
                        <a:rPr lang="pt-BR" sz="1500" b="1" dirty="0" smtClean="0">
                          <a:effectLst/>
                        </a:rPr>
                        <a:t>para Avaliação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c>
                  <a:txBody>
                    <a:bodyPr/>
                    <a:lstStyle/>
                    <a:p>
                      <a:pPr algn="just">
                        <a:spcAft>
                          <a:spcPts val="0"/>
                        </a:spcAft>
                      </a:pPr>
                      <a:r>
                        <a:rPr lang="pt-BR" sz="1500" dirty="0" smtClean="0">
                          <a:effectLst/>
                        </a:rPr>
                        <a:t>O membro da comissão anexa um documento para avaliação da situação de um aluno pela comissão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95000"/>
                      </a:schemeClr>
                    </a:solidFill>
                  </a:tcPr>
                </a:tc>
              </a:tr>
            </a:tbl>
          </a:graphicData>
        </a:graphic>
      </p:graphicFrame>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15</a:t>
            </a:r>
            <a:endParaRPr lang="en-US" dirty="0"/>
          </a:p>
        </p:txBody>
      </p:sp>
    </p:spTree>
    <p:extLst>
      <p:ext uri="{BB962C8B-B14F-4D97-AF65-F5344CB8AC3E}">
        <p14:creationId xmlns:p14="http://schemas.microsoft.com/office/powerpoint/2010/main" val="2062221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865462" cy="517922"/>
          </a:xfrm>
          <a:effectLst>
            <a:outerShdw blurRad="50800" dist="38100" dir="2700000" algn="tl" rotWithShape="0">
              <a:prstClr val="black">
                <a:alpha val="40000"/>
              </a:prstClr>
            </a:outerShdw>
          </a:effectLst>
        </p:spPr>
        <p:txBody>
          <a:bodyPr>
            <a:normAutofit fontScale="90000"/>
          </a:bodyPr>
          <a:lstStyle/>
          <a:p>
            <a:r>
              <a:rPr lang="pt-BR" b="1" dirty="0" smtClean="0"/>
              <a:t>Diagrama de </a:t>
            </a:r>
            <a:r>
              <a:rPr lang="pt-BR" b="1" dirty="0" smtClean="0"/>
              <a:t>Classes de Domínio</a:t>
            </a:r>
            <a:endParaRPr lang="pt-BR" b="1" dirty="0" smtClean="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13642" y="1727544"/>
            <a:ext cx="6900261" cy="4839040"/>
          </a:xfrm>
          <a:prstGeom prst="rect">
            <a:avLst/>
          </a:prstGeom>
          <a:noFill/>
          <a:ln w="6350" cmpd="sng">
            <a:solidFill>
              <a:srgbClr val="000000"/>
            </a:solidFill>
            <a:miter lim="800000"/>
            <a:headEnd/>
            <a:tailEnd/>
          </a:ln>
          <a:effectLst>
            <a:outerShdw blurRad="50800" dist="38100" dir="2700000" algn="tl" rotWithShape="0">
              <a:prstClr val="black">
                <a:alpha val="40000"/>
              </a:prstClr>
            </a:outerShdw>
          </a:effectLst>
        </p:spPr>
      </p:pic>
      <p:sp>
        <p:nvSpPr>
          <p:cNvPr id="6"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14</a:t>
            </a:r>
            <a:endParaRPr lang="en-US" dirty="0"/>
          </a:p>
        </p:txBody>
      </p:sp>
    </p:spTree>
    <p:extLst>
      <p:ext uri="{BB962C8B-B14F-4D97-AF65-F5344CB8AC3E}">
        <p14:creationId xmlns:p14="http://schemas.microsoft.com/office/powerpoint/2010/main" val="2395458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Coment</a:t>
            </a:r>
            <a:r>
              <a:rPr lang="pt-BR" b="1" dirty="0" smtClean="0"/>
              <a:t>ários Diagrama</a:t>
            </a:r>
            <a:endParaRPr lang="pt-BR" b="1" dirty="0" smtClean="0"/>
          </a:p>
        </p:txBody>
      </p:sp>
      <p:sp>
        <p:nvSpPr>
          <p:cNvPr id="20482" name="Espaço Reservado para Conteúdo 2"/>
          <p:cNvSpPr>
            <a:spLocks noGrp="1"/>
          </p:cNvSpPr>
          <p:nvPr>
            <p:ph idx="1"/>
          </p:nvPr>
        </p:nvSpPr>
        <p:spPr>
          <a:xfrm>
            <a:off x="489397" y="1575198"/>
            <a:ext cx="8261697" cy="5282801"/>
          </a:xfrm>
        </p:spPr>
        <p:txBody>
          <a:bodyPr anchor="ctr" anchorCtr="0">
            <a:noAutofit/>
          </a:bodyPr>
          <a:lstStyle/>
          <a:p>
            <a:pPr algn="just"/>
            <a:r>
              <a:rPr lang="pt-BR" sz="1600" dirty="0"/>
              <a:t>A</a:t>
            </a:r>
            <a:r>
              <a:rPr lang="pt-BR" sz="1600" dirty="0" smtClean="0"/>
              <a:t>s </a:t>
            </a:r>
            <a:r>
              <a:rPr lang="pt-BR" sz="1600" dirty="0"/>
              <a:t>classes do sistema desenvolvido na cor azul e as classes de consulta e processamento do sistema SCA em </a:t>
            </a:r>
            <a:r>
              <a:rPr lang="pt-BR" sz="1600" dirty="0" smtClean="0"/>
              <a:t>amarelo</a:t>
            </a:r>
            <a:endParaRPr lang="pt-BR" sz="1600" dirty="0"/>
          </a:p>
          <a:p>
            <a:pPr algn="just"/>
            <a:r>
              <a:rPr lang="pt-BR" sz="1600" dirty="0" smtClean="0"/>
              <a:t>As classes Plano, </a:t>
            </a:r>
            <a:r>
              <a:rPr lang="pt-BR" sz="1600" dirty="0" err="1" smtClean="0"/>
              <a:t>PlanoFuturo</a:t>
            </a:r>
            <a:r>
              <a:rPr lang="pt-BR" sz="1600" dirty="0" smtClean="0"/>
              <a:t> </a:t>
            </a:r>
            <a:r>
              <a:rPr lang="pt-BR" sz="1600" dirty="0"/>
              <a:t>e </a:t>
            </a:r>
            <a:r>
              <a:rPr lang="pt-BR" sz="1600" dirty="0" err="1" smtClean="0"/>
              <a:t>ItemPlanoAtual</a:t>
            </a:r>
            <a:r>
              <a:rPr lang="pt-BR" sz="1600" dirty="0" smtClean="0"/>
              <a:t> </a:t>
            </a:r>
            <a:r>
              <a:rPr lang="pt-BR" sz="1600" dirty="0"/>
              <a:t>guardam os planos de estudos cadastrados pelos </a:t>
            </a:r>
            <a:r>
              <a:rPr lang="pt-BR" sz="1600" dirty="0" smtClean="0"/>
              <a:t>alunos. </a:t>
            </a:r>
            <a:r>
              <a:rPr lang="pt-BR" sz="1600" dirty="0"/>
              <a:t>A classe </a:t>
            </a:r>
            <a:r>
              <a:rPr lang="pt-BR" sz="1600" dirty="0" err="1"/>
              <a:t>ItemPlanoAtual</a:t>
            </a:r>
            <a:r>
              <a:rPr lang="pt-BR" sz="1600" dirty="0"/>
              <a:t> guarda as disciplinas a serem cursadas pelo aluno no próximo </a:t>
            </a:r>
            <a:r>
              <a:rPr lang="pt-BR" sz="1600" dirty="0" smtClean="0"/>
              <a:t>semestre e </a:t>
            </a:r>
            <a:r>
              <a:rPr lang="pt-BR" sz="1600" dirty="0"/>
              <a:t>a </a:t>
            </a:r>
            <a:r>
              <a:rPr lang="pt-BR" sz="1600" dirty="0" err="1" smtClean="0"/>
              <a:t>ItemPlanoFuturo</a:t>
            </a:r>
            <a:r>
              <a:rPr lang="pt-BR" sz="1600" dirty="0" smtClean="0"/>
              <a:t> as </a:t>
            </a:r>
            <a:r>
              <a:rPr lang="pt-BR" sz="1600" dirty="0"/>
              <a:t>disciplinas a serem cursadas para os outros semestres até o término do </a:t>
            </a:r>
            <a:r>
              <a:rPr lang="pt-BR" sz="1600" dirty="0" smtClean="0"/>
              <a:t>curso</a:t>
            </a:r>
            <a:endParaRPr lang="pt-BR" sz="1600" dirty="0"/>
          </a:p>
          <a:p>
            <a:pPr algn="just"/>
            <a:r>
              <a:rPr lang="pt-BR" sz="1600" dirty="0" smtClean="0"/>
              <a:t>As classes Horário e </a:t>
            </a:r>
            <a:r>
              <a:rPr lang="pt-BR" sz="1600" dirty="0" err="1"/>
              <a:t>ItemHorario</a:t>
            </a:r>
            <a:r>
              <a:rPr lang="pt-BR" sz="1600" dirty="0"/>
              <a:t> guardam as informações das prévias de horários cadastrados no </a:t>
            </a:r>
            <a:r>
              <a:rPr lang="pt-BR" sz="1600" dirty="0" smtClean="0"/>
              <a:t>sistema</a:t>
            </a:r>
            <a:endParaRPr lang="pt-BR" sz="1600" dirty="0"/>
          </a:p>
          <a:p>
            <a:pPr algn="just"/>
            <a:r>
              <a:rPr lang="pt-BR" sz="1600" dirty="0"/>
              <a:t>As classes </a:t>
            </a:r>
            <a:r>
              <a:rPr lang="pt-BR" sz="1600" dirty="0" err="1"/>
              <a:t>Comissao</a:t>
            </a:r>
            <a:r>
              <a:rPr lang="pt-BR" sz="1600" dirty="0"/>
              <a:t> e Membro guardam os dados das </a:t>
            </a:r>
            <a:r>
              <a:rPr lang="pt-BR" sz="1600" dirty="0" smtClean="0"/>
              <a:t>Comissões </a:t>
            </a:r>
            <a:r>
              <a:rPr lang="pt-BR" sz="1600" dirty="0"/>
              <a:t>e </a:t>
            </a:r>
            <a:r>
              <a:rPr lang="pt-BR" sz="1600" dirty="0" smtClean="0"/>
              <a:t>membros que </a:t>
            </a:r>
            <a:r>
              <a:rPr lang="pt-BR" sz="1600" dirty="0"/>
              <a:t>oficializaram as atividades dos mesmos como </a:t>
            </a:r>
            <a:r>
              <a:rPr lang="pt-BR" sz="1600" dirty="0" smtClean="0"/>
              <a:t>orientadores</a:t>
            </a:r>
            <a:endParaRPr lang="pt-BR" sz="1600" dirty="0"/>
          </a:p>
          <a:p>
            <a:pPr algn="just"/>
            <a:r>
              <a:rPr lang="pt-BR" sz="1600" dirty="0"/>
              <a:t>As classes Reunião e </a:t>
            </a:r>
            <a:r>
              <a:rPr lang="pt-BR" sz="1600" dirty="0" err="1"/>
              <a:t>Convocacao</a:t>
            </a:r>
            <a:r>
              <a:rPr lang="pt-BR" sz="1600" dirty="0"/>
              <a:t> guardam os agendamentos das </a:t>
            </a:r>
            <a:r>
              <a:rPr lang="pt-BR" sz="1600" dirty="0" smtClean="0"/>
              <a:t>reuniões, </a:t>
            </a:r>
            <a:r>
              <a:rPr lang="pt-BR" sz="1600" dirty="0"/>
              <a:t>assim como as orientações passadas a cada aluno e os dados para a ata.</a:t>
            </a:r>
          </a:p>
          <a:p>
            <a:pPr algn="just"/>
            <a:r>
              <a:rPr lang="pt-BR" sz="1600" dirty="0"/>
              <a:t>A classe Documento guarda os documentos anexados ao sistema como comprovação de baixo desempenho de alunos </a:t>
            </a:r>
            <a:r>
              <a:rPr lang="pt-BR" sz="1600" dirty="0" smtClean="0"/>
              <a:t>com problemas </a:t>
            </a:r>
            <a:r>
              <a:rPr lang="pt-BR" sz="1600" dirty="0"/>
              <a:t>na continuidade de sua vida </a:t>
            </a:r>
            <a:r>
              <a:rPr lang="pt-BR" sz="1600" dirty="0" smtClean="0"/>
              <a:t>acadêmica</a:t>
            </a:r>
            <a:endParaRPr lang="pt-BR" sz="1600" dirty="0"/>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12</a:t>
            </a:r>
            <a:endParaRPr lang="en-US" dirty="0"/>
          </a:p>
        </p:txBody>
      </p:sp>
    </p:spTree>
    <p:extLst>
      <p:ext uri="{BB962C8B-B14F-4D97-AF65-F5344CB8AC3E}">
        <p14:creationId xmlns:p14="http://schemas.microsoft.com/office/powerpoint/2010/main" val="1219406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Passos Futuros</a:t>
            </a:r>
            <a:endParaRPr lang="pt-BR" b="1" dirty="0" smtClean="0"/>
          </a:p>
        </p:txBody>
      </p:sp>
      <p:sp>
        <p:nvSpPr>
          <p:cNvPr id="20482" name="Espaço Reservado para Conteúdo 2"/>
          <p:cNvSpPr>
            <a:spLocks noGrp="1"/>
          </p:cNvSpPr>
          <p:nvPr>
            <p:ph idx="1"/>
          </p:nvPr>
        </p:nvSpPr>
        <p:spPr>
          <a:xfrm>
            <a:off x="1358504" y="1575198"/>
            <a:ext cx="7392590" cy="5282801"/>
          </a:xfrm>
        </p:spPr>
        <p:txBody>
          <a:bodyPr anchor="ctr" anchorCtr="0">
            <a:normAutofit/>
          </a:bodyPr>
          <a:lstStyle/>
          <a:p>
            <a:pPr algn="just"/>
            <a:r>
              <a:rPr lang="pt-BR" sz="2300" dirty="0" smtClean="0"/>
              <a:t>Ajustes e continuação do projeto</a:t>
            </a:r>
          </a:p>
          <a:p>
            <a:pPr algn="just"/>
            <a:r>
              <a:rPr lang="pt-BR" sz="2300" dirty="0"/>
              <a:t>Criação dos </a:t>
            </a:r>
            <a:r>
              <a:rPr lang="pt-BR" sz="2300" dirty="0" smtClean="0"/>
              <a:t>relatórios</a:t>
            </a:r>
            <a:endParaRPr lang="pt-BR" sz="2300" dirty="0"/>
          </a:p>
          <a:p>
            <a:pPr algn="just"/>
            <a:r>
              <a:rPr lang="pt-BR" sz="2300" dirty="0"/>
              <a:t>M</a:t>
            </a:r>
            <a:r>
              <a:rPr lang="pt-BR" sz="2300" dirty="0" smtClean="0"/>
              <a:t>edição </a:t>
            </a:r>
            <a:r>
              <a:rPr lang="pt-BR" sz="2300" dirty="0"/>
              <a:t>da velocidade da vida acadêmica dos </a:t>
            </a:r>
            <a:r>
              <a:rPr lang="pt-BR" sz="2300" dirty="0" smtClean="0"/>
              <a:t>alunos com a </a:t>
            </a:r>
            <a:r>
              <a:rPr lang="pt-BR" sz="2300" dirty="0"/>
              <a:t>visualização de </a:t>
            </a:r>
            <a:r>
              <a:rPr lang="pt-BR" sz="2300" dirty="0" smtClean="0"/>
              <a:t>fora do radar</a:t>
            </a:r>
            <a:endParaRPr lang="pt-BR" sz="2300" dirty="0"/>
          </a:p>
          <a:p>
            <a:pPr algn="just"/>
            <a:r>
              <a:rPr lang="pt-BR" sz="2300" dirty="0" smtClean="0"/>
              <a:t>Apresentação das </a:t>
            </a:r>
            <a:r>
              <a:rPr lang="pt-BR" sz="2300" dirty="0"/>
              <a:t>disciplinas </a:t>
            </a:r>
            <a:r>
              <a:rPr lang="pt-BR" sz="2300" dirty="0" smtClean="0"/>
              <a:t>problemáticas</a:t>
            </a:r>
            <a:endParaRPr lang="pt-BR" sz="2300" dirty="0" smtClean="0"/>
          </a:p>
          <a:p>
            <a:pPr algn="just"/>
            <a:r>
              <a:rPr lang="pt-BR" sz="2300" dirty="0" smtClean="0"/>
              <a:t>Estatísticas </a:t>
            </a:r>
            <a:r>
              <a:rPr lang="pt-BR" sz="2300" dirty="0"/>
              <a:t>gerais de reprovação nas </a:t>
            </a:r>
            <a:r>
              <a:rPr lang="pt-BR" sz="2300" dirty="0" smtClean="0"/>
              <a:t>disciplinas</a:t>
            </a:r>
          </a:p>
        </p:txBody>
      </p:sp>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32</a:t>
            </a:r>
            <a:endParaRPr lang="en-US" dirty="0"/>
          </a:p>
        </p:txBody>
      </p:sp>
    </p:spTree>
    <p:extLst>
      <p:ext uri="{BB962C8B-B14F-4D97-AF65-F5344CB8AC3E}">
        <p14:creationId xmlns:p14="http://schemas.microsoft.com/office/powerpoint/2010/main" val="357599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Tópicos a serem abordados</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914400" lvl="1" indent="-457200">
              <a:buFont typeface="+mj-lt"/>
              <a:buAutoNum type="arabicPeriod"/>
            </a:pPr>
            <a:r>
              <a:rPr lang="pt-BR" sz="2250" dirty="0"/>
              <a:t>Motivação</a:t>
            </a:r>
          </a:p>
          <a:p>
            <a:pPr marL="914400" lvl="1" indent="-457200">
              <a:buFont typeface="+mj-lt"/>
              <a:buAutoNum type="arabicPeriod"/>
            </a:pPr>
            <a:r>
              <a:rPr lang="pt-BR" sz="2250" dirty="0"/>
              <a:t>CADD</a:t>
            </a:r>
          </a:p>
          <a:p>
            <a:pPr marL="914400" lvl="1" indent="-457200">
              <a:buFont typeface="+mj-lt"/>
              <a:buAutoNum type="arabicPeriod"/>
            </a:pPr>
            <a:r>
              <a:rPr lang="pt-BR" sz="2250" dirty="0" smtClean="0"/>
              <a:t>Objetivo</a:t>
            </a:r>
          </a:p>
          <a:p>
            <a:pPr marL="914400" lvl="1" indent="-457200">
              <a:buFont typeface="+mj-lt"/>
              <a:buAutoNum type="arabicPeriod"/>
            </a:pPr>
            <a:r>
              <a:rPr lang="pt-BR" sz="2250" dirty="0" smtClean="0"/>
              <a:t>Fundamentação</a:t>
            </a:r>
            <a:endParaRPr lang="pt-BR" sz="2250" dirty="0"/>
          </a:p>
          <a:p>
            <a:pPr marL="914400" lvl="1" indent="-457200">
              <a:buFont typeface="+mj-lt"/>
              <a:buAutoNum type="arabicPeriod"/>
            </a:pPr>
            <a:r>
              <a:rPr lang="pt-BR" sz="2250" dirty="0"/>
              <a:t>Modelagem do Sistema</a:t>
            </a:r>
          </a:p>
          <a:p>
            <a:pPr marL="914400" lvl="1" indent="-457200">
              <a:buFont typeface="+mj-lt"/>
              <a:buAutoNum type="arabicPeriod"/>
            </a:pPr>
            <a:r>
              <a:rPr lang="pt-BR" sz="2250" dirty="0" smtClean="0"/>
              <a:t>Passos Futuros</a:t>
            </a:r>
            <a:endParaRPr lang="pt-BR" sz="2250" dirty="0"/>
          </a:p>
          <a:p>
            <a:pPr marL="914400" lvl="1" indent="-457200">
              <a:buFont typeface="+mj-lt"/>
              <a:buAutoNum type="arabicPeriod"/>
            </a:pPr>
            <a:r>
              <a:rPr lang="pt-BR" sz="2250" dirty="0" smtClean="0"/>
              <a:t>Conclusão</a:t>
            </a:r>
            <a:endParaRPr lang="pt-BR" sz="2250" dirty="0"/>
          </a:p>
        </p:txBody>
      </p:sp>
      <p:sp>
        <p:nvSpPr>
          <p:cNvPr id="2" name="Espaço Reservado para Número de Slide 1"/>
          <p:cNvSpPr>
            <a:spLocks noGrp="1"/>
          </p:cNvSpPr>
          <p:nvPr>
            <p:ph type="sldNum" sz="quarter" idx="12"/>
          </p:nvPr>
        </p:nvSpPr>
        <p:spPr>
          <a:xfrm>
            <a:off x="8164800" y="126000"/>
            <a:ext cx="584978" cy="365125"/>
          </a:xfrm>
        </p:spPr>
        <p:txBody>
          <a:bodyPr/>
          <a:lstStyle/>
          <a:p>
            <a:pPr>
              <a:defRPr/>
            </a:pPr>
            <a:fld id="{C5C67AFD-A7D6-415B-A330-CD76CD71BD84}" type="slidenum">
              <a:rPr lang="en-US" smtClean="0"/>
              <a:pPr>
                <a:defRPr/>
              </a:pPr>
              <a:t>2</a:t>
            </a:fld>
            <a:endParaRPr lang="en-US" dirty="0"/>
          </a:p>
        </p:txBody>
      </p:sp>
    </p:spTree>
    <p:extLst>
      <p:ext uri="{BB962C8B-B14F-4D97-AF65-F5344CB8AC3E}">
        <p14:creationId xmlns:p14="http://schemas.microsoft.com/office/powerpoint/2010/main" val="2227011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Conclusão</a:t>
            </a:r>
          </a:p>
        </p:txBody>
      </p:sp>
      <p:sp>
        <p:nvSpPr>
          <p:cNvPr id="20482" name="Espaço Reservado para Conteúdo 2"/>
          <p:cNvSpPr>
            <a:spLocks noGrp="1"/>
          </p:cNvSpPr>
          <p:nvPr>
            <p:ph idx="1"/>
          </p:nvPr>
        </p:nvSpPr>
        <p:spPr>
          <a:xfrm>
            <a:off x="1358504" y="1624012"/>
            <a:ext cx="7392590" cy="5233987"/>
          </a:xfrm>
        </p:spPr>
        <p:txBody>
          <a:bodyPr anchor="ctr" anchorCtr="0"/>
          <a:lstStyle/>
          <a:p>
            <a:pPr marL="0" indent="0" algn="just">
              <a:buNone/>
            </a:pPr>
            <a:r>
              <a:rPr lang="pt-BR" sz="2100" dirty="0" smtClean="0"/>
              <a:t>O sistema desenvolvido cumpre </a:t>
            </a:r>
            <a:r>
              <a:rPr lang="pt-BR" sz="2100" dirty="0"/>
              <a:t>as exigências mínimas solicitadas pela Instituição, </a:t>
            </a:r>
            <a:r>
              <a:rPr lang="pt-BR" sz="2100" dirty="0" smtClean="0"/>
              <a:t>garantindo </a:t>
            </a:r>
            <a:r>
              <a:rPr lang="pt-BR" sz="2100" dirty="0"/>
              <a:t>o apoio necessário aos membros das CADDs e </a:t>
            </a:r>
            <a:r>
              <a:rPr lang="pt-BR" sz="2100" dirty="0" smtClean="0"/>
              <a:t>criando a expectativa nos </a:t>
            </a:r>
            <a:r>
              <a:rPr lang="pt-BR" sz="2100" dirty="0"/>
              <a:t>alunos </a:t>
            </a:r>
            <a:r>
              <a:rPr lang="pt-BR" sz="2100" dirty="0" smtClean="0"/>
              <a:t>no </a:t>
            </a:r>
            <a:r>
              <a:rPr lang="pt-BR" sz="2100" dirty="0"/>
              <a:t>processo de orientação e </a:t>
            </a:r>
            <a:r>
              <a:rPr lang="pt-BR" sz="2100" dirty="0" smtClean="0"/>
              <a:t>acompanhamento </a:t>
            </a:r>
            <a:r>
              <a:rPr lang="pt-BR" sz="2100" dirty="0"/>
              <a:t>de sua vida acadêmica até a conclusão de seu curso de graduação.</a:t>
            </a:r>
          </a:p>
        </p:txBody>
      </p:sp>
      <p:sp>
        <p:nvSpPr>
          <p:cNvPr id="4"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34</a:t>
            </a:r>
            <a:endParaRPr lang="en-US" dirty="0"/>
          </a:p>
        </p:txBody>
      </p:sp>
    </p:spTree>
    <p:extLst>
      <p:ext uri="{BB962C8B-B14F-4D97-AF65-F5344CB8AC3E}">
        <p14:creationId xmlns:p14="http://schemas.microsoft.com/office/powerpoint/2010/main" val="3191849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ítulo 1"/>
          <p:cNvSpPr>
            <a:spLocks noGrp="1"/>
          </p:cNvSpPr>
          <p:nvPr>
            <p:ph type="title"/>
          </p:nvPr>
        </p:nvSpPr>
        <p:spPr>
          <a:xfrm>
            <a:off x="2140090" y="1842888"/>
            <a:ext cx="4727569" cy="3233804"/>
          </a:xfrm>
        </p:spPr>
        <p:txBody>
          <a:bodyPr>
            <a:normAutofit fontScale="90000"/>
          </a:bodyPr>
          <a:lstStyle/>
          <a:p>
            <a:pPr algn="ctr"/>
            <a:r>
              <a:rPr lang="pt-BR" sz="7200" b="1" dirty="0"/>
              <a:t>?</a:t>
            </a:r>
            <a:br>
              <a:rPr lang="pt-BR" sz="7200" b="1" dirty="0"/>
            </a:br>
            <a:r>
              <a:rPr lang="pt-BR" sz="7200" b="1" dirty="0" smtClean="0"/>
              <a:t>Perguntas</a:t>
            </a:r>
            <a:br>
              <a:rPr lang="pt-BR" sz="7200" b="1" dirty="0" smtClean="0"/>
            </a:br>
            <a:r>
              <a:rPr lang="pt-BR" sz="7200" b="1" dirty="0" smtClean="0"/>
              <a:t>?</a:t>
            </a:r>
            <a:endParaRPr lang="pt-BR" sz="7200" b="1" dirty="0"/>
          </a:p>
        </p:txBody>
      </p:sp>
    </p:spTree>
    <p:extLst>
      <p:ext uri="{BB962C8B-B14F-4D97-AF65-F5344CB8AC3E}">
        <p14:creationId xmlns:p14="http://schemas.microsoft.com/office/powerpoint/2010/main" val="1881363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Motivação</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lvl="1" indent="0" algn="just">
              <a:buNone/>
            </a:pPr>
            <a:r>
              <a:rPr lang="pt-BR" sz="2100" dirty="0"/>
              <a:t>A instituição necessita de um sistema de apoio às Comissões de Acompanhamento de Desempenho Discente (CADD), de forma que os alunos, prioritaria-mente, os de baixo rendimento, montem e sigam um planejamento orientado de estudos futuro de suas atividades em sua vida acadêmica para a finalização de seus cursos</a:t>
            </a:r>
          </a:p>
        </p:txBody>
      </p:sp>
      <p:sp>
        <p:nvSpPr>
          <p:cNvPr id="2" name="Espaço Reservado para Número de Slide 1"/>
          <p:cNvSpPr>
            <a:spLocks noGrp="1"/>
          </p:cNvSpPr>
          <p:nvPr>
            <p:ph type="sldNum" sz="quarter" idx="12"/>
          </p:nvPr>
        </p:nvSpPr>
        <p:spPr>
          <a:xfrm>
            <a:off x="8166116" y="125477"/>
            <a:ext cx="584978" cy="365125"/>
          </a:xfrm>
        </p:spPr>
        <p:txBody>
          <a:bodyPr/>
          <a:lstStyle/>
          <a:p>
            <a:pPr>
              <a:defRPr/>
            </a:pPr>
            <a:r>
              <a:rPr lang="en-US" dirty="0" smtClean="0"/>
              <a:t>3</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CADD</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indent="0" algn="just">
              <a:buNone/>
            </a:pPr>
            <a:r>
              <a:rPr lang="pt-BR" sz="2100" dirty="0"/>
              <a:t>Comissão composta pelos próprios professores dos cursos administrados pela Instituição com a finalidade de acompanhar os alunos em suas vidas acadêmicas orientando-os para a conclusão de seus cursos. Além dessa atribuição, avalia os casos dos alunos que estão em situação irregular com relação à integralização de seus cursos</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4</a:t>
            </a:r>
            <a:endParaRPr lang="en-US" dirty="0"/>
          </a:p>
        </p:txBody>
      </p:sp>
    </p:spTree>
    <p:extLst>
      <p:ext uri="{BB962C8B-B14F-4D97-AF65-F5344CB8AC3E}">
        <p14:creationId xmlns:p14="http://schemas.microsoft.com/office/powerpoint/2010/main" val="109992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Faixas de Criticidade</a:t>
            </a:r>
          </a:p>
        </p:txBody>
      </p:sp>
      <p:graphicFrame>
        <p:nvGraphicFramePr>
          <p:cNvPr id="10" name="Tabela 9"/>
          <p:cNvGraphicFramePr>
            <a:graphicFrameLocks noGrp="1"/>
          </p:cNvGraphicFramePr>
          <p:nvPr>
            <p:extLst>
              <p:ext uri="{D42A27DB-BD31-4B8C-83A1-F6EECF244321}">
                <p14:modId xmlns:p14="http://schemas.microsoft.com/office/powerpoint/2010/main" val="2708628044"/>
              </p:ext>
            </p:extLst>
          </p:nvPr>
        </p:nvGraphicFramePr>
        <p:xfrm>
          <a:off x="516324" y="2018371"/>
          <a:ext cx="8136082" cy="4228781"/>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079721"/>
                <a:gridCol w="3206446"/>
                <a:gridCol w="3849915"/>
              </a:tblGrid>
              <a:tr h="336468">
                <a:tc rowSpan="2">
                  <a:txBody>
                    <a:bodyPr/>
                    <a:lstStyle/>
                    <a:p>
                      <a:pPr algn="ctr">
                        <a:spcAft>
                          <a:spcPts val="0"/>
                        </a:spcAft>
                      </a:pPr>
                      <a:r>
                        <a:rPr lang="pt-BR" sz="1500" b="1" dirty="0" smtClean="0">
                          <a:effectLst/>
                        </a:rPr>
                        <a:t>Faixas</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                                                 Dimensões</a:t>
                      </a:r>
                      <a:endParaRPr lang="pt-BR" sz="1500" b="1"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hMerge="1">
                  <a:txBody>
                    <a:bodyPr/>
                    <a:lstStyle/>
                    <a:p>
                      <a:pPr algn="ctr">
                        <a:spcAft>
                          <a:spcPts val="0"/>
                        </a:spcAft>
                      </a:pPr>
                      <a:endParaRPr lang="pt-BR" sz="1800" b="1" dirty="0">
                        <a:solidFill>
                          <a:srgbClr val="00000A"/>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65000"/>
                      </a:schemeClr>
                    </a:solidFill>
                  </a:tcPr>
                </a:tc>
              </a:tr>
              <a:tr h="914400">
                <a:tc vMerge="1">
                  <a:txBody>
                    <a:bodyPr/>
                    <a:lstStyle/>
                    <a:p>
                      <a:pPr algn="ctr">
                        <a:spcAft>
                          <a:spcPts val="0"/>
                        </a:spcAft>
                      </a:pPr>
                      <a:endParaRPr lang="pt-BR" sz="1800" b="1" dirty="0">
                        <a:solidFill>
                          <a:srgbClr val="00000A"/>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65000"/>
                      </a:schemeClr>
                    </a:solidFill>
                  </a:tcPr>
                </a:tc>
                <a:tc>
                  <a:txBody>
                    <a:bodyPr/>
                    <a:lstStyle/>
                    <a:p>
                      <a:pPr algn="ctr">
                        <a:spcAft>
                          <a:spcPts val="0"/>
                        </a:spcAft>
                      </a:pPr>
                      <a:r>
                        <a:rPr lang="pt-BR" sz="1500" b="1" i="0" u="none" strike="noStrike" kern="1200" baseline="0" dirty="0" smtClean="0">
                          <a:solidFill>
                            <a:schemeClr val="dk1"/>
                          </a:solidFill>
                          <a:latin typeface="+mn-lt"/>
                          <a:ea typeface="+mn-ea"/>
                          <a:cs typeface="+mn-cs"/>
                        </a:rPr>
                        <a:t>Quantidade de reprovações por disciplina (R)</a:t>
                      </a:r>
                    </a:p>
                    <a:p>
                      <a:pPr algn="ctr">
                        <a:spcAft>
                          <a:spcPts val="0"/>
                        </a:spcAft>
                      </a:pPr>
                      <a:r>
                        <a:rPr lang="pt-BR" sz="1500" b="0" i="0" u="none" strike="noStrike" kern="1200" baseline="0" dirty="0" smtClean="0">
                          <a:solidFill>
                            <a:schemeClr val="dk1"/>
                          </a:solidFill>
                          <a:latin typeface="+mn-lt"/>
                          <a:ea typeface="+mn-ea"/>
                          <a:cs typeface="+mn-cs"/>
                        </a:rPr>
                        <a:t>(média e/ou frequência)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c>
                  <a:txBody>
                    <a:bodyPr/>
                    <a:lstStyle/>
                    <a:p>
                      <a:pPr algn="ctr">
                        <a:spcAft>
                          <a:spcPts val="0"/>
                        </a:spcAft>
                      </a:pPr>
                      <a:r>
                        <a:rPr lang="pt-BR" sz="1500" b="1" i="0" u="none" strike="noStrike" kern="1200" baseline="0" dirty="0" smtClean="0">
                          <a:solidFill>
                            <a:schemeClr val="dk1"/>
                          </a:solidFill>
                          <a:latin typeface="+mn-lt"/>
                          <a:ea typeface="+mn-ea"/>
                          <a:cs typeface="+mn-cs"/>
                        </a:rPr>
                        <a:t>Quantidade de períodos para integralização (P)</a:t>
                      </a:r>
                    </a:p>
                    <a:p>
                      <a:pPr algn="ctr">
                        <a:spcAft>
                          <a:spcPts val="0"/>
                        </a:spcAft>
                      </a:pPr>
                      <a:r>
                        <a:rPr lang="pt-BR" sz="1500" b="0" i="0" u="none" strike="noStrike" kern="1200" baseline="0" dirty="0" smtClean="0">
                          <a:solidFill>
                            <a:schemeClr val="dk1"/>
                          </a:solidFill>
                          <a:latin typeface="+mn-lt"/>
                          <a:ea typeface="+mn-ea"/>
                          <a:cs typeface="+mn-cs"/>
                        </a:rPr>
                        <a:t>(excluídos eventuais trancamentos totais de período)</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lumMod val="65000"/>
                      </a:schemeClr>
                    </a:solidFill>
                  </a:tcPr>
                </a:tc>
              </a:tr>
              <a:tr h="457200">
                <a:tc>
                  <a:txBody>
                    <a:bodyPr/>
                    <a:lstStyle/>
                    <a:p>
                      <a:pPr algn="ctr">
                        <a:spcAft>
                          <a:spcPts val="0"/>
                        </a:spcAft>
                      </a:pPr>
                      <a:r>
                        <a:rPr lang="pt-BR" sz="1500" b="1" dirty="0" smtClean="0">
                          <a:effectLst/>
                        </a:rPr>
                        <a:t>Azul</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0</a:t>
                      </a:r>
                      <a:r>
                        <a:rPr lang="pt-BR" sz="1500" dirty="0" smtClean="0">
                          <a:effectLst/>
                        </a:rPr>
                        <a:t> </a:t>
                      </a:r>
                      <a:r>
                        <a:rPr lang="pt-BR" sz="1500" b="1" dirty="0" smtClean="0">
                          <a:effectLst/>
                        </a:rPr>
                        <a:t>R</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b="0" i="0" u="none" strike="noStrike" kern="1200" baseline="0" dirty="0" smtClean="0">
                          <a:solidFill>
                            <a:schemeClr val="dk1"/>
                          </a:solidFill>
                          <a:latin typeface="+mn-lt"/>
                          <a:ea typeface="+mn-ea"/>
                          <a:cs typeface="+mn-cs"/>
                        </a:rPr>
                        <a:t>Quando concluído até o prazo regula-mentar de finalização do curso</a:t>
                      </a:r>
                    </a:p>
                  </a:txBody>
                  <a:tcPr marL="51435" marR="51435" marT="0" marB="0" anchor="ctr"/>
                </a:tc>
              </a:tr>
              <a:tr h="685800">
                <a:tc>
                  <a:txBody>
                    <a:bodyPr/>
                    <a:lstStyle/>
                    <a:p>
                      <a:pPr algn="ctr">
                        <a:spcAft>
                          <a:spcPts val="0"/>
                        </a:spcAft>
                      </a:pPr>
                      <a:r>
                        <a:rPr lang="pt-BR" sz="1500" b="1" dirty="0" smtClean="0">
                          <a:effectLst/>
                        </a:rPr>
                        <a:t>Laranja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2</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1</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c>
                  <a:txBody>
                    <a:bodyPr/>
                    <a:lstStyle/>
                    <a:p>
                      <a:pPr algn="just">
                        <a:spcAft>
                          <a:spcPts val="0"/>
                        </a:spcAft>
                      </a:pPr>
                      <a:r>
                        <a:rPr lang="pt-BR" sz="1500" b="1" dirty="0" smtClean="0">
                          <a:effectLst/>
                        </a:rPr>
                        <a:t>2 x N </a:t>
                      </a:r>
                      <a:r>
                        <a:rPr lang="pt-BR" sz="1500" b="1" u="none" dirty="0" smtClean="0">
                          <a:effectLst/>
                        </a:rPr>
                        <a:t>≤</a:t>
                      </a:r>
                      <a:r>
                        <a:rPr lang="pt-BR" sz="1500" b="1" dirty="0" smtClean="0">
                          <a:effectLst/>
                        </a:rPr>
                        <a:t> P </a:t>
                      </a:r>
                      <a:r>
                        <a:rPr lang="pt-BR" sz="1500" b="1" u="none" dirty="0" smtClean="0">
                          <a:effectLst/>
                        </a:rPr>
                        <a:t>≤ 4 x N - 4</a:t>
                      </a:r>
                      <a:r>
                        <a:rPr lang="pt-BR" sz="1500" u="none" dirty="0" smtClean="0">
                          <a:effectLst/>
                        </a:rPr>
                        <a:t>, N = </a:t>
                      </a:r>
                      <a:r>
                        <a:rPr lang="pt-BR" sz="1500" b="0" i="0" u="none" strike="noStrike" kern="1200" baseline="0" dirty="0" smtClean="0">
                          <a:solidFill>
                            <a:schemeClr val="dk1"/>
                          </a:solidFill>
                          <a:latin typeface="+mn-lt"/>
                          <a:ea typeface="+mn-ea"/>
                          <a:cs typeface="+mn-cs"/>
                        </a:rPr>
                        <a:t>quantidade de anos relativa ao prazo regulamentar para finalização do respectivo curso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solidFill>
                      <a:schemeClr val="bg1"/>
                    </a:solidFill>
                  </a:tcPr>
                </a:tc>
              </a:tr>
              <a:tr h="463313">
                <a:tc>
                  <a:txBody>
                    <a:bodyPr/>
                    <a:lstStyle/>
                    <a:p>
                      <a:pPr algn="ctr">
                        <a:spcAft>
                          <a:spcPts val="0"/>
                        </a:spcAft>
                      </a:pPr>
                      <a:r>
                        <a:rPr lang="pt-BR" sz="1500" b="1" dirty="0" smtClean="0">
                          <a:effectLst/>
                        </a:rPr>
                        <a:t>Vermelha</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3</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2</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c>
                  <a:txBody>
                    <a:bodyPr/>
                    <a:lstStyle/>
                    <a:p>
                      <a:pPr algn="just">
                        <a:spcAft>
                          <a:spcPts val="0"/>
                        </a:spcAft>
                      </a:pPr>
                      <a:r>
                        <a:rPr lang="pt-BR" sz="1500" b="1" dirty="0" smtClean="0">
                          <a:effectLst/>
                        </a:rPr>
                        <a:t>P </a:t>
                      </a:r>
                      <a:r>
                        <a:rPr lang="pt-BR" sz="1500" b="1" u="none" dirty="0" smtClean="0">
                          <a:effectLst/>
                        </a:rPr>
                        <a:t>≥ 4 x N - 3</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tc>
              </a:tr>
              <a:tr h="1371600">
                <a:tc>
                  <a:txBody>
                    <a:bodyPr/>
                    <a:lstStyle/>
                    <a:p>
                      <a:pPr algn="ctr">
                        <a:spcAft>
                          <a:spcPts val="0"/>
                        </a:spcAft>
                      </a:pPr>
                      <a:r>
                        <a:rPr lang="pt-BR" sz="1500" b="1" dirty="0" smtClean="0">
                          <a:effectLst/>
                        </a:rPr>
                        <a:t>Preta</a:t>
                      </a:r>
                    </a:p>
                    <a:p>
                      <a:pPr algn="ctr">
                        <a:spcAft>
                          <a:spcPts val="0"/>
                        </a:spcAft>
                      </a:pPr>
                      <a:r>
                        <a:rPr lang="pt-BR" sz="1500" b="0" i="0" u="none" strike="noStrike" kern="1200" baseline="0" dirty="0" smtClean="0">
                          <a:solidFill>
                            <a:schemeClr val="dk1"/>
                          </a:solidFill>
                          <a:latin typeface="+mn-lt"/>
                          <a:ea typeface="+mn-ea"/>
                          <a:cs typeface="+mn-cs"/>
                        </a:rPr>
                        <a:t>(situação irregular)</a:t>
                      </a:r>
                      <a:endParaRPr lang="pt-BR" sz="1500" b="1"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&gt; 3</a:t>
                      </a:r>
                      <a:r>
                        <a:rPr lang="pt-BR" sz="1500" dirty="0" smtClean="0">
                          <a:effectLst/>
                        </a:rPr>
                        <a:t> </a:t>
                      </a:r>
                      <a:r>
                        <a:rPr lang="pt-BR" sz="1500" b="1" dirty="0" smtClean="0">
                          <a:effectLst/>
                        </a:rPr>
                        <a:t>R</a:t>
                      </a:r>
                      <a:r>
                        <a:rPr lang="pt-BR" sz="1500" dirty="0" smtClean="0">
                          <a:effectLst/>
                        </a:rPr>
                        <a:t> (cursos de 4 ou mais anos) ou</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500" b="1" dirty="0" smtClean="0">
                          <a:effectLst/>
                        </a:rPr>
                        <a:t>&gt; 2</a:t>
                      </a:r>
                      <a:r>
                        <a:rPr lang="pt-BR" sz="1500" dirty="0" smtClean="0">
                          <a:effectLst/>
                        </a:rPr>
                        <a:t> </a:t>
                      </a:r>
                      <a:r>
                        <a:rPr lang="pt-BR" sz="1500" b="1" dirty="0" smtClean="0">
                          <a:effectLst/>
                        </a:rPr>
                        <a:t>R</a:t>
                      </a:r>
                      <a:r>
                        <a:rPr lang="pt-BR" sz="1500" dirty="0" smtClean="0">
                          <a:effectLst/>
                        </a:rPr>
                        <a:t> (demais cursos)</a:t>
                      </a:r>
                      <a:endParaRPr lang="pt-BR" sz="1500" dirty="0" smtClean="0">
                        <a:solidFill>
                          <a:srgbClr val="00000A"/>
                        </a:solidFill>
                        <a:effectLst/>
                        <a:latin typeface="Times New Roman" panose="02020603050405020304" pitchFamily="18" charset="0"/>
                        <a:ea typeface="Times New Roman" panose="02020603050405020304" pitchFamily="18" charset="0"/>
                      </a:endParaRPr>
                    </a:p>
                    <a:p>
                      <a:pPr algn="just"/>
                      <a:endParaRPr lang="pt-BR" sz="1500" dirty="0" smtClean="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c>
                  <a:txBody>
                    <a:bodyPr/>
                    <a:lstStyle/>
                    <a:p>
                      <a:pPr algn="just"/>
                      <a:r>
                        <a:rPr lang="pt-BR" sz="1500" b="0" i="0" u="none" strike="noStrike" kern="1200" baseline="0" dirty="0" smtClean="0">
                          <a:solidFill>
                            <a:schemeClr val="dk1"/>
                          </a:solidFill>
                          <a:latin typeface="+mn-lt"/>
                          <a:ea typeface="+mn-ea"/>
                          <a:cs typeface="+mn-cs"/>
                        </a:rPr>
                        <a:t>Quando já cursaram mais de uma vez e meia a quantidade de períodos regulares de seus cursos, ou</a:t>
                      </a:r>
                    </a:p>
                    <a:p>
                      <a:pPr algn="just"/>
                      <a:r>
                        <a:rPr lang="pt-BR" sz="1500" b="0" i="0" u="none" strike="noStrike" kern="1200" baseline="0" dirty="0" smtClean="0">
                          <a:solidFill>
                            <a:schemeClr val="dk1"/>
                          </a:solidFill>
                          <a:latin typeface="+mn-lt"/>
                          <a:ea typeface="+mn-ea"/>
                          <a:cs typeface="+mn-cs"/>
                        </a:rPr>
                        <a:t>Quando a </a:t>
                      </a:r>
                      <a:r>
                        <a:rPr lang="pt-BR" sz="1500" b="0" i="0" u="sng" strike="noStrike" kern="1200" baseline="0" dirty="0" smtClean="0">
                          <a:solidFill>
                            <a:schemeClr val="dk1"/>
                          </a:solidFill>
                          <a:latin typeface="+mn-lt"/>
                          <a:ea typeface="+mn-ea"/>
                          <a:cs typeface="+mn-cs"/>
                        </a:rPr>
                        <a:t>previsão</a:t>
                      </a:r>
                      <a:r>
                        <a:rPr lang="pt-BR" sz="1500" b="0" i="0" u="none" strike="noStrike" kern="1200" baseline="0" dirty="0" smtClean="0">
                          <a:solidFill>
                            <a:schemeClr val="dk1"/>
                          </a:solidFill>
                          <a:latin typeface="+mn-lt"/>
                          <a:ea typeface="+mn-ea"/>
                          <a:cs typeface="+mn-cs"/>
                        </a:rPr>
                        <a:t> de conclusão do curso corresponder ao mesmo período citado</a:t>
                      </a:r>
                      <a:endParaRPr lang="pt-BR" sz="1500" dirty="0">
                        <a:solidFill>
                          <a:srgbClr val="00000A"/>
                        </a:solidFill>
                        <a:effectLst/>
                        <a:latin typeface="Times New Roman" panose="02020603050405020304" pitchFamily="18" charset="0"/>
                        <a:ea typeface="Times New Roman" panose="02020603050405020304" pitchFamily="18" charset="0"/>
                      </a:endParaRPr>
                    </a:p>
                  </a:txBody>
                  <a:tcPr marL="51435" marR="51435" marT="0" marB="0" anchor="ctr">
                    <a:lnB w="12700" cap="flat" cmpd="sng" algn="ctr">
                      <a:noFill/>
                      <a:prstDash val="solid"/>
                      <a:round/>
                      <a:headEnd type="none" w="med" len="med"/>
                      <a:tailEnd type="none" w="med" len="med"/>
                    </a:lnB>
                    <a:solidFill>
                      <a:schemeClr val="bg1"/>
                    </a:solidFill>
                  </a:tcPr>
                </a:tc>
              </a:tr>
            </a:tbl>
          </a:graphicData>
        </a:graphic>
      </p:graphicFrame>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5</a:t>
            </a:r>
            <a:endParaRPr lang="en-US" dirty="0"/>
          </a:p>
        </p:txBody>
      </p:sp>
    </p:spTree>
    <p:extLst>
      <p:ext uri="{BB962C8B-B14F-4D97-AF65-F5344CB8AC3E}">
        <p14:creationId xmlns:p14="http://schemas.microsoft.com/office/powerpoint/2010/main" val="153075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Situação Irregular (Verificação)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68" y="1733914"/>
            <a:ext cx="6089230" cy="4712675"/>
          </a:xfrm>
          <a:prstGeom prst="rect">
            <a:avLst/>
          </a:prstGeom>
          <a:effectLst>
            <a:outerShdw blurRad="50800" dist="38100" dir="2700000" algn="tl" rotWithShape="0">
              <a:prstClr val="black">
                <a:alpha val="40000"/>
              </a:prstClr>
            </a:outerShdw>
          </a:effectLst>
        </p:spPr>
      </p:pic>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6</a:t>
            </a:r>
            <a:endParaRPr lang="en-US" dirty="0"/>
          </a:p>
        </p:txBody>
      </p:sp>
      <p:sp>
        <p:nvSpPr>
          <p:cNvPr id="4" name="Retângulo 3"/>
          <p:cNvSpPr/>
          <p:nvPr/>
        </p:nvSpPr>
        <p:spPr>
          <a:xfrm>
            <a:off x="1911453" y="6446589"/>
            <a:ext cx="5544355" cy="276999"/>
          </a:xfrm>
          <a:prstGeom prst="rect">
            <a:avLst/>
          </a:prstGeom>
        </p:spPr>
        <p:txBody>
          <a:bodyPr wrap="square">
            <a:spAutoFit/>
          </a:bodyPr>
          <a:lstStyle/>
          <a:p>
            <a:r>
              <a:rPr lang="pt-BR" sz="1200" dirty="0" smtClean="0">
                <a:solidFill>
                  <a:srgbClr val="000000"/>
                </a:solidFill>
                <a:latin typeface="NimbusRomNo9L-Regu"/>
              </a:rPr>
              <a:t>Fluxograma </a:t>
            </a:r>
            <a:r>
              <a:rPr lang="pt-BR" sz="1200" dirty="0">
                <a:solidFill>
                  <a:srgbClr val="000000"/>
                </a:solidFill>
                <a:latin typeface="NimbusRomNo9L-Regu"/>
              </a:rPr>
              <a:t>de Verificação de Permanência em Situação Irregular </a:t>
            </a:r>
            <a:r>
              <a:rPr lang="pt-BR" sz="1200" dirty="0" smtClean="0">
                <a:solidFill>
                  <a:srgbClr val="000000"/>
                </a:solidFill>
                <a:latin typeface="NimbusRomNo9L-Regu"/>
              </a:rPr>
              <a:t>(</a:t>
            </a:r>
            <a:r>
              <a:rPr lang="pt-BR" sz="1200" dirty="0" smtClean="0">
                <a:solidFill>
                  <a:srgbClr val="262666"/>
                </a:solidFill>
                <a:latin typeface="NimbusRomNo9L-Regu"/>
              </a:rPr>
              <a:t>DEPES)</a:t>
            </a:r>
            <a:endParaRPr lang="pt-BR" sz="1200" dirty="0"/>
          </a:p>
        </p:txBody>
      </p:sp>
    </p:spTree>
    <p:extLst>
      <p:ext uri="{BB962C8B-B14F-4D97-AF65-F5344CB8AC3E}">
        <p14:creationId xmlns:p14="http://schemas.microsoft.com/office/powerpoint/2010/main" val="157977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Situação Irregular (Consequências)</a:t>
            </a:r>
          </a:p>
        </p:txBody>
      </p:sp>
      <p:sp>
        <p:nvSpPr>
          <p:cNvPr id="20482" name="Espaço Reservado para Conteúdo 2"/>
          <p:cNvSpPr>
            <a:spLocks noGrp="1"/>
          </p:cNvSpPr>
          <p:nvPr>
            <p:ph idx="1"/>
          </p:nvPr>
        </p:nvSpPr>
        <p:spPr>
          <a:xfrm>
            <a:off x="1358504" y="1575198"/>
            <a:ext cx="7392590" cy="5282802"/>
          </a:xfrm>
        </p:spPr>
        <p:txBody>
          <a:bodyPr anchor="ctr" anchorCtr="0">
            <a:normAutofit/>
          </a:bodyPr>
          <a:lstStyle/>
          <a:p>
            <a:pPr marL="0" indent="0" algn="just">
              <a:buNone/>
            </a:pPr>
            <a:r>
              <a:rPr lang="pt-BR" sz="2100" dirty="0"/>
              <a:t>Os alunos devem seguir estritamente as regras abaixo, pois, caso violem uma delas, haverá a instauração do processo de cancelamento de sua matrícula:</a:t>
            </a:r>
          </a:p>
          <a:p>
            <a:pPr marL="400050" indent="-457200" algn="just">
              <a:buFont typeface="+mj-lt"/>
              <a:buAutoNum type="alphaLcParenR"/>
            </a:pPr>
            <a:r>
              <a:rPr lang="pt-BR" sz="2100" dirty="0" smtClean="0"/>
              <a:t>Não </a:t>
            </a:r>
            <a:r>
              <a:rPr lang="pt-BR" sz="2100" dirty="0"/>
              <a:t>poderá ter reprovação em nenhuma das dis-ciplinas restantes;</a:t>
            </a:r>
          </a:p>
          <a:p>
            <a:pPr marL="400050" indent="-457200" algn="just">
              <a:buFont typeface="+mj-lt"/>
              <a:buAutoNum type="alphaLcParenR"/>
            </a:pPr>
            <a:r>
              <a:rPr lang="pt-BR" sz="2100" dirty="0" smtClean="0"/>
              <a:t>Deve </a:t>
            </a:r>
            <a:r>
              <a:rPr lang="pt-BR" sz="2100" dirty="0"/>
              <a:t>cursar um conjunto de disciplinas cujo o </a:t>
            </a:r>
            <a:r>
              <a:rPr lang="pt-BR" sz="2100" dirty="0" smtClean="0"/>
              <a:t>total </a:t>
            </a:r>
            <a:r>
              <a:rPr lang="pt-BR" sz="2100" dirty="0"/>
              <a:t>de créditos </a:t>
            </a:r>
            <a:r>
              <a:rPr lang="pt-BR" sz="2100" u="sng" dirty="0"/>
              <a:t>c</a:t>
            </a:r>
            <a:r>
              <a:rPr lang="pt-BR" sz="2100" dirty="0"/>
              <a:t> obedeça à expressão </a:t>
            </a:r>
            <a:r>
              <a:rPr lang="pt-BR" sz="2100" b="1" dirty="0"/>
              <a:t>c=min(20, t)</a:t>
            </a:r>
            <a:r>
              <a:rPr lang="pt-BR" sz="2100" dirty="0"/>
              <a:t>, onde </a:t>
            </a:r>
            <a:r>
              <a:rPr lang="pt-BR" sz="2100" u="sng" dirty="0"/>
              <a:t>t</a:t>
            </a:r>
            <a:r>
              <a:rPr lang="pt-BR" sz="2100" dirty="0"/>
              <a:t> é o total de créditos que o aluno deve para a conclusão de seu curso;</a:t>
            </a:r>
          </a:p>
          <a:p>
            <a:pPr marL="400050" indent="-457200" algn="just">
              <a:buFont typeface="+mj-lt"/>
              <a:buAutoNum type="alphaLcParenR"/>
            </a:pPr>
            <a:r>
              <a:rPr lang="pt-BR" sz="2100" dirty="0" smtClean="0"/>
              <a:t>Não </a:t>
            </a:r>
            <a:r>
              <a:rPr lang="pt-BR" sz="2100" dirty="0"/>
              <a:t>poderá realizar trancamentos, exceto em </a:t>
            </a:r>
            <a:r>
              <a:rPr lang="pt-BR" sz="2100" dirty="0" smtClean="0"/>
              <a:t>caso </a:t>
            </a:r>
            <a:r>
              <a:rPr lang="pt-BR" sz="2100" dirty="0"/>
              <a:t>de problemas de saúde.</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7</a:t>
            </a:r>
            <a:endParaRPr lang="en-US" dirty="0"/>
          </a:p>
        </p:txBody>
      </p:sp>
    </p:spTree>
    <p:extLst>
      <p:ext uri="{BB962C8B-B14F-4D97-AF65-F5344CB8AC3E}">
        <p14:creationId xmlns:p14="http://schemas.microsoft.com/office/powerpoint/2010/main" val="1089040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3" y="1057276"/>
            <a:ext cx="7335440" cy="517922"/>
          </a:xfrm>
          <a:effectLst>
            <a:outerShdw blurRad="50800" dist="38100" dir="2700000" algn="tl" rotWithShape="0">
              <a:prstClr val="black">
                <a:alpha val="40000"/>
              </a:prstClr>
            </a:outerShdw>
          </a:effectLst>
        </p:spPr>
        <p:txBody>
          <a:bodyPr>
            <a:normAutofit fontScale="90000"/>
          </a:bodyPr>
          <a:lstStyle/>
          <a:p>
            <a:r>
              <a:rPr lang="pt-BR" b="1" dirty="0" smtClean="0"/>
              <a:t>Cancelamento da matrícula</a:t>
            </a:r>
          </a:p>
        </p:txBody>
      </p:sp>
      <p:sp>
        <p:nvSpPr>
          <p:cNvPr id="20482" name="Espaço Reservado para Conteúdo 2"/>
          <p:cNvSpPr>
            <a:spLocks noGrp="1"/>
          </p:cNvSpPr>
          <p:nvPr>
            <p:ph idx="1"/>
          </p:nvPr>
        </p:nvSpPr>
        <p:spPr>
          <a:xfrm>
            <a:off x="1358504" y="1575198"/>
            <a:ext cx="7392590" cy="5282802"/>
          </a:xfrm>
        </p:spPr>
        <p:txBody>
          <a:bodyPr anchor="ctr" anchorCtr="0"/>
          <a:lstStyle/>
          <a:p>
            <a:pPr marL="0" indent="0" algn="just">
              <a:buNone/>
            </a:pPr>
            <a:r>
              <a:rPr lang="pt-BR" sz="2100" dirty="0"/>
              <a:t>Circunstâncias:</a:t>
            </a:r>
          </a:p>
          <a:p>
            <a:pPr marL="457200" indent="-457200" algn="just">
              <a:buFont typeface="+mj-lt"/>
              <a:buAutoNum type="arabicPeriod"/>
            </a:pPr>
            <a:r>
              <a:rPr lang="pt-BR" sz="2100" dirty="0" smtClean="0"/>
              <a:t>reprovação </a:t>
            </a:r>
            <a:r>
              <a:rPr lang="pt-BR" sz="2100" dirty="0"/>
              <a:t>(média e/ou frequência) em todas as disciplinas por 3 (três) períodos letivos, exceto se tiver matriculado somente em uma disciplina;</a:t>
            </a:r>
          </a:p>
          <a:p>
            <a:pPr marL="457200" indent="-457200" algn="just">
              <a:buFont typeface="+mj-lt"/>
              <a:buAutoNum type="arabicPeriod"/>
            </a:pPr>
            <a:r>
              <a:rPr lang="pt-BR" sz="2100" dirty="0" smtClean="0"/>
              <a:t>reprovação </a:t>
            </a:r>
            <a:r>
              <a:rPr lang="pt-BR" sz="2100" dirty="0"/>
              <a:t>(média e/ou frequência) em uma mesma disciplina por 4 (quatro) vezes nos cursos com duração maior ou igual a quatro anos e por 3 (três) vezes para os demais cursos; ou</a:t>
            </a:r>
          </a:p>
          <a:p>
            <a:pPr marL="457200" indent="-457200" algn="just">
              <a:buFont typeface="+mj-lt"/>
              <a:buAutoNum type="arabicPeriod"/>
            </a:pPr>
            <a:r>
              <a:rPr lang="pt-BR" sz="2100" dirty="0" smtClean="0"/>
              <a:t>ultrapassar </a:t>
            </a:r>
            <a:r>
              <a:rPr lang="pt-BR" sz="2100" dirty="0"/>
              <a:t>o prazo máximo de integralização do Curso.</a:t>
            </a:r>
          </a:p>
        </p:txBody>
      </p:sp>
      <p:sp>
        <p:nvSpPr>
          <p:cNvPr id="5"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8</a:t>
            </a:r>
            <a:endParaRPr lang="en-US" dirty="0"/>
          </a:p>
        </p:txBody>
      </p:sp>
    </p:spTree>
    <p:extLst>
      <p:ext uri="{BB962C8B-B14F-4D97-AF65-F5344CB8AC3E}">
        <p14:creationId xmlns:p14="http://schemas.microsoft.com/office/powerpoint/2010/main" val="225112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ítulo 1"/>
          <p:cNvSpPr>
            <a:spLocks noGrp="1"/>
          </p:cNvSpPr>
          <p:nvPr>
            <p:ph type="title"/>
          </p:nvPr>
        </p:nvSpPr>
        <p:spPr>
          <a:xfrm>
            <a:off x="1415654" y="1057276"/>
            <a:ext cx="6447234" cy="517922"/>
          </a:xfrm>
          <a:effectLst>
            <a:outerShdw blurRad="50800" dist="38100" dir="2700000" algn="tl" rotWithShape="0">
              <a:prstClr val="black">
                <a:alpha val="40000"/>
              </a:prstClr>
            </a:outerShdw>
          </a:effectLst>
        </p:spPr>
        <p:txBody>
          <a:bodyPr>
            <a:normAutofit fontScale="90000"/>
          </a:bodyPr>
          <a:lstStyle/>
          <a:p>
            <a:r>
              <a:rPr lang="pt-BR" b="1" dirty="0" smtClean="0"/>
              <a:t>Ciclo de vida </a:t>
            </a:r>
            <a:r>
              <a:rPr lang="pt-BR" b="1" dirty="0" smtClean="0"/>
              <a:t>semestral (Atual)</a:t>
            </a:r>
            <a:endParaRPr lang="pt-BR" b="1" dirty="0" smtClean="0"/>
          </a:p>
        </p:txBody>
      </p:sp>
      <p:grpSp>
        <p:nvGrpSpPr>
          <p:cNvPr id="50" name="Grupo 49"/>
          <p:cNvGrpSpPr/>
          <p:nvPr/>
        </p:nvGrpSpPr>
        <p:grpSpPr>
          <a:xfrm>
            <a:off x="1223488" y="2050338"/>
            <a:ext cx="6756968" cy="4203353"/>
            <a:chOff x="1236367" y="2024580"/>
            <a:chExt cx="6756968" cy="4203353"/>
          </a:xfrm>
        </p:grpSpPr>
        <p:cxnSp>
          <p:nvCxnSpPr>
            <p:cNvPr id="15" name="Conector de seta reta 14"/>
            <p:cNvCxnSpPr>
              <a:stCxn id="7" idx="0"/>
              <a:endCxn id="8" idx="4"/>
            </p:cNvCxnSpPr>
            <p:nvPr/>
          </p:nvCxnSpPr>
          <p:spPr>
            <a:xfrm flipV="1">
              <a:off x="2236090" y="3823604"/>
              <a:ext cx="0" cy="536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3615129" y="3604662"/>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effectLst>
                    <a:outerShdw blurRad="50800" dist="38100" dir="2700000" algn="tl" rotWithShape="0">
                      <a:prstClr val="black">
                        <a:alpha val="40000"/>
                      </a:prstClr>
                    </a:outerShdw>
                  </a:effectLst>
                </a:rPr>
                <a:t>Sistema Acadêmico</a:t>
              </a:r>
              <a:endParaRPr lang="pt-BR" sz="1600" dirty="0">
                <a:effectLst>
                  <a:outerShdw blurRad="50800" dist="38100" dir="2700000" algn="tl" rotWithShape="0">
                    <a:prstClr val="black">
                      <a:alpha val="40000"/>
                    </a:prstClr>
                  </a:outerShdw>
                </a:effectLst>
              </a:endParaRPr>
            </a:p>
          </p:txBody>
        </p:sp>
        <p:sp>
          <p:nvSpPr>
            <p:cNvPr id="6" name="Elipse 5"/>
            <p:cNvSpPr/>
            <p:nvPr/>
          </p:nvSpPr>
          <p:spPr>
            <a:xfrm>
              <a:off x="3615129" y="5184744"/>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Exportação dos dados</a:t>
              </a:r>
              <a:endParaRPr lang="pt-BR" sz="1500" dirty="0">
                <a:effectLst>
                  <a:outerShdw blurRad="50800" dist="38100" dir="2700000" algn="tl" rotWithShape="0">
                    <a:prstClr val="black">
                      <a:alpha val="40000"/>
                    </a:prstClr>
                  </a:outerShdw>
                </a:effectLst>
              </a:endParaRPr>
            </a:p>
          </p:txBody>
        </p:sp>
        <p:sp>
          <p:nvSpPr>
            <p:cNvPr id="7" name="Elipse 6"/>
            <p:cNvSpPr/>
            <p:nvPr/>
          </p:nvSpPr>
          <p:spPr>
            <a:xfrm>
              <a:off x="1236367" y="4360498"/>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Conversão em relatórios</a:t>
              </a:r>
              <a:endParaRPr lang="pt-BR" sz="1500" dirty="0">
                <a:effectLst>
                  <a:outerShdw blurRad="50800" dist="38100" dir="2700000" algn="tl" rotWithShape="0">
                    <a:prstClr val="black">
                      <a:alpha val="40000"/>
                    </a:prstClr>
                  </a:outerShdw>
                </a:effectLst>
              </a:endParaRPr>
            </a:p>
          </p:txBody>
        </p:sp>
        <p:sp>
          <p:nvSpPr>
            <p:cNvPr id="8" name="Elipse 7"/>
            <p:cNvSpPr/>
            <p:nvPr/>
          </p:nvSpPr>
          <p:spPr>
            <a:xfrm>
              <a:off x="1236367" y="2780415"/>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Análise das informações</a:t>
              </a:r>
              <a:endParaRPr lang="pt-BR" sz="1500" dirty="0">
                <a:effectLst>
                  <a:outerShdw blurRad="50800" dist="38100" dir="2700000" algn="tl" rotWithShape="0">
                    <a:prstClr val="black">
                      <a:alpha val="40000"/>
                    </a:prstClr>
                  </a:outerShdw>
                </a:effectLst>
              </a:endParaRPr>
            </a:p>
          </p:txBody>
        </p:sp>
        <p:sp>
          <p:nvSpPr>
            <p:cNvPr id="9" name="Elipse 8"/>
            <p:cNvSpPr/>
            <p:nvPr/>
          </p:nvSpPr>
          <p:spPr>
            <a:xfrm>
              <a:off x="3615129" y="2024580"/>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effectLst>
                    <a:outerShdw blurRad="50800" dist="38100" dir="2700000" algn="tl" rotWithShape="0">
                      <a:prstClr val="black">
                        <a:alpha val="40000"/>
                      </a:prstClr>
                    </a:outerShdw>
                  </a:effectLst>
                </a:rPr>
                <a:t>Convocação dos alunos</a:t>
              </a:r>
              <a:endParaRPr lang="pt-BR" sz="1400" dirty="0">
                <a:effectLst>
                  <a:outerShdw blurRad="50800" dist="38100" dir="2700000" algn="tl" rotWithShape="0">
                    <a:prstClr val="black">
                      <a:alpha val="40000"/>
                    </a:prstClr>
                  </a:outerShdw>
                </a:effectLst>
              </a:endParaRPr>
            </a:p>
          </p:txBody>
        </p:sp>
        <p:sp>
          <p:nvSpPr>
            <p:cNvPr id="10" name="Elipse 9"/>
            <p:cNvSpPr/>
            <p:nvPr/>
          </p:nvSpPr>
          <p:spPr>
            <a:xfrm>
              <a:off x="5993890" y="2780416"/>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smtClean="0">
                  <a:effectLst>
                    <a:outerShdw blurRad="50800" dist="38100" dir="2700000" algn="tl" rotWithShape="0">
                      <a:prstClr val="black">
                        <a:alpha val="40000"/>
                      </a:prstClr>
                    </a:outerShdw>
                  </a:effectLst>
                </a:rPr>
                <a:t>Reunião</a:t>
              </a:r>
              <a:endParaRPr lang="pt-BR" sz="1500" dirty="0">
                <a:effectLst>
                  <a:outerShdw blurRad="50800" dist="38100" dir="2700000" algn="tl" rotWithShape="0">
                    <a:prstClr val="black">
                      <a:alpha val="40000"/>
                    </a:prstClr>
                  </a:outerShdw>
                </a:effectLst>
              </a:endParaRPr>
            </a:p>
          </p:txBody>
        </p:sp>
        <p:sp>
          <p:nvSpPr>
            <p:cNvPr id="11" name="Elipse 10"/>
            <p:cNvSpPr/>
            <p:nvPr/>
          </p:nvSpPr>
          <p:spPr>
            <a:xfrm>
              <a:off x="5993890" y="4360498"/>
              <a:ext cx="1999445" cy="1043189"/>
            </a:xfrm>
            <a:prstGeom prst="ellipse">
              <a:avLst/>
            </a:prstGeom>
            <a:solidFill>
              <a:schemeClr val="bg1">
                <a:lumMod val="6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effectLst>
                    <a:outerShdw blurRad="50800" dist="38100" dir="2700000" algn="tl" rotWithShape="0">
                      <a:prstClr val="black">
                        <a:alpha val="40000"/>
                      </a:prstClr>
                    </a:outerShdw>
                  </a:effectLst>
                </a:rPr>
                <a:t>Avaliação/</a:t>
              </a:r>
            </a:p>
            <a:p>
              <a:pPr algn="ctr"/>
              <a:r>
                <a:rPr lang="pt-BR" sz="1400" dirty="0" smtClean="0">
                  <a:effectLst>
                    <a:outerShdw blurRad="50800" dist="38100" dir="2700000" algn="tl" rotWithShape="0">
                      <a:prstClr val="black">
                        <a:alpha val="40000"/>
                      </a:prstClr>
                    </a:outerShdw>
                  </a:effectLst>
                </a:rPr>
                <a:t>Reavaliação do Plano de Estudo</a:t>
              </a:r>
              <a:endParaRPr lang="pt-BR" sz="1400" dirty="0">
                <a:effectLst>
                  <a:outerShdw blurRad="50800" dist="38100" dir="2700000" algn="tl" rotWithShape="0">
                    <a:prstClr val="black">
                      <a:alpha val="40000"/>
                    </a:prstClr>
                  </a:outerShdw>
                </a:effectLst>
              </a:endParaRPr>
            </a:p>
          </p:txBody>
        </p:sp>
        <p:cxnSp>
          <p:nvCxnSpPr>
            <p:cNvPr id="5" name="Conector de seta reta 4"/>
            <p:cNvCxnSpPr>
              <a:stCxn id="3" idx="4"/>
              <a:endCxn id="6" idx="0"/>
            </p:cNvCxnSpPr>
            <p:nvPr/>
          </p:nvCxnSpPr>
          <p:spPr>
            <a:xfrm>
              <a:off x="4614852" y="4647851"/>
              <a:ext cx="0" cy="53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a:stCxn id="6" idx="2"/>
              <a:endCxn id="7" idx="5"/>
            </p:cNvCxnSpPr>
            <p:nvPr/>
          </p:nvCxnSpPr>
          <p:spPr>
            <a:xfrm flipH="1" flipV="1">
              <a:off x="2943000" y="5250916"/>
              <a:ext cx="672129" cy="45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9" idx="6"/>
              <a:endCxn id="10" idx="1"/>
            </p:cNvCxnSpPr>
            <p:nvPr/>
          </p:nvCxnSpPr>
          <p:spPr>
            <a:xfrm>
              <a:off x="5614574" y="2546175"/>
              <a:ext cx="672128" cy="38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stCxn id="8" idx="7"/>
              <a:endCxn id="9" idx="2"/>
            </p:cNvCxnSpPr>
            <p:nvPr/>
          </p:nvCxnSpPr>
          <p:spPr>
            <a:xfrm flipV="1">
              <a:off x="2943000" y="2546175"/>
              <a:ext cx="672129" cy="38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10" idx="4"/>
              <a:endCxn id="11" idx="0"/>
            </p:cNvCxnSpPr>
            <p:nvPr/>
          </p:nvCxnSpPr>
          <p:spPr>
            <a:xfrm>
              <a:off x="6993613" y="3823605"/>
              <a:ext cx="0" cy="53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3" name="Espaço Reservado para Número de Slide 1"/>
          <p:cNvSpPr txBox="1">
            <a:spLocks/>
          </p:cNvSpPr>
          <p:nvPr/>
        </p:nvSpPr>
        <p:spPr bwMode="gray">
          <a:xfrm>
            <a:off x="8166116" y="125477"/>
            <a:ext cx="584978" cy="365125"/>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2000" kern="1200">
                <a:solidFill>
                  <a:srgbClr val="FE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smtClean="0"/>
              <a:t>9</a:t>
            </a:r>
            <a:endParaRPr lang="en-US" dirty="0"/>
          </a:p>
        </p:txBody>
      </p:sp>
    </p:spTree>
    <p:extLst>
      <p:ext uri="{BB962C8B-B14F-4D97-AF65-F5344CB8AC3E}">
        <p14:creationId xmlns:p14="http://schemas.microsoft.com/office/powerpoint/2010/main" val="3936838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5709</TotalTime>
  <Words>1249</Words>
  <Application>Microsoft Office PowerPoint</Application>
  <PresentationFormat>Apresentação na tela (4:3)</PresentationFormat>
  <Paragraphs>168</Paragraphs>
  <Slides>21</Slides>
  <Notes>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Arial</vt:lpstr>
      <vt:lpstr>Calibri</vt:lpstr>
      <vt:lpstr>Century Gothic</vt:lpstr>
      <vt:lpstr>NimbusRomNo9L-Regu</vt:lpstr>
      <vt:lpstr>Times New Roman</vt:lpstr>
      <vt:lpstr>Wingdings 3</vt:lpstr>
      <vt:lpstr>Cacho</vt:lpstr>
      <vt:lpstr>CENTRO FEDERAL DE EDUCAÇÃO TECNOLÓGICA CELSO SUCKOW DA FONSECA DIRETORIA DE ENSINO (DIREN) DEPARTAMENTO DE EDUCAÇÃO SUPERIOR (DEPES)  DEPARTAMENTO DE INFORMÁTICA (DEPIN)  CURSO SUPERIOR DE TECNOLOGIA EM SISTEMAS PARA INTERNET (CST-SI) 2018.1</vt:lpstr>
      <vt:lpstr>Tópicos a serem abordados</vt:lpstr>
      <vt:lpstr>Motivação</vt:lpstr>
      <vt:lpstr>CADD</vt:lpstr>
      <vt:lpstr>Faixas de Criticidade</vt:lpstr>
      <vt:lpstr>Situação Irregular (Verificação)</vt:lpstr>
      <vt:lpstr>Situação Irregular (Consequências)</vt:lpstr>
      <vt:lpstr>Cancelamento da matrícula</vt:lpstr>
      <vt:lpstr>Ciclo de vida semestral (Atual)</vt:lpstr>
      <vt:lpstr>Objetivo</vt:lpstr>
      <vt:lpstr>Fundamentação</vt:lpstr>
      <vt:lpstr>Trabalhos Relacionados</vt:lpstr>
      <vt:lpstr>Modelagem do Sistema</vt:lpstr>
      <vt:lpstr>Diagrama de Casos de Uso</vt:lpstr>
      <vt:lpstr>Atores do Sistema</vt:lpstr>
      <vt:lpstr>Descrição dos Casos de Uso</vt:lpstr>
      <vt:lpstr>Diagrama de Classes de Domínio</vt:lpstr>
      <vt:lpstr>Comentários Diagrama</vt:lpstr>
      <vt:lpstr>Passos Futuros</vt:lpstr>
      <vt:lpstr>Conclusão</vt:lpstr>
      <vt:lpstr>? Perguntas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Federal</dc:title>
  <dc:creator>José Rodrigues</dc:creator>
  <cp:lastModifiedBy>José Rodrigues</cp:lastModifiedBy>
  <cp:revision>527</cp:revision>
  <dcterms:created xsi:type="dcterms:W3CDTF">2014-11-01T21:04:07Z</dcterms:created>
  <dcterms:modified xsi:type="dcterms:W3CDTF">2018-06-24T13:49:57Z</dcterms:modified>
</cp:coreProperties>
</file>