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72" r:id="rId3"/>
    <p:sldId id="271" r:id="rId4"/>
    <p:sldId id="270" r:id="rId5"/>
    <p:sldId id="267" r:id="rId6"/>
    <p:sldId id="268" r:id="rId7"/>
    <p:sldId id="265" r:id="rId8"/>
    <p:sldId id="266" r:id="rId9"/>
    <p:sldId id="257" r:id="rId10"/>
    <p:sldId id="260" r:id="rId11"/>
    <p:sldId id="269" r:id="rId12"/>
    <p:sldId id="258" r:id="rId13"/>
    <p:sldId id="262" r:id="rId14"/>
    <p:sldId id="261" r:id="rId15"/>
    <p:sldId id="259" r:id="rId16"/>
    <p:sldId id="264" r:id="rId17"/>
    <p:sldId id="274"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57" autoAdjust="0"/>
  </p:normalViewPr>
  <p:slideViewPr>
    <p:cSldViewPr snapToGrid="0">
      <p:cViewPr>
        <p:scale>
          <a:sx n="66" d="100"/>
          <a:sy n="66" d="100"/>
        </p:scale>
        <p:origin x="668" y="124"/>
      </p:cViewPr>
      <p:guideLst/>
    </p:cSldViewPr>
  </p:slideViewPr>
  <p:notesTextViewPr>
    <p:cViewPr>
      <p:scale>
        <a:sx n="3" d="2"/>
        <a:sy n="3" d="2"/>
      </p:scale>
      <p:origin x="0" y="-244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9FC50-A068-4100-9246-2E6FA9D2489C}" type="datetimeFigureOut">
              <a:rPr lang="de-DE" smtClean="0"/>
              <a:t>15.07.2025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EAAEC-3026-475C-AE13-EBFCAFEF86C8}" type="slidenum">
              <a:rPr lang="de-DE" smtClean="0"/>
              <a:t>‹Nr.›</a:t>
            </a:fld>
            <a:endParaRPr lang="de-DE"/>
          </a:p>
        </p:txBody>
      </p:sp>
    </p:spTree>
    <p:extLst>
      <p:ext uri="{BB962C8B-B14F-4D97-AF65-F5344CB8AC3E}">
        <p14:creationId xmlns:p14="http://schemas.microsoft.com/office/powerpoint/2010/main" val="149957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Überblick über die Datengrundlage</a:t>
            </a:r>
          </a:p>
          <a:p>
            <a:endParaRPr lang="de-DE" b="1" dirty="0"/>
          </a:p>
          <a:p>
            <a:r>
              <a:rPr lang="de-DE" dirty="0"/>
              <a:t>Unsere Datenbasis besteht aus sieben Tabellen, die verschiedene Aspekte des Nutzerverhaltens auf der Website abbilden:</a:t>
            </a:r>
          </a:p>
          <a:p>
            <a:endParaRPr lang="de-DE" dirty="0"/>
          </a:p>
          <a:p>
            <a:r>
              <a:rPr lang="de-DE" dirty="0"/>
              <a:t>In </a:t>
            </a:r>
            <a:r>
              <a:rPr lang="de-DE" b="1" dirty="0" err="1"/>
              <a:t>df_landingpage</a:t>
            </a:r>
            <a:r>
              <a:rPr lang="de-DE" dirty="0"/>
              <a:t> sehen wir, welche Seiten an welchem Datum wie oft aufgerufen wurden. Jede Seite hat dabei eine eindeutige </a:t>
            </a:r>
            <a:r>
              <a:rPr lang="de-DE" b="1" dirty="0" err="1"/>
              <a:t>eid</a:t>
            </a:r>
            <a:r>
              <a:rPr lang="de-DE" dirty="0"/>
              <a:t>, also eine Seiten-ID.</a:t>
            </a:r>
          </a:p>
          <a:p>
            <a:endParaRPr lang="de-DE" dirty="0"/>
          </a:p>
          <a:p>
            <a:r>
              <a:rPr lang="de-DE" dirty="0"/>
              <a:t>Die Tabelle </a:t>
            </a:r>
            <a:r>
              <a:rPr lang="de-DE" b="1" dirty="0" err="1"/>
              <a:t>df_user_behaviors</a:t>
            </a:r>
            <a:r>
              <a:rPr lang="de-DE" dirty="0"/>
              <a:t> enthält Metriken zum allgemeinen Verhalten der Nutzer: darunter die Gesamtzahl der Nutzer pro Tag, die durchschnittliche Verweildauer, Seiten pro Sitzung und die Absprungrate.</a:t>
            </a:r>
          </a:p>
          <a:p>
            <a:endParaRPr lang="de-DE" dirty="0"/>
          </a:p>
          <a:p>
            <a:r>
              <a:rPr lang="de-DE" dirty="0"/>
              <a:t>Besonders zentral ist </a:t>
            </a:r>
            <a:r>
              <a:rPr lang="de-DE" b="1" dirty="0" err="1"/>
              <a:t>df_what_did_user_d</a:t>
            </a:r>
            <a:r>
              <a:rPr lang="de-DE" dirty="0"/>
              <a:t>. Hier geht es darum, </a:t>
            </a:r>
            <a:r>
              <a:rPr lang="de-DE" i="1" dirty="0"/>
              <a:t>welche konkreten Aktionen</a:t>
            </a:r>
            <a:r>
              <a:rPr lang="de-DE" dirty="0"/>
              <a:t> Nutzer ausgeführt haben – also z. B. ein Button-Klick oder ein bestimmter Inhalt, den sie sich angesehen haben. Zusätzlich sehen wir, wie viele Nutzer das jeweils getan haben und wie häufig das Ereignis insgesamt ausgelöst wurde.</a:t>
            </a:r>
          </a:p>
          <a:p>
            <a:endParaRPr lang="de-DE" dirty="0"/>
          </a:p>
          <a:p>
            <a:r>
              <a:rPr lang="de-DE" dirty="0"/>
              <a:t>Dann gibt es </a:t>
            </a:r>
            <a:r>
              <a:rPr lang="de-DE" b="1" dirty="0" err="1"/>
              <a:t>df_where_did_they_come_from</a:t>
            </a:r>
            <a:r>
              <a:rPr lang="de-DE" dirty="0"/>
              <a:t> – diese Tabelle zeigt, </a:t>
            </a:r>
            <a:r>
              <a:rPr lang="de-DE" b="1" dirty="0"/>
              <a:t>aus welchen Quellen</a:t>
            </a:r>
            <a:r>
              <a:rPr lang="de-DE" dirty="0"/>
              <a:t> die Sitzungen kamen, etwa direkt oder über externe Seiten, und wie viele Seiten pro Sitzung aufgerufen wurden.</a:t>
            </a:r>
          </a:p>
          <a:p>
            <a:endParaRPr lang="de-DE" dirty="0"/>
          </a:p>
          <a:p>
            <a:r>
              <a:rPr lang="de-DE" dirty="0"/>
              <a:t>Ergänzend dazu zeigt </a:t>
            </a:r>
            <a:r>
              <a:rPr lang="de-DE" b="1" dirty="0" err="1"/>
              <a:t>df_where_new_visitors_come_from</a:t>
            </a:r>
            <a:r>
              <a:rPr lang="de-DE" dirty="0"/>
              <a:t>, woher die </a:t>
            </a:r>
            <a:r>
              <a:rPr lang="de-DE" b="1" dirty="0"/>
              <a:t>neuen Besucher*innen</a:t>
            </a:r>
            <a:r>
              <a:rPr lang="de-DE" dirty="0"/>
              <a:t> stammen – also solche, die vorher noch nie auf der Website waren.</a:t>
            </a:r>
          </a:p>
          <a:p>
            <a:endParaRPr lang="de-DE" dirty="0"/>
          </a:p>
          <a:p>
            <a:r>
              <a:rPr lang="de-DE" dirty="0"/>
              <a:t>Die Tabelle </a:t>
            </a:r>
            <a:r>
              <a:rPr lang="de-DE" b="1" dirty="0" err="1"/>
              <a:t>df_what_devices_used</a:t>
            </a:r>
            <a:r>
              <a:rPr lang="de-DE" b="1" dirty="0"/>
              <a:t>.</a:t>
            </a:r>
            <a:r>
              <a:rPr lang="de-DE" dirty="0"/>
              <a:t> enthält Angaben zur </a:t>
            </a:r>
            <a:r>
              <a:rPr lang="de-DE" b="1" dirty="0"/>
              <a:t>verwendeten Gerätekategorie</a:t>
            </a:r>
            <a:r>
              <a:rPr lang="de-DE" dirty="0"/>
              <a:t> – also ob der Zugriff über Desktop oder Mobile erfolgte.</a:t>
            </a:r>
          </a:p>
          <a:p>
            <a:endParaRPr lang="de-DE" dirty="0"/>
          </a:p>
          <a:p>
            <a:r>
              <a:rPr lang="de-DE" dirty="0"/>
              <a:t>Und in </a:t>
            </a:r>
            <a:r>
              <a:rPr lang="de-DE" b="1" dirty="0" err="1"/>
              <a:t>df_who_was_visiting</a:t>
            </a:r>
            <a:r>
              <a:rPr lang="de-DE" dirty="0"/>
              <a:t> wird erfasst, </a:t>
            </a:r>
            <a:r>
              <a:rPr lang="de-DE" b="1" dirty="0"/>
              <a:t>welches Geschlecht</a:t>
            </a:r>
            <a:r>
              <a:rPr lang="de-DE" dirty="0"/>
              <a:t> an einem bestimmten Tag wie häufig vertreten war – aufgeteilt in „</a:t>
            </a:r>
            <a:r>
              <a:rPr lang="de-DE" dirty="0" err="1"/>
              <a:t>female</a:t>
            </a:r>
            <a:r>
              <a:rPr lang="de-DE" dirty="0"/>
              <a:t>“ und „male“.</a:t>
            </a:r>
          </a:p>
          <a:p>
            <a:endParaRPr lang="de-DE" dirty="0"/>
          </a:p>
          <a:p>
            <a:endParaRPr lang="de-DE" dirty="0"/>
          </a:p>
          <a:p>
            <a:r>
              <a:rPr lang="de-DE" dirty="0"/>
              <a:t>Diese Tabellen bilden gemeinsam die Grundlage für unsere Analysen – etwa für die </a:t>
            </a:r>
            <a:r>
              <a:rPr lang="de-DE" dirty="0" err="1"/>
              <a:t>Funnel</a:t>
            </a:r>
            <a:r>
              <a:rPr lang="de-DE" dirty="0"/>
              <a:t>-Auswertung oder die Anwendung von explorativen Verfahren wie dem Apriori-Algorithmus.</a:t>
            </a:r>
          </a:p>
        </p:txBody>
      </p:sp>
      <p:sp>
        <p:nvSpPr>
          <p:cNvPr id="4" name="Foliennummernplatzhalter 3"/>
          <p:cNvSpPr>
            <a:spLocks noGrp="1"/>
          </p:cNvSpPr>
          <p:nvPr>
            <p:ph type="sldNum" sz="quarter" idx="5"/>
          </p:nvPr>
        </p:nvSpPr>
        <p:spPr/>
        <p:txBody>
          <a:bodyPr/>
          <a:lstStyle/>
          <a:p>
            <a:fld id="{6D0EAAEC-3026-475C-AE13-EBFCAFEF86C8}" type="slidenum">
              <a:rPr lang="de-DE" smtClean="0"/>
              <a:t>2</a:t>
            </a:fld>
            <a:endParaRPr lang="de-DE"/>
          </a:p>
        </p:txBody>
      </p:sp>
    </p:spTree>
    <p:extLst>
      <p:ext uri="{BB962C8B-B14F-4D97-AF65-F5344CB8AC3E}">
        <p14:creationId xmlns:p14="http://schemas.microsoft.com/office/powerpoint/2010/main" val="318371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200" b="0" dirty="0">
                <a:effectLst/>
              </a:rPr>
              <a:t>Für die Analyse wurden die 15 meistbesuchten Seiten betrachtet. Jede Seite wurde einem Cluster zugeordnet, um die Nutzungsintensität zu kategorisieren. Die genaue Verteilung der Seiten auf die Cluster hängt vom Ergebnis der Clusteranalyse ab und kann variieren.</a:t>
            </a:r>
          </a:p>
          <a:p>
            <a:pPr>
              <a:lnSpc>
                <a:spcPts val="1425"/>
              </a:lnSpc>
              <a:buNone/>
            </a:pPr>
            <a:endParaRPr lang="de-DE" sz="1200" b="0" dirty="0">
              <a:effectLst/>
            </a:endParaRPr>
          </a:p>
          <a:p>
            <a:pPr>
              <a:lnSpc>
                <a:spcPts val="1425"/>
              </a:lnSpc>
              <a:buNone/>
            </a:pPr>
            <a:br>
              <a:rPr lang="de-DE" sz="1200" b="0" dirty="0">
                <a:effectLst/>
              </a:rPr>
            </a:br>
            <a:r>
              <a:rPr lang="de-DE" sz="1200" b="1" dirty="0">
                <a:effectLst/>
              </a:rPr>
              <a:t>Warum ist das nützlich?</a:t>
            </a:r>
            <a:endParaRPr lang="de-DE" sz="1200" dirty="0"/>
          </a:p>
          <a:p>
            <a:pPr>
              <a:lnSpc>
                <a:spcPts val="1425"/>
              </a:lnSpc>
              <a:buNone/>
            </a:pPr>
            <a:br>
              <a:rPr lang="de-DE" sz="1200" b="0" dirty="0">
                <a:effectLst/>
              </a:rPr>
            </a:br>
            <a:r>
              <a:rPr lang="de-DE" sz="1200" b="0" dirty="0">
                <a:effectLst/>
              </a:rPr>
              <a:t>Die </a:t>
            </a:r>
            <a:r>
              <a:rPr lang="de-DE" sz="1200" b="1" dirty="0">
                <a:effectLst/>
              </a:rPr>
              <a:t>Cluster helfen dabei, Landingpages nach Nutzungsintensität zu gruppieren</a:t>
            </a:r>
            <a:r>
              <a:rPr lang="de-DE" sz="1200" b="0" dirty="0">
                <a:effectLst/>
              </a:rPr>
              <a:t>, ohne dass man feste Schwellenwerte definieren muss.</a:t>
            </a:r>
          </a:p>
          <a:p>
            <a:pPr>
              <a:lnSpc>
                <a:spcPts val="1425"/>
              </a:lnSpc>
              <a:buNone/>
            </a:pPr>
            <a:endParaRPr lang="de-DE" sz="1200" b="0" dirty="0">
              <a:effectLst/>
            </a:endParaRPr>
          </a:p>
          <a:p>
            <a:pPr marL="0" indent="0">
              <a:lnSpc>
                <a:spcPts val="1425"/>
              </a:lnSpc>
              <a:buFont typeface="Arial" panose="020B0604020202020204" pitchFamily="34" charset="0"/>
              <a:buNone/>
            </a:pPr>
            <a:r>
              <a:rPr lang="de-DE" sz="1200" b="0" dirty="0">
                <a:effectLst/>
              </a:rPr>
              <a:t>So lassen sich beispielsweise Seiten mit </a:t>
            </a:r>
            <a:r>
              <a:rPr lang="de-DE" sz="1200" b="1" dirty="0">
                <a:effectLst/>
              </a:rPr>
              <a:t>Optimierungspotenzial</a:t>
            </a:r>
            <a:r>
              <a:rPr lang="de-DE" sz="1200" b="0" dirty="0">
                <a:effectLst/>
              </a:rPr>
              <a:t> oder solche mit </a:t>
            </a:r>
            <a:r>
              <a:rPr lang="de-DE" sz="1200" b="1" dirty="0">
                <a:effectLst/>
              </a:rPr>
              <a:t>besonders hoher Sichtbarkeit</a:t>
            </a:r>
            <a:r>
              <a:rPr lang="de-DE" sz="1200" b="0" dirty="0">
                <a:effectLst/>
              </a:rPr>
              <a:t> gezielt identifizieren. </a:t>
            </a:r>
          </a:p>
          <a:p>
            <a:pPr marL="171450" indent="-171450">
              <a:lnSpc>
                <a:spcPts val="1425"/>
              </a:lnSpc>
              <a:buFont typeface="Arial" panose="020B0604020202020204" pitchFamily="34" charset="0"/>
              <a:buChar char="•"/>
            </a:pPr>
            <a:endParaRPr lang="de-DE" sz="1200" b="0" dirty="0">
              <a:effectLst/>
            </a:endParaRPr>
          </a:p>
          <a:p>
            <a:pPr>
              <a:lnSpc>
                <a:spcPts val="1425"/>
              </a:lnSpc>
              <a:buNone/>
            </a:pPr>
            <a:r>
              <a:rPr lang="de-DE" sz="1200" b="0" dirty="0">
                <a:effectLst/>
              </a:rPr>
              <a:t>Die farbige Visualisierung im Plot bietet einen schnellen Überblick über die Nutzungsstruktur der wichtigsten Seiten.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11</a:t>
            </a:fld>
            <a:endParaRPr lang="de-DE"/>
          </a:p>
        </p:txBody>
      </p:sp>
    </p:spTree>
    <p:extLst>
      <p:ext uri="{BB962C8B-B14F-4D97-AF65-F5344CB8AC3E}">
        <p14:creationId xmlns:p14="http://schemas.microsoft.com/office/powerpoint/2010/main" val="336815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Cluster</a:t>
            </a:r>
          </a:p>
          <a:p>
            <a:r>
              <a:rPr lang="de-DE" sz="1200" dirty="0"/>
              <a:t>Großer Traffic, geringes Engagement:</a:t>
            </a:r>
          </a:p>
          <a:p>
            <a:r>
              <a:rPr lang="de-DE" sz="1200" dirty="0"/>
              <a:t>Quellen mit vielen Sitzungen, aber eher wenigen Seitenaufrufen pro Besuch (z. B. „</a:t>
            </a:r>
            <a:r>
              <a:rPr lang="de-DE" sz="1200" dirty="0" err="1"/>
              <a:t>google</a:t>
            </a:r>
            <a:r>
              <a:rPr lang="de-DE" sz="1200" dirty="0"/>
              <a:t>“).</a:t>
            </a:r>
          </a:p>
          <a:p>
            <a:endParaRPr lang="de-DE" sz="1200" dirty="0"/>
          </a:p>
          <a:p>
            <a:r>
              <a:rPr lang="de-DE" sz="1200" dirty="0"/>
              <a:t>Mittlerer Traffic, hohes Engagement:</a:t>
            </a:r>
          </a:p>
          <a:p>
            <a:r>
              <a:rPr lang="de-DE" sz="1200" dirty="0"/>
              <a:t>Quellen mit weniger Besuchen als Cluster 1, aber viel mehr Seitenaufrufen pro Sitzung (z. B. „</a:t>
            </a:r>
            <a:r>
              <a:rPr lang="de-DE" sz="1200" dirty="0" err="1"/>
              <a:t>direct</a:t>
            </a:r>
            <a:r>
              <a:rPr lang="de-DE" sz="1200" dirty="0"/>
              <a:t>“).</a:t>
            </a:r>
          </a:p>
          <a:p>
            <a:endParaRPr lang="de-DE" sz="1200" dirty="0"/>
          </a:p>
          <a:p>
            <a:r>
              <a:rPr lang="de-DE" sz="1200" dirty="0"/>
              <a:t>Kleiner Traffic, moderates Engagement:</a:t>
            </a:r>
          </a:p>
          <a:p>
            <a:r>
              <a:rPr lang="de-DE" sz="1200" dirty="0"/>
              <a:t>Quellen mit wenig Traffic und moderaten Seitenaufrufen pro Sitzung (z. B. „Andere“, „kompetenznetz-einsamkeit.de“).</a:t>
            </a:r>
          </a:p>
          <a:p>
            <a:endParaRPr lang="de-DE" sz="1200" b="1" dirty="0"/>
          </a:p>
          <a:p>
            <a:r>
              <a:rPr lang="de-DE" sz="1200" b="1" dirty="0"/>
              <a:t>Fazit</a:t>
            </a:r>
          </a:p>
          <a:p>
            <a:r>
              <a:rPr lang="de-DE" sz="1200" dirty="0"/>
              <a:t>Diese Clustering-Analyse hilft, die Besucherquellen besser zu verstehen und gezielt Prioritäten zu setzen:</a:t>
            </a:r>
          </a:p>
          <a:p>
            <a:endParaRPr lang="de-DE" sz="1200" dirty="0"/>
          </a:p>
          <a:p>
            <a:r>
              <a:rPr lang="de-DE" sz="1200" dirty="0"/>
              <a:t>Große Traffic-Quellen wie „</a:t>
            </a:r>
            <a:r>
              <a:rPr lang="de-DE" sz="1200" dirty="0" err="1"/>
              <a:t>google</a:t>
            </a:r>
            <a:r>
              <a:rPr lang="de-DE" sz="1200" dirty="0"/>
              <a:t>“ brauchen Maßnahmen, um das Engagement zu erhöhen.</a:t>
            </a:r>
          </a:p>
          <a:p>
            <a:endParaRPr lang="de-DE" sz="1200" dirty="0"/>
          </a:p>
          <a:p>
            <a:r>
              <a:rPr lang="de-DE" sz="1200" dirty="0"/>
              <a:t>Direktzugriffe sind sehr engagiert, hier lohnt sich eine Pflege der Inhalte.</a:t>
            </a:r>
          </a:p>
          <a:p>
            <a:endParaRPr lang="de-DE" sz="1200" dirty="0"/>
          </a:p>
          <a:p>
            <a:r>
              <a:rPr lang="de-DE" sz="1200" dirty="0"/>
              <a:t>Andere Quellen sollten weiter beobachtet werden, da sie zwar kleiner sind, aber dennoch wertvolles Engagement liefern können.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12</a:t>
            </a:fld>
            <a:endParaRPr lang="de-DE"/>
          </a:p>
        </p:txBody>
      </p:sp>
    </p:spTree>
    <p:extLst>
      <p:ext uri="{BB962C8B-B14F-4D97-AF65-F5344CB8AC3E}">
        <p14:creationId xmlns:p14="http://schemas.microsoft.com/office/powerpoint/2010/main" val="231038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Beobachtungen:</a:t>
            </a:r>
            <a:endParaRPr lang="de-DE" sz="1200" dirty="0"/>
          </a:p>
          <a:p>
            <a:r>
              <a:rPr lang="de-DE" sz="1200" dirty="0"/>
              <a:t>- </a:t>
            </a:r>
            <a:r>
              <a:rPr lang="de-DE" sz="1200" b="1" dirty="0"/>
              <a:t>„</a:t>
            </a:r>
            <a:r>
              <a:rPr lang="de-DE" sz="1200" b="1" dirty="0" err="1"/>
              <a:t>Checked</a:t>
            </a:r>
            <a:r>
              <a:rPr lang="de-DE" sz="1200" b="1" dirty="0"/>
              <a:t>“</a:t>
            </a:r>
            <a:r>
              <a:rPr lang="de-DE" sz="1200" dirty="0"/>
              <a:t> ist mit Abstand das häufigste Event – vermutlich ausgelöst durch das Öffnendes Filters der Redner auf der Website</a:t>
            </a:r>
          </a:p>
          <a:p>
            <a:r>
              <a:rPr lang="de-DE" sz="1200" dirty="0"/>
              <a:t>- </a:t>
            </a:r>
            <a:r>
              <a:rPr lang="de-DE" sz="1200" b="1" dirty="0"/>
              <a:t>„Website“, „Email“ und „Phone“</a:t>
            </a:r>
            <a:r>
              <a:rPr lang="de-DE" sz="1200" dirty="0"/>
              <a:t> sind </a:t>
            </a:r>
            <a:r>
              <a:rPr lang="de-DE" sz="1200"/>
              <a:t>Kontaktwege. Diese </a:t>
            </a:r>
            <a:r>
              <a:rPr lang="de-DE" sz="1200" dirty="0"/>
              <a:t>Events lassen sich als konkrete </a:t>
            </a:r>
            <a:r>
              <a:rPr lang="de-DE" sz="1200" dirty="0" err="1"/>
              <a:t>Conversion</a:t>
            </a:r>
            <a:r>
              <a:rPr lang="de-DE" sz="1200" dirty="0"/>
              <a:t>-Schritte interpretieren.</a:t>
            </a:r>
          </a:p>
          <a:p>
            <a:r>
              <a:rPr lang="de-DE" sz="1200" dirty="0"/>
              <a:t>- </a:t>
            </a:r>
            <a:r>
              <a:rPr lang="de-DE" sz="1200" b="1" dirty="0"/>
              <a:t>„Image“</a:t>
            </a:r>
            <a:r>
              <a:rPr lang="de-DE" sz="1200" dirty="0"/>
              <a:t> ist kaum relevant und wird selten genutzt.</a:t>
            </a:r>
          </a:p>
          <a:p>
            <a:br>
              <a:rPr lang="de-DE" sz="1200" dirty="0"/>
            </a:br>
            <a:r>
              <a:rPr lang="de-DE" sz="1200" b="1" dirty="0"/>
              <a:t>Was lässt sich daraus ableiten?</a:t>
            </a:r>
            <a:endParaRPr lang="de-DE" sz="1200" dirty="0"/>
          </a:p>
          <a:p>
            <a:br>
              <a:rPr lang="de-DE" sz="1200" dirty="0"/>
            </a:br>
            <a:r>
              <a:rPr lang="de-DE" sz="1200" dirty="0"/>
              <a:t>- </a:t>
            </a:r>
            <a:r>
              <a:rPr lang="de-DE" sz="1200" b="1" dirty="0"/>
              <a:t>Starke Initialinteraktion:</a:t>
            </a:r>
            <a:r>
              <a:rPr lang="de-DE" sz="1200" dirty="0"/>
              <a:t>  </a:t>
            </a:r>
          </a:p>
          <a:p>
            <a:r>
              <a:rPr lang="de-DE" sz="1200" dirty="0"/>
              <a:t>  Die Nutzer zeigen hohes Interesse beim „Durchklicken“ – das ist ein positives Zeichen für Relevanz und Usability der Einstiegselemente.</a:t>
            </a:r>
          </a:p>
          <a:p>
            <a:br>
              <a:rPr lang="de-DE" sz="1200" dirty="0"/>
            </a:br>
            <a:r>
              <a:rPr lang="de-DE" sz="1200" dirty="0"/>
              <a:t>- </a:t>
            </a:r>
            <a:r>
              <a:rPr lang="de-DE" sz="1200" b="1" dirty="0"/>
              <a:t>Konversion messbar:</a:t>
            </a:r>
            <a:endParaRPr lang="de-DE" sz="1200" dirty="0"/>
          </a:p>
          <a:p>
            <a:r>
              <a:rPr lang="de-DE" sz="1200" dirty="0"/>
              <a:t>  Der Rückgang von „</a:t>
            </a:r>
            <a:r>
              <a:rPr lang="de-DE" sz="1200" dirty="0" err="1"/>
              <a:t>Checked</a:t>
            </a:r>
            <a:r>
              <a:rPr lang="de-DE" sz="1200" dirty="0"/>
              <a:t>“ (12.828 Nutzer) zu „Email“ (2.961) oder „Phone“ (1.137) ist typisch – zeigt aber auch, dass viele den letzten Schritt </a:t>
            </a:r>
            <a:r>
              <a:rPr lang="de-DE" sz="1200" b="1" dirty="0"/>
              <a:t>nicht gehen</a:t>
            </a:r>
            <a:r>
              <a:rPr lang="de-DE" sz="1200" dirty="0"/>
              <a:t>. Gründe könnten Unsicherheit, fehlendes Vertrauen oder ein zu weiter Weg zur Kontaktaufnahme sein.</a:t>
            </a:r>
          </a:p>
          <a:p>
            <a:br>
              <a:rPr lang="de-DE" sz="1200" dirty="0"/>
            </a:br>
            <a:r>
              <a:rPr lang="de-DE" sz="1200" dirty="0"/>
              <a:t>- </a:t>
            </a:r>
            <a:r>
              <a:rPr lang="de-DE" sz="1200" b="1" dirty="0"/>
              <a:t>Optimierungspotenziale:</a:t>
            </a:r>
            <a:endParaRPr lang="de-DE" sz="1200" dirty="0"/>
          </a:p>
          <a:p>
            <a:r>
              <a:rPr lang="de-DE" sz="1200" dirty="0"/>
              <a:t>  - CTA-Buttons prominenter platzieren oder besser beschriften („Jetzt anonym Kontakt aufnehmen“).</a:t>
            </a:r>
          </a:p>
          <a:p>
            <a:r>
              <a:rPr lang="de-DE" sz="1200" dirty="0"/>
              <a:t>  - Direkt nach „</a:t>
            </a:r>
            <a:r>
              <a:rPr lang="de-DE" sz="1200" dirty="0" err="1"/>
              <a:t>Checked</a:t>
            </a:r>
            <a:r>
              <a:rPr lang="de-DE" sz="1200" dirty="0"/>
              <a:t>“-Aktionen gezielte Call-</a:t>
            </a:r>
            <a:r>
              <a:rPr lang="de-DE" sz="1200" dirty="0" err="1"/>
              <a:t>to</a:t>
            </a:r>
            <a:r>
              <a:rPr lang="de-DE" sz="1200" dirty="0"/>
              <a:t>-Action-Einblendungen testen.</a:t>
            </a:r>
          </a:p>
          <a:p>
            <a:r>
              <a:rPr lang="de-DE" sz="1200" dirty="0"/>
              <a:t>  - Vertrauen aufbauen durch Testimonials oder klare Information zur Kontaktaufnahme (z. B. Datenschutz, Anonymität).</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13</a:t>
            </a:fld>
            <a:endParaRPr lang="de-DE"/>
          </a:p>
        </p:txBody>
      </p:sp>
    </p:spTree>
    <p:extLst>
      <p:ext uri="{BB962C8B-B14F-4D97-AF65-F5344CB8AC3E}">
        <p14:creationId xmlns:p14="http://schemas.microsoft.com/office/powerpoint/2010/main" val="184461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Ergebnisse</a:t>
            </a:r>
            <a:endParaRPr lang="de-DE" sz="1200" dirty="0"/>
          </a:p>
          <a:p>
            <a:br>
              <a:rPr lang="de-DE" sz="1200" dirty="0"/>
            </a:br>
            <a:br>
              <a:rPr lang="de-DE" sz="1200" dirty="0"/>
            </a:br>
            <a:r>
              <a:rPr lang="de-DE" sz="1200" b="1" dirty="0"/>
              <a:t>Auffällig:</a:t>
            </a:r>
            <a:endParaRPr lang="de-DE" sz="1200" dirty="0"/>
          </a:p>
          <a:p>
            <a:r>
              <a:rPr lang="de-DE" sz="1200" dirty="0"/>
              <a:t>- Die Seite „Ich brauche Redezeit“ generiert </a:t>
            </a:r>
            <a:r>
              <a:rPr lang="de-DE" sz="1200" b="1" dirty="0"/>
              <a:t>extrem viele Aufrufe</a:t>
            </a:r>
            <a:r>
              <a:rPr lang="de-DE" sz="1200" dirty="0"/>
              <a:t> über mehrere Quellen – besonders Google und Direktzugriffe.</a:t>
            </a:r>
          </a:p>
          <a:p>
            <a:r>
              <a:rPr lang="de-DE" sz="1200" dirty="0"/>
              <a:t>- Die </a:t>
            </a:r>
            <a:r>
              <a:rPr lang="de-DE" sz="1200" b="1" dirty="0"/>
              <a:t>Verweildauer liegt stabil bei ca. 97 Sekunden</a:t>
            </a:r>
            <a:r>
              <a:rPr lang="de-DE" sz="1200" dirty="0"/>
              <a:t>, was ein gutes Engagement signalisiert.</a:t>
            </a:r>
          </a:p>
          <a:p>
            <a:r>
              <a:rPr lang="de-DE" sz="1200" dirty="0"/>
              <a:t>- Die </a:t>
            </a:r>
            <a:r>
              <a:rPr lang="de-DE" sz="1200" b="1" dirty="0"/>
              <a:t>Absprungrate bleibt unter 30 %</a:t>
            </a:r>
            <a:r>
              <a:rPr lang="de-DE" sz="1200" dirty="0"/>
              <a:t>, was für Landingpages ein sehr positiver Wert ist.</a:t>
            </a:r>
          </a:p>
          <a:p>
            <a:br>
              <a:rPr lang="de-DE" sz="1200" dirty="0"/>
            </a:br>
            <a:r>
              <a:rPr lang="de-DE" sz="1200" dirty="0"/>
              <a:t>Am Ende der Tabelle erscheinen Seiten mit </a:t>
            </a:r>
            <a:r>
              <a:rPr lang="de-DE" sz="1200" b="1" dirty="0"/>
              <a:t>0 Aufrufen</a:t>
            </a:r>
            <a:r>
              <a:rPr lang="de-DE" sz="1200" dirty="0"/>
              <a:t>, was meist durch technische Gründe oder irrelevante Inhalte erklärt werden kann.</a:t>
            </a:r>
          </a:p>
          <a:p>
            <a:endParaRPr lang="de-DE" sz="1200" dirty="0"/>
          </a:p>
          <a:p>
            <a:r>
              <a:rPr lang="de-DE" sz="1200" b="1" dirty="0"/>
              <a:t>Was lässt sich daraus ableiten?</a:t>
            </a:r>
            <a:endParaRPr lang="de-DE" sz="1200" dirty="0"/>
          </a:p>
          <a:p>
            <a:br>
              <a:rPr lang="de-DE" sz="1200" dirty="0"/>
            </a:br>
            <a:r>
              <a:rPr lang="de-DE" sz="1200" dirty="0"/>
              <a:t>- </a:t>
            </a:r>
            <a:r>
              <a:rPr lang="de-DE" sz="1200" b="1" dirty="0"/>
              <a:t>Top-</a:t>
            </a:r>
            <a:r>
              <a:rPr lang="de-DE" sz="1200" b="1" dirty="0" err="1"/>
              <a:t>performing</a:t>
            </a:r>
            <a:r>
              <a:rPr lang="de-DE" sz="1200" b="1" dirty="0"/>
              <a:t> Inhalte identifizieren:</a:t>
            </a:r>
            <a:endParaRPr lang="de-DE" sz="1200" dirty="0"/>
          </a:p>
          <a:p>
            <a:r>
              <a:rPr lang="de-DE" sz="1200" dirty="0"/>
              <a:t>  Die Seite „Ich brauche Redezeit“ ist sowohl bei organischer als auch direkter Quelle </a:t>
            </a:r>
            <a:r>
              <a:rPr lang="de-DE" sz="1200" b="1" dirty="0"/>
              <a:t>hochgradig relevant</a:t>
            </a:r>
            <a:r>
              <a:rPr lang="de-DE" sz="1200" dirty="0"/>
              <a:t> – sie sollte zentrales Element in SEO, Werbung und Startseite sein.</a:t>
            </a:r>
          </a:p>
          <a:p>
            <a:br>
              <a:rPr lang="de-DE" sz="1200" dirty="0"/>
            </a:br>
            <a:r>
              <a:rPr lang="de-DE" sz="1200" dirty="0"/>
              <a:t>- </a:t>
            </a:r>
            <a:r>
              <a:rPr lang="de-DE" sz="1200" b="1" dirty="0"/>
              <a:t>Quellenbewertung möglich:</a:t>
            </a:r>
            <a:endParaRPr lang="de-DE" sz="1200" dirty="0"/>
          </a:p>
          <a:p>
            <a:r>
              <a:rPr lang="de-DE" sz="1200" dirty="0"/>
              <a:t>  Wenn bestimmte Seiten </a:t>
            </a:r>
            <a:r>
              <a:rPr lang="de-DE" sz="1200" b="1" dirty="0"/>
              <a:t>**nur über einzelne Quellen</a:t>
            </a:r>
            <a:r>
              <a:rPr lang="de-DE" sz="1200" dirty="0"/>
              <a:t> erfolgreich sind, kann man gezielt z. B. Google Ads verstärken oder Kooperationen mit verlinkenden Seiten ausbauen.</a:t>
            </a:r>
          </a:p>
          <a:p>
            <a:br>
              <a:rPr lang="de-DE" sz="1200" dirty="0"/>
            </a:br>
            <a:r>
              <a:rPr lang="de-DE" sz="1200" dirty="0"/>
              <a:t>- </a:t>
            </a:r>
            <a:r>
              <a:rPr lang="de-DE" sz="1200" b="1" dirty="0"/>
              <a:t>Niedrige Absprungraten**</a:t>
            </a:r>
            <a:r>
              <a:rPr lang="de-DE" sz="1200" dirty="0"/>
              <a:t> deuten auf einen funktionierenden ersten Eindruck hin – diese Seiten sind gut optimiert.</a:t>
            </a:r>
          </a:p>
          <a:p>
            <a:br>
              <a:rPr lang="de-DE" sz="1200" dirty="0"/>
            </a:br>
            <a:r>
              <a:rPr lang="de-DE" sz="1200" dirty="0"/>
              <a:t>- </a:t>
            </a:r>
            <a:r>
              <a:rPr lang="de-DE" sz="1200" b="1" dirty="0"/>
              <a:t>Handlungsbedarf bei Seiten mit 0 Aufrufen oder hoher Absprungrate:</a:t>
            </a:r>
            <a:r>
              <a:rPr lang="de-DE" sz="1200" dirty="0"/>
              <a:t>  </a:t>
            </a:r>
          </a:p>
          <a:p>
            <a:r>
              <a:rPr lang="de-DE" sz="1200" dirty="0"/>
              <a:t>  Diese Seiten sollten hinsichtlich Sichtbarkeit, Relevanz oder technischer Funktion geprüft werden.</a:t>
            </a:r>
          </a:p>
          <a:p>
            <a:endParaRPr lang="de-DE" sz="1200" dirty="0"/>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14</a:t>
            </a:fld>
            <a:endParaRPr lang="de-DE"/>
          </a:p>
        </p:txBody>
      </p:sp>
    </p:spTree>
    <p:extLst>
      <p:ext uri="{BB962C8B-B14F-4D97-AF65-F5344CB8AC3E}">
        <p14:creationId xmlns:p14="http://schemas.microsoft.com/office/powerpoint/2010/main" val="2444359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Interpretation der Ergebnisse:</a:t>
            </a:r>
            <a:br>
              <a:rPr lang="de-DE" dirty="0"/>
            </a:br>
            <a:r>
              <a:rPr lang="de-DE" dirty="0"/>
              <a:t>Desktop und Mobile zeigen ähnliche Nutzerzahlen sowie eine vergleichbare Gesamtzahl an Events – bei moderatem durchschnittlichen Engagement von etwa 0,45 Events pro Nutzer.</a:t>
            </a:r>
          </a:p>
          <a:p>
            <a:r>
              <a:rPr lang="de-DE" dirty="0"/>
              <a:t>Tablets und Smart TVs fallen auf: Trotz deutlich geringerer Nutzerzahlen liegt das durchschnittliche Engagement hier bei über 11 bzw. 19 Events pro Nutzer – was auf besonders intensive Nutzung hinzudeuten scheint.</a:t>
            </a:r>
          </a:p>
          <a:p>
            <a:r>
              <a:rPr lang="de-DE" b="1" dirty="0"/>
              <a:t>Wichtiger Hinweis zur Datenlage:</a:t>
            </a:r>
            <a:br>
              <a:rPr lang="de-DE" dirty="0"/>
            </a:br>
            <a:r>
              <a:rPr lang="de-DE" dirty="0"/>
              <a:t>Die Berechnung der Events pro Nutzer je Gerätetyp basiert auf aggregierten Tageswerten, </a:t>
            </a:r>
            <a:r>
              <a:rPr lang="de-DE" b="1" dirty="0"/>
              <a:t>ohne direkte Verknüpfung zwischen Gerät und Eventverhalten einzelner Nutzer</a:t>
            </a:r>
            <a:r>
              <a:rPr lang="de-DE" dirty="0"/>
              <a:t>. Es ist also </a:t>
            </a:r>
            <a:r>
              <a:rPr lang="de-DE" b="1" dirty="0"/>
              <a:t>nicht belegbar</a:t>
            </a:r>
            <a:r>
              <a:rPr lang="de-DE" dirty="0"/>
              <a:t>, ob Events tatsächlich über das jeweilige Gerät ausgelöst wurden. Die Werte sind daher als </a:t>
            </a:r>
            <a:r>
              <a:rPr lang="de-DE" b="1" dirty="0"/>
              <a:t>modellhafte Näherung</a:t>
            </a:r>
            <a:r>
              <a:rPr lang="de-DE" dirty="0"/>
              <a:t> zu verstehen – und nicht als exakte Messung.</a:t>
            </a:r>
          </a:p>
          <a:p>
            <a:endParaRPr lang="de-DE" dirty="0"/>
          </a:p>
          <a:p>
            <a:r>
              <a:rPr lang="de-DE" b="1" dirty="0"/>
              <a:t>Ableitungen:</a:t>
            </a:r>
            <a:br>
              <a:rPr lang="de-DE" dirty="0"/>
            </a:br>
            <a:r>
              <a:rPr lang="de-DE" dirty="0"/>
              <a:t>Das Nutzerverhalten scheint stark vom Gerätetyp abzuhängen:</a:t>
            </a:r>
            <a:br>
              <a:rPr lang="de-DE" dirty="0"/>
            </a:br>
            <a:r>
              <a:rPr lang="de-DE" dirty="0"/>
              <a:t>Viele Nutzer auf Desktop und Mobile – aber eher moderate Interaktionen.</a:t>
            </a:r>
            <a:br>
              <a:rPr lang="de-DE" dirty="0"/>
            </a:br>
            <a:r>
              <a:rPr lang="de-DE" dirty="0"/>
              <a:t>Geringe, aber dafür besonders aktive Nutzung auf Tablets und Smart TVs.</a:t>
            </a:r>
          </a:p>
          <a:p>
            <a:r>
              <a:rPr lang="de-DE" b="1" dirty="0"/>
              <a:t>Vorsicht bei kleinen Fallzahlen:</a:t>
            </a:r>
            <a:br>
              <a:rPr lang="de-DE" dirty="0"/>
            </a:br>
            <a:r>
              <a:rPr lang="de-DE" dirty="0"/>
              <a:t>Besonders bei Smart TVs (nur 7 Nutzer) kann schon ein einzelner Vielnutzer die Engagement-Rate stark verzerren.</a:t>
            </a:r>
          </a:p>
          <a:p>
            <a:endParaRPr lang="de-DE" dirty="0"/>
          </a:p>
          <a:p>
            <a:r>
              <a:rPr lang="de-DE" b="1" dirty="0"/>
              <a:t>Handlungsempfehlung:</a:t>
            </a:r>
            <a:br>
              <a:rPr lang="de-DE" dirty="0"/>
            </a:br>
            <a:r>
              <a:rPr lang="de-DE" dirty="0"/>
              <a:t>Eine genauere technische Analyse sollte klären, ob das hohe Engagement auf Tablets und Smart TVs auf bestimmte Inhalte, Interfaces oder Nutzungskontexte zurückzuführen ist.</a:t>
            </a:r>
            <a:br>
              <a:rPr lang="de-DE" dirty="0"/>
            </a:br>
            <a:r>
              <a:rPr lang="de-DE" dirty="0"/>
              <a:t>Zudem lohnt sich die Frage, ob Desktop- und Mobile-Angebote gezielt optimiert werden können, um das Engagement zu steigern.</a:t>
            </a:r>
          </a:p>
        </p:txBody>
      </p:sp>
      <p:sp>
        <p:nvSpPr>
          <p:cNvPr id="4" name="Foliennummernplatzhalter 3"/>
          <p:cNvSpPr>
            <a:spLocks noGrp="1"/>
          </p:cNvSpPr>
          <p:nvPr>
            <p:ph type="sldNum" sz="quarter" idx="5"/>
          </p:nvPr>
        </p:nvSpPr>
        <p:spPr/>
        <p:txBody>
          <a:bodyPr/>
          <a:lstStyle/>
          <a:p>
            <a:fld id="{6D0EAAEC-3026-475C-AE13-EBFCAFEF86C8}" type="slidenum">
              <a:rPr lang="de-DE" smtClean="0"/>
              <a:t>15</a:t>
            </a:fld>
            <a:endParaRPr lang="de-DE"/>
          </a:p>
        </p:txBody>
      </p:sp>
    </p:spTree>
    <p:extLst>
      <p:ext uri="{BB962C8B-B14F-4D97-AF65-F5344CB8AC3E}">
        <p14:creationId xmlns:p14="http://schemas.microsoft.com/office/powerpoint/2010/main" val="3093709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Einschränkungen durch die Datenlage</a:t>
            </a:r>
          </a:p>
          <a:p>
            <a:r>
              <a:rPr lang="de-DE" b="1" i="1" u="sng" dirty="0"/>
              <a:t>Die Analysen basieren auf aggregierten Tagesdaten, nicht auf Nutzerebene!!!</a:t>
            </a:r>
          </a:p>
          <a:p>
            <a:endParaRPr lang="de-DE" b="1" i="1" u="sng" dirty="0"/>
          </a:p>
          <a:p>
            <a:r>
              <a:rPr lang="de-DE" dirty="0"/>
              <a:t>Nutzer können mehreren Geräten zugeordnet sein, was eine exakte Zuordnung verhindert.</a:t>
            </a:r>
          </a:p>
          <a:p>
            <a:r>
              <a:rPr lang="de-DE" dirty="0"/>
              <a:t>Gewichtungen nach Geräten und Geschlecht erfolgen über Annahmen und Proportionen, nicht über echte Nutzerprofile.</a:t>
            </a:r>
          </a:p>
          <a:p>
            <a:r>
              <a:rPr lang="de-DE" dirty="0"/>
              <a:t>Kleine Nutzergruppen, insbesondere bei bestimmten Geräten oder Geschlechtern, können zu verzerrten oder überinterpretierten Ergebnissen führen.</a:t>
            </a:r>
          </a:p>
          <a:p>
            <a:endParaRPr lang="de-DE" b="1" dirty="0"/>
          </a:p>
          <a:p>
            <a:endParaRPr lang="de-DE" b="1" dirty="0"/>
          </a:p>
          <a:p>
            <a:r>
              <a:rPr lang="de-DE" b="1" dirty="0"/>
              <a:t>Fazit und Ausblick</a:t>
            </a:r>
          </a:p>
          <a:p>
            <a:r>
              <a:rPr lang="de-DE" dirty="0"/>
              <a:t>Der Apriori-Algorithmus ist ein mächtiges Werkzeug, um </a:t>
            </a:r>
            <a:r>
              <a:rPr lang="de-DE" b="1" dirty="0"/>
              <a:t>Verhaltensmuster und Zusammenhänge</a:t>
            </a:r>
            <a:r>
              <a:rPr lang="de-DE" dirty="0"/>
              <a:t> aufzudecken. Allerdings sind die Resultate hier eher </a:t>
            </a:r>
            <a:r>
              <a:rPr lang="de-DE" b="1" dirty="0"/>
              <a:t>hypothesenbildend als endgültig</a:t>
            </a:r>
            <a:r>
              <a:rPr lang="de-DE" dirty="0"/>
              <a:t>, da die Daten keine direkte Nutzer-zu-Gerät-Zuordnung zulassen.</a:t>
            </a:r>
          </a:p>
          <a:p>
            <a:r>
              <a:rPr lang="de-DE" dirty="0"/>
              <a:t>Für belastbare Erkenntnisse empfiehlt sich eine </a:t>
            </a:r>
            <a:r>
              <a:rPr lang="de-DE" b="1" dirty="0"/>
              <a:t>Datenerfassung auf Nutzerbasis</a:t>
            </a:r>
            <a:r>
              <a:rPr lang="de-DE" dirty="0"/>
              <a:t>, um valide Assoziationen zwischen Aktionen und Nutzermerkmalen zu ermöglichen.</a:t>
            </a:r>
          </a:p>
        </p:txBody>
      </p:sp>
      <p:sp>
        <p:nvSpPr>
          <p:cNvPr id="4" name="Foliennummernplatzhalter 3"/>
          <p:cNvSpPr>
            <a:spLocks noGrp="1"/>
          </p:cNvSpPr>
          <p:nvPr>
            <p:ph type="sldNum" sz="quarter" idx="5"/>
          </p:nvPr>
        </p:nvSpPr>
        <p:spPr/>
        <p:txBody>
          <a:bodyPr/>
          <a:lstStyle/>
          <a:p>
            <a:fld id="{6D0EAAEC-3026-475C-AE13-EBFCAFEF86C8}" type="slidenum">
              <a:rPr lang="de-DE" smtClean="0"/>
              <a:t>16</a:t>
            </a:fld>
            <a:endParaRPr lang="de-DE"/>
          </a:p>
        </p:txBody>
      </p:sp>
    </p:spTree>
    <p:extLst>
      <p:ext uri="{BB962C8B-B14F-4D97-AF65-F5344CB8AC3E}">
        <p14:creationId xmlns:p14="http://schemas.microsoft.com/office/powerpoint/2010/main" val="226259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1. Geschlechterverteilung </a:t>
            </a:r>
          </a:p>
          <a:p>
            <a:r>
              <a:rPr lang="de-DE" sz="1200" dirty="0"/>
              <a:t>Mehrheit der Angaben: weiblich (7.060), männlich (1.505)</a:t>
            </a:r>
          </a:p>
          <a:p>
            <a:r>
              <a:rPr lang="de-DE" sz="1200" i="1" dirty="0"/>
              <a:t>Da Geschlechtsangabe freiwillig ist und viele fehlen, nicht relevant für weitere Analysen.</a:t>
            </a:r>
          </a:p>
          <a:p>
            <a:endParaRPr lang="de-DE" sz="1200" dirty="0"/>
          </a:p>
          <a:p>
            <a:r>
              <a:rPr lang="de-DE" sz="1200" b="1" dirty="0"/>
              <a:t>2. Geräteverwendung</a:t>
            </a:r>
          </a:p>
          <a:p>
            <a:r>
              <a:rPr lang="de-DE" sz="1200" dirty="0"/>
              <a:t>Desktop: 74.594 Zugriffe</a:t>
            </a:r>
          </a:p>
          <a:p>
            <a:r>
              <a:rPr lang="de-DE" sz="1200" dirty="0"/>
              <a:t>Mobil: 71.715 Zugriffe</a:t>
            </a:r>
          </a:p>
          <a:p>
            <a:r>
              <a:rPr lang="de-DE" sz="1200" dirty="0"/>
              <a:t>Tablet &amp; Smart TV vernachlässigbar</a:t>
            </a:r>
          </a:p>
          <a:p>
            <a:endParaRPr lang="de-DE" sz="1200" dirty="0"/>
          </a:p>
          <a:p>
            <a:r>
              <a:rPr lang="de-DE" sz="1200" b="1" dirty="0"/>
              <a:t>3. Herkunft neuer Besucher (Top 3 Kanäle)</a:t>
            </a:r>
          </a:p>
          <a:p>
            <a:r>
              <a:rPr lang="de-DE" sz="1200" dirty="0"/>
              <a:t>Google: 29.487</a:t>
            </a:r>
          </a:p>
          <a:p>
            <a:r>
              <a:rPr lang="de-DE" sz="1200" dirty="0"/>
              <a:t>Direktzugriffe: 9.380</a:t>
            </a:r>
          </a:p>
          <a:p>
            <a:r>
              <a:rPr lang="de-DE" sz="1200" dirty="0"/>
              <a:t>Kompetenznetz-Einsamkeit.de: 1.897</a:t>
            </a:r>
          </a:p>
          <a:p>
            <a:endParaRPr lang="de-DE" sz="1200" dirty="0"/>
          </a:p>
          <a:p>
            <a:r>
              <a:rPr lang="de-DE" sz="1200" b="1" dirty="0"/>
              <a:t>4. Häufigste Nutzeraktionen (Top 5)</a:t>
            </a:r>
          </a:p>
          <a:p>
            <a:r>
              <a:rPr lang="de-DE" sz="1200" dirty="0" err="1"/>
              <a:t>Checked</a:t>
            </a:r>
            <a:r>
              <a:rPr lang="de-DE" sz="1200" dirty="0"/>
              <a:t> (12.828)</a:t>
            </a:r>
          </a:p>
          <a:p>
            <a:r>
              <a:rPr lang="de-DE" sz="1200" dirty="0"/>
              <a:t>Website (7.329)</a:t>
            </a:r>
          </a:p>
          <a:p>
            <a:r>
              <a:rPr lang="de-DE" sz="1200" dirty="0"/>
              <a:t>Email (2.961)</a:t>
            </a:r>
          </a:p>
          <a:p>
            <a:r>
              <a:rPr lang="de-DE" sz="1200" dirty="0"/>
              <a:t>Phone (1.137)</a:t>
            </a:r>
          </a:p>
          <a:p>
            <a:r>
              <a:rPr lang="de-DE" sz="1200" dirty="0"/>
              <a:t>Image (88)</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3</a:t>
            </a:fld>
            <a:endParaRPr lang="de-DE"/>
          </a:p>
        </p:txBody>
      </p:sp>
    </p:spTree>
    <p:extLst>
      <p:ext uri="{BB962C8B-B14F-4D97-AF65-F5344CB8AC3E}">
        <p14:creationId xmlns:p14="http://schemas.microsoft.com/office/powerpoint/2010/main" val="38843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200" b="0" dirty="0">
                <a:effectLst/>
                <a:cs typeface="Mangal Pro" panose="00000500000000000000" pitchFamily="2" charset="0"/>
              </a:rPr>
              <a:t>Hier visualisieren wir die Korrelationen zwischen verschiedenen Kennzahlen aus der Tabelle `</a:t>
            </a:r>
            <a:r>
              <a:rPr lang="de-DE" sz="1200" b="0" dirty="0" err="1">
                <a:effectLst/>
                <a:cs typeface="Mangal Pro" panose="00000500000000000000" pitchFamily="2" charset="0"/>
              </a:rPr>
              <a:t>df_user_behaviors</a:t>
            </a:r>
            <a:r>
              <a:rPr lang="de-DE" sz="1200" b="0" dirty="0">
                <a:effectLst/>
                <a:cs typeface="Mangal Pro" panose="00000500000000000000" pitchFamily="2" charset="0"/>
              </a:rPr>
              <a:t>`, z. B.:</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 Seitenaufrufe  </a:t>
            </a:r>
          </a:p>
          <a:p>
            <a:pPr>
              <a:lnSpc>
                <a:spcPts val="1425"/>
              </a:lnSpc>
              <a:buNone/>
            </a:pPr>
            <a:r>
              <a:rPr lang="de-DE" sz="1200" b="0" dirty="0">
                <a:effectLst/>
                <a:cs typeface="Mangal Pro" panose="00000500000000000000" pitchFamily="2" charset="0"/>
              </a:rPr>
              <a:t>- Anzahl Nutzer insgesamt  </a:t>
            </a:r>
          </a:p>
          <a:p>
            <a:pPr>
              <a:lnSpc>
                <a:spcPts val="1425"/>
              </a:lnSpc>
              <a:buNone/>
            </a:pPr>
            <a:r>
              <a:rPr lang="de-DE" sz="1200" b="0" dirty="0">
                <a:effectLst/>
                <a:cs typeface="Mangal Pro" panose="00000500000000000000" pitchFamily="2" charset="0"/>
              </a:rPr>
              <a:t>- Absprungrate (Prozentsatz der Besucher, die die Seite sofort verlassen)  </a:t>
            </a:r>
          </a:p>
          <a:p>
            <a:pPr>
              <a:lnSpc>
                <a:spcPts val="1425"/>
              </a:lnSpc>
              <a:buNone/>
            </a:pPr>
            <a:r>
              <a:rPr lang="de-DE" sz="1200" b="0" dirty="0">
                <a:effectLst/>
                <a:cs typeface="Mangal Pro" panose="00000500000000000000" pitchFamily="2" charset="0"/>
              </a:rPr>
              <a:t>- Verweildauer in Sekunden  </a:t>
            </a:r>
          </a:p>
          <a:p>
            <a:pPr>
              <a:lnSpc>
                <a:spcPts val="1425"/>
              </a:lnSpc>
              <a:buNone/>
            </a:pPr>
            <a:r>
              <a:rPr lang="de-DE" sz="1200" b="0" dirty="0">
                <a:effectLst/>
                <a:cs typeface="Mangal Pro" panose="00000500000000000000" pitchFamily="2" charset="0"/>
              </a:rPr>
              <a:t>- Seiten pro Sitzung  </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Eine Korrelation von +1 bedeutet, dass zwei Werte stark positiv zusammenhängen („je mehr A, desto mehr B“).  </a:t>
            </a:r>
          </a:p>
          <a:p>
            <a:pPr>
              <a:lnSpc>
                <a:spcPts val="1425"/>
              </a:lnSpc>
              <a:buNone/>
            </a:pPr>
            <a:r>
              <a:rPr lang="de-DE" sz="1200" b="0" dirty="0">
                <a:effectLst/>
                <a:cs typeface="Mangal Pro" panose="00000500000000000000" pitchFamily="2" charset="0"/>
              </a:rPr>
              <a:t>Ein Wert von −1 bedeutet eine starke negative Beziehung („je mehr A, desto weniger B“).  </a:t>
            </a:r>
          </a:p>
          <a:p>
            <a:pPr>
              <a:lnSpc>
                <a:spcPts val="1425"/>
              </a:lnSpc>
              <a:buNone/>
            </a:pPr>
            <a:r>
              <a:rPr lang="de-DE" sz="1200" b="0" dirty="0">
                <a:effectLst/>
                <a:cs typeface="Mangal Pro" panose="00000500000000000000" pitchFamily="2" charset="0"/>
              </a:rPr>
              <a:t>Ein Wert nahe 0 zeigt keinen klaren Zusammenhang.</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Die </a:t>
            </a:r>
            <a:r>
              <a:rPr lang="de-DE" sz="1200" b="0" dirty="0" err="1">
                <a:effectLst/>
                <a:cs typeface="Mangal Pro" panose="00000500000000000000" pitchFamily="2" charset="0"/>
              </a:rPr>
              <a:t>Heatmap</a:t>
            </a:r>
            <a:r>
              <a:rPr lang="de-DE" sz="1200" b="0" dirty="0">
                <a:effectLst/>
                <a:cs typeface="Mangal Pro" panose="00000500000000000000" pitchFamily="2" charset="0"/>
              </a:rPr>
              <a:t> hilft dabei, Muster im Nutzerverhalten zu erkennen, etwa ob längere Verweildauer mit einer geringeren Absprungrate zusammenhängt.</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4</a:t>
            </a:fld>
            <a:endParaRPr lang="de-DE"/>
          </a:p>
        </p:txBody>
      </p:sp>
    </p:spTree>
    <p:extLst>
      <p:ext uri="{BB962C8B-B14F-4D97-AF65-F5344CB8AC3E}">
        <p14:creationId xmlns:p14="http://schemas.microsoft.com/office/powerpoint/2010/main" val="200781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dirty="0"/>
          </a:p>
          <a:p>
            <a:r>
              <a:rPr lang="de-DE" sz="1200" dirty="0"/>
              <a:t>Hier fassen wir die Nutzerdaten aus der Tabelle </a:t>
            </a:r>
            <a:r>
              <a:rPr lang="de-DE" sz="1200" dirty="0" err="1"/>
              <a:t>user_behaviors</a:t>
            </a:r>
            <a:r>
              <a:rPr lang="de-DE" sz="1200" dirty="0"/>
              <a:t> auf Tagesbasis zusammen. Das bedeutet, wir berechnen für jeden einzelnen Tag folgende Kennzahlen:</a:t>
            </a:r>
          </a:p>
          <a:p>
            <a:endParaRPr lang="de-DE" sz="1200" dirty="0"/>
          </a:p>
          <a:p>
            <a:pPr marL="285750" indent="-285750">
              <a:buFont typeface="Arial" panose="020B0604020202020204" pitchFamily="34" charset="0"/>
              <a:buChar char="•"/>
            </a:pPr>
            <a:r>
              <a:rPr lang="de-DE" sz="1200" b="1" dirty="0"/>
              <a:t>Seitenaufrufe: </a:t>
            </a:r>
            <a:r>
              <a:rPr lang="de-DE" sz="1200" dirty="0"/>
              <a:t>Die Gesamtzahl der aufgerufenen Seiten an diesem Tag.</a:t>
            </a:r>
          </a:p>
          <a:p>
            <a:pPr marL="285750" indent="-285750">
              <a:buFont typeface="Arial" panose="020B0604020202020204" pitchFamily="34" charset="0"/>
              <a:buChar char="•"/>
            </a:pPr>
            <a:r>
              <a:rPr lang="de-DE" sz="1200" b="1" dirty="0"/>
              <a:t>Nutzer Insgesamt</a:t>
            </a:r>
            <a:r>
              <a:rPr lang="de-DE" sz="1200" dirty="0"/>
              <a:t>: Die Summe aller Nutzer, die an diesem Tag die Plattform genutzt haben.</a:t>
            </a:r>
          </a:p>
          <a:p>
            <a:pPr marL="285750" indent="-285750">
              <a:buFont typeface="Arial" panose="020B0604020202020204" pitchFamily="34" charset="0"/>
              <a:buChar char="•"/>
            </a:pPr>
            <a:r>
              <a:rPr lang="de-DE" sz="1200" b="1" dirty="0"/>
              <a:t>Durchschnittliche Verweildauer: </a:t>
            </a:r>
            <a:r>
              <a:rPr lang="de-DE" sz="1200" dirty="0"/>
              <a:t>Die mittlere Zeit (in Sekunden), die Nutzer auf der Seite verbracht haben.</a:t>
            </a:r>
            <a:endParaRPr lang="de-DE" sz="1200" b="1" dirty="0"/>
          </a:p>
          <a:p>
            <a:pPr marL="285750" indent="-285750">
              <a:buFont typeface="Arial" panose="020B0604020202020204" pitchFamily="34" charset="0"/>
              <a:buChar char="•"/>
            </a:pPr>
            <a:r>
              <a:rPr lang="de-DE" sz="1200" b="1" dirty="0"/>
              <a:t>Durchschnittliche Absprungrate</a:t>
            </a:r>
            <a:r>
              <a:rPr lang="de-DE" sz="1200" dirty="0"/>
              <a:t>: Der durchschnittliche Anteil an Besuchern, die die Seite sofort wieder verlassen haben.</a:t>
            </a:r>
          </a:p>
          <a:p>
            <a:pPr marL="285750" indent="-285750">
              <a:buFont typeface="Arial" panose="020B0604020202020204" pitchFamily="34" charset="0"/>
              <a:buChar char="•"/>
            </a:pPr>
            <a:r>
              <a:rPr lang="de-DE" sz="1200" b="1" dirty="0"/>
              <a:t>Seiten pro Sitzung: </a:t>
            </a:r>
            <a:r>
              <a:rPr lang="de-DE" sz="1200" dirty="0"/>
              <a:t>Die durchschnittliche Anzahl der Seiten, die ein Nutzer pro Besuch angeschaut hat.</a:t>
            </a:r>
          </a:p>
          <a:p>
            <a:endParaRPr lang="de-DE" sz="1200" dirty="0"/>
          </a:p>
          <a:p>
            <a:r>
              <a:rPr lang="de-DE" sz="1200" dirty="0"/>
              <a:t>Durch diese Aggregation gewinnen wir eine kompakte Tagesübersicht, die es ermöglicht, Trends und Muster im Nutzerverhalten über die Zeit besser zu erkennen. Beispielsweise können wir so Tage mit besonders hohem Traffic oder mit besonders langer Verweildauer identifizieren.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5</a:t>
            </a:fld>
            <a:endParaRPr lang="de-DE"/>
          </a:p>
        </p:txBody>
      </p:sp>
    </p:spTree>
    <p:extLst>
      <p:ext uri="{BB962C8B-B14F-4D97-AF65-F5344CB8AC3E}">
        <p14:creationId xmlns:p14="http://schemas.microsoft.com/office/powerpoint/2010/main" val="367352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400" b="1" dirty="0">
                <a:effectLst/>
              </a:rPr>
              <a:t>Was sieht man in der Grafik?</a:t>
            </a:r>
          </a:p>
          <a:p>
            <a:pPr>
              <a:lnSpc>
                <a:spcPts val="1425"/>
              </a:lnSpc>
              <a:buNone/>
            </a:pPr>
            <a:endParaRPr lang="de-DE" sz="1200" b="1" dirty="0">
              <a:effectLst/>
            </a:endParaRPr>
          </a:p>
          <a:p>
            <a:pPr>
              <a:lnSpc>
                <a:spcPts val="1425"/>
              </a:lnSpc>
              <a:buNone/>
            </a:pPr>
            <a:r>
              <a:rPr lang="de-DE" sz="1200" b="1" dirty="0">
                <a:effectLst/>
              </a:rPr>
              <a:t>Originaldaten (obere Grafik):</a:t>
            </a:r>
            <a:r>
              <a:rPr lang="de-DE" sz="1200" b="0" dirty="0">
                <a:effectLst/>
              </a:rPr>
              <a:t>Die echten täglichen Seitenaufrufe.</a:t>
            </a:r>
          </a:p>
          <a:p>
            <a:pPr>
              <a:lnSpc>
                <a:spcPts val="1425"/>
              </a:lnSpc>
              <a:buNone/>
            </a:pPr>
            <a:endParaRPr lang="de-DE" sz="1200" b="0" dirty="0">
              <a:effectLst/>
            </a:endParaRPr>
          </a:p>
          <a:p>
            <a:pPr>
              <a:lnSpc>
                <a:spcPts val="1425"/>
              </a:lnSpc>
              <a:buNone/>
            </a:pPr>
            <a:r>
              <a:rPr lang="de-DE" sz="1200" b="1" dirty="0">
                <a:effectLst/>
              </a:rPr>
              <a:t>Trend (zweite Grafik): </a:t>
            </a:r>
            <a:r>
              <a:rPr lang="de-DE" sz="1200" b="0" dirty="0">
                <a:effectLst/>
              </a:rPr>
              <a:t>Die geglättete Linie, die den allgemeinen Aufwärts- oder Abwärtstrend zeigt. Anfangs fehlen hier Werte, weil der Algorithmus erst genug Daten braucht, um den Trend zu berechnen.</a:t>
            </a:r>
          </a:p>
          <a:p>
            <a:pPr>
              <a:lnSpc>
                <a:spcPts val="1425"/>
              </a:lnSpc>
              <a:buNone/>
            </a:pPr>
            <a:endParaRPr lang="de-DE" sz="1200" b="0" dirty="0">
              <a:effectLst/>
            </a:endParaRPr>
          </a:p>
          <a:p>
            <a:pPr>
              <a:lnSpc>
                <a:spcPts val="1425"/>
              </a:lnSpc>
              <a:buNone/>
            </a:pPr>
            <a:r>
              <a:rPr lang="de-DE" sz="1200" b="1" dirty="0">
                <a:effectLst/>
              </a:rPr>
              <a:t>Saisonale Komponente (dritte Grafik): </a:t>
            </a:r>
            <a:r>
              <a:rPr lang="de-DE" sz="1200" b="0" dirty="0">
                <a:effectLst/>
              </a:rPr>
              <a:t>Die regelmäßigen Schwankungen, die sich im Laufe eines Jahres wiederholen. Positive Werte zeigen Tage mit mehr Besuchern als der Trend erwartet, negative Werte Tage mit weniger Besuchern.</a:t>
            </a:r>
          </a:p>
          <a:p>
            <a:pPr>
              <a:lnSpc>
                <a:spcPts val="1425"/>
              </a:lnSpc>
              <a:buNone/>
            </a:pPr>
            <a:endParaRPr lang="de-DE" sz="1200" b="0" dirty="0">
              <a:effectLst/>
            </a:endParaRPr>
          </a:p>
          <a:p>
            <a:pPr>
              <a:lnSpc>
                <a:spcPts val="1425"/>
              </a:lnSpc>
              <a:buNone/>
            </a:pPr>
            <a:r>
              <a:rPr lang="de-DE" sz="1200" b="1" dirty="0">
                <a:effectLst/>
              </a:rPr>
              <a:t>Residual / Rest (unterste Grafik): </a:t>
            </a:r>
            <a:r>
              <a:rPr lang="de-DE" sz="1200" b="0" dirty="0">
                <a:effectLst/>
              </a:rPr>
              <a:t>Die "Reste", also alles, was nicht durch Trend oder saisonale Muster erklärt wird. Hier sind die zufälligen Schwankungen und Ausreißer sichtbar.</a:t>
            </a:r>
          </a:p>
          <a:p>
            <a:pPr>
              <a:lnSpc>
                <a:spcPts val="1425"/>
              </a:lnSpc>
              <a:buNone/>
            </a:pPr>
            <a:br>
              <a:rPr lang="de-DE" sz="1400" b="1" dirty="0">
                <a:effectLst/>
              </a:rPr>
            </a:br>
            <a:r>
              <a:rPr lang="de-DE" sz="1400" b="1" dirty="0">
                <a:effectLst/>
              </a:rPr>
              <a:t>Warum ist das wichtig?</a:t>
            </a:r>
          </a:p>
          <a:p>
            <a:pPr>
              <a:lnSpc>
                <a:spcPts val="1425"/>
              </a:lnSpc>
              <a:buNone/>
            </a:pPr>
            <a:endParaRPr lang="de-DE" sz="1200" b="1" dirty="0">
              <a:effectLst/>
            </a:endParaRPr>
          </a:p>
          <a:p>
            <a:pPr>
              <a:lnSpc>
                <a:spcPts val="1425"/>
              </a:lnSpc>
              <a:buNone/>
            </a:pPr>
            <a:r>
              <a:rPr lang="de-DE" sz="1200" b="1" dirty="0">
                <a:effectLst/>
              </a:rPr>
              <a:t>Trend erkennen: </a:t>
            </a:r>
            <a:r>
              <a:rPr lang="de-DE" sz="1200" b="0" dirty="0">
                <a:effectLst/>
              </a:rPr>
              <a:t>Man sieht, ob die Webseite insgesamt mehr oder weniger besucht wird – eine wichtige Grundlage für Entscheidungen über Wachstum und Entwicklung.</a:t>
            </a:r>
          </a:p>
          <a:p>
            <a:pPr>
              <a:lnSpc>
                <a:spcPts val="1425"/>
              </a:lnSpc>
              <a:buNone/>
            </a:pPr>
            <a:endParaRPr lang="de-DE" sz="1200" b="0" dirty="0">
              <a:effectLst/>
            </a:endParaRPr>
          </a:p>
          <a:p>
            <a:pPr>
              <a:lnSpc>
                <a:spcPts val="1425"/>
              </a:lnSpc>
              <a:buNone/>
            </a:pPr>
            <a:r>
              <a:rPr lang="de-DE" sz="1200" b="1" dirty="0">
                <a:effectLst/>
              </a:rPr>
              <a:t>Saisonale Muster verstehen: </a:t>
            </a:r>
            <a:r>
              <a:rPr lang="de-DE" sz="1200" b="0" dirty="0">
                <a:effectLst/>
              </a:rPr>
              <a:t>Man erkennt typische wiederkehrende Zeiten mit hoher oder niedriger Besucherzahl – etwa Feiertage, Wochenenden oder saisonale Einflüsse</a:t>
            </a:r>
            <a:r>
              <a:rPr lang="de-DE" sz="1200" dirty="0"/>
              <a:t>.</a:t>
            </a:r>
          </a:p>
          <a:p>
            <a:pPr>
              <a:lnSpc>
                <a:spcPts val="1425"/>
              </a:lnSpc>
              <a:buNone/>
            </a:pPr>
            <a:endParaRPr lang="de-DE" sz="1200" b="0" dirty="0">
              <a:effectLst/>
            </a:endParaRPr>
          </a:p>
          <a:p>
            <a:pPr>
              <a:lnSpc>
                <a:spcPts val="1425"/>
              </a:lnSpc>
              <a:buNone/>
            </a:pPr>
            <a:r>
              <a:rPr lang="de-DE" sz="1200" b="1" dirty="0">
                <a:effectLst/>
              </a:rPr>
              <a:t>Rest analysieren: </a:t>
            </a:r>
            <a:r>
              <a:rPr lang="de-DE" sz="1200" b="0" dirty="0">
                <a:effectLst/>
              </a:rPr>
              <a:t>Hilft dabei, unerwartete Ereignisse (z.B. plötzliche Traffic-Spitzen) von normalen Mustern zu unterscheiden.</a:t>
            </a:r>
          </a:p>
          <a:p>
            <a:pPr>
              <a:lnSpc>
                <a:spcPts val="1425"/>
              </a:lnSpc>
              <a:buNone/>
            </a:pPr>
            <a:r>
              <a:rPr lang="de-DE" sz="1200" b="0" dirty="0">
                <a:effectLst/>
              </a:rPr>
              <a:t>Das alles hilft, die Webseite besser zu steuern, z.B. für Marketingaktionen, Serverplanung oder Nutzeranalysen.</a:t>
            </a:r>
          </a:p>
          <a:p>
            <a:pPr>
              <a:lnSpc>
                <a:spcPts val="1425"/>
              </a:lnSpc>
              <a:buNone/>
            </a:pPr>
            <a:br>
              <a:rPr lang="de-DE" sz="1200" b="1" dirty="0">
                <a:effectLst/>
              </a:rPr>
            </a:br>
            <a:r>
              <a:rPr lang="de-DE" sz="1200" b="1" dirty="0">
                <a:effectLst/>
              </a:rPr>
              <a:t>Zusammengefasst: </a:t>
            </a:r>
            <a:r>
              <a:rPr lang="de-DE" sz="1200" b="0" dirty="0">
                <a:effectLst/>
              </a:rPr>
              <a:t>Diese Zerlegung zeigt dir, wie sich deine Besucherzahlen über das Jahr verteilt entwickeln, welche regelmäßigen Muster es gibt und welche Schwankungen außergewöhnlich sind.</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6</a:t>
            </a:fld>
            <a:endParaRPr lang="de-DE"/>
          </a:p>
        </p:txBody>
      </p:sp>
    </p:spTree>
    <p:extLst>
      <p:ext uri="{BB962C8B-B14F-4D97-AF65-F5344CB8AC3E}">
        <p14:creationId xmlns:p14="http://schemas.microsoft.com/office/powerpoint/2010/main" val="3670375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b="1" dirty="0"/>
              <a:t>Was sieht man auf der Folie?</a:t>
            </a:r>
          </a:p>
          <a:p>
            <a:br>
              <a:rPr lang="de-DE" sz="1200" dirty="0"/>
            </a:br>
            <a:r>
              <a:rPr lang="de-DE" sz="1200" dirty="0"/>
              <a:t>- Viele grünliche Punkte: Das sind ganz normale Tage mit üblichen Seitenaufrufen.</a:t>
            </a:r>
          </a:p>
          <a:p>
            <a:r>
              <a:rPr lang="de-DE" sz="1200" dirty="0"/>
              <a:t> - Einige rote Punkte: Das sind die Ausreißer-Tage mit ungewöhnlich hohen oder niedrigen Seitenaufrufen</a:t>
            </a:r>
          </a:p>
          <a:p>
            <a:r>
              <a:rPr lang="de-DE" sz="1200" dirty="0"/>
              <a:t> -Zu jedem </a:t>
            </a:r>
            <a:r>
              <a:rPr lang="de-DE" sz="1200" dirty="0" err="1"/>
              <a:t>Ausreisser</a:t>
            </a:r>
            <a:r>
              <a:rPr lang="de-DE" sz="1200" dirty="0"/>
              <a:t>-Punkt sieht man das genaue Datum, so dass man schnell erkennt, wann die ungewöhnlichen Ereignisse stattgefunden haben.</a:t>
            </a:r>
          </a:p>
          <a:p>
            <a:br>
              <a:rPr lang="de-DE" sz="1200" dirty="0"/>
            </a:br>
            <a:r>
              <a:rPr lang="de-DE" sz="1200" dirty="0"/>
              <a:t>Diese Darstellung hilft dabei, besondere Tage mit auffälligen Besucherzahlen leicht zu erkennen und genau zuzuordnen.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7</a:t>
            </a:fld>
            <a:endParaRPr lang="de-DE"/>
          </a:p>
        </p:txBody>
      </p:sp>
    </p:spTree>
    <p:extLst>
      <p:ext uri="{BB962C8B-B14F-4D97-AF65-F5344CB8AC3E}">
        <p14:creationId xmlns:p14="http://schemas.microsoft.com/office/powerpoint/2010/main" val="365426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Entwicklung der wichtigsten Besuchergruppen über Zeit</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Um langfristige Trends besser zu verstehen, betrachten wir die Daten </a:t>
            </a:r>
            <a:r>
              <a:rPr lang="de-DE" sz="1200" b="1" kern="1200" dirty="0">
                <a:solidFill>
                  <a:schemeClr val="tx1"/>
                </a:solidFill>
                <a:effectLst/>
                <a:latin typeface="+mn-lt"/>
                <a:ea typeface="+mn-ea"/>
                <a:cs typeface="+mn-cs"/>
              </a:rPr>
              <a:t>quartalsweise</a:t>
            </a:r>
            <a:r>
              <a:rPr lang="de-DE" sz="1200" b="0" kern="1200" dirty="0">
                <a:solidFill>
                  <a:schemeClr val="tx1"/>
                </a:solidFill>
                <a:effectLst/>
                <a:latin typeface="+mn-lt"/>
                <a:ea typeface="+mn-ea"/>
                <a:cs typeface="+mn-cs"/>
              </a:rPr>
              <a:t> – also aufgeteilt in 3-Monats-Zeiträume. Dabei analysieren wir:</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Top 3 Besucherquellen</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Geschlechterverteilung</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verwendeten Geräte</a:t>
            </a:r>
            <a:endParaRPr lang="de-DE" sz="1200" b="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Top 3 Besucherquellen pro Quartal</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Wir zeigen hier die </a:t>
            </a:r>
            <a:r>
              <a:rPr lang="de-DE" sz="1200" b="1" kern="1200" dirty="0">
                <a:solidFill>
                  <a:schemeClr val="tx1"/>
                </a:solidFill>
                <a:effectLst/>
                <a:latin typeface="+mn-lt"/>
                <a:ea typeface="+mn-ea"/>
                <a:cs typeface="+mn-cs"/>
              </a:rPr>
              <a:t>drei wichtigsten Traffic-Quellen</a:t>
            </a:r>
            <a:r>
              <a:rPr lang="de-DE" sz="1200" b="0" kern="1200" dirty="0">
                <a:solidFill>
                  <a:schemeClr val="tx1"/>
                </a:solidFill>
                <a:effectLst/>
                <a:latin typeface="+mn-lt"/>
                <a:ea typeface="+mn-ea"/>
                <a:cs typeface="+mn-cs"/>
              </a:rPr>
              <a:t> über die Zeit – also woher die Besucher kamen: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Direkt</a:t>
            </a:r>
            <a:r>
              <a:rPr lang="de-DE" sz="1200" b="0" kern="1200" dirty="0">
                <a:solidFill>
                  <a:schemeClr val="tx1"/>
                </a:solidFill>
                <a:effectLst/>
                <a:latin typeface="+mn-lt"/>
                <a:ea typeface="+mn-ea"/>
                <a:cs typeface="+mn-cs"/>
              </a:rPr>
              <a:t>: Nutzer geben die URL direkt ein oder haben ein Lesezeichen.</a:t>
            </a:r>
          </a:p>
          <a:p>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Organisch</a:t>
            </a:r>
            <a:r>
              <a:rPr lang="de-DE" sz="1200" b="0" kern="1200" dirty="0">
                <a:solidFill>
                  <a:schemeClr val="tx1"/>
                </a:solidFill>
                <a:effectLst/>
                <a:latin typeface="+mn-lt"/>
                <a:ea typeface="+mn-ea"/>
                <a:cs typeface="+mn-cs"/>
              </a:rPr>
              <a:t>: Nutzer kommen über Suchmaschinen (z. B. Google).</a:t>
            </a:r>
          </a:p>
          <a:p>
            <a:r>
              <a:rPr lang="de-DE" sz="1200" b="0" kern="1200" dirty="0">
                <a:solidFill>
                  <a:schemeClr val="tx1"/>
                </a:solidFill>
                <a:effectLst/>
                <a:latin typeface="+mn-lt"/>
                <a:ea typeface="+mn-ea"/>
                <a:cs typeface="+mn-cs"/>
              </a:rPr>
              <a:t>- </a:t>
            </a:r>
            <a:r>
              <a:rPr lang="de-DE" sz="1200" b="1" kern="1200" dirty="0" err="1">
                <a:solidFill>
                  <a:schemeClr val="tx1"/>
                </a:solidFill>
                <a:effectLst/>
                <a:latin typeface="+mn-lt"/>
                <a:ea typeface="+mn-ea"/>
                <a:cs typeface="+mn-cs"/>
              </a:rPr>
              <a:t>Referral</a:t>
            </a:r>
            <a:r>
              <a:rPr lang="de-DE" sz="1200" b="0" kern="1200" dirty="0">
                <a:solidFill>
                  <a:schemeClr val="tx1"/>
                </a:solidFill>
                <a:effectLst/>
                <a:latin typeface="+mn-lt"/>
                <a:ea typeface="+mn-ea"/>
                <a:cs typeface="+mn-cs"/>
              </a:rPr>
              <a:t>: Besucher kommen über andere Websites oder Links.</a:t>
            </a: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Geschlechterverteilung pro Quartal</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Hier betrachten wir, </a:t>
            </a:r>
            <a:r>
              <a:rPr lang="de-DE" sz="1200" b="1" kern="1200" dirty="0">
                <a:solidFill>
                  <a:schemeClr val="tx1"/>
                </a:solidFill>
                <a:effectLst/>
                <a:latin typeface="+mn-lt"/>
                <a:ea typeface="+mn-ea"/>
                <a:cs typeface="+mn-cs"/>
              </a:rPr>
              <a:t>wie viele weibliche und männliche Nutzer pro Quartal</a:t>
            </a:r>
            <a:r>
              <a:rPr lang="de-DE" sz="1200" b="0" kern="1200" dirty="0">
                <a:solidFill>
                  <a:schemeClr val="tx1"/>
                </a:solidFill>
                <a:effectLst/>
                <a:latin typeface="+mn-lt"/>
                <a:ea typeface="+mn-ea"/>
                <a:cs typeface="+mn-cs"/>
              </a:rPr>
              <a:t> aktiv waren.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Ziel: Erkenntnisse darüber, ob bestimmte Kampagnen oder Inhalte </a:t>
            </a:r>
            <a:r>
              <a:rPr lang="de-DE" sz="1200" b="1" kern="1200" dirty="0">
                <a:solidFill>
                  <a:schemeClr val="tx1"/>
                </a:solidFill>
                <a:effectLst/>
                <a:latin typeface="+mn-lt"/>
                <a:ea typeface="+mn-ea"/>
                <a:cs typeface="+mn-cs"/>
              </a:rPr>
              <a:t>eher bei einem Geschlecht ankommen</a:t>
            </a:r>
            <a:r>
              <a:rPr lang="de-DE" sz="1200" b="0" kern="1200" dirty="0">
                <a:solidFill>
                  <a:schemeClr val="tx1"/>
                </a:solidFill>
                <a:effectLst/>
                <a:latin typeface="+mn-lt"/>
                <a:ea typeface="+mn-ea"/>
                <a:cs typeface="+mn-cs"/>
              </a:rPr>
              <a:t> oder ob die </a:t>
            </a:r>
            <a:r>
              <a:rPr lang="de-DE" sz="1200" b="1" kern="1200" dirty="0">
                <a:solidFill>
                  <a:schemeClr val="tx1"/>
                </a:solidFill>
                <a:effectLst/>
                <a:latin typeface="+mn-lt"/>
                <a:ea typeface="+mn-ea"/>
                <a:cs typeface="+mn-cs"/>
              </a:rPr>
              <a:t>Verteilung stabil</a:t>
            </a:r>
            <a:r>
              <a:rPr lang="de-DE" sz="1200" b="0" kern="1200" dirty="0">
                <a:solidFill>
                  <a:schemeClr val="tx1"/>
                </a:solidFill>
                <a:effectLst/>
                <a:latin typeface="+mn-lt"/>
                <a:ea typeface="+mn-ea"/>
                <a:cs typeface="+mn-cs"/>
              </a:rPr>
              <a:t> bleibt.</a:t>
            </a: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Geräteverwendung pro Quartal</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Welche Geräte verwenden die Besucher am häufigsten?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Mobile</a:t>
            </a:r>
            <a:r>
              <a:rPr lang="de-DE" sz="1200" b="0" kern="1200" dirty="0">
                <a:solidFill>
                  <a:schemeClr val="tx1"/>
                </a:solidFill>
                <a:effectLst/>
                <a:latin typeface="+mn-lt"/>
                <a:ea typeface="+mn-ea"/>
                <a:cs typeface="+mn-cs"/>
              </a:rPr>
              <a:t>: Smartphones, Tablets etc.</a:t>
            </a:r>
          </a:p>
          <a:p>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Desktop</a:t>
            </a:r>
            <a:r>
              <a:rPr lang="de-DE" sz="1200" b="0" kern="1200" dirty="0">
                <a:solidFill>
                  <a:schemeClr val="tx1"/>
                </a:solidFill>
                <a:effectLst/>
                <a:latin typeface="+mn-lt"/>
                <a:ea typeface="+mn-ea"/>
                <a:cs typeface="+mn-cs"/>
              </a:rPr>
              <a:t>: Laptops und PCs</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Dieser Trend ist besonders spannend für die </a:t>
            </a:r>
            <a:r>
              <a:rPr lang="de-DE" sz="1200" b="1" kern="1200" dirty="0">
                <a:solidFill>
                  <a:schemeClr val="tx1"/>
                </a:solidFill>
                <a:effectLst/>
                <a:latin typeface="+mn-lt"/>
                <a:ea typeface="+mn-ea"/>
                <a:cs typeface="+mn-cs"/>
              </a:rPr>
              <a:t>UX-Optimierung</a:t>
            </a:r>
            <a:r>
              <a:rPr lang="de-DE" sz="1200" b="0" kern="1200" dirty="0">
                <a:solidFill>
                  <a:schemeClr val="tx1"/>
                </a:solidFill>
                <a:effectLst/>
                <a:latin typeface="+mn-lt"/>
                <a:ea typeface="+mn-ea"/>
                <a:cs typeface="+mn-cs"/>
              </a:rPr>
              <a:t>:  </a:t>
            </a:r>
          </a:p>
          <a:p>
            <a:r>
              <a:rPr lang="de-DE" sz="1200" b="0" kern="1200" dirty="0">
                <a:solidFill>
                  <a:schemeClr val="tx1"/>
                </a:solidFill>
                <a:effectLst/>
                <a:latin typeface="+mn-lt"/>
                <a:ea typeface="+mn-ea"/>
                <a:cs typeface="+mn-cs"/>
              </a:rPr>
              <a:t>Steigt der Mobile-Traffic stark an, sollten Landingpages und Interaktionen besonders </a:t>
            </a:r>
            <a:r>
              <a:rPr lang="de-DE" sz="1200" b="1" kern="1200" dirty="0">
                <a:solidFill>
                  <a:schemeClr val="tx1"/>
                </a:solidFill>
                <a:effectLst/>
                <a:latin typeface="+mn-lt"/>
                <a:ea typeface="+mn-ea"/>
                <a:cs typeface="+mn-cs"/>
              </a:rPr>
              <a:t>für mobile Endgeräte</a:t>
            </a:r>
            <a:r>
              <a:rPr lang="de-DE" sz="1200" b="0" kern="1200" dirty="0">
                <a:solidFill>
                  <a:schemeClr val="tx1"/>
                </a:solidFill>
                <a:effectLst/>
                <a:latin typeface="+mn-lt"/>
                <a:ea typeface="+mn-ea"/>
                <a:cs typeface="+mn-cs"/>
              </a:rPr>
              <a:t> optimiert werden.</a:t>
            </a: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Warum ist das wichtig?</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Langfristige Trends helfen, </a:t>
            </a:r>
            <a:r>
              <a:rPr lang="de-DE" sz="1200" b="1" kern="1200" dirty="0">
                <a:solidFill>
                  <a:schemeClr val="tx1"/>
                </a:solidFill>
                <a:effectLst/>
                <a:latin typeface="+mn-lt"/>
                <a:ea typeface="+mn-ea"/>
                <a:cs typeface="+mn-cs"/>
              </a:rPr>
              <a:t>strategische Entscheidungen zu treffen</a:t>
            </a:r>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 Verschiebungen im Verhalten (z. B. mehr Mobile, mehr weibliche Nutzer) deuten oft auf </a:t>
            </a:r>
            <a:r>
              <a:rPr lang="de-DE" sz="1200" b="1" kern="1200" dirty="0">
                <a:solidFill>
                  <a:schemeClr val="tx1"/>
                </a:solidFill>
                <a:effectLst/>
                <a:latin typeface="+mn-lt"/>
                <a:ea typeface="+mn-ea"/>
                <a:cs typeface="+mn-cs"/>
              </a:rPr>
              <a:t>Veränderungen im Zugang, in der Zielgruppe oder in der Wirkung von Maßnahmen</a:t>
            </a:r>
            <a:r>
              <a:rPr lang="de-DE" sz="1200" b="0" kern="1200" dirty="0">
                <a:solidFill>
                  <a:schemeClr val="tx1"/>
                </a:solidFill>
                <a:effectLst/>
                <a:latin typeface="+mn-lt"/>
                <a:ea typeface="+mn-ea"/>
                <a:cs typeface="+mn-cs"/>
              </a:rPr>
              <a:t> hin.</a:t>
            </a:r>
          </a:p>
          <a:p>
            <a:r>
              <a:rPr lang="de-DE" sz="1200" b="0" kern="1200" dirty="0">
                <a:solidFill>
                  <a:schemeClr val="tx1"/>
                </a:solidFill>
                <a:effectLst/>
                <a:latin typeface="+mn-lt"/>
                <a:ea typeface="+mn-ea"/>
                <a:cs typeface="+mn-cs"/>
              </a:rPr>
              <a:t>- Quartalsdaten sind robust genug, um saisonale Effekte zu erkennen, ohne sich im Tagesrauschen zu verlieren.</a:t>
            </a:r>
          </a:p>
        </p:txBody>
      </p:sp>
      <p:sp>
        <p:nvSpPr>
          <p:cNvPr id="4" name="Foliennummernplatzhalter 3"/>
          <p:cNvSpPr>
            <a:spLocks noGrp="1"/>
          </p:cNvSpPr>
          <p:nvPr>
            <p:ph type="sldNum" sz="quarter" idx="5"/>
          </p:nvPr>
        </p:nvSpPr>
        <p:spPr/>
        <p:txBody>
          <a:bodyPr/>
          <a:lstStyle/>
          <a:p>
            <a:fld id="{6D0EAAEC-3026-475C-AE13-EBFCAFEF86C8}" type="slidenum">
              <a:rPr lang="de-DE" smtClean="0"/>
              <a:t>8</a:t>
            </a:fld>
            <a:endParaRPr lang="de-DE"/>
          </a:p>
        </p:txBody>
      </p:sp>
    </p:spTree>
    <p:extLst>
      <p:ext uri="{BB962C8B-B14F-4D97-AF65-F5344CB8AC3E}">
        <p14:creationId xmlns:p14="http://schemas.microsoft.com/office/powerpoint/2010/main" val="56482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Was wurde gemacht?</a:t>
            </a:r>
          </a:p>
          <a:p>
            <a:r>
              <a:rPr lang="de-DE" sz="1200" b="1" dirty="0"/>
              <a:t>Zunächst wurden verschiedene Kennzahlen pro Tag gesammelt – zum Beispiel:</a:t>
            </a:r>
          </a:p>
          <a:p>
            <a:endParaRPr lang="de-DE" sz="1200" b="1" dirty="0"/>
          </a:p>
          <a:p>
            <a:r>
              <a:rPr lang="de-DE" sz="1200" b="1" dirty="0"/>
              <a:t>Wie lange bleiben Besucher im Schnitt auf der Seite?</a:t>
            </a:r>
          </a:p>
          <a:p>
            <a:endParaRPr lang="de-DE" sz="1200" b="1" dirty="0"/>
          </a:p>
          <a:p>
            <a:r>
              <a:rPr lang="de-DE" sz="1200" b="1" dirty="0"/>
              <a:t>Wie viele Seiten werden pro Sitzung aufgerufen?</a:t>
            </a:r>
          </a:p>
          <a:p>
            <a:endParaRPr lang="de-DE" sz="1200" b="1" dirty="0"/>
          </a:p>
          <a:p>
            <a:r>
              <a:rPr lang="de-DE" sz="1200" b="1" dirty="0"/>
              <a:t>Wie viele Besucher kommen über Google, direkt oder über </a:t>
            </a:r>
            <a:r>
              <a:rPr lang="de-DE" sz="1200" b="1" dirty="0" err="1"/>
              <a:t>Social</a:t>
            </a:r>
            <a:r>
              <a:rPr lang="de-DE" sz="1200" b="1" dirty="0"/>
              <a:t> Media?</a:t>
            </a:r>
          </a:p>
          <a:p>
            <a:endParaRPr lang="de-DE" sz="1200" b="1" dirty="0"/>
          </a:p>
          <a:p>
            <a:r>
              <a:rPr lang="de-DE" sz="1200" b="1" dirty="0"/>
              <a:t>Wird die Website eher mit dem Smartphone oder am Desktop besucht?</a:t>
            </a:r>
          </a:p>
          <a:p>
            <a:endParaRPr lang="de-DE" sz="1200" b="1" dirty="0"/>
          </a:p>
          <a:p>
            <a:r>
              <a:rPr lang="de-DE" sz="1200" b="1" dirty="0"/>
              <a:t>Man kann sich das vorstellen wie eine große Sammlung von Tagesprotokollen – auf jedem „Zettel“ steht, was an diesem Tag auf der Website passiert ist.</a:t>
            </a:r>
          </a:p>
          <a:p>
            <a:endParaRPr lang="de-DE" sz="1200" b="1" dirty="0"/>
          </a:p>
          <a:p>
            <a:r>
              <a:rPr lang="de-DE" sz="1200" b="1" dirty="0"/>
              <a:t>Dann kam ein Verfahren zum Einsatz, das ein bisschen wie ein intelligenter Sortierroboter funktioniert:</a:t>
            </a:r>
          </a:p>
          <a:p>
            <a:r>
              <a:rPr lang="de-DE" sz="1200" b="1" dirty="0"/>
              <a:t>Stell dir vor, du hast viele verschiedene Wochentage, an denen mal viel und mal wenig los war. Der Roboter schaut sich an, wie ähnlich sich diese Tage verhalten haben – und gruppiert sie, ohne vorher zu wissen, wie viele typische „Tagesarten“ es überhaupt gibt.</a:t>
            </a:r>
          </a:p>
          <a:p>
            <a:endParaRPr lang="de-DE" sz="1200" b="1" dirty="0"/>
          </a:p>
          <a:p>
            <a:r>
              <a:rPr lang="de-DE" sz="1200" b="1" dirty="0"/>
              <a:t>So entstehen Gruppen wie:</a:t>
            </a:r>
          </a:p>
          <a:p>
            <a:endParaRPr lang="de-DE" sz="1200" b="1" dirty="0"/>
          </a:p>
          <a:p>
            <a:r>
              <a:rPr lang="de-DE" sz="1200" b="1" dirty="0"/>
              <a:t>„Tage mit vielen mobilen Besuchern und langer Verweildauer“</a:t>
            </a:r>
          </a:p>
          <a:p>
            <a:endParaRPr lang="de-DE" sz="1200" b="1" dirty="0"/>
          </a:p>
          <a:p>
            <a:r>
              <a:rPr lang="de-DE" sz="1200" b="1" dirty="0"/>
              <a:t>„Tage mit sehr hohem Traffic und vielen Aktionen“</a:t>
            </a:r>
          </a:p>
          <a:p>
            <a:endParaRPr lang="de-DE" sz="1200" b="1" dirty="0"/>
          </a:p>
          <a:p>
            <a:r>
              <a:rPr lang="de-DE" sz="1200" b="1" dirty="0"/>
              <a:t>„Ruhige Tage mit kurzer Verweildauer und wenigen Zugriffen“</a:t>
            </a:r>
          </a:p>
          <a:p>
            <a:endParaRPr lang="de-DE" sz="1200" b="1" dirty="0"/>
          </a:p>
          <a:p>
            <a:r>
              <a:rPr lang="de-DE" sz="1200" b="1" dirty="0"/>
              <a:t>Um diese Cluster besser interpretieren zu können, wurden die vielen Merkmale reduziert und in 2D-Grafiken dargestellt – so lässt sich auf einen Blick erkennen, welche typischen Nutzungsmuster auftreten.</a:t>
            </a:r>
          </a:p>
          <a:p>
            <a:endParaRPr lang="de-DE" sz="1200" b="1" dirty="0"/>
          </a:p>
          <a:p>
            <a:r>
              <a:rPr lang="de-DE" sz="1200" b="1" dirty="0"/>
              <a:t>Interpretation der Cluster-Ergebnisse</a:t>
            </a:r>
          </a:p>
          <a:p>
            <a:r>
              <a:rPr lang="de-DE" sz="1200" b="1" dirty="0"/>
              <a:t>Geräte &amp; Verhalten</a:t>
            </a:r>
          </a:p>
          <a:p>
            <a:r>
              <a:rPr lang="de-DE" sz="1200" b="1" dirty="0"/>
              <a:t>„Desktop-Nutzung mit hoher Aktivität“</a:t>
            </a:r>
          </a:p>
          <a:p>
            <a:r>
              <a:rPr lang="de-DE" sz="1200" b="1" dirty="0"/>
              <a:t>Tage in diesem Cluster zeigen besonders viele Seitenaufrufe (Ø 284,5), intensive Desktop-Nutzung (Ø 162,9) und eine lange Verweildauer (Ø 130 Sek.).</a:t>
            </a:r>
          </a:p>
          <a:p>
            <a:endParaRPr lang="de-DE" sz="1200" b="1" dirty="0"/>
          </a:p>
          <a:p>
            <a:r>
              <a:rPr lang="de-DE" sz="1200" b="1" dirty="0"/>
              <a:t>„Mobile Nutzung mit langer Verweildauer“</a:t>
            </a:r>
          </a:p>
          <a:p>
            <a:r>
              <a:rPr lang="de-DE" sz="1200" b="1" dirty="0"/>
              <a:t>Diese Tage weisen geringere Seitenaufrufe (Ø 90,6) auf, aber hohe mobile Nutzung (Ø 48,6) und ebenfalls eine lange Verweildauer (Ø 98 Sek.).</a:t>
            </a:r>
          </a:p>
          <a:p>
            <a:endParaRPr lang="de-DE" sz="1200" b="1" dirty="0"/>
          </a:p>
          <a:p>
            <a:r>
              <a:rPr lang="de-DE" sz="1200" b="1" dirty="0"/>
              <a:t>Traffic-Quelle &amp; Intensität</a:t>
            </a:r>
          </a:p>
          <a:p>
            <a:r>
              <a:rPr lang="de-DE" sz="1200" b="1" dirty="0"/>
              <a:t>„Geringe Nutzerzahl &amp; wenig Traffic“</a:t>
            </a:r>
          </a:p>
          <a:p>
            <a:r>
              <a:rPr lang="de-DE" sz="1200" b="1" dirty="0"/>
              <a:t>Diese Tage zeigen niedrige Nutzerzahlen (Ø 26,4), mit wenig Zugriff über Google und Direkteinstiege (~12 bzw. ~10).</a:t>
            </a:r>
          </a:p>
          <a:p>
            <a:endParaRPr lang="de-DE" sz="1200" b="1" dirty="0"/>
          </a:p>
          <a:p>
            <a:r>
              <a:rPr lang="de-DE" sz="1200" b="1" dirty="0"/>
              <a:t>„Hoher Traffic &amp; starkes Engagement“</a:t>
            </a:r>
          </a:p>
          <a:p>
            <a:r>
              <a:rPr lang="de-DE" sz="1200" b="1" dirty="0"/>
              <a:t>Tage mit deutlich mehr Nutzern (Ø 76,1), hohem Google-Traffic (Ø 55,8) und vielen Events (Ø 55,6).</a:t>
            </a:r>
          </a:p>
          <a:p>
            <a:endParaRPr lang="de-DE" sz="1200" b="1" dirty="0"/>
          </a:p>
          <a:p>
            <a:r>
              <a:rPr lang="de-DE" sz="1200" b="1" dirty="0"/>
              <a:t>Zeitliches Verhalten &amp; Aktivität</a:t>
            </a:r>
          </a:p>
          <a:p>
            <a:r>
              <a:rPr lang="de-DE" sz="1200" b="1" dirty="0"/>
              <a:t>„Mittlere Verweildauer und Aktivität“</a:t>
            </a:r>
          </a:p>
          <a:p>
            <a:r>
              <a:rPr lang="de-DE" sz="1200" b="1" dirty="0"/>
              <a:t>Diese Tage haben eine moderate Verweildauer (Ø 109 Sek.), Nutzerzahl (Ø 28,6) und Seiten pro Sitzung (Ø 5,5).</a:t>
            </a:r>
          </a:p>
          <a:p>
            <a:endParaRPr lang="de-DE" sz="1200" b="1" dirty="0"/>
          </a:p>
          <a:p>
            <a:r>
              <a:rPr lang="de-DE" sz="1200" b="1" dirty="0"/>
              <a:t>„Hohe Nutzerzahl mit schnellen Aktionen“</a:t>
            </a:r>
          </a:p>
          <a:p>
            <a:r>
              <a:rPr lang="de-DE" sz="1200" b="1" dirty="0"/>
              <a:t>Charakteristisch sind viele Nutzer (Ø 78,1), eher kurze Sitzungsdauer (Ø 95 Sek.) und viele Events (Ø 59,4).</a:t>
            </a:r>
          </a:p>
          <a:p>
            <a:endParaRPr lang="de-DE" sz="1200" b="1" dirty="0"/>
          </a:p>
          <a:p>
            <a:r>
              <a:rPr lang="de-DE" sz="1200" b="1" dirty="0"/>
              <a:t>„Intensive Nutzung (lange Sitzungen)“</a:t>
            </a:r>
          </a:p>
          <a:p>
            <a:r>
              <a:rPr lang="de-DE" sz="1200" b="1" dirty="0"/>
              <a:t>Hier wurden sehr lange Verweildauern (Ø 471 Sek.) bei sehr wenigen Besuchern (Ø 2,2) beobachtet – möglicherweise durch einzelne, sehr aktive Nutzer.</a:t>
            </a:r>
          </a:p>
          <a:p>
            <a:endParaRPr lang="de-DE" sz="1200" b="1" dirty="0"/>
          </a:p>
        </p:txBody>
      </p:sp>
      <p:sp>
        <p:nvSpPr>
          <p:cNvPr id="4" name="Foliennummernplatzhalter 3"/>
          <p:cNvSpPr>
            <a:spLocks noGrp="1"/>
          </p:cNvSpPr>
          <p:nvPr>
            <p:ph type="sldNum" sz="quarter" idx="5"/>
          </p:nvPr>
        </p:nvSpPr>
        <p:spPr/>
        <p:txBody>
          <a:bodyPr/>
          <a:lstStyle/>
          <a:p>
            <a:fld id="{6D0EAAEC-3026-475C-AE13-EBFCAFEF86C8}" type="slidenum">
              <a:rPr lang="de-DE" smtClean="0"/>
              <a:t>9</a:t>
            </a:fld>
            <a:endParaRPr lang="de-DE"/>
          </a:p>
        </p:txBody>
      </p:sp>
    </p:spTree>
    <p:extLst>
      <p:ext uri="{BB962C8B-B14F-4D97-AF65-F5344CB8AC3E}">
        <p14:creationId xmlns:p14="http://schemas.microsoft.com/office/powerpoint/2010/main" val="286713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Ergebnisse  </a:t>
            </a:r>
            <a:endParaRPr lang="de-DE" sz="1200" dirty="0"/>
          </a:p>
          <a:p>
            <a:br>
              <a:rPr lang="de-DE" sz="1200" dirty="0"/>
            </a:br>
            <a:r>
              <a:rPr lang="de-DE" sz="1200" b="1" dirty="0"/>
              <a:t>Cluster „Traffic (Device ohne Gender)“</a:t>
            </a:r>
            <a:endParaRPr lang="de-DE" sz="1200" dirty="0"/>
          </a:p>
          <a:p>
            <a:r>
              <a:rPr lang="de-DE" sz="1200" dirty="0"/>
              <a:t>- Cluster 0: „Dominant Desktop Traffic“ mit sehr hohem Desktop-Nutzeranteil (388,4).  </a:t>
            </a:r>
          </a:p>
          <a:p>
            <a:r>
              <a:rPr lang="de-DE" sz="1200" dirty="0"/>
              <a:t>- Cluster 1: „Ausgewogener Mobile/Desktop Traffic“ zeigt vergleichbare Nutzungszahlen beider Geräte (~46,7 Mobile, 43,8 Desktop).  </a:t>
            </a:r>
          </a:p>
          <a:p>
            <a:r>
              <a:rPr lang="de-DE" sz="1200" dirty="0"/>
              <a:t>- Cluster 2: „Hoher Mobile Traffic“ dominiert von Mobilnutzung (140,6).</a:t>
            </a:r>
          </a:p>
          <a:p>
            <a:br>
              <a:rPr lang="de-DE" sz="1200" dirty="0"/>
            </a:br>
            <a:r>
              <a:rPr lang="de-DE" sz="1200" b="1" dirty="0"/>
              <a:t>Cluster „Engagement-Verhalten“</a:t>
            </a:r>
            <a:endParaRPr lang="de-DE" sz="1200" dirty="0"/>
          </a:p>
          <a:p>
            <a:r>
              <a:rPr lang="de-DE" sz="1200" dirty="0"/>
              <a:t>- Cluster 0: „Stark engagierte Nutzer“ mit hoher Anzahl an Seitenaufrufen (252,9), langen Verweildauern (147,5 Sek.) und hoher Seiten pro Sitzung (12,6).  </a:t>
            </a:r>
          </a:p>
          <a:p>
            <a:r>
              <a:rPr lang="de-DE" sz="1200" dirty="0"/>
              <a:t>- Cluster 1: „Moderates Engagement“ mit moderaten Werten über alle Metriken (~90 Seitenaufrufe, 90 Sek. Verweildauer).</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10</a:t>
            </a:fld>
            <a:endParaRPr lang="de-DE"/>
          </a:p>
        </p:txBody>
      </p:sp>
    </p:spTree>
    <p:extLst>
      <p:ext uri="{BB962C8B-B14F-4D97-AF65-F5344CB8AC3E}">
        <p14:creationId xmlns:p14="http://schemas.microsoft.com/office/powerpoint/2010/main" val="410489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8CD07-9FA4-C4E2-A3E6-F823F52C78C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2BB823A-D26D-801F-E897-20819D800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C7E2720-0294-C732-FC0D-D6B2FCE93120}"/>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0466BF67-8098-31B9-9E1E-2C1055026CC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4FFA95-6B94-CCD6-58DF-8F5B5BCEDCAD}"/>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45616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E3AEA-ACAC-DE83-012A-D6E6F6D7373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F2BD445-9204-4876-9CD3-55BC269AA42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019667-B12D-5329-8443-17AF0E9960DF}"/>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8A0C5A65-C20B-411D-12F9-D13A3F72046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CA622B-758A-33D7-C02A-9EE372B6078B}"/>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67311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199AA21-C759-BD5E-A2C5-5F94362BFE2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62CE1EE-A9FC-59A0-4EE3-33425EAC3A0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338C133-0D5A-E9CC-FF73-1D64CD2DBF62}"/>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5AB977C4-9D0E-3D3F-3129-B1D1BFC902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98DDB1-652E-4674-FE58-24BD169A245C}"/>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22161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39F79-24BB-F2C2-2CA4-DBFD20878E5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AE11910-A7E4-CC80-6453-C737104D16D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47FCE-9089-F247-C26F-F672353A67BE}"/>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BD34AC0C-249C-45F2-E105-18F7FDBC32D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B5D0BC-6508-AE35-80A4-0033C6C68E44}"/>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12331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A57D3A-2F7B-7AAB-E631-989F568413B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809ED23-CB29-DAEA-7753-A399021B75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A90004-AB91-624F-61AD-1D3B75C5B086}"/>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D805F3D8-6697-380B-3F12-5547DFAF9E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D82DBB-AFC4-DFB4-2D98-D43AF2E2B880}"/>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176582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D0586-67DB-D580-4EC8-546984FB0F4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C3CF05-FA85-2EA1-EAB9-4C0E8090E65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3EC6FA0-5881-1945-3BFF-8918DE7D98D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224488B-1EBC-C21A-357D-00A7FC5F3D81}"/>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34AD1E7B-A6D5-8B1D-0C4D-AE59DDCD526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433C70-A71B-CA75-E3EC-FAA89D3D786A}"/>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26023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659AC2-330F-FE54-07DB-FDCC2029C3D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E686687-170D-4523-BA1F-CBBF83450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9C9F92F-09C3-00D9-67B0-1C657E66772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C199E4F-9105-FDB7-7C37-CF53466C3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98AB6D6-F1C6-D87A-B326-2BB3A01AEEA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9839398-7E53-FD85-2F40-787C16D5542F}"/>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8" name="Fußzeilenplatzhalter 7">
            <a:extLst>
              <a:ext uri="{FF2B5EF4-FFF2-40B4-BE49-F238E27FC236}">
                <a16:creationId xmlns:a16="http://schemas.microsoft.com/office/drawing/2014/main" id="{0E7ABE99-9B2A-CAF3-55E0-823B017E917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7CEC2B6-A468-3D4F-2C5A-BC56F367B23B}"/>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18351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A72502-3CBA-9CCE-82FE-DD4E6384055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1399DA8-D22B-8D92-97C0-897B9E3E1752}"/>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4" name="Fußzeilenplatzhalter 3">
            <a:extLst>
              <a:ext uri="{FF2B5EF4-FFF2-40B4-BE49-F238E27FC236}">
                <a16:creationId xmlns:a16="http://schemas.microsoft.com/office/drawing/2014/main" id="{B574BC87-F8AB-14D3-21B6-8E981741696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8191AA6-F19C-2F38-C9C4-BDB3E1271B39}"/>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63112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9377834-397D-3AA8-DEF9-79B7D5EB072B}"/>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3" name="Fußzeilenplatzhalter 2">
            <a:extLst>
              <a:ext uri="{FF2B5EF4-FFF2-40B4-BE49-F238E27FC236}">
                <a16:creationId xmlns:a16="http://schemas.microsoft.com/office/drawing/2014/main" id="{976F9A47-95E2-665B-F62D-4813E68663D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5D296E4-BBD9-B284-0B42-0D966A82F881}"/>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16314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943D0-FFBF-B259-840E-72DD82AB501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D4D5F3-646C-16A7-0782-C6A76D8B7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C5BF0A4-91ED-5A0B-41FF-31EAC82B5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AC14EF-10AE-618D-37A2-99C2D4B660A1}"/>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66FE0859-4126-15CC-0A03-FCB01D35550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34061D0-C095-8F35-5B2E-7F46AB8D91D7}"/>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05636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5D409B-7C64-8D6A-AEB5-298AEF8C383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A51C1C9-2589-A616-D5A0-0B9470E34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73A3EBE-5C19-824E-009D-2EAB6914F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7C21663-03C2-03B7-9AB7-B5198024CD09}"/>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25209853-B978-6322-699A-F2EF08B307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2F0205-62B7-4A0D-12D8-BD48A54FC913}"/>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238267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46B5B12-8B2D-B547-5EB3-2C1AC13A9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0C3BCE2-B502-5513-0034-2DBD95A23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2FF468-C33D-D559-CA65-18456A6BC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0EDC3483-FE9D-D8D1-24B1-A371A95A8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BF064C0-835F-78C0-4B2C-CA5A6FC13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2C7FF0-2AB0-417F-B078-4605D679AADB}" type="slidenum">
              <a:rPr lang="de-DE" smtClean="0"/>
              <a:t>‹Nr.›</a:t>
            </a:fld>
            <a:endParaRPr lang="de-DE"/>
          </a:p>
        </p:txBody>
      </p:sp>
    </p:spTree>
    <p:extLst>
      <p:ext uri="{BB962C8B-B14F-4D97-AF65-F5344CB8AC3E}">
        <p14:creationId xmlns:p14="http://schemas.microsoft.com/office/powerpoint/2010/main" val="256025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AAB0914C-CDC8-962C-CEED-9D5575CFC95B}"/>
              </a:ext>
            </a:extLst>
          </p:cNvPr>
          <p:cNvSpPr txBox="1"/>
          <p:nvPr/>
        </p:nvSpPr>
        <p:spPr>
          <a:xfrm>
            <a:off x="4379976" y="1828800"/>
            <a:ext cx="2950551" cy="830997"/>
          </a:xfrm>
          <a:prstGeom prst="rect">
            <a:avLst/>
          </a:prstGeom>
          <a:noFill/>
        </p:spPr>
        <p:txBody>
          <a:bodyPr wrap="none" rtlCol="0">
            <a:spAutoFit/>
          </a:bodyPr>
          <a:lstStyle/>
          <a:p>
            <a:r>
              <a:rPr lang="de-DE" sz="4800" dirty="0"/>
              <a:t>Hallo Welt</a:t>
            </a:r>
          </a:p>
        </p:txBody>
      </p:sp>
    </p:spTree>
    <p:extLst>
      <p:ext uri="{BB962C8B-B14F-4D97-AF65-F5344CB8AC3E}">
        <p14:creationId xmlns:p14="http://schemas.microsoft.com/office/powerpoint/2010/main" val="143307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0FA0AF2B-3706-C4B4-21A6-DA4ECA9E0EEA}"/>
              </a:ext>
            </a:extLst>
          </p:cNvPr>
          <p:cNvPicPr>
            <a:picLocks noChangeAspect="1"/>
          </p:cNvPicPr>
          <p:nvPr/>
        </p:nvPicPr>
        <p:blipFill>
          <a:blip r:embed="rId3"/>
          <a:stretch>
            <a:fillRect/>
          </a:stretch>
        </p:blipFill>
        <p:spPr>
          <a:xfrm>
            <a:off x="1315940" y="280656"/>
            <a:ext cx="8305801" cy="3852825"/>
          </a:xfrm>
          <a:prstGeom prst="rect">
            <a:avLst/>
          </a:prstGeom>
        </p:spPr>
      </p:pic>
      <p:sp>
        <p:nvSpPr>
          <p:cNvPr id="2" name="Textfeld 1">
            <a:extLst>
              <a:ext uri="{FF2B5EF4-FFF2-40B4-BE49-F238E27FC236}">
                <a16:creationId xmlns:a16="http://schemas.microsoft.com/office/drawing/2014/main" id="{48A3B92C-4846-9A6B-0832-DF9D8727D56F}"/>
              </a:ext>
            </a:extLst>
          </p:cNvPr>
          <p:cNvSpPr txBox="1"/>
          <p:nvPr/>
        </p:nvSpPr>
        <p:spPr>
          <a:xfrm>
            <a:off x="0" y="4133481"/>
            <a:ext cx="12192000" cy="2400657"/>
          </a:xfrm>
          <a:prstGeom prst="rect">
            <a:avLst/>
          </a:prstGeom>
          <a:noFill/>
        </p:spPr>
        <p:txBody>
          <a:bodyPr wrap="square" rtlCol="0">
            <a:spAutoFit/>
          </a:bodyPr>
          <a:lstStyle/>
          <a:p>
            <a:r>
              <a:rPr lang="de-DE" sz="1000" b="1" dirty="0"/>
              <a:t>Was lässt sich aus der Clusteranalyse ableiten?</a:t>
            </a:r>
          </a:p>
          <a:p>
            <a:r>
              <a:rPr lang="de-DE" sz="1000" b="1" dirty="0"/>
              <a:t>Mehrere klar unterscheidbare Nutzungstage:</a:t>
            </a:r>
          </a:p>
          <a:p>
            <a:r>
              <a:rPr lang="de-DE" sz="1000" b="1" dirty="0"/>
              <a:t>Die Analyse zeigt, dass es deutlich unterscheidbare Tagesmuster gibt – z. B. Tage mit hoher Aktivität am Desktop, andere mit vielen mobilen Zugriffen oder auch Tage mit insgesamt geringer Nutzung. Das Clustering trennt diese Tagesgruppen sinnvoll.</a:t>
            </a:r>
          </a:p>
          <a:p>
            <a:endParaRPr lang="de-DE" sz="1000" b="1" dirty="0"/>
          </a:p>
          <a:p>
            <a:r>
              <a:rPr lang="de-DE" sz="1000" b="1" dirty="0"/>
              <a:t>Unterschiede zwischen Mobile- und Desktop-Tagen:</a:t>
            </a:r>
          </a:p>
          <a:p>
            <a:r>
              <a:rPr lang="de-DE" sz="1000" b="1" dirty="0"/>
              <a:t>Tage mit hohem Desktop-Anteil weisen tendenziell mehr Seitenaufrufe und längere Sitzungen auf. Tage mit hoher mobiler Nutzung zeigen dagegen oft kürzere, aber sehr frequente Interaktionen – z. B. viele Events in kurzer Zeit.</a:t>
            </a:r>
          </a:p>
          <a:p>
            <a:endParaRPr lang="de-DE" sz="1000" b="1" dirty="0"/>
          </a:p>
          <a:p>
            <a:r>
              <a:rPr lang="de-DE" sz="1000" b="1" dirty="0"/>
              <a:t>Traffic-Quellen spiegeln das Engagement:</a:t>
            </a:r>
          </a:p>
          <a:p>
            <a:r>
              <a:rPr lang="de-DE" sz="1000" b="1" dirty="0"/>
              <a:t>Tage mit viel Google-Traffic oder hohen Direkteinstiegen sind meist mit einer höheren Nutzeranzahl und mehr Interaktionen (Events) verbunden – ein Hinweis auf intensivere Nutzung.</a:t>
            </a:r>
          </a:p>
          <a:p>
            <a:endParaRPr lang="de-DE" sz="1000" b="1" dirty="0"/>
          </a:p>
          <a:p>
            <a:r>
              <a:rPr lang="de-DE" sz="1000" b="1" dirty="0"/>
              <a:t>Extremverhalten sichtbar:</a:t>
            </a:r>
          </a:p>
          <a:p>
            <a:r>
              <a:rPr lang="de-DE" sz="1000" b="1" dirty="0"/>
              <a:t>Es gibt einzelne Tage mit außergewöhnlich langen Sitzungsdauern und sehr intensiver Nutzung – obwohl dort nur wenige Nutzer aktiv waren. Solche "Ausreißer-Tage" deuten auf sehr engagierte Einzelbesuche oder spezielle Inhalte hin.</a:t>
            </a:r>
          </a:p>
        </p:txBody>
      </p:sp>
    </p:spTree>
    <p:extLst>
      <p:ext uri="{BB962C8B-B14F-4D97-AF65-F5344CB8AC3E}">
        <p14:creationId xmlns:p14="http://schemas.microsoft.com/office/powerpoint/2010/main" val="337008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F80A1D8E-04B2-6930-2255-A09F47C7C827}"/>
              </a:ext>
            </a:extLst>
          </p:cNvPr>
          <p:cNvSpPr txBox="1"/>
          <p:nvPr/>
        </p:nvSpPr>
        <p:spPr>
          <a:xfrm>
            <a:off x="2846568" y="362811"/>
            <a:ext cx="5987332" cy="319318"/>
          </a:xfrm>
          <a:prstGeom prst="rect">
            <a:avLst/>
          </a:prstGeom>
          <a:noFill/>
        </p:spPr>
        <p:txBody>
          <a:bodyPr wrap="square">
            <a:spAutoFit/>
          </a:bodyPr>
          <a:lstStyle/>
          <a:p>
            <a:pPr>
              <a:lnSpc>
                <a:spcPts val="1425"/>
              </a:lnSpc>
              <a:buNone/>
            </a:pPr>
            <a:r>
              <a:rPr lang="de-DE" sz="2600" b="1" dirty="0">
                <a:effectLst/>
              </a:rPr>
              <a:t>Top 15 Landingpages und ihre Nutzung</a:t>
            </a:r>
            <a:endParaRPr lang="de-DE" sz="2600" b="0" dirty="0">
              <a:effectLst/>
            </a:endParaRPr>
          </a:p>
        </p:txBody>
      </p:sp>
      <p:pic>
        <p:nvPicPr>
          <p:cNvPr id="4" name="Grafik 3">
            <a:extLst>
              <a:ext uri="{FF2B5EF4-FFF2-40B4-BE49-F238E27FC236}">
                <a16:creationId xmlns:a16="http://schemas.microsoft.com/office/drawing/2014/main" id="{2102AD1C-28DB-4416-6761-5765610EAA84}"/>
              </a:ext>
            </a:extLst>
          </p:cNvPr>
          <p:cNvPicPr>
            <a:picLocks noChangeAspect="1"/>
          </p:cNvPicPr>
          <p:nvPr/>
        </p:nvPicPr>
        <p:blipFill>
          <a:blip r:embed="rId3"/>
          <a:stretch>
            <a:fillRect/>
          </a:stretch>
        </p:blipFill>
        <p:spPr>
          <a:xfrm>
            <a:off x="87086" y="1510747"/>
            <a:ext cx="12104914" cy="4130704"/>
          </a:xfrm>
          <a:prstGeom prst="rect">
            <a:avLst/>
          </a:prstGeom>
        </p:spPr>
      </p:pic>
    </p:spTree>
    <p:extLst>
      <p:ext uri="{BB962C8B-B14F-4D97-AF65-F5344CB8AC3E}">
        <p14:creationId xmlns:p14="http://schemas.microsoft.com/office/powerpoint/2010/main" val="26697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Display, Software enthält.&#10;&#10;KI-generierte Inhalte können fehlerhaft sein.">
            <a:extLst>
              <a:ext uri="{FF2B5EF4-FFF2-40B4-BE49-F238E27FC236}">
                <a16:creationId xmlns:a16="http://schemas.microsoft.com/office/drawing/2014/main" id="{6A33CBDD-0DBD-3774-B620-C283D35F9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769" y="1188720"/>
            <a:ext cx="7533416" cy="5669280"/>
          </a:xfrm>
          <a:prstGeom prst="rect">
            <a:avLst/>
          </a:prstGeom>
        </p:spPr>
      </p:pic>
      <p:sp>
        <p:nvSpPr>
          <p:cNvPr id="4" name="Textfeld 3">
            <a:extLst>
              <a:ext uri="{FF2B5EF4-FFF2-40B4-BE49-F238E27FC236}">
                <a16:creationId xmlns:a16="http://schemas.microsoft.com/office/drawing/2014/main" id="{049BD08A-2900-8DE0-767A-ECE14514858E}"/>
              </a:ext>
            </a:extLst>
          </p:cNvPr>
          <p:cNvSpPr txBox="1"/>
          <p:nvPr/>
        </p:nvSpPr>
        <p:spPr>
          <a:xfrm>
            <a:off x="2071469" y="145945"/>
            <a:ext cx="6523891" cy="492443"/>
          </a:xfrm>
          <a:prstGeom prst="rect">
            <a:avLst/>
          </a:prstGeom>
          <a:noFill/>
        </p:spPr>
        <p:txBody>
          <a:bodyPr wrap="square" rtlCol="0">
            <a:spAutoFit/>
          </a:bodyPr>
          <a:lstStyle/>
          <a:p>
            <a:r>
              <a:rPr lang="de-DE" sz="2600" dirty="0"/>
              <a:t>Analyse der Besucherquellen mit Clustering</a:t>
            </a:r>
          </a:p>
        </p:txBody>
      </p:sp>
    </p:spTree>
    <p:extLst>
      <p:ext uri="{BB962C8B-B14F-4D97-AF65-F5344CB8AC3E}">
        <p14:creationId xmlns:p14="http://schemas.microsoft.com/office/powerpoint/2010/main" val="165497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6C35986-4F9D-D168-7878-D9790E24DD10}"/>
              </a:ext>
            </a:extLst>
          </p:cNvPr>
          <p:cNvPicPr>
            <a:picLocks noChangeAspect="1"/>
          </p:cNvPicPr>
          <p:nvPr/>
        </p:nvPicPr>
        <p:blipFill>
          <a:blip r:embed="rId3"/>
          <a:stretch>
            <a:fillRect/>
          </a:stretch>
        </p:blipFill>
        <p:spPr>
          <a:xfrm>
            <a:off x="5563726" y="2911780"/>
            <a:ext cx="6561654" cy="2430242"/>
          </a:xfrm>
          <a:prstGeom prst="rect">
            <a:avLst/>
          </a:prstGeom>
        </p:spPr>
      </p:pic>
      <p:sp>
        <p:nvSpPr>
          <p:cNvPr id="5" name="Textfeld 4">
            <a:extLst>
              <a:ext uri="{FF2B5EF4-FFF2-40B4-BE49-F238E27FC236}">
                <a16:creationId xmlns:a16="http://schemas.microsoft.com/office/drawing/2014/main" id="{B0239E2E-641B-10F2-C4D2-B19E3A7577F3}"/>
              </a:ext>
            </a:extLst>
          </p:cNvPr>
          <p:cNvSpPr txBox="1"/>
          <p:nvPr/>
        </p:nvSpPr>
        <p:spPr>
          <a:xfrm>
            <a:off x="3549445" y="78658"/>
            <a:ext cx="4412683" cy="523220"/>
          </a:xfrm>
          <a:prstGeom prst="rect">
            <a:avLst/>
          </a:prstGeom>
          <a:noFill/>
        </p:spPr>
        <p:txBody>
          <a:bodyPr wrap="none" rtlCol="0">
            <a:spAutoFit/>
          </a:bodyPr>
          <a:lstStyle/>
          <a:p>
            <a:r>
              <a:rPr lang="de-DE" sz="2800" b="1" dirty="0"/>
              <a:t>Event-</a:t>
            </a:r>
            <a:r>
              <a:rPr lang="de-DE" sz="2800" b="1" dirty="0" err="1"/>
              <a:t>Funnel</a:t>
            </a:r>
            <a:r>
              <a:rPr lang="de-DE" sz="2800" b="1" dirty="0"/>
              <a:t>-Auswertung</a:t>
            </a:r>
            <a:endParaRPr lang="de-DE" sz="2800" dirty="0"/>
          </a:p>
        </p:txBody>
      </p:sp>
      <p:sp>
        <p:nvSpPr>
          <p:cNvPr id="12" name="Rectangle 7">
            <a:extLst>
              <a:ext uri="{FF2B5EF4-FFF2-40B4-BE49-F238E27FC236}">
                <a16:creationId xmlns:a16="http://schemas.microsoft.com/office/drawing/2014/main" id="{5017A232-2719-34D8-CC56-68EF36C0F4BA}"/>
              </a:ext>
            </a:extLst>
          </p:cNvPr>
          <p:cNvSpPr>
            <a:spLocks noChangeArrowheads="1"/>
          </p:cNvSpPr>
          <p:nvPr/>
        </p:nvSpPr>
        <p:spPr bwMode="auto">
          <a:xfrm>
            <a:off x="312821" y="933312"/>
            <a:ext cx="118791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Arial" panose="020B0604020202020204" pitchFamily="34" charset="0"/>
              </a:rPr>
              <a:t>Eine </a:t>
            </a:r>
            <a:r>
              <a:rPr kumimoji="0" lang="de-DE" altLang="de-DE" sz="1800" b="0" i="0" u="none" strike="noStrike" cap="none" normalizeH="0" baseline="0" dirty="0" err="1">
                <a:ln>
                  <a:noFill/>
                </a:ln>
                <a:solidFill>
                  <a:schemeClr val="tx1"/>
                </a:solidFill>
                <a:effectLst/>
                <a:latin typeface="Arial" panose="020B0604020202020204" pitchFamily="34" charset="0"/>
              </a:rPr>
              <a:t>Funnel</a:t>
            </a:r>
            <a:r>
              <a:rPr kumimoji="0" lang="de-DE" altLang="de-DE" sz="1800" b="0" i="0" u="none" strike="noStrike" cap="none" normalizeH="0" baseline="0" dirty="0">
                <a:ln>
                  <a:noFill/>
                </a:ln>
                <a:solidFill>
                  <a:schemeClr val="tx1"/>
                </a:solidFill>
                <a:effectLst/>
                <a:latin typeface="Arial" panose="020B0604020202020204" pitchFamily="34" charset="0"/>
              </a:rPr>
              <a:t>-Analyse zeigt, wie Nutzer Schritt für Schritt eine gewünschte Aktion durchlaufen — vom ersten Interesse bis zur eigentlichen Kontaktaufnahme oder </a:t>
            </a:r>
            <a:r>
              <a:rPr kumimoji="0" lang="de-DE" altLang="de-DE" sz="1800" b="0" i="0" u="none" strike="noStrike" cap="none" normalizeH="0" baseline="0" dirty="0" err="1">
                <a:ln>
                  <a:noFill/>
                </a:ln>
                <a:solidFill>
                  <a:schemeClr val="tx1"/>
                </a:solidFill>
                <a:effectLst/>
                <a:latin typeface="Arial" panose="020B0604020202020204" pitchFamily="34" charset="0"/>
              </a:rPr>
              <a:t>Conversion</a:t>
            </a:r>
            <a:r>
              <a:rPr kumimoji="0" lang="de-DE" altLang="de-DE" sz="1800" b="0" i="0" u="none" strike="noStrike" cap="none" normalizeH="0" baseline="0" dirty="0">
                <a:ln>
                  <a:noFill/>
                </a:ln>
                <a:solidFill>
                  <a:schemeClr val="tx1"/>
                </a:solidFill>
                <a:effectLst/>
                <a:latin typeface="Arial" panose="020B0604020202020204" pitchFamily="34" charset="0"/>
              </a:rPr>
              <a:t>. So erkennen wir, an welchen Stellen Nutzer abspringen und wo Optimierungsmöglichkeiten bestehen, um mehr Menschen zum Ziel zu führen.</a:t>
            </a:r>
          </a:p>
        </p:txBody>
      </p:sp>
      <p:sp>
        <p:nvSpPr>
          <p:cNvPr id="14" name="Rectangle 9">
            <a:extLst>
              <a:ext uri="{FF2B5EF4-FFF2-40B4-BE49-F238E27FC236}">
                <a16:creationId xmlns:a16="http://schemas.microsoft.com/office/drawing/2014/main" id="{B2B50B2D-28F7-4E54-31A5-54F56C3EB456}"/>
              </a:ext>
            </a:extLst>
          </p:cNvPr>
          <p:cNvSpPr>
            <a:spLocks noChangeArrowheads="1"/>
          </p:cNvSpPr>
          <p:nvPr/>
        </p:nvSpPr>
        <p:spPr bwMode="auto">
          <a:xfrm>
            <a:off x="0" y="2834003"/>
            <a:ext cx="54382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de-DE" altLang="de-DE" dirty="0">
                <a:latin typeface="Arial" panose="020B0604020202020204" pitchFamily="34" charset="0"/>
              </a:rPr>
              <a:t> Verfolgt typische Nutzeraktionen in einer Reihenfolge (z. B. Themenauswahl → Website-Besuch → Kontaktaufnahme)</a:t>
            </a:r>
          </a:p>
          <a:p>
            <a:pPr lvl="0" eaLnBrk="0" fontAlgn="base" hangingPunct="0">
              <a:spcBef>
                <a:spcPct val="0"/>
              </a:spcBef>
              <a:spcAft>
                <a:spcPct val="0"/>
              </a:spcAft>
              <a:buFontTx/>
              <a:buChar char="•"/>
            </a:pPr>
            <a:r>
              <a:rPr lang="de-DE" altLang="de-DE" dirty="0">
                <a:latin typeface="Arial" panose="020B0604020202020204" pitchFamily="34" charset="0"/>
              </a:rPr>
              <a:t> Zeigt, wie viele Nutzer jeden Schritt gemacht haben</a:t>
            </a:r>
          </a:p>
          <a:p>
            <a:pPr lvl="0" eaLnBrk="0" fontAlgn="base" hangingPunct="0">
              <a:spcBef>
                <a:spcPct val="0"/>
              </a:spcBef>
              <a:spcAft>
                <a:spcPct val="0"/>
              </a:spcAft>
              <a:buFontTx/>
              <a:buChar char="•"/>
            </a:pPr>
            <a:r>
              <a:rPr lang="de-DE" altLang="de-DE" dirty="0">
                <a:latin typeface="Arial" panose="020B0604020202020204" pitchFamily="34" charset="0"/>
              </a:rPr>
              <a:t> Hilft zu verstehen, wo Nutzer abspringen und warum</a:t>
            </a:r>
          </a:p>
          <a:p>
            <a:pPr lvl="0" eaLnBrk="0" fontAlgn="base" hangingPunct="0">
              <a:spcBef>
                <a:spcPct val="0"/>
              </a:spcBef>
              <a:spcAft>
                <a:spcPct val="0"/>
              </a:spcAft>
              <a:buFontTx/>
              <a:buChar char="•"/>
            </a:pPr>
            <a:r>
              <a:rPr lang="de-DE" altLang="de-DE" dirty="0">
                <a:latin typeface="Arial" panose="020B0604020202020204" pitchFamily="34" charset="0"/>
              </a:rPr>
              <a:t> Liefert Hinweise, wie man Nutzer besser zum nächsten Schritt motivieren kann</a:t>
            </a:r>
          </a:p>
        </p:txBody>
      </p:sp>
    </p:spTree>
    <p:extLst>
      <p:ext uri="{BB962C8B-B14F-4D97-AF65-F5344CB8AC3E}">
        <p14:creationId xmlns:p14="http://schemas.microsoft.com/office/powerpoint/2010/main" val="298557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DCD4187-8BA3-AA8F-F158-35A7F0CE723B}"/>
              </a:ext>
            </a:extLst>
          </p:cNvPr>
          <p:cNvSpPr txBox="1"/>
          <p:nvPr/>
        </p:nvSpPr>
        <p:spPr>
          <a:xfrm>
            <a:off x="-76202" y="0"/>
            <a:ext cx="12268201" cy="523220"/>
          </a:xfrm>
          <a:prstGeom prst="rect">
            <a:avLst/>
          </a:prstGeom>
          <a:noFill/>
        </p:spPr>
        <p:txBody>
          <a:bodyPr wrap="square" rtlCol="0">
            <a:spAutoFit/>
          </a:bodyPr>
          <a:lstStyle/>
          <a:p>
            <a:pPr algn="ctr"/>
            <a:r>
              <a:rPr lang="de-DE" sz="2800" b="1" dirty="0"/>
              <a:t>Absprungrate &amp; Verweildauer je Landingpage und </a:t>
            </a:r>
            <a:r>
              <a:rPr lang="de-DE" sz="2800" b="1" dirty="0" err="1"/>
              <a:t>Trafficquelle</a:t>
            </a:r>
            <a:endParaRPr lang="de-DE" sz="2800" dirty="0"/>
          </a:p>
        </p:txBody>
      </p:sp>
      <p:pic>
        <p:nvPicPr>
          <p:cNvPr id="8" name="Grafik 7">
            <a:extLst>
              <a:ext uri="{FF2B5EF4-FFF2-40B4-BE49-F238E27FC236}">
                <a16:creationId xmlns:a16="http://schemas.microsoft.com/office/drawing/2014/main" id="{9B86F9E1-8E73-28C3-7665-6C9140E1B96B}"/>
              </a:ext>
            </a:extLst>
          </p:cNvPr>
          <p:cNvPicPr>
            <a:picLocks noChangeAspect="1"/>
          </p:cNvPicPr>
          <p:nvPr/>
        </p:nvPicPr>
        <p:blipFill>
          <a:blip r:embed="rId3"/>
          <a:stretch>
            <a:fillRect/>
          </a:stretch>
        </p:blipFill>
        <p:spPr>
          <a:xfrm>
            <a:off x="4127202" y="1429917"/>
            <a:ext cx="7857744" cy="3737843"/>
          </a:xfrm>
          <a:prstGeom prst="rect">
            <a:avLst/>
          </a:prstGeom>
        </p:spPr>
      </p:pic>
      <p:sp>
        <p:nvSpPr>
          <p:cNvPr id="5" name="Textfeld 4">
            <a:extLst>
              <a:ext uri="{FF2B5EF4-FFF2-40B4-BE49-F238E27FC236}">
                <a16:creationId xmlns:a16="http://schemas.microsoft.com/office/drawing/2014/main" id="{AA61C05B-CCBE-A5ED-678C-56468B29EFE2}"/>
              </a:ext>
            </a:extLst>
          </p:cNvPr>
          <p:cNvSpPr txBox="1"/>
          <p:nvPr/>
        </p:nvSpPr>
        <p:spPr>
          <a:xfrm>
            <a:off x="0" y="1569453"/>
            <a:ext cx="3513667" cy="3323987"/>
          </a:xfrm>
          <a:prstGeom prst="rect">
            <a:avLst/>
          </a:prstGeom>
          <a:noFill/>
        </p:spPr>
        <p:txBody>
          <a:bodyPr wrap="square">
            <a:spAutoFit/>
          </a:bodyPr>
          <a:lstStyle/>
          <a:p>
            <a:r>
              <a:rPr lang="de-DE" sz="1400" b="1" dirty="0"/>
              <a:t>Ziel der Analyse</a:t>
            </a:r>
            <a:endParaRPr lang="de-DE" sz="1400" dirty="0"/>
          </a:p>
          <a:p>
            <a:r>
              <a:rPr lang="de-DE" sz="1400" dirty="0"/>
              <a:t>Diese Auswertung zeigt, wie gut einzelne Landingpages in Kombination mit verschiedenen </a:t>
            </a:r>
            <a:r>
              <a:rPr lang="de-DE" sz="1400" dirty="0" err="1"/>
              <a:t>Trafficquellen</a:t>
            </a:r>
            <a:r>
              <a:rPr lang="de-DE" sz="1400" dirty="0"/>
              <a:t> (z. B. Google, Direktzugriffe, </a:t>
            </a:r>
            <a:r>
              <a:rPr lang="de-DE" sz="1400" dirty="0" err="1"/>
              <a:t>Referral</a:t>
            </a:r>
            <a:r>
              <a:rPr lang="de-DE" sz="1400" dirty="0"/>
              <a:t>-Seiten) performen – gemessen an:</a:t>
            </a:r>
          </a:p>
          <a:p>
            <a:r>
              <a:rPr lang="de-DE" sz="1400" dirty="0"/>
              <a:t>- </a:t>
            </a:r>
            <a:r>
              <a:rPr lang="de-DE" sz="1400" b="1" dirty="0"/>
              <a:t>Gesamtaufrufen</a:t>
            </a:r>
            <a:endParaRPr lang="de-DE" sz="1400" dirty="0"/>
          </a:p>
          <a:p>
            <a:r>
              <a:rPr lang="de-DE" sz="1400" dirty="0"/>
              <a:t>- </a:t>
            </a:r>
            <a:r>
              <a:rPr lang="de-DE" sz="1400" b="1" dirty="0"/>
              <a:t>durchschnittlicher Verweildauer (in Sekunden)</a:t>
            </a:r>
            <a:endParaRPr lang="de-DE" sz="1400" dirty="0"/>
          </a:p>
          <a:p>
            <a:r>
              <a:rPr lang="de-DE" sz="1400" dirty="0"/>
              <a:t>- </a:t>
            </a:r>
            <a:r>
              <a:rPr lang="de-DE" sz="1400" b="1" dirty="0"/>
              <a:t>durchschnittlicher Absprungrate (in %)</a:t>
            </a:r>
            <a:endParaRPr lang="de-DE" sz="1400" dirty="0"/>
          </a:p>
          <a:p>
            <a:br>
              <a:rPr lang="de-DE" sz="1400" dirty="0"/>
            </a:br>
            <a:r>
              <a:rPr lang="de-DE" sz="1400" dirty="0"/>
              <a:t>Damit lassen sich die effektivsten Einstiegsseiten und -quellen erkennen, um gezielt den </a:t>
            </a:r>
            <a:r>
              <a:rPr lang="de-DE" sz="1400" b="1" dirty="0"/>
              <a:t>Website-Traffic </a:t>
            </a:r>
            <a:r>
              <a:rPr lang="de-DE" sz="1400" dirty="0"/>
              <a:t>und das </a:t>
            </a:r>
            <a:r>
              <a:rPr lang="de-DE" sz="1400" b="1" dirty="0"/>
              <a:t>Nutzerengagement</a:t>
            </a:r>
            <a:r>
              <a:rPr lang="de-DE" sz="1400" dirty="0"/>
              <a:t> zu steigern.</a:t>
            </a:r>
          </a:p>
        </p:txBody>
      </p:sp>
      <p:sp>
        <p:nvSpPr>
          <p:cNvPr id="12" name="Textfeld 11">
            <a:extLst>
              <a:ext uri="{FF2B5EF4-FFF2-40B4-BE49-F238E27FC236}">
                <a16:creationId xmlns:a16="http://schemas.microsoft.com/office/drawing/2014/main" id="{C443CB5B-B350-6D19-C828-751E16F099F8}"/>
              </a:ext>
            </a:extLst>
          </p:cNvPr>
          <p:cNvSpPr txBox="1"/>
          <p:nvPr/>
        </p:nvSpPr>
        <p:spPr>
          <a:xfrm>
            <a:off x="6992550" y="1060585"/>
            <a:ext cx="2395271" cy="369332"/>
          </a:xfrm>
          <a:prstGeom prst="rect">
            <a:avLst/>
          </a:prstGeom>
          <a:noFill/>
        </p:spPr>
        <p:txBody>
          <a:bodyPr wrap="none" rtlCol="0">
            <a:spAutoFit/>
          </a:bodyPr>
          <a:lstStyle/>
          <a:p>
            <a:r>
              <a:rPr lang="de-DE" dirty="0"/>
              <a:t>Die obersten 20 Zeilen</a:t>
            </a:r>
          </a:p>
        </p:txBody>
      </p:sp>
      <p:sp>
        <p:nvSpPr>
          <p:cNvPr id="13" name="Textfeld 12">
            <a:extLst>
              <a:ext uri="{FF2B5EF4-FFF2-40B4-BE49-F238E27FC236}">
                <a16:creationId xmlns:a16="http://schemas.microsoft.com/office/drawing/2014/main" id="{8622633B-0042-6428-C745-118017E17406}"/>
              </a:ext>
            </a:extLst>
          </p:cNvPr>
          <p:cNvSpPr txBox="1"/>
          <p:nvPr/>
        </p:nvSpPr>
        <p:spPr>
          <a:xfrm>
            <a:off x="7482199" y="6121667"/>
            <a:ext cx="2337948" cy="369332"/>
          </a:xfrm>
          <a:prstGeom prst="rect">
            <a:avLst/>
          </a:prstGeom>
          <a:noFill/>
        </p:spPr>
        <p:txBody>
          <a:bodyPr wrap="none" rtlCol="0">
            <a:spAutoFit/>
          </a:bodyPr>
          <a:lstStyle/>
          <a:p>
            <a:r>
              <a:rPr lang="de-DE" dirty="0">
                <a:sym typeface="Wingdings" panose="05000000000000000000" pitchFamily="2" charset="2"/>
              </a:rPr>
              <a:t> Die letzten 5 Zeilen</a:t>
            </a:r>
            <a:endParaRPr lang="de-DE" dirty="0"/>
          </a:p>
        </p:txBody>
      </p:sp>
      <p:pic>
        <p:nvPicPr>
          <p:cNvPr id="4" name="Grafik 3">
            <a:extLst>
              <a:ext uri="{FF2B5EF4-FFF2-40B4-BE49-F238E27FC236}">
                <a16:creationId xmlns:a16="http://schemas.microsoft.com/office/drawing/2014/main" id="{9B07A1B4-30A0-C7EF-9E6D-3ADDA0A7D8D0}"/>
              </a:ext>
            </a:extLst>
          </p:cNvPr>
          <p:cNvPicPr>
            <a:picLocks noChangeAspect="1"/>
          </p:cNvPicPr>
          <p:nvPr/>
        </p:nvPicPr>
        <p:blipFill>
          <a:blip r:embed="rId4"/>
          <a:stretch>
            <a:fillRect/>
          </a:stretch>
        </p:blipFill>
        <p:spPr>
          <a:xfrm>
            <a:off x="542837" y="5428083"/>
            <a:ext cx="6377727" cy="1387169"/>
          </a:xfrm>
          <a:prstGeom prst="rect">
            <a:avLst/>
          </a:prstGeom>
        </p:spPr>
      </p:pic>
    </p:spTree>
    <p:extLst>
      <p:ext uri="{BB962C8B-B14F-4D97-AF65-F5344CB8AC3E}">
        <p14:creationId xmlns:p14="http://schemas.microsoft.com/office/powerpoint/2010/main" val="87257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C55CE86-5D40-FEDB-E229-8DCB373DDE49}"/>
              </a:ext>
            </a:extLst>
          </p:cNvPr>
          <p:cNvPicPr>
            <a:picLocks noChangeAspect="1"/>
          </p:cNvPicPr>
          <p:nvPr/>
        </p:nvPicPr>
        <p:blipFill>
          <a:blip r:embed="rId3"/>
          <a:stretch>
            <a:fillRect/>
          </a:stretch>
        </p:blipFill>
        <p:spPr>
          <a:xfrm>
            <a:off x="1659971" y="2829772"/>
            <a:ext cx="8456669" cy="3157945"/>
          </a:xfrm>
          <a:prstGeom prst="rect">
            <a:avLst/>
          </a:prstGeom>
        </p:spPr>
      </p:pic>
      <p:sp>
        <p:nvSpPr>
          <p:cNvPr id="4" name="Textfeld 3">
            <a:extLst>
              <a:ext uri="{FF2B5EF4-FFF2-40B4-BE49-F238E27FC236}">
                <a16:creationId xmlns:a16="http://schemas.microsoft.com/office/drawing/2014/main" id="{8C31C004-F6F4-3559-8ED8-38EAED02846F}"/>
              </a:ext>
            </a:extLst>
          </p:cNvPr>
          <p:cNvSpPr txBox="1"/>
          <p:nvPr/>
        </p:nvSpPr>
        <p:spPr>
          <a:xfrm>
            <a:off x="0" y="103318"/>
            <a:ext cx="12192000" cy="2000548"/>
          </a:xfrm>
          <a:prstGeom prst="rect">
            <a:avLst/>
          </a:prstGeom>
          <a:noFill/>
        </p:spPr>
        <p:txBody>
          <a:bodyPr wrap="square" rtlCol="0">
            <a:spAutoFit/>
          </a:bodyPr>
          <a:lstStyle/>
          <a:p>
            <a:pPr algn="ctr"/>
            <a:r>
              <a:rPr lang="de-DE" sz="2400" b="1" dirty="0"/>
              <a:t>Geräteanalyse und Eventverhalten</a:t>
            </a:r>
            <a:endParaRPr lang="de-DE" sz="2400" dirty="0"/>
          </a:p>
          <a:p>
            <a:br>
              <a:rPr lang="de-DE" sz="1400" dirty="0"/>
            </a:br>
            <a:r>
              <a:rPr lang="de-DE" b="1" dirty="0"/>
              <a:t>Ziel der Analyse:</a:t>
            </a:r>
            <a:endParaRPr lang="de-DE" dirty="0"/>
          </a:p>
          <a:p>
            <a:r>
              <a:rPr lang="de-DE" dirty="0"/>
              <a:t>Diese Analyse verknüpft die Nutzung verschiedener Gerätetypen mit dem Nutzungsverhalten in Form von ausgelösten Events. Ziel ist es, </a:t>
            </a:r>
            <a:r>
              <a:rPr lang="de-DE" b="1" dirty="0"/>
              <a:t>die Anzahl der Nutzer je Gerätetyp</a:t>
            </a:r>
            <a:r>
              <a:rPr lang="de-DE" dirty="0"/>
              <a:t> mit der </a:t>
            </a:r>
            <a:r>
              <a:rPr lang="de-DE" b="1" dirty="0"/>
              <a:t>Anzahl der generierten Events</a:t>
            </a:r>
            <a:r>
              <a:rPr lang="de-DE" dirty="0"/>
              <a:t> zu vergleichen und daraus das durchschnittliche Engagement pro Nutzer zu ermitteln.</a:t>
            </a:r>
          </a:p>
          <a:p>
            <a:endParaRPr lang="de-DE" sz="1400" dirty="0"/>
          </a:p>
        </p:txBody>
      </p:sp>
    </p:spTree>
    <p:extLst>
      <p:ext uri="{BB962C8B-B14F-4D97-AF65-F5344CB8AC3E}">
        <p14:creationId xmlns:p14="http://schemas.microsoft.com/office/powerpoint/2010/main" val="353440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FE771EF-AD73-6112-59DC-627360EF7794}"/>
              </a:ext>
            </a:extLst>
          </p:cNvPr>
          <p:cNvSpPr txBox="1"/>
          <p:nvPr/>
        </p:nvSpPr>
        <p:spPr>
          <a:xfrm>
            <a:off x="0" y="1194589"/>
            <a:ext cx="3942735" cy="246221"/>
          </a:xfrm>
          <a:prstGeom prst="rect">
            <a:avLst/>
          </a:prstGeom>
          <a:noFill/>
        </p:spPr>
        <p:txBody>
          <a:bodyPr wrap="square" rtlCol="0">
            <a:spAutoFit/>
          </a:bodyPr>
          <a:lstStyle/>
          <a:p>
            <a:endParaRPr lang="de-DE" sz="1000" dirty="0"/>
          </a:p>
        </p:txBody>
      </p:sp>
      <p:sp>
        <p:nvSpPr>
          <p:cNvPr id="6" name="Textfeld 5">
            <a:extLst>
              <a:ext uri="{FF2B5EF4-FFF2-40B4-BE49-F238E27FC236}">
                <a16:creationId xmlns:a16="http://schemas.microsoft.com/office/drawing/2014/main" id="{ACDBCDD4-70A9-5C6D-0266-C2FCE29E81D2}"/>
              </a:ext>
            </a:extLst>
          </p:cNvPr>
          <p:cNvSpPr txBox="1"/>
          <p:nvPr/>
        </p:nvSpPr>
        <p:spPr>
          <a:xfrm>
            <a:off x="3942735" y="948911"/>
            <a:ext cx="3942735" cy="246221"/>
          </a:xfrm>
          <a:prstGeom prst="rect">
            <a:avLst/>
          </a:prstGeom>
          <a:noFill/>
        </p:spPr>
        <p:txBody>
          <a:bodyPr wrap="square">
            <a:spAutoFit/>
          </a:bodyPr>
          <a:lstStyle/>
          <a:p>
            <a:endParaRPr lang="de-DE" sz="1000" dirty="0"/>
          </a:p>
        </p:txBody>
      </p:sp>
      <p:sp>
        <p:nvSpPr>
          <p:cNvPr id="8" name="Textfeld 7">
            <a:extLst>
              <a:ext uri="{FF2B5EF4-FFF2-40B4-BE49-F238E27FC236}">
                <a16:creationId xmlns:a16="http://schemas.microsoft.com/office/drawing/2014/main" id="{D072D161-E81A-0F36-243F-E82C8AF8CF5C}"/>
              </a:ext>
            </a:extLst>
          </p:cNvPr>
          <p:cNvSpPr txBox="1"/>
          <p:nvPr/>
        </p:nvSpPr>
        <p:spPr>
          <a:xfrm>
            <a:off x="7885468" y="4480886"/>
            <a:ext cx="4306530" cy="246221"/>
          </a:xfrm>
          <a:prstGeom prst="rect">
            <a:avLst/>
          </a:prstGeom>
          <a:noFill/>
        </p:spPr>
        <p:txBody>
          <a:bodyPr wrap="square">
            <a:spAutoFit/>
          </a:bodyPr>
          <a:lstStyle/>
          <a:p>
            <a:endParaRPr lang="de-DE" sz="1000" dirty="0"/>
          </a:p>
        </p:txBody>
      </p:sp>
      <p:sp>
        <p:nvSpPr>
          <p:cNvPr id="18" name="Textfeld 17">
            <a:extLst>
              <a:ext uri="{FF2B5EF4-FFF2-40B4-BE49-F238E27FC236}">
                <a16:creationId xmlns:a16="http://schemas.microsoft.com/office/drawing/2014/main" id="{5B628353-5823-DC01-E4B6-93E20D37D8FC}"/>
              </a:ext>
            </a:extLst>
          </p:cNvPr>
          <p:cNvSpPr txBox="1"/>
          <p:nvPr/>
        </p:nvSpPr>
        <p:spPr>
          <a:xfrm>
            <a:off x="1325034" y="152420"/>
            <a:ext cx="9588499" cy="954107"/>
          </a:xfrm>
          <a:prstGeom prst="rect">
            <a:avLst/>
          </a:prstGeom>
          <a:noFill/>
        </p:spPr>
        <p:txBody>
          <a:bodyPr wrap="square">
            <a:spAutoFit/>
          </a:bodyPr>
          <a:lstStyle/>
          <a:p>
            <a:r>
              <a:rPr lang="de-DE" sz="2800" b="1" dirty="0"/>
              <a:t>Nutzerverhalten mit dem Apriori-Algorithmus verstehen - Methodik und Grenzen</a:t>
            </a:r>
          </a:p>
        </p:txBody>
      </p:sp>
      <p:pic>
        <p:nvPicPr>
          <p:cNvPr id="22" name="Grafik 21">
            <a:extLst>
              <a:ext uri="{FF2B5EF4-FFF2-40B4-BE49-F238E27FC236}">
                <a16:creationId xmlns:a16="http://schemas.microsoft.com/office/drawing/2014/main" id="{24D0A8E3-9E7B-FCE0-C38C-EE02060066C0}"/>
              </a:ext>
            </a:extLst>
          </p:cNvPr>
          <p:cNvPicPr>
            <a:picLocks noChangeAspect="1"/>
          </p:cNvPicPr>
          <p:nvPr/>
        </p:nvPicPr>
        <p:blipFill>
          <a:blip r:embed="rId3"/>
          <a:stretch>
            <a:fillRect/>
          </a:stretch>
        </p:blipFill>
        <p:spPr>
          <a:xfrm>
            <a:off x="5914102" y="1735466"/>
            <a:ext cx="6020996" cy="2079878"/>
          </a:xfrm>
          <a:prstGeom prst="rect">
            <a:avLst/>
          </a:prstGeom>
        </p:spPr>
      </p:pic>
      <p:sp>
        <p:nvSpPr>
          <p:cNvPr id="27" name="Rectangle 10">
            <a:extLst>
              <a:ext uri="{FF2B5EF4-FFF2-40B4-BE49-F238E27FC236}">
                <a16:creationId xmlns:a16="http://schemas.microsoft.com/office/drawing/2014/main" id="{FF222165-073A-C26C-B36C-1BCA90110FAC}"/>
              </a:ext>
            </a:extLst>
          </p:cNvPr>
          <p:cNvSpPr>
            <a:spLocks noChangeArrowheads="1"/>
          </p:cNvSpPr>
          <p:nvPr/>
        </p:nvSpPr>
        <p:spPr bwMode="auto">
          <a:xfrm>
            <a:off x="288420" y="1280738"/>
            <a:ext cx="58075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rPr>
              <a:t>Der </a:t>
            </a:r>
            <a:r>
              <a:rPr kumimoji="0" lang="de-DE" altLang="de-DE" sz="1400" b="1" i="0" u="none" strike="noStrike" cap="none" normalizeH="0" baseline="0" dirty="0">
                <a:ln>
                  <a:noFill/>
                </a:ln>
                <a:solidFill>
                  <a:schemeClr val="tx1"/>
                </a:solidFill>
                <a:effectLst/>
                <a:latin typeface="Arial" panose="020B0604020202020204" pitchFamily="34" charset="0"/>
              </a:rPr>
              <a:t>Apriori-Algorithmus</a:t>
            </a:r>
            <a:r>
              <a:rPr kumimoji="0" lang="de-DE" altLang="de-DE" sz="1400" b="0" i="0" u="none" strike="noStrike" cap="none" normalizeH="0" baseline="0" dirty="0">
                <a:ln>
                  <a:noFill/>
                </a:ln>
                <a:solidFill>
                  <a:schemeClr val="tx1"/>
                </a:solidFill>
                <a:effectLst/>
                <a:latin typeface="Arial" panose="020B0604020202020204" pitchFamily="34" charset="0"/>
              </a:rPr>
              <a:t> hilft uns dabei, </a:t>
            </a:r>
            <a:r>
              <a:rPr kumimoji="0" lang="de-DE" altLang="de-DE" sz="1400" b="1" i="0" u="none" strike="noStrike" cap="none" normalizeH="0" baseline="0" dirty="0">
                <a:ln>
                  <a:noFill/>
                </a:ln>
                <a:solidFill>
                  <a:schemeClr val="tx1"/>
                </a:solidFill>
                <a:effectLst/>
                <a:latin typeface="Arial" panose="020B0604020202020204" pitchFamily="34" charset="0"/>
              </a:rPr>
              <a:t>häufig auftretende Aktionsmuster</a:t>
            </a:r>
            <a:r>
              <a:rPr kumimoji="0" lang="de-DE" altLang="de-DE" sz="1400" b="0" i="0" u="none" strike="noStrike" cap="none" normalizeH="0" baseline="0" dirty="0">
                <a:ln>
                  <a:noFill/>
                </a:ln>
                <a:solidFill>
                  <a:schemeClr val="tx1"/>
                </a:solidFill>
                <a:effectLst/>
                <a:latin typeface="Arial" panose="020B0604020202020204" pitchFamily="34" charset="0"/>
              </a:rPr>
              <a:t> auf der Website zu erkennen. Die Idee ist: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„Wenn Nutzer A tun, machen sie mit hoher Wahrscheinlichkeit auch B.“</a:t>
            </a:r>
            <a:endParaRPr kumimoji="0" lang="de-DE" altLang="de-DE"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rPr>
              <a:t>Wir haben das auf drei Ebenen untersucht: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Für </a:t>
            </a:r>
            <a:r>
              <a:rPr kumimoji="0" lang="de-DE" altLang="de-DE" sz="1400" b="1" i="0" u="none" strike="noStrike" cap="none" normalizeH="0" baseline="0" dirty="0">
                <a:ln>
                  <a:noFill/>
                </a:ln>
                <a:solidFill>
                  <a:schemeClr val="tx1"/>
                </a:solidFill>
                <a:effectLst/>
                <a:latin typeface="Arial" panose="020B0604020202020204" pitchFamily="34" charset="0"/>
              </a:rPr>
              <a:t>alle Nutzer gesamt</a:t>
            </a:r>
            <a:r>
              <a:rPr kumimoji="0" lang="de-DE" altLang="de-DE"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nach </a:t>
            </a:r>
            <a:r>
              <a:rPr kumimoji="0" lang="de-DE" altLang="de-DE" sz="1400" b="1" i="0" u="none" strike="noStrike" cap="none" normalizeH="0" baseline="0" dirty="0">
                <a:ln>
                  <a:noFill/>
                </a:ln>
                <a:solidFill>
                  <a:schemeClr val="tx1"/>
                </a:solidFill>
                <a:effectLst/>
                <a:latin typeface="Arial" panose="020B0604020202020204" pitchFamily="34" charset="0"/>
              </a:rPr>
              <a:t>Device-Typ</a:t>
            </a:r>
            <a:r>
              <a:rPr kumimoji="0" lang="de-DE" altLang="de-DE" sz="1400" b="0" i="0" u="none" strike="noStrike" cap="none" normalizeH="0" baseline="0" dirty="0">
                <a:ln>
                  <a:noFill/>
                </a:ln>
                <a:solidFill>
                  <a:schemeClr val="tx1"/>
                </a:solidFill>
                <a:effectLst/>
                <a:latin typeface="Arial" panose="020B0604020202020204" pitchFamily="34" charset="0"/>
              </a:rPr>
              <a:t> (Mobile vs. Desktop),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nach </a:t>
            </a:r>
            <a:r>
              <a:rPr kumimoji="0" lang="de-DE" altLang="de-DE" sz="1400" b="1" i="0" u="none" strike="noStrike" cap="none" normalizeH="0" baseline="0" dirty="0">
                <a:ln>
                  <a:noFill/>
                </a:ln>
                <a:solidFill>
                  <a:schemeClr val="tx1"/>
                </a:solidFill>
                <a:effectLst/>
                <a:latin typeface="Arial" panose="020B0604020202020204" pitchFamily="34" charset="0"/>
              </a:rPr>
              <a:t>Geschlecht</a:t>
            </a:r>
            <a:r>
              <a:rPr kumimoji="0" lang="de-DE" altLang="de-DE" sz="1400" b="0" i="0" u="none" strike="noStrike" cap="none" normalizeH="0" baseline="0" dirty="0">
                <a:ln>
                  <a:noFill/>
                </a:ln>
                <a:solidFill>
                  <a:schemeClr val="tx1"/>
                </a:solidFill>
                <a:effectLst/>
                <a:latin typeface="Arial" panose="020B0604020202020204" pitchFamily="34" charset="0"/>
              </a:rPr>
              <a:t> (weiblich / männlich).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sp>
        <p:nvSpPr>
          <p:cNvPr id="29" name="Textfeld 28">
            <a:extLst>
              <a:ext uri="{FF2B5EF4-FFF2-40B4-BE49-F238E27FC236}">
                <a16:creationId xmlns:a16="http://schemas.microsoft.com/office/drawing/2014/main" id="{CFF6B673-FFAD-0906-F488-AD8A27BCA0D9}"/>
              </a:ext>
            </a:extLst>
          </p:cNvPr>
          <p:cNvSpPr txBox="1"/>
          <p:nvPr/>
        </p:nvSpPr>
        <p:spPr>
          <a:xfrm>
            <a:off x="1895009" y="6272464"/>
            <a:ext cx="8188565" cy="369332"/>
          </a:xfrm>
          <a:prstGeom prst="rect">
            <a:avLst/>
          </a:prstGeom>
          <a:noFill/>
        </p:spPr>
        <p:txBody>
          <a:bodyPr wrap="square">
            <a:spAutoFit/>
          </a:bodyPr>
          <a:lstStyle/>
          <a:p>
            <a:r>
              <a:rPr lang="de-DE" b="1" i="1" u="sng" dirty="0"/>
              <a:t>Die Analysen basieren auf aggregierten Tagesdaten, nicht auf Nutzerebene!!!</a:t>
            </a:r>
          </a:p>
        </p:txBody>
      </p:sp>
      <p:sp>
        <p:nvSpPr>
          <p:cNvPr id="34" name="Textfeld 33">
            <a:extLst>
              <a:ext uri="{FF2B5EF4-FFF2-40B4-BE49-F238E27FC236}">
                <a16:creationId xmlns:a16="http://schemas.microsoft.com/office/drawing/2014/main" id="{116A8C90-59A2-00E5-9BB1-4F33C198C7F8}"/>
              </a:ext>
            </a:extLst>
          </p:cNvPr>
          <p:cNvSpPr txBox="1"/>
          <p:nvPr/>
        </p:nvSpPr>
        <p:spPr>
          <a:xfrm>
            <a:off x="477585" y="3884322"/>
            <a:ext cx="4306530" cy="1815882"/>
          </a:xfrm>
          <a:prstGeom prst="rect">
            <a:avLst/>
          </a:prstGeom>
          <a:noFill/>
        </p:spPr>
        <p:txBody>
          <a:bodyPr wrap="square">
            <a:spAutoFit/>
          </a:bodyPr>
          <a:lstStyle/>
          <a:p>
            <a:r>
              <a:rPr lang="de-DE" sz="1400" b="1" dirty="0"/>
              <a:t>Wichtige Bergriffe simpel erklärt:</a:t>
            </a:r>
            <a:endParaRPr lang="de-DE" sz="1400" dirty="0"/>
          </a:p>
          <a:p>
            <a:pPr marL="285750" indent="-285750">
              <a:buFont typeface="Arial" panose="020B0604020202020204" pitchFamily="34" charset="0"/>
              <a:buChar char="•"/>
            </a:pPr>
            <a:r>
              <a:rPr lang="de-DE" sz="1400" dirty="0"/>
              <a:t>Support = Wie oft kommt diese Kombination vor (Häufigkeit)</a:t>
            </a:r>
          </a:p>
          <a:p>
            <a:pPr marL="285750" indent="-285750">
              <a:buFont typeface="Arial" panose="020B0604020202020204" pitchFamily="34" charset="0"/>
              <a:buChar char="•"/>
            </a:pPr>
            <a:r>
              <a:rPr lang="de-DE" sz="1400" dirty="0"/>
              <a:t>Confidence = Wie oft passiert B, wenn A passiert (Verlässlichkeit)</a:t>
            </a:r>
          </a:p>
          <a:p>
            <a:pPr marL="285750" indent="-285750">
              <a:buFont typeface="Arial" panose="020B0604020202020204" pitchFamily="34" charset="0"/>
              <a:buChar char="•"/>
            </a:pPr>
            <a:r>
              <a:rPr lang="de-DE" sz="1400" dirty="0"/>
              <a:t>Lift = Wie „überraschend stark“ ist die </a:t>
            </a:r>
            <a:r>
              <a:rPr lang="de-DE" sz="1400" dirty="0" err="1"/>
              <a:t>Verbindug</a:t>
            </a:r>
            <a:r>
              <a:rPr lang="de-DE" sz="1400" dirty="0"/>
              <a:t> (Statistische Relevanz)</a:t>
            </a:r>
          </a:p>
          <a:p>
            <a:endParaRPr lang="de-DE" sz="1400" dirty="0"/>
          </a:p>
        </p:txBody>
      </p:sp>
      <p:sp>
        <p:nvSpPr>
          <p:cNvPr id="38" name="Textfeld 37">
            <a:extLst>
              <a:ext uri="{FF2B5EF4-FFF2-40B4-BE49-F238E27FC236}">
                <a16:creationId xmlns:a16="http://schemas.microsoft.com/office/drawing/2014/main" id="{2A1AAD03-6D5C-9916-B32E-3B81CD4ACFD3}"/>
              </a:ext>
            </a:extLst>
          </p:cNvPr>
          <p:cNvSpPr txBox="1"/>
          <p:nvPr/>
        </p:nvSpPr>
        <p:spPr>
          <a:xfrm>
            <a:off x="6020810" y="4007654"/>
            <a:ext cx="5807580" cy="1384995"/>
          </a:xfrm>
          <a:prstGeom prst="rect">
            <a:avLst/>
          </a:prstGeom>
          <a:noFill/>
        </p:spPr>
        <p:txBody>
          <a:bodyPr wrap="square">
            <a:spAutoFit/>
          </a:bodyPr>
          <a:lstStyle/>
          <a:p>
            <a:pPr>
              <a:buNone/>
            </a:pPr>
            <a:r>
              <a:rPr lang="de-DE" sz="1400" b="1" u="sng" dirty="0"/>
              <a:t>Ergebnisse für alle Nutzer</a:t>
            </a:r>
          </a:p>
          <a:p>
            <a:pPr>
              <a:buNone/>
            </a:pPr>
            <a:r>
              <a:rPr lang="de-DE" sz="1400" dirty="0"/>
              <a:t>Die meistverknüpfte Kombination war:</a:t>
            </a:r>
          </a:p>
          <a:p>
            <a:pPr>
              <a:buFont typeface="Arial" panose="020B0604020202020204" pitchFamily="34" charset="0"/>
              <a:buChar char="•"/>
            </a:pPr>
            <a:r>
              <a:rPr lang="de-DE" sz="1400" dirty="0"/>
              <a:t>Wer </a:t>
            </a:r>
            <a:r>
              <a:rPr lang="de-DE" sz="1400" b="1" dirty="0"/>
              <a:t>Website</a:t>
            </a:r>
            <a:r>
              <a:rPr lang="de-DE" sz="1400" dirty="0"/>
              <a:t>, </a:t>
            </a:r>
            <a:r>
              <a:rPr lang="de-DE" sz="1400" b="1" dirty="0" err="1"/>
              <a:t>Checked</a:t>
            </a:r>
            <a:r>
              <a:rPr lang="de-DE" sz="1400" dirty="0"/>
              <a:t> und </a:t>
            </a:r>
            <a:r>
              <a:rPr lang="de-DE" sz="1400" b="1" dirty="0"/>
              <a:t>Email</a:t>
            </a:r>
            <a:r>
              <a:rPr lang="de-DE" sz="1400" dirty="0"/>
              <a:t> nutzt, greift in etwa </a:t>
            </a:r>
            <a:r>
              <a:rPr lang="de-DE" sz="1400" b="1" dirty="0"/>
              <a:t>62 % der Fälle auch zum Telefon</a:t>
            </a:r>
            <a:r>
              <a:rPr lang="de-DE" sz="1400" dirty="0"/>
              <a:t>.</a:t>
            </a:r>
          </a:p>
          <a:p>
            <a:pPr>
              <a:buFont typeface="Arial" panose="020B0604020202020204" pitchFamily="34" charset="0"/>
              <a:buChar char="•"/>
            </a:pPr>
            <a:r>
              <a:rPr lang="de-DE" sz="1400" dirty="0"/>
              <a:t>Und umgekehrt: Wer </a:t>
            </a:r>
            <a:r>
              <a:rPr lang="de-DE" sz="1400" b="1" dirty="0"/>
              <a:t>Phone</a:t>
            </a:r>
            <a:r>
              <a:rPr lang="de-DE" sz="1400" dirty="0"/>
              <a:t> nutzt, hatte </a:t>
            </a:r>
            <a:r>
              <a:rPr lang="de-DE" sz="1400" b="1" dirty="0"/>
              <a:t>in 92 % der Fälle auch die anderen drei Aktionen</a:t>
            </a:r>
            <a:r>
              <a:rPr lang="de-DE" sz="1400" dirty="0"/>
              <a:t> gemacht.</a:t>
            </a:r>
          </a:p>
        </p:txBody>
      </p:sp>
    </p:spTree>
    <p:extLst>
      <p:ext uri="{BB962C8B-B14F-4D97-AF65-F5344CB8AC3E}">
        <p14:creationId xmlns:p14="http://schemas.microsoft.com/office/powerpoint/2010/main" val="306423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15F4992-45CB-5809-EA79-ED1041C8E0BE}"/>
              </a:ext>
            </a:extLst>
          </p:cNvPr>
          <p:cNvSpPr txBox="1"/>
          <p:nvPr/>
        </p:nvSpPr>
        <p:spPr>
          <a:xfrm>
            <a:off x="2047456" y="2163097"/>
            <a:ext cx="8097088" cy="646331"/>
          </a:xfrm>
          <a:prstGeom prst="rect">
            <a:avLst/>
          </a:prstGeom>
          <a:noFill/>
        </p:spPr>
        <p:txBody>
          <a:bodyPr wrap="none" rtlCol="0">
            <a:spAutoFit/>
          </a:bodyPr>
          <a:lstStyle/>
          <a:p>
            <a:r>
              <a:rPr lang="de-DE" sz="3600" dirty="0"/>
              <a:t>Tschüss Welt war ne tolle Zeit danke dir!</a:t>
            </a:r>
          </a:p>
        </p:txBody>
      </p:sp>
    </p:spTree>
    <p:extLst>
      <p:ext uri="{BB962C8B-B14F-4D97-AF65-F5344CB8AC3E}">
        <p14:creationId xmlns:p14="http://schemas.microsoft.com/office/powerpoint/2010/main" val="43630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FCE6A3D2-FEC2-A423-1008-00F4BE548938}"/>
              </a:ext>
            </a:extLst>
          </p:cNvPr>
          <p:cNvGraphicFramePr>
            <a:graphicFrameLocks noGrp="1"/>
          </p:cNvGraphicFramePr>
          <p:nvPr>
            <p:extLst>
              <p:ext uri="{D42A27DB-BD31-4B8C-83A1-F6EECF244321}">
                <p14:modId xmlns:p14="http://schemas.microsoft.com/office/powerpoint/2010/main" val="748378420"/>
              </p:ext>
            </p:extLst>
          </p:nvPr>
        </p:nvGraphicFramePr>
        <p:xfrm>
          <a:off x="0" y="1801771"/>
          <a:ext cx="12192000" cy="4351338"/>
        </p:xfrm>
        <a:graphic>
          <a:graphicData uri="http://schemas.openxmlformats.org/drawingml/2006/table">
            <a:tbl>
              <a:tblPr/>
              <a:tblGrid>
                <a:gridCol w="3194480">
                  <a:extLst>
                    <a:ext uri="{9D8B030D-6E8A-4147-A177-3AD203B41FA5}">
                      <a16:colId xmlns:a16="http://schemas.microsoft.com/office/drawing/2014/main" val="4109914887"/>
                    </a:ext>
                  </a:extLst>
                </a:gridCol>
                <a:gridCol w="4255892">
                  <a:extLst>
                    <a:ext uri="{9D8B030D-6E8A-4147-A177-3AD203B41FA5}">
                      <a16:colId xmlns:a16="http://schemas.microsoft.com/office/drawing/2014/main" val="3789654968"/>
                    </a:ext>
                  </a:extLst>
                </a:gridCol>
                <a:gridCol w="4741628">
                  <a:extLst>
                    <a:ext uri="{9D8B030D-6E8A-4147-A177-3AD203B41FA5}">
                      <a16:colId xmlns:a16="http://schemas.microsoft.com/office/drawing/2014/main" val="3363187196"/>
                    </a:ext>
                  </a:extLst>
                </a:gridCol>
              </a:tblGrid>
              <a:tr h="328403">
                <a:tc>
                  <a:txBody>
                    <a:bodyPr/>
                    <a:lstStyle/>
                    <a:p>
                      <a:pPr>
                        <a:buNone/>
                      </a:pPr>
                      <a:endParaRPr lang="de-DE" sz="1600" b="1" dirty="0"/>
                    </a:p>
                  </a:txBody>
                  <a:tcPr marL="82101" marR="82101" marT="41050" marB="41050" anchor="ctr">
                    <a:lnL>
                      <a:noFill/>
                    </a:lnL>
                    <a:lnR>
                      <a:noFill/>
                    </a:lnR>
                    <a:lnT>
                      <a:noFill/>
                    </a:lnT>
                    <a:lnB>
                      <a:noFill/>
                    </a:lnB>
                    <a:noFill/>
                  </a:tcPr>
                </a:tc>
                <a:tc>
                  <a:txBody>
                    <a:bodyPr/>
                    <a:lstStyle/>
                    <a:p>
                      <a:pPr>
                        <a:buNone/>
                      </a:pPr>
                      <a:endParaRPr lang="de-DE" sz="1600" b="1" dirty="0"/>
                    </a:p>
                  </a:txBody>
                  <a:tcPr marL="82101" marR="82101" marT="41050" marB="41050" anchor="ctr">
                    <a:lnL>
                      <a:noFill/>
                    </a:lnL>
                    <a:lnR>
                      <a:noFill/>
                    </a:lnR>
                    <a:lnT>
                      <a:noFill/>
                    </a:lnT>
                    <a:lnB>
                      <a:noFill/>
                    </a:lnB>
                    <a:noFill/>
                  </a:tcPr>
                </a:tc>
                <a:tc>
                  <a:txBody>
                    <a:bodyPr/>
                    <a:lstStyle/>
                    <a:p>
                      <a:pPr>
                        <a:buNone/>
                      </a:pPr>
                      <a:endParaRPr lang="de-DE" sz="1600" b="1" dirty="0"/>
                    </a:p>
                  </a:txBody>
                  <a:tcPr marL="82101" marR="82101" marT="41050" marB="41050" anchor="ctr">
                    <a:lnL>
                      <a:noFill/>
                    </a:lnL>
                    <a:lnR>
                      <a:noFill/>
                    </a:lnR>
                    <a:lnT>
                      <a:noFill/>
                    </a:lnT>
                    <a:lnB>
                      <a:noFill/>
                    </a:lnB>
                    <a:noFill/>
                  </a:tcPr>
                </a:tc>
                <a:extLst>
                  <a:ext uri="{0D108BD9-81ED-4DB2-BD59-A6C34878D82A}">
                    <a16:rowId xmlns:a16="http://schemas.microsoft.com/office/drawing/2014/main" val="1308324868"/>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extLst>
                  <a:ext uri="{0D108BD9-81ED-4DB2-BD59-A6C34878D82A}">
                    <a16:rowId xmlns:a16="http://schemas.microsoft.com/office/drawing/2014/main" val="2559176880"/>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923783181"/>
                  </a:ext>
                </a:extLst>
              </a:tr>
              <a:tr h="574705">
                <a:tc>
                  <a:txBody>
                    <a:bodyPr/>
                    <a:lstStyle/>
                    <a:p>
                      <a:pPr>
                        <a:buNone/>
                      </a:pPr>
                      <a:endParaRPr lang="en-US"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1932340620"/>
                  </a:ext>
                </a:extLst>
              </a:tr>
              <a:tr h="574705">
                <a:tc>
                  <a:txBody>
                    <a:bodyPr/>
                    <a:lstStyle/>
                    <a:p>
                      <a:pPr>
                        <a:buNone/>
                      </a:pPr>
                      <a:endParaRPr lang="en-US" sz="1600" dirty="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1079063400"/>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988982070"/>
                  </a:ext>
                </a:extLst>
              </a:tr>
              <a:tr h="574705">
                <a:tc>
                  <a:txBody>
                    <a:bodyPr/>
                    <a:lstStyle/>
                    <a:p>
                      <a:pPr>
                        <a:buNone/>
                      </a:pPr>
                      <a:endParaRPr lang="en-US"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2664772845"/>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extLst>
                  <a:ext uri="{0D108BD9-81ED-4DB2-BD59-A6C34878D82A}">
                    <a16:rowId xmlns:a16="http://schemas.microsoft.com/office/drawing/2014/main" val="1105881051"/>
                  </a:ext>
                </a:extLst>
              </a:tr>
            </a:tbl>
          </a:graphicData>
        </a:graphic>
      </p:graphicFrame>
      <p:sp>
        <p:nvSpPr>
          <p:cNvPr id="3" name="Textfeld 2">
            <a:extLst>
              <a:ext uri="{FF2B5EF4-FFF2-40B4-BE49-F238E27FC236}">
                <a16:creationId xmlns:a16="http://schemas.microsoft.com/office/drawing/2014/main" id="{FDEAC945-CEFE-BFEB-7AA8-031A1981733D}"/>
              </a:ext>
            </a:extLst>
          </p:cNvPr>
          <p:cNvSpPr txBox="1"/>
          <p:nvPr/>
        </p:nvSpPr>
        <p:spPr>
          <a:xfrm>
            <a:off x="4213889" y="316671"/>
            <a:ext cx="2587568" cy="523220"/>
          </a:xfrm>
          <a:prstGeom prst="rect">
            <a:avLst/>
          </a:prstGeom>
          <a:noFill/>
        </p:spPr>
        <p:txBody>
          <a:bodyPr wrap="none" rtlCol="0">
            <a:spAutoFit/>
          </a:bodyPr>
          <a:lstStyle/>
          <a:p>
            <a:r>
              <a:rPr lang="de-DE" sz="2800" dirty="0"/>
              <a:t>Datenübersicht</a:t>
            </a:r>
          </a:p>
        </p:txBody>
      </p:sp>
      <p:pic>
        <p:nvPicPr>
          <p:cNvPr id="5" name="Grafik 4">
            <a:extLst>
              <a:ext uri="{FF2B5EF4-FFF2-40B4-BE49-F238E27FC236}">
                <a16:creationId xmlns:a16="http://schemas.microsoft.com/office/drawing/2014/main" id="{83E16E68-A8E1-8614-7A2E-6C82E474C3EC}"/>
              </a:ext>
            </a:extLst>
          </p:cNvPr>
          <p:cNvPicPr>
            <a:picLocks noChangeAspect="1"/>
          </p:cNvPicPr>
          <p:nvPr/>
        </p:nvPicPr>
        <p:blipFill>
          <a:blip r:embed="rId3"/>
          <a:stretch>
            <a:fillRect/>
          </a:stretch>
        </p:blipFill>
        <p:spPr>
          <a:xfrm>
            <a:off x="1545996" y="1272871"/>
            <a:ext cx="8632729" cy="5487767"/>
          </a:xfrm>
          <a:prstGeom prst="rect">
            <a:avLst/>
          </a:prstGeom>
        </p:spPr>
      </p:pic>
    </p:spTree>
    <p:extLst>
      <p:ext uri="{BB962C8B-B14F-4D97-AF65-F5344CB8AC3E}">
        <p14:creationId xmlns:p14="http://schemas.microsoft.com/office/powerpoint/2010/main" val="24280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978117F-00BD-CA3D-4F61-52C7B06E72D0}"/>
              </a:ext>
            </a:extLst>
          </p:cNvPr>
          <p:cNvPicPr>
            <a:picLocks noChangeAspect="1"/>
          </p:cNvPicPr>
          <p:nvPr/>
        </p:nvPicPr>
        <p:blipFill>
          <a:blip r:embed="rId3"/>
          <a:stretch>
            <a:fillRect/>
          </a:stretch>
        </p:blipFill>
        <p:spPr>
          <a:xfrm>
            <a:off x="2743201" y="1297625"/>
            <a:ext cx="6848723" cy="5445705"/>
          </a:xfrm>
          <a:prstGeom prst="rect">
            <a:avLst/>
          </a:prstGeom>
        </p:spPr>
      </p:pic>
      <p:sp>
        <p:nvSpPr>
          <p:cNvPr id="16" name="Textfeld 15">
            <a:extLst>
              <a:ext uri="{FF2B5EF4-FFF2-40B4-BE49-F238E27FC236}">
                <a16:creationId xmlns:a16="http://schemas.microsoft.com/office/drawing/2014/main" id="{06B35A79-4E5D-5C71-2F7C-7C91B6CC223C}"/>
              </a:ext>
            </a:extLst>
          </p:cNvPr>
          <p:cNvSpPr txBox="1"/>
          <p:nvPr/>
        </p:nvSpPr>
        <p:spPr>
          <a:xfrm>
            <a:off x="0" y="1432657"/>
            <a:ext cx="5343277" cy="338554"/>
          </a:xfrm>
          <a:prstGeom prst="rect">
            <a:avLst/>
          </a:prstGeom>
          <a:noFill/>
        </p:spPr>
        <p:txBody>
          <a:bodyPr wrap="square">
            <a:spAutoFit/>
          </a:bodyPr>
          <a:lstStyle/>
          <a:p>
            <a:endParaRPr lang="de-DE" sz="1600" dirty="0"/>
          </a:p>
        </p:txBody>
      </p:sp>
      <p:sp>
        <p:nvSpPr>
          <p:cNvPr id="18" name="Textfeld 17">
            <a:extLst>
              <a:ext uri="{FF2B5EF4-FFF2-40B4-BE49-F238E27FC236}">
                <a16:creationId xmlns:a16="http://schemas.microsoft.com/office/drawing/2014/main" id="{2510E49D-B2F9-3668-BCB1-6DAE82704E2C}"/>
              </a:ext>
            </a:extLst>
          </p:cNvPr>
          <p:cNvSpPr txBox="1"/>
          <p:nvPr/>
        </p:nvSpPr>
        <p:spPr>
          <a:xfrm>
            <a:off x="0" y="114341"/>
            <a:ext cx="12192001" cy="738664"/>
          </a:xfrm>
          <a:prstGeom prst="rect">
            <a:avLst/>
          </a:prstGeom>
          <a:noFill/>
        </p:spPr>
        <p:txBody>
          <a:bodyPr wrap="square">
            <a:spAutoFit/>
          </a:bodyPr>
          <a:lstStyle/>
          <a:p>
            <a:pPr algn="ctr"/>
            <a:r>
              <a:rPr lang="de-DE" sz="2400" dirty="0"/>
              <a:t>🔍 Datengrundlage &amp; Ziel</a:t>
            </a:r>
          </a:p>
          <a:p>
            <a:pPr algn="ctr"/>
            <a:r>
              <a:rPr lang="de-DE" sz="1800" dirty="0"/>
              <a:t>Analyse von Nutzerdaten um zentrale Nutzungsmuster und Optimierungspotenziale zu erkennen.</a:t>
            </a:r>
          </a:p>
        </p:txBody>
      </p:sp>
    </p:spTree>
    <p:extLst>
      <p:ext uri="{BB962C8B-B14F-4D97-AF65-F5344CB8AC3E}">
        <p14:creationId xmlns:p14="http://schemas.microsoft.com/office/powerpoint/2010/main" val="399892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58A5145-9FFB-D7B4-6B25-D978162CE611}"/>
              </a:ext>
            </a:extLst>
          </p:cNvPr>
          <p:cNvPicPr>
            <a:picLocks noChangeAspect="1"/>
          </p:cNvPicPr>
          <p:nvPr/>
        </p:nvPicPr>
        <p:blipFill>
          <a:blip r:embed="rId3"/>
          <a:stretch>
            <a:fillRect/>
          </a:stretch>
        </p:blipFill>
        <p:spPr>
          <a:xfrm>
            <a:off x="5544742" y="1542015"/>
            <a:ext cx="6079170" cy="5215126"/>
          </a:xfrm>
          <a:prstGeom prst="rect">
            <a:avLst/>
          </a:prstGeom>
        </p:spPr>
      </p:pic>
      <p:sp>
        <p:nvSpPr>
          <p:cNvPr id="9" name="Textfeld 8">
            <a:extLst>
              <a:ext uri="{FF2B5EF4-FFF2-40B4-BE49-F238E27FC236}">
                <a16:creationId xmlns:a16="http://schemas.microsoft.com/office/drawing/2014/main" id="{E4410A7A-B68C-7F7C-6659-655701F3B44B}"/>
              </a:ext>
            </a:extLst>
          </p:cNvPr>
          <p:cNvSpPr txBox="1"/>
          <p:nvPr/>
        </p:nvSpPr>
        <p:spPr>
          <a:xfrm>
            <a:off x="3770583" y="321167"/>
            <a:ext cx="3417395" cy="306174"/>
          </a:xfrm>
          <a:prstGeom prst="rect">
            <a:avLst/>
          </a:prstGeom>
          <a:noFill/>
        </p:spPr>
        <p:txBody>
          <a:bodyPr wrap="square">
            <a:spAutoFit/>
          </a:bodyPr>
          <a:lstStyle/>
          <a:p>
            <a:pPr>
              <a:lnSpc>
                <a:spcPts val="1425"/>
              </a:lnSpc>
              <a:buNone/>
            </a:pPr>
            <a:r>
              <a:rPr lang="de-DE" sz="2400" b="1" dirty="0">
                <a:effectLst/>
                <a:latin typeface="Consolas" panose="020B0609020204030204" pitchFamily="49" charset="0"/>
              </a:rPr>
              <a:t>Korrelationsanalyse</a:t>
            </a:r>
            <a:endParaRPr lang="de-DE" sz="2400" b="0" dirty="0">
              <a:effectLst/>
              <a:latin typeface="Consolas" panose="020B0609020204030204" pitchFamily="49" charset="0"/>
            </a:endParaRPr>
          </a:p>
        </p:txBody>
      </p:sp>
      <p:sp>
        <p:nvSpPr>
          <p:cNvPr id="4" name="Textfeld 3">
            <a:extLst>
              <a:ext uri="{FF2B5EF4-FFF2-40B4-BE49-F238E27FC236}">
                <a16:creationId xmlns:a16="http://schemas.microsoft.com/office/drawing/2014/main" id="{0A4DBEB5-618C-8EC0-4E05-49B0768ABE72}"/>
              </a:ext>
            </a:extLst>
          </p:cNvPr>
          <p:cNvSpPr txBox="1"/>
          <p:nvPr/>
        </p:nvSpPr>
        <p:spPr>
          <a:xfrm>
            <a:off x="640478" y="2245829"/>
            <a:ext cx="4033696" cy="3515514"/>
          </a:xfrm>
          <a:prstGeom prst="rect">
            <a:avLst/>
          </a:prstGeom>
          <a:noFill/>
        </p:spPr>
        <p:txBody>
          <a:bodyPr wrap="square">
            <a:spAutoFit/>
          </a:bodyPr>
          <a:lstStyle/>
          <a:p>
            <a:pPr marL="285750" indent="-285750">
              <a:lnSpc>
                <a:spcPts val="1425"/>
              </a:lnSpc>
              <a:buFontTx/>
              <a:buChar char="-"/>
            </a:pPr>
            <a:r>
              <a:rPr lang="de-DE" sz="1600" b="0" dirty="0">
                <a:solidFill>
                  <a:schemeClr val="tx1">
                    <a:lumMod val="75000"/>
                    <a:lumOff val="25000"/>
                  </a:schemeClr>
                </a:solidFill>
                <a:effectLst/>
              </a:rPr>
              <a:t>Seitenaufrufe und Absprungrate korrelieren negativ (−0,38): Mehr Seitenaufrufe gehen tendenziell mit einer geringeren Absprungrate einher.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Verweildauer (Sekunden) und Seiten pro Sitzung weisen eine moderate positive Korrelation (0,56) auf: Längere Sitzungen gehen mit mehr aufgerufenen Seiten einher.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Absprungrate und Verweildauer korrelieren leicht negativ (−0,20): Kürzere Verweildauer ist mit höherer Absprungrate verbunden.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Die Korrelationen zwischen „Nutzer insgesamt“ und anderen Kennzahlen sind eher schwach.</a:t>
            </a:r>
          </a:p>
        </p:txBody>
      </p:sp>
      <p:sp>
        <p:nvSpPr>
          <p:cNvPr id="8" name="Textfeld 7">
            <a:extLst>
              <a:ext uri="{FF2B5EF4-FFF2-40B4-BE49-F238E27FC236}">
                <a16:creationId xmlns:a16="http://schemas.microsoft.com/office/drawing/2014/main" id="{F50A58BE-EE4A-3C1B-3C3C-339553A899E8}"/>
              </a:ext>
            </a:extLst>
          </p:cNvPr>
          <p:cNvSpPr txBox="1"/>
          <p:nvPr/>
        </p:nvSpPr>
        <p:spPr>
          <a:xfrm>
            <a:off x="870568" y="840576"/>
            <a:ext cx="10753344" cy="369332"/>
          </a:xfrm>
          <a:prstGeom prst="rect">
            <a:avLst/>
          </a:prstGeom>
          <a:noFill/>
        </p:spPr>
        <p:txBody>
          <a:bodyPr wrap="square">
            <a:spAutoFit/>
          </a:bodyPr>
          <a:lstStyle/>
          <a:p>
            <a:r>
              <a:rPr lang="de-DE" sz="1800" b="0" dirty="0">
                <a:solidFill>
                  <a:schemeClr val="tx1">
                    <a:lumMod val="75000"/>
                    <a:lumOff val="25000"/>
                  </a:schemeClr>
                </a:solidFill>
                <a:effectLst/>
              </a:rPr>
              <a:t>Diese M</a:t>
            </a:r>
            <a:r>
              <a:rPr lang="de-DE" dirty="0">
                <a:solidFill>
                  <a:schemeClr val="tx1">
                    <a:lumMod val="75000"/>
                    <a:lumOff val="25000"/>
                  </a:schemeClr>
                </a:solidFill>
              </a:rPr>
              <a:t>atrix soll </a:t>
            </a:r>
            <a:r>
              <a:rPr lang="de-DE" sz="1800" b="0" dirty="0">
                <a:solidFill>
                  <a:schemeClr val="tx1">
                    <a:lumMod val="75000"/>
                    <a:lumOff val="25000"/>
                  </a:schemeClr>
                </a:solidFill>
                <a:effectLst/>
              </a:rPr>
              <a:t>helfen, das Nutzerverhalten besser zu verstehen und Optimierungspotenziale zu erkennen.</a:t>
            </a:r>
            <a:endParaRPr lang="de-DE" dirty="0"/>
          </a:p>
        </p:txBody>
      </p:sp>
    </p:spTree>
    <p:extLst>
      <p:ext uri="{BB962C8B-B14F-4D97-AF65-F5344CB8AC3E}">
        <p14:creationId xmlns:p14="http://schemas.microsoft.com/office/powerpoint/2010/main" val="276141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B4839E4-4D4D-5828-6918-BBFD74DDB29D}"/>
              </a:ext>
            </a:extLst>
          </p:cNvPr>
          <p:cNvPicPr>
            <a:picLocks noChangeAspect="1"/>
          </p:cNvPicPr>
          <p:nvPr/>
        </p:nvPicPr>
        <p:blipFill>
          <a:blip r:embed="rId3"/>
          <a:stretch>
            <a:fillRect/>
          </a:stretch>
        </p:blipFill>
        <p:spPr>
          <a:xfrm>
            <a:off x="1857968" y="594862"/>
            <a:ext cx="8476064" cy="3672960"/>
          </a:xfrm>
          <a:prstGeom prst="rect">
            <a:avLst/>
          </a:prstGeom>
        </p:spPr>
      </p:pic>
      <p:sp>
        <p:nvSpPr>
          <p:cNvPr id="6" name="Textfeld 5">
            <a:extLst>
              <a:ext uri="{FF2B5EF4-FFF2-40B4-BE49-F238E27FC236}">
                <a16:creationId xmlns:a16="http://schemas.microsoft.com/office/drawing/2014/main" id="{0D492945-1D49-232D-F58E-2890EBC8FCC4}"/>
              </a:ext>
            </a:extLst>
          </p:cNvPr>
          <p:cNvSpPr txBox="1"/>
          <p:nvPr/>
        </p:nvSpPr>
        <p:spPr>
          <a:xfrm>
            <a:off x="2497394" y="0"/>
            <a:ext cx="6394764" cy="523220"/>
          </a:xfrm>
          <a:prstGeom prst="rect">
            <a:avLst/>
          </a:prstGeom>
          <a:noFill/>
        </p:spPr>
        <p:txBody>
          <a:bodyPr wrap="none" rtlCol="0">
            <a:spAutoFit/>
          </a:bodyPr>
          <a:lstStyle/>
          <a:p>
            <a:r>
              <a:rPr lang="de-DE" sz="2800" dirty="0"/>
              <a:t>Aggregation der Verhaltensdaten pro Tag</a:t>
            </a:r>
          </a:p>
        </p:txBody>
      </p:sp>
      <p:sp>
        <p:nvSpPr>
          <p:cNvPr id="7" name="Textfeld 6">
            <a:extLst>
              <a:ext uri="{FF2B5EF4-FFF2-40B4-BE49-F238E27FC236}">
                <a16:creationId xmlns:a16="http://schemas.microsoft.com/office/drawing/2014/main" id="{50C88989-2C46-D52B-6C6C-DE74BB011C93}"/>
              </a:ext>
            </a:extLst>
          </p:cNvPr>
          <p:cNvSpPr txBox="1"/>
          <p:nvPr/>
        </p:nvSpPr>
        <p:spPr>
          <a:xfrm>
            <a:off x="91440" y="4661765"/>
            <a:ext cx="12192000" cy="1815882"/>
          </a:xfrm>
          <a:prstGeom prst="rect">
            <a:avLst/>
          </a:prstGeom>
          <a:noFill/>
        </p:spPr>
        <p:txBody>
          <a:bodyPr wrap="square" rtlCol="0">
            <a:spAutoFit/>
          </a:bodyPr>
          <a:lstStyle/>
          <a:p>
            <a:r>
              <a:rPr lang="de-DE" sz="1400" b="1" dirty="0"/>
              <a:t>Die Tabelle zeigt eine erste Zusammenfassung der wichtigsten Verhaltenskennzahlen pro Tag.</a:t>
            </a:r>
          </a:p>
          <a:p>
            <a:endParaRPr lang="de-DE" sz="1400" dirty="0"/>
          </a:p>
          <a:p>
            <a:r>
              <a:rPr lang="de-DE" sz="1400" dirty="0"/>
              <a:t>Diese aggregierten Werte bilden die Grundlage, um zeitliche Veränderungen im Nutzerverhalten zu analysieren, wie z. B. ob es bestimmte Wochentage mit besonders vielen Besuchern gibt oder wie sich die Verweildauer über die Zeit verändert.</a:t>
            </a:r>
          </a:p>
          <a:p>
            <a:endParaRPr lang="de-DE" sz="1400" dirty="0"/>
          </a:p>
          <a:p>
            <a:r>
              <a:rPr lang="de-DE" sz="1400" dirty="0"/>
              <a:t>Diese Informationen sind wichtig, um saisonale Effekte, Spitzenzeiten oder potenzielle Problemzeiten (z. B. hohe Absprungrate) zu erkennen und darauf reagieren zu können.</a:t>
            </a:r>
          </a:p>
          <a:p>
            <a:endParaRPr lang="de-DE" sz="1400" dirty="0"/>
          </a:p>
        </p:txBody>
      </p:sp>
    </p:spTree>
    <p:extLst>
      <p:ext uri="{BB962C8B-B14F-4D97-AF65-F5344CB8AC3E}">
        <p14:creationId xmlns:p14="http://schemas.microsoft.com/office/powerpoint/2010/main" val="41939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C99B9D4-20E2-0F4D-90EE-376D5DF1BE53}"/>
              </a:ext>
            </a:extLst>
          </p:cNvPr>
          <p:cNvPicPr>
            <a:picLocks noChangeAspect="1"/>
          </p:cNvPicPr>
          <p:nvPr/>
        </p:nvPicPr>
        <p:blipFill>
          <a:blip r:embed="rId3"/>
          <a:stretch>
            <a:fillRect/>
          </a:stretch>
        </p:blipFill>
        <p:spPr>
          <a:xfrm>
            <a:off x="2334045" y="1304014"/>
            <a:ext cx="7199569" cy="5380488"/>
          </a:xfrm>
          <a:prstGeom prst="rect">
            <a:avLst/>
          </a:prstGeom>
        </p:spPr>
      </p:pic>
      <p:sp>
        <p:nvSpPr>
          <p:cNvPr id="7" name="Textfeld 6">
            <a:extLst>
              <a:ext uri="{FF2B5EF4-FFF2-40B4-BE49-F238E27FC236}">
                <a16:creationId xmlns:a16="http://schemas.microsoft.com/office/drawing/2014/main" id="{A0DEB47C-73E4-62CC-19F8-B9E14EC6DA44}"/>
              </a:ext>
            </a:extLst>
          </p:cNvPr>
          <p:cNvSpPr txBox="1"/>
          <p:nvPr/>
        </p:nvSpPr>
        <p:spPr>
          <a:xfrm>
            <a:off x="894735" y="230551"/>
            <a:ext cx="10571740" cy="461665"/>
          </a:xfrm>
          <a:prstGeom prst="rect">
            <a:avLst/>
          </a:prstGeom>
          <a:noFill/>
        </p:spPr>
        <p:txBody>
          <a:bodyPr wrap="none" rtlCol="0">
            <a:spAutoFit/>
          </a:bodyPr>
          <a:lstStyle/>
          <a:p>
            <a:r>
              <a:rPr lang="de-DE" sz="2400" b="1" dirty="0"/>
              <a:t>Analyse der Zeitreihe: Trend, saisonale Muster und Rest bei Seitenaufrufen</a:t>
            </a:r>
          </a:p>
        </p:txBody>
      </p:sp>
    </p:spTree>
    <p:extLst>
      <p:ext uri="{BB962C8B-B14F-4D97-AF65-F5344CB8AC3E}">
        <p14:creationId xmlns:p14="http://schemas.microsoft.com/office/powerpoint/2010/main" val="398044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A2BF2B9-F239-8C87-8426-46BBF70C2EF4}"/>
              </a:ext>
            </a:extLst>
          </p:cNvPr>
          <p:cNvPicPr>
            <a:picLocks noChangeAspect="1"/>
          </p:cNvPicPr>
          <p:nvPr/>
        </p:nvPicPr>
        <p:blipFill>
          <a:blip r:embed="rId3"/>
          <a:stretch>
            <a:fillRect/>
          </a:stretch>
        </p:blipFill>
        <p:spPr>
          <a:xfrm>
            <a:off x="0" y="3336100"/>
            <a:ext cx="8444285" cy="3547302"/>
          </a:xfrm>
          <a:prstGeom prst="rect">
            <a:avLst/>
          </a:prstGeom>
        </p:spPr>
      </p:pic>
      <p:sp>
        <p:nvSpPr>
          <p:cNvPr id="6" name="Textfeld 5">
            <a:extLst>
              <a:ext uri="{FF2B5EF4-FFF2-40B4-BE49-F238E27FC236}">
                <a16:creationId xmlns:a16="http://schemas.microsoft.com/office/drawing/2014/main" id="{84CEA768-A678-94EC-03CF-3049F74FB622}"/>
              </a:ext>
            </a:extLst>
          </p:cNvPr>
          <p:cNvSpPr txBox="1"/>
          <p:nvPr/>
        </p:nvSpPr>
        <p:spPr>
          <a:xfrm>
            <a:off x="673192" y="1452606"/>
            <a:ext cx="5422808" cy="1077218"/>
          </a:xfrm>
          <a:prstGeom prst="rect">
            <a:avLst/>
          </a:prstGeom>
          <a:noFill/>
        </p:spPr>
        <p:txBody>
          <a:bodyPr wrap="square" rtlCol="0">
            <a:spAutoFit/>
          </a:bodyPr>
          <a:lstStyle/>
          <a:p>
            <a:br>
              <a:rPr lang="de-DE" sz="1600" dirty="0"/>
            </a:br>
            <a:r>
              <a:rPr lang="de-DE" sz="1600" dirty="0"/>
              <a:t>Hier sehen wir, an welchen Tagen die Seitenaufrufe auf der Website besonders ungewöhnlich waren – also Ausreißer-Tage, die sich stark von normalen Tagen unterscheiden.</a:t>
            </a:r>
          </a:p>
        </p:txBody>
      </p:sp>
      <p:sp>
        <p:nvSpPr>
          <p:cNvPr id="7" name="Textfeld 6">
            <a:extLst>
              <a:ext uri="{FF2B5EF4-FFF2-40B4-BE49-F238E27FC236}">
                <a16:creationId xmlns:a16="http://schemas.microsoft.com/office/drawing/2014/main" id="{11B27CAA-6A77-7FE1-8899-DC7F0A6215BF}"/>
              </a:ext>
            </a:extLst>
          </p:cNvPr>
          <p:cNvSpPr txBox="1"/>
          <p:nvPr/>
        </p:nvSpPr>
        <p:spPr>
          <a:xfrm>
            <a:off x="0" y="0"/>
            <a:ext cx="6567777" cy="646331"/>
          </a:xfrm>
          <a:prstGeom prst="rect">
            <a:avLst/>
          </a:prstGeom>
          <a:noFill/>
        </p:spPr>
        <p:txBody>
          <a:bodyPr wrap="square" rtlCol="0">
            <a:spAutoFit/>
          </a:bodyPr>
          <a:lstStyle/>
          <a:p>
            <a:r>
              <a:rPr lang="de-DE" b="1" dirty="0"/>
              <a:t>Erkennung und Visualisierung von ungewöhnlichen Tagen bei Seitenaufrufen</a:t>
            </a:r>
          </a:p>
        </p:txBody>
      </p:sp>
      <p:pic>
        <p:nvPicPr>
          <p:cNvPr id="8" name="Grafik 7">
            <a:extLst>
              <a:ext uri="{FF2B5EF4-FFF2-40B4-BE49-F238E27FC236}">
                <a16:creationId xmlns:a16="http://schemas.microsoft.com/office/drawing/2014/main" id="{00953FE0-879E-22DE-CEFC-6B65644C748F}"/>
              </a:ext>
            </a:extLst>
          </p:cNvPr>
          <p:cNvPicPr>
            <a:picLocks noChangeAspect="1"/>
          </p:cNvPicPr>
          <p:nvPr/>
        </p:nvPicPr>
        <p:blipFill>
          <a:blip r:embed="rId4"/>
          <a:stretch>
            <a:fillRect/>
          </a:stretch>
        </p:blipFill>
        <p:spPr>
          <a:xfrm>
            <a:off x="7199697" y="394255"/>
            <a:ext cx="4992303" cy="2797466"/>
          </a:xfrm>
          <a:prstGeom prst="rect">
            <a:avLst/>
          </a:prstGeom>
        </p:spPr>
      </p:pic>
    </p:spTree>
    <p:extLst>
      <p:ext uri="{BB962C8B-B14F-4D97-AF65-F5344CB8AC3E}">
        <p14:creationId xmlns:p14="http://schemas.microsoft.com/office/powerpoint/2010/main" val="117639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D442F96-B563-42FB-3CA1-05186F7F1E27}"/>
              </a:ext>
            </a:extLst>
          </p:cNvPr>
          <p:cNvPicPr>
            <a:picLocks noChangeAspect="1"/>
          </p:cNvPicPr>
          <p:nvPr/>
        </p:nvPicPr>
        <p:blipFill>
          <a:blip r:embed="rId3"/>
          <a:stretch>
            <a:fillRect/>
          </a:stretch>
        </p:blipFill>
        <p:spPr>
          <a:xfrm>
            <a:off x="3374068" y="3876259"/>
            <a:ext cx="4598215" cy="2981741"/>
          </a:xfrm>
          <a:prstGeom prst="rect">
            <a:avLst/>
          </a:prstGeom>
        </p:spPr>
      </p:pic>
      <p:pic>
        <p:nvPicPr>
          <p:cNvPr id="5" name="Grafik 4">
            <a:extLst>
              <a:ext uri="{FF2B5EF4-FFF2-40B4-BE49-F238E27FC236}">
                <a16:creationId xmlns:a16="http://schemas.microsoft.com/office/drawing/2014/main" id="{87AB6E81-C90D-CC22-F41B-B598AABA431C}"/>
              </a:ext>
            </a:extLst>
          </p:cNvPr>
          <p:cNvPicPr>
            <a:picLocks noChangeAspect="1"/>
          </p:cNvPicPr>
          <p:nvPr/>
        </p:nvPicPr>
        <p:blipFill>
          <a:blip r:embed="rId4"/>
          <a:stretch>
            <a:fillRect/>
          </a:stretch>
        </p:blipFill>
        <p:spPr>
          <a:xfrm>
            <a:off x="1310576" y="887697"/>
            <a:ext cx="8864832" cy="2988562"/>
          </a:xfrm>
          <a:prstGeom prst="rect">
            <a:avLst/>
          </a:prstGeom>
        </p:spPr>
      </p:pic>
      <p:sp>
        <p:nvSpPr>
          <p:cNvPr id="7" name="Textfeld 6">
            <a:extLst>
              <a:ext uri="{FF2B5EF4-FFF2-40B4-BE49-F238E27FC236}">
                <a16:creationId xmlns:a16="http://schemas.microsoft.com/office/drawing/2014/main" id="{9036581B-C714-AC4C-2DB5-573253C5D69D}"/>
              </a:ext>
            </a:extLst>
          </p:cNvPr>
          <p:cNvSpPr txBox="1"/>
          <p:nvPr/>
        </p:nvSpPr>
        <p:spPr>
          <a:xfrm>
            <a:off x="26568" y="951875"/>
            <a:ext cx="12192000" cy="276742"/>
          </a:xfrm>
          <a:prstGeom prst="rect">
            <a:avLst/>
          </a:prstGeom>
          <a:noFill/>
        </p:spPr>
        <p:txBody>
          <a:bodyPr wrap="square">
            <a:spAutoFit/>
          </a:bodyPr>
          <a:lstStyle/>
          <a:p>
            <a:pPr>
              <a:lnSpc>
                <a:spcPts val="1425"/>
              </a:lnSpc>
              <a:buNone/>
            </a:pPr>
            <a:endParaRPr lang="de-DE" sz="1400" b="0" dirty="0">
              <a:effectLst/>
            </a:endParaRPr>
          </a:p>
        </p:txBody>
      </p:sp>
      <p:sp>
        <p:nvSpPr>
          <p:cNvPr id="9" name="Textfeld 8">
            <a:extLst>
              <a:ext uri="{FF2B5EF4-FFF2-40B4-BE49-F238E27FC236}">
                <a16:creationId xmlns:a16="http://schemas.microsoft.com/office/drawing/2014/main" id="{BC5D5810-662B-DA81-0136-7055A7DD6760}"/>
              </a:ext>
            </a:extLst>
          </p:cNvPr>
          <p:cNvSpPr txBox="1"/>
          <p:nvPr/>
        </p:nvSpPr>
        <p:spPr>
          <a:xfrm>
            <a:off x="2100600" y="159060"/>
            <a:ext cx="7284784" cy="305148"/>
          </a:xfrm>
          <a:prstGeom prst="rect">
            <a:avLst/>
          </a:prstGeom>
          <a:noFill/>
        </p:spPr>
        <p:txBody>
          <a:bodyPr wrap="square">
            <a:spAutoFit/>
          </a:bodyPr>
          <a:lstStyle/>
          <a:p>
            <a:pPr>
              <a:lnSpc>
                <a:spcPts val="1425"/>
              </a:lnSpc>
              <a:buNone/>
            </a:pPr>
            <a:r>
              <a:rPr lang="de-DE" sz="2200" b="1" dirty="0">
                <a:effectLst/>
              </a:rPr>
              <a:t>Entwicklung der wichtigsten Besuchergruppen über Zeit</a:t>
            </a:r>
            <a:endParaRPr lang="de-DE" sz="2200" b="0" dirty="0">
              <a:effectLst/>
            </a:endParaRPr>
          </a:p>
        </p:txBody>
      </p:sp>
    </p:spTree>
    <p:extLst>
      <p:ext uri="{BB962C8B-B14F-4D97-AF65-F5344CB8AC3E}">
        <p14:creationId xmlns:p14="http://schemas.microsoft.com/office/powerpoint/2010/main" val="69493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3AB412D-35B3-16A8-44FD-F340F99A2CE4}"/>
              </a:ext>
            </a:extLst>
          </p:cNvPr>
          <p:cNvPicPr>
            <a:picLocks noChangeAspect="1"/>
          </p:cNvPicPr>
          <p:nvPr/>
        </p:nvPicPr>
        <p:blipFill>
          <a:blip r:embed="rId3"/>
          <a:stretch>
            <a:fillRect/>
          </a:stretch>
        </p:blipFill>
        <p:spPr>
          <a:xfrm>
            <a:off x="405516" y="3084667"/>
            <a:ext cx="3594355" cy="3385986"/>
          </a:xfrm>
          <a:prstGeom prst="rect">
            <a:avLst/>
          </a:prstGeom>
        </p:spPr>
      </p:pic>
      <p:pic>
        <p:nvPicPr>
          <p:cNvPr id="5" name="Grafik 4">
            <a:extLst>
              <a:ext uri="{FF2B5EF4-FFF2-40B4-BE49-F238E27FC236}">
                <a16:creationId xmlns:a16="http://schemas.microsoft.com/office/drawing/2014/main" id="{EEB4B4BA-BAC5-5518-ED4A-1E6C5AFE68FF}"/>
              </a:ext>
            </a:extLst>
          </p:cNvPr>
          <p:cNvPicPr>
            <a:picLocks noChangeAspect="1"/>
          </p:cNvPicPr>
          <p:nvPr/>
        </p:nvPicPr>
        <p:blipFill>
          <a:blip r:embed="rId4"/>
          <a:stretch>
            <a:fillRect/>
          </a:stretch>
        </p:blipFill>
        <p:spPr>
          <a:xfrm>
            <a:off x="4510943" y="3084667"/>
            <a:ext cx="3673599" cy="3385986"/>
          </a:xfrm>
          <a:prstGeom prst="rect">
            <a:avLst/>
          </a:prstGeom>
        </p:spPr>
      </p:pic>
      <p:pic>
        <p:nvPicPr>
          <p:cNvPr id="8" name="Grafik 7">
            <a:extLst>
              <a:ext uri="{FF2B5EF4-FFF2-40B4-BE49-F238E27FC236}">
                <a16:creationId xmlns:a16="http://schemas.microsoft.com/office/drawing/2014/main" id="{BB455EAE-2E6E-EFCE-384E-DFD5EF8F1DA8}"/>
              </a:ext>
            </a:extLst>
          </p:cNvPr>
          <p:cNvPicPr>
            <a:picLocks noChangeAspect="1"/>
          </p:cNvPicPr>
          <p:nvPr/>
        </p:nvPicPr>
        <p:blipFill>
          <a:blip r:embed="rId5"/>
          <a:stretch>
            <a:fillRect/>
          </a:stretch>
        </p:blipFill>
        <p:spPr>
          <a:xfrm>
            <a:off x="8518402" y="3084667"/>
            <a:ext cx="3673598" cy="3446915"/>
          </a:xfrm>
          <a:prstGeom prst="rect">
            <a:avLst/>
          </a:prstGeom>
        </p:spPr>
      </p:pic>
      <p:sp>
        <p:nvSpPr>
          <p:cNvPr id="10" name="Textfeld 9">
            <a:extLst>
              <a:ext uri="{FF2B5EF4-FFF2-40B4-BE49-F238E27FC236}">
                <a16:creationId xmlns:a16="http://schemas.microsoft.com/office/drawing/2014/main" id="{05F262CC-C91A-A4AE-9BB5-C08A78B02A42}"/>
              </a:ext>
            </a:extLst>
          </p:cNvPr>
          <p:cNvSpPr txBox="1"/>
          <p:nvPr/>
        </p:nvSpPr>
        <p:spPr>
          <a:xfrm>
            <a:off x="2202692" y="488317"/>
            <a:ext cx="8611081" cy="678391"/>
          </a:xfrm>
          <a:prstGeom prst="rect">
            <a:avLst/>
          </a:prstGeom>
          <a:noFill/>
        </p:spPr>
        <p:txBody>
          <a:bodyPr wrap="square">
            <a:spAutoFit/>
          </a:bodyPr>
          <a:lstStyle/>
          <a:p>
            <a:pPr>
              <a:lnSpc>
                <a:spcPts val="1425"/>
              </a:lnSpc>
              <a:buNone/>
            </a:pPr>
            <a:r>
              <a:rPr lang="de-DE" sz="2600" b="1" dirty="0">
                <a:solidFill>
                  <a:schemeClr val="tx1">
                    <a:lumMod val="75000"/>
                    <a:lumOff val="25000"/>
                  </a:schemeClr>
                </a:solidFill>
                <a:effectLst/>
              </a:rPr>
              <a:t>Nutzer-Cluster-Analyse auf Basis von Device-Nutzung,</a:t>
            </a:r>
          </a:p>
          <a:p>
            <a:pPr>
              <a:lnSpc>
                <a:spcPts val="1425"/>
              </a:lnSpc>
              <a:buNone/>
            </a:pPr>
            <a:endParaRPr lang="de-DE" sz="2600" b="1" dirty="0">
              <a:solidFill>
                <a:schemeClr val="tx1">
                  <a:lumMod val="75000"/>
                  <a:lumOff val="25000"/>
                </a:schemeClr>
              </a:solidFill>
            </a:endParaRPr>
          </a:p>
          <a:p>
            <a:pPr>
              <a:lnSpc>
                <a:spcPts val="1425"/>
              </a:lnSpc>
              <a:buNone/>
            </a:pPr>
            <a:r>
              <a:rPr lang="de-DE" sz="2600" b="1" dirty="0">
                <a:solidFill>
                  <a:schemeClr val="tx1">
                    <a:lumMod val="75000"/>
                    <a:lumOff val="25000"/>
                  </a:schemeClr>
                </a:solidFill>
                <a:effectLst/>
              </a:rPr>
              <a:t>Traffic-Quellen und Engagement-Metriken</a:t>
            </a:r>
            <a:endParaRPr lang="de-DE" sz="2600" b="0" dirty="0">
              <a:solidFill>
                <a:schemeClr val="tx1">
                  <a:lumMod val="75000"/>
                  <a:lumOff val="25000"/>
                </a:schemeClr>
              </a:solidFill>
              <a:effectLst/>
            </a:endParaRPr>
          </a:p>
        </p:txBody>
      </p:sp>
      <p:sp>
        <p:nvSpPr>
          <p:cNvPr id="12" name="Textfeld 11">
            <a:extLst>
              <a:ext uri="{FF2B5EF4-FFF2-40B4-BE49-F238E27FC236}">
                <a16:creationId xmlns:a16="http://schemas.microsoft.com/office/drawing/2014/main" id="{6D483A0F-7D93-C18B-E4E8-5584D2314FB6}"/>
              </a:ext>
            </a:extLst>
          </p:cNvPr>
          <p:cNvSpPr txBox="1"/>
          <p:nvPr/>
        </p:nvSpPr>
        <p:spPr>
          <a:xfrm>
            <a:off x="1482111" y="1718012"/>
            <a:ext cx="9227778" cy="815351"/>
          </a:xfrm>
          <a:prstGeom prst="rect">
            <a:avLst/>
          </a:prstGeom>
          <a:noFill/>
        </p:spPr>
        <p:txBody>
          <a:bodyPr wrap="square">
            <a:spAutoFit/>
          </a:bodyPr>
          <a:lstStyle/>
          <a:p>
            <a:pPr>
              <a:lnSpc>
                <a:spcPts val="1425"/>
              </a:lnSpc>
              <a:buNone/>
            </a:pPr>
            <a:r>
              <a:rPr lang="de-DE" sz="1400" dirty="0">
                <a:solidFill>
                  <a:schemeClr val="tx1">
                    <a:lumMod val="75000"/>
                    <a:lumOff val="25000"/>
                  </a:schemeClr>
                </a:solidFill>
              </a:rPr>
              <a:t>Ziel dieser Analyse ist es, typische Nutzungsmuster auf einer Website zu identifizieren – basierend auf Informationen wie Gerätetypen, Traffic-Quellen und dem Verhalten der Besucher. Dabei werden keine einzelnen Nutzer betrachtet, sondern Tage gruppiert, an denen sich das Verhalten der Gesamtbesucher ähnelte. Die Analyse erfolgt mit Methoden wie </a:t>
            </a:r>
            <a:r>
              <a:rPr lang="de-DE" sz="1400" dirty="0" err="1">
                <a:solidFill>
                  <a:schemeClr val="tx1">
                    <a:lumMod val="75000"/>
                    <a:lumOff val="25000"/>
                  </a:schemeClr>
                </a:solidFill>
              </a:rPr>
              <a:t>KMeans</a:t>
            </a:r>
            <a:r>
              <a:rPr lang="de-DE" sz="1400" dirty="0">
                <a:solidFill>
                  <a:schemeClr val="tx1">
                    <a:lumMod val="75000"/>
                    <a:lumOff val="25000"/>
                  </a:schemeClr>
                </a:solidFill>
              </a:rPr>
              <a:t>-Clustering und Hauptkomponentenanalyse (PCA), um ähnliche Tagesmuster sichtbar zu machen.</a:t>
            </a:r>
            <a:endParaRPr lang="de-DE" sz="1400" b="0" dirty="0">
              <a:solidFill>
                <a:schemeClr val="tx1">
                  <a:lumMod val="75000"/>
                  <a:lumOff val="25000"/>
                </a:schemeClr>
              </a:solidFill>
              <a:effectLst/>
            </a:endParaRPr>
          </a:p>
        </p:txBody>
      </p:sp>
    </p:spTree>
    <p:extLst>
      <p:ext uri="{BB962C8B-B14F-4D97-AF65-F5344CB8AC3E}">
        <p14:creationId xmlns:p14="http://schemas.microsoft.com/office/powerpoint/2010/main" val="10036023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3804</Words>
  <Application>Microsoft Office PowerPoint</Application>
  <PresentationFormat>Breitbild</PresentationFormat>
  <Paragraphs>331</Paragraphs>
  <Slides>17</Slides>
  <Notes>15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17</vt:i4>
      </vt:variant>
    </vt:vector>
  </HeadingPairs>
  <TitlesOfParts>
    <vt:vector size="24" baseType="lpstr">
      <vt:lpstr>Aptos</vt:lpstr>
      <vt:lpstr>Aptos Display</vt:lpstr>
      <vt:lpstr>Arial</vt:lpstr>
      <vt:lpstr>Consolas</vt:lpstr>
      <vt:lpstr>Mangal Pro</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Dorian Ratzmer</dc:creator>
  <cp:lastModifiedBy>Dorian Ratzmer</cp:lastModifiedBy>
  <cp:revision>5</cp:revision>
  <dcterms:created xsi:type="dcterms:W3CDTF">2025-07-14T00:15:22Z</dcterms:created>
  <dcterms:modified xsi:type="dcterms:W3CDTF">2025-07-15T19:38:10Z</dcterms:modified>
</cp:coreProperties>
</file>