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38700" cy="42767250"/>
  <p:notesSz cx="68580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470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hDmTREOG91dfAXP9MQ52zvl/Ow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8" d="100"/>
          <a:sy n="18" d="100"/>
        </p:scale>
        <p:origin x="3144" y="448"/>
      </p:cViewPr>
      <p:guideLst>
        <p:guide orient="horz" pos="13470"/>
        <p:guide pos="95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97225"/>
            <a:ext cx="45722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696913"/>
            <a:ext cx="24638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779838" y="6999288"/>
            <a:ext cx="22679025" cy="14889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779838" y="22463125"/>
            <a:ext cx="22679025" cy="10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1011238" y="10479088"/>
            <a:ext cx="28216225" cy="272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084219" y="16552069"/>
            <a:ext cx="36482337" cy="680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6600031" y="9824244"/>
            <a:ext cx="36482337" cy="20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511300" y="9979025"/>
            <a:ext cx="27216100" cy="2821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063750" y="10661650"/>
            <a:ext cx="26081038" cy="1779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063750" y="28621038"/>
            <a:ext cx="26081038" cy="935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511300" y="9979025"/>
            <a:ext cx="13531850" cy="2821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5195550" y="9979025"/>
            <a:ext cx="13531850" cy="2821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082800" y="2276475"/>
            <a:ext cx="26081038" cy="826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082800" y="10483850"/>
            <a:ext cx="12792075" cy="513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082800" y="15622588"/>
            <a:ext cx="12792075" cy="2297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5308263" y="10483850"/>
            <a:ext cx="12855575" cy="513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5308263" y="15622588"/>
            <a:ext cx="12855575" cy="2297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082800" y="2851150"/>
            <a:ext cx="9753600" cy="997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2855575" y="6157913"/>
            <a:ext cx="15308263" cy="3039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082800" y="12830175"/>
            <a:ext cx="9753600" cy="23769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2082800" y="2851150"/>
            <a:ext cx="9753600" cy="997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2855575" y="6157913"/>
            <a:ext cx="15308263" cy="30392687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2082800" y="12830175"/>
            <a:ext cx="9753600" cy="23769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511300" y="1712913"/>
            <a:ext cx="27216100" cy="7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511300" y="9979025"/>
            <a:ext cx="27216100" cy="2821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457200" marR="0" lvl="0" indent="-1143000" algn="l" rtl="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Char char="•"/>
              <a:defRPr sz="1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680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14400" algn="l" rtl="0"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•"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511300" y="38942963"/>
            <a:ext cx="7053263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334625" y="38942963"/>
            <a:ext cx="9569450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1674138" y="38942963"/>
            <a:ext cx="7053262" cy="29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0238700" cy="3484563"/>
          </a:xfrm>
          <a:prstGeom prst="rect">
            <a:avLst/>
          </a:prstGeom>
          <a:solidFill>
            <a:srgbClr val="0000FF">
              <a:alpha val="62745"/>
            </a:srgbClr>
          </a:solidFill>
          <a:ln>
            <a:noFill/>
          </a:ln>
        </p:spPr>
        <p:txBody>
          <a:bodyPr spcFirstLastPara="1" wrap="square" lIns="417050" tIns="208525" rIns="417050" bIns="208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>
                <a:solidFill>
                  <a:schemeClr val="lt1"/>
                </a:solidFill>
              </a:rPr>
              <a:t>Gifted Education Fund</a:t>
            </a:r>
            <a:br>
              <a:rPr lang="en-US" sz="5500" b="1" dirty="0">
                <a:solidFill>
                  <a:schemeClr val="lt1"/>
                </a:solidFill>
              </a:rPr>
            </a:br>
            <a:r>
              <a:rPr lang="en-US" sz="5800" b="1" dirty="0" err="1">
                <a:solidFill>
                  <a:schemeClr val="lt1"/>
                </a:solidFill>
              </a:rPr>
              <a:t>AIoT</a:t>
            </a:r>
            <a:r>
              <a:rPr lang="en-US" sz="5800" b="1" dirty="0">
                <a:solidFill>
                  <a:schemeClr val="lt1"/>
                </a:solidFill>
              </a:rPr>
              <a:t> Coding, Engineering and Entrepreneurial Skills Education for Gifted Students</a:t>
            </a:r>
            <a:br>
              <a:rPr lang="en-US" sz="5600" b="1" dirty="0">
                <a:solidFill>
                  <a:schemeClr val="lt1"/>
                </a:solidFill>
              </a:rPr>
            </a:br>
            <a:r>
              <a:rPr lang="en-US" sz="8000" b="1">
                <a:solidFill>
                  <a:schemeClr val="lt1"/>
                </a:solidFill>
              </a:rPr>
              <a:t>Mask Recognition </a:t>
            </a:r>
            <a:r>
              <a:rPr lang="en-US" sz="8000" b="1" dirty="0">
                <a:solidFill>
                  <a:schemeClr val="lt1"/>
                </a:solidFill>
              </a:rPr>
              <a:t>on Public Transports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385659" y="6386513"/>
            <a:ext cx="29659262" cy="853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rgbClr val="5D0ED0"/>
                </a:solidFill>
              </a:rPr>
              <a:t>Objective/Background/Motivation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/>
              <a:buNone/>
              <a:tabLst/>
              <a:defRPr/>
            </a:pPr>
            <a:r>
              <a:rPr kumimoji="0" lang="en-US" sz="5600" b="0" i="1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Background / Motivation: </a:t>
            </a:r>
            <a:endParaRPr lang="en-US" dirty="0">
              <a:solidFill>
                <a:srgbClr val="3333FF"/>
              </a:solidFill>
            </a:endParaRPr>
          </a:p>
          <a:p>
            <a:pPr marL="685800" lvl="0" indent="-68580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 panose="020B0604020202020204" pitchFamily="34" charset="0"/>
              <a:buChar char="•"/>
            </a:pPr>
            <a:r>
              <a:rPr lang="en-US" sz="5600" i="1" dirty="0">
                <a:solidFill>
                  <a:srgbClr val="3333FF"/>
                </a:solidFill>
              </a:rPr>
              <a:t>Wearing a mask in closed areas are very important to the general public</a:t>
            </a:r>
          </a:p>
          <a:p>
            <a:pPr marL="685800" lvl="0" indent="-68580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 panose="020B0604020202020204" pitchFamily="34" charset="0"/>
              <a:buChar char="•"/>
            </a:pPr>
            <a:r>
              <a:rPr lang="en-US" sz="5600" i="1" dirty="0">
                <a:solidFill>
                  <a:srgbClr val="3333FF"/>
                </a:solidFill>
              </a:rPr>
              <a:t>As Hong Kong is opening more and more areas to the world, soon wearing a mask in outdoors will no longer be a must.</a:t>
            </a:r>
          </a:p>
          <a:p>
            <a:pPr marL="685800" lvl="0" indent="-68580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 panose="020B0604020202020204" pitchFamily="34" charset="0"/>
              <a:buChar char="•"/>
            </a:pPr>
            <a:r>
              <a:rPr lang="en-US" sz="5600" i="1" dirty="0">
                <a:solidFill>
                  <a:srgbClr val="3333FF"/>
                </a:solidFill>
              </a:rPr>
              <a:t>However, like Singapore, wearing masks in public transports will still be a must</a:t>
            </a:r>
          </a:p>
          <a:p>
            <a:pPr marL="685800" lvl="0" indent="-68580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 panose="020B0604020202020204" pitchFamily="34" charset="0"/>
              <a:buChar char="•"/>
            </a:pPr>
            <a:r>
              <a:rPr lang="en-US" sz="5600" i="1" dirty="0">
                <a:solidFill>
                  <a:srgbClr val="3333FF"/>
                </a:solidFill>
              </a:rPr>
              <a:t>Even if Covid-19 has gone already, there might be a stronger virus attacking the virus after a few years. The government may then use this system again.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</a:pPr>
            <a:endParaRPr lang="en-US" i="1" dirty="0">
              <a:solidFill>
                <a:srgbClr val="3333FF"/>
              </a:solidFill>
            </a:endParaRPr>
          </a:p>
          <a:p>
            <a:pPr marL="0" indent="0" algn="l">
              <a:spcBef>
                <a:spcPts val="0"/>
              </a:spcBef>
              <a:buClr>
                <a:srgbClr val="5D0ED0"/>
              </a:buClr>
              <a:buSzPts val="8000"/>
            </a:pPr>
            <a:r>
              <a:rPr lang="en-US" sz="5600" i="1" dirty="0">
                <a:solidFill>
                  <a:srgbClr val="3333FF"/>
                </a:solidFill>
              </a:rPr>
              <a:t>Objective: </a:t>
            </a:r>
          </a:p>
          <a:p>
            <a:pPr marL="685800" lvl="0" indent="-68580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 panose="020B0604020202020204" pitchFamily="34" charset="0"/>
              <a:buChar char="•"/>
            </a:pPr>
            <a:r>
              <a:rPr lang="en-US" sz="5600" i="1" dirty="0">
                <a:solidFill>
                  <a:srgbClr val="3333FF"/>
                </a:solidFill>
              </a:rPr>
              <a:t>Approving Octopus transaction when the system recognizes you wearing a mask correctly.</a:t>
            </a:r>
            <a:endParaRPr sz="5600" i="1" dirty="0">
              <a:solidFill>
                <a:srgbClr val="3333FF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endParaRPr sz="5600" b="1" dirty="0">
              <a:solidFill>
                <a:srgbClr val="3333FF"/>
              </a:solidFill>
            </a:endParaRPr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endParaRPr sz="8000" b="1" dirty="0">
              <a:solidFill>
                <a:srgbClr val="3333FF"/>
              </a:solidFill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92138" y="21078825"/>
            <a:ext cx="28452762" cy="117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Arial"/>
              <a:buNone/>
            </a:pPr>
            <a:endParaRPr sz="7600" b="1" i="0" u="none" strike="noStrike" cap="none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0" y="0"/>
            <a:ext cx="302387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0" y="18559463"/>
            <a:ext cx="302387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52438" y="4044950"/>
            <a:ext cx="29327475" cy="2159907"/>
          </a:xfrm>
          <a:prstGeom prst="rect">
            <a:avLst/>
          </a:prstGeom>
          <a:noFill/>
          <a:ln w="38100" cap="flat" cmpd="dbl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7050" tIns="208525" rIns="417050" bIns="2085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Student: 02 Ames Ng</a:t>
            </a:r>
            <a:endParaRPr dirty="0"/>
          </a:p>
        </p:txBody>
      </p:sp>
      <p:sp>
        <p:nvSpPr>
          <p:cNvPr id="90" name="Google Shape;90;p1"/>
          <p:cNvSpPr/>
          <p:nvPr/>
        </p:nvSpPr>
        <p:spPr>
          <a:xfrm>
            <a:off x="592138" y="19169063"/>
            <a:ext cx="302387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98450" y="16161364"/>
            <a:ext cx="30238700" cy="578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5D0ED0"/>
                </a:solidFill>
                <a:latin typeface="Arial"/>
                <a:ea typeface="Arial"/>
                <a:cs typeface="Arial"/>
                <a:sym typeface="Arial"/>
              </a:rPr>
              <a:t>Existing Solution</a:t>
            </a:r>
            <a:endParaRPr lang="en-US" dirty="0"/>
          </a:p>
          <a:p>
            <a:pPr marL="685800" marR="0" lvl="0" indent="-685800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 panose="020B0604020202020204" pitchFamily="34" charset="0"/>
              <a:buChar char="•"/>
            </a:pPr>
            <a:r>
              <a:rPr lang="en-US" sz="5600" i="1" u="none" strike="noStrike" cap="none" dirty="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As far as I have searched from Google, there has not been a system which does exactly what I have mentioned.</a:t>
            </a:r>
          </a:p>
          <a:p>
            <a:pPr marL="685800" marR="0" lvl="0" indent="-685800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 panose="020B0604020202020204" pitchFamily="34" charset="0"/>
              <a:buChar char="•"/>
            </a:pPr>
            <a:r>
              <a:rPr lang="en-US" sz="5600" i="1" dirty="0">
                <a:solidFill>
                  <a:srgbClr val="3333FF"/>
                </a:solidFill>
              </a:rPr>
              <a:t>A lot of solutions have ensured a proper mask detection but has not been integrated with Octopus as they are mainly from other countries.</a:t>
            </a:r>
            <a:endParaRPr sz="5600" i="1" u="none" strike="noStrike" cap="none" dirty="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endParaRPr sz="8000" b="1" i="0" u="none" strike="noStrike" cap="none" dirty="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98450" y="27667001"/>
            <a:ext cx="30238700" cy="379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5D0ED0"/>
                </a:solidFill>
                <a:latin typeface="Arial"/>
                <a:ea typeface="Arial"/>
                <a:cs typeface="Arial"/>
                <a:sym typeface="Arial"/>
              </a:rPr>
              <a:t>Resources Needed</a:t>
            </a:r>
            <a:endParaRPr lang="en-US" dirty="0"/>
          </a:p>
          <a:p>
            <a:pPr marL="685800" marR="0" lvl="0" indent="-68580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 panose="020B0604020202020204" pitchFamily="34" charset="0"/>
              <a:buChar char="•"/>
            </a:pPr>
            <a:r>
              <a:rPr lang="en-US" sz="5600" i="1" u="none" strike="noStrike" cap="none" dirty="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Octopus / NFC Reader</a:t>
            </a:r>
          </a:p>
          <a:p>
            <a:pPr marL="685800" marR="0" lvl="0" indent="-68580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 panose="020B0604020202020204" pitchFamily="34" charset="0"/>
              <a:buChar char="•"/>
            </a:pPr>
            <a:r>
              <a:rPr lang="en-US" sz="5600" i="1" dirty="0">
                <a:solidFill>
                  <a:srgbClr val="3333FF"/>
                </a:solidFill>
              </a:rPr>
              <a:t>NFCs</a:t>
            </a:r>
            <a:endParaRPr lang="en-US" sz="5600" i="1" u="none" strike="noStrike" cap="none" dirty="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68580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 panose="020B0604020202020204" pitchFamily="34" charset="0"/>
              <a:buChar char="•"/>
            </a:pPr>
            <a:r>
              <a:rPr lang="en-US" sz="5600" i="1" u="none" strike="noStrike" cap="none" dirty="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Phone / Board with camera installed</a:t>
            </a:r>
          </a:p>
          <a:p>
            <a:pPr marL="685800" marR="0" lvl="0" indent="-68580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 panose="020B0604020202020204" pitchFamily="34" charset="0"/>
              <a:buChar char="•"/>
            </a:pPr>
            <a:endParaRPr lang="en-US" sz="5600" i="1" dirty="0">
              <a:solidFill>
                <a:srgbClr val="3333FF"/>
              </a:solidFill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</a:pPr>
            <a:endParaRPr sz="5600" i="1" u="none" strike="noStrike" cap="none" dirty="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endParaRPr sz="8000" b="1" i="0" u="none" strike="noStrike" cap="none" dirty="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 descr="Text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85075" y="39752588"/>
            <a:ext cx="8759825" cy="22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>
            <a:off x="303213" y="22313795"/>
            <a:ext cx="30238700" cy="379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5D0ED0"/>
                </a:solidFill>
                <a:latin typeface="Arial"/>
                <a:ea typeface="Arial"/>
                <a:cs typeface="Arial"/>
                <a:sym typeface="Arial"/>
              </a:rPr>
              <a:t>Your Solution</a:t>
            </a:r>
            <a:endParaRPr lang="en-US" dirty="0"/>
          </a:p>
          <a:p>
            <a:pPr marL="685800" marR="0" lvl="0" indent="-68580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 panose="020B0604020202020204" pitchFamily="34" charset="0"/>
              <a:buChar char="•"/>
            </a:pPr>
            <a:r>
              <a:rPr lang="en-US" sz="5600" i="1" u="none" strike="noStrike" cap="none" dirty="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Making use of </a:t>
            </a:r>
            <a:r>
              <a:rPr lang="en-US" sz="5600" i="1" u="none" strike="noStrike" cap="none" dirty="0" err="1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Tensorflow</a:t>
            </a:r>
            <a:r>
              <a:rPr lang="en-US" sz="5600" i="1" u="none" strike="noStrike" cap="none" dirty="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, OpenCV and </a:t>
            </a:r>
            <a:r>
              <a:rPr lang="en-US" sz="5600" i="1" u="none" strike="noStrike" cap="none" dirty="0" err="1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Keras</a:t>
            </a:r>
            <a:r>
              <a:rPr lang="en-US" sz="5600" i="1" u="none" strike="noStrike" cap="none" dirty="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to make a mask detection model</a:t>
            </a:r>
          </a:p>
          <a:p>
            <a:pPr marL="685800" marR="0" lvl="0" indent="-68580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 panose="020B0604020202020204" pitchFamily="34" charset="0"/>
              <a:buChar char="•"/>
            </a:pPr>
            <a:r>
              <a:rPr lang="en-US" sz="5600" i="1" dirty="0">
                <a:solidFill>
                  <a:srgbClr val="3333FF"/>
                </a:solidFill>
              </a:rPr>
              <a:t>Training the model with images of masked and unmasked faces of myself (with disturbance images like using hand)</a:t>
            </a:r>
            <a:endParaRPr lang="en-US" sz="5600" i="1" u="none" strike="noStrike" cap="none" dirty="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68580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 panose="020B0604020202020204" pitchFamily="34" charset="0"/>
              <a:buChar char="•"/>
            </a:pPr>
            <a:r>
              <a:rPr lang="en-US" sz="5600" i="1" dirty="0">
                <a:solidFill>
                  <a:srgbClr val="3333FF"/>
                </a:solidFill>
              </a:rPr>
              <a:t>Integrating this model into the circuit of the Octopus Transaction Machine</a:t>
            </a:r>
            <a:endParaRPr sz="5600" i="1" u="none" strike="noStrike" cap="none" dirty="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endParaRPr sz="8000" b="1" i="0" u="none" strike="noStrike" cap="none" dirty="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2;p1">
            <a:extLst>
              <a:ext uri="{FF2B5EF4-FFF2-40B4-BE49-F238E27FC236}">
                <a16:creationId xmlns:a16="http://schemas.microsoft.com/office/drawing/2014/main" id="{136CD098-DEF0-66DD-1B82-FF7C77563342}"/>
              </a:ext>
            </a:extLst>
          </p:cNvPr>
          <p:cNvSpPr/>
          <p:nvPr/>
        </p:nvSpPr>
        <p:spPr>
          <a:xfrm>
            <a:off x="298450" y="31592705"/>
            <a:ext cx="30238700" cy="379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050" tIns="208525" rIns="417050" bIns="208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5D0ED0"/>
                </a:solidFill>
                <a:latin typeface="Arial"/>
                <a:ea typeface="Arial"/>
                <a:cs typeface="Arial"/>
                <a:sym typeface="Arial"/>
              </a:rPr>
              <a:t>Difficulties</a:t>
            </a:r>
            <a:endParaRPr lang="en-US" dirty="0"/>
          </a:p>
          <a:p>
            <a:pPr marL="685800" marR="0" lvl="0" indent="-68580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 panose="020B0604020202020204" pitchFamily="34" charset="0"/>
              <a:buChar char="•"/>
            </a:pPr>
            <a:r>
              <a:rPr lang="en-US" sz="5600" i="1" dirty="0">
                <a:solidFill>
                  <a:srgbClr val="3333FF"/>
                </a:solidFill>
              </a:rPr>
              <a:t>The Octopus Machine is hard to intercept due to serious protection to the system set by the government</a:t>
            </a:r>
            <a:endParaRPr lang="en-US" sz="5600" i="1" u="none" strike="noStrike" cap="none" dirty="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68580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 panose="020B0604020202020204" pitchFamily="34" charset="0"/>
              <a:buChar char="•"/>
            </a:pPr>
            <a:r>
              <a:rPr lang="en-US" sz="5600" i="1" dirty="0">
                <a:solidFill>
                  <a:srgbClr val="3333FF"/>
                </a:solidFill>
              </a:rPr>
              <a:t>Hence, the project might need to use NFC cards to be a replacement to an Octopus Card.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</a:pPr>
            <a:endParaRPr lang="en-US" sz="5600" i="1" u="none" strike="noStrike" cap="none" dirty="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68580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  <a:buFont typeface="Arial" panose="020B0604020202020204" pitchFamily="34" charset="0"/>
              <a:buChar char="•"/>
            </a:pPr>
            <a:endParaRPr lang="en-US" sz="5600" i="1" dirty="0">
              <a:solidFill>
                <a:srgbClr val="3333FF"/>
              </a:solidFill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5D0ED0"/>
              </a:buClr>
              <a:buSzPts val="8000"/>
            </a:pPr>
            <a:endParaRPr sz="5600" i="1" u="none" strike="noStrike" cap="none" dirty="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endParaRPr sz="8000" b="1" i="0" u="none" strike="noStrike" cap="none" dirty="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La Salle College">
            <a:extLst>
              <a:ext uri="{FF2B5EF4-FFF2-40B4-BE49-F238E27FC236}">
                <a16:creationId xmlns:a16="http://schemas.microsoft.com/office/drawing/2014/main" id="{64A0E235-2971-FC90-98D9-183FAD238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38722300"/>
            <a:ext cx="3303893" cy="354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282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Gifted Education Fund AIoT Coding, Engineering and Entrepreneurial Skills Education for Gifted Students Mask Recognition on Public Transports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Gifted Education Fund AIoT Coding, Engineering and Entrepreneurial Skills Education for Gifted Students Project Title</dc:title>
  <dc:creator>Newman M T Lau</dc:creator>
  <cp:lastModifiedBy>Ng Ames</cp:lastModifiedBy>
  <cp:revision>11</cp:revision>
  <dcterms:created xsi:type="dcterms:W3CDTF">2004-09-24T09:27:01Z</dcterms:created>
  <dcterms:modified xsi:type="dcterms:W3CDTF">2022-12-18T15:39:33Z</dcterms:modified>
</cp:coreProperties>
</file>