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61" r:id="rId7"/>
    <p:sldId id="265" r:id="rId8"/>
    <p:sldId id="271" r:id="rId9"/>
    <p:sldId id="272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ora" pitchFamily="2" charset="77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Noto Sans" panose="020B0502040504020204" pitchFamily="34" charset="0"/>
      <p:regular r:id="rId28"/>
      <p:bold r:id="rId29"/>
      <p:italic r:id="rId30"/>
      <p:boldItalic r:id="rId31"/>
    </p:embeddedFont>
    <p:embeddedFont>
      <p:font typeface="Quattrocento Sans" panose="020B05020500000200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JCll4GD9IPNSwVm7knR2Csgf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7315F-67E2-44E3-83A7-026B8EAD30AD}">
  <a:tblStyle styleId="{7347315F-67E2-44E3-83A7-026B8EAD3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>
      <p:cViewPr varScale="1">
        <p:scale>
          <a:sx n="117" d="100"/>
          <a:sy n="117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8316f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98316f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45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0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9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lang="en" sz="4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357414" y="2358895"/>
            <a:ext cx="7645072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 dirty="0"/>
              <a:t>Mask </a:t>
            </a:r>
            <a:r>
              <a:rPr lang="en" sz="6000"/>
              <a:t>Recognition on </a:t>
            </a:r>
            <a:r>
              <a:rPr lang="en" sz="6000" dirty="0"/>
              <a:t>Public Transport</a:t>
            </a:r>
            <a:endParaRPr sz="6000" dirty="0"/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" sz="3200" b="1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Using Electronic Payment Systems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dirty="0"/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02 Ame</a:t>
            </a:r>
            <a:r>
              <a:rPr lang="en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 Ng</a:t>
            </a:r>
            <a:endParaRPr sz="20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sz="1700" b="0" i="1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316f170f_0_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3" name="Google Shape;293;g198316f170f_0_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94" name="Google Shape;294;g198316f170f_0_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8316f170f_0_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8316f170f_0_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8316f170f_0_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98316f170f_0_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AC73F97A-C337-D397-9A3F-A8307D7F8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AF9EC-CE81-0823-7581-B7368FF4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29" y="1870708"/>
            <a:ext cx="8371114" cy="4723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6E72F-C3A3-98C6-2C1D-DD1747EDA38A}"/>
              </a:ext>
            </a:extLst>
          </p:cNvPr>
          <p:cNvSpPr txBox="1"/>
          <p:nvPr/>
        </p:nvSpPr>
        <p:spPr>
          <a:xfrm>
            <a:off x="1012371" y="2231423"/>
            <a:ext cx="1883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Original:</a:t>
            </a:r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My Solution: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Timeline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07" name="Google Shape;307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748375" y="2464770"/>
            <a:ext cx="10747244" cy="2001493"/>
            <a:chOff x="-2036679" y="2163496"/>
            <a:chExt cx="16230601" cy="3022676"/>
          </a:xfrm>
        </p:grpSpPr>
        <p:sp>
          <p:nvSpPr>
            <p:cNvPr id="313" name="Google Shape;313;p11"/>
            <p:cNvSpPr txBox="1"/>
            <p:nvPr/>
          </p:nvSpPr>
          <p:spPr>
            <a:xfrm>
              <a:off x="-2036679" y="2244834"/>
              <a:ext cx="3364926" cy="78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 dirty="0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18/12</a:t>
              </a:r>
              <a:endParaRPr dirty="0"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-2019299" y="4533601"/>
              <a:ext cx="3699591" cy="652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Submission</a:t>
              </a:r>
              <a:endParaRPr dirty="0"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2226913" y="2226046"/>
              <a:ext cx="3364926" cy="78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 dirty="0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18-31/12</a:t>
              </a:r>
              <a:endParaRPr dirty="0"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10828996" y="2163496"/>
              <a:ext cx="3364926" cy="78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 dirty="0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15/1-</a:t>
              </a:r>
              <a:endParaRPr dirty="0"/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6490504" y="2226046"/>
              <a:ext cx="3364926" cy="78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2800" b="1" u="none" dirty="0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1/1-14/1</a:t>
              </a:r>
              <a:endParaRPr lang="en-HK" dirty="0"/>
            </a:p>
          </p:txBody>
        </p:sp>
        <p:cxnSp>
          <p:nvCxnSpPr>
            <p:cNvPr id="318" name="Google Shape;318;p11"/>
            <p:cNvCxnSpPr/>
            <p:nvPr/>
          </p:nvCxnSpPr>
          <p:spPr>
            <a:xfrm rot="10800000" flipH="1">
              <a:off x="-2019301" y="3730693"/>
              <a:ext cx="15931207" cy="16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11"/>
            <p:cNvSpPr/>
            <p:nvPr/>
          </p:nvSpPr>
          <p:spPr>
            <a:xfrm>
              <a:off x="-2036679" y="3578862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252997" y="3560074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540438" y="3566463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828996" y="3553886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1"/>
          <p:cNvSpPr txBox="1"/>
          <p:nvPr/>
        </p:nvSpPr>
        <p:spPr>
          <a:xfrm>
            <a:off x="9307050" y="3978669"/>
            <a:ext cx="2449719" cy="4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Details</a:t>
            </a:r>
            <a:endParaRPr dirty="0"/>
          </a:p>
        </p:txBody>
      </p:sp>
      <p:sp>
        <p:nvSpPr>
          <p:cNvPr id="324" name="Google Shape;324;p11"/>
          <p:cNvSpPr txBox="1"/>
          <p:nvPr/>
        </p:nvSpPr>
        <p:spPr>
          <a:xfrm>
            <a:off x="6439301" y="3997823"/>
            <a:ext cx="2449719" cy="8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Integration of systems</a:t>
            </a:r>
            <a:endParaRPr lang="en-HK" dirty="0"/>
          </a:p>
        </p:txBody>
      </p:sp>
      <p:sp>
        <p:nvSpPr>
          <p:cNvPr id="325" name="Google Shape;325;p11"/>
          <p:cNvSpPr txBox="1"/>
          <p:nvPr/>
        </p:nvSpPr>
        <p:spPr>
          <a:xfrm>
            <a:off x="3571552" y="4015990"/>
            <a:ext cx="2449719" cy="4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Training Model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32" name="Google Shape;332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464126" y="2115525"/>
            <a:ext cx="7015846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-US" sz="2800" dirty="0">
                <a:solidFill>
                  <a:schemeClr val="dk1"/>
                </a:solidFill>
                <a:latin typeface="Quattrocento Sans"/>
                <a:sym typeface="Quattrocento Sans"/>
              </a:rPr>
              <a:t>If this product is highly appreciated by the public,</a:t>
            </a:r>
          </a:p>
          <a:p>
            <a:pPr marL="558799" indent="-457200">
              <a:spcBef>
                <a:spcPts val="800"/>
              </a:spcBef>
              <a:buClr>
                <a:schemeClr val="accent1"/>
              </a:buClr>
              <a:buSzPts val="2400"/>
              <a:buFontTx/>
              <a:buChar char="-"/>
            </a:pPr>
            <a:r>
              <a:rPr lang="en-US" sz="2400" dirty="0">
                <a:solidFill>
                  <a:schemeClr val="dk1"/>
                </a:solidFill>
                <a:latin typeface="Quattrocento Sans"/>
                <a:sym typeface="Quattrocento Sans"/>
              </a:rPr>
              <a:t>I would love to develop this product to real life situations with the help of professionals.</a:t>
            </a:r>
          </a:p>
          <a:p>
            <a:pPr marL="558799" indent="-457200">
              <a:spcBef>
                <a:spcPts val="800"/>
              </a:spcBef>
              <a:buClr>
                <a:schemeClr val="accent1"/>
              </a:buClr>
              <a:buSzPts val="2400"/>
              <a:buFontTx/>
              <a:buChar char="-"/>
            </a:pPr>
            <a:r>
              <a:rPr lang="en-US" sz="2400" dirty="0">
                <a:solidFill>
                  <a:schemeClr val="dk1"/>
                </a:solidFill>
                <a:latin typeface="Quattrocento Sans"/>
                <a:sym typeface="Quattrocento Sans"/>
              </a:rPr>
              <a:t>Working with a company that has insights to Electronic Paying systems.</a:t>
            </a:r>
          </a:p>
        </p:txBody>
      </p:sp>
      <p:sp>
        <p:nvSpPr>
          <p:cNvPr id="4" name="Google Shape;305;p11">
            <a:extLst>
              <a:ext uri="{FF2B5EF4-FFF2-40B4-BE49-F238E27FC236}">
                <a16:creationId xmlns:a16="http://schemas.microsoft.com/office/drawing/2014/main" id="{C10CEC98-312A-9DEB-3A70-756D653CB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Future work</a:t>
            </a:r>
            <a:endParaRPr sz="3200" dirty="0">
              <a:highlight>
                <a:schemeClr val="accent1"/>
              </a:highlight>
            </a:endParaRPr>
          </a:p>
        </p:txBody>
      </p:sp>
      <p:pic>
        <p:nvPicPr>
          <p:cNvPr id="4098" name="Picture 2" descr="Free Icon | Clap">
            <a:extLst>
              <a:ext uri="{FF2B5EF4-FFF2-40B4-BE49-F238E27FC236}">
                <a16:creationId xmlns:a16="http://schemas.microsoft.com/office/drawing/2014/main" id="{14D1B276-270A-8FD0-0A3C-5DEC5B008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2115525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44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sz="4400" b="1" i="1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mramesng@gmail.com</a:t>
            </a:r>
            <a:endParaRPr dirty="0"/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</a:t>
            </a:r>
            <a:r>
              <a:rPr lang="en" sz="24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ames.ml</a:t>
            </a: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6" name="Google Shape;346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3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sz="72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8" name="Google Shape;348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51" name="Google Shape;351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4294967295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-HK" sz="2800" dirty="0"/>
              <a:t>My project is really a simple one:</a:t>
            </a:r>
          </a:p>
          <a:p>
            <a:pPr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itchFamily="2" charset="2"/>
              <a:buChar char="Ø"/>
            </a:pPr>
            <a:r>
              <a:rPr lang="en-HK" sz="2800" dirty="0"/>
              <a:t>Recognising people’s face when they tap their octopus card / Alipay... when they get on public transport</a:t>
            </a:r>
          </a:p>
          <a:p>
            <a:pPr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itchFamily="2" charset="2"/>
              <a:buChar char="Ø"/>
            </a:pPr>
            <a:r>
              <a:rPr lang="en-HK" sz="2800" dirty="0"/>
              <a:t>If the system managed to find that the person did not wear a mask, it will stop the transaction and remind the person to wear the mask again.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endParaRPr lang="en-HK" sz="2800" b="0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Background &amp; Motivation</a:t>
            </a:r>
            <a:r>
              <a:rPr lang="en" sz="4000" dirty="0"/>
              <a:t> 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663098" y="1939989"/>
            <a:ext cx="7742159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 sz="2800" dirty="0"/>
              <a:t>Background:</a:t>
            </a:r>
          </a:p>
          <a:p>
            <a:pPr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Noticed Hong Kong is recovering from the pandemic in a faster way.</a:t>
            </a:r>
          </a:p>
          <a:p>
            <a:pPr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Realized that masks may not be a must in outdoor activities.</a:t>
            </a:r>
          </a:p>
          <a:p>
            <a:pPr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However, if HK decided to follow Singapore, we may still need to wear a mask in public transport.</a:t>
            </a:r>
            <a:endParaRPr sz="2400" dirty="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Background &amp; Motivation</a:t>
            </a:r>
            <a:r>
              <a:rPr lang="en" sz="4000" dirty="0"/>
              <a:t> 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663098" y="1939989"/>
            <a:ext cx="6569903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Motivation:</a:t>
            </a:r>
          </a:p>
          <a:p>
            <a:pPr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I really wanted HK to be awaken from the dead during the pandemic</a:t>
            </a:r>
          </a:p>
          <a:p>
            <a:pPr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And even if there is a more powerful virus later affecting the whole world,</a:t>
            </a:r>
          </a:p>
          <a:p>
            <a:pPr lvl="1" indent="-457200">
              <a:spcBef>
                <a:spcPts val="800"/>
              </a:spcBef>
              <a:buSzPts val="2400"/>
              <a:buFontTx/>
              <a:buChar char="-"/>
            </a:pPr>
            <a:r>
              <a:rPr lang="en-US" sz="1867" dirty="0"/>
              <a:t>The rate of affection towards the economy will be less as this system reminds users daily </a:t>
            </a:r>
          </a:p>
          <a:p>
            <a:pPr lvl="1" indent="-457200">
              <a:spcBef>
                <a:spcPts val="800"/>
              </a:spcBef>
              <a:buSzPts val="2400"/>
              <a:buFontTx/>
              <a:buChar char="-"/>
            </a:pPr>
            <a:r>
              <a:rPr lang="en-US" sz="1867" dirty="0"/>
              <a:t>(Think how many times you ride public transport/make payments in a day!)</a:t>
            </a:r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32" name="Picture 8" descr="Wake up - Free people icons">
            <a:extLst>
              <a:ext uri="{FF2B5EF4-FFF2-40B4-BE49-F238E27FC236}">
                <a16:creationId xmlns:a16="http://schemas.microsoft.com/office/drawing/2014/main" id="{4EB5015E-B60C-F75C-CD63-FFA288B9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683" y="1584597"/>
            <a:ext cx="2155372" cy="21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rus - Free medical icons">
            <a:extLst>
              <a:ext uri="{FF2B5EF4-FFF2-40B4-BE49-F238E27FC236}">
                <a16:creationId xmlns:a16="http://schemas.microsoft.com/office/drawing/2014/main" id="{1CC592DA-6B39-DDCF-AF48-3CE0F2D2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70" y="4014789"/>
            <a:ext cx="2155372" cy="21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9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ED219-6063-2410-D20D-F10A451BC8C1}"/>
              </a:ext>
            </a:extLst>
          </p:cNvPr>
          <p:cNvSpPr txBox="1"/>
          <p:nvPr/>
        </p:nvSpPr>
        <p:spPr>
          <a:xfrm>
            <a:off x="2419624" y="2011021"/>
            <a:ext cx="3540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 aged 15-64 people in Hong Kong owns a octopus card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6D6DD-B03A-9653-5697-B33A8241C84C}"/>
              </a:ext>
            </a:extLst>
          </p:cNvPr>
          <p:cNvSpPr txBox="1"/>
          <p:nvPr/>
        </p:nvSpPr>
        <p:spPr>
          <a:xfrm>
            <a:off x="2687422" y="2842017"/>
            <a:ext cx="1807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Transaction Rate per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DCE4-2276-FBCA-1B8D-48D34D82D7FC}"/>
              </a:ext>
            </a:extLst>
          </p:cNvPr>
          <p:cNvSpPr txBox="1"/>
          <p:nvPr/>
        </p:nvSpPr>
        <p:spPr>
          <a:xfrm>
            <a:off x="3510533" y="3764099"/>
            <a:ext cx="248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people take public transport per day before pandemic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FC125-D068-85B1-0F9B-E5AD5E55C8F1}"/>
              </a:ext>
            </a:extLst>
          </p:cNvPr>
          <p:cNvSpPr txBox="1"/>
          <p:nvPr/>
        </p:nvSpPr>
        <p:spPr>
          <a:xfrm>
            <a:off x="1321440" y="5098107"/>
            <a:ext cx="3766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statistics has shown that:</a:t>
            </a:r>
          </a:p>
          <a:p>
            <a:r>
              <a:rPr lang="en-US" dirty="0"/>
              <a:t>Wearing a mask is </a:t>
            </a:r>
            <a:r>
              <a:rPr lang="en-US" sz="2000" dirty="0">
                <a:solidFill>
                  <a:srgbClr val="FF0000"/>
                </a:solidFill>
              </a:rPr>
              <a:t>HIGHLY</a:t>
            </a:r>
            <a:r>
              <a:rPr lang="en-US" dirty="0"/>
              <a:t> effective in preventing virus, no matter your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58F0E-DB9E-3759-185E-04350D1D1F2E}"/>
              </a:ext>
            </a:extLst>
          </p:cNvPr>
          <p:cNvSpPr txBox="1"/>
          <p:nvPr/>
        </p:nvSpPr>
        <p:spPr>
          <a:xfrm>
            <a:off x="1266729" y="2001623"/>
            <a:ext cx="124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98%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864F2-282D-42C3-9BED-6F5AF1614FF7}"/>
              </a:ext>
            </a:extLst>
          </p:cNvPr>
          <p:cNvSpPr txBox="1"/>
          <p:nvPr/>
        </p:nvSpPr>
        <p:spPr>
          <a:xfrm>
            <a:off x="1221945" y="2718907"/>
            <a:ext cx="1807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HK$203 Million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BB57F-EC5A-FF1D-42B7-7761C9D2F592}"/>
              </a:ext>
            </a:extLst>
          </p:cNvPr>
          <p:cNvSpPr txBox="1"/>
          <p:nvPr/>
        </p:nvSpPr>
        <p:spPr>
          <a:xfrm>
            <a:off x="1266729" y="3927383"/>
            <a:ext cx="23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5,000,000</a:t>
            </a:r>
          </a:p>
        </p:txBody>
      </p:sp>
      <p:pic>
        <p:nvPicPr>
          <p:cNvPr id="5122" name="Picture 2" descr="Everyone Icon」の画像 - 2,512 件の Stock 写真、ベクターおよびビデオ | Adobe Stock">
            <a:extLst>
              <a:ext uri="{FF2B5EF4-FFF2-40B4-BE49-F238E27FC236}">
                <a16:creationId xmlns:a16="http://schemas.microsoft.com/office/drawing/2014/main" id="{BEBC7423-95AE-4416-D1C2-51EE498B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55" y="4087264"/>
            <a:ext cx="4295588" cy="24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EF631F-FF79-BB17-D091-0F7775F7310E}"/>
              </a:ext>
            </a:extLst>
          </p:cNvPr>
          <p:cNvSpPr txBox="1"/>
          <p:nvPr/>
        </p:nvSpPr>
        <p:spPr>
          <a:xfrm>
            <a:off x="6509655" y="2770736"/>
            <a:ext cx="4718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Targeted market: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Everyone in Hong Kong!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47C3547-0D2D-A476-71B8-E67BFBBD9C13}"/>
              </a:ext>
            </a:extLst>
          </p:cNvPr>
          <p:cNvSpPr/>
          <p:nvPr/>
        </p:nvSpPr>
        <p:spPr>
          <a:xfrm>
            <a:off x="5959927" y="2159000"/>
            <a:ext cx="325649" cy="4056743"/>
          </a:xfrm>
          <a:prstGeom prst="rightBrace">
            <a:avLst>
              <a:gd name="adj1" fmla="val 155998"/>
              <a:gd name="adj2" fmla="val 2504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Are there </a:t>
            </a:r>
            <a:r>
              <a:rPr lang="en" sz="3200" dirty="0">
                <a:highlight>
                  <a:schemeClr val="accent1"/>
                </a:highlight>
              </a:rPr>
              <a:t>existing solutions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/>
              <a:t>Current solution is not so specified to Hong Kong,</a:t>
            </a:r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/>
              <a:t>Many solutions uses dataset provided by European people.</a:t>
            </a:r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/>
              <a:t>Recognizing Asians becomes hard</a:t>
            </a:r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/>
              <a:t>They use heavy coding knowledge even in a preinstalled app</a:t>
            </a:r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en-US" sz="2400" dirty="0"/>
          </a:p>
          <a:p>
            <a:pPr marL="101599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/>
              <a:t>No existing solution towards Hong Kong</a:t>
            </a:r>
            <a:endParaRPr sz="2400" dirty="0"/>
          </a:p>
        </p:txBody>
      </p:sp>
      <p:grpSp>
        <p:nvGrpSpPr>
          <p:cNvPr id="173" name="Google Shape;17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4" name="Google Shape;174;p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9806097" y="4102213"/>
            <a:ext cx="1659406" cy="1517426"/>
            <a:chOff x="1510757" y="3225422"/>
            <a:chExt cx="720214" cy="637346"/>
          </a:xfrm>
        </p:grpSpPr>
        <p:sp>
          <p:nvSpPr>
            <p:cNvPr id="180" name="Google Shape;180;p6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647628" y="1860879"/>
            <a:ext cx="6015915" cy="403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 b="1" dirty="0"/>
              <a:t>How does it work?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Training the model with photos of masked and unmasked people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Convert to a 224 x 224px image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Export as a .h5 model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Use OpenCV to start the webcam.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Integrate the above application to an application or Octopus sensor through a board (installed with camera)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endParaRPr sz="2400" dirty="0"/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pic>
        <p:nvPicPr>
          <p:cNvPr id="2052" name="Picture 4" descr="AI - Free computer icons">
            <a:extLst>
              <a:ext uri="{FF2B5EF4-FFF2-40B4-BE49-F238E27FC236}">
                <a16:creationId xmlns:a16="http://schemas.microsoft.com/office/drawing/2014/main" id="{09FA5966-FAF1-6B26-10DC-92079DAE9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82" y="2270242"/>
            <a:ext cx="3055257" cy="30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399824" y="2394558"/>
            <a:ext cx="6198405" cy="403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400" dirty="0"/>
              <a:t>People may use their hand to cover their mouth to pretend wearing a mask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My Solution: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200" dirty="0"/>
              <a:t>Training more unmasked data with hand covering the mouth, and if the AI is not confident in their recognition, it will try again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endParaRPr sz="2400" dirty="0"/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8260276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Known </a:t>
            </a:r>
            <a:r>
              <a:rPr lang="en" sz="3200" dirty="0">
                <a:highlight>
                  <a:schemeClr val="accent1"/>
                </a:highlight>
              </a:rPr>
              <a:t>difficulties</a:t>
            </a:r>
            <a:r>
              <a:rPr lang="en" sz="3200" dirty="0"/>
              <a:t> and my </a:t>
            </a:r>
            <a:r>
              <a:rPr lang="en" sz="3200" dirty="0">
                <a:highlight>
                  <a:schemeClr val="accent1"/>
                </a:highlight>
              </a:rPr>
              <a:t>solutions</a:t>
            </a:r>
            <a:r>
              <a:rPr lang="en" sz="3200" dirty="0"/>
              <a:t> :</a:t>
            </a:r>
            <a:endParaRPr sz="3200" dirty="0">
              <a:highlight>
                <a:schemeClr val="accent1"/>
              </a:highlight>
            </a:endParaRPr>
          </a:p>
        </p:txBody>
      </p:sp>
      <p:pic>
        <p:nvPicPr>
          <p:cNvPr id="3074" name="Picture 2" descr="Fake document icon outline Royalty Free Vector Image">
            <a:extLst>
              <a:ext uri="{FF2B5EF4-FFF2-40B4-BE49-F238E27FC236}">
                <a16:creationId xmlns:a16="http://schemas.microsoft.com/office/drawing/2014/main" id="{CEDD730A-106C-4847-A4F2-42DA8D7C6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4"/>
          <a:stretch/>
        </p:blipFill>
        <p:spPr bwMode="auto">
          <a:xfrm>
            <a:off x="8040072" y="2480087"/>
            <a:ext cx="3175000" cy="31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4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399824" y="2046216"/>
            <a:ext cx="9187503" cy="403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200" dirty="0"/>
              <a:t>Neither of the Electronic Paying systems are easy to intercept (at least in my level).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200" dirty="0"/>
              <a:t>They are guarded with </a:t>
            </a:r>
            <a:r>
              <a:rPr lang="en-US" sz="2200" b="1" dirty="0"/>
              <a:t>heavy securities</a:t>
            </a:r>
            <a:r>
              <a:rPr lang="en-US" sz="2200" dirty="0"/>
              <a:t>, and it might be even </a:t>
            </a:r>
            <a:r>
              <a:rPr lang="en-US" sz="2200" b="1" dirty="0"/>
              <a:t>illegal</a:t>
            </a:r>
            <a:r>
              <a:rPr lang="en-US" sz="2200" dirty="0"/>
              <a:t> to check the transaction process.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My Solution: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200" dirty="0"/>
              <a:t>Use NFC cards to ‘pretend’ Octopus cards in this demonstration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sz="2200" dirty="0"/>
              <a:t>Easier to manipulate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Tx/>
              <a:buChar char="-"/>
            </a:pPr>
            <a:endParaRPr sz="2400" dirty="0"/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8260276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Known </a:t>
            </a:r>
            <a:r>
              <a:rPr lang="en" sz="3200" dirty="0">
                <a:highlight>
                  <a:schemeClr val="accent1"/>
                </a:highlight>
              </a:rPr>
              <a:t>difficulties</a:t>
            </a:r>
            <a:r>
              <a:rPr lang="en" sz="3200" dirty="0"/>
              <a:t> and my </a:t>
            </a:r>
            <a:r>
              <a:rPr lang="en" sz="3200" dirty="0">
                <a:highlight>
                  <a:schemeClr val="accent1"/>
                </a:highlight>
              </a:rPr>
              <a:t>solutions</a:t>
            </a:r>
            <a:r>
              <a:rPr lang="en" sz="3200" dirty="0"/>
              <a:t> :</a:t>
            </a:r>
            <a:endParaRPr sz="3200" dirty="0"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0441934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577</Words>
  <Application>Microsoft Macintosh PowerPoint</Application>
  <PresentationFormat>Widescreen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Quattrocento Sans</vt:lpstr>
      <vt:lpstr>Lora</vt:lpstr>
      <vt:lpstr>Calibri</vt:lpstr>
      <vt:lpstr>Wingdings</vt:lpstr>
      <vt:lpstr>Montserrat</vt:lpstr>
      <vt:lpstr>Noto Sans</vt:lpstr>
      <vt:lpstr>Arial</vt:lpstr>
      <vt:lpstr>Viola template</vt:lpstr>
      <vt:lpstr>Mask Recognition on Public Transport</vt:lpstr>
      <vt:lpstr>Introduction</vt:lpstr>
      <vt:lpstr>Background &amp; Motivation </vt:lpstr>
      <vt:lpstr>Background &amp; Motivation </vt:lpstr>
      <vt:lpstr>What is the target market?</vt:lpstr>
      <vt:lpstr>Are there existing solutions?</vt:lpstr>
      <vt:lpstr>What is your solution?</vt:lpstr>
      <vt:lpstr>Known difficulties and my solutions :</vt:lpstr>
      <vt:lpstr>Known difficulties and my solutions :</vt:lpstr>
      <vt:lpstr>What is your solution?</vt:lpstr>
      <vt:lpstr>Timeline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Clarice Liu</dc:creator>
  <cp:lastModifiedBy>Ng Ames</cp:lastModifiedBy>
  <cp:revision>7</cp:revision>
  <dcterms:created xsi:type="dcterms:W3CDTF">2022-11-17T08:58:40Z</dcterms:created>
  <dcterms:modified xsi:type="dcterms:W3CDTF">2022-12-18T15:39:25Z</dcterms:modified>
</cp:coreProperties>
</file>