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Nunito"/>
      <p:regular r:id="rId43"/>
      <p:bold r:id="rId44"/>
      <p:italic r:id="rId45"/>
      <p:boldItalic r:id="rId46"/>
    </p:embeddedFont>
    <p:embeddedFont>
      <p:font typeface="Maven Pro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Nunito-bold.fntdata"/><Relationship Id="rId21" Type="http://schemas.openxmlformats.org/officeDocument/2006/relationships/slide" Target="slides/slide16.xml"/><Relationship Id="rId43" Type="http://schemas.openxmlformats.org/officeDocument/2006/relationships/font" Target="fonts/Nunito-regular.fntdata"/><Relationship Id="rId24" Type="http://schemas.openxmlformats.org/officeDocument/2006/relationships/slide" Target="slides/slide19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8.xml"/><Relationship Id="rId45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avenPro-bold.fntdata"/><Relationship Id="rId25" Type="http://schemas.openxmlformats.org/officeDocument/2006/relationships/slide" Target="slides/slide20.xml"/><Relationship Id="rId47" Type="http://schemas.openxmlformats.org/officeDocument/2006/relationships/font" Target="fonts/MavenPr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2e115f552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2e115f552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df2a125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9df2a125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df2a125d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9df2a125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23905da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23905da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23905da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a23905da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23905da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a23905da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23905da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a23905da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a23905da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a23905da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23905da6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23905da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23905da6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a23905da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d877945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d877945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c796cdb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ec796cdb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c796cdb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ec796cdb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23905da6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a23905da6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ec796cdb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ec796cdb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ec82ca00f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ec82ca00f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2e115f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a2e115f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ec796cdbc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ec796cdbc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a2e115f5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a2e115f5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ec82ca00f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ec82ca00f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2f654b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a2f654b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d877945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d877945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a2e115f5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a2e115f5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a2e115f55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a2e115f55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ec82ca00f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ec82ca00f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ec82ca00f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ec82ca00f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dc56120d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dc56120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dc56120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dc56120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df2a125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9df2a125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dc56120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9dc56120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dc56120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dc56120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2e115f55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2e115f55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at the Close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Ames Rupnick, William Friend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Serbin, Adil Ansari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Values: pt. 3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ask_price - price of most competitive sell level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Ask_size - notional dollar amount of most competitive sell level in non auction book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Wap -  weighted average price, as described on first slide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Target - measurement using wap now and wap in 60 seconds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time_id- api serves dataframe when 0, otherwise null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Row_id - built like date_secondsInBucket_stockId</a:t>
            </a:r>
            <a:endParaRPr sz="1600"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67100"/>
            <a:ext cx="5859001" cy="8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27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DataFrame manipulation and Feature </a:t>
            </a:r>
            <a:r>
              <a:rPr lang="en" sz="4800"/>
              <a:t>Engineering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</a:t>
            </a:r>
            <a:r>
              <a:rPr lang="en"/>
              <a:t>incomplete</a:t>
            </a:r>
            <a:r>
              <a:rPr lang="en"/>
              <a:t> entries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405400" y="1508025"/>
            <a:ext cx="3145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are some rows in which the target is not there NaN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Essential to get rid of immediately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Reduces dataframe by 88 rows</a:t>
            </a:r>
            <a:endParaRPr sz="1600"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400" y="1282300"/>
            <a:ext cx="5307724" cy="310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Feature 1: </a:t>
            </a:r>
            <a:r>
              <a:rPr lang="en"/>
              <a:t>Relative</a:t>
            </a:r>
            <a:r>
              <a:rPr lang="en"/>
              <a:t> Strength Index</a:t>
            </a:r>
            <a:endParaRPr/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1359950" y="2349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(RSI) is a momentum oscillator that measures the speed and change of price movements.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We use formula:</a:t>
            </a: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000" y="2943675"/>
            <a:ext cx="4358675" cy="15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5"/>
          <p:cNvSpPr txBox="1"/>
          <p:nvPr/>
        </p:nvSpPr>
        <p:spPr>
          <a:xfrm>
            <a:off x="4763925" y="2228100"/>
            <a:ext cx="4605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7" name="Google Shape;3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282600"/>
            <a:ext cx="6096000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Feature 2: Simple Moving Average</a:t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1303800" y="2516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</a:rPr>
              <a:t>As each new day's closing price becomes available, simple moving average includes it in the calculation and drops the oldest closing price. This creates a moving average that continuously reflects the most recent prices.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</a:rPr>
              <a:t>Aka, iteratively calculates the average price, including the prices only before it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74151"/>
                </a:solidFill>
              </a:rPr>
              <a:t>Formula is:</a:t>
            </a:r>
            <a:r>
              <a:rPr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4" name="Google Shape;3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400"/>
            <a:ext cx="9087599" cy="9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875" y="4072025"/>
            <a:ext cx="5786426" cy="6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Feature 3: Price Deviation</a:t>
            </a:r>
            <a:endParaRPr/>
          </a:p>
        </p:txBody>
      </p:sp>
      <p:sp>
        <p:nvSpPr>
          <p:cNvPr id="371" name="Google Shape;371;p27"/>
          <p:cNvSpPr txBox="1"/>
          <p:nvPr>
            <p:ph idx="1" type="body"/>
          </p:nvPr>
        </p:nvSpPr>
        <p:spPr>
          <a:xfrm>
            <a:off x="1156300" y="2194425"/>
            <a:ext cx="7030500" cy="25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Price deviation allows the model to see how far the last traded price is from the reference, which explains trading is happening higher or lower than expected</a:t>
            </a:r>
            <a:endParaRPr sz="1600"/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8125"/>
            <a:ext cx="9143999" cy="5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1303800" y="605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⚡Optiver 🚀Robust Best ⚡ Single Model Features pt 1</a:t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1303800" y="1519275"/>
            <a:ext cx="7030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These Features were gotten from the kaggle above</a:t>
            </a:r>
            <a:endParaRPr sz="1600"/>
          </a:p>
        </p:txBody>
      </p:sp>
      <p:pic>
        <p:nvPicPr>
          <p:cNvPr id="379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992375"/>
            <a:ext cx="85915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 txBox="1"/>
          <p:nvPr/>
        </p:nvSpPr>
        <p:spPr>
          <a:xfrm>
            <a:off x="631150" y="2857000"/>
            <a:ext cx="77031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Volume is measure of both ask and bid sizes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Mid price is the price is the halfway point between ask and bid prices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Liquidity </a:t>
            </a: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imbalance</a:t>
            </a: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of </a:t>
            </a:r>
            <a:r>
              <a:rPr lang="en" sz="1600">
                <a:solidFill>
                  <a:srgbClr val="374151"/>
                </a:solidFill>
                <a:latin typeface="Nunito"/>
                <a:ea typeface="Nunito"/>
                <a:cs typeface="Nunito"/>
                <a:sym typeface="Nunito"/>
              </a:rPr>
              <a:t>the bid-ask spread is a common indicator of liquidity. It represents the difference between bid and ask sizes, normalized by their sum</a:t>
            </a:r>
            <a:endParaRPr sz="1600">
              <a:solidFill>
                <a:srgbClr val="3741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⚡Optiver 🚀Robust Best ⚡ Single Model Features pt 2</a:t>
            </a:r>
            <a:endParaRPr/>
          </a:p>
        </p:txBody>
      </p:sp>
      <p:sp>
        <p:nvSpPr>
          <p:cNvPr id="386" name="Google Shape;386;p29"/>
          <p:cNvSpPr txBox="1"/>
          <p:nvPr>
            <p:ph idx="1" type="body"/>
          </p:nvPr>
        </p:nvSpPr>
        <p:spPr>
          <a:xfrm>
            <a:off x="1303800" y="2496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Matched imbalance is difference of imbalance size and matched size normalized as well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Size imbalance refers to difference between bid and ask size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Price spread is actually how far apart the tow prices are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Market urgency is how </a:t>
            </a:r>
            <a:r>
              <a:rPr lang="en" sz="1600"/>
              <a:t>different</a:t>
            </a:r>
            <a:r>
              <a:rPr lang="en" sz="1600"/>
              <a:t> the prices are along with how liquid it is</a:t>
            </a:r>
            <a:endParaRPr sz="1600"/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00" y="1597875"/>
            <a:ext cx="8806849" cy="8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Feature Extraction Using Catboost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8" name="Google Shape;398;p31"/>
          <p:cNvSpPr txBox="1"/>
          <p:nvPr>
            <p:ph idx="1" type="body"/>
          </p:nvPr>
        </p:nvSpPr>
        <p:spPr>
          <a:xfrm>
            <a:off x="1303800" y="1283450"/>
            <a:ext cx="7030500" cy="3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</a:rPr>
              <a:t>CatBoost is a machine learning library specifically designed for gradient boosting on decision trees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</a:rPr>
              <a:t>Known as CatBoost to its effectiveness at handling </a:t>
            </a:r>
            <a:r>
              <a:rPr lang="en" sz="1600">
                <a:solidFill>
                  <a:srgbClr val="374151"/>
                </a:solidFill>
              </a:rPr>
              <a:t>categorical</a:t>
            </a:r>
            <a:r>
              <a:rPr lang="en" sz="1600">
                <a:solidFill>
                  <a:srgbClr val="374151"/>
                </a:solidFill>
              </a:rPr>
              <a:t> features 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</a:rPr>
              <a:t>Uses many weaker decision trees to build its model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</a:rPr>
              <a:t>Can use </a:t>
            </a:r>
            <a:r>
              <a:rPr lang="en" sz="1600">
                <a:solidFill>
                  <a:srgbClr val="374151"/>
                </a:solidFill>
              </a:rPr>
              <a:t>regression</a:t>
            </a:r>
            <a:r>
              <a:rPr lang="en" sz="1600">
                <a:solidFill>
                  <a:srgbClr val="374151"/>
                </a:solidFill>
              </a:rPr>
              <a:t> to compute loss at end of each tree, using L2 ridge </a:t>
            </a:r>
            <a:r>
              <a:rPr lang="en" sz="1600">
                <a:solidFill>
                  <a:srgbClr val="374151"/>
                </a:solidFill>
              </a:rPr>
              <a:t>regression to punish large losses to prevent overfitting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</a:rPr>
              <a:t>Popular for its many models, excellent cross validation, and easily interpretable models 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74151"/>
                </a:solidFill>
              </a:rPr>
              <a:t>Encoding technique and symmetrical trees makes it extremely quick compared to many other boosting techniques</a:t>
            </a:r>
            <a:endParaRPr sz="16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948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Predicting stock market values is very important to sellers and buyers alike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10% of all trades happen at the close, making it the most popular time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Important in understanding risk management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Extremely </a:t>
            </a:r>
            <a:r>
              <a:rPr lang="en" sz="1600"/>
              <a:t>competitive</a:t>
            </a:r>
            <a:r>
              <a:rPr lang="en" sz="1600"/>
              <a:t> field for data </a:t>
            </a:r>
            <a:r>
              <a:rPr lang="en" sz="1600"/>
              <a:t>analysis</a:t>
            </a:r>
            <a:r>
              <a:rPr lang="en" sz="1600"/>
              <a:t> due to the money involved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 txBox="1"/>
          <p:nvPr>
            <p:ph type="title"/>
          </p:nvPr>
        </p:nvSpPr>
        <p:spPr>
          <a:xfrm>
            <a:off x="1303800" y="598575"/>
            <a:ext cx="70305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Handling</a:t>
            </a:r>
            <a:endParaRPr/>
          </a:p>
        </p:txBody>
      </p:sp>
      <p:sp>
        <p:nvSpPr>
          <p:cNvPr id="404" name="Google Shape;404;p32"/>
          <p:cNvSpPr txBox="1"/>
          <p:nvPr>
            <p:ph idx="1" type="body"/>
          </p:nvPr>
        </p:nvSpPr>
        <p:spPr>
          <a:xfrm>
            <a:off x="1303800" y="1093800"/>
            <a:ext cx="70305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0F0F"/>
                </a:solidFill>
              </a:rPr>
              <a:t>Handles categorical instead of one hot encoding by creating permutations on the shuffled dataset and assigning default values to the first few categorical features, and calculating the rest like below</a:t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0F0F"/>
                </a:solidFill>
              </a:rPr>
              <a:t>avoids sparsity of one hot encoding, known as </a:t>
            </a: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</a:rPr>
              <a:t>Ordered Target Encoding</a:t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05" name="Google Shape;4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25" y="2521500"/>
            <a:ext cx="6243199" cy="26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Permutations Affect Feature Importance</a:t>
            </a:r>
            <a:endParaRPr/>
          </a:p>
        </p:txBody>
      </p:sp>
      <p:sp>
        <p:nvSpPr>
          <p:cNvPr id="411" name="Google Shape;411;p33"/>
          <p:cNvSpPr txBox="1"/>
          <p:nvPr>
            <p:ph idx="1" type="body"/>
          </p:nvPr>
        </p:nvSpPr>
        <p:spPr>
          <a:xfrm>
            <a:off x="1303800" y="1698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F0F0F"/>
                </a:solidFill>
              </a:rPr>
              <a:t>permutation feature importance is defined to be the decrease in a model score when a single feature value is randomly shuffled</a:t>
            </a:r>
            <a:endParaRPr sz="14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F0F0F"/>
                </a:solidFill>
              </a:rPr>
              <a:t>If the model's performance significantly degrades after you permutate, it suggests that those features are important for the model</a:t>
            </a:r>
            <a:endParaRPr sz="14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F0F0F"/>
                </a:solidFill>
              </a:rPr>
              <a:t>if the model performs similarly with or without the permuted features, it indicates that those features might be less important</a:t>
            </a:r>
            <a:endParaRPr sz="1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/>
          <p:nvPr>
            <p:ph type="title"/>
          </p:nvPr>
        </p:nvSpPr>
        <p:spPr>
          <a:xfrm>
            <a:off x="1303800" y="598575"/>
            <a:ext cx="70305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Technique</a:t>
            </a:r>
            <a:endParaRPr/>
          </a:p>
        </p:txBody>
      </p:sp>
      <p:sp>
        <p:nvSpPr>
          <p:cNvPr id="417" name="Google Shape;417;p34"/>
          <p:cNvSpPr txBox="1"/>
          <p:nvPr>
            <p:ph idx="1" type="body"/>
          </p:nvPr>
        </p:nvSpPr>
        <p:spPr>
          <a:xfrm>
            <a:off x="1303800" y="1192725"/>
            <a:ext cx="70305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</a:rPr>
              <a:t>CatBoost starts with an initial simple model, usually a constant value representing the mean of the target variable.</a:t>
            </a:r>
            <a:endParaRPr sz="14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</a:rPr>
              <a:t>Shuffles and does </a:t>
            </a:r>
            <a:r>
              <a:rPr lang="en" sz="1400">
                <a:solidFill>
                  <a:srgbClr val="374151"/>
                </a:solidFill>
              </a:rPr>
              <a:t>categorical</a:t>
            </a:r>
            <a:r>
              <a:rPr lang="en" sz="1400">
                <a:solidFill>
                  <a:srgbClr val="374151"/>
                </a:solidFill>
              </a:rPr>
              <a:t> handling</a:t>
            </a:r>
            <a:endParaRPr sz="14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</a:rPr>
              <a:t>For each iteration (tree) in the boosting process, CatBoost calculates the negative gradient of the objective function with respect to the predicted values. Builds a SYMMETRICAL tree based of off the negative gradient</a:t>
            </a:r>
            <a:endParaRPr sz="14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</a:rPr>
              <a:t>Each tree is added to the model to correct the model’s error</a:t>
            </a:r>
            <a:endParaRPr sz="14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</a:rPr>
              <a:t>Uses shrinkage, which gradually reduces the impact of each new tree added to the ensemble to prevent overfitting</a:t>
            </a:r>
            <a:endParaRPr sz="14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151"/>
                </a:solidFill>
              </a:rPr>
              <a:t>Repeats, adding more trees to the model until iterations finish or criteria is met</a:t>
            </a:r>
            <a:endParaRPr sz="14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Symmetrical Trees</a:t>
            </a:r>
            <a:endParaRPr/>
          </a:p>
        </p:txBody>
      </p:sp>
      <p:sp>
        <p:nvSpPr>
          <p:cNvPr id="423" name="Google Shape;423;p35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Only Catboost uses symmetrical trees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Avoids deep, complex trees, which slow computation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Symmetric</a:t>
            </a:r>
            <a:r>
              <a:rPr lang="en" sz="1600"/>
              <a:t> trees also are better at generalization (handling unseen data)</a:t>
            </a:r>
            <a:r>
              <a:rPr lang="en" sz="1600"/>
              <a:t> which helps avoid avoid overfitting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Model and HyperParameters</a:t>
            </a:r>
            <a:endParaRPr sz="4800"/>
          </a:p>
        </p:txBody>
      </p:sp>
      <p:sp>
        <p:nvSpPr>
          <p:cNvPr id="429" name="Google Shape;429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435" name="Google Shape;435;p37"/>
          <p:cNvSpPr txBox="1"/>
          <p:nvPr>
            <p:ph idx="1" type="body"/>
          </p:nvPr>
        </p:nvSpPr>
        <p:spPr>
          <a:xfrm>
            <a:off x="1303800" y="1498125"/>
            <a:ext cx="70305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Tuning your hyperparameters is </a:t>
            </a:r>
            <a:r>
              <a:rPr b="1" i="1" lang="en" sz="1600">
                <a:solidFill>
                  <a:srgbClr val="000000"/>
                </a:solidFill>
              </a:rPr>
              <a:t>absolutely critical</a:t>
            </a:r>
            <a:r>
              <a:rPr b="1" lang="en" sz="1600">
                <a:solidFill>
                  <a:srgbClr val="000000"/>
                </a:solidFill>
              </a:rPr>
              <a:t> in obtaining a high-accuracy model.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difference between a very low-accuracy model versus a high-accuracy one is sometimes as simple as tuning the hyperparameters.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Specifically, hyperparameter tuning by: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Obtaining a </a:t>
            </a:r>
            <a:r>
              <a:rPr b="1" lang="en" sz="1600">
                <a:solidFill>
                  <a:srgbClr val="000000"/>
                </a:solidFill>
              </a:rPr>
              <a:t>baseline </a:t>
            </a:r>
            <a:r>
              <a:rPr lang="en" sz="1600">
                <a:solidFill>
                  <a:srgbClr val="000000"/>
                </a:solidFill>
              </a:rPr>
              <a:t>with </a:t>
            </a:r>
            <a:r>
              <a:rPr i="1" lang="en" sz="1600">
                <a:solidFill>
                  <a:srgbClr val="000000"/>
                </a:solidFill>
              </a:rPr>
              <a:t>no hyperparameter tuning</a:t>
            </a:r>
            <a:r>
              <a:rPr lang="en" sz="1600">
                <a:solidFill>
                  <a:srgbClr val="000000"/>
                </a:solidFill>
              </a:rPr>
              <a:t> where we have a benchmark to improve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Exhaustively </a:t>
            </a:r>
            <a:r>
              <a:rPr b="1" lang="en" sz="1600">
                <a:solidFill>
                  <a:srgbClr val="000000"/>
                </a:solidFill>
              </a:rPr>
              <a:t>grid searching</a:t>
            </a:r>
            <a:r>
              <a:rPr lang="en" sz="1600">
                <a:solidFill>
                  <a:srgbClr val="000000"/>
                </a:solidFill>
              </a:rPr>
              <a:t> over a set of hyperparameters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of Catboost</a:t>
            </a:r>
            <a:endParaRPr/>
          </a:p>
        </p:txBody>
      </p:sp>
      <p:sp>
        <p:nvSpPr>
          <p:cNvPr id="441" name="Google Shape;441;p38"/>
          <p:cNvSpPr txBox="1"/>
          <p:nvPr>
            <p:ph idx="1" type="body"/>
          </p:nvPr>
        </p:nvSpPr>
        <p:spPr>
          <a:xfrm>
            <a:off x="1303800" y="1361150"/>
            <a:ext cx="70305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604">
                <a:solidFill>
                  <a:srgbClr val="0F0F0F"/>
                </a:solidFill>
              </a:rPr>
              <a:t>The key hyperparameters for CatBoost include:</a:t>
            </a:r>
            <a:endParaRPr sz="1604">
              <a:solidFill>
                <a:srgbClr val="0F0F0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604">
                <a:solidFill>
                  <a:srgbClr val="0F0F0F"/>
                </a:solidFill>
              </a:rPr>
              <a:t>iterations: The number of trees in the model.</a:t>
            </a:r>
            <a:endParaRPr sz="1604">
              <a:solidFill>
                <a:srgbClr val="0F0F0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604">
                <a:solidFill>
                  <a:srgbClr val="0F0F0F"/>
                </a:solidFill>
              </a:rPr>
              <a:t>learning_rate: The learning rate for training.</a:t>
            </a:r>
            <a:endParaRPr sz="1604">
              <a:solidFill>
                <a:srgbClr val="0F0F0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604">
                <a:solidFill>
                  <a:srgbClr val="0F0F0F"/>
                </a:solidFill>
              </a:rPr>
              <a:t>depth: Depth of the tree.</a:t>
            </a:r>
            <a:endParaRPr sz="1604">
              <a:solidFill>
                <a:srgbClr val="0F0F0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604">
                <a:solidFill>
                  <a:srgbClr val="0F0F0F"/>
                </a:solidFill>
              </a:rPr>
              <a:t>l2_leaf_reg: Coefficient at the L2 regularization term of the cost function.</a:t>
            </a:r>
            <a:endParaRPr sz="1604">
              <a:solidFill>
                <a:srgbClr val="0F0F0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604">
                <a:solidFill>
                  <a:srgbClr val="0F0F0F"/>
                </a:solidFill>
              </a:rPr>
              <a:t>border_count: The number of splits for numerical features.</a:t>
            </a:r>
            <a:endParaRPr sz="1604">
              <a:solidFill>
                <a:srgbClr val="0F0F0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604">
                <a:solidFill>
                  <a:srgbClr val="0F0F0F"/>
                </a:solidFill>
              </a:rPr>
              <a:t>random_strength: The amount of randomness to use for scoring splits when the dataset has little data.</a:t>
            </a:r>
            <a:endParaRPr sz="1604">
              <a:solidFill>
                <a:srgbClr val="0F0F0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</a:t>
            </a:r>
            <a:endParaRPr/>
          </a:p>
        </p:txBody>
      </p:sp>
      <p:sp>
        <p:nvSpPr>
          <p:cNvPr id="447" name="Google Shape;447;p39"/>
          <p:cNvSpPr txBox="1"/>
          <p:nvPr>
            <p:ph idx="1" type="body"/>
          </p:nvPr>
        </p:nvSpPr>
        <p:spPr>
          <a:xfrm>
            <a:off x="1447400" y="1118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388" y="1118725"/>
            <a:ext cx="7370336" cy="39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</a:t>
            </a:r>
            <a:endParaRPr sz="4800"/>
          </a:p>
        </p:txBody>
      </p:sp>
      <p:sp>
        <p:nvSpPr>
          <p:cNvPr id="454" name="Google Shape;454;p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Squared Error</a:t>
            </a:r>
            <a:endParaRPr/>
          </a:p>
        </p:txBody>
      </p:sp>
      <p:sp>
        <p:nvSpPr>
          <p:cNvPr id="460" name="Google Shape;460;p41"/>
          <p:cNvSpPr txBox="1"/>
          <p:nvPr>
            <p:ph idx="1" type="body"/>
          </p:nvPr>
        </p:nvSpPr>
        <p:spPr>
          <a:xfrm>
            <a:off x="1303800" y="1430750"/>
            <a:ext cx="70305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Tuned hyperparameters and Mean Squared Error: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461" name="Google Shape;4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5" y="2127028"/>
            <a:ext cx="8901800" cy="14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close?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00950"/>
            <a:ext cx="71127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0F0F"/>
                </a:solidFill>
              </a:rPr>
              <a:t>The closing price is the final price at which a particular stock trades during a regular trading session on a given day. It is considered an important indicator because it reflects the final evaluation of a stock for that trading day.</a:t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0F0F"/>
                </a:solidFill>
              </a:rPr>
              <a:t>Main reference point for comparing a stock's performance over different time periods.</a:t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0F0F"/>
                </a:solidFill>
              </a:rPr>
              <a:t>used to calculate various financial metrics such as:</a:t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0F0F"/>
                </a:solidFill>
              </a:rPr>
              <a:t>Simple Moving Average -  measures average closing price over time</a:t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0F0F"/>
                </a:solidFill>
              </a:rPr>
              <a:t>Relative Strength Index - measures speed and change of price</a:t>
            </a:r>
            <a:endParaRPr sz="16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F0F0F"/>
                </a:solidFill>
              </a:rPr>
              <a:t>Weighted Average Price - avg. </a:t>
            </a:r>
            <a:r>
              <a:rPr lang="en" sz="1600">
                <a:solidFill>
                  <a:srgbClr val="0F0F0F"/>
                </a:solidFill>
              </a:rPr>
              <a:t>price</a:t>
            </a:r>
            <a:r>
              <a:rPr lang="en" sz="1600">
                <a:solidFill>
                  <a:srgbClr val="0F0F0F"/>
                </a:solidFill>
              </a:rPr>
              <a:t> weighted by </a:t>
            </a:r>
            <a:r>
              <a:rPr lang="en" sz="1600">
                <a:solidFill>
                  <a:srgbClr val="0F0F0F"/>
                </a:solidFill>
              </a:rPr>
              <a:t>share</a:t>
            </a:r>
            <a:r>
              <a:rPr lang="en" sz="1600">
                <a:solidFill>
                  <a:srgbClr val="0F0F0F"/>
                </a:solidFill>
              </a:rPr>
              <a:t> </a:t>
            </a:r>
            <a:r>
              <a:rPr lang="en" sz="1600">
                <a:solidFill>
                  <a:srgbClr val="0F0F0F"/>
                </a:solidFill>
              </a:rPr>
              <a:t>count </a:t>
            </a:r>
            <a:r>
              <a:rPr lang="en" sz="1600">
                <a:solidFill>
                  <a:srgbClr val="0F0F0F"/>
                </a:solidFill>
              </a:rPr>
              <a:t>at </a:t>
            </a:r>
            <a:r>
              <a:rPr lang="en" sz="1600">
                <a:solidFill>
                  <a:srgbClr val="0F0F0F"/>
                </a:solidFill>
              </a:rPr>
              <a:t>that</a:t>
            </a:r>
            <a:r>
              <a:rPr lang="en" sz="1600">
                <a:solidFill>
                  <a:srgbClr val="0F0F0F"/>
                </a:solidFill>
              </a:rPr>
              <a:t> price</a:t>
            </a:r>
            <a:endParaRPr sz="16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"/>
          <p:cNvSpPr txBox="1"/>
          <p:nvPr>
            <p:ph idx="1" type="body"/>
          </p:nvPr>
        </p:nvSpPr>
        <p:spPr>
          <a:xfrm>
            <a:off x="1194600" y="83050"/>
            <a:ext cx="3715200" cy="43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After selecting the best model, we want to analyze its performance in more detail, such as plotting residuals, analyzing errors, or studying feature importance.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0F0F"/>
                </a:solidFill>
              </a:rPr>
              <a:t>1. </a:t>
            </a:r>
            <a:r>
              <a:rPr lang="en">
                <a:solidFill>
                  <a:srgbClr val="000000"/>
                </a:solidFill>
              </a:rPr>
              <a:t>Plotting Residuals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Residuals are the differences between the observed values and the values predicted by the model. Plotting these can help in understanding the error distribution.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0F0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0F0F"/>
                </a:solidFill>
              </a:rPr>
              <a:t>2. Analyzing Errors</a:t>
            </a:r>
            <a:endParaRPr>
              <a:solidFill>
                <a:srgbClr val="0F0F0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analyze the distribution of errors (residuals) to check for patterns. A well-performing model should have errors distributed randomly around zero.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467" name="Google Shape;4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800" y="2701600"/>
            <a:ext cx="3651225" cy="22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200" y="152400"/>
            <a:ext cx="3831639" cy="239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825" y="1234450"/>
            <a:ext cx="7670326" cy="38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Studying Feature Importance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3"/>
          <p:cNvSpPr txBox="1"/>
          <p:nvPr>
            <p:ph idx="1" type="body"/>
          </p:nvPr>
        </p:nvSpPr>
        <p:spPr>
          <a:xfrm>
            <a:off x="4962550" y="1597875"/>
            <a:ext cx="3472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Feature importance </a:t>
            </a:r>
            <a:r>
              <a:rPr lang="en" sz="1700"/>
              <a:t>gives insight into which</a:t>
            </a:r>
            <a:r>
              <a:rPr lang="en" sz="1700"/>
              <a:t> features are most influential in predicting the target variable. This has been run again, after we have done our tuning.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Vs Validation MSE</a:t>
            </a:r>
            <a:endParaRPr/>
          </a:p>
        </p:txBody>
      </p:sp>
      <p:pic>
        <p:nvPicPr>
          <p:cNvPr id="481" name="Google Shape;4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462" y="1199000"/>
            <a:ext cx="6773076" cy="3944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4"/>
          <p:cNvSpPr txBox="1"/>
          <p:nvPr/>
        </p:nvSpPr>
        <p:spPr>
          <a:xfrm>
            <a:off x="3679125" y="1597875"/>
            <a:ext cx="34431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Validation error and Training error move similarly, </a:t>
            </a:r>
            <a:r>
              <a:rPr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which</a:t>
            </a:r>
            <a:r>
              <a:rPr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shows the model shouldn’t be overfitting too much.</a:t>
            </a: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Conclusions</a:t>
            </a:r>
            <a:endParaRPr/>
          </a:p>
        </p:txBody>
      </p:sp>
      <p:sp>
        <p:nvSpPr>
          <p:cNvPr id="488" name="Google Shape;488;p45"/>
          <p:cNvSpPr txBox="1"/>
          <p:nvPr>
            <p:ph idx="1" type="body"/>
          </p:nvPr>
        </p:nvSpPr>
        <p:spPr>
          <a:xfrm>
            <a:off x="1303800" y="14509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Despite good work, performed nowhere as well as the other groups, who scored ~6 compared to our 65.1, which we added less of for </a:t>
            </a:r>
            <a:r>
              <a:rPr lang="en" sz="1400"/>
              <a:t>performance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Most likely due to less hyperparameter optimization and less features engineered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Project really highlights the importance of </a:t>
            </a:r>
            <a:r>
              <a:rPr lang="en" sz="1400"/>
              <a:t>hyperparameter optimization and engineering features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07125"/>
            <a:ext cx="7030500" cy="31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4043"/>
                </a:solidFill>
                <a:highlight>
                  <a:srgbClr val="FFFFFF"/>
                </a:highlight>
              </a:rPr>
              <a:t>“The Goal is to predict the future price movements of stocks relative to the future price movement of a synthetic index composed of NASDAQ-listed stocks” - Optiver</a:t>
            </a:r>
            <a:endParaRPr sz="16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4043"/>
                </a:solidFill>
                <a:highlight>
                  <a:srgbClr val="FFFFFF"/>
                </a:highlight>
              </a:rPr>
              <a:t>AKA, Use the </a:t>
            </a:r>
            <a:r>
              <a:rPr lang="en" sz="1600">
                <a:solidFill>
                  <a:srgbClr val="3C4043"/>
                </a:solidFill>
                <a:highlight>
                  <a:srgbClr val="FFFFFF"/>
                </a:highlight>
              </a:rPr>
              <a:t>closing</a:t>
            </a:r>
            <a:r>
              <a:rPr lang="en" sz="1600">
                <a:solidFill>
                  <a:srgbClr val="3C4043"/>
                </a:solidFill>
                <a:highlight>
                  <a:srgbClr val="FFFFFF"/>
                </a:highlight>
              </a:rPr>
              <a:t> prices to be able to understand how stocks will increase or decrease in price in the future</a:t>
            </a:r>
            <a:endParaRPr sz="16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4043"/>
                </a:solidFill>
                <a:highlight>
                  <a:srgbClr val="FFFFFF"/>
                </a:highlight>
              </a:rPr>
              <a:t>To do this, our measurement is Mean Squared Error (MSE):</a:t>
            </a:r>
            <a:endParaRPr sz="160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851" y="3693475"/>
            <a:ext cx="3190300" cy="9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continued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507125"/>
            <a:ext cx="70305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order to properly predict, we must: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Remove unwanted data from dataset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Add new columns to potentially shed more light onto the 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Trim all columns down for the important ones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Apply a basic machine learning model on the new dataset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Tune the model with good hyperparameters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Test the model against the validation set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Create plots and graphs to more easily understand the results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3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Our Data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Explanation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4173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data </a:t>
            </a:r>
            <a:r>
              <a:rPr lang="en" sz="1600"/>
              <a:t>provided</a:t>
            </a:r>
            <a:r>
              <a:rPr lang="en" sz="1600"/>
              <a:t> by Optiver is as follows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Number of Rows:  5237980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Number of Columns:  17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One Target, called “target”, which measures the </a:t>
            </a:r>
            <a:r>
              <a:rPr lang="en" sz="1600"/>
              <a:t>movement</a:t>
            </a:r>
            <a:r>
              <a:rPr lang="en" sz="1600"/>
              <a:t> in the WAP (weighted average price)  of the stock in units of basis points, where 1 basis point = 0.01% price move</a:t>
            </a:r>
            <a:endParaRPr sz="1500"/>
          </a:p>
        </p:txBody>
      </p:sp>
      <p:pic>
        <p:nvPicPr>
          <p:cNvPr id="315" name="Google Shape;3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625" y="3885375"/>
            <a:ext cx="7530075" cy="29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Values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Stock_id - which stock is </a:t>
            </a:r>
            <a:r>
              <a:rPr lang="en" sz="1600"/>
              <a:t>being</a:t>
            </a:r>
            <a:r>
              <a:rPr lang="en" sz="1600"/>
              <a:t> referenced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Date_id - </a:t>
            </a:r>
            <a:r>
              <a:rPr lang="en" sz="1600"/>
              <a:t>which</a:t>
            </a:r>
            <a:r>
              <a:rPr lang="en" sz="1600"/>
              <a:t> date is the data being measured 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Seconds_in_bucket - how long the close has been </a:t>
            </a:r>
            <a:r>
              <a:rPr lang="en" sz="1600"/>
              <a:t>occurring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Imbalance_size - amount unmatched at current reference price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Imbalance_buy_sell_flag - indicator of </a:t>
            </a:r>
            <a:r>
              <a:rPr lang="en" sz="1600"/>
              <a:t>direction</a:t>
            </a:r>
            <a:r>
              <a:rPr lang="en" sz="1600"/>
              <a:t> of </a:t>
            </a:r>
            <a:r>
              <a:rPr lang="en" sz="1600"/>
              <a:t>imbalance</a:t>
            </a:r>
            <a:r>
              <a:rPr lang="en" sz="1600"/>
              <a:t>, if +1, buy side imbalance, if -1, </a:t>
            </a:r>
            <a:r>
              <a:rPr lang="en" sz="1600"/>
              <a:t>sell side imbalance</a:t>
            </a:r>
            <a:endParaRPr sz="1600"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73494"/>
            <a:ext cx="7030500" cy="61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Values: pt. 2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25025"/>
            <a:ext cx="70305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82"/>
              <a:t>Reference_price - Maximize pairs, minimize imbalance, or near price bounded between best bid and ask price</a:t>
            </a:r>
            <a:endParaRPr sz="14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/>
              <a:t>Matched_size - amount that can be matched at current </a:t>
            </a:r>
            <a:r>
              <a:rPr lang="en" sz="1482"/>
              <a:t>reference </a:t>
            </a:r>
            <a:r>
              <a:rPr lang="en" sz="1482"/>
              <a:t>price</a:t>
            </a:r>
            <a:endParaRPr sz="14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/>
              <a:t>Far_price - crossing price that will maximize number of shares matched based on auction interest</a:t>
            </a:r>
            <a:endParaRPr sz="14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/>
              <a:t>Near_price - crossing price that will maximize based on auction and continuous market orders</a:t>
            </a:r>
            <a:endParaRPr sz="14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/>
              <a:t>Bid price - price of most competitive buy/sell level</a:t>
            </a:r>
            <a:endParaRPr sz="148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82"/>
              <a:t>Bid size - the dollar notional amount on the most competitive buy/sell level in the non auction book</a:t>
            </a:r>
            <a:endParaRPr sz="1600"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2" y="1243549"/>
            <a:ext cx="7030499" cy="74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