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1" r:id="rId13"/>
    <p:sldId id="270" r:id="rId14"/>
    <p:sldId id="271" r:id="rId15"/>
    <p:sldId id="268" r:id="rId16"/>
    <p:sldId id="272" r:id="rId17"/>
    <p:sldId id="269" r:id="rId18"/>
    <p:sldId id="274" r:id="rId19"/>
    <p:sldId id="275" r:id="rId20"/>
    <p:sldId id="278" r:id="rId21"/>
    <p:sldId id="277" r:id="rId22"/>
    <p:sldId id="273"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2" d="100"/>
          <a:sy n="72"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B2C038-BE8C-4087-B376-E9EE2B3BCB7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78F3E9B-667A-42C1-A61A-A4BF1B5667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84C5CA7-154A-409D-BD35-20B5ED8953D3}"/>
              </a:ext>
            </a:extLst>
          </p:cNvPr>
          <p:cNvSpPr>
            <a:spLocks noGrp="1"/>
          </p:cNvSpPr>
          <p:nvPr>
            <p:ph type="dt" sz="half" idx="10"/>
          </p:nvPr>
        </p:nvSpPr>
        <p:spPr/>
        <p:txBody>
          <a:bodyPr/>
          <a:lstStyle/>
          <a:p>
            <a:fld id="{27F3F742-1C95-4C38-8826-F82B3C6486AD}" type="datetimeFigureOut">
              <a:rPr lang="fr-FR" smtClean="0"/>
              <a:t>02/12/2021</a:t>
            </a:fld>
            <a:endParaRPr lang="fr-FR"/>
          </a:p>
        </p:txBody>
      </p:sp>
      <p:sp>
        <p:nvSpPr>
          <p:cNvPr id="5" name="Espace réservé du pied de page 4">
            <a:extLst>
              <a:ext uri="{FF2B5EF4-FFF2-40B4-BE49-F238E27FC236}">
                <a16:creationId xmlns:a16="http://schemas.microsoft.com/office/drawing/2014/main" id="{D213B768-0A16-4F13-A7C3-46C937D6F69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8BF406-1E6C-495A-9169-C460D32A55A1}"/>
              </a:ext>
            </a:extLst>
          </p:cNvPr>
          <p:cNvSpPr>
            <a:spLocks noGrp="1"/>
          </p:cNvSpPr>
          <p:nvPr>
            <p:ph type="sldNum" sz="quarter" idx="12"/>
          </p:nvPr>
        </p:nvSpPr>
        <p:spPr/>
        <p:txBody>
          <a:bodyPr/>
          <a:lstStyle/>
          <a:p>
            <a:fld id="{FD18FD37-25B1-47FF-B20C-B16A1136D09E}" type="slidenum">
              <a:rPr lang="fr-FR" smtClean="0"/>
              <a:t>‹N°›</a:t>
            </a:fld>
            <a:endParaRPr lang="fr-FR"/>
          </a:p>
        </p:txBody>
      </p:sp>
    </p:spTree>
    <p:extLst>
      <p:ext uri="{BB962C8B-B14F-4D97-AF65-F5344CB8AC3E}">
        <p14:creationId xmlns:p14="http://schemas.microsoft.com/office/powerpoint/2010/main" val="343926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3E200E-2D03-49CC-85B2-3C64EDBBED7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08AB520-B75A-44C3-B3CB-AEC0E69495A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3CB74B-615A-4B89-A900-AF8639CC38C8}"/>
              </a:ext>
            </a:extLst>
          </p:cNvPr>
          <p:cNvSpPr>
            <a:spLocks noGrp="1"/>
          </p:cNvSpPr>
          <p:nvPr>
            <p:ph type="dt" sz="half" idx="10"/>
          </p:nvPr>
        </p:nvSpPr>
        <p:spPr/>
        <p:txBody>
          <a:bodyPr/>
          <a:lstStyle/>
          <a:p>
            <a:fld id="{27F3F742-1C95-4C38-8826-F82B3C6486AD}" type="datetimeFigureOut">
              <a:rPr lang="fr-FR" smtClean="0"/>
              <a:t>02/12/2021</a:t>
            </a:fld>
            <a:endParaRPr lang="fr-FR"/>
          </a:p>
        </p:txBody>
      </p:sp>
      <p:sp>
        <p:nvSpPr>
          <p:cNvPr id="5" name="Espace réservé du pied de page 4">
            <a:extLst>
              <a:ext uri="{FF2B5EF4-FFF2-40B4-BE49-F238E27FC236}">
                <a16:creationId xmlns:a16="http://schemas.microsoft.com/office/drawing/2014/main" id="{2F16D42B-5990-4431-9806-EE8544274A1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FAC6C8A-4383-4D30-908D-DB1D338E1CF3}"/>
              </a:ext>
            </a:extLst>
          </p:cNvPr>
          <p:cNvSpPr>
            <a:spLocks noGrp="1"/>
          </p:cNvSpPr>
          <p:nvPr>
            <p:ph type="sldNum" sz="quarter" idx="12"/>
          </p:nvPr>
        </p:nvSpPr>
        <p:spPr/>
        <p:txBody>
          <a:bodyPr/>
          <a:lstStyle/>
          <a:p>
            <a:fld id="{FD18FD37-25B1-47FF-B20C-B16A1136D09E}" type="slidenum">
              <a:rPr lang="fr-FR" smtClean="0"/>
              <a:t>‹N°›</a:t>
            </a:fld>
            <a:endParaRPr lang="fr-FR"/>
          </a:p>
        </p:txBody>
      </p:sp>
    </p:spTree>
    <p:extLst>
      <p:ext uri="{BB962C8B-B14F-4D97-AF65-F5344CB8AC3E}">
        <p14:creationId xmlns:p14="http://schemas.microsoft.com/office/powerpoint/2010/main" val="309684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C6D6CC3-B08D-426B-82BF-3AAC243FF65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5E6B8D1-A35B-4540-8CFA-FCBF7086B5B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9A062A7-10C1-4C1B-89A0-8AD609518508}"/>
              </a:ext>
            </a:extLst>
          </p:cNvPr>
          <p:cNvSpPr>
            <a:spLocks noGrp="1"/>
          </p:cNvSpPr>
          <p:nvPr>
            <p:ph type="dt" sz="half" idx="10"/>
          </p:nvPr>
        </p:nvSpPr>
        <p:spPr/>
        <p:txBody>
          <a:bodyPr/>
          <a:lstStyle/>
          <a:p>
            <a:fld id="{27F3F742-1C95-4C38-8826-F82B3C6486AD}" type="datetimeFigureOut">
              <a:rPr lang="fr-FR" smtClean="0"/>
              <a:t>02/12/2021</a:t>
            </a:fld>
            <a:endParaRPr lang="fr-FR"/>
          </a:p>
        </p:txBody>
      </p:sp>
      <p:sp>
        <p:nvSpPr>
          <p:cNvPr id="5" name="Espace réservé du pied de page 4">
            <a:extLst>
              <a:ext uri="{FF2B5EF4-FFF2-40B4-BE49-F238E27FC236}">
                <a16:creationId xmlns:a16="http://schemas.microsoft.com/office/drawing/2014/main" id="{65B4A405-098B-46DD-BE9D-0B88CBF0E19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90F3E02-AFC2-4846-AD05-C45B87C7759B}"/>
              </a:ext>
            </a:extLst>
          </p:cNvPr>
          <p:cNvSpPr>
            <a:spLocks noGrp="1"/>
          </p:cNvSpPr>
          <p:nvPr>
            <p:ph type="sldNum" sz="quarter" idx="12"/>
          </p:nvPr>
        </p:nvSpPr>
        <p:spPr/>
        <p:txBody>
          <a:bodyPr/>
          <a:lstStyle/>
          <a:p>
            <a:fld id="{FD18FD37-25B1-47FF-B20C-B16A1136D09E}" type="slidenum">
              <a:rPr lang="fr-FR" smtClean="0"/>
              <a:t>‹N°›</a:t>
            </a:fld>
            <a:endParaRPr lang="fr-FR"/>
          </a:p>
        </p:txBody>
      </p:sp>
    </p:spTree>
    <p:extLst>
      <p:ext uri="{BB962C8B-B14F-4D97-AF65-F5344CB8AC3E}">
        <p14:creationId xmlns:p14="http://schemas.microsoft.com/office/powerpoint/2010/main" val="18313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D27036-22E6-4257-8089-F7599855E8D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1A031C4-704C-400A-974A-BD4BCA53E2E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F33A2F7-5F69-4E8C-A93A-887BFF77FF69}"/>
              </a:ext>
            </a:extLst>
          </p:cNvPr>
          <p:cNvSpPr>
            <a:spLocks noGrp="1"/>
          </p:cNvSpPr>
          <p:nvPr>
            <p:ph type="dt" sz="half" idx="10"/>
          </p:nvPr>
        </p:nvSpPr>
        <p:spPr/>
        <p:txBody>
          <a:bodyPr/>
          <a:lstStyle/>
          <a:p>
            <a:fld id="{27F3F742-1C95-4C38-8826-F82B3C6486AD}" type="datetimeFigureOut">
              <a:rPr lang="fr-FR" smtClean="0"/>
              <a:t>02/12/2021</a:t>
            </a:fld>
            <a:endParaRPr lang="fr-FR"/>
          </a:p>
        </p:txBody>
      </p:sp>
      <p:sp>
        <p:nvSpPr>
          <p:cNvPr id="5" name="Espace réservé du pied de page 4">
            <a:extLst>
              <a:ext uri="{FF2B5EF4-FFF2-40B4-BE49-F238E27FC236}">
                <a16:creationId xmlns:a16="http://schemas.microsoft.com/office/drawing/2014/main" id="{E22B3937-BBB0-4284-B892-A4CD2450A4F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8045A7-5A89-439D-ABAD-9846EA74FBA5}"/>
              </a:ext>
            </a:extLst>
          </p:cNvPr>
          <p:cNvSpPr>
            <a:spLocks noGrp="1"/>
          </p:cNvSpPr>
          <p:nvPr>
            <p:ph type="sldNum" sz="quarter" idx="12"/>
          </p:nvPr>
        </p:nvSpPr>
        <p:spPr/>
        <p:txBody>
          <a:bodyPr/>
          <a:lstStyle/>
          <a:p>
            <a:fld id="{FD18FD37-25B1-47FF-B20C-B16A1136D09E}" type="slidenum">
              <a:rPr lang="fr-FR" smtClean="0"/>
              <a:t>‹N°›</a:t>
            </a:fld>
            <a:endParaRPr lang="fr-FR"/>
          </a:p>
        </p:txBody>
      </p:sp>
    </p:spTree>
    <p:extLst>
      <p:ext uri="{BB962C8B-B14F-4D97-AF65-F5344CB8AC3E}">
        <p14:creationId xmlns:p14="http://schemas.microsoft.com/office/powerpoint/2010/main" val="336203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CE060-DB0A-4DAE-B303-8CC9E98E15F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6F9F610-5347-4283-B378-49871C9BA5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D6D1C0D-64A8-484A-89F2-174D5C6D6C72}"/>
              </a:ext>
            </a:extLst>
          </p:cNvPr>
          <p:cNvSpPr>
            <a:spLocks noGrp="1"/>
          </p:cNvSpPr>
          <p:nvPr>
            <p:ph type="dt" sz="half" idx="10"/>
          </p:nvPr>
        </p:nvSpPr>
        <p:spPr/>
        <p:txBody>
          <a:bodyPr/>
          <a:lstStyle/>
          <a:p>
            <a:fld id="{27F3F742-1C95-4C38-8826-F82B3C6486AD}" type="datetimeFigureOut">
              <a:rPr lang="fr-FR" smtClean="0"/>
              <a:t>02/12/2021</a:t>
            </a:fld>
            <a:endParaRPr lang="fr-FR"/>
          </a:p>
        </p:txBody>
      </p:sp>
      <p:sp>
        <p:nvSpPr>
          <p:cNvPr id="5" name="Espace réservé du pied de page 4">
            <a:extLst>
              <a:ext uri="{FF2B5EF4-FFF2-40B4-BE49-F238E27FC236}">
                <a16:creationId xmlns:a16="http://schemas.microsoft.com/office/drawing/2014/main" id="{5622F651-17E9-4AE6-9874-1C9FAE8C784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503798-4888-47AE-AE5B-05D384914391}"/>
              </a:ext>
            </a:extLst>
          </p:cNvPr>
          <p:cNvSpPr>
            <a:spLocks noGrp="1"/>
          </p:cNvSpPr>
          <p:nvPr>
            <p:ph type="sldNum" sz="quarter" idx="12"/>
          </p:nvPr>
        </p:nvSpPr>
        <p:spPr/>
        <p:txBody>
          <a:bodyPr/>
          <a:lstStyle/>
          <a:p>
            <a:fld id="{FD18FD37-25B1-47FF-B20C-B16A1136D09E}" type="slidenum">
              <a:rPr lang="fr-FR" smtClean="0"/>
              <a:t>‹N°›</a:t>
            </a:fld>
            <a:endParaRPr lang="fr-FR"/>
          </a:p>
        </p:txBody>
      </p:sp>
    </p:spTree>
    <p:extLst>
      <p:ext uri="{BB962C8B-B14F-4D97-AF65-F5344CB8AC3E}">
        <p14:creationId xmlns:p14="http://schemas.microsoft.com/office/powerpoint/2010/main" val="2086052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91DA7B-4FD9-4813-9803-0F712A3C12C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1621D95-A2DB-4D1E-A8D2-7A743EFF227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254C96E-FA2D-48C6-AEF9-7D2D75BED4F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42FA99B-979E-4A95-906F-11A171C6D20D}"/>
              </a:ext>
            </a:extLst>
          </p:cNvPr>
          <p:cNvSpPr>
            <a:spLocks noGrp="1"/>
          </p:cNvSpPr>
          <p:nvPr>
            <p:ph type="dt" sz="half" idx="10"/>
          </p:nvPr>
        </p:nvSpPr>
        <p:spPr/>
        <p:txBody>
          <a:bodyPr/>
          <a:lstStyle/>
          <a:p>
            <a:fld id="{27F3F742-1C95-4C38-8826-F82B3C6486AD}" type="datetimeFigureOut">
              <a:rPr lang="fr-FR" smtClean="0"/>
              <a:t>02/12/2021</a:t>
            </a:fld>
            <a:endParaRPr lang="fr-FR"/>
          </a:p>
        </p:txBody>
      </p:sp>
      <p:sp>
        <p:nvSpPr>
          <p:cNvPr id="6" name="Espace réservé du pied de page 5">
            <a:extLst>
              <a:ext uri="{FF2B5EF4-FFF2-40B4-BE49-F238E27FC236}">
                <a16:creationId xmlns:a16="http://schemas.microsoft.com/office/drawing/2014/main" id="{54E8AC04-35DB-4052-92C2-15C639DA6C6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CA20ED1-C569-404D-9EF1-5A41720B2414}"/>
              </a:ext>
            </a:extLst>
          </p:cNvPr>
          <p:cNvSpPr>
            <a:spLocks noGrp="1"/>
          </p:cNvSpPr>
          <p:nvPr>
            <p:ph type="sldNum" sz="quarter" idx="12"/>
          </p:nvPr>
        </p:nvSpPr>
        <p:spPr/>
        <p:txBody>
          <a:bodyPr/>
          <a:lstStyle/>
          <a:p>
            <a:fld id="{FD18FD37-25B1-47FF-B20C-B16A1136D09E}" type="slidenum">
              <a:rPr lang="fr-FR" smtClean="0"/>
              <a:t>‹N°›</a:t>
            </a:fld>
            <a:endParaRPr lang="fr-FR"/>
          </a:p>
        </p:txBody>
      </p:sp>
    </p:spTree>
    <p:extLst>
      <p:ext uri="{BB962C8B-B14F-4D97-AF65-F5344CB8AC3E}">
        <p14:creationId xmlns:p14="http://schemas.microsoft.com/office/powerpoint/2010/main" val="232271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66BAC2-55F9-496E-9423-8D751C76D40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589D974-D551-4DB1-B3B9-712A5693EA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EA1061E-244B-4D13-88F7-49984B5EF44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CD07749-958D-46FE-81B7-1E703FAF0A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91C4F35-63E8-4078-8CC0-A3D7FE902CE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359ADE1-2991-48AD-8E23-41FD800434AF}"/>
              </a:ext>
            </a:extLst>
          </p:cNvPr>
          <p:cNvSpPr>
            <a:spLocks noGrp="1"/>
          </p:cNvSpPr>
          <p:nvPr>
            <p:ph type="dt" sz="half" idx="10"/>
          </p:nvPr>
        </p:nvSpPr>
        <p:spPr/>
        <p:txBody>
          <a:bodyPr/>
          <a:lstStyle/>
          <a:p>
            <a:fld id="{27F3F742-1C95-4C38-8826-F82B3C6486AD}" type="datetimeFigureOut">
              <a:rPr lang="fr-FR" smtClean="0"/>
              <a:t>02/12/2021</a:t>
            </a:fld>
            <a:endParaRPr lang="fr-FR"/>
          </a:p>
        </p:txBody>
      </p:sp>
      <p:sp>
        <p:nvSpPr>
          <p:cNvPr id="8" name="Espace réservé du pied de page 7">
            <a:extLst>
              <a:ext uri="{FF2B5EF4-FFF2-40B4-BE49-F238E27FC236}">
                <a16:creationId xmlns:a16="http://schemas.microsoft.com/office/drawing/2014/main" id="{550E2AE8-5972-4950-A1E9-67351C617F2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3E82D83-EC5A-4607-A9AB-72EC4EA427B5}"/>
              </a:ext>
            </a:extLst>
          </p:cNvPr>
          <p:cNvSpPr>
            <a:spLocks noGrp="1"/>
          </p:cNvSpPr>
          <p:nvPr>
            <p:ph type="sldNum" sz="quarter" idx="12"/>
          </p:nvPr>
        </p:nvSpPr>
        <p:spPr/>
        <p:txBody>
          <a:bodyPr/>
          <a:lstStyle/>
          <a:p>
            <a:fld id="{FD18FD37-25B1-47FF-B20C-B16A1136D09E}" type="slidenum">
              <a:rPr lang="fr-FR" smtClean="0"/>
              <a:t>‹N°›</a:t>
            </a:fld>
            <a:endParaRPr lang="fr-FR"/>
          </a:p>
        </p:txBody>
      </p:sp>
    </p:spTree>
    <p:extLst>
      <p:ext uri="{BB962C8B-B14F-4D97-AF65-F5344CB8AC3E}">
        <p14:creationId xmlns:p14="http://schemas.microsoft.com/office/powerpoint/2010/main" val="158265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B6053E-7414-46F2-97D7-B610A25034F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9CDAA9C-E67F-452E-A85F-1EF504ACA2ED}"/>
              </a:ext>
            </a:extLst>
          </p:cNvPr>
          <p:cNvSpPr>
            <a:spLocks noGrp="1"/>
          </p:cNvSpPr>
          <p:nvPr>
            <p:ph type="dt" sz="half" idx="10"/>
          </p:nvPr>
        </p:nvSpPr>
        <p:spPr/>
        <p:txBody>
          <a:bodyPr/>
          <a:lstStyle/>
          <a:p>
            <a:fld id="{27F3F742-1C95-4C38-8826-F82B3C6486AD}" type="datetimeFigureOut">
              <a:rPr lang="fr-FR" smtClean="0"/>
              <a:t>02/12/2021</a:t>
            </a:fld>
            <a:endParaRPr lang="fr-FR"/>
          </a:p>
        </p:txBody>
      </p:sp>
      <p:sp>
        <p:nvSpPr>
          <p:cNvPr id="4" name="Espace réservé du pied de page 3">
            <a:extLst>
              <a:ext uri="{FF2B5EF4-FFF2-40B4-BE49-F238E27FC236}">
                <a16:creationId xmlns:a16="http://schemas.microsoft.com/office/drawing/2014/main" id="{563DD1AB-FFBE-4DD8-8B15-D4579EA42DD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F4207BE-A5CB-4260-9066-D2CCA4554CBC}"/>
              </a:ext>
            </a:extLst>
          </p:cNvPr>
          <p:cNvSpPr>
            <a:spLocks noGrp="1"/>
          </p:cNvSpPr>
          <p:nvPr>
            <p:ph type="sldNum" sz="quarter" idx="12"/>
          </p:nvPr>
        </p:nvSpPr>
        <p:spPr/>
        <p:txBody>
          <a:bodyPr/>
          <a:lstStyle/>
          <a:p>
            <a:fld id="{FD18FD37-25B1-47FF-B20C-B16A1136D09E}" type="slidenum">
              <a:rPr lang="fr-FR" smtClean="0"/>
              <a:t>‹N°›</a:t>
            </a:fld>
            <a:endParaRPr lang="fr-FR"/>
          </a:p>
        </p:txBody>
      </p:sp>
    </p:spTree>
    <p:extLst>
      <p:ext uri="{BB962C8B-B14F-4D97-AF65-F5344CB8AC3E}">
        <p14:creationId xmlns:p14="http://schemas.microsoft.com/office/powerpoint/2010/main" val="545952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BDA2F6D-EB4C-419A-AC29-D6E938C5BBB6}"/>
              </a:ext>
            </a:extLst>
          </p:cNvPr>
          <p:cNvSpPr>
            <a:spLocks noGrp="1"/>
          </p:cNvSpPr>
          <p:nvPr>
            <p:ph type="dt" sz="half" idx="10"/>
          </p:nvPr>
        </p:nvSpPr>
        <p:spPr/>
        <p:txBody>
          <a:bodyPr/>
          <a:lstStyle/>
          <a:p>
            <a:fld id="{27F3F742-1C95-4C38-8826-F82B3C6486AD}" type="datetimeFigureOut">
              <a:rPr lang="fr-FR" smtClean="0"/>
              <a:t>02/12/2021</a:t>
            </a:fld>
            <a:endParaRPr lang="fr-FR"/>
          </a:p>
        </p:txBody>
      </p:sp>
      <p:sp>
        <p:nvSpPr>
          <p:cNvPr id="3" name="Espace réservé du pied de page 2">
            <a:extLst>
              <a:ext uri="{FF2B5EF4-FFF2-40B4-BE49-F238E27FC236}">
                <a16:creationId xmlns:a16="http://schemas.microsoft.com/office/drawing/2014/main" id="{7CE04885-7245-4DAA-890E-7FE8BFC51A8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81581A5-6890-4B49-9D84-E0AA69528D3C}"/>
              </a:ext>
            </a:extLst>
          </p:cNvPr>
          <p:cNvSpPr>
            <a:spLocks noGrp="1"/>
          </p:cNvSpPr>
          <p:nvPr>
            <p:ph type="sldNum" sz="quarter" idx="12"/>
          </p:nvPr>
        </p:nvSpPr>
        <p:spPr/>
        <p:txBody>
          <a:bodyPr/>
          <a:lstStyle/>
          <a:p>
            <a:fld id="{FD18FD37-25B1-47FF-B20C-B16A1136D09E}" type="slidenum">
              <a:rPr lang="fr-FR" smtClean="0"/>
              <a:t>‹N°›</a:t>
            </a:fld>
            <a:endParaRPr lang="fr-FR"/>
          </a:p>
        </p:txBody>
      </p:sp>
    </p:spTree>
    <p:extLst>
      <p:ext uri="{BB962C8B-B14F-4D97-AF65-F5344CB8AC3E}">
        <p14:creationId xmlns:p14="http://schemas.microsoft.com/office/powerpoint/2010/main" val="86430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41F684-2FA8-4354-BDD0-69CBADC7FF1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73A5A0F-6E9B-429D-9AEE-36B0E93CB0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7AABD69-A3AE-464F-B2E6-0F0CD87782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45F39AA-69FF-4126-957D-586B6A6BEBF2}"/>
              </a:ext>
            </a:extLst>
          </p:cNvPr>
          <p:cNvSpPr>
            <a:spLocks noGrp="1"/>
          </p:cNvSpPr>
          <p:nvPr>
            <p:ph type="dt" sz="half" idx="10"/>
          </p:nvPr>
        </p:nvSpPr>
        <p:spPr/>
        <p:txBody>
          <a:bodyPr/>
          <a:lstStyle/>
          <a:p>
            <a:fld id="{27F3F742-1C95-4C38-8826-F82B3C6486AD}" type="datetimeFigureOut">
              <a:rPr lang="fr-FR" smtClean="0"/>
              <a:t>02/12/2021</a:t>
            </a:fld>
            <a:endParaRPr lang="fr-FR"/>
          </a:p>
        </p:txBody>
      </p:sp>
      <p:sp>
        <p:nvSpPr>
          <p:cNvPr id="6" name="Espace réservé du pied de page 5">
            <a:extLst>
              <a:ext uri="{FF2B5EF4-FFF2-40B4-BE49-F238E27FC236}">
                <a16:creationId xmlns:a16="http://schemas.microsoft.com/office/drawing/2014/main" id="{5E673469-C394-44C0-A43A-B31AFB3487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A1ED7A-3217-49A8-B56B-11439249A655}"/>
              </a:ext>
            </a:extLst>
          </p:cNvPr>
          <p:cNvSpPr>
            <a:spLocks noGrp="1"/>
          </p:cNvSpPr>
          <p:nvPr>
            <p:ph type="sldNum" sz="quarter" idx="12"/>
          </p:nvPr>
        </p:nvSpPr>
        <p:spPr/>
        <p:txBody>
          <a:bodyPr/>
          <a:lstStyle/>
          <a:p>
            <a:fld id="{FD18FD37-25B1-47FF-B20C-B16A1136D09E}" type="slidenum">
              <a:rPr lang="fr-FR" smtClean="0"/>
              <a:t>‹N°›</a:t>
            </a:fld>
            <a:endParaRPr lang="fr-FR"/>
          </a:p>
        </p:txBody>
      </p:sp>
    </p:spTree>
    <p:extLst>
      <p:ext uri="{BB962C8B-B14F-4D97-AF65-F5344CB8AC3E}">
        <p14:creationId xmlns:p14="http://schemas.microsoft.com/office/powerpoint/2010/main" val="2606073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69602-81CE-418C-BB39-0FFA50B2483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1CF7B22-E98B-40A1-8B33-5610AC9640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D6110A8-CF57-471D-A3EB-86479A39A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069DACA-E221-487A-B354-7A7928811B86}"/>
              </a:ext>
            </a:extLst>
          </p:cNvPr>
          <p:cNvSpPr>
            <a:spLocks noGrp="1"/>
          </p:cNvSpPr>
          <p:nvPr>
            <p:ph type="dt" sz="half" idx="10"/>
          </p:nvPr>
        </p:nvSpPr>
        <p:spPr/>
        <p:txBody>
          <a:bodyPr/>
          <a:lstStyle/>
          <a:p>
            <a:fld id="{27F3F742-1C95-4C38-8826-F82B3C6486AD}" type="datetimeFigureOut">
              <a:rPr lang="fr-FR" smtClean="0"/>
              <a:t>02/12/2021</a:t>
            </a:fld>
            <a:endParaRPr lang="fr-FR"/>
          </a:p>
        </p:txBody>
      </p:sp>
      <p:sp>
        <p:nvSpPr>
          <p:cNvPr id="6" name="Espace réservé du pied de page 5">
            <a:extLst>
              <a:ext uri="{FF2B5EF4-FFF2-40B4-BE49-F238E27FC236}">
                <a16:creationId xmlns:a16="http://schemas.microsoft.com/office/drawing/2014/main" id="{0A17409D-8682-42E2-9E66-5EC71F42DA3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67F3AF9-CEAB-43E2-A0DC-A94E58BA53AD}"/>
              </a:ext>
            </a:extLst>
          </p:cNvPr>
          <p:cNvSpPr>
            <a:spLocks noGrp="1"/>
          </p:cNvSpPr>
          <p:nvPr>
            <p:ph type="sldNum" sz="quarter" idx="12"/>
          </p:nvPr>
        </p:nvSpPr>
        <p:spPr/>
        <p:txBody>
          <a:bodyPr/>
          <a:lstStyle/>
          <a:p>
            <a:fld id="{FD18FD37-25B1-47FF-B20C-B16A1136D09E}" type="slidenum">
              <a:rPr lang="fr-FR" smtClean="0"/>
              <a:t>‹N°›</a:t>
            </a:fld>
            <a:endParaRPr lang="fr-FR"/>
          </a:p>
        </p:txBody>
      </p:sp>
    </p:spTree>
    <p:extLst>
      <p:ext uri="{BB962C8B-B14F-4D97-AF65-F5344CB8AC3E}">
        <p14:creationId xmlns:p14="http://schemas.microsoft.com/office/powerpoint/2010/main" val="411823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AF6DA1B-F33E-4960-AD22-76404A347D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42DDD68-FA23-410E-98FB-D5826EB54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BA9A8AD-238E-4D38-AB9D-B810ABA456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F3F742-1C95-4C38-8826-F82B3C6486AD}" type="datetimeFigureOut">
              <a:rPr lang="fr-FR" smtClean="0"/>
              <a:t>02/12/2021</a:t>
            </a:fld>
            <a:endParaRPr lang="fr-FR"/>
          </a:p>
        </p:txBody>
      </p:sp>
      <p:sp>
        <p:nvSpPr>
          <p:cNvPr id="5" name="Espace réservé du pied de page 4">
            <a:extLst>
              <a:ext uri="{FF2B5EF4-FFF2-40B4-BE49-F238E27FC236}">
                <a16:creationId xmlns:a16="http://schemas.microsoft.com/office/drawing/2014/main" id="{1256FCD9-A5D6-4F2A-ADF5-628FF0A04D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18D8C2A-09CA-4226-97D8-3D4F81A2A0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18FD37-25B1-47FF-B20C-B16A1136D09E}" type="slidenum">
              <a:rPr lang="fr-FR" smtClean="0"/>
              <a:t>‹N°›</a:t>
            </a:fld>
            <a:endParaRPr lang="fr-FR"/>
          </a:p>
        </p:txBody>
      </p:sp>
      <p:sp>
        <p:nvSpPr>
          <p:cNvPr id="7" name="MSIPCMContentMarking" descr="{&quot;HashCode&quot;:-890666514,&quot;Placement&quot;:&quot;Header&quot;,&quot;Top&quot;:0.0,&quot;Left&quot;:914.242065,&quot;SlideWidth&quot;:960,&quot;SlideHeight&quot;:540}">
            <a:extLst>
              <a:ext uri="{FF2B5EF4-FFF2-40B4-BE49-F238E27FC236}">
                <a16:creationId xmlns:a16="http://schemas.microsoft.com/office/drawing/2014/main" id="{7A22A8DB-86DB-4B01-A6C4-CE063AA41328}"/>
              </a:ext>
            </a:extLst>
          </p:cNvPr>
          <p:cNvSpPr txBox="1"/>
          <p:nvPr userDrawn="1"/>
        </p:nvSpPr>
        <p:spPr>
          <a:xfrm>
            <a:off x="11610874" y="0"/>
            <a:ext cx="581126" cy="262344"/>
          </a:xfrm>
          <a:prstGeom prst="rect">
            <a:avLst/>
          </a:prstGeom>
          <a:noFill/>
        </p:spPr>
        <p:txBody>
          <a:bodyPr vert="horz" wrap="square" lIns="0" tIns="0" rIns="0" bIns="0" rtlCol="0" anchor="ctr" anchorCtr="1">
            <a:spAutoFit/>
          </a:bodyPr>
          <a:lstStyle/>
          <a:p>
            <a:pPr algn="r">
              <a:spcBef>
                <a:spcPts val="0"/>
              </a:spcBef>
              <a:spcAft>
                <a:spcPts val="0"/>
              </a:spcAft>
            </a:pPr>
            <a:r>
              <a:rPr lang="fr-FR" sz="1000">
                <a:solidFill>
                  <a:srgbClr val="000000"/>
                </a:solidFill>
                <a:latin typeface="Calibri" panose="020F0502020204030204" pitchFamily="34" charset="0"/>
              </a:rPr>
              <a:t>Public</a:t>
            </a:r>
          </a:p>
        </p:txBody>
      </p:sp>
    </p:spTree>
    <p:extLst>
      <p:ext uri="{BB962C8B-B14F-4D97-AF65-F5344CB8AC3E}">
        <p14:creationId xmlns:p14="http://schemas.microsoft.com/office/powerpoint/2010/main" val="602443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8C176B-6A8E-4B1E-B563-4EAF3AAB2C25}"/>
              </a:ext>
            </a:extLst>
          </p:cNvPr>
          <p:cNvSpPr>
            <a:spLocks noGrp="1"/>
          </p:cNvSpPr>
          <p:nvPr>
            <p:ph type="ctrTitle"/>
          </p:nvPr>
        </p:nvSpPr>
        <p:spPr/>
        <p:txBody>
          <a:bodyPr/>
          <a:lstStyle/>
          <a:p>
            <a:r>
              <a:rPr lang="fr-FR" dirty="0"/>
              <a:t>Présentation Client</a:t>
            </a:r>
          </a:p>
        </p:txBody>
      </p:sp>
      <p:sp>
        <p:nvSpPr>
          <p:cNvPr id="3" name="Sous-titre 2">
            <a:extLst>
              <a:ext uri="{FF2B5EF4-FFF2-40B4-BE49-F238E27FC236}">
                <a16:creationId xmlns:a16="http://schemas.microsoft.com/office/drawing/2014/main" id="{82D66F7E-0295-458A-9A0E-62B6E4EA6338}"/>
              </a:ext>
            </a:extLst>
          </p:cNvPr>
          <p:cNvSpPr>
            <a:spLocks noGrp="1"/>
          </p:cNvSpPr>
          <p:nvPr>
            <p:ph type="subTitle" idx="1"/>
          </p:nvPr>
        </p:nvSpPr>
        <p:spPr/>
        <p:txBody>
          <a:bodyPr/>
          <a:lstStyle/>
          <a:p>
            <a:r>
              <a:rPr lang="fr-FR" dirty="0"/>
              <a:t>NOUGLOZEH Gerard</a:t>
            </a:r>
          </a:p>
        </p:txBody>
      </p:sp>
    </p:spTree>
    <p:extLst>
      <p:ext uri="{BB962C8B-B14F-4D97-AF65-F5344CB8AC3E}">
        <p14:creationId xmlns:p14="http://schemas.microsoft.com/office/powerpoint/2010/main" val="316201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Projet </a:t>
            </a:r>
            <a:r>
              <a:rPr lang="fr-FR" dirty="0" err="1"/>
              <a:t>Filhet</a:t>
            </a:r>
            <a:r>
              <a:rPr lang="fr-FR" dirty="0"/>
              <a:t>-Allard / </a:t>
            </a:r>
            <a:r>
              <a:rPr lang="fr-FR" dirty="0" err="1"/>
              <a:t>Filhet</a:t>
            </a:r>
            <a:r>
              <a:rPr lang="fr-FR" dirty="0"/>
              <a:t>-Allard</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a:xfrm>
            <a:off x="838200" y="1825624"/>
            <a:ext cx="10515600" cy="4886071"/>
          </a:xfrm>
        </p:spPr>
        <p:txBody>
          <a:bodyPr>
            <a:normAutofit fontScale="92500" lnSpcReduction="10000"/>
          </a:bodyPr>
          <a:lstStyle/>
          <a:p>
            <a:pPr marL="0" indent="0">
              <a:buNone/>
            </a:pPr>
            <a:r>
              <a:rPr lang="fr-FR" dirty="0"/>
              <a:t>Mission </a:t>
            </a:r>
          </a:p>
          <a:p>
            <a:pPr lvl="1"/>
            <a:r>
              <a:rPr lang="fr-FR" dirty="0"/>
              <a:t>Description de l’équipe de la mission</a:t>
            </a:r>
          </a:p>
          <a:p>
            <a:pPr lvl="2" algn="just"/>
            <a:r>
              <a:rPr lang="fr-FR" sz="2200" dirty="0"/>
              <a:t>Cette mission c’est dérouler avec une équipe de 5 personnes moi y </a:t>
            </a:r>
            <a:r>
              <a:rPr lang="fr-FR" sz="2200" dirty="0" err="1"/>
              <a:t>comprie</a:t>
            </a:r>
            <a:r>
              <a:rPr lang="fr-FR" sz="2200" dirty="0"/>
              <a:t>. L’équipe est composé d’un chef de projet et de quatre développeur.</a:t>
            </a:r>
          </a:p>
          <a:p>
            <a:pPr lvl="2" algn="just"/>
            <a:endParaRPr lang="fr-FR" sz="2200" dirty="0"/>
          </a:p>
          <a:p>
            <a:pPr lvl="1"/>
            <a:r>
              <a:rPr lang="fr-FR" dirty="0"/>
              <a:t>Method utilisé sur la mission</a:t>
            </a:r>
          </a:p>
          <a:p>
            <a:pPr lvl="2" algn="just"/>
            <a:r>
              <a:rPr lang="fr-FR" sz="2200" dirty="0"/>
              <a:t>En therme de méthodologie c’étais principalement du </a:t>
            </a:r>
            <a:r>
              <a:rPr lang="fr-FR" sz="2200" dirty="0" err="1"/>
              <a:t>daily</a:t>
            </a:r>
            <a:r>
              <a:rPr lang="fr-FR" sz="2200" dirty="0"/>
              <a:t> Scrum.</a:t>
            </a:r>
          </a:p>
          <a:p>
            <a:pPr lvl="2" algn="just"/>
            <a:endParaRPr lang="fr-FR" sz="2200" dirty="0"/>
          </a:p>
          <a:p>
            <a:pPr lvl="1"/>
            <a:r>
              <a:rPr lang="fr-FR" dirty="0"/>
              <a:t>Mes activités sur la mission</a:t>
            </a:r>
          </a:p>
          <a:p>
            <a:pPr marL="914400" lvl="2" indent="0" algn="just">
              <a:buNone/>
            </a:pPr>
            <a:r>
              <a:rPr lang="fr-FR" sz="2200" dirty="0"/>
              <a:t>Je suis monté en compétences fonctionnelle sur le secteur auto/moto.</a:t>
            </a:r>
          </a:p>
          <a:p>
            <a:pPr marL="914400" lvl="2" indent="0" algn="just">
              <a:buNone/>
            </a:pPr>
            <a:r>
              <a:rPr lang="fr-FR" sz="2200" dirty="0"/>
              <a:t>En se servant des model des tests </a:t>
            </a:r>
            <a:r>
              <a:rPr lang="fr-FR" sz="2200" dirty="0" err="1"/>
              <a:t>SoapUI</a:t>
            </a:r>
            <a:r>
              <a:rPr lang="fr-FR" sz="2200" dirty="0"/>
              <a:t> excitantes </a:t>
            </a:r>
            <a:r>
              <a:rPr lang="fr-FR" sz="2200" dirty="0" err="1"/>
              <a:t>rediger</a:t>
            </a:r>
            <a:r>
              <a:rPr lang="fr-FR" sz="2200" dirty="0"/>
              <a:t> j’ai des test unitaires pour assurer que les nouveaux champs retourne les valeurs attendu ou que le réponse du service implémenté répond au exigence fonctionnelle.</a:t>
            </a:r>
          </a:p>
          <a:p>
            <a:pPr marL="914400" lvl="2" indent="0" algn="just">
              <a:buNone/>
            </a:pPr>
            <a:r>
              <a:rPr lang="fr-FR" sz="2200" dirty="0"/>
              <a:t>Implémentation des services et où correction de </a:t>
            </a:r>
            <a:r>
              <a:rPr lang="fr-FR" sz="2200" dirty="0" err="1"/>
              <a:t>bug.Je</a:t>
            </a:r>
            <a:r>
              <a:rPr lang="fr-FR" sz="2200" dirty="0"/>
              <a:t> prendrais l’exemple d’un service que j’ai fait évoluer. Dans l’évolutions des services nous créons une nouvelle version tous en conservant les anciennes, pour chaque version il a un </a:t>
            </a:r>
            <a:r>
              <a:rPr lang="fr-FR" sz="2200" dirty="0" err="1"/>
              <a:t>endpoint</a:t>
            </a:r>
            <a:r>
              <a:rPr lang="fr-FR" sz="2200" dirty="0"/>
              <a:t> associer. </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12309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Projet </a:t>
            </a:r>
            <a:r>
              <a:rPr lang="fr-FR" dirty="0" err="1"/>
              <a:t>Filhet</a:t>
            </a:r>
            <a:r>
              <a:rPr lang="fr-FR" dirty="0"/>
              <a:t>-Allard / </a:t>
            </a:r>
            <a:r>
              <a:rPr lang="fr-FR" dirty="0" err="1"/>
              <a:t>Filhet</a:t>
            </a:r>
            <a:r>
              <a:rPr lang="fr-FR" dirty="0"/>
              <a:t>-Allard</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a:xfrm>
            <a:off x="838200" y="1825624"/>
            <a:ext cx="10515600" cy="4886071"/>
          </a:xfrm>
        </p:spPr>
        <p:txBody>
          <a:bodyPr>
            <a:normAutofit/>
          </a:bodyPr>
          <a:lstStyle/>
          <a:p>
            <a:pPr marL="0" indent="0">
              <a:buNone/>
            </a:pPr>
            <a:r>
              <a:rPr lang="fr-FR" dirty="0"/>
              <a:t>Mission </a:t>
            </a:r>
            <a:endParaRPr lang="fr-FR" sz="2200" dirty="0"/>
          </a:p>
          <a:p>
            <a:pPr lvl="1"/>
            <a:r>
              <a:rPr lang="fr-FR" dirty="0"/>
              <a:t>Mes activités sur la mission</a:t>
            </a:r>
          </a:p>
          <a:p>
            <a:pPr marL="914400" lvl="2" indent="0" algn="just">
              <a:buNone/>
            </a:pPr>
            <a:r>
              <a:rPr lang="fr-FR" sz="2200" dirty="0"/>
              <a:t>Dans le service que j’ai fait évoluer le client voulait étendre une de ses offre à au type de </a:t>
            </a:r>
            <a:r>
              <a:rPr lang="fr-FR" sz="2200" dirty="0" err="1"/>
              <a:t>vehicule.J’ai</a:t>
            </a:r>
            <a:r>
              <a:rPr lang="fr-FR" sz="2200" dirty="0"/>
              <a:t> </a:t>
            </a:r>
            <a:r>
              <a:rPr lang="fr-FR" sz="2200" dirty="0" err="1"/>
              <a:t>commer</a:t>
            </a:r>
            <a:r>
              <a:rPr lang="fr-FR" sz="2200" dirty="0"/>
              <a:t> par </a:t>
            </a:r>
            <a:r>
              <a:rPr lang="fr-FR" sz="2200" dirty="0" err="1"/>
              <a:t>ecrir</a:t>
            </a:r>
            <a:r>
              <a:rPr lang="fr-FR" sz="2200" dirty="0"/>
              <a:t> la requête SQL d’insertion en en base de donnée , en suite  le </a:t>
            </a:r>
            <a:r>
              <a:rPr lang="fr-FR" sz="2200" dirty="0" err="1"/>
              <a:t>maping</a:t>
            </a:r>
            <a:r>
              <a:rPr lang="fr-FR" sz="2200" dirty="0"/>
              <a:t> et les traitement de donnée via ESB </a:t>
            </a:r>
            <a:r>
              <a:rPr lang="fr-FR" sz="2200" dirty="0" err="1"/>
              <a:t>webmethd</a:t>
            </a:r>
            <a:r>
              <a:rPr lang="fr-FR" sz="2200" dirty="0"/>
              <a:t>. Comme traitement de donné, </a:t>
            </a:r>
            <a:r>
              <a:rPr lang="fr-FR" sz="2200" dirty="0" err="1"/>
              <a:t>sasureé</a:t>
            </a:r>
            <a:r>
              <a:rPr lang="fr-FR" sz="2200" dirty="0"/>
              <a:t> le type du champ est </a:t>
            </a:r>
            <a:r>
              <a:rPr lang="fr-FR" sz="2200" dirty="0" err="1"/>
              <a:t>correte</a:t>
            </a:r>
            <a:r>
              <a:rPr lang="fr-FR" sz="2200" dirty="0"/>
              <a:t> , que le champs soit non </a:t>
            </a:r>
            <a:r>
              <a:rPr lang="fr-FR" sz="2200" dirty="0" err="1"/>
              <a:t>null</a:t>
            </a:r>
            <a:r>
              <a:rPr lang="fr-FR" sz="2200" dirty="0"/>
              <a:t> avant d’</a:t>
            </a:r>
            <a:r>
              <a:rPr lang="fr-FR" sz="2200" dirty="0" err="1"/>
              <a:t>envover</a:t>
            </a:r>
            <a:r>
              <a:rPr lang="fr-FR" sz="2200" dirty="0"/>
              <a:t> les informations o block JDBC  qui </a:t>
            </a:r>
            <a:r>
              <a:rPr lang="fr-FR" sz="2200" dirty="0" err="1"/>
              <a:t>contien</a:t>
            </a:r>
            <a:r>
              <a:rPr lang="fr-FR" sz="2200" dirty="0"/>
              <a:t> la </a:t>
            </a:r>
            <a:r>
              <a:rPr lang="fr-FR" sz="2200" dirty="0" err="1"/>
              <a:t>requeste</a:t>
            </a:r>
            <a:r>
              <a:rPr lang="fr-FR" sz="2200" dirty="0"/>
              <a:t> </a:t>
            </a:r>
            <a:r>
              <a:rPr lang="fr-FR" sz="2200" dirty="0" err="1"/>
              <a:t>SQl</a:t>
            </a:r>
            <a:r>
              <a:rPr lang="fr-FR" sz="2200" dirty="0"/>
              <a:t> pour </a:t>
            </a:r>
            <a:r>
              <a:rPr lang="fr-FR" sz="2200" dirty="0" err="1"/>
              <a:t>insèré</a:t>
            </a:r>
            <a:r>
              <a:rPr lang="fr-FR" sz="2200" dirty="0"/>
              <a:t> les données. Une fois le service développer j’ai exécuter les Test SOAPUI. Lorsque Tous les test sont vert le code source est </a:t>
            </a:r>
            <a:r>
              <a:rPr lang="fr-FR" sz="2200" dirty="0" err="1"/>
              <a:t>depolyer</a:t>
            </a:r>
            <a:r>
              <a:rPr lang="fr-FR" sz="2200" dirty="0"/>
              <a:t> dans l’environnement de Teste de de </a:t>
            </a:r>
            <a:r>
              <a:rPr lang="fr-FR" sz="2200" dirty="0" err="1"/>
              <a:t>Filhet</a:t>
            </a:r>
            <a:r>
              <a:rPr lang="fr-FR" sz="2200" dirty="0"/>
              <a:t>-Allard</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471504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Projet </a:t>
            </a:r>
            <a:r>
              <a:rPr lang="fr-FR" dirty="0" err="1"/>
              <a:t>Filhet</a:t>
            </a:r>
            <a:r>
              <a:rPr lang="fr-FR" dirty="0"/>
              <a:t>-Allard / </a:t>
            </a:r>
            <a:r>
              <a:rPr lang="fr-FR" dirty="0" err="1"/>
              <a:t>Filhet</a:t>
            </a:r>
            <a:r>
              <a:rPr lang="fr-FR"/>
              <a:t>-Allard</a:t>
            </a:r>
            <a:endParaRPr lang="fr-FR" dirty="0"/>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p:txBody>
          <a:bodyPr>
            <a:normAutofit/>
          </a:bodyPr>
          <a:lstStyle/>
          <a:p>
            <a:pPr marL="0" indent="0">
              <a:buNone/>
            </a:pPr>
            <a:r>
              <a:rPr lang="fr-FR" dirty="0"/>
              <a:t>Mission</a:t>
            </a:r>
          </a:p>
          <a:p>
            <a:pPr lvl="1"/>
            <a:r>
              <a:rPr lang="fr-FR" dirty="0"/>
              <a:t>Mes ressentie sur cette mission</a:t>
            </a:r>
          </a:p>
          <a:p>
            <a:pPr lvl="2"/>
            <a:r>
              <a:rPr lang="fr-FR" dirty="0"/>
              <a:t>Ce que j’ai </a:t>
            </a:r>
            <a:r>
              <a:rPr lang="fr-FR" dirty="0" err="1"/>
              <a:t>apprécifer</a:t>
            </a:r>
            <a:r>
              <a:rPr lang="fr-FR" dirty="0"/>
              <a:t> sur cette mission c’est la </a:t>
            </a:r>
            <a:r>
              <a:rPr lang="fr-FR" dirty="0" err="1"/>
              <a:t>coésion</a:t>
            </a:r>
            <a:r>
              <a:rPr lang="fr-FR" dirty="0"/>
              <a:t> de l’</a:t>
            </a:r>
            <a:r>
              <a:rPr lang="fr-FR" dirty="0" err="1"/>
              <a:t>équipe.Car</a:t>
            </a:r>
            <a:r>
              <a:rPr lang="fr-FR" dirty="0"/>
              <a:t> nous les </a:t>
            </a:r>
            <a:r>
              <a:rPr lang="fr-FR" dirty="0" err="1"/>
              <a:t>devellopeurs</a:t>
            </a:r>
            <a:r>
              <a:rPr lang="fr-FR" dirty="0"/>
              <a:t> nous devions nous coordonnée afin de travailler avec </a:t>
            </a:r>
            <a:r>
              <a:rPr lang="fr-FR" dirty="0" err="1"/>
              <a:t>efficaiter</a:t>
            </a:r>
            <a:r>
              <a:rPr lang="fr-FR" dirty="0"/>
              <a:t> et veiller au respect des délais de livraison au client. </a:t>
            </a:r>
          </a:p>
          <a:p>
            <a:pPr marL="914400" lvl="2" indent="0">
              <a:buNone/>
            </a:pPr>
            <a:endParaRPr lang="fr-FR" dirty="0"/>
          </a:p>
          <a:p>
            <a:pPr lvl="1"/>
            <a:r>
              <a:rPr lang="fr-FR" dirty="0"/>
              <a:t>Phrase de Transition</a:t>
            </a:r>
          </a:p>
          <a:p>
            <a:pPr lvl="2"/>
            <a:r>
              <a:rPr lang="fr-FR" dirty="0"/>
              <a:t>Je vais passer à ma troisième mission</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1848945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Catalogue Des Sources / DGA</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p:txBody>
          <a:bodyPr>
            <a:normAutofit/>
          </a:bodyPr>
          <a:lstStyle/>
          <a:p>
            <a:pPr marL="0" indent="0">
              <a:buNone/>
            </a:pPr>
            <a:r>
              <a:rPr lang="fr-FR" dirty="0"/>
              <a:t>Client</a:t>
            </a:r>
          </a:p>
          <a:p>
            <a:pPr marL="457200" lvl="1" indent="0">
              <a:buNone/>
            </a:pPr>
            <a:r>
              <a:rPr lang="fr-FR" dirty="0"/>
              <a:t>Sur ma troisième mission le client était la DGA direction générale de l’</a:t>
            </a:r>
            <a:r>
              <a:rPr lang="fr-FR" dirty="0" err="1"/>
              <a:t>amement</a:t>
            </a:r>
            <a:endParaRPr lang="fr-FR" dirty="0"/>
          </a:p>
          <a:p>
            <a:pPr marL="0" indent="0">
              <a:buNone/>
            </a:pPr>
            <a:r>
              <a:rPr lang="fr-FR" dirty="0"/>
              <a:t>Mission</a:t>
            </a:r>
          </a:p>
          <a:p>
            <a:pPr lvl="1"/>
            <a:r>
              <a:rPr lang="fr-FR" dirty="0"/>
              <a:t>Description de la mission</a:t>
            </a:r>
          </a:p>
          <a:p>
            <a:pPr lvl="2"/>
            <a:r>
              <a:rPr lang="fr-FR" dirty="0"/>
              <a:t>La mission à développer une application nommé  Catalogue Des </a:t>
            </a:r>
            <a:r>
              <a:rPr lang="fr-FR" dirty="0" err="1"/>
              <a:t>Sources.Avant</a:t>
            </a:r>
            <a:r>
              <a:rPr lang="fr-FR" dirty="0"/>
              <a:t> de parler du catalogue des sources je vais </a:t>
            </a:r>
            <a:r>
              <a:rPr lang="fr-FR" dirty="0" err="1"/>
              <a:t>pouarler</a:t>
            </a:r>
            <a:r>
              <a:rPr lang="fr-FR" dirty="0"/>
              <a:t> de ARTEMIS . ARMETIS c’est un projet de la DGA visant la mise en place d’un cloud priver. L’</a:t>
            </a:r>
            <a:r>
              <a:rPr lang="fr-FR" dirty="0" err="1"/>
              <a:t>equipe</a:t>
            </a:r>
            <a:r>
              <a:rPr lang="fr-FR" dirty="0"/>
              <a:t> du projet ARTEMIS est composer d’environ 160 personne. </a:t>
            </a:r>
            <a:r>
              <a:rPr lang="fr-FR" dirty="0" err="1"/>
              <a:t>Al’echel</a:t>
            </a:r>
            <a:r>
              <a:rPr lang="fr-FR" dirty="0"/>
              <a:t> tu projet </a:t>
            </a:r>
            <a:r>
              <a:rPr lang="fr-FR" dirty="0" err="1"/>
              <a:t>Artemis</a:t>
            </a:r>
            <a:r>
              <a:rPr lang="fr-FR" dirty="0"/>
              <a:t>  la </a:t>
            </a:r>
            <a:r>
              <a:rPr lang="fr-FR" dirty="0" err="1"/>
              <a:t>metholgie</a:t>
            </a:r>
            <a:r>
              <a:rPr lang="fr-FR" dirty="0"/>
              <a:t> Sale à été appliqué. Le catalogue des sources est ‘une des applications du système permettant d’agréger les donner de </a:t>
            </a:r>
            <a:r>
              <a:rPr lang="fr-FR" dirty="0" err="1"/>
              <a:t>differente</a:t>
            </a:r>
            <a:r>
              <a:rPr lang="fr-FR" dirty="0"/>
              <a:t> sources de les structurés  et les mettre à disposition de u </a:t>
            </a:r>
            <a:r>
              <a:rPr lang="fr-FR" dirty="0" err="1"/>
              <a:t>syteme</a:t>
            </a:r>
            <a:r>
              <a:rPr lang="fr-FR" dirty="0"/>
              <a:t> ARTEMIS. Plus simplement le catalogue vas jouer le rôle de </a:t>
            </a:r>
            <a:r>
              <a:rPr lang="fr-FR" dirty="0" err="1"/>
              <a:t>datahub</a:t>
            </a:r>
            <a:r>
              <a:rPr lang="fr-FR" dirty="0"/>
              <a:t> du système ARTEMIS</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4024332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Catalogue Des Sources / DGA</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p:txBody>
          <a:bodyPr>
            <a:normAutofit/>
          </a:bodyPr>
          <a:lstStyle/>
          <a:p>
            <a:pPr marL="0" indent="0">
              <a:buNone/>
            </a:pPr>
            <a:r>
              <a:rPr lang="fr-FR" dirty="0"/>
              <a:t>Mission</a:t>
            </a:r>
          </a:p>
          <a:p>
            <a:pPr lvl="1"/>
            <a:r>
              <a:rPr lang="fr-FR" dirty="0"/>
              <a:t>Description de l’équipe de la mission</a:t>
            </a:r>
          </a:p>
          <a:p>
            <a:pPr lvl="2"/>
            <a:r>
              <a:rPr lang="fr-FR" dirty="0"/>
              <a:t>Pour réaliser cette application j’ai rejoint une </a:t>
            </a:r>
            <a:r>
              <a:rPr lang="fr-FR" dirty="0" err="1"/>
              <a:t>equipe</a:t>
            </a:r>
            <a:r>
              <a:rPr lang="fr-FR" dirty="0"/>
              <a:t> qui est constituer d’un développeur </a:t>
            </a:r>
            <a:r>
              <a:rPr lang="fr-FR" dirty="0" err="1"/>
              <a:t>fullstack</a:t>
            </a:r>
            <a:r>
              <a:rPr lang="fr-FR" dirty="0"/>
              <a:t> comme moi et d’un chef de projet qui été à la fois le </a:t>
            </a:r>
            <a:r>
              <a:rPr lang="fr-FR" dirty="0" err="1"/>
              <a:t>scrum</a:t>
            </a:r>
            <a:r>
              <a:rPr lang="fr-FR" dirty="0"/>
              <a:t> master et le </a:t>
            </a:r>
            <a:r>
              <a:rPr lang="fr-FR" dirty="0" err="1"/>
              <a:t>product</a:t>
            </a:r>
            <a:r>
              <a:rPr lang="fr-FR" dirty="0"/>
              <a:t> </a:t>
            </a:r>
            <a:r>
              <a:rPr lang="fr-FR" dirty="0" err="1"/>
              <a:t>owner</a:t>
            </a:r>
            <a:r>
              <a:rPr lang="fr-FR" dirty="0"/>
              <a:t>.</a:t>
            </a:r>
          </a:p>
          <a:p>
            <a:pPr lvl="1"/>
            <a:r>
              <a:rPr lang="fr-FR" dirty="0"/>
              <a:t>Method utilisé sur la mission</a:t>
            </a:r>
          </a:p>
          <a:p>
            <a:pPr lvl="2"/>
            <a:r>
              <a:rPr lang="fr-FR" dirty="0"/>
              <a:t>Vous l’</a:t>
            </a:r>
            <a:r>
              <a:rPr lang="fr-FR" dirty="0" err="1"/>
              <a:t>auré</a:t>
            </a:r>
            <a:r>
              <a:rPr lang="fr-FR" dirty="0"/>
              <a:t> compris cette mission nous avion utiliser à métrologie </a:t>
            </a:r>
            <a:r>
              <a:rPr lang="fr-FR" dirty="0" err="1"/>
              <a:t>scrum</a:t>
            </a:r>
            <a:r>
              <a:rPr lang="fr-FR" dirty="0"/>
              <a:t>. </a:t>
            </a:r>
            <a:r>
              <a:rPr lang="fr-FR" dirty="0" err="1"/>
              <a:t>Consrtituer</a:t>
            </a:r>
            <a:r>
              <a:rPr lang="fr-FR" dirty="0"/>
              <a:t> de sprint planning, de sprint qui avait une durée de 3 </a:t>
            </a:r>
            <a:r>
              <a:rPr lang="fr-FR" dirty="0" err="1"/>
              <a:t>semain</a:t>
            </a:r>
            <a:r>
              <a:rPr lang="fr-FR" dirty="0"/>
              <a:t>, des </a:t>
            </a:r>
            <a:r>
              <a:rPr lang="fr-FR" dirty="0" err="1"/>
              <a:t>daily</a:t>
            </a:r>
            <a:r>
              <a:rPr lang="fr-FR" dirty="0"/>
              <a:t> </a:t>
            </a:r>
            <a:r>
              <a:rPr lang="fr-FR" dirty="0" err="1"/>
              <a:t>scrum</a:t>
            </a:r>
            <a:r>
              <a:rPr lang="fr-FR" dirty="0"/>
              <a:t> , de sprint revue et sprint rétrospective à la fin de chaque sprint.</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208204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Catalogue Des Sources / DGA</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p:txBody>
          <a:bodyPr>
            <a:normAutofit fontScale="92500" lnSpcReduction="10000"/>
          </a:bodyPr>
          <a:lstStyle/>
          <a:p>
            <a:pPr marL="0" indent="0">
              <a:buNone/>
            </a:pPr>
            <a:r>
              <a:rPr lang="fr-FR" dirty="0"/>
              <a:t>Mission</a:t>
            </a:r>
          </a:p>
          <a:p>
            <a:pPr lvl="1"/>
            <a:r>
              <a:rPr lang="fr-FR" dirty="0"/>
              <a:t>Mes activités sur la mission</a:t>
            </a:r>
          </a:p>
          <a:p>
            <a:pPr lvl="2"/>
            <a:r>
              <a:rPr lang="fr-FR" dirty="0"/>
              <a:t>Mes activité sur cette mission on été d’initialiser le projet </a:t>
            </a:r>
            <a:r>
              <a:rPr lang="fr-FR" dirty="0" err="1"/>
              <a:t>angular</a:t>
            </a:r>
            <a:r>
              <a:rPr lang="fr-FR" dirty="0"/>
              <a:t>. De développer les </a:t>
            </a:r>
            <a:r>
              <a:rPr lang="fr-FR" dirty="0" err="1"/>
              <a:t>diffents</a:t>
            </a:r>
            <a:r>
              <a:rPr lang="fr-FR" dirty="0"/>
              <a:t> composant  et  services du catalogue des sources comme composant implémenté c’est Liste </a:t>
            </a:r>
            <a:r>
              <a:rPr lang="fr-FR" dirty="0" err="1"/>
              <a:t>eet</a:t>
            </a:r>
            <a:r>
              <a:rPr lang="fr-FR" dirty="0"/>
              <a:t> affichages des  donner en fonction du type.</a:t>
            </a:r>
          </a:p>
          <a:p>
            <a:pPr marL="914400" lvl="2" indent="0">
              <a:buNone/>
            </a:pPr>
            <a:r>
              <a:rPr lang="fr-FR" dirty="0"/>
              <a:t>    Sur le back end j’ai développer  une service qui permettait d’instancier des Template de workflow sur NIFI. </a:t>
            </a:r>
            <a:r>
              <a:rPr lang="fr-FR" dirty="0" err="1"/>
              <a:t>Nifi</a:t>
            </a:r>
            <a:r>
              <a:rPr lang="fr-FR" dirty="0"/>
              <a:t> est un ETL comme </a:t>
            </a:r>
            <a:r>
              <a:rPr lang="fr-FR" dirty="0" err="1"/>
              <a:t>talend</a:t>
            </a:r>
            <a:r>
              <a:rPr lang="fr-FR" dirty="0"/>
              <a:t> cependant NIFI est open source.</a:t>
            </a:r>
          </a:p>
          <a:p>
            <a:pPr marL="914400" lvl="2" indent="0">
              <a:buNone/>
            </a:pPr>
            <a:r>
              <a:rPr lang="fr-FR" dirty="0"/>
              <a:t>Le workflow instancier </a:t>
            </a:r>
            <a:r>
              <a:rPr lang="fr-FR" dirty="0" err="1"/>
              <a:t>pemter</a:t>
            </a:r>
            <a:r>
              <a:rPr lang="fr-FR" dirty="0"/>
              <a:t> d’agréger et de traiter la donnée.</a:t>
            </a:r>
          </a:p>
          <a:p>
            <a:pPr marL="914400" lvl="2" indent="0">
              <a:buNone/>
            </a:pPr>
            <a:r>
              <a:rPr lang="fr-FR" dirty="0"/>
              <a:t>Tous service développer est as sourcier à des tests.</a:t>
            </a:r>
          </a:p>
          <a:p>
            <a:pPr marL="914400" lvl="2" indent="0">
              <a:buNone/>
            </a:pPr>
            <a:r>
              <a:rPr lang="fr-FR" dirty="0"/>
              <a:t>En plus de cela j’</a:t>
            </a:r>
            <a:r>
              <a:rPr lang="fr-FR" dirty="0" err="1"/>
              <a:t>airédiger</a:t>
            </a:r>
            <a:r>
              <a:rPr lang="fr-FR" dirty="0"/>
              <a:t> les scripts qui nous nous on permit de </a:t>
            </a:r>
            <a:r>
              <a:rPr lang="fr-FR" dirty="0" err="1"/>
              <a:t>contenairiser</a:t>
            </a:r>
            <a:r>
              <a:rPr lang="fr-FR" dirty="0"/>
              <a:t> le front et le back et de déployer sur le serveur </a:t>
            </a:r>
            <a:r>
              <a:rPr lang="fr-FR" dirty="0" err="1"/>
              <a:t>kubernetes</a:t>
            </a:r>
            <a:r>
              <a:rPr lang="fr-FR" dirty="0"/>
              <a:t>.</a:t>
            </a:r>
          </a:p>
          <a:p>
            <a:pPr marL="914400" lvl="2" indent="0">
              <a:buNone/>
            </a:pPr>
            <a:endParaRPr lang="fr-FR" dirty="0"/>
          </a:p>
          <a:p>
            <a:pPr lvl="1"/>
            <a:r>
              <a:rPr lang="fr-FR" dirty="0"/>
              <a:t>Technologie utilisé durant la mission</a:t>
            </a:r>
          </a:p>
          <a:p>
            <a:pPr lvl="2"/>
            <a:r>
              <a:rPr lang="fr-FR" dirty="0"/>
              <a:t>Sur cette mission j’ai utiliser les technos </a:t>
            </a:r>
            <a:r>
              <a:rPr lang="fr-FR" dirty="0" err="1"/>
              <a:t>tele</a:t>
            </a:r>
            <a:r>
              <a:rPr lang="fr-FR" dirty="0"/>
              <a:t> que  </a:t>
            </a:r>
            <a:r>
              <a:rPr lang="fr-FR" dirty="0" err="1"/>
              <a:t>Angular</a:t>
            </a:r>
            <a:r>
              <a:rPr lang="fr-FR" dirty="0"/>
              <a:t> 8, Java 8, docker ,</a:t>
            </a:r>
            <a:r>
              <a:rPr lang="fr-FR" dirty="0" err="1"/>
              <a:t>keycloak</a:t>
            </a:r>
            <a:r>
              <a:rPr lang="fr-FR" dirty="0"/>
              <a:t>, </a:t>
            </a:r>
            <a:r>
              <a:rPr lang="fr-FR" dirty="0" err="1"/>
              <a:t>kubenetes</a:t>
            </a:r>
            <a:r>
              <a:rPr lang="fr-FR" dirty="0"/>
              <a:t>, </a:t>
            </a:r>
            <a:r>
              <a:rPr lang="fr-FR" dirty="0" err="1"/>
              <a:t>Nifi,postgrelsql</a:t>
            </a: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488275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Catalogue Des Sources / DGA</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p:txBody>
          <a:bodyPr>
            <a:normAutofit/>
          </a:bodyPr>
          <a:lstStyle/>
          <a:p>
            <a:pPr marL="0" indent="0">
              <a:buNone/>
            </a:pPr>
            <a:r>
              <a:rPr lang="fr-FR" dirty="0"/>
              <a:t>Mission</a:t>
            </a:r>
          </a:p>
          <a:p>
            <a:pPr lvl="1"/>
            <a:r>
              <a:rPr lang="fr-FR" dirty="0"/>
              <a:t>Mes ressentie sur cette mission</a:t>
            </a:r>
          </a:p>
          <a:p>
            <a:pPr lvl="2"/>
            <a:r>
              <a:rPr lang="fr-FR" dirty="0"/>
              <a:t>Sur cette mission le gain de temps apporter par l’outil comme docker à piquer ma curiosité. Ce qui ma amener à faire des rechercher qui mon fait découvert DevOps. </a:t>
            </a:r>
          </a:p>
          <a:p>
            <a:pPr marL="914400" lvl="2" indent="0">
              <a:buNone/>
            </a:pPr>
            <a:endParaRPr lang="fr-FR" dirty="0"/>
          </a:p>
          <a:p>
            <a:pPr lvl="1"/>
            <a:r>
              <a:rPr lang="fr-FR" dirty="0"/>
              <a:t>Phrase de Transition</a:t>
            </a:r>
          </a:p>
          <a:p>
            <a:pPr lvl="2"/>
            <a:r>
              <a:rPr lang="fr-FR" dirty="0"/>
              <a:t>J’ai décider de me former au métier du DevOps. Et grâce o </a:t>
            </a:r>
            <a:r>
              <a:rPr lang="fr-FR" dirty="0" err="1"/>
              <a:t>NeoSofe</a:t>
            </a:r>
            <a:r>
              <a:rPr lang="fr-FR" dirty="0"/>
              <a:t> et à </a:t>
            </a:r>
            <a:r>
              <a:rPr lang="fr-FR" dirty="0" err="1"/>
              <a:t>ib</a:t>
            </a:r>
            <a:r>
              <a:rPr lang="fr-FR" dirty="0"/>
              <a:t> formation j’ai effectuer une formation DevOps.</a:t>
            </a:r>
          </a:p>
          <a:p>
            <a:pPr marL="914400" lvl="2"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82145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Formation DevOps</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p:txBody>
          <a:bodyPr>
            <a:normAutofit/>
          </a:bodyPr>
          <a:lstStyle/>
          <a:p>
            <a:pPr marL="0" indent="0">
              <a:buNone/>
            </a:pPr>
            <a:r>
              <a:rPr lang="fr-FR" dirty="0"/>
              <a:t>Client</a:t>
            </a:r>
          </a:p>
          <a:p>
            <a:pPr marL="457200" lvl="1" indent="0">
              <a:buNone/>
            </a:pPr>
            <a:r>
              <a:rPr lang="fr-FR" dirty="0"/>
              <a:t>Cette </a:t>
            </a:r>
            <a:r>
              <a:rPr lang="fr-FR" dirty="0" err="1"/>
              <a:t>fomations</a:t>
            </a:r>
            <a:r>
              <a:rPr lang="fr-FR" dirty="0"/>
              <a:t> comprend diffèrent module qui sont</a:t>
            </a:r>
          </a:p>
          <a:p>
            <a:pPr lvl="2"/>
            <a:r>
              <a:rPr lang="fr-FR" dirty="0"/>
              <a:t>Linux</a:t>
            </a:r>
          </a:p>
          <a:p>
            <a:pPr lvl="2"/>
            <a:r>
              <a:rPr lang="fr-FR" dirty="0"/>
              <a:t>Agile/Scrum</a:t>
            </a:r>
          </a:p>
          <a:p>
            <a:pPr lvl="2"/>
            <a:r>
              <a:rPr lang="fr-FR" dirty="0"/>
              <a:t>Docker + </a:t>
            </a:r>
            <a:r>
              <a:rPr lang="fr-FR" dirty="0" err="1"/>
              <a:t>Kubernetes</a:t>
            </a:r>
            <a:endParaRPr lang="fr-FR" dirty="0"/>
          </a:p>
          <a:p>
            <a:pPr lvl="2"/>
            <a:r>
              <a:rPr lang="fr-FR" dirty="0"/>
              <a:t>Ansible + </a:t>
            </a:r>
            <a:r>
              <a:rPr lang="fr-FR" dirty="0" err="1"/>
              <a:t>Terraform</a:t>
            </a:r>
            <a:endParaRPr lang="fr-FR" dirty="0"/>
          </a:p>
          <a:p>
            <a:pPr lvl="2"/>
            <a:r>
              <a:rPr lang="fr-FR" dirty="0" err="1"/>
              <a:t>Gitlab</a:t>
            </a:r>
            <a:r>
              <a:rPr lang="fr-FR" dirty="0"/>
              <a:t> / Jenkins</a:t>
            </a:r>
          </a:p>
          <a:p>
            <a:pPr lvl="2"/>
            <a:r>
              <a:rPr lang="fr-FR" dirty="0"/>
              <a:t>Initiation au Cloud Amazone Web Service (AWS)</a:t>
            </a:r>
          </a:p>
          <a:p>
            <a:pPr lvl="2"/>
            <a:r>
              <a:rPr lang="fr-FR" dirty="0"/>
              <a:t>DevOps </a:t>
            </a:r>
            <a:r>
              <a:rPr lang="fr-FR" dirty="0" err="1"/>
              <a:t>Foundation</a:t>
            </a: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1239782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Formation DevOps</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p:txBody>
          <a:bodyPr>
            <a:normAutofit/>
          </a:bodyPr>
          <a:lstStyle/>
          <a:p>
            <a:pPr marL="0" indent="0">
              <a:buNone/>
            </a:pPr>
            <a:r>
              <a:rPr lang="fr-FR" dirty="0"/>
              <a:t>Client</a:t>
            </a:r>
          </a:p>
          <a:p>
            <a:pPr marL="457200" lvl="1" indent="0">
              <a:buNone/>
            </a:pPr>
            <a:r>
              <a:rPr lang="fr-FR" dirty="0"/>
              <a:t>Cette </a:t>
            </a:r>
            <a:r>
              <a:rPr lang="fr-FR" dirty="0" err="1"/>
              <a:t>fomations</a:t>
            </a:r>
            <a:r>
              <a:rPr lang="fr-FR" dirty="0"/>
              <a:t> comprend diffèrent module qui sont</a:t>
            </a:r>
          </a:p>
          <a:p>
            <a:pPr marL="914400" lvl="2" indent="0">
              <a:buNone/>
            </a:pPr>
            <a:r>
              <a:rPr lang="fr-FR" dirty="0"/>
              <a:t>DevOps </a:t>
            </a:r>
            <a:r>
              <a:rPr lang="fr-FR" dirty="0" err="1"/>
              <a:t>Foundation</a:t>
            </a:r>
            <a:endParaRPr lang="fr-FR" dirty="0"/>
          </a:p>
          <a:p>
            <a:pPr lvl="2"/>
            <a:r>
              <a:rPr lang="fr-FR" dirty="0"/>
              <a:t>Nous avion aborder les principes du </a:t>
            </a:r>
            <a:r>
              <a:rPr lang="fr-FR" dirty="0" err="1"/>
              <a:t>devops</a:t>
            </a:r>
            <a:r>
              <a:rPr lang="fr-FR" dirty="0"/>
              <a:t> qui sont </a:t>
            </a:r>
          </a:p>
          <a:p>
            <a:pPr lvl="2"/>
            <a:r>
              <a:rPr lang="fr-FR" dirty="0"/>
              <a:t>la culture (</a:t>
            </a:r>
          </a:p>
          <a:p>
            <a:pPr lvl="2"/>
            <a:r>
              <a:rPr lang="fr-FR" dirty="0"/>
              <a:t>Le </a:t>
            </a:r>
            <a:r>
              <a:rPr lang="fr-FR" dirty="0" err="1"/>
              <a:t>lean</a:t>
            </a:r>
            <a:r>
              <a:rPr lang="fr-FR" dirty="0"/>
              <a:t> ( qui est le fait d’effectuer de action dans un temps très cours et de capitaliser peux importe le résultat)</a:t>
            </a:r>
          </a:p>
          <a:p>
            <a:pPr lvl="2"/>
            <a:r>
              <a:rPr lang="fr-FR" dirty="0"/>
              <a:t>L’automatisation de des process</a:t>
            </a:r>
          </a:p>
          <a:p>
            <a:pPr lvl="2"/>
            <a:r>
              <a:rPr lang="fr-FR" dirty="0"/>
              <a:t>La </a:t>
            </a:r>
            <a:r>
              <a:rPr lang="fr-FR" dirty="0" err="1"/>
              <a:t>messure</a:t>
            </a:r>
            <a:r>
              <a:rPr lang="fr-FR" dirty="0"/>
              <a:t> ( tout actions doit être mesurable)</a:t>
            </a:r>
          </a:p>
          <a:p>
            <a:pPr lvl="2"/>
            <a:r>
              <a:rPr lang="fr-FR" dirty="0"/>
              <a:t>Et le partage</a:t>
            </a:r>
          </a:p>
          <a:p>
            <a:pPr marL="0" indent="0">
              <a:buNone/>
            </a:pPr>
            <a:endParaRPr lang="fr-FR" dirty="0"/>
          </a:p>
        </p:txBody>
      </p:sp>
    </p:spTree>
    <p:extLst>
      <p:ext uri="{BB962C8B-B14F-4D97-AF65-F5344CB8AC3E}">
        <p14:creationId xmlns:p14="http://schemas.microsoft.com/office/powerpoint/2010/main" val="1362270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Formation DevOps</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p:txBody>
          <a:bodyPr>
            <a:normAutofit fontScale="85000" lnSpcReduction="20000"/>
          </a:bodyPr>
          <a:lstStyle/>
          <a:p>
            <a:pPr marL="0" indent="0">
              <a:buNone/>
            </a:pPr>
            <a:r>
              <a:rPr lang="fr-FR" dirty="0"/>
              <a:t>Mission</a:t>
            </a:r>
          </a:p>
          <a:p>
            <a:pPr lvl="1"/>
            <a:r>
              <a:rPr lang="fr-FR" dirty="0"/>
              <a:t>Description de la mission</a:t>
            </a:r>
          </a:p>
          <a:p>
            <a:pPr lvl="2"/>
            <a:r>
              <a:rPr lang="fr-FR" dirty="0"/>
              <a:t>A l’issu de cette formation il nous à été demander de construire une chaine </a:t>
            </a:r>
            <a:r>
              <a:rPr lang="fr-FR" dirty="0" err="1"/>
              <a:t>déveoppe</a:t>
            </a:r>
            <a:r>
              <a:rPr lang="fr-FR" dirty="0"/>
              <a:t> de développer une application. L’application à pour but  de  créer diffèrent utilisateur avec des rôles et en fonctionne des rôles. L’utilisateur pour créer , modifier  ou supprimer  une </a:t>
            </a:r>
            <a:r>
              <a:rPr lang="fr-FR" dirty="0" err="1"/>
              <a:t>questiion</a:t>
            </a:r>
            <a:r>
              <a:rPr lang="fr-FR" dirty="0"/>
              <a:t> à choix multiple. L’application </a:t>
            </a:r>
            <a:r>
              <a:rPr lang="fr-FR" dirty="0" err="1"/>
              <a:t>permert</a:t>
            </a:r>
            <a:r>
              <a:rPr lang="fr-FR" dirty="0"/>
              <a:t>  aussi effectuer ces question à choix multiple et d’obtenir les scores de chaque QCM </a:t>
            </a:r>
            <a:r>
              <a:rPr lang="fr-FR" dirty="0" err="1"/>
              <a:t>effecteuer</a:t>
            </a:r>
            <a:r>
              <a:rPr lang="fr-FR" dirty="0"/>
              <a:t>. Tout l’heur  j’ai dit nous parce que j’était dans une équipe de 4 développeur</a:t>
            </a:r>
          </a:p>
          <a:p>
            <a:pPr lvl="2"/>
            <a:endParaRPr lang="fr-FR" dirty="0"/>
          </a:p>
          <a:p>
            <a:pPr lvl="1"/>
            <a:r>
              <a:rPr lang="fr-FR" dirty="0"/>
              <a:t>Mes activités sur la mission</a:t>
            </a:r>
          </a:p>
          <a:p>
            <a:pPr marL="914400" lvl="2" indent="0">
              <a:buNone/>
            </a:pPr>
            <a:r>
              <a:rPr lang="fr-FR" dirty="0"/>
              <a:t> J’ai développer l’application </a:t>
            </a:r>
          </a:p>
          <a:p>
            <a:pPr marL="914400" lvl="2" indent="0">
              <a:buNone/>
            </a:pPr>
            <a:r>
              <a:rPr lang="fr-FR" dirty="0"/>
              <a:t>	</a:t>
            </a:r>
            <a:r>
              <a:rPr lang="fr-FR" dirty="0" err="1"/>
              <a:t>définitiion</a:t>
            </a:r>
            <a:r>
              <a:rPr lang="fr-FR" dirty="0"/>
              <a:t> de la </a:t>
            </a:r>
            <a:r>
              <a:rPr lang="fr-FR" dirty="0" err="1"/>
              <a:t>schema</a:t>
            </a:r>
            <a:r>
              <a:rPr lang="fr-FR" dirty="0"/>
              <a:t> de base donnée </a:t>
            </a:r>
          </a:p>
          <a:p>
            <a:pPr marL="914400" lvl="2" indent="0">
              <a:buNone/>
            </a:pPr>
            <a:r>
              <a:rPr lang="fr-FR" dirty="0"/>
              <a:t>		5 table principale ( table question , réponse , des utilisateur, la table de sujet et la table des </a:t>
            </a:r>
            <a:r>
              <a:rPr lang="fr-FR" dirty="0" err="1"/>
              <a:t>questiion</a:t>
            </a:r>
            <a:r>
              <a:rPr lang="fr-FR" dirty="0"/>
              <a:t> et des tables secondaire qui reliai) . Une fois le Cheema de la base de donné définie. </a:t>
            </a:r>
          </a:p>
          <a:p>
            <a:pPr marL="914400" lvl="2" indent="0">
              <a:buNone/>
            </a:pPr>
            <a:r>
              <a:rPr lang="fr-FR" dirty="0"/>
              <a:t>J’ai développer les services back avec leur teste</a:t>
            </a:r>
          </a:p>
          <a:p>
            <a:pPr marL="914400" lvl="2" indent="0">
              <a:buNone/>
            </a:pPr>
            <a:r>
              <a:rPr lang="fr-FR" dirty="0"/>
              <a:t>	service d’</a:t>
            </a:r>
            <a:r>
              <a:rPr lang="fr-FR" dirty="0" err="1"/>
              <a:t>authentifiation</a:t>
            </a:r>
            <a:r>
              <a:rPr lang="fr-FR" dirty="0"/>
              <a:t> </a:t>
            </a:r>
          </a:p>
          <a:p>
            <a:pPr marL="914400" lvl="2" indent="0">
              <a:buNone/>
            </a:pPr>
            <a:r>
              <a:rPr lang="fr-FR" dirty="0"/>
              <a:t>	service de </a:t>
            </a:r>
            <a:r>
              <a:rPr lang="fr-FR" dirty="0" err="1"/>
              <a:t>list</a:t>
            </a:r>
            <a:r>
              <a:rPr lang="fr-FR" dirty="0"/>
              <a:t> , création / modification de suppression  ( des entité , question , utilisateur, sujet question à joie multiple)</a:t>
            </a:r>
          </a:p>
          <a:p>
            <a:pPr marL="914400" lvl="2" indent="0">
              <a:buNone/>
            </a:pPr>
            <a:r>
              <a:rPr lang="fr-FR" dirty="0"/>
              <a:t>Le service qui </a:t>
            </a:r>
            <a:r>
              <a:rPr lang="fr-FR" dirty="0" err="1"/>
              <a:t>retourn</a:t>
            </a:r>
            <a:r>
              <a:rPr lang="fr-FR" dirty="0"/>
              <a:t> le score le du QCM effectuer </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7395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p:txBody>
          <a:bodyPr/>
          <a:lstStyle/>
          <a:p>
            <a:r>
              <a:rPr lang="fr-FR" dirty="0"/>
              <a:t>Introduction</a:t>
            </a:r>
          </a:p>
          <a:p>
            <a:r>
              <a:rPr lang="fr-FR" dirty="0"/>
              <a:t>Corps</a:t>
            </a:r>
          </a:p>
          <a:p>
            <a:pPr lvl="1"/>
            <a:r>
              <a:rPr lang="fr-FR" dirty="0"/>
              <a:t>Plan mission ou projets</a:t>
            </a:r>
          </a:p>
          <a:p>
            <a:pPr lvl="1"/>
            <a:r>
              <a:rPr lang="fr-FR" dirty="0"/>
              <a:t>Prime / Sanofi</a:t>
            </a:r>
          </a:p>
          <a:p>
            <a:pPr lvl="1"/>
            <a:r>
              <a:rPr lang="fr-FR" dirty="0"/>
              <a:t>Projet </a:t>
            </a:r>
            <a:r>
              <a:rPr lang="fr-FR" dirty="0" err="1"/>
              <a:t>Filhet</a:t>
            </a:r>
            <a:r>
              <a:rPr lang="fr-FR" dirty="0"/>
              <a:t>-Allard / </a:t>
            </a:r>
            <a:r>
              <a:rPr lang="fr-FR" dirty="0" err="1"/>
              <a:t>Filhet</a:t>
            </a:r>
            <a:r>
              <a:rPr lang="fr-FR" dirty="0"/>
              <a:t>-Allard  </a:t>
            </a:r>
          </a:p>
          <a:p>
            <a:pPr lvl="1"/>
            <a:r>
              <a:rPr lang="fr-FR" dirty="0"/>
              <a:t>Catalogue Des Sources / Direction Générale de l'Armement </a:t>
            </a:r>
          </a:p>
          <a:p>
            <a:pPr lvl="1"/>
            <a:r>
              <a:rPr lang="fr-FR" dirty="0"/>
              <a:t>Formation DevOps / </a:t>
            </a:r>
            <a:r>
              <a:rPr lang="fr-FR" dirty="0" err="1"/>
              <a:t>NeoSoft</a:t>
            </a:r>
            <a:r>
              <a:rPr lang="fr-FR" dirty="0"/>
              <a:t> – IB Formation</a:t>
            </a:r>
          </a:p>
          <a:p>
            <a:r>
              <a:rPr lang="fr-FR" dirty="0"/>
              <a:t>Conclusion</a:t>
            </a:r>
          </a:p>
        </p:txBody>
      </p:sp>
    </p:spTree>
    <p:extLst>
      <p:ext uri="{BB962C8B-B14F-4D97-AF65-F5344CB8AC3E}">
        <p14:creationId xmlns:p14="http://schemas.microsoft.com/office/powerpoint/2010/main" val="1419173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Formation DevOps</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p:txBody>
          <a:bodyPr>
            <a:normAutofit fontScale="92500" lnSpcReduction="10000"/>
          </a:bodyPr>
          <a:lstStyle/>
          <a:p>
            <a:pPr marL="0" indent="0">
              <a:buNone/>
            </a:pPr>
            <a:r>
              <a:rPr lang="fr-FR" dirty="0"/>
              <a:t>Mission</a:t>
            </a:r>
          </a:p>
          <a:p>
            <a:pPr lvl="1"/>
            <a:r>
              <a:rPr lang="fr-FR" dirty="0"/>
              <a:t>Description de la mission</a:t>
            </a:r>
          </a:p>
          <a:p>
            <a:pPr marL="914400" lvl="2" indent="0">
              <a:buNone/>
            </a:pPr>
            <a:r>
              <a:rPr lang="fr-FR" dirty="0"/>
              <a:t>Une fois le back achevez j’ai réaliser sur le front end </a:t>
            </a:r>
          </a:p>
          <a:p>
            <a:pPr marL="914400" lvl="2" indent="0">
              <a:buNone/>
            </a:pPr>
            <a:r>
              <a:rPr lang="fr-FR" dirty="0"/>
              <a:t>	les composant  ( qui liste des  les </a:t>
            </a:r>
            <a:r>
              <a:rPr lang="fr-FR" dirty="0" err="1"/>
              <a:t>qcl</a:t>
            </a:r>
            <a:r>
              <a:rPr lang="fr-FR" dirty="0"/>
              <a:t>) </a:t>
            </a:r>
          </a:p>
          <a:p>
            <a:pPr marL="914400" lvl="2" indent="0">
              <a:buNone/>
            </a:pPr>
            <a:r>
              <a:rPr lang="fr-FR" dirty="0"/>
              <a:t>	des formulais pour créer soit les qcm soit des utilisateur</a:t>
            </a:r>
          </a:p>
          <a:p>
            <a:pPr marL="914400" lvl="2" indent="0">
              <a:buNone/>
            </a:pPr>
            <a:r>
              <a:rPr lang="fr-FR" dirty="0"/>
              <a:t>	des services </a:t>
            </a:r>
          </a:p>
          <a:p>
            <a:pPr marL="914400" lvl="2" indent="0">
              <a:buNone/>
            </a:pPr>
            <a:r>
              <a:rPr lang="fr-FR" dirty="0"/>
              <a:t>		d’authentification qui récupérai le jeton </a:t>
            </a:r>
            <a:r>
              <a:rPr lang="fr-FR" dirty="0" err="1"/>
              <a:t>jwtf</a:t>
            </a:r>
            <a:r>
              <a:rPr lang="fr-FR" dirty="0"/>
              <a:t> envoyer par le backend , le stock dans un </a:t>
            </a:r>
            <a:r>
              <a:rPr lang="fr-FR" dirty="0" err="1"/>
              <a:t>cookier</a:t>
            </a:r>
            <a:r>
              <a:rPr lang="fr-FR" dirty="0"/>
              <a:t>. Le </a:t>
            </a:r>
            <a:r>
              <a:rPr lang="fr-FR" dirty="0" err="1"/>
              <a:t>coukier</a:t>
            </a:r>
            <a:r>
              <a:rPr lang="fr-FR" dirty="0"/>
              <a:t> est utiliser ultérieurement pour </a:t>
            </a:r>
            <a:r>
              <a:rPr lang="fr-FR" dirty="0" err="1"/>
              <a:t>récuper</a:t>
            </a:r>
            <a:r>
              <a:rPr lang="fr-FR" dirty="0"/>
              <a:t> les donnes . Comme j’ lai indique au début en fonction du rôle de l’</a:t>
            </a:r>
            <a:r>
              <a:rPr lang="fr-FR" dirty="0" err="1"/>
              <a:t>utilsateur</a:t>
            </a:r>
            <a:r>
              <a:rPr lang="fr-FR" dirty="0"/>
              <a:t> c’</a:t>
            </a:r>
            <a:r>
              <a:rPr lang="fr-FR" dirty="0" err="1"/>
              <a:t>esrtaine</a:t>
            </a:r>
            <a:r>
              <a:rPr lang="fr-FR" dirty="0"/>
              <a:t> pas  </a:t>
            </a:r>
            <a:r>
              <a:rPr lang="fr-FR" dirty="0" err="1"/>
              <a:t>rests</a:t>
            </a:r>
            <a:r>
              <a:rPr lang="fr-FR" dirty="0"/>
              <a:t> inaccessible. pour cela j’ai mise en place des </a:t>
            </a:r>
            <a:r>
              <a:rPr lang="fr-FR" dirty="0" err="1"/>
              <a:t>Guards</a:t>
            </a:r>
            <a:r>
              <a:rPr lang="fr-FR" dirty="0"/>
              <a:t>.</a:t>
            </a:r>
          </a:p>
          <a:p>
            <a:pPr marL="914400" lvl="2" indent="0">
              <a:buNone/>
            </a:pPr>
            <a:endParaRPr lang="fr-FR" dirty="0"/>
          </a:p>
          <a:p>
            <a:pPr marL="914400" lvl="2" indent="0">
              <a:buNone/>
            </a:pPr>
            <a:r>
              <a:rPr lang="fr-FR" dirty="0"/>
              <a:t>J’ai </a:t>
            </a:r>
            <a:r>
              <a:rPr lang="fr-FR" dirty="0" err="1"/>
              <a:t>ecaglement</a:t>
            </a:r>
            <a:r>
              <a:rPr lang="fr-FR" dirty="0"/>
              <a:t> participer à la mise en place du place de la chaine </a:t>
            </a:r>
            <a:r>
              <a:rPr lang="fr-FR" dirty="0" err="1"/>
              <a:t>devop</a:t>
            </a:r>
            <a:r>
              <a:rPr lang="fr-FR" dirty="0"/>
              <a:t> notamment la configuration pipeline Jenkins afin de  </a:t>
            </a:r>
            <a:r>
              <a:rPr lang="fr-FR" dirty="0" err="1"/>
              <a:t>récupper</a:t>
            </a:r>
            <a:r>
              <a:rPr lang="fr-FR" dirty="0"/>
              <a:t> le code sur </a:t>
            </a:r>
            <a:r>
              <a:rPr lang="fr-FR" dirty="0" err="1"/>
              <a:t>github</a:t>
            </a:r>
            <a:r>
              <a:rPr lang="fr-FR" dirty="0"/>
              <a:t> et déployer l’application sur une </a:t>
            </a:r>
            <a:r>
              <a:rPr lang="fr-FR" dirty="0" err="1"/>
              <a:t>macihien</a:t>
            </a:r>
            <a:r>
              <a:rPr lang="fr-FR" dirty="0"/>
              <a:t> ec2 sur le  cloud.</a:t>
            </a:r>
          </a:p>
          <a:p>
            <a:pPr marL="914400" lvl="2" indent="0">
              <a:buNone/>
            </a:pPr>
            <a:endParaRPr lang="fr-FR" dirty="0"/>
          </a:p>
          <a:p>
            <a:pPr marL="914400" lvl="2"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1900880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Formation DevOps</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p:txBody>
          <a:bodyPr>
            <a:normAutofit/>
          </a:bodyPr>
          <a:lstStyle/>
          <a:p>
            <a:pPr marL="0" indent="0">
              <a:buNone/>
            </a:pPr>
            <a:r>
              <a:rPr lang="fr-FR" dirty="0"/>
              <a:t>Mission</a:t>
            </a:r>
          </a:p>
          <a:p>
            <a:pPr lvl="1"/>
            <a:r>
              <a:rPr lang="fr-FR" dirty="0"/>
              <a:t>Description de la mission</a:t>
            </a:r>
          </a:p>
          <a:p>
            <a:pPr marL="914400" lvl="2" indent="0">
              <a:buNone/>
            </a:pPr>
            <a:r>
              <a:rPr lang="fr-FR" dirty="0"/>
              <a:t>Sur ce projet notre difficulté majeur fut la création des groups de VPS sur le cloud. Nous avons force la solution en écrivant des scripte qui </a:t>
            </a:r>
            <a:r>
              <a:rPr lang="fr-FR" dirty="0" err="1"/>
              <a:t>appele</a:t>
            </a:r>
            <a:r>
              <a:rPr lang="fr-FR" dirty="0"/>
              <a:t> d’autre scripte. J’aujourd’hui j’aurais une autre </a:t>
            </a:r>
            <a:r>
              <a:rPr lang="fr-FR" dirty="0" err="1"/>
              <a:t>apporce</a:t>
            </a:r>
            <a:r>
              <a:rPr lang="fr-FR" dirty="0"/>
              <a:t> ce celle proposer par la combinaison Ansible et </a:t>
            </a:r>
            <a:r>
              <a:rPr lang="fr-FR" dirty="0" err="1"/>
              <a:t>Terreforme</a:t>
            </a:r>
            <a:r>
              <a:rPr lang="fr-FR" dirty="0"/>
              <a:t>/</a:t>
            </a:r>
          </a:p>
          <a:p>
            <a:pPr marL="914400" lvl="2" indent="0">
              <a:buNone/>
            </a:pPr>
            <a:endParaRPr lang="fr-FR" dirty="0"/>
          </a:p>
          <a:p>
            <a:pPr marL="914400" lvl="2" indent="0">
              <a:buNone/>
            </a:pPr>
            <a:endParaRPr lang="fr-FR" dirty="0"/>
          </a:p>
          <a:p>
            <a:pPr marL="914400" lvl="2" indent="0">
              <a:buNone/>
            </a:pPr>
            <a:r>
              <a:rPr lang="fr-FR" dirty="0"/>
              <a:t>Merci de m’avoir écouter avez-vous des questions.</a:t>
            </a:r>
          </a:p>
          <a:p>
            <a:pPr marL="914400" lvl="2" indent="0">
              <a:buNone/>
            </a:pPr>
            <a:endParaRPr lang="fr-FR" dirty="0"/>
          </a:p>
          <a:p>
            <a:pPr marL="914400" lvl="2"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2380341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Projet </a:t>
            </a:r>
            <a:r>
              <a:rPr lang="fr-FR" dirty="0" err="1"/>
              <a:t>Filhet</a:t>
            </a:r>
            <a:r>
              <a:rPr lang="fr-FR" dirty="0"/>
              <a:t>-Allard / </a:t>
            </a:r>
            <a:r>
              <a:rPr lang="fr-FR" dirty="0" err="1"/>
              <a:t>Filhet</a:t>
            </a:r>
            <a:r>
              <a:rPr lang="fr-FR"/>
              <a:t>-Allard</a:t>
            </a:r>
            <a:endParaRPr lang="fr-FR" dirty="0"/>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p:txBody>
          <a:bodyPr>
            <a:normAutofit fontScale="92500" lnSpcReduction="20000"/>
          </a:bodyPr>
          <a:lstStyle/>
          <a:p>
            <a:pPr marL="0" indent="0">
              <a:buNone/>
            </a:pPr>
            <a:r>
              <a:rPr lang="fr-FR" dirty="0"/>
              <a:t>Mission</a:t>
            </a:r>
          </a:p>
          <a:p>
            <a:pPr lvl="1"/>
            <a:r>
              <a:rPr lang="fr-FR" dirty="0"/>
              <a:t>Description de la mission</a:t>
            </a:r>
          </a:p>
          <a:p>
            <a:pPr lvl="2"/>
            <a:r>
              <a:rPr lang="fr-FR" dirty="0"/>
              <a:t>A l’issu de cette formation il nous à été demander de construire une chaine </a:t>
            </a:r>
            <a:r>
              <a:rPr lang="fr-FR" dirty="0" err="1"/>
              <a:t>déveoppe</a:t>
            </a:r>
            <a:r>
              <a:rPr lang="fr-FR" dirty="0"/>
              <a:t> de développer une application. L’application à pour but  de  créer diffèrent utilisateur avec des rôles et en fonctionne des rôles. L’utilisateur pour créer , modifier  ou supprimer  une </a:t>
            </a:r>
            <a:r>
              <a:rPr lang="fr-FR" dirty="0" err="1"/>
              <a:t>questiion</a:t>
            </a:r>
            <a:r>
              <a:rPr lang="fr-FR" dirty="0"/>
              <a:t> à choix multiple. L’application </a:t>
            </a:r>
            <a:r>
              <a:rPr lang="fr-FR" dirty="0" err="1"/>
              <a:t>permert</a:t>
            </a:r>
            <a:r>
              <a:rPr lang="fr-FR" dirty="0"/>
              <a:t>  aussi effectuer ces question à choix multiple et d’obtenir les scores de chaque QCM </a:t>
            </a:r>
            <a:r>
              <a:rPr lang="fr-FR" dirty="0" err="1"/>
              <a:t>effecteuer</a:t>
            </a:r>
            <a:r>
              <a:rPr lang="fr-FR" dirty="0"/>
              <a:t>. Tout l’heur  j’ai dit nous parce que j’était dans une équipe de 4 développeur</a:t>
            </a:r>
          </a:p>
          <a:p>
            <a:pPr lvl="2"/>
            <a:endParaRPr lang="fr-FR" dirty="0"/>
          </a:p>
          <a:p>
            <a:pPr lvl="1"/>
            <a:r>
              <a:rPr lang="fr-FR" dirty="0"/>
              <a:t>Mes activités sur la mission</a:t>
            </a:r>
          </a:p>
          <a:p>
            <a:pPr lvl="2"/>
            <a:endParaRPr lang="fr-FR" dirty="0"/>
          </a:p>
          <a:p>
            <a:pPr lvl="1"/>
            <a:r>
              <a:rPr lang="fr-FR" dirty="0"/>
              <a:t>Technologie utilisé durant la mission</a:t>
            </a:r>
          </a:p>
          <a:p>
            <a:pPr lvl="1"/>
            <a:r>
              <a:rPr lang="fr-FR" dirty="0"/>
              <a:t>Mes activités sur la mission</a:t>
            </a:r>
          </a:p>
          <a:p>
            <a:pPr lvl="1"/>
            <a:r>
              <a:rPr lang="fr-FR" dirty="0"/>
              <a:t>Mes ressentie sur cette mission</a:t>
            </a:r>
          </a:p>
          <a:p>
            <a:pPr lvl="1"/>
            <a:r>
              <a:rPr lang="fr-FR" dirty="0"/>
              <a:t>Phrase de Transition</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161488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p:txBody>
          <a:bodyPr/>
          <a:lstStyle/>
          <a:p>
            <a:pPr marL="0" indent="0">
              <a:buNone/>
            </a:pPr>
            <a:r>
              <a:rPr lang="fr-FR" dirty="0"/>
              <a:t>Bonjour je suis NOUGLOZEH Gerard, j’ai 28 ans. Je travail depuis plus de 5 dans le développement Full Stack. Mes Stack de cœur sont </a:t>
            </a:r>
            <a:r>
              <a:rPr lang="fr-FR" dirty="0" err="1"/>
              <a:t>Angular</a:t>
            </a:r>
            <a:r>
              <a:rPr lang="fr-FR" dirty="0"/>
              <a:t>, Java. Je suis alaise sur les technos tel que, docker, PostgreSQL, git, Jenkins, Ansible et Familier des enivrements </a:t>
            </a:r>
            <a:r>
              <a:rPr lang="fr-FR" dirty="0" err="1"/>
              <a:t>Kubernetes</a:t>
            </a:r>
            <a:r>
              <a:rPr lang="fr-FR" dirty="0"/>
              <a:t>, et Amazon web services.</a:t>
            </a:r>
          </a:p>
          <a:p>
            <a:pPr marL="0" indent="0">
              <a:buNone/>
            </a:pPr>
            <a:r>
              <a:rPr lang="fr-FR" dirty="0"/>
              <a:t>Je vais vous présenté pendant une vingtaine de minutes les différentes missions et projets que j’ai effectuer durant ces 5 années. Mes expériences seront présenté de manière chronologique de la plus anciennes à la plus ressente. Si cette forme de présentation vous convient je vais enchainer à avec mes missions.</a:t>
            </a:r>
          </a:p>
        </p:txBody>
      </p:sp>
    </p:spTree>
    <p:extLst>
      <p:ext uri="{BB962C8B-B14F-4D97-AF65-F5344CB8AC3E}">
        <p14:creationId xmlns:p14="http://schemas.microsoft.com/office/powerpoint/2010/main" val="822516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Plan mission ou projets</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p:txBody>
          <a:bodyPr>
            <a:normAutofit lnSpcReduction="10000"/>
          </a:bodyPr>
          <a:lstStyle/>
          <a:p>
            <a:pPr marL="0" indent="0">
              <a:buNone/>
            </a:pPr>
            <a:r>
              <a:rPr lang="fr-FR" dirty="0"/>
              <a:t>Client</a:t>
            </a:r>
          </a:p>
          <a:p>
            <a:pPr lvl="1"/>
            <a:r>
              <a:rPr lang="fr-FR" dirty="0"/>
              <a:t>Nom du Client</a:t>
            </a:r>
          </a:p>
          <a:p>
            <a:pPr lvl="1"/>
            <a:r>
              <a:rPr lang="fr-FR" dirty="0"/>
              <a:t>Secteur d’activité du Client</a:t>
            </a:r>
          </a:p>
          <a:p>
            <a:pPr marL="0" indent="0">
              <a:buNone/>
            </a:pPr>
            <a:r>
              <a:rPr lang="fr-FR" dirty="0"/>
              <a:t>Mission</a:t>
            </a:r>
          </a:p>
          <a:p>
            <a:pPr lvl="1"/>
            <a:r>
              <a:rPr lang="fr-FR" dirty="0"/>
              <a:t>Description de la mission</a:t>
            </a:r>
          </a:p>
          <a:p>
            <a:pPr lvl="1"/>
            <a:r>
              <a:rPr lang="fr-FR" dirty="0"/>
              <a:t>Description de l’équipe de la mission</a:t>
            </a:r>
          </a:p>
          <a:p>
            <a:pPr lvl="1"/>
            <a:r>
              <a:rPr lang="fr-FR" dirty="0"/>
              <a:t>Method utilisé sur la mission</a:t>
            </a:r>
          </a:p>
          <a:p>
            <a:pPr lvl="1"/>
            <a:r>
              <a:rPr lang="fr-FR" dirty="0"/>
              <a:t>Technologie utilisé durant la mission</a:t>
            </a:r>
          </a:p>
          <a:p>
            <a:pPr lvl="1"/>
            <a:r>
              <a:rPr lang="fr-FR" dirty="0"/>
              <a:t>Mes activités sur la mission</a:t>
            </a:r>
          </a:p>
          <a:p>
            <a:pPr lvl="1"/>
            <a:r>
              <a:rPr lang="fr-FR" dirty="0"/>
              <a:t>Mes ressentie sur cette mission</a:t>
            </a:r>
          </a:p>
          <a:p>
            <a:pPr lvl="1"/>
            <a:r>
              <a:rPr lang="fr-FR" dirty="0"/>
              <a:t>Phrase de Transition</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144096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Prime / Sanofi</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a:xfrm>
            <a:off x="838200" y="1825624"/>
            <a:ext cx="10515600" cy="4886071"/>
          </a:xfrm>
        </p:spPr>
        <p:txBody>
          <a:bodyPr>
            <a:normAutofit fontScale="92500" lnSpcReduction="20000"/>
          </a:bodyPr>
          <a:lstStyle/>
          <a:p>
            <a:pPr marL="0" indent="0">
              <a:buNone/>
            </a:pPr>
            <a:r>
              <a:rPr lang="fr-FR" dirty="0"/>
              <a:t>Client</a:t>
            </a:r>
          </a:p>
          <a:p>
            <a:pPr marL="457200" lvl="1" indent="0">
              <a:buNone/>
            </a:pPr>
            <a:r>
              <a:rPr lang="fr-FR" dirty="0"/>
              <a:t>Sur ma première mission le client était Sanofi l’un des leadeurs du secteur pharmaceutique.</a:t>
            </a:r>
          </a:p>
          <a:p>
            <a:pPr marL="457200" lvl="1" indent="0">
              <a:buNone/>
            </a:pPr>
            <a:endParaRPr lang="fr-FR" dirty="0"/>
          </a:p>
          <a:p>
            <a:pPr marL="0" indent="0">
              <a:buNone/>
            </a:pPr>
            <a:r>
              <a:rPr lang="fr-FR" dirty="0"/>
              <a:t>Mission </a:t>
            </a:r>
          </a:p>
          <a:p>
            <a:pPr lvl="1"/>
            <a:r>
              <a:rPr lang="fr-FR" dirty="0"/>
              <a:t>Description de la mission</a:t>
            </a:r>
          </a:p>
          <a:p>
            <a:pPr lvl="2" algn="just"/>
            <a:r>
              <a:rPr lang="fr-FR" sz="2200" dirty="0"/>
              <a:t>Sanofi voulant effectuer la migration de son entreprise service bus (ESB) et de ses masters data A eu besoin d’implémenter une interface web permettant la supervision des différents flux du bus de données d’entreprise. Ces flux représentent les différents échanges effectués par les applications génératrices où consommatrices des données de références (master data). Un ESB est un canal sur le quelle viennent se connecter plusieurs  services indépendante les unes des autres. L’architecture d’un ESB est orienté micro services. Les master data sont des tables une base de donnée qui contient des données de références. Prime, la plateforme web à pour but d’agréger et de centraliser le trafic de la combinaison application, bus de données d’entreprise (ESB) et les données de références (Master Data). En plus de cela elle permettra de visualiser l’ensemble des données de références (Master data) où une partie, en fonction domaine d’activité. La notion de domaine est lier au métier </a:t>
            </a:r>
            <a:r>
              <a:rPr lang="fr-FR" sz="2200" dirty="0" err="1"/>
              <a:t>sanofie.Des</a:t>
            </a:r>
            <a:r>
              <a:rPr lang="fr-FR" sz="2200" dirty="0"/>
              <a:t> indicateur de performance (KPI) réaliser sur TIBCO </a:t>
            </a:r>
            <a:r>
              <a:rPr lang="fr-FR" sz="2200" dirty="0" err="1"/>
              <a:t>Spotfire</a:t>
            </a:r>
            <a:r>
              <a:rPr lang="fr-FR" sz="2200" dirty="0"/>
              <a:t> ont aussi été intégrés à la plateforme Prime.</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306160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Prime / Sanofi</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a:xfrm>
            <a:off x="838200" y="1825624"/>
            <a:ext cx="10515600" cy="4886071"/>
          </a:xfrm>
        </p:spPr>
        <p:txBody>
          <a:bodyPr>
            <a:normAutofit fontScale="92500" lnSpcReduction="10000"/>
          </a:bodyPr>
          <a:lstStyle/>
          <a:p>
            <a:pPr marL="0" indent="0">
              <a:buNone/>
            </a:pPr>
            <a:r>
              <a:rPr lang="fr-FR" dirty="0"/>
              <a:t>Mission </a:t>
            </a:r>
          </a:p>
          <a:p>
            <a:pPr lvl="1"/>
            <a:r>
              <a:rPr lang="fr-FR" dirty="0"/>
              <a:t>Description de l’équipe de la mission</a:t>
            </a:r>
          </a:p>
          <a:p>
            <a:pPr lvl="2" algn="just"/>
            <a:r>
              <a:rPr lang="fr-FR" sz="2200" dirty="0"/>
              <a:t>Cette mission c’est réaliser avec une équipe de 5 personnes moi y </a:t>
            </a:r>
            <a:r>
              <a:rPr lang="fr-FR" sz="2200" dirty="0" err="1"/>
              <a:t>comprie</a:t>
            </a:r>
            <a:r>
              <a:rPr lang="fr-FR" sz="2200" dirty="0"/>
              <a:t>. L’équipe est composé d’un chef de projet d’un expert MDM et de deux expert ESB.</a:t>
            </a:r>
          </a:p>
          <a:p>
            <a:pPr lvl="2" algn="just"/>
            <a:endParaRPr lang="fr-FR" sz="2200" dirty="0"/>
          </a:p>
          <a:p>
            <a:pPr lvl="1"/>
            <a:r>
              <a:rPr lang="fr-FR" dirty="0"/>
              <a:t>Method utilisé sur la mission</a:t>
            </a:r>
          </a:p>
          <a:p>
            <a:pPr lvl="2" algn="just"/>
            <a:r>
              <a:rPr lang="fr-FR" sz="2200" dirty="0"/>
              <a:t>En therme de méthodologie nous avions majoritairement utiliser qu’une des cérémonies </a:t>
            </a:r>
            <a:r>
              <a:rPr lang="fr-FR" sz="2200" dirty="0" err="1"/>
              <a:t>scrum</a:t>
            </a:r>
            <a:r>
              <a:rPr lang="fr-FR" sz="2200" dirty="0"/>
              <a:t> qui est le </a:t>
            </a:r>
            <a:r>
              <a:rPr lang="fr-FR" sz="2200" dirty="0" err="1"/>
              <a:t>daily</a:t>
            </a:r>
            <a:r>
              <a:rPr lang="fr-FR" sz="2200" dirty="0"/>
              <a:t> Scrum.</a:t>
            </a:r>
          </a:p>
          <a:p>
            <a:pPr lvl="2" algn="just"/>
            <a:endParaRPr lang="fr-FR" sz="2200" dirty="0"/>
          </a:p>
          <a:p>
            <a:pPr lvl="1"/>
            <a:r>
              <a:rPr lang="fr-FR" dirty="0"/>
              <a:t>Mes activités sur la mission</a:t>
            </a:r>
          </a:p>
          <a:p>
            <a:pPr marL="914400" lvl="2" indent="0" algn="just">
              <a:buNone/>
            </a:pPr>
            <a:r>
              <a:rPr lang="fr-FR" sz="2200" dirty="0"/>
              <a:t>J’ai effectué des ateliers de travail avec client afin de bien comprendre les besoins et de proposer des solutions. Comme exemple de proposition qui à été retune par la suite c’est utilisation de la </a:t>
            </a:r>
            <a:r>
              <a:rPr lang="fr-FR" sz="2200" dirty="0" err="1"/>
              <a:t>libarie</a:t>
            </a:r>
            <a:r>
              <a:rPr lang="fr-FR" sz="2200" dirty="0"/>
              <a:t> </a:t>
            </a:r>
            <a:r>
              <a:rPr lang="fr-FR" sz="2200" dirty="0" err="1"/>
              <a:t>Gojs</a:t>
            </a:r>
            <a:r>
              <a:rPr lang="fr-FR" sz="2200" dirty="0"/>
              <a:t> pour la représentation graphie des master data. Comme solution alternative à </a:t>
            </a:r>
            <a:r>
              <a:rPr lang="fr-FR" sz="2200" dirty="0" err="1"/>
              <a:t>GoJs</a:t>
            </a:r>
            <a:r>
              <a:rPr lang="fr-FR" sz="2200" dirty="0"/>
              <a:t>, il y avait D3.js et chart </a:t>
            </a:r>
            <a:r>
              <a:rPr lang="fr-FR" sz="2200" dirty="0" err="1"/>
              <a:t>js</a:t>
            </a:r>
            <a:r>
              <a:rPr lang="fr-FR" sz="2200" dirty="0"/>
              <a:t>. L’avantage de </a:t>
            </a:r>
            <a:r>
              <a:rPr lang="fr-FR" sz="2200" dirty="0" err="1"/>
              <a:t>GoJs</a:t>
            </a:r>
            <a:r>
              <a:rPr lang="fr-FR" sz="2200" dirty="0"/>
              <a:t> résidait sur son principe  (</a:t>
            </a:r>
            <a:r>
              <a:rPr lang="fr-FR" sz="2200" dirty="0" err="1"/>
              <a:t>noeu</a:t>
            </a:r>
            <a:r>
              <a:rPr lang="fr-FR" sz="2200" dirty="0"/>
              <a:t> + lien ). Les </a:t>
            </a:r>
            <a:r>
              <a:rPr lang="fr-FR" sz="2200" dirty="0" err="1"/>
              <a:t>noeux</a:t>
            </a:r>
            <a:r>
              <a:rPr lang="fr-FR" sz="2200" dirty="0"/>
              <a:t> qui représente  no tables  et les lien qui représente la relation entres les différentes tables</a:t>
            </a:r>
          </a:p>
          <a:p>
            <a:pPr marL="914400" lvl="2" indent="0" algn="just">
              <a:buNone/>
            </a:pPr>
            <a:endParaRPr lang="fr-FR" sz="2200"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104803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Prime / Sanofi</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a:xfrm>
            <a:off x="838200" y="1825624"/>
            <a:ext cx="10515600" cy="4886071"/>
          </a:xfrm>
        </p:spPr>
        <p:txBody>
          <a:bodyPr>
            <a:normAutofit fontScale="77500" lnSpcReduction="20000"/>
          </a:bodyPr>
          <a:lstStyle/>
          <a:p>
            <a:pPr marL="0" indent="0">
              <a:buNone/>
            </a:pPr>
            <a:r>
              <a:rPr lang="fr-FR" dirty="0"/>
              <a:t>Mission </a:t>
            </a:r>
            <a:endParaRPr lang="fr-FR" sz="2200" dirty="0"/>
          </a:p>
          <a:p>
            <a:pPr lvl="1"/>
            <a:r>
              <a:rPr lang="fr-FR" dirty="0"/>
              <a:t>Mes activités sur la mission</a:t>
            </a:r>
          </a:p>
          <a:p>
            <a:pPr lvl="2" algn="just"/>
            <a:r>
              <a:rPr lang="fr-FR" sz="2300" dirty="0"/>
              <a:t>J’ai rédigé les spécifications fonctionnelles et techniques. Apres les ateliers avec le client il fallait analysé le besoin et le mettre par écrit.  </a:t>
            </a:r>
          </a:p>
          <a:p>
            <a:pPr lvl="2" algn="just"/>
            <a:r>
              <a:rPr lang="fr-FR" sz="2300" dirty="0"/>
              <a:t>J’ai structuré et initialiser le projet </a:t>
            </a:r>
            <a:r>
              <a:rPr lang="fr-FR" sz="2300" dirty="0" err="1"/>
              <a:t>Angular</a:t>
            </a:r>
            <a:r>
              <a:rPr lang="fr-FR" sz="2300" dirty="0"/>
              <a:t> 2. Une fois les besoins formaliser puis valider par le client. J’ai commencer initialiser le projet, définitions des différentes classe, composent et services .</a:t>
            </a:r>
          </a:p>
          <a:p>
            <a:pPr lvl="2" algn="just"/>
            <a:r>
              <a:rPr lang="fr-FR" sz="2300" dirty="0"/>
              <a:t>Un composent qui permet de chercher une master data et d’afficher les méta data ( les données qui caractérise la donnée  </a:t>
            </a:r>
            <a:r>
              <a:rPr lang="fr-FR" sz="2300" dirty="0" err="1"/>
              <a:t>telque</a:t>
            </a:r>
            <a:r>
              <a:rPr lang="fr-FR" sz="2300" dirty="0"/>
              <a:t> la version, le type de donnée, la personne responsable de la donnée le domaine.</a:t>
            </a:r>
          </a:p>
          <a:p>
            <a:pPr lvl="2" algn="just"/>
            <a:r>
              <a:rPr lang="fr-FR" sz="2300" dirty="0"/>
              <a:t>Un composent permet  afficher les échanges de donnée lié à la master data ou encore d’autre composant qui affiche les indicateur de performance.</a:t>
            </a:r>
          </a:p>
          <a:p>
            <a:pPr lvl="2" algn="just"/>
            <a:r>
              <a:rPr lang="fr-FR" sz="2300" dirty="0"/>
              <a:t>Sur les services </a:t>
            </a:r>
            <a:r>
              <a:rPr lang="fr-FR" sz="2300" dirty="0" err="1"/>
              <a:t>angular</a:t>
            </a:r>
            <a:r>
              <a:rPr lang="fr-FR" sz="2300" dirty="0"/>
              <a:t> j’</a:t>
            </a:r>
            <a:r>
              <a:rPr lang="fr-FR" sz="2300" dirty="0" err="1"/>
              <a:t>dévolloper</a:t>
            </a:r>
            <a:r>
              <a:rPr lang="fr-FR" sz="2300" dirty="0"/>
              <a:t> des services qui permet effectuer les recherche sur les master data,  une service  permet de s’authentifier</a:t>
            </a:r>
          </a:p>
          <a:p>
            <a:pPr lvl="2" algn="just"/>
            <a:r>
              <a:rPr lang="fr-FR" sz="2300" dirty="0"/>
              <a:t>Rédaction de test unitaire avec </a:t>
            </a:r>
            <a:r>
              <a:rPr lang="fr-FR" sz="2300" dirty="0" err="1"/>
              <a:t>Jamine</a:t>
            </a:r>
            <a:r>
              <a:rPr lang="fr-FR" sz="2300" dirty="0"/>
              <a:t>. </a:t>
            </a:r>
          </a:p>
          <a:p>
            <a:pPr lvl="2" algn="just"/>
            <a:r>
              <a:rPr lang="fr-FR" sz="2300" dirty="0"/>
              <a:t>Implémentation du Service back d’authentification avec </a:t>
            </a:r>
            <a:r>
              <a:rPr lang="fr-FR" sz="2300" dirty="0" err="1"/>
              <a:t>keykclaok</a:t>
            </a:r>
            <a:r>
              <a:rPr lang="fr-FR" sz="2300" dirty="0"/>
              <a:t> sur TIBCO ESB</a:t>
            </a:r>
          </a:p>
          <a:p>
            <a:pPr lvl="2" algn="just"/>
            <a:r>
              <a:rPr lang="fr-FR" sz="2300" dirty="0"/>
              <a:t>Rédaction du scripte de déploiement sur le serveur JBOSS . L’une des difficulté majeur que j’ai </a:t>
            </a:r>
            <a:r>
              <a:rPr lang="fr-FR" sz="2300" dirty="0" err="1"/>
              <a:t>renconter</a:t>
            </a:r>
            <a:r>
              <a:rPr lang="fr-FR" sz="2300" dirty="0"/>
              <a:t> sur cette mission est la génération du </a:t>
            </a:r>
            <a:r>
              <a:rPr lang="fr-FR" sz="2300" dirty="0" err="1"/>
              <a:t>build</a:t>
            </a:r>
            <a:r>
              <a:rPr lang="fr-FR" sz="2300" dirty="0"/>
              <a:t> </a:t>
            </a:r>
            <a:r>
              <a:rPr lang="fr-FR" sz="2300" dirty="0" err="1"/>
              <a:t>angular</a:t>
            </a:r>
            <a:r>
              <a:rPr lang="fr-FR" sz="2300" dirty="0"/>
              <a:t> avec </a:t>
            </a:r>
            <a:r>
              <a:rPr lang="fr-FR" sz="2300" dirty="0" err="1"/>
              <a:t>WebPack</a:t>
            </a:r>
            <a:r>
              <a:rPr lang="fr-FR" sz="2300" dirty="0"/>
              <a:t> qui fut un vrai casse tête. </a:t>
            </a:r>
            <a:r>
              <a:rPr lang="fr-FR" sz="2300" dirty="0" err="1"/>
              <a:t>Angular</a:t>
            </a:r>
            <a:r>
              <a:rPr lang="fr-FR" sz="2300" dirty="0"/>
              <a:t>-cli à résolut cette problématique. </a:t>
            </a:r>
          </a:p>
          <a:p>
            <a:pPr lvl="2" algn="just"/>
            <a:r>
              <a:rPr lang="fr-FR" sz="2300" dirty="0"/>
              <a:t>Livraison en environnement de test de Sanofi. Une fois le développement terminer et les teste unitaire valider j’ai livré le code source, le script de déploiement et les document fonctionnelle</a:t>
            </a:r>
          </a:p>
          <a:p>
            <a:pPr lvl="2" algn="just"/>
            <a:endParaRPr lang="fr-FR" sz="2200" dirty="0"/>
          </a:p>
          <a:p>
            <a:pPr lvl="2" algn="just"/>
            <a:endParaRPr lang="fr-FR" sz="2200" dirty="0"/>
          </a:p>
          <a:p>
            <a:pPr lvl="2" algn="just"/>
            <a:endParaRPr lang="fr-FR" sz="2200"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2974778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Prime / Sanofi</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a:xfrm>
            <a:off x="838200" y="1825624"/>
            <a:ext cx="10515600" cy="4886071"/>
          </a:xfrm>
        </p:spPr>
        <p:txBody>
          <a:bodyPr>
            <a:normAutofit/>
          </a:bodyPr>
          <a:lstStyle/>
          <a:p>
            <a:pPr marL="0" indent="0">
              <a:buNone/>
            </a:pPr>
            <a:r>
              <a:rPr lang="fr-FR" dirty="0"/>
              <a:t>Mission </a:t>
            </a:r>
            <a:endParaRPr lang="fr-FR" sz="2200" dirty="0"/>
          </a:p>
          <a:p>
            <a:pPr lvl="1"/>
            <a:r>
              <a:rPr lang="fr-FR" dirty="0"/>
              <a:t>Technologie utilisé durant la mission</a:t>
            </a:r>
          </a:p>
          <a:p>
            <a:pPr marL="914400" lvl="2" indent="0" algn="just">
              <a:buNone/>
            </a:pPr>
            <a:r>
              <a:rPr lang="fr-FR" sz="2200" dirty="0"/>
              <a:t>Les techno que j’ai utilisé sur cette mission sont 	</a:t>
            </a:r>
            <a:r>
              <a:rPr lang="fr-FR" sz="2200" dirty="0" err="1"/>
              <a:t>Angular</a:t>
            </a:r>
            <a:r>
              <a:rPr lang="fr-FR" sz="2200" dirty="0"/>
              <a:t> 2 ,</a:t>
            </a:r>
            <a:r>
              <a:rPr lang="fr-FR" sz="2200" dirty="0" err="1"/>
              <a:t>Jwt</a:t>
            </a:r>
            <a:r>
              <a:rPr lang="fr-FR" sz="2200" dirty="0"/>
              <a:t> , Bootstrap 3.3.7,NodeJs, </a:t>
            </a:r>
            <a:r>
              <a:rPr lang="fr-FR" sz="2200" dirty="0" err="1"/>
              <a:t>GoJs</a:t>
            </a:r>
            <a:r>
              <a:rPr lang="fr-FR" sz="2200" dirty="0"/>
              <a:t> 1.4.14, Git, TIBCO ESB 5.1 (Java ), TIBCO MDM 9.1 (Oracle), TIBCO </a:t>
            </a:r>
            <a:r>
              <a:rPr lang="fr-FR" sz="2200" dirty="0" err="1"/>
              <a:t>SpotFire</a:t>
            </a:r>
            <a:endParaRPr lang="fr-FR" sz="2200" dirty="0"/>
          </a:p>
          <a:p>
            <a:pPr lvl="1"/>
            <a:r>
              <a:rPr lang="fr-FR" dirty="0"/>
              <a:t>Mes ressentie sur cette mission</a:t>
            </a:r>
          </a:p>
          <a:p>
            <a:pPr marL="457200" lvl="1" indent="0">
              <a:buNone/>
            </a:pPr>
            <a:r>
              <a:rPr lang="fr-FR" dirty="0"/>
              <a:t>	J’ai apprécier cette mission car elle ma permit de faire une travail que j’aime ,d’avoir plus confiance en moi sur l’aspect autonomie et m’apprendre de nouvelle chose comme ESB ou le MSM</a:t>
            </a:r>
          </a:p>
          <a:p>
            <a:pPr marL="457200" lvl="1" indent="0">
              <a:buNone/>
            </a:pPr>
            <a:endParaRPr lang="fr-FR" dirty="0"/>
          </a:p>
          <a:p>
            <a:pPr marL="457200" lvl="1" indent="0">
              <a:buNone/>
            </a:pPr>
            <a:r>
              <a:rPr lang="fr-FR" dirty="0"/>
              <a:t>Je vais passer à la seconde mission</a:t>
            </a:r>
          </a:p>
          <a:p>
            <a:pPr marL="914400" lvl="2" indent="0" algn="just">
              <a:buNone/>
            </a:pPr>
            <a:endParaRPr lang="fr-FR" sz="2200" dirty="0"/>
          </a:p>
          <a:p>
            <a:pPr marL="914400" lvl="2" indent="0" algn="just">
              <a:buNone/>
            </a:pPr>
            <a:endParaRPr lang="fr-FR" sz="2200" dirty="0"/>
          </a:p>
          <a:p>
            <a:pPr lvl="2" algn="just"/>
            <a:endParaRPr lang="fr-FR" sz="2200" dirty="0"/>
          </a:p>
          <a:p>
            <a:pPr lvl="2" algn="just"/>
            <a:endParaRPr lang="fr-FR" sz="2200" dirty="0"/>
          </a:p>
          <a:p>
            <a:pPr lvl="2" algn="just"/>
            <a:endParaRPr lang="fr-FR" sz="2200"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388383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A36C7-6610-4C17-8156-2EB076D2BA46}"/>
              </a:ext>
            </a:extLst>
          </p:cNvPr>
          <p:cNvSpPr>
            <a:spLocks noGrp="1"/>
          </p:cNvSpPr>
          <p:nvPr>
            <p:ph type="title"/>
          </p:nvPr>
        </p:nvSpPr>
        <p:spPr>
          <a:xfrm>
            <a:off x="838200" y="317624"/>
            <a:ext cx="10515600" cy="1325563"/>
          </a:xfrm>
        </p:spPr>
        <p:txBody>
          <a:bodyPr/>
          <a:lstStyle/>
          <a:p>
            <a:r>
              <a:rPr lang="fr-FR" dirty="0"/>
              <a:t>Projet </a:t>
            </a:r>
            <a:r>
              <a:rPr lang="fr-FR" dirty="0" err="1"/>
              <a:t>Filhet</a:t>
            </a:r>
            <a:r>
              <a:rPr lang="fr-FR" dirty="0"/>
              <a:t>-Allard / </a:t>
            </a:r>
            <a:r>
              <a:rPr lang="fr-FR" dirty="0" err="1"/>
              <a:t>Filhet</a:t>
            </a:r>
            <a:r>
              <a:rPr lang="fr-FR" dirty="0"/>
              <a:t>-Allard</a:t>
            </a:r>
          </a:p>
        </p:txBody>
      </p:sp>
      <p:sp>
        <p:nvSpPr>
          <p:cNvPr id="3" name="Espace réservé du contenu 2">
            <a:extLst>
              <a:ext uri="{FF2B5EF4-FFF2-40B4-BE49-F238E27FC236}">
                <a16:creationId xmlns:a16="http://schemas.microsoft.com/office/drawing/2014/main" id="{6F8ADEA1-F178-4667-A89E-E57DDCFED6C6}"/>
              </a:ext>
            </a:extLst>
          </p:cNvPr>
          <p:cNvSpPr>
            <a:spLocks noGrp="1"/>
          </p:cNvSpPr>
          <p:nvPr>
            <p:ph idx="1"/>
          </p:nvPr>
        </p:nvSpPr>
        <p:spPr>
          <a:xfrm>
            <a:off x="838200" y="1825624"/>
            <a:ext cx="10515600" cy="4886071"/>
          </a:xfrm>
        </p:spPr>
        <p:txBody>
          <a:bodyPr>
            <a:normAutofit/>
          </a:bodyPr>
          <a:lstStyle/>
          <a:p>
            <a:pPr marL="0" indent="0">
              <a:buNone/>
            </a:pPr>
            <a:r>
              <a:rPr lang="fr-FR" dirty="0"/>
              <a:t>Client</a:t>
            </a:r>
          </a:p>
          <a:p>
            <a:pPr marL="457200" lvl="1" indent="0">
              <a:buNone/>
            </a:pPr>
            <a:r>
              <a:rPr lang="fr-FR" dirty="0"/>
              <a:t>Sur ma deuxième mission le client était </a:t>
            </a:r>
            <a:r>
              <a:rPr lang="fr-FR" dirty="0" err="1"/>
              <a:t>Filhet</a:t>
            </a:r>
            <a:r>
              <a:rPr lang="fr-FR" dirty="0"/>
              <a:t>-Allard l’un des leadeurs Français du courtage d'Assurance.</a:t>
            </a:r>
          </a:p>
          <a:p>
            <a:pPr marL="457200" lvl="1" indent="0">
              <a:buNone/>
            </a:pPr>
            <a:endParaRPr lang="fr-FR" dirty="0"/>
          </a:p>
          <a:p>
            <a:pPr marL="0" indent="0">
              <a:buNone/>
            </a:pPr>
            <a:r>
              <a:rPr lang="fr-FR" dirty="0"/>
              <a:t>Mission </a:t>
            </a:r>
          </a:p>
          <a:p>
            <a:pPr lvl="1"/>
            <a:r>
              <a:rPr lang="fr-FR" dirty="0"/>
              <a:t>Description de la mission</a:t>
            </a:r>
          </a:p>
          <a:p>
            <a:pPr lvl="2" algn="just"/>
            <a:r>
              <a:rPr lang="fr-FR" sz="2200" dirty="0" err="1"/>
              <a:t>Filhet</a:t>
            </a:r>
            <a:r>
              <a:rPr lang="fr-FR" sz="2200" dirty="0"/>
              <a:t>-Allard est une société qui fournit différentes solutions d’assurances. Quelques-unes de ses solutions sont les suivantes Risques d’entreprises, Protection sociale, Assurances affinitaires, Prévention des risques. Dans le cadre de l’évolution de leur service back office, Je suis venue renforcer l’une des équipes de développement </a:t>
            </a:r>
            <a:r>
              <a:rPr lang="fr-FR" sz="2200" dirty="0" err="1"/>
              <a:t>back-end</a:t>
            </a:r>
            <a:r>
              <a:rPr lang="fr-FR" sz="2200" dirty="0"/>
              <a:t>. L’équipe est dédiée au secteur auto/ moto, il assurait l’évolution de l’existant et la résolution de certains bugs</a:t>
            </a:r>
            <a:endParaRPr lang="fr-FR" dirty="0"/>
          </a:p>
          <a:p>
            <a:pPr marL="0" indent="0">
              <a:buNone/>
            </a:pPr>
            <a:endParaRPr lang="fr-FR" dirty="0"/>
          </a:p>
        </p:txBody>
      </p:sp>
    </p:spTree>
    <p:extLst>
      <p:ext uri="{BB962C8B-B14F-4D97-AF65-F5344CB8AC3E}">
        <p14:creationId xmlns:p14="http://schemas.microsoft.com/office/powerpoint/2010/main" val="235814310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2383</Words>
  <Application>Microsoft Office PowerPoint</Application>
  <PresentationFormat>Grand écran</PresentationFormat>
  <Paragraphs>198</Paragraphs>
  <Slides>22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22</vt:i4>
      </vt:variant>
    </vt:vector>
  </HeadingPairs>
  <TitlesOfParts>
    <vt:vector size="26" baseType="lpstr">
      <vt:lpstr>Arial</vt:lpstr>
      <vt:lpstr>Calibri</vt:lpstr>
      <vt:lpstr>Calibri Light</vt:lpstr>
      <vt:lpstr>Thème Office</vt:lpstr>
      <vt:lpstr>Présentation Client</vt:lpstr>
      <vt:lpstr>Plan</vt:lpstr>
      <vt:lpstr>Introduction</vt:lpstr>
      <vt:lpstr>Plan mission ou projets</vt:lpstr>
      <vt:lpstr>Prime / Sanofi</vt:lpstr>
      <vt:lpstr>Prime / Sanofi</vt:lpstr>
      <vt:lpstr>Prime / Sanofi</vt:lpstr>
      <vt:lpstr>Prime / Sanofi</vt:lpstr>
      <vt:lpstr>Projet Filhet-Allard / Filhet-Allard</vt:lpstr>
      <vt:lpstr>Projet Filhet-Allard / Filhet-Allard</vt:lpstr>
      <vt:lpstr>Projet Filhet-Allard / Filhet-Allard</vt:lpstr>
      <vt:lpstr>Projet Filhet-Allard / Filhet-Allard</vt:lpstr>
      <vt:lpstr>Catalogue Des Sources / DGA</vt:lpstr>
      <vt:lpstr>Catalogue Des Sources / DGA</vt:lpstr>
      <vt:lpstr>Catalogue Des Sources / DGA</vt:lpstr>
      <vt:lpstr>Catalogue Des Sources / DGA</vt:lpstr>
      <vt:lpstr>Formation DevOps</vt:lpstr>
      <vt:lpstr>Formation DevOps</vt:lpstr>
      <vt:lpstr>Formation DevOps</vt:lpstr>
      <vt:lpstr>Formation DevOps</vt:lpstr>
      <vt:lpstr>Formation DevOps</vt:lpstr>
      <vt:lpstr>Projet Filhet-Allard / Filhet-Allard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Client</dc:title>
  <dc:creator>Administrateur</dc:creator>
  <cp:lastModifiedBy>Gerard NOUGLOZEH</cp:lastModifiedBy>
  <cp:revision>5</cp:revision>
  <dcterms:created xsi:type="dcterms:W3CDTF">2021-12-01T06:03:49Z</dcterms:created>
  <dcterms:modified xsi:type="dcterms:W3CDTF">2021-12-02T16:00:21Z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c20afd-8026-4518-97ef-6f5907a0e55c_Enabled">
    <vt:lpwstr>true</vt:lpwstr>
  </property>
  <property fmtid="{D5CDD505-2E9C-101B-9397-08002B2CF9AE}" pid="3" name="MSIP_Label_5fc20afd-8026-4518-97ef-6f5907a0e55c_SetDate">
    <vt:lpwstr>2021-12-02T16:00:21Z</vt:lpwstr>
  </property>
  <property fmtid="{D5CDD505-2E9C-101B-9397-08002B2CF9AE}" pid="4" name="MSIP_Label_5fc20afd-8026-4518-97ef-6f5907a0e55c_Method">
    <vt:lpwstr>Privileged</vt:lpwstr>
  </property>
  <property fmtid="{D5CDD505-2E9C-101B-9397-08002B2CF9AE}" pid="5" name="MSIP_Label_5fc20afd-8026-4518-97ef-6f5907a0e55c_Name">
    <vt:lpwstr>Messagerie_Public</vt:lpwstr>
  </property>
  <property fmtid="{D5CDD505-2E9C-101B-9397-08002B2CF9AE}" pid="6" name="MSIP_Label_5fc20afd-8026-4518-97ef-6f5907a0e55c_SiteId">
    <vt:lpwstr>09b07065-15c8-4f56-812c-e223c6d8bd2d</vt:lpwstr>
  </property>
  <property fmtid="{D5CDD505-2E9C-101B-9397-08002B2CF9AE}" pid="7" name="MSIP_Label_5fc20afd-8026-4518-97ef-6f5907a0e55c_ActionId">
    <vt:lpwstr>bd833a3b-dde9-42eb-bf25-326ca03cc4dd</vt:lpwstr>
  </property>
  <property fmtid="{D5CDD505-2E9C-101B-9397-08002B2CF9AE}" pid="8" name="MSIP_Label_5fc20afd-8026-4518-97ef-6f5907a0e55c_ContentBits">
    <vt:lpwstr>1</vt:lpwstr>
  </property>
</Properties>
</file>