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61" r:id="rId6"/>
    <p:sldId id="266" r:id="rId7"/>
    <p:sldId id="262" r:id="rId8"/>
    <p:sldId id="265" r:id="rId9"/>
    <p:sldId id="263" r:id="rId10"/>
    <p:sldId id="259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E9FB-F403-467B-8191-ED9C9E58AA1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0532AD-6DCF-4282-9FA6-C6F05DD518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E9FB-F403-467B-8191-ED9C9E58AA1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32AD-6DCF-4282-9FA6-C6F05DD51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E9FB-F403-467B-8191-ED9C9E58AA1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32AD-6DCF-4282-9FA6-C6F05DD51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E9FB-F403-467B-8191-ED9C9E58AA1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32AD-6DCF-4282-9FA6-C6F05DD51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E9FB-F403-467B-8191-ED9C9E58AA1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32AD-6DCF-4282-9FA6-C6F05DD518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E9FB-F403-467B-8191-ED9C9E58AA1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32AD-6DCF-4282-9FA6-C6F05DD518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E9FB-F403-467B-8191-ED9C9E58AA1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32AD-6DCF-4282-9FA6-C6F05DD518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E9FB-F403-467B-8191-ED9C9E58AA1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32AD-6DCF-4282-9FA6-C6F05DD51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E9FB-F403-467B-8191-ED9C9E58AA1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32AD-6DCF-4282-9FA6-C6F05DD51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E9FB-F403-467B-8191-ED9C9E58AA1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32AD-6DCF-4282-9FA6-C6F05DD51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E9FB-F403-467B-8191-ED9C9E58AA1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32AD-6DCF-4282-9FA6-C6F05DD51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D5DE9FB-F403-467B-8191-ED9C9E58AA1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F0532AD-6DCF-4282-9FA6-C6F05DD518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vs.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Mary Barrett</a:t>
            </a:r>
          </a:p>
          <a:p>
            <a:r>
              <a:rPr lang="en-US" dirty="0"/>
              <a:t>WEB 430</a:t>
            </a:r>
          </a:p>
          <a:p>
            <a:r>
              <a:rPr lang="en-US" dirty="0"/>
              <a:t>8/26/2018</a:t>
            </a:r>
          </a:p>
        </p:txBody>
      </p:sp>
    </p:spTree>
    <p:extLst>
      <p:ext uri="{BB962C8B-B14F-4D97-AF65-F5344CB8AC3E}">
        <p14:creationId xmlns:p14="http://schemas.microsoft.com/office/powerpoint/2010/main" val="82659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and Alignment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4010" y="6465477"/>
            <a:ext cx="25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 (Weaver, 2016)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8305800" cy="13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6452" y="1795244"/>
            <a:ext cx="8727295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Business leaders should not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Simply deliver business goals to IT leaders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Ignore IT projects until completion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Business leaders should be involved at all steps of a project’s value stream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Should be providing input and measure outcomes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This will reduce lead times and promote communication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403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and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DevOps helps business goals through</a:t>
            </a:r>
          </a:p>
          <a:p>
            <a:pPr lvl="1"/>
            <a:r>
              <a:rPr lang="en-US" dirty="0"/>
              <a:t>Productivity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Profitability</a:t>
            </a:r>
          </a:p>
          <a:p>
            <a:r>
              <a:rPr lang="en-US" dirty="0"/>
              <a:t>Aligns business with IT</a:t>
            </a:r>
          </a:p>
          <a:p>
            <a:pPr lvl="1"/>
            <a:r>
              <a:rPr lang="en-US" dirty="0"/>
              <a:t>Prioritizes IT project according to business goals</a:t>
            </a:r>
          </a:p>
          <a:p>
            <a:pPr lvl="1"/>
            <a:r>
              <a:rPr lang="en-US" dirty="0"/>
              <a:t>Increases speed of moving from ‘business need’ to ‘deployable service’</a:t>
            </a:r>
          </a:p>
          <a:p>
            <a:pPr lvl="1"/>
            <a:r>
              <a:rPr lang="en-US" dirty="0"/>
              <a:t>Continuous delivery keeps IT up to speed with customers’ needs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3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Edmead</a:t>
            </a:r>
            <a:r>
              <a:rPr lang="en-US" dirty="0"/>
              <a:t>, M. (2016, March 21). What do we mean when we say 'business-IT alignment'? Retrieved from https://www.cio.com/article/3040867/it-industry/ what-do-we-mean-when-we-say-business-it-alignment.html </a:t>
            </a:r>
          </a:p>
          <a:p>
            <a:endParaRPr lang="en-US" dirty="0"/>
          </a:p>
          <a:p>
            <a:r>
              <a:rPr lang="en-US" dirty="0" err="1"/>
              <a:t>Hulme</a:t>
            </a:r>
            <a:r>
              <a:rPr lang="en-US" dirty="0"/>
              <a:t>, G. V. (2017, March 6). The leadership suite DevOps and business alignment success guide. Retrieved from https://devops.com/6-blogs-for-devops-business-alignment/ </a:t>
            </a:r>
          </a:p>
          <a:p>
            <a:endParaRPr lang="en-US" dirty="0"/>
          </a:p>
          <a:p>
            <a:r>
              <a:rPr lang="en-US" dirty="0"/>
              <a:t>Kim, G. (2016). The DevOps handbook: How to create world-class agility, reliability, &amp; security in technology organizations. Retrieved from Books 24/7 database. </a:t>
            </a:r>
          </a:p>
          <a:p>
            <a:endParaRPr lang="en-US" dirty="0"/>
          </a:p>
          <a:p>
            <a:r>
              <a:rPr lang="en-US" dirty="0" err="1"/>
              <a:t>Lennevi</a:t>
            </a:r>
            <a:r>
              <a:rPr lang="en-US" dirty="0"/>
              <a:t>, A. (2018, January 10). How microservices and DevOps help CIOs realize business-IT alignment. Retrieved from https://www.mendix.com/blog/ microservices-</a:t>
            </a:r>
            <a:r>
              <a:rPr lang="en-US" dirty="0" err="1"/>
              <a:t>devops</a:t>
            </a:r>
            <a:r>
              <a:rPr lang="en-US" dirty="0"/>
              <a:t>-help-</a:t>
            </a:r>
            <a:r>
              <a:rPr lang="en-US" dirty="0" err="1"/>
              <a:t>cios</a:t>
            </a:r>
            <a:r>
              <a:rPr lang="en-US" dirty="0"/>
              <a:t>-realize-business-alignment/ </a:t>
            </a:r>
          </a:p>
          <a:p>
            <a:endParaRPr lang="en-US" dirty="0"/>
          </a:p>
          <a:p>
            <a:r>
              <a:rPr lang="en-US" dirty="0"/>
              <a:t>Panorama Consulting Solutions. (2017). Five differences between a technology vs. business focused ERP implementation. Retrieved from https://www.panorama-consulting.com/five-differences-between-a-technology-vs-business-focused-erp-implementation/ </a:t>
            </a:r>
          </a:p>
          <a:p>
            <a:endParaRPr lang="en-US" dirty="0"/>
          </a:p>
          <a:p>
            <a:r>
              <a:rPr lang="en-US" dirty="0"/>
              <a:t>Poremba, S. (2014, November 21). Which comes first: Technology or strategy? Retrieved from https://imeetcentral.com/comes-first-technology-strategy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Weaver, R. (2016, May 3). Putting the 'biz' in DevOps. Retrieved from https://devops.com/putting-biz-devops/ </a:t>
            </a:r>
          </a:p>
        </p:txBody>
      </p:sp>
    </p:spTree>
    <p:extLst>
      <p:ext uri="{BB962C8B-B14F-4D97-AF65-F5344CB8AC3E}">
        <p14:creationId xmlns:p14="http://schemas.microsoft.com/office/powerpoint/2010/main" val="86258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dirty="0"/>
              <a:t>Tech Problems for Business Leaders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Innovation</a:t>
            </a:r>
          </a:p>
          <a:p>
            <a:pPr lvl="1"/>
            <a:r>
              <a:rPr lang="en-US" dirty="0"/>
              <a:t>Technology evolves very quickly</a:t>
            </a:r>
          </a:p>
          <a:p>
            <a:pPr lvl="1"/>
            <a:r>
              <a:rPr lang="en-US" dirty="0"/>
              <a:t>Which new tech should enterprises use to support business goals?</a:t>
            </a:r>
          </a:p>
          <a:p>
            <a:r>
              <a:rPr lang="en-US" dirty="0"/>
              <a:t>Need for Speed</a:t>
            </a:r>
          </a:p>
          <a:p>
            <a:pPr lvl="1"/>
            <a:r>
              <a:rPr lang="en-US" dirty="0"/>
              <a:t>Faster is better to maintain competitiveness</a:t>
            </a:r>
          </a:p>
          <a:p>
            <a:pPr lvl="1"/>
            <a:r>
              <a:rPr lang="en-US" dirty="0"/>
              <a:t>Technology speeds every process up</a:t>
            </a:r>
          </a:p>
          <a:p>
            <a:r>
              <a:rPr lang="en-US" dirty="0"/>
              <a:t>Too Much Irrelevant Data about Technology</a:t>
            </a:r>
          </a:p>
          <a:p>
            <a:pPr lvl="1"/>
            <a:r>
              <a:rPr lang="en-US" dirty="0"/>
              <a:t>Tech cannot always be used effectively in enterprises</a:t>
            </a:r>
          </a:p>
          <a:p>
            <a:pPr lvl="1"/>
            <a:r>
              <a:rPr lang="en-US" dirty="0"/>
              <a:t>Managing tech always presents challenges</a:t>
            </a:r>
          </a:p>
        </p:txBody>
      </p:sp>
    </p:spTree>
    <p:extLst>
      <p:ext uri="{BB962C8B-B14F-4D97-AF65-F5344CB8AC3E}">
        <p14:creationId xmlns:p14="http://schemas.microsoft.com/office/powerpoint/2010/main" val="152927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dirty="0"/>
              <a:t>IT and Business in the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influences everyone’s lives </a:t>
            </a:r>
          </a:p>
          <a:p>
            <a:r>
              <a:rPr lang="en-US" dirty="0"/>
              <a:t>IT is the biggest external influence over business</a:t>
            </a:r>
          </a:p>
          <a:p>
            <a:r>
              <a:rPr lang="en-US" dirty="0"/>
              <a:t>IT and business are:</a:t>
            </a:r>
          </a:p>
          <a:p>
            <a:pPr lvl="1"/>
            <a:r>
              <a:rPr lang="en-US" dirty="0"/>
              <a:t>Often under completely different management chains</a:t>
            </a:r>
          </a:p>
          <a:p>
            <a:pPr lvl="1"/>
            <a:r>
              <a:rPr lang="en-US" dirty="0"/>
              <a:t>Likely under layers of management</a:t>
            </a:r>
          </a:p>
          <a:p>
            <a:pPr lvl="1"/>
            <a:r>
              <a:rPr lang="en-US" dirty="0"/>
              <a:t>Often composed of both internal and outsourced services</a:t>
            </a:r>
          </a:p>
          <a:p>
            <a:r>
              <a:rPr lang="en-US" dirty="0"/>
              <a:t>IT and business should NOT be: </a:t>
            </a:r>
          </a:p>
          <a:p>
            <a:pPr lvl="1"/>
            <a:r>
              <a:rPr lang="en-US" dirty="0"/>
              <a:t>Diametrically opposed</a:t>
            </a:r>
          </a:p>
          <a:p>
            <a:pPr lvl="1"/>
            <a:r>
              <a:rPr lang="en-US" dirty="0"/>
              <a:t>Working towards different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9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Departments</a:t>
            </a:r>
          </a:p>
          <a:p>
            <a:pPr lvl="1"/>
            <a:r>
              <a:rPr lang="en-US" dirty="0"/>
              <a:t>Often viewed as high-cost necessities</a:t>
            </a:r>
          </a:p>
          <a:p>
            <a:pPr lvl="1"/>
            <a:r>
              <a:rPr lang="en-US" dirty="0"/>
              <a:t>Often viewed as basic utilities for infrastructure</a:t>
            </a:r>
          </a:p>
          <a:p>
            <a:r>
              <a:rPr lang="en-US" dirty="0"/>
              <a:t>Business Leaders</a:t>
            </a:r>
          </a:p>
          <a:p>
            <a:pPr lvl="1"/>
            <a:r>
              <a:rPr lang="en-US" dirty="0"/>
              <a:t>Often viewed as bureaucratic barriers</a:t>
            </a:r>
          </a:p>
          <a:p>
            <a:pPr lvl="1"/>
            <a:r>
              <a:rPr lang="en-US" dirty="0"/>
              <a:t>Often viewed as opposed to innovation</a:t>
            </a:r>
          </a:p>
          <a:p>
            <a:r>
              <a:rPr lang="en-US" dirty="0"/>
              <a:t>These two groups can come into conflict</a:t>
            </a:r>
          </a:p>
          <a:p>
            <a:pPr lvl="1"/>
            <a:r>
              <a:rPr lang="en-US" dirty="0"/>
              <a:t>See each other as competition and in a negative light</a:t>
            </a:r>
          </a:p>
        </p:txBody>
      </p:sp>
    </p:spTree>
    <p:extLst>
      <p:ext uri="{BB962C8B-B14F-4D97-AF65-F5344CB8AC3E}">
        <p14:creationId xmlns:p14="http://schemas.microsoft.com/office/powerpoint/2010/main" val="14108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and Business goals are often interchangeable</a:t>
            </a:r>
          </a:p>
          <a:p>
            <a:r>
              <a:rPr lang="en-US" dirty="0"/>
              <a:t>Partnership is critical for success</a:t>
            </a:r>
          </a:p>
          <a:p>
            <a:pPr lvl="1"/>
            <a:r>
              <a:rPr lang="en-US" dirty="0"/>
              <a:t>Both IT and Business goals</a:t>
            </a:r>
          </a:p>
          <a:p>
            <a:pPr lvl="1"/>
            <a:r>
              <a:rPr lang="en-US" dirty="0"/>
              <a:t>Integrating goals early ensures success</a:t>
            </a:r>
          </a:p>
          <a:p>
            <a:pPr lvl="1"/>
            <a:r>
              <a:rPr lang="en-US" dirty="0"/>
              <a:t>Communication is key (not just for approval processes)</a:t>
            </a:r>
          </a:p>
          <a:p>
            <a:r>
              <a:rPr lang="en-US" dirty="0"/>
              <a:t>IT must be viewed as an investment asset</a:t>
            </a:r>
          </a:p>
          <a:p>
            <a:r>
              <a:rPr lang="en-US" dirty="0"/>
              <a:t>Business must be viewed as more than a funding hurdle</a:t>
            </a:r>
          </a:p>
        </p:txBody>
      </p:sp>
    </p:spTree>
    <p:extLst>
      <p:ext uri="{BB962C8B-B14F-4D97-AF65-F5344CB8AC3E}">
        <p14:creationId xmlns:p14="http://schemas.microsoft.com/office/powerpoint/2010/main" val="123506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Decisions </a:t>
            </a:r>
            <a:r>
              <a:rPr lang="en-US" dirty="0">
                <a:sym typeface="Wingdings" panose="05000000000000000000" pitchFamily="2" charset="2"/>
              </a:rPr>
              <a:t> Business Goals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is gathered all the time through DevOps and new technologies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can be used to improve and measure business goals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Easier to link smaller IT projects to business goals</a:t>
            </a:r>
          </a:p>
          <a:p>
            <a:r>
              <a:rPr lang="en-US" dirty="0">
                <a:sym typeface="Wingdings" panose="05000000000000000000" pitchFamily="2" charset="2"/>
              </a:rPr>
              <a:t>Constant Improvement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DevOps’ continuous improvement is better at achieving speed and results than benchmarking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Business can take a leaf from IT and implement continuous improvement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promote more alignment between department and improve business outcomes</a:t>
            </a:r>
          </a:p>
        </p:txBody>
      </p:sp>
    </p:spTree>
    <p:extLst>
      <p:ext uri="{BB962C8B-B14F-4D97-AF65-F5344CB8AC3E}">
        <p14:creationId xmlns:p14="http://schemas.microsoft.com/office/powerpoint/2010/main" val="88157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Leaders at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is often seen as a resource rather than a partner</a:t>
            </a:r>
          </a:p>
          <a:p>
            <a:r>
              <a:rPr lang="en-US" dirty="0"/>
              <a:t>IT leaders are therefore often simply told business goals for implementation</a:t>
            </a:r>
          </a:p>
          <a:p>
            <a:r>
              <a:rPr lang="en-US" dirty="0"/>
              <a:t>This does not foster a good relationship between departments</a:t>
            </a:r>
          </a:p>
          <a:p>
            <a:r>
              <a:rPr lang="en-US" dirty="0"/>
              <a:t>IT leaders</a:t>
            </a:r>
          </a:p>
          <a:p>
            <a:pPr lvl="1"/>
            <a:r>
              <a:rPr lang="en-US" dirty="0"/>
              <a:t>Must be part of the business leadership team</a:t>
            </a:r>
          </a:p>
          <a:p>
            <a:pPr lvl="1"/>
            <a:r>
              <a:rPr lang="en-US" dirty="0"/>
              <a:t>Should be involved in business strategy</a:t>
            </a:r>
          </a:p>
          <a:p>
            <a:pPr lvl="1"/>
            <a:r>
              <a:rPr lang="en-US" dirty="0"/>
              <a:t>Should be involved in business planning processes</a:t>
            </a:r>
          </a:p>
        </p:txBody>
      </p:sp>
    </p:spTree>
    <p:extLst>
      <p:ext uri="{BB962C8B-B14F-4D97-AF65-F5344CB8AC3E}">
        <p14:creationId xmlns:p14="http://schemas.microsoft.com/office/powerpoint/2010/main" val="259982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Input in Business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leaders can provide valuable input for business goals and strategies</a:t>
            </a:r>
          </a:p>
          <a:p>
            <a:r>
              <a:rPr lang="en-US" dirty="0"/>
              <a:t>Especially true in:</a:t>
            </a:r>
          </a:p>
          <a:p>
            <a:pPr lvl="1"/>
            <a:r>
              <a:rPr lang="en-US" dirty="0"/>
              <a:t>Technology evolution</a:t>
            </a:r>
          </a:p>
          <a:p>
            <a:pPr lvl="2"/>
            <a:r>
              <a:rPr lang="en-US" dirty="0"/>
              <a:t>While no one can know exactly where technology is going in the future, IT leaders can help shape a strategy for long term tech adaptation.</a:t>
            </a:r>
          </a:p>
          <a:p>
            <a:pPr lvl="1"/>
            <a:r>
              <a:rPr lang="en-US" dirty="0"/>
              <a:t>Cybersecurity</a:t>
            </a:r>
          </a:p>
          <a:p>
            <a:pPr lvl="2"/>
            <a:r>
              <a:rPr lang="en-US" dirty="0"/>
              <a:t>The ability to protect all customer, employee, and enterprise data is one of the most important services a business can provide.  IT leaders can coordinate with business leaders to find the correct solution for their situation.</a:t>
            </a:r>
          </a:p>
          <a:p>
            <a:pPr lvl="1"/>
            <a:r>
              <a:rPr lang="en-US" dirty="0"/>
              <a:t>IT governance</a:t>
            </a:r>
          </a:p>
          <a:p>
            <a:pPr lvl="2"/>
            <a:r>
              <a:rPr lang="en-US" dirty="0"/>
              <a:t>DevOps’ need for quick deployment can be hampered by business-end bureaucracy.  IT leaders can help formulate a solution that balances the need for governance with the freedom needed for effective DevOps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8012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IT Departments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should not simply focus on</a:t>
            </a:r>
          </a:p>
          <a:p>
            <a:pPr lvl="1"/>
            <a:r>
              <a:rPr lang="en-US" dirty="0"/>
              <a:t>Fixing errors in the current system</a:t>
            </a:r>
          </a:p>
          <a:p>
            <a:pPr lvl="1"/>
            <a:r>
              <a:rPr lang="en-US" dirty="0"/>
              <a:t>Making sure current services remain functional</a:t>
            </a:r>
          </a:p>
          <a:p>
            <a:pPr lvl="1"/>
            <a:r>
              <a:rPr lang="en-US" dirty="0"/>
              <a:t>Provide technical infrastructure for business-side employees to use on their own</a:t>
            </a:r>
          </a:p>
          <a:p>
            <a:r>
              <a:rPr lang="en-US" dirty="0"/>
              <a:t>IT leaders should</a:t>
            </a:r>
          </a:p>
          <a:p>
            <a:pPr lvl="1"/>
            <a:r>
              <a:rPr lang="en-US" dirty="0"/>
              <a:t>Know what business goals are</a:t>
            </a:r>
          </a:p>
          <a:p>
            <a:pPr lvl="1"/>
            <a:r>
              <a:rPr lang="en-US" dirty="0"/>
              <a:t>Help formulate business goals, if possible</a:t>
            </a:r>
          </a:p>
          <a:p>
            <a:pPr lvl="1"/>
            <a:r>
              <a:rPr lang="en-US" dirty="0"/>
              <a:t>Find new ways for IT to support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3388101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231</TotalTime>
  <Words>856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Palatino Linotype</vt:lpstr>
      <vt:lpstr>Wingdings</vt:lpstr>
      <vt:lpstr>Executive</vt:lpstr>
      <vt:lpstr>Technology vs. Business</vt:lpstr>
      <vt:lpstr>Tech Problems for Business Leaders</vt:lpstr>
      <vt:lpstr>IT and Business in the Enterprise</vt:lpstr>
      <vt:lpstr>Potential Friction</vt:lpstr>
      <vt:lpstr>Importance of Alignment</vt:lpstr>
      <vt:lpstr>Achieving Alignment</vt:lpstr>
      <vt:lpstr>IT Leaders at the Table</vt:lpstr>
      <vt:lpstr>IT’s Input in Business Strategy</vt:lpstr>
      <vt:lpstr>Goals for IT Departments</vt:lpstr>
      <vt:lpstr>DevOps and Alignment</vt:lpstr>
      <vt:lpstr>DevOps and Alignment</vt:lpstr>
      <vt:lpstr>References</vt:lpstr>
    </vt:vector>
  </TitlesOfParts>
  <Company>Bellevue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vs. Business</dc:title>
  <dc:creator>Windows User</dc:creator>
  <cp:lastModifiedBy>Mary Barrett</cp:lastModifiedBy>
  <cp:revision>31</cp:revision>
  <dcterms:created xsi:type="dcterms:W3CDTF">2018-08-21T01:10:35Z</dcterms:created>
  <dcterms:modified xsi:type="dcterms:W3CDTF">2018-08-23T21:52:10Z</dcterms:modified>
</cp:coreProperties>
</file>