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aushal ameta" initials="ka" lastIdx="1" clrIdx="0">
    <p:extLst>
      <p:ext uri="{19B8F6BF-5375-455C-9EA6-DF929625EA0E}">
        <p15:presenceInfo xmlns:p15="http://schemas.microsoft.com/office/powerpoint/2012/main" userId="829c565a6bc6e7c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94660"/>
  </p:normalViewPr>
  <p:slideViewPr>
    <p:cSldViewPr snapToGrid="0">
      <p:cViewPr varScale="1">
        <p:scale>
          <a:sx n="80" d="100"/>
          <a:sy n="80" d="100"/>
        </p:scale>
        <p:origin x="60"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1426422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27641300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8842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10165266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544101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22780882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428007156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279314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23403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205C13D-71AD-4401-BB20-2895338CB9F1}"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21095552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05C13D-71AD-4401-BB20-2895338CB9F1}"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1082034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205C13D-71AD-4401-BB20-2895338CB9F1}" type="datetimeFigureOut">
              <a:rPr lang="en-IN" smtClean="0"/>
              <a:t>11-07-2025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27664772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205C13D-71AD-4401-BB20-2895338CB9F1}" type="datetimeFigureOut">
              <a:rPr lang="en-IN" smtClean="0"/>
              <a:t>11-07-2025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156417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05C13D-71AD-4401-BB20-2895338CB9F1}" type="datetimeFigureOut">
              <a:rPr lang="en-IN" smtClean="0"/>
              <a:t>11-07-2025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22460882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205C13D-71AD-4401-BB20-2895338CB9F1}"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3173493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205C13D-71AD-4401-BB20-2895338CB9F1}"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1E2F72A-DD97-44A2-9D50-A06F2C281FCB}" type="slidenum">
              <a:rPr lang="en-IN" smtClean="0"/>
              <a:t>‹#›</a:t>
            </a:fld>
            <a:endParaRPr lang="en-IN"/>
          </a:p>
        </p:txBody>
      </p:sp>
    </p:spTree>
    <p:extLst>
      <p:ext uri="{BB962C8B-B14F-4D97-AF65-F5344CB8AC3E}">
        <p14:creationId xmlns:p14="http://schemas.microsoft.com/office/powerpoint/2010/main" val="249758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205C13D-71AD-4401-BB20-2895338CB9F1}" type="datetimeFigureOut">
              <a:rPr lang="en-IN" smtClean="0"/>
              <a:t>11-07-2025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1E2F72A-DD97-44A2-9D50-A06F2C281FCB}" type="slidenum">
              <a:rPr lang="en-IN" smtClean="0"/>
              <a:t>‹#›</a:t>
            </a:fld>
            <a:endParaRPr lang="en-IN"/>
          </a:p>
        </p:txBody>
      </p:sp>
    </p:spTree>
    <p:extLst>
      <p:ext uri="{BB962C8B-B14F-4D97-AF65-F5344CB8AC3E}">
        <p14:creationId xmlns:p14="http://schemas.microsoft.com/office/powerpoint/2010/main" val="11237817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hyperlink" Target="https://www.tycho.pitt.edu/"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8F28A-2C37-4793-3410-1B51D2394CE9}"/>
              </a:ext>
            </a:extLst>
          </p:cNvPr>
          <p:cNvSpPr>
            <a:spLocks noGrp="1"/>
          </p:cNvSpPr>
          <p:nvPr>
            <p:ph type="ctrTitle"/>
          </p:nvPr>
        </p:nvSpPr>
        <p:spPr/>
        <p:txBody>
          <a:bodyPr>
            <a:normAutofit fontScale="90000"/>
          </a:bodyPr>
          <a:lstStyle/>
          <a:p>
            <a:r>
              <a:rPr lang="en-US" dirty="0"/>
              <a:t>Exploratory Analysis of Diphtheria in the US (1888–1981)</a:t>
            </a:r>
            <a:endParaRPr lang="en-IN" dirty="0"/>
          </a:p>
        </p:txBody>
      </p:sp>
      <p:sp>
        <p:nvSpPr>
          <p:cNvPr id="4" name="Rectangle 1">
            <a:extLst>
              <a:ext uri="{FF2B5EF4-FFF2-40B4-BE49-F238E27FC236}">
                <a16:creationId xmlns:a16="http://schemas.microsoft.com/office/drawing/2014/main" id="{7D1A43B4-7A6A-5F14-3FC3-67D1208BB821}"/>
              </a:ext>
            </a:extLst>
          </p:cNvPr>
          <p:cNvSpPr>
            <a:spLocks noGrp="1" noChangeArrowheads="1"/>
          </p:cNvSpPr>
          <p:nvPr>
            <p:ph type="subTitle"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1" u="none" strike="noStrike" cap="none" normalizeH="0" baseline="0">
                <a:ln>
                  <a:noFill/>
                </a:ln>
                <a:solidFill>
                  <a:schemeClr val="tx1"/>
                </a:solidFill>
                <a:effectLst/>
                <a:latin typeface="Arial" panose="020B0604020202020204" pitchFamily="34" charset="0"/>
              </a:rPr>
              <a:t>Kaushal Ameta (12400922)</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Course: Data Visualization with 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Email: kaushal.ameta@stud.th-deg.de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Date: 12th July 2025</a:t>
            </a:r>
          </a:p>
        </p:txBody>
      </p:sp>
    </p:spTree>
    <p:extLst>
      <p:ext uri="{BB962C8B-B14F-4D97-AF65-F5344CB8AC3E}">
        <p14:creationId xmlns:p14="http://schemas.microsoft.com/office/powerpoint/2010/main" val="11860424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11683-292C-3C1B-BEA5-EECF1A200CB6}"/>
              </a:ext>
            </a:extLst>
          </p:cNvPr>
          <p:cNvSpPr>
            <a:spLocks noGrp="1"/>
          </p:cNvSpPr>
          <p:nvPr>
            <p:ph type="title"/>
          </p:nvPr>
        </p:nvSpPr>
        <p:spPr/>
        <p:txBody>
          <a:bodyPr/>
          <a:lstStyle/>
          <a:p>
            <a:r>
              <a:rPr lang="en-IN" dirty="0"/>
              <a:t>Changepoint Detection</a:t>
            </a:r>
          </a:p>
        </p:txBody>
      </p:sp>
      <p:pic>
        <p:nvPicPr>
          <p:cNvPr id="6" name="Content Placeholder 5">
            <a:extLst>
              <a:ext uri="{FF2B5EF4-FFF2-40B4-BE49-F238E27FC236}">
                <a16:creationId xmlns:a16="http://schemas.microsoft.com/office/drawing/2014/main" id="{F822A694-EB96-07D1-F387-B91640A09EC5}"/>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16686" y="1582310"/>
            <a:ext cx="5807369" cy="4148120"/>
          </a:xfrm>
        </p:spPr>
      </p:pic>
      <p:sp>
        <p:nvSpPr>
          <p:cNvPr id="7" name="Rectangle 1">
            <a:extLst>
              <a:ext uri="{FF2B5EF4-FFF2-40B4-BE49-F238E27FC236}">
                <a16:creationId xmlns:a16="http://schemas.microsoft.com/office/drawing/2014/main" id="{3C994E11-67C9-A04A-DD32-CB034A291490}"/>
              </a:ext>
            </a:extLst>
          </p:cNvPr>
          <p:cNvSpPr>
            <a:spLocks noGrp="1" noChangeArrowheads="1"/>
          </p:cNvSpPr>
          <p:nvPr>
            <p:ph sz="half" idx="2"/>
          </p:nvPr>
        </p:nvSpPr>
        <p:spPr bwMode="auto">
          <a:xfrm>
            <a:off x="6024055" y="2274838"/>
            <a:ext cx="3620876"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Changepoints identified ~1925 and ~1940.</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Corresponds to vaccine development and rollout.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Quantifies significant structural breaks.</a:t>
            </a:r>
          </a:p>
        </p:txBody>
      </p:sp>
    </p:spTree>
    <p:extLst>
      <p:ext uri="{BB962C8B-B14F-4D97-AF65-F5344CB8AC3E}">
        <p14:creationId xmlns:p14="http://schemas.microsoft.com/office/powerpoint/2010/main" val="4026102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7D9FA-E3D1-6A7C-6D86-86A60417C813}"/>
              </a:ext>
            </a:extLst>
          </p:cNvPr>
          <p:cNvSpPr>
            <a:spLocks noGrp="1"/>
          </p:cNvSpPr>
          <p:nvPr>
            <p:ph type="title"/>
          </p:nvPr>
        </p:nvSpPr>
        <p:spPr/>
        <p:txBody>
          <a:bodyPr/>
          <a:lstStyle/>
          <a:p>
            <a:r>
              <a:rPr lang="en-IN" dirty="0"/>
              <a:t>Interrupted Time-Series Regression</a:t>
            </a:r>
          </a:p>
        </p:txBody>
      </p:sp>
      <p:pic>
        <p:nvPicPr>
          <p:cNvPr id="6" name="Content Placeholder 5">
            <a:extLst>
              <a:ext uri="{FF2B5EF4-FFF2-40B4-BE49-F238E27FC236}">
                <a16:creationId xmlns:a16="http://schemas.microsoft.com/office/drawing/2014/main" id="{B83FCCBB-941C-9E44-4A3F-8FB86825C10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309939" y="1612900"/>
            <a:ext cx="5130801" cy="4338865"/>
          </a:xfrm>
        </p:spPr>
      </p:pic>
      <p:sp>
        <p:nvSpPr>
          <p:cNvPr id="4" name="Content Placeholder 3">
            <a:extLst>
              <a:ext uri="{FF2B5EF4-FFF2-40B4-BE49-F238E27FC236}">
                <a16:creationId xmlns:a16="http://schemas.microsoft.com/office/drawing/2014/main" id="{60CE270D-2EC2-FEBD-DBCF-E944E7EC8A71}"/>
              </a:ext>
            </a:extLst>
          </p:cNvPr>
          <p:cNvSpPr>
            <a:spLocks noGrp="1"/>
          </p:cNvSpPr>
          <p:nvPr>
            <p:ph sz="half" idx="2"/>
          </p:nvPr>
        </p:nvSpPr>
        <p:spPr>
          <a:xfrm>
            <a:off x="5440740" y="2216150"/>
            <a:ext cx="4184034" cy="3880773"/>
          </a:xfrm>
        </p:spPr>
        <p:txBody>
          <a:bodyPr/>
          <a:lstStyle/>
          <a:p>
            <a:r>
              <a:rPr lang="en-US" i="1" dirty="0"/>
              <a:t>The fitted lines demonstrate a sharp decrease in the rate of deaths, with a statistically significant drop in both intercept and trend post-1940.</a:t>
            </a:r>
          </a:p>
          <a:p>
            <a:r>
              <a:rPr lang="en-US" i="1" dirty="0"/>
              <a:t> This provides strong statistical evidence for the effectiveness of vaccination in reducing diphtheria mortality.</a:t>
            </a:r>
            <a:r>
              <a:rPr lang="en-US" dirty="0"/>
              <a:t> with a segmented regression line. </a:t>
            </a:r>
            <a:endParaRPr lang="en-IN" dirty="0"/>
          </a:p>
        </p:txBody>
      </p:sp>
    </p:spTree>
    <p:extLst>
      <p:ext uri="{BB962C8B-B14F-4D97-AF65-F5344CB8AC3E}">
        <p14:creationId xmlns:p14="http://schemas.microsoft.com/office/powerpoint/2010/main" val="7163055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B99E3-62A2-8D5C-468C-794ECC2C355D}"/>
              </a:ext>
            </a:extLst>
          </p:cNvPr>
          <p:cNvSpPr>
            <a:spLocks noGrp="1"/>
          </p:cNvSpPr>
          <p:nvPr>
            <p:ph type="title"/>
          </p:nvPr>
        </p:nvSpPr>
        <p:spPr/>
        <p:txBody>
          <a:bodyPr/>
          <a:lstStyle/>
          <a:p>
            <a:r>
              <a:rPr lang="en-IN" dirty="0"/>
              <a:t>ARIMA Forecast Counterfactual</a:t>
            </a:r>
          </a:p>
        </p:txBody>
      </p:sp>
      <p:pic>
        <p:nvPicPr>
          <p:cNvPr id="6" name="Content Placeholder 5">
            <a:extLst>
              <a:ext uri="{FF2B5EF4-FFF2-40B4-BE49-F238E27FC236}">
                <a16:creationId xmlns:a16="http://schemas.microsoft.com/office/drawing/2014/main" id="{333E0642-7242-995C-A1D9-8D301856504F}"/>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69648" y="2248127"/>
            <a:ext cx="4887912" cy="3491365"/>
          </a:xfrm>
        </p:spPr>
      </p:pic>
      <p:sp>
        <p:nvSpPr>
          <p:cNvPr id="4" name="Content Placeholder 3">
            <a:extLst>
              <a:ext uri="{FF2B5EF4-FFF2-40B4-BE49-F238E27FC236}">
                <a16:creationId xmlns:a16="http://schemas.microsoft.com/office/drawing/2014/main" id="{417BB6C5-A7ED-20F9-16DF-12C4AF882474}"/>
              </a:ext>
            </a:extLst>
          </p:cNvPr>
          <p:cNvSpPr>
            <a:spLocks noGrp="1"/>
          </p:cNvSpPr>
          <p:nvPr>
            <p:ph sz="half" idx="2"/>
          </p:nvPr>
        </p:nvSpPr>
        <p:spPr/>
        <p:txBody>
          <a:bodyPr>
            <a:normAutofit lnSpcReduction="10000"/>
          </a:bodyPr>
          <a:lstStyle/>
          <a:p>
            <a:br>
              <a:rPr lang="en-US" i="1" dirty="0"/>
            </a:br>
            <a:r>
              <a:rPr lang="en-US" i="1" dirty="0"/>
              <a:t>It presents an ARIMA forecast based on pre-1940 data to simulate a counterfactual trend—what might have occurred without vaccination.</a:t>
            </a:r>
          </a:p>
          <a:p>
            <a:r>
              <a:rPr lang="en-US" i="1" dirty="0"/>
              <a:t>This model not only illustrates the effectiveness of the intervention but also quantifies potential lives saved.</a:t>
            </a:r>
          </a:p>
          <a:p>
            <a:r>
              <a:rPr lang="en-US" i="1" dirty="0"/>
              <a:t>The observed values post-1940 fall dramatically below predicted values, demonstrating the intervention’s effectiveness.</a:t>
            </a:r>
            <a:endParaRPr lang="en-IN" dirty="0"/>
          </a:p>
        </p:txBody>
      </p:sp>
    </p:spTree>
    <p:extLst>
      <p:ext uri="{BB962C8B-B14F-4D97-AF65-F5344CB8AC3E}">
        <p14:creationId xmlns:p14="http://schemas.microsoft.com/office/powerpoint/2010/main" val="1864634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D2FB5-4629-1E34-8191-C78EE2C66247}"/>
              </a:ext>
            </a:extLst>
          </p:cNvPr>
          <p:cNvSpPr>
            <a:spLocks noGrp="1"/>
          </p:cNvSpPr>
          <p:nvPr>
            <p:ph type="title"/>
          </p:nvPr>
        </p:nvSpPr>
        <p:spPr>
          <a:xfrm>
            <a:off x="701188" y="403441"/>
            <a:ext cx="8596668" cy="1320800"/>
          </a:xfrm>
        </p:spPr>
        <p:txBody>
          <a:bodyPr/>
          <a:lstStyle/>
          <a:p>
            <a:r>
              <a:rPr lang="en-US" dirty="0"/>
              <a:t>Top 10 States by Deaths &amp; Choropleth Map by Death Rate</a:t>
            </a:r>
            <a:endParaRPr lang="en-IN" dirty="0"/>
          </a:p>
        </p:txBody>
      </p:sp>
      <p:pic>
        <p:nvPicPr>
          <p:cNvPr id="6" name="Content Placeholder 5">
            <a:extLst>
              <a:ext uri="{FF2B5EF4-FFF2-40B4-BE49-F238E27FC236}">
                <a16:creationId xmlns:a16="http://schemas.microsoft.com/office/drawing/2014/main" id="{EA2FACD7-6114-10FB-6856-AF7E6552BB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71129" y="1938566"/>
            <a:ext cx="3472718" cy="2480513"/>
          </a:xfrm>
        </p:spPr>
      </p:pic>
      <p:pic>
        <p:nvPicPr>
          <p:cNvPr id="8" name="Content Placeholder 7">
            <a:extLst>
              <a:ext uri="{FF2B5EF4-FFF2-40B4-BE49-F238E27FC236}">
                <a16:creationId xmlns:a16="http://schemas.microsoft.com/office/drawing/2014/main" id="{75E01F9B-B3C1-51F9-4447-D3E792BFCA46}"/>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620398" y="1724241"/>
            <a:ext cx="4184650" cy="2989035"/>
          </a:xfrm>
        </p:spPr>
      </p:pic>
      <p:sp>
        <p:nvSpPr>
          <p:cNvPr id="9" name="TextBox 8">
            <a:extLst>
              <a:ext uri="{FF2B5EF4-FFF2-40B4-BE49-F238E27FC236}">
                <a16:creationId xmlns:a16="http://schemas.microsoft.com/office/drawing/2014/main" id="{4C5F592C-8C4D-D8DC-A225-EC9FFD38264B}"/>
              </a:ext>
            </a:extLst>
          </p:cNvPr>
          <p:cNvSpPr txBox="1"/>
          <p:nvPr/>
        </p:nvSpPr>
        <p:spPr>
          <a:xfrm>
            <a:off x="329343" y="4769458"/>
            <a:ext cx="10702455" cy="2031325"/>
          </a:xfrm>
          <a:prstGeom prst="rect">
            <a:avLst/>
          </a:prstGeom>
          <a:noFill/>
        </p:spPr>
        <p:txBody>
          <a:bodyPr wrap="square" rtlCol="0">
            <a:spAutoFit/>
          </a:bodyPr>
          <a:lstStyle/>
          <a:p>
            <a:r>
              <a:rPr lang="en-US" i="1" dirty="0"/>
              <a:t>Summarizing the total deaths by state allows us to quickly see geographic disparities and to focus further analysis on the areas with the highest burden.</a:t>
            </a:r>
          </a:p>
          <a:p>
            <a:r>
              <a:rPr lang="en-US" i="1" dirty="0"/>
              <a:t>We used a choropleth map to display mortality geographically across all U.S. states in a more intuitive, spatial format. Unlike the bar chart, the map allows for immediate visual comparison and helps highlight regional clusters or patterns. Each state is shaded according to its total diphtheria deaths, with darker colors representing higher mortality.</a:t>
            </a:r>
            <a:endParaRPr lang="en-IN" dirty="0"/>
          </a:p>
          <a:p>
            <a:endParaRPr lang="en-IN" dirty="0"/>
          </a:p>
        </p:txBody>
      </p:sp>
    </p:spTree>
    <p:extLst>
      <p:ext uri="{BB962C8B-B14F-4D97-AF65-F5344CB8AC3E}">
        <p14:creationId xmlns:p14="http://schemas.microsoft.com/office/powerpoint/2010/main" val="505243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4DA5D-6F43-29E3-DDE2-E4FC36C4B143}"/>
              </a:ext>
            </a:extLst>
          </p:cNvPr>
          <p:cNvSpPr>
            <a:spLocks noGrp="1"/>
          </p:cNvSpPr>
          <p:nvPr>
            <p:ph type="title"/>
          </p:nvPr>
        </p:nvSpPr>
        <p:spPr/>
        <p:txBody>
          <a:bodyPr/>
          <a:lstStyle/>
          <a:p>
            <a:r>
              <a:rPr lang="en-IN" b="1" dirty="0"/>
              <a:t>Key Findings and Conclusions</a:t>
            </a:r>
            <a:endParaRPr lang="en-IN" dirty="0"/>
          </a:p>
        </p:txBody>
      </p:sp>
      <p:sp>
        <p:nvSpPr>
          <p:cNvPr id="8" name="Content Placeholder 7">
            <a:extLst>
              <a:ext uri="{FF2B5EF4-FFF2-40B4-BE49-F238E27FC236}">
                <a16:creationId xmlns:a16="http://schemas.microsoft.com/office/drawing/2014/main" id="{6E93C7BC-061A-AEDA-E3B6-344AD5E9398A}"/>
              </a:ext>
            </a:extLst>
          </p:cNvPr>
          <p:cNvSpPr>
            <a:spLocks noGrp="1"/>
          </p:cNvSpPr>
          <p:nvPr>
            <p:ph sz="half" idx="1"/>
          </p:nvPr>
        </p:nvSpPr>
        <p:spPr/>
        <p:txBody>
          <a:bodyPr/>
          <a:lstStyle/>
          <a:p>
            <a:pPr marL="0" indent="0">
              <a:buNone/>
            </a:pPr>
            <a:r>
              <a:rPr lang="en-US" dirty="0"/>
              <a:t>✅ Annual deaths fell sharply after 1940</a:t>
            </a:r>
            <a:br>
              <a:rPr lang="en-US" dirty="0"/>
            </a:br>
            <a:r>
              <a:rPr lang="en-US" dirty="0"/>
              <a:t>✅ Clear seasonality with winter peaks</a:t>
            </a:r>
            <a:br>
              <a:rPr lang="en-US" dirty="0"/>
            </a:br>
            <a:r>
              <a:rPr lang="en-US" dirty="0"/>
              <a:t>✅ Changepoint &amp; ITS analysis confirm vaccination impact</a:t>
            </a:r>
            <a:br>
              <a:rPr lang="en-US" dirty="0"/>
            </a:br>
            <a:r>
              <a:rPr lang="en-US" dirty="0"/>
              <a:t>✅ Urban centers had the highest burden</a:t>
            </a:r>
            <a:br>
              <a:rPr lang="en-US" dirty="0"/>
            </a:br>
            <a:r>
              <a:rPr lang="en-US" dirty="0"/>
              <a:t>✅ ARIMA forecast shows strong counterfactual evidence</a:t>
            </a:r>
          </a:p>
          <a:p>
            <a:endParaRPr lang="en-IN" dirty="0"/>
          </a:p>
        </p:txBody>
      </p:sp>
      <p:sp>
        <p:nvSpPr>
          <p:cNvPr id="9" name="Rectangle 1">
            <a:extLst>
              <a:ext uri="{FF2B5EF4-FFF2-40B4-BE49-F238E27FC236}">
                <a16:creationId xmlns:a16="http://schemas.microsoft.com/office/drawing/2014/main" id="{E7D320F5-90DF-EBAB-2F5F-9597968979E2}"/>
              </a:ext>
            </a:extLst>
          </p:cNvPr>
          <p:cNvSpPr>
            <a:spLocks noGrp="1" noChangeArrowheads="1"/>
          </p:cNvSpPr>
          <p:nvPr>
            <p:ph sz="half" idx="2"/>
          </p:nvPr>
        </p:nvSpPr>
        <p:spPr bwMode="auto">
          <a:xfrm>
            <a:off x="4975668" y="2283529"/>
            <a:ext cx="443072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Vaccination campaigns led to dramatic mortality reduction.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Time series methods effectively capture historical interventions.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Geographic and seasonal insights deepen understanding of epidemic dynamics.</a:t>
            </a:r>
          </a:p>
        </p:txBody>
      </p:sp>
    </p:spTree>
    <p:extLst>
      <p:ext uri="{BB962C8B-B14F-4D97-AF65-F5344CB8AC3E}">
        <p14:creationId xmlns:p14="http://schemas.microsoft.com/office/powerpoint/2010/main" val="1899237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5143C-D7F2-7761-A852-BCB100248746}"/>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646EFF27-8D60-9E55-38FF-58070F85691F}"/>
              </a:ext>
            </a:extLst>
          </p:cNvPr>
          <p:cNvSpPr>
            <a:spLocks noGrp="1"/>
          </p:cNvSpPr>
          <p:nvPr>
            <p:ph idx="1"/>
          </p:nvPr>
        </p:nvSpPr>
        <p:spPr/>
        <p:txBody>
          <a:bodyPr/>
          <a:lstStyle/>
          <a:p>
            <a:r>
              <a:rPr lang="en-US" dirty="0"/>
              <a:t>Roush, S. W., &amp; Murphy, T. V. (2007). Historical comparisons of morbidity and mortality for vaccine-preventable diseases in the United States. JAMA, 298(18), 2155–2163.</a:t>
            </a:r>
          </a:p>
          <a:p>
            <a:r>
              <a:rPr lang="en-US" dirty="0"/>
              <a:t>Project Tycho. </a:t>
            </a:r>
            <a:r>
              <a:rPr lang="en-US" dirty="0">
                <a:hlinkClick r:id="rId2"/>
              </a:rPr>
              <a:t>https://www.tycho.pitt.edu</a:t>
            </a:r>
            <a:r>
              <a:rPr lang="en-US" dirty="0"/>
              <a:t>. </a:t>
            </a:r>
          </a:p>
          <a:p>
            <a:r>
              <a:rPr lang="en-US" dirty="0"/>
              <a:t>Orenstein, W. A., &amp; Ahmed, R. (2017). Simply put: Vaccines save lives. PNAS, 114(16), 4031–4033.</a:t>
            </a:r>
          </a:p>
          <a:p>
            <a:r>
              <a:rPr lang="en-US" dirty="0"/>
              <a:t>Fine, P. E. M., Eames, K., &amp; Heymann, D. L. (2011). “Herd immunity”: a rough guide. Clinical Infectious Diseases, 52(7), 911–916.</a:t>
            </a:r>
          </a:p>
          <a:p>
            <a:endParaRPr lang="en-IN" dirty="0"/>
          </a:p>
        </p:txBody>
      </p:sp>
    </p:spTree>
    <p:extLst>
      <p:ext uri="{BB962C8B-B14F-4D97-AF65-F5344CB8AC3E}">
        <p14:creationId xmlns:p14="http://schemas.microsoft.com/office/powerpoint/2010/main" val="4174565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7BCFD-8290-FF87-FB80-BEEB2D5E9D56}"/>
              </a:ext>
            </a:extLst>
          </p:cNvPr>
          <p:cNvSpPr>
            <a:spLocks noGrp="1"/>
          </p:cNvSpPr>
          <p:nvPr>
            <p:ph type="title"/>
          </p:nvPr>
        </p:nvSpPr>
        <p:spPr/>
        <p:txBody>
          <a:bodyPr/>
          <a:lstStyle/>
          <a:p>
            <a:r>
              <a:rPr lang="en-IN" dirty="0"/>
              <a:t>INTRODUCTION</a:t>
            </a:r>
          </a:p>
        </p:txBody>
      </p:sp>
      <p:sp>
        <p:nvSpPr>
          <p:cNvPr id="4" name="Rectangle 1">
            <a:extLst>
              <a:ext uri="{FF2B5EF4-FFF2-40B4-BE49-F238E27FC236}">
                <a16:creationId xmlns:a16="http://schemas.microsoft.com/office/drawing/2014/main" id="{50649958-8DF6-08BA-D491-E611DC7B00C2}"/>
              </a:ext>
            </a:extLst>
          </p:cNvPr>
          <p:cNvSpPr>
            <a:spLocks noGrp="1" noChangeArrowheads="1"/>
          </p:cNvSpPr>
          <p:nvPr>
            <p:ph idx="1"/>
          </p:nvPr>
        </p:nvSpPr>
        <p:spPr bwMode="auto">
          <a:xfrm>
            <a:off x="359283" y="1646014"/>
            <a:ext cx="873701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Diphtheria (</a:t>
            </a:r>
            <a:r>
              <a:rPr kumimoji="0" lang="en-US" altLang="en-US" sz="1800" b="0" i="1" u="none" strike="noStrike" cap="none" normalizeH="0" baseline="0" dirty="0">
                <a:ln>
                  <a:noFill/>
                </a:ln>
                <a:solidFill>
                  <a:schemeClr val="tx1"/>
                </a:solidFill>
                <a:effectLst/>
                <a:latin typeface="Arial" panose="020B0604020202020204" pitchFamily="34" charset="0"/>
              </a:rPr>
              <a:t>Corynebacterium diphtheriae</a:t>
            </a:r>
            <a:r>
              <a:rPr kumimoji="0" lang="en-US" altLang="en-US" sz="1800" b="0" i="0" u="none" strike="noStrike" cap="none" normalizeH="0" baseline="0" dirty="0">
                <a:ln>
                  <a:noFill/>
                </a:ln>
                <a:solidFill>
                  <a:schemeClr val="tx1"/>
                </a:solidFill>
                <a:effectLst/>
                <a:latin typeface="Arial" panose="020B0604020202020204" pitchFamily="34" charset="0"/>
              </a:rPr>
              <a:t>) caused widespread childhood mortality before vaccines.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Vaccination campaigns in the 1920s–1940s led to a major decline.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project explores:</a:t>
            </a:r>
          </a:p>
          <a:p>
            <a:pPr defTabSz="914400" eaLnBrk="0" fontAlgn="base" hangingPunct="0">
              <a:spcBef>
                <a:spcPct val="0"/>
              </a:spcBef>
              <a:spcAft>
                <a:spcPct val="0"/>
              </a:spcAft>
              <a:buClrTx/>
              <a:buSzTx/>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Temporal trends in mortality</a:t>
            </a:r>
          </a:p>
          <a:p>
            <a:pPr defTabSz="914400" eaLnBrk="0" fontAlgn="base" hangingPunct="0">
              <a:spcBef>
                <a:spcPct val="0"/>
              </a:spcBef>
              <a:spcAft>
                <a:spcPct val="0"/>
              </a:spcAft>
              <a:buClrTx/>
              <a:buSzTx/>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Seasonal patterns</a:t>
            </a:r>
          </a:p>
          <a:p>
            <a:pPr marR="0" lvl="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Geographical hotspots</a:t>
            </a:r>
          </a:p>
          <a:p>
            <a:pPr defTabSz="914400" eaLnBrk="0" fontAlgn="base" hangingPunct="0">
              <a:spcBef>
                <a:spcPct val="0"/>
              </a:spcBef>
              <a:spcAft>
                <a:spcPct val="0"/>
              </a:spcAft>
              <a:buClrTx/>
              <a:buSzTx/>
              <a:buFont typeface="+mj-lt"/>
              <a:buAutoNum type="arabicPeriod"/>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Vaccination impact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07547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34A53-A933-BAF2-9F91-1ABA97580601}"/>
              </a:ext>
            </a:extLst>
          </p:cNvPr>
          <p:cNvSpPr>
            <a:spLocks noGrp="1"/>
          </p:cNvSpPr>
          <p:nvPr>
            <p:ph type="title"/>
          </p:nvPr>
        </p:nvSpPr>
        <p:spPr/>
        <p:txBody>
          <a:bodyPr/>
          <a:lstStyle/>
          <a:p>
            <a:r>
              <a:rPr lang="en-IN" dirty="0"/>
              <a:t>Research Questions  </a:t>
            </a:r>
          </a:p>
        </p:txBody>
      </p:sp>
      <p:sp>
        <p:nvSpPr>
          <p:cNvPr id="4" name="Rectangle 1">
            <a:extLst>
              <a:ext uri="{FF2B5EF4-FFF2-40B4-BE49-F238E27FC236}">
                <a16:creationId xmlns:a16="http://schemas.microsoft.com/office/drawing/2014/main" id="{9787C95D-3B5E-32EF-A6E0-283393F97425}"/>
              </a:ext>
            </a:extLst>
          </p:cNvPr>
          <p:cNvSpPr>
            <a:spLocks noGrp="1" noChangeArrowheads="1"/>
          </p:cNvSpPr>
          <p:nvPr>
            <p:ph idx="1"/>
          </p:nvPr>
        </p:nvSpPr>
        <p:spPr bwMode="auto">
          <a:xfrm>
            <a:off x="788652" y="522042"/>
            <a:ext cx="8596668" cy="38807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RQ1:</a:t>
            </a:r>
            <a:r>
              <a:rPr kumimoji="0" lang="en-US" altLang="en-US" sz="1800" b="0" i="0" u="none" strike="noStrike" cap="none" normalizeH="0" baseline="0" dirty="0">
                <a:ln>
                  <a:noFill/>
                </a:ln>
                <a:solidFill>
                  <a:schemeClr val="tx1"/>
                </a:solidFill>
                <a:effectLst/>
                <a:latin typeface="Arial" panose="020B0604020202020204" pitchFamily="34" charset="0"/>
              </a:rPr>
              <a:t> How did mortality change before and after vaccination?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RQ2:</a:t>
            </a:r>
            <a:r>
              <a:rPr kumimoji="0" lang="en-US" altLang="en-US" sz="1800" b="0" i="0" u="none" strike="noStrike" cap="none" normalizeH="0" baseline="0" dirty="0">
                <a:ln>
                  <a:noFill/>
                </a:ln>
                <a:solidFill>
                  <a:schemeClr val="tx1"/>
                </a:solidFill>
                <a:effectLst/>
                <a:latin typeface="Arial" panose="020B0604020202020204" pitchFamily="34" charset="0"/>
              </a:rPr>
              <a:t> What were seasonal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RQ3:</a:t>
            </a:r>
            <a:r>
              <a:rPr kumimoji="0" lang="en-US" altLang="en-US" sz="1800" b="0" i="0" u="none" strike="noStrike" cap="none" normalizeH="0" baseline="0" dirty="0">
                <a:ln>
                  <a:noFill/>
                </a:ln>
                <a:solidFill>
                  <a:schemeClr val="tx1"/>
                </a:solidFill>
                <a:effectLst/>
                <a:latin typeface="Arial" panose="020B0604020202020204" pitchFamily="34" charset="0"/>
              </a:rPr>
              <a:t> Which locations had the highest burden?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RQ4:</a:t>
            </a:r>
            <a:r>
              <a:rPr kumimoji="0" lang="en-US" altLang="en-US" sz="1800" b="0" i="0" u="none" strike="noStrike" cap="none" normalizeH="0" baseline="0" dirty="0">
                <a:ln>
                  <a:noFill/>
                </a:ln>
                <a:solidFill>
                  <a:schemeClr val="tx1"/>
                </a:solidFill>
                <a:effectLst/>
                <a:latin typeface="Arial" panose="020B0604020202020204" pitchFamily="34" charset="0"/>
              </a:rPr>
              <a:t> Can modeling quantify vaccination impact?</a:t>
            </a:r>
          </a:p>
        </p:txBody>
      </p:sp>
    </p:spTree>
    <p:extLst>
      <p:ext uri="{BB962C8B-B14F-4D97-AF65-F5344CB8AC3E}">
        <p14:creationId xmlns:p14="http://schemas.microsoft.com/office/powerpoint/2010/main" val="23929009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98622-9F65-2A1D-9096-8ED13BCD4475}"/>
              </a:ext>
            </a:extLst>
          </p:cNvPr>
          <p:cNvSpPr>
            <a:spLocks noGrp="1"/>
          </p:cNvSpPr>
          <p:nvPr>
            <p:ph type="title"/>
          </p:nvPr>
        </p:nvSpPr>
        <p:spPr/>
        <p:txBody>
          <a:bodyPr/>
          <a:lstStyle/>
          <a:p>
            <a:r>
              <a:rPr lang="en-IN" dirty="0"/>
              <a:t>Data &amp; Methods</a:t>
            </a:r>
          </a:p>
        </p:txBody>
      </p:sp>
      <p:sp>
        <p:nvSpPr>
          <p:cNvPr id="4" name="Rectangle 1">
            <a:extLst>
              <a:ext uri="{FF2B5EF4-FFF2-40B4-BE49-F238E27FC236}">
                <a16:creationId xmlns:a16="http://schemas.microsoft.com/office/drawing/2014/main" id="{A03804E3-AA27-62E0-3558-BBB90E234D3B}"/>
              </a:ext>
            </a:extLst>
          </p:cNvPr>
          <p:cNvSpPr>
            <a:spLocks noGrp="1" noChangeArrowheads="1"/>
          </p:cNvSpPr>
          <p:nvPr>
            <p:ph idx="1"/>
          </p:nvPr>
        </p:nvSpPr>
        <p:spPr bwMode="auto">
          <a:xfrm>
            <a:off x="605772" y="1819025"/>
            <a:ext cx="7170603"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Dataset:</a:t>
            </a:r>
            <a:r>
              <a:rPr kumimoji="0" lang="en-US" altLang="en-US" sz="1800" b="0" i="0" u="none" strike="noStrike" cap="none" normalizeH="0" baseline="0" dirty="0">
                <a:ln>
                  <a:noFill/>
                </a:ln>
                <a:solidFill>
                  <a:schemeClr val="tx1"/>
                </a:solidFill>
                <a:effectLst/>
                <a:latin typeface="Arial" panose="020B0604020202020204" pitchFamily="34" charset="0"/>
              </a:rPr>
              <a:t> Project Tycho Level 2, 1888–1981</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Key Techniques: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LOESS smoothing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STL decomposition</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dirty="0">
                <a:solidFill>
                  <a:schemeClr val="tx1"/>
                </a:solidFill>
                <a:latin typeface="Arial" panose="020B0604020202020204" pitchFamily="34" charset="0"/>
              </a:rPr>
              <a:t> </a:t>
            </a:r>
            <a:r>
              <a:rPr kumimoji="0" lang="en-US" altLang="en-US" sz="1800" b="0" i="0" u="none" strike="noStrike" cap="none" normalizeH="0" baseline="0" dirty="0">
                <a:ln>
                  <a:noFill/>
                </a:ln>
                <a:solidFill>
                  <a:schemeClr val="tx1"/>
                </a:solidFill>
                <a:effectLst/>
                <a:latin typeface="Arial" panose="020B0604020202020204" pitchFamily="34" charset="0"/>
              </a:rPr>
              <a:t>Changepoint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Interrupted Time Series Regression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ARIMA forecasting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Packages: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000" b="0" i="0" u="none" strike="noStrike" cap="none" normalizeH="0" baseline="0" dirty="0" err="1">
                <a:ln>
                  <a:noFill/>
                </a:ln>
                <a:solidFill>
                  <a:schemeClr val="tx1"/>
                </a:solidFill>
                <a:effectLst/>
                <a:latin typeface="Arial Unicode MS"/>
              </a:rPr>
              <a:t>tidyverse</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forecast</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changepoint</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a:ln>
                  <a:noFill/>
                </a:ln>
                <a:solidFill>
                  <a:schemeClr val="tx1"/>
                </a:solidFill>
                <a:effectLst/>
                <a:latin typeface="Arial Unicode MS"/>
              </a:rPr>
              <a:t>segmented</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err="1">
                <a:ln>
                  <a:noFill/>
                </a:ln>
                <a:solidFill>
                  <a:schemeClr val="tx1"/>
                </a:solidFill>
                <a:effectLst/>
                <a:latin typeface="Arial Unicode MS"/>
              </a:rPr>
              <a:t>plotly</a:t>
            </a:r>
            <a:r>
              <a:rPr kumimoji="0" lang="en-US" altLang="en-US" sz="800" b="0" i="0" u="none" strike="noStrike" cap="none" normalizeH="0" baseline="0" dirty="0">
                <a:ln>
                  <a:noFill/>
                </a:ln>
                <a:solidFill>
                  <a:schemeClr val="tx1"/>
                </a:solidFill>
                <a:effectLst/>
              </a:rPr>
              <a:t>, </a:t>
            </a:r>
            <a:r>
              <a:rPr kumimoji="0" lang="en-US" altLang="en-US" sz="1000" b="0" i="0" u="none" strike="noStrike" cap="none" normalizeH="0" baseline="0" dirty="0" err="1">
                <a:ln>
                  <a:noFill/>
                </a:ln>
                <a:solidFill>
                  <a:schemeClr val="tx1"/>
                </a:solidFill>
                <a:effectLst/>
                <a:latin typeface="Arial Unicode MS"/>
              </a:rPr>
              <a:t>usmap</a:t>
            </a:r>
            <a:r>
              <a:rPr kumimoji="0" lang="en-US" altLang="en-US" sz="800" b="0" i="0" u="none" strike="noStrike" cap="none" normalizeH="0" baseline="0" dirty="0">
                <a:ln>
                  <a:noFill/>
                </a:ln>
                <a:solidFill>
                  <a:schemeClr val="tx1"/>
                </a:solidFill>
                <a:effectLst/>
              </a:rPr>
              <a:t>, etc.</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738395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C953C-3743-7D36-4404-6C880ADB75C4}"/>
              </a:ext>
            </a:extLst>
          </p:cNvPr>
          <p:cNvSpPr>
            <a:spLocks noGrp="1"/>
          </p:cNvSpPr>
          <p:nvPr>
            <p:ph type="title"/>
          </p:nvPr>
        </p:nvSpPr>
        <p:spPr/>
        <p:txBody>
          <a:bodyPr/>
          <a:lstStyle/>
          <a:p>
            <a:r>
              <a:rPr lang="en-IN" dirty="0"/>
              <a:t>Yearly Deaths Over Time</a:t>
            </a:r>
          </a:p>
        </p:txBody>
      </p:sp>
      <p:pic>
        <p:nvPicPr>
          <p:cNvPr id="7" name="Content Placeholder 6">
            <a:extLst>
              <a:ext uri="{FF2B5EF4-FFF2-40B4-BE49-F238E27FC236}">
                <a16:creationId xmlns:a16="http://schemas.microsoft.com/office/drawing/2014/main" id="{D1F2FA43-6475-59E6-5142-2FE9C863658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22580" y="1749171"/>
            <a:ext cx="5632386" cy="4029128"/>
          </a:xfrm>
        </p:spPr>
      </p:pic>
      <p:sp>
        <p:nvSpPr>
          <p:cNvPr id="5" name="Rectangle 1">
            <a:extLst>
              <a:ext uri="{FF2B5EF4-FFF2-40B4-BE49-F238E27FC236}">
                <a16:creationId xmlns:a16="http://schemas.microsoft.com/office/drawing/2014/main" id="{6AC80E7A-8229-40FA-527D-72CDB03E032B}"/>
              </a:ext>
            </a:extLst>
          </p:cNvPr>
          <p:cNvSpPr>
            <a:spLocks noGrp="1" noChangeArrowheads="1"/>
          </p:cNvSpPr>
          <p:nvPr>
            <p:ph sz="half" idx="1"/>
          </p:nvPr>
        </p:nvSpPr>
        <p:spPr bwMode="auto">
          <a:xfrm>
            <a:off x="6004636" y="2609574"/>
            <a:ext cx="468184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Annual counts show high mortality pre-1940.</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Red dots are showing years.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Clear decline after vaccine introduction.</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Supports </a:t>
            </a:r>
            <a:r>
              <a:rPr kumimoji="0" lang="en-US" altLang="en-US" sz="1800" b="1" i="0" u="none" strike="noStrike" cap="none" normalizeH="0" baseline="0" dirty="0">
                <a:ln>
                  <a:noFill/>
                </a:ln>
                <a:solidFill>
                  <a:schemeClr val="tx1"/>
                </a:solidFill>
                <a:effectLst/>
                <a:latin typeface="Arial" panose="020B0604020202020204" pitchFamily="34" charset="0"/>
              </a:rPr>
              <a:t>RQ1: Temporal Trends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8772978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22054-1557-42D7-E77D-173AC922D78B}"/>
              </a:ext>
            </a:extLst>
          </p:cNvPr>
          <p:cNvSpPr>
            <a:spLocks noGrp="1"/>
          </p:cNvSpPr>
          <p:nvPr>
            <p:ph type="title"/>
          </p:nvPr>
        </p:nvSpPr>
        <p:spPr/>
        <p:txBody>
          <a:bodyPr/>
          <a:lstStyle/>
          <a:p>
            <a:r>
              <a:rPr lang="en-US" dirty="0"/>
              <a:t>Top 10 Cities by Total Deaths</a:t>
            </a:r>
            <a:endParaRPr lang="en-IN" dirty="0"/>
          </a:p>
        </p:txBody>
      </p:sp>
      <p:pic>
        <p:nvPicPr>
          <p:cNvPr id="7" name="Content Placeholder 6">
            <a:extLst>
              <a:ext uri="{FF2B5EF4-FFF2-40B4-BE49-F238E27FC236}">
                <a16:creationId xmlns:a16="http://schemas.microsoft.com/office/drawing/2014/main" id="{98963D97-B9F4-5555-9ED5-53AC40A96BC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97282" y="1761722"/>
            <a:ext cx="5529131" cy="3955265"/>
          </a:xfrm>
        </p:spPr>
      </p:pic>
      <p:sp>
        <p:nvSpPr>
          <p:cNvPr id="5" name="Rectangle 1">
            <a:extLst>
              <a:ext uri="{FF2B5EF4-FFF2-40B4-BE49-F238E27FC236}">
                <a16:creationId xmlns:a16="http://schemas.microsoft.com/office/drawing/2014/main" id="{91EAE4F8-205C-2C0A-C4A2-D8A60B2C19B8}"/>
              </a:ext>
            </a:extLst>
          </p:cNvPr>
          <p:cNvSpPr>
            <a:spLocks noGrp="1" noChangeArrowheads="1"/>
          </p:cNvSpPr>
          <p:nvPr>
            <p:ph sz="half" idx="1"/>
          </p:nvPr>
        </p:nvSpPr>
        <p:spPr bwMode="auto">
          <a:xfrm>
            <a:off x="6096000" y="3000690"/>
            <a:ext cx="424026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Geographic clustering of mortality.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Largest burden in major urban centers.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Addresses </a:t>
            </a:r>
            <a:r>
              <a:rPr kumimoji="0" lang="en-US" altLang="en-US" sz="1800" b="1" i="0" u="none" strike="noStrike" cap="none" normalizeH="0" baseline="0" dirty="0">
                <a:ln>
                  <a:noFill/>
                </a:ln>
                <a:solidFill>
                  <a:schemeClr val="tx1"/>
                </a:solidFill>
                <a:effectLst/>
                <a:latin typeface="Arial" panose="020B0604020202020204" pitchFamily="34" charset="0"/>
              </a:rPr>
              <a:t>RQ3: Spatial Disparities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9257712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BE940-57CB-8F51-5D45-AA15D9D884F4}"/>
              </a:ext>
            </a:extLst>
          </p:cNvPr>
          <p:cNvSpPr>
            <a:spLocks noGrp="1"/>
          </p:cNvSpPr>
          <p:nvPr>
            <p:ph type="title"/>
          </p:nvPr>
        </p:nvSpPr>
        <p:spPr/>
        <p:txBody>
          <a:bodyPr/>
          <a:lstStyle/>
          <a:p>
            <a:r>
              <a:rPr lang="en-IN" dirty="0"/>
              <a:t>Monthly Distribution via Boxplot</a:t>
            </a:r>
          </a:p>
        </p:txBody>
      </p:sp>
      <p:pic>
        <p:nvPicPr>
          <p:cNvPr id="7" name="Content Placeholder 6">
            <a:extLst>
              <a:ext uri="{FF2B5EF4-FFF2-40B4-BE49-F238E27FC236}">
                <a16:creationId xmlns:a16="http://schemas.microsoft.com/office/drawing/2014/main" id="{4B66DE04-F126-16A1-EC80-2DB03F5D392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22213" y="1930400"/>
            <a:ext cx="5130802" cy="3664858"/>
          </a:xfrm>
        </p:spPr>
      </p:pic>
      <p:sp>
        <p:nvSpPr>
          <p:cNvPr id="5" name="Rectangle 1">
            <a:extLst>
              <a:ext uri="{FF2B5EF4-FFF2-40B4-BE49-F238E27FC236}">
                <a16:creationId xmlns:a16="http://schemas.microsoft.com/office/drawing/2014/main" id="{658EE093-DC72-C509-9F0C-E21635608C60}"/>
              </a:ext>
            </a:extLst>
          </p:cNvPr>
          <p:cNvSpPr>
            <a:spLocks noGrp="1" noChangeArrowheads="1"/>
          </p:cNvSpPr>
          <p:nvPr>
            <p:ph sz="half" idx="2"/>
          </p:nvPr>
        </p:nvSpPr>
        <p:spPr bwMode="auto">
          <a:xfrm>
            <a:off x="5479584" y="2193470"/>
            <a:ext cx="5099538"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Seasonal peaks in colder months.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Boxplot reveals higher median deaths in winter.</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Evidence for </a:t>
            </a:r>
            <a:r>
              <a:rPr kumimoji="0" lang="en-US" altLang="en-US" sz="1800" b="1" i="0" u="none" strike="noStrike" cap="none" normalizeH="0" baseline="0" dirty="0">
                <a:ln>
                  <a:noFill/>
                </a:ln>
                <a:solidFill>
                  <a:schemeClr val="tx1"/>
                </a:solidFill>
                <a:effectLst/>
                <a:latin typeface="Arial" panose="020B0604020202020204" pitchFamily="34" charset="0"/>
              </a:rPr>
              <a:t>RQ2: Seasonality</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921229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E62FE-4C45-3BC4-82BC-847D39C11B7D}"/>
              </a:ext>
            </a:extLst>
          </p:cNvPr>
          <p:cNvSpPr>
            <a:spLocks noGrp="1"/>
          </p:cNvSpPr>
          <p:nvPr>
            <p:ph type="title"/>
          </p:nvPr>
        </p:nvSpPr>
        <p:spPr/>
        <p:txBody>
          <a:bodyPr/>
          <a:lstStyle/>
          <a:p>
            <a:r>
              <a:rPr lang="en-IN" dirty="0"/>
              <a:t>LOESS Smoothed Trend</a:t>
            </a:r>
          </a:p>
        </p:txBody>
      </p:sp>
      <p:pic>
        <p:nvPicPr>
          <p:cNvPr id="6" name="Content Placeholder 5">
            <a:extLst>
              <a:ext uri="{FF2B5EF4-FFF2-40B4-BE49-F238E27FC236}">
                <a16:creationId xmlns:a16="http://schemas.microsoft.com/office/drawing/2014/main" id="{7228BD97-7E87-331D-5EAE-CB547A3A2DC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255839" y="2003729"/>
            <a:ext cx="4905692" cy="3504065"/>
          </a:xfrm>
        </p:spPr>
      </p:pic>
      <p:sp>
        <p:nvSpPr>
          <p:cNvPr id="7" name="Rectangle 1">
            <a:extLst>
              <a:ext uri="{FF2B5EF4-FFF2-40B4-BE49-F238E27FC236}">
                <a16:creationId xmlns:a16="http://schemas.microsoft.com/office/drawing/2014/main" id="{939B20CC-6076-2A75-2248-BF9762E916BF}"/>
              </a:ext>
            </a:extLst>
          </p:cNvPr>
          <p:cNvSpPr>
            <a:spLocks noGrp="1" noChangeArrowheads="1"/>
          </p:cNvSpPr>
          <p:nvPr>
            <p:ph sz="half" idx="2"/>
          </p:nvPr>
        </p:nvSpPr>
        <p:spPr bwMode="auto">
          <a:xfrm>
            <a:off x="5074069" y="2740098"/>
            <a:ext cx="439593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Non-parametric smoothing shows a sharp decline.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Steady decrease starting ~1940.</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Visualizes long-term trend without assuming a linear relationship.</a:t>
            </a:r>
          </a:p>
        </p:txBody>
      </p:sp>
    </p:spTree>
    <p:extLst>
      <p:ext uri="{BB962C8B-B14F-4D97-AF65-F5344CB8AC3E}">
        <p14:creationId xmlns:p14="http://schemas.microsoft.com/office/powerpoint/2010/main" val="24984239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76655-2AA3-7326-0B79-9D3493D0C0A9}"/>
              </a:ext>
            </a:extLst>
          </p:cNvPr>
          <p:cNvSpPr>
            <a:spLocks noGrp="1"/>
          </p:cNvSpPr>
          <p:nvPr>
            <p:ph type="title"/>
          </p:nvPr>
        </p:nvSpPr>
        <p:spPr/>
        <p:txBody>
          <a:bodyPr/>
          <a:lstStyle/>
          <a:p>
            <a:r>
              <a:rPr lang="en-IN" dirty="0"/>
              <a:t>STL Decomposition</a:t>
            </a:r>
          </a:p>
        </p:txBody>
      </p:sp>
      <p:pic>
        <p:nvPicPr>
          <p:cNvPr id="6" name="Content Placeholder 5">
            <a:extLst>
              <a:ext uri="{FF2B5EF4-FFF2-40B4-BE49-F238E27FC236}">
                <a16:creationId xmlns:a16="http://schemas.microsoft.com/office/drawing/2014/main" id="{C7203FCA-6C7F-5691-F7E0-6A7EE70B17AA}"/>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0" y="1724761"/>
            <a:ext cx="5522327" cy="3944519"/>
          </a:xfrm>
        </p:spPr>
      </p:pic>
      <p:sp>
        <p:nvSpPr>
          <p:cNvPr id="4" name="Content Placeholder 3">
            <a:extLst>
              <a:ext uri="{FF2B5EF4-FFF2-40B4-BE49-F238E27FC236}">
                <a16:creationId xmlns:a16="http://schemas.microsoft.com/office/drawing/2014/main" id="{F9CF6995-BA59-1747-61F9-037657EFB2D3}"/>
              </a:ext>
            </a:extLst>
          </p:cNvPr>
          <p:cNvSpPr>
            <a:spLocks noGrp="1"/>
          </p:cNvSpPr>
          <p:nvPr>
            <p:ph sz="half" idx="2"/>
          </p:nvPr>
        </p:nvSpPr>
        <p:spPr>
          <a:xfrm>
            <a:off x="5465174" y="1930400"/>
            <a:ext cx="4184034" cy="3880773"/>
          </a:xfrm>
        </p:spPr>
        <p:txBody>
          <a:bodyPr/>
          <a:lstStyle/>
          <a:p>
            <a:pPr marL="0" indent="0">
              <a:buNone/>
            </a:pPr>
            <a:r>
              <a:rPr lang="en-US" i="1" dirty="0"/>
              <a:t>STL is particularly powerful in epidemiology for separating cyclical disease patterns from secular changes such as policy interventions or population immunity.</a:t>
            </a:r>
            <a:r>
              <a:rPr lang="en-US" dirty="0"/>
              <a:t>. The seasonal plot highlights consistent winter peaks, while the trend confirms a long-term decline.</a:t>
            </a:r>
          </a:p>
          <a:p>
            <a:pPr marL="0" indent="0">
              <a:buNone/>
            </a:pPr>
            <a:r>
              <a:rPr lang="en-US" i="1" dirty="0"/>
              <a:t>The trend component confirms a long-term decline in mortality, while the remainder represents noise or anomalies. </a:t>
            </a:r>
            <a:endParaRPr lang="en-IN" dirty="0"/>
          </a:p>
        </p:txBody>
      </p:sp>
    </p:spTree>
    <p:extLst>
      <p:ext uri="{BB962C8B-B14F-4D97-AF65-F5344CB8AC3E}">
        <p14:creationId xmlns:p14="http://schemas.microsoft.com/office/powerpoint/2010/main" val="2809889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44</TotalTime>
  <Words>734</Words>
  <Application>Microsoft Office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Unicode MS</vt:lpstr>
      <vt:lpstr>Trebuchet MS</vt:lpstr>
      <vt:lpstr>Wingdings 3</vt:lpstr>
      <vt:lpstr>Facet</vt:lpstr>
      <vt:lpstr>Exploratory Analysis of Diphtheria in the US (1888–1981)</vt:lpstr>
      <vt:lpstr>INTRODUCTION</vt:lpstr>
      <vt:lpstr>Research Questions  </vt:lpstr>
      <vt:lpstr>Data &amp; Methods</vt:lpstr>
      <vt:lpstr>Yearly Deaths Over Time</vt:lpstr>
      <vt:lpstr>Top 10 Cities by Total Deaths</vt:lpstr>
      <vt:lpstr>Monthly Distribution via Boxplot</vt:lpstr>
      <vt:lpstr>LOESS Smoothed Trend</vt:lpstr>
      <vt:lpstr>STL Decomposition</vt:lpstr>
      <vt:lpstr>Changepoint Detection</vt:lpstr>
      <vt:lpstr>Interrupted Time-Series Regression</vt:lpstr>
      <vt:lpstr>ARIMA Forecast Counterfactual</vt:lpstr>
      <vt:lpstr>Top 10 States by Deaths &amp; Choropleth Map by Death Rate</vt:lpstr>
      <vt:lpstr>Key Findings and Conclusions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kaushal ameta</dc:creator>
  <cp:lastModifiedBy>kaushal ameta</cp:lastModifiedBy>
  <cp:revision>1</cp:revision>
  <dcterms:created xsi:type="dcterms:W3CDTF">2025-07-11T12:01:09Z</dcterms:created>
  <dcterms:modified xsi:type="dcterms:W3CDTF">2025-07-11T12:45:51Z</dcterms:modified>
</cp:coreProperties>
</file>