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3" r:id="rId4"/>
    <p:sldId id="258" r:id="rId5"/>
    <p:sldId id="259" r:id="rId6"/>
    <p:sldId id="260" r:id="rId7"/>
    <p:sldId id="265" r:id="rId8"/>
    <p:sldId id="266"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C9ACC5-0D45-48E1-90DD-F619329B4D21}" type="datetimeFigureOut">
              <a:rPr lang="en-US" smtClean="0"/>
              <a:t>10/2/2022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984BF5-4E1A-403D-9892-44554D98EC45}" type="slidenum">
              <a:rPr lang="en-US" smtClean="0"/>
              <a:t>‹#›</a:t>
            </a:fld>
            <a:endParaRPr lang="en-US"/>
          </a:p>
        </p:txBody>
      </p:sp>
    </p:spTree>
    <p:extLst>
      <p:ext uri="{BB962C8B-B14F-4D97-AF65-F5344CB8AC3E}">
        <p14:creationId xmlns:p14="http://schemas.microsoft.com/office/powerpoint/2010/main" val="356739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984BF5-4E1A-403D-9892-44554D98EC45}" type="slidenum">
              <a:rPr lang="en-US" smtClean="0"/>
              <a:t>6</a:t>
            </a:fld>
            <a:endParaRPr lang="en-US"/>
          </a:p>
        </p:txBody>
      </p:sp>
    </p:spTree>
    <p:extLst>
      <p:ext uri="{BB962C8B-B14F-4D97-AF65-F5344CB8AC3E}">
        <p14:creationId xmlns:p14="http://schemas.microsoft.com/office/powerpoint/2010/main" val="4059607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E9611C-3672-4796-89C0-8FE708870DD5}"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57AC1-7813-4B77-B930-2769B4574FA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4716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E9611C-3672-4796-89C0-8FE708870DD5}"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57AC1-7813-4B77-B930-2769B4574FAC}" type="slidenum">
              <a:rPr lang="en-US" smtClean="0"/>
              <a:t>‹#›</a:t>
            </a:fld>
            <a:endParaRPr lang="en-US"/>
          </a:p>
        </p:txBody>
      </p:sp>
    </p:spTree>
    <p:extLst>
      <p:ext uri="{BB962C8B-B14F-4D97-AF65-F5344CB8AC3E}">
        <p14:creationId xmlns:p14="http://schemas.microsoft.com/office/powerpoint/2010/main" val="4131050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E9611C-3672-4796-89C0-8FE708870DD5}"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57AC1-7813-4B77-B930-2769B4574FAC}" type="slidenum">
              <a:rPr lang="en-US" smtClean="0"/>
              <a:t>‹#›</a:t>
            </a:fld>
            <a:endParaRPr lang="en-US"/>
          </a:p>
        </p:txBody>
      </p:sp>
    </p:spTree>
    <p:extLst>
      <p:ext uri="{BB962C8B-B14F-4D97-AF65-F5344CB8AC3E}">
        <p14:creationId xmlns:p14="http://schemas.microsoft.com/office/powerpoint/2010/main" val="996414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E9611C-3672-4796-89C0-8FE708870DD5}"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57AC1-7813-4B77-B930-2769B4574FAC}" type="slidenum">
              <a:rPr lang="en-US" smtClean="0"/>
              <a:t>‹#›</a:t>
            </a:fld>
            <a:endParaRPr lang="en-US"/>
          </a:p>
        </p:txBody>
      </p:sp>
    </p:spTree>
    <p:extLst>
      <p:ext uri="{BB962C8B-B14F-4D97-AF65-F5344CB8AC3E}">
        <p14:creationId xmlns:p14="http://schemas.microsoft.com/office/powerpoint/2010/main" val="433627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E9611C-3672-4796-89C0-8FE708870DD5}"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57AC1-7813-4B77-B930-2769B4574FA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214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E9611C-3672-4796-89C0-8FE708870DD5}"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357AC1-7813-4B77-B930-2769B4574FAC}" type="slidenum">
              <a:rPr lang="en-US" smtClean="0"/>
              <a:t>‹#›</a:t>
            </a:fld>
            <a:endParaRPr lang="en-US"/>
          </a:p>
        </p:txBody>
      </p:sp>
    </p:spTree>
    <p:extLst>
      <p:ext uri="{BB962C8B-B14F-4D97-AF65-F5344CB8AC3E}">
        <p14:creationId xmlns:p14="http://schemas.microsoft.com/office/powerpoint/2010/main" val="1469302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E9611C-3672-4796-89C0-8FE708870DD5}" type="datetimeFigureOut">
              <a:rPr lang="en-US" smtClean="0"/>
              <a:t>10/2/2022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357AC1-7813-4B77-B930-2769B4574FAC}" type="slidenum">
              <a:rPr lang="en-US" smtClean="0"/>
              <a:t>‹#›</a:t>
            </a:fld>
            <a:endParaRPr lang="en-US"/>
          </a:p>
        </p:txBody>
      </p:sp>
    </p:spTree>
    <p:extLst>
      <p:ext uri="{BB962C8B-B14F-4D97-AF65-F5344CB8AC3E}">
        <p14:creationId xmlns:p14="http://schemas.microsoft.com/office/powerpoint/2010/main" val="1770811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E9611C-3672-4796-89C0-8FE708870DD5}" type="datetimeFigureOut">
              <a:rPr lang="en-US" smtClean="0"/>
              <a:t>10/2/2022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357AC1-7813-4B77-B930-2769B4574FAC}" type="slidenum">
              <a:rPr lang="en-US" smtClean="0"/>
              <a:t>‹#›</a:t>
            </a:fld>
            <a:endParaRPr lang="en-US"/>
          </a:p>
        </p:txBody>
      </p:sp>
    </p:spTree>
    <p:extLst>
      <p:ext uri="{BB962C8B-B14F-4D97-AF65-F5344CB8AC3E}">
        <p14:creationId xmlns:p14="http://schemas.microsoft.com/office/powerpoint/2010/main" val="3830997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FE9611C-3672-4796-89C0-8FE708870DD5}" type="datetimeFigureOut">
              <a:rPr lang="en-US" smtClean="0"/>
              <a:t>10/2/2022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B357AC1-7813-4B77-B930-2769B4574FAC}" type="slidenum">
              <a:rPr lang="en-US" smtClean="0"/>
              <a:t>‹#›</a:t>
            </a:fld>
            <a:endParaRPr lang="en-US"/>
          </a:p>
        </p:txBody>
      </p:sp>
    </p:spTree>
    <p:extLst>
      <p:ext uri="{BB962C8B-B14F-4D97-AF65-F5344CB8AC3E}">
        <p14:creationId xmlns:p14="http://schemas.microsoft.com/office/powerpoint/2010/main" val="259500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FE9611C-3672-4796-89C0-8FE708870DD5}" type="datetimeFigureOut">
              <a:rPr lang="en-US" smtClean="0"/>
              <a:t>10/2/2022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B357AC1-7813-4B77-B930-2769B4574FAC}" type="slidenum">
              <a:rPr lang="en-US" smtClean="0"/>
              <a:t>‹#›</a:t>
            </a:fld>
            <a:endParaRPr lang="en-US"/>
          </a:p>
        </p:txBody>
      </p:sp>
    </p:spTree>
    <p:extLst>
      <p:ext uri="{BB962C8B-B14F-4D97-AF65-F5344CB8AC3E}">
        <p14:creationId xmlns:p14="http://schemas.microsoft.com/office/powerpoint/2010/main" val="129833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E9611C-3672-4796-89C0-8FE708870DD5}"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357AC1-7813-4B77-B930-2769B4574FAC}" type="slidenum">
              <a:rPr lang="en-US" smtClean="0"/>
              <a:t>‹#›</a:t>
            </a:fld>
            <a:endParaRPr lang="en-US"/>
          </a:p>
        </p:txBody>
      </p:sp>
    </p:spTree>
    <p:extLst>
      <p:ext uri="{BB962C8B-B14F-4D97-AF65-F5344CB8AC3E}">
        <p14:creationId xmlns:p14="http://schemas.microsoft.com/office/powerpoint/2010/main" val="884716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FE9611C-3672-4796-89C0-8FE708870DD5}" type="datetimeFigureOut">
              <a:rPr lang="en-US" smtClean="0"/>
              <a:t>10/2/2022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B357AC1-7813-4B77-B930-2769B4574FA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0384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27B22-D9AF-C11B-24B5-532FAF8F5A9B}"/>
              </a:ext>
            </a:extLst>
          </p:cNvPr>
          <p:cNvSpPr>
            <a:spLocks noGrp="1"/>
          </p:cNvSpPr>
          <p:nvPr>
            <p:ph type="ctrTitle"/>
          </p:nvPr>
        </p:nvSpPr>
        <p:spPr/>
        <p:txBody>
          <a:bodyPr/>
          <a:lstStyle/>
          <a:p>
            <a:r>
              <a:rPr lang="ro-RO" dirty="0"/>
              <a:t>Metode Avansate de Programare</a:t>
            </a:r>
          </a:p>
        </p:txBody>
      </p:sp>
      <p:sp>
        <p:nvSpPr>
          <p:cNvPr id="3" name="Subtitle 2">
            <a:extLst>
              <a:ext uri="{FF2B5EF4-FFF2-40B4-BE49-F238E27FC236}">
                <a16:creationId xmlns:a16="http://schemas.microsoft.com/office/drawing/2014/main" id="{A38D197D-EF5C-FF9C-10A7-C374193C4790}"/>
              </a:ext>
            </a:extLst>
          </p:cNvPr>
          <p:cNvSpPr>
            <a:spLocks noGrp="1"/>
          </p:cNvSpPr>
          <p:nvPr>
            <p:ph type="subTitle" idx="1"/>
          </p:nvPr>
        </p:nvSpPr>
        <p:spPr/>
        <p:txBody>
          <a:bodyPr/>
          <a:lstStyle/>
          <a:p>
            <a:pPr algn="r"/>
            <a:r>
              <a:rPr lang="ro-RO" dirty="0"/>
              <a:t>Cadru didactic:</a:t>
            </a:r>
            <a:endParaRPr lang="en-US" dirty="0"/>
          </a:p>
          <a:p>
            <a:pPr algn="r"/>
            <a:r>
              <a:rPr lang="ro-RO" dirty="0"/>
              <a:t>Pelle Remus</a:t>
            </a:r>
          </a:p>
        </p:txBody>
      </p:sp>
    </p:spTree>
    <p:extLst>
      <p:ext uri="{BB962C8B-B14F-4D97-AF65-F5344CB8AC3E}">
        <p14:creationId xmlns:p14="http://schemas.microsoft.com/office/powerpoint/2010/main" val="2129041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0A20-0629-9B6B-82A4-9896C541CD0D}"/>
              </a:ext>
            </a:extLst>
          </p:cNvPr>
          <p:cNvSpPr>
            <a:spLocks noGrp="1"/>
          </p:cNvSpPr>
          <p:nvPr>
            <p:ph type="title"/>
          </p:nvPr>
        </p:nvSpPr>
        <p:spPr/>
        <p:txBody>
          <a:bodyPr/>
          <a:lstStyle/>
          <a:p>
            <a:r>
              <a:rPr lang="ro-RO" dirty="0"/>
              <a:t>Planul pentru acest laborator</a:t>
            </a:r>
          </a:p>
        </p:txBody>
      </p:sp>
      <p:sp>
        <p:nvSpPr>
          <p:cNvPr id="3" name="Content Placeholder 2">
            <a:extLst>
              <a:ext uri="{FF2B5EF4-FFF2-40B4-BE49-F238E27FC236}">
                <a16:creationId xmlns:a16="http://schemas.microsoft.com/office/drawing/2014/main" id="{14CC2D42-F15C-0717-52A4-D9C2F4F68F16}"/>
              </a:ext>
            </a:extLst>
          </p:cNvPr>
          <p:cNvSpPr>
            <a:spLocks noGrp="1"/>
          </p:cNvSpPr>
          <p:nvPr>
            <p:ph idx="1"/>
          </p:nvPr>
        </p:nvSpPr>
        <p:spPr/>
        <p:txBody>
          <a:bodyPr>
            <a:normAutofit/>
          </a:bodyPr>
          <a:lstStyle/>
          <a:p>
            <a:pPr marL="0">
              <a:buNone/>
            </a:pPr>
            <a:endParaRPr lang="ro-RO" sz="2800" dirty="0"/>
          </a:p>
          <a:p>
            <a:pPr lvl="1">
              <a:spcAft>
                <a:spcPts val="1800"/>
              </a:spcAft>
              <a:buFont typeface="Arial" panose="020B0604020202020204" pitchFamily="34" charset="0"/>
              <a:buChar char="•"/>
            </a:pPr>
            <a:r>
              <a:rPr lang="ro-RO" sz="2800" dirty="0"/>
              <a:t>Explicații pentru ce nu ați înțeles de la curs;</a:t>
            </a:r>
          </a:p>
          <a:p>
            <a:pPr lvl="1">
              <a:buFont typeface="Arial" panose="020B0604020202020204" pitchFamily="34" charset="0"/>
              <a:buChar char="•"/>
            </a:pPr>
            <a:r>
              <a:rPr lang="ro-RO" sz="2800" dirty="0"/>
              <a:t>Ne vom concentra pe două din următoarele opțiuni:</a:t>
            </a:r>
          </a:p>
          <a:p>
            <a:pPr marL="841248" lvl="2" indent="-457200">
              <a:buFont typeface="+mj-lt"/>
              <a:buAutoNum type="arabicPeriod"/>
            </a:pPr>
            <a:r>
              <a:rPr lang="ro-RO" sz="2400" dirty="0"/>
              <a:t>Baze în programare;</a:t>
            </a:r>
          </a:p>
          <a:p>
            <a:pPr marL="841248" lvl="2" indent="-457200">
              <a:buFont typeface="+mj-lt"/>
              <a:buAutoNum type="arabicPeriod"/>
            </a:pPr>
            <a:r>
              <a:rPr lang="ro-RO" sz="2400" dirty="0"/>
              <a:t>Cunoștințe utile pentru facultate;</a:t>
            </a:r>
          </a:p>
          <a:p>
            <a:pPr marL="841248" lvl="2" indent="-457200">
              <a:buFont typeface="+mj-lt"/>
              <a:buAutoNum type="arabicPeriod"/>
            </a:pPr>
            <a:r>
              <a:rPr lang="ro-RO" sz="2400" dirty="0"/>
              <a:t>Cunoștințe dobândite la un loc de muncă în programare;</a:t>
            </a:r>
          </a:p>
          <a:p>
            <a:pPr marL="841248" lvl="2" indent="-457200">
              <a:spcAft>
                <a:spcPts val="1800"/>
              </a:spcAft>
              <a:buFont typeface="+mj-lt"/>
              <a:buAutoNum type="arabicPeriod"/>
            </a:pPr>
            <a:r>
              <a:rPr lang="ro-RO" sz="2400" dirty="0"/>
              <a:t>Tehnologii Frontend.</a:t>
            </a:r>
            <a:endParaRPr lang="ro-RO" sz="3200" dirty="0"/>
          </a:p>
          <a:p>
            <a:pPr lvl="1">
              <a:buFont typeface="Arial" panose="020B0604020202020204" pitchFamily="34" charset="0"/>
              <a:buChar char="•"/>
            </a:pPr>
            <a:r>
              <a:rPr lang="ro-RO" sz="2800" dirty="0"/>
              <a:t>Veți vota fiecare cel puțin o opțiune (puteți vota câte doriți).</a:t>
            </a:r>
            <a:endParaRPr lang="ro-RO" sz="2000" dirty="0"/>
          </a:p>
        </p:txBody>
      </p:sp>
    </p:spTree>
    <p:extLst>
      <p:ext uri="{BB962C8B-B14F-4D97-AF65-F5344CB8AC3E}">
        <p14:creationId xmlns:p14="http://schemas.microsoft.com/office/powerpoint/2010/main" val="553669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C1D1D-5678-7ED2-5A87-BC9E46098C6F}"/>
              </a:ext>
            </a:extLst>
          </p:cNvPr>
          <p:cNvSpPr>
            <a:spLocks noGrp="1"/>
          </p:cNvSpPr>
          <p:nvPr>
            <p:ph type="title"/>
          </p:nvPr>
        </p:nvSpPr>
        <p:spPr/>
        <p:txBody>
          <a:bodyPr/>
          <a:lstStyle/>
          <a:p>
            <a:r>
              <a:rPr lang="ro-RO" dirty="0"/>
              <a:t>Planul pentru acest laborator</a:t>
            </a:r>
            <a:endParaRPr lang="en-US" dirty="0"/>
          </a:p>
        </p:txBody>
      </p:sp>
      <p:sp>
        <p:nvSpPr>
          <p:cNvPr id="3" name="Content Placeholder 2">
            <a:extLst>
              <a:ext uri="{FF2B5EF4-FFF2-40B4-BE49-F238E27FC236}">
                <a16:creationId xmlns:a16="http://schemas.microsoft.com/office/drawing/2014/main" id="{CB15DB6F-53FD-CE90-5058-23E5FE2B194A}"/>
              </a:ext>
            </a:extLst>
          </p:cNvPr>
          <p:cNvSpPr>
            <a:spLocks noGrp="1"/>
          </p:cNvSpPr>
          <p:nvPr>
            <p:ph idx="1"/>
          </p:nvPr>
        </p:nvSpPr>
        <p:spPr/>
        <p:txBody>
          <a:bodyPr>
            <a:normAutofit/>
          </a:bodyPr>
          <a:lstStyle/>
          <a:p>
            <a:pPr marL="0">
              <a:spcBef>
                <a:spcPts val="200"/>
              </a:spcBef>
              <a:spcAft>
                <a:spcPts val="400"/>
              </a:spcAft>
              <a:buNone/>
            </a:pPr>
            <a:endParaRPr lang="ro-RO" sz="2800" dirty="0"/>
          </a:p>
          <a:p>
            <a:pPr lvl="1">
              <a:buFont typeface="Arial" panose="020B0604020202020204" pitchFamily="34" charset="0"/>
              <a:buChar char="•"/>
            </a:pPr>
            <a:r>
              <a:rPr lang="ro-RO" sz="2800" dirty="0"/>
              <a:t>O să decid ce se va face la laboratoare în functie de ce votați;</a:t>
            </a:r>
          </a:p>
          <a:p>
            <a:pPr lvl="1">
              <a:buFont typeface="Arial" panose="020B0604020202020204" pitchFamily="34" charset="0"/>
              <a:buChar char="•"/>
            </a:pPr>
            <a:r>
              <a:rPr lang="ro-RO" sz="2800" dirty="0"/>
              <a:t>Alegeți bazele dacă voi considerați că nu le stăpâniți;</a:t>
            </a:r>
          </a:p>
          <a:p>
            <a:pPr lvl="1" algn="just">
              <a:buFont typeface="Arial" panose="020B0604020202020204" pitchFamily="34" charset="0"/>
              <a:buChar char="•"/>
            </a:pPr>
            <a:r>
              <a:rPr lang="ro-RO" sz="2800" dirty="0"/>
              <a:t>Vom împărți cele două laboratoare pe interese, de ex. vom avea marțea baze și miercurea jocuri sau despre locul de muncă;</a:t>
            </a:r>
          </a:p>
          <a:p>
            <a:pPr lvl="1" algn="just">
              <a:buFont typeface="Arial" panose="020B0604020202020204" pitchFamily="34" charset="0"/>
              <a:buChar char="•"/>
            </a:pPr>
            <a:r>
              <a:rPr lang="ro-RO" sz="2800" dirty="0"/>
              <a:t>Puteți alege să participați doar la unul din cele două laboratoare, sau la ambele (eu nu vă dau afara </a:t>
            </a:r>
            <a:r>
              <a:rPr lang="ro-RO" sz="2800" dirty="0">
                <a:sym typeface="Wingdings" panose="05000000000000000000" pitchFamily="2" charset="2"/>
              </a:rPr>
              <a:t>);</a:t>
            </a:r>
          </a:p>
          <a:p>
            <a:pPr lvl="1" algn="just">
              <a:spcAft>
                <a:spcPts val="1800"/>
              </a:spcAft>
              <a:buFont typeface="Arial" panose="020B0604020202020204" pitchFamily="34" charset="0"/>
              <a:buChar char="•"/>
            </a:pPr>
            <a:r>
              <a:rPr lang="ro-RO" sz="2800" dirty="0"/>
              <a:t>Pentru nota de laborator, veți avea cerințe diferite în funcție de laboratorul la care participați.</a:t>
            </a:r>
          </a:p>
        </p:txBody>
      </p:sp>
    </p:spTree>
    <p:extLst>
      <p:ext uri="{BB962C8B-B14F-4D97-AF65-F5344CB8AC3E}">
        <p14:creationId xmlns:p14="http://schemas.microsoft.com/office/powerpoint/2010/main" val="1623898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9E347-66F1-215E-2E1B-122EF6599985}"/>
              </a:ext>
            </a:extLst>
          </p:cNvPr>
          <p:cNvSpPr>
            <a:spLocks noGrp="1"/>
          </p:cNvSpPr>
          <p:nvPr>
            <p:ph type="title"/>
          </p:nvPr>
        </p:nvSpPr>
        <p:spPr/>
        <p:txBody>
          <a:bodyPr/>
          <a:lstStyle/>
          <a:p>
            <a:r>
              <a:rPr lang="ro-RO" dirty="0"/>
              <a:t>1. Baze în programare</a:t>
            </a:r>
            <a:endParaRPr lang="en-US" dirty="0"/>
          </a:p>
        </p:txBody>
      </p:sp>
      <p:sp>
        <p:nvSpPr>
          <p:cNvPr id="3" name="Content Placeholder 2">
            <a:extLst>
              <a:ext uri="{FF2B5EF4-FFF2-40B4-BE49-F238E27FC236}">
                <a16:creationId xmlns:a16="http://schemas.microsoft.com/office/drawing/2014/main" id="{E13D0C0C-C8C8-A5AE-CB4E-DE3709D1377B}"/>
              </a:ext>
            </a:extLst>
          </p:cNvPr>
          <p:cNvSpPr>
            <a:spLocks noGrp="1"/>
          </p:cNvSpPr>
          <p:nvPr>
            <p:ph idx="1"/>
          </p:nvPr>
        </p:nvSpPr>
        <p:spPr/>
        <p:txBody>
          <a:bodyPr>
            <a:normAutofit lnSpcReduction="10000"/>
          </a:bodyPr>
          <a:lstStyle/>
          <a:p>
            <a:pPr marL="0" indent="0">
              <a:buNone/>
            </a:pPr>
            <a:endParaRPr lang="ro-RO" sz="2800" dirty="0"/>
          </a:p>
          <a:p>
            <a:pPr lvl="1">
              <a:spcAft>
                <a:spcPts val="1800"/>
              </a:spcAft>
              <a:buFont typeface="Arial" panose="020B0604020202020204" pitchFamily="34" charset="0"/>
              <a:buChar char="•"/>
            </a:pPr>
            <a:r>
              <a:rPr lang="ro-RO" sz="2800" dirty="0"/>
              <a:t>Am urma structura din liceu (selectiv și mai alert), dar folosind C#:</a:t>
            </a:r>
            <a:endParaRPr lang="ro-RO" sz="2000" dirty="0"/>
          </a:p>
          <a:p>
            <a:pPr lvl="2">
              <a:buFont typeface="Arial" panose="020B0604020202020204" pitchFamily="34" charset="0"/>
              <a:buChar char="•"/>
            </a:pPr>
            <a:r>
              <a:rPr lang="ro-RO" sz="2400" dirty="0"/>
              <a:t>Algoritmi elementari;</a:t>
            </a:r>
          </a:p>
          <a:p>
            <a:pPr lvl="2">
              <a:buFont typeface="Arial" panose="020B0604020202020204" pitchFamily="34" charset="0"/>
              <a:buChar char="•"/>
            </a:pPr>
            <a:r>
              <a:rPr lang="ro-RO" sz="2400" dirty="0"/>
              <a:t>Lucrul cu vectori (și poate și matrici);</a:t>
            </a:r>
          </a:p>
          <a:p>
            <a:pPr lvl="2">
              <a:buFont typeface="Arial" panose="020B0604020202020204" pitchFamily="34" charset="0"/>
              <a:buChar char="•"/>
            </a:pPr>
            <a:r>
              <a:rPr lang="ro-RO" sz="2400" dirty="0"/>
              <a:t>Lucrul cu stringuri (șiruri de caractere);</a:t>
            </a:r>
          </a:p>
          <a:p>
            <a:pPr lvl="2">
              <a:buFont typeface="Arial" panose="020B0604020202020204" pitchFamily="34" charset="0"/>
              <a:buChar char="•"/>
            </a:pPr>
            <a:r>
              <a:rPr lang="ro-RO" sz="2400" dirty="0"/>
              <a:t>Funcții /Metode (adica Subprograme);</a:t>
            </a:r>
          </a:p>
          <a:p>
            <a:pPr lvl="2">
              <a:buFont typeface="Arial" panose="020B0604020202020204" pitchFamily="34" charset="0"/>
              <a:buChar char="•"/>
            </a:pPr>
            <a:r>
              <a:rPr lang="ro-RO" sz="2400" dirty="0"/>
              <a:t>Lucrul cu fișiere;</a:t>
            </a:r>
          </a:p>
          <a:p>
            <a:pPr lvl="2">
              <a:spcAft>
                <a:spcPts val="1800"/>
              </a:spcAft>
              <a:buFont typeface="Arial" panose="020B0604020202020204" pitchFamily="34" charset="0"/>
              <a:buChar char="•"/>
            </a:pPr>
            <a:r>
              <a:rPr lang="ro-RO" sz="2400" dirty="0"/>
              <a:t>Bazele OOP (în loc de struct).</a:t>
            </a:r>
            <a:endParaRPr lang="ro-RO" sz="3200" dirty="0"/>
          </a:p>
          <a:p>
            <a:pPr lvl="1">
              <a:buFont typeface="Arial" panose="020B0604020202020204" pitchFamily="34" charset="0"/>
              <a:buChar char="•"/>
            </a:pPr>
            <a:r>
              <a:rPr lang="ro-RO" sz="2800" dirty="0"/>
              <a:t>Această structură va fi flexibilă.</a:t>
            </a:r>
            <a:endParaRPr lang="ro-RO" sz="2000" dirty="0"/>
          </a:p>
          <a:p>
            <a:endParaRPr lang="en-US" dirty="0"/>
          </a:p>
        </p:txBody>
      </p:sp>
    </p:spTree>
    <p:extLst>
      <p:ext uri="{BB962C8B-B14F-4D97-AF65-F5344CB8AC3E}">
        <p14:creationId xmlns:p14="http://schemas.microsoft.com/office/powerpoint/2010/main" val="1486947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9E347-66F1-215E-2E1B-122EF6599985}"/>
              </a:ext>
            </a:extLst>
          </p:cNvPr>
          <p:cNvSpPr>
            <a:spLocks noGrp="1"/>
          </p:cNvSpPr>
          <p:nvPr>
            <p:ph type="title"/>
          </p:nvPr>
        </p:nvSpPr>
        <p:spPr/>
        <p:txBody>
          <a:bodyPr/>
          <a:lstStyle/>
          <a:p>
            <a:r>
              <a:rPr lang="ro-RO" sz="4800" dirty="0"/>
              <a:t>2. Cunoștințe utile pentru facultate</a:t>
            </a:r>
            <a:endParaRPr lang="en-US" dirty="0"/>
          </a:p>
        </p:txBody>
      </p:sp>
      <p:sp>
        <p:nvSpPr>
          <p:cNvPr id="3" name="Content Placeholder 2">
            <a:extLst>
              <a:ext uri="{FF2B5EF4-FFF2-40B4-BE49-F238E27FC236}">
                <a16:creationId xmlns:a16="http://schemas.microsoft.com/office/drawing/2014/main" id="{E13D0C0C-C8C8-A5AE-CB4E-DE3709D1377B}"/>
              </a:ext>
            </a:extLst>
          </p:cNvPr>
          <p:cNvSpPr>
            <a:spLocks noGrp="1"/>
          </p:cNvSpPr>
          <p:nvPr>
            <p:ph idx="1"/>
          </p:nvPr>
        </p:nvSpPr>
        <p:spPr>
          <a:xfrm>
            <a:off x="1097280" y="1845734"/>
            <a:ext cx="10058400" cy="4489752"/>
          </a:xfrm>
        </p:spPr>
        <p:txBody>
          <a:bodyPr>
            <a:normAutofit/>
          </a:bodyPr>
          <a:lstStyle/>
          <a:p>
            <a:pPr marL="0" indent="0">
              <a:buNone/>
            </a:pPr>
            <a:endParaRPr lang="ro-RO" sz="2800" dirty="0"/>
          </a:p>
          <a:p>
            <a:pPr lvl="1">
              <a:spcAft>
                <a:spcPts val="1800"/>
              </a:spcAft>
              <a:buFont typeface="Arial" panose="020B0604020202020204" pitchFamily="34" charset="0"/>
              <a:buChar char="•"/>
            </a:pPr>
            <a:r>
              <a:rPr lang="ro-RO" sz="2800" dirty="0"/>
              <a:t>Focus-ul principal vor fi elementele pentru crearea unui joc, ce pot ajuta la realizarea licenței:</a:t>
            </a:r>
            <a:endParaRPr lang="ro-RO" sz="2000" dirty="0"/>
          </a:p>
          <a:p>
            <a:pPr lvl="2" algn="just">
              <a:buFont typeface="Arial" panose="020B0604020202020204" pitchFamily="34" charset="0"/>
              <a:buChar char="•"/>
            </a:pPr>
            <a:r>
              <a:rPr lang="ro-RO" sz="2400" dirty="0"/>
              <a:t>Bazele unui WFA: diferite elemente și evenimentele acestora, precum butoanele și evenimentul Click, timer-ele și evenimentul Tick etc;</a:t>
            </a:r>
          </a:p>
          <a:p>
            <a:pPr lvl="2" algn="just">
              <a:buFont typeface="Arial" panose="020B0604020202020204" pitchFamily="34" charset="0"/>
              <a:buChar char="•"/>
            </a:pPr>
            <a:r>
              <a:rPr lang="ro-RO" sz="2400" dirty="0"/>
              <a:t>Utilitatea unor clase statice pentru a menține întregul state al aplicației;</a:t>
            </a:r>
          </a:p>
          <a:p>
            <a:pPr lvl="2" algn="just">
              <a:buFont typeface="Arial" panose="020B0604020202020204" pitchFamily="34" charset="0"/>
              <a:buChar char="•"/>
            </a:pPr>
            <a:r>
              <a:rPr lang="ro-RO" sz="2400" dirty="0"/>
              <a:t>Folosirea aceluiași Form1 în întreaga aplicație și adăugarea programatică a unor elemente pe acest Form;</a:t>
            </a:r>
          </a:p>
          <a:p>
            <a:pPr lvl="2">
              <a:buFont typeface="Arial" panose="020B0604020202020204" pitchFamily="34" charset="0"/>
              <a:buChar char="•"/>
            </a:pPr>
            <a:r>
              <a:rPr lang="ro-RO" sz="2400" dirty="0"/>
              <a:t>Schimbarea între ecranele jocului, cum ar fi adăugarea unui shop.</a:t>
            </a:r>
          </a:p>
        </p:txBody>
      </p:sp>
    </p:spTree>
    <p:extLst>
      <p:ext uri="{BB962C8B-B14F-4D97-AF65-F5344CB8AC3E}">
        <p14:creationId xmlns:p14="http://schemas.microsoft.com/office/powerpoint/2010/main" val="3305690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9E347-66F1-215E-2E1B-122EF6599985}"/>
              </a:ext>
            </a:extLst>
          </p:cNvPr>
          <p:cNvSpPr>
            <a:spLocks noGrp="1"/>
          </p:cNvSpPr>
          <p:nvPr>
            <p:ph type="title"/>
          </p:nvPr>
        </p:nvSpPr>
        <p:spPr/>
        <p:txBody>
          <a:bodyPr/>
          <a:lstStyle/>
          <a:p>
            <a:r>
              <a:rPr lang="ro-RO" sz="4800" dirty="0"/>
              <a:t>2. Cunoștințe utile pentru facultate</a:t>
            </a:r>
            <a:endParaRPr lang="en-US" dirty="0"/>
          </a:p>
        </p:txBody>
      </p:sp>
      <p:sp>
        <p:nvSpPr>
          <p:cNvPr id="3" name="Content Placeholder 2">
            <a:extLst>
              <a:ext uri="{FF2B5EF4-FFF2-40B4-BE49-F238E27FC236}">
                <a16:creationId xmlns:a16="http://schemas.microsoft.com/office/drawing/2014/main" id="{E13D0C0C-C8C8-A5AE-CB4E-DE3709D1377B}"/>
              </a:ext>
            </a:extLst>
          </p:cNvPr>
          <p:cNvSpPr>
            <a:spLocks noGrp="1"/>
          </p:cNvSpPr>
          <p:nvPr>
            <p:ph idx="1"/>
          </p:nvPr>
        </p:nvSpPr>
        <p:spPr>
          <a:xfrm>
            <a:off x="1097280" y="1737360"/>
            <a:ext cx="10058400" cy="4471088"/>
          </a:xfrm>
        </p:spPr>
        <p:txBody>
          <a:bodyPr>
            <a:normAutofit fontScale="92500" lnSpcReduction="10000"/>
          </a:bodyPr>
          <a:lstStyle/>
          <a:p>
            <a:pPr marL="0" indent="0">
              <a:buNone/>
            </a:pPr>
            <a:endParaRPr lang="ro-RO" sz="2800" dirty="0"/>
          </a:p>
          <a:p>
            <a:pPr lvl="1">
              <a:buFont typeface="Arial" panose="020B0604020202020204" pitchFamily="34" charset="0"/>
              <a:buChar char="•"/>
            </a:pPr>
            <a:r>
              <a:rPr lang="ro-RO" sz="2600" dirty="0"/>
              <a:t>Există mai multe categorii de jocuri pe care le putem crea folosind aceste cunoștințe:</a:t>
            </a:r>
            <a:endParaRPr lang="ro-RO" sz="2000" dirty="0"/>
          </a:p>
          <a:p>
            <a:pPr lvl="2">
              <a:buFont typeface="Arial" panose="020B0604020202020204" pitchFamily="34" charset="0"/>
              <a:buChar char="•"/>
            </a:pPr>
            <a:r>
              <a:rPr lang="ro-RO" sz="2200" dirty="0"/>
              <a:t>Jocuri care au la bază o matrice, ex. X&amp;O, Minesweeper, 2048, Tetris;</a:t>
            </a:r>
          </a:p>
          <a:p>
            <a:pPr lvl="2">
              <a:buFont typeface="Arial" panose="020B0604020202020204" pitchFamily="34" charset="0"/>
              <a:buChar char="•"/>
            </a:pPr>
            <a:r>
              <a:rPr lang="ro-RO" sz="2200" dirty="0"/>
              <a:t>De tip platformer (statice sau scrollable), ex. Super Mario;</a:t>
            </a:r>
          </a:p>
          <a:p>
            <a:pPr lvl="2">
              <a:buFont typeface="Arial" panose="020B0604020202020204" pitchFamily="34" charset="0"/>
              <a:buChar char="•"/>
            </a:pPr>
            <a:r>
              <a:rPr lang="ro-RO" sz="2200" dirty="0"/>
              <a:t>De tip RPG, ex. Stardew Valley;</a:t>
            </a:r>
          </a:p>
          <a:p>
            <a:pPr lvl="2">
              <a:buFont typeface="Arial" panose="020B0604020202020204" pitchFamily="34" charset="0"/>
              <a:buChar char="•"/>
            </a:pPr>
            <a:r>
              <a:rPr lang="ro-RO" sz="2200" dirty="0"/>
              <a:t>De tip Tower Defence, ex. Bloons TD;</a:t>
            </a:r>
          </a:p>
          <a:p>
            <a:pPr lvl="2">
              <a:spcAft>
                <a:spcPts val="1800"/>
              </a:spcAft>
              <a:buFont typeface="Arial" panose="020B0604020202020204" pitchFamily="34" charset="0"/>
              <a:buChar char="•"/>
            </a:pPr>
            <a:r>
              <a:rPr lang="ro-RO" sz="2200" dirty="0"/>
              <a:t>De tip Shooter, ex. Last Line of Defence</a:t>
            </a:r>
            <a:r>
              <a:rPr lang="en-US" sz="2200" dirty="0"/>
              <a:t>.</a:t>
            </a:r>
            <a:endParaRPr lang="ro-RO" sz="2200" dirty="0"/>
          </a:p>
          <a:p>
            <a:pPr lvl="1" algn="just">
              <a:buFont typeface="Arial" panose="020B0604020202020204" pitchFamily="34" charset="0"/>
              <a:buChar char="•"/>
            </a:pPr>
            <a:r>
              <a:rPr lang="ro-RO" sz="2600" dirty="0"/>
              <a:t>Vom începe cu un joc din prima categorie, după care veți alege două din celelalte categorii. Puteți veni și cu sugestii de jocuri, dar nu vom avea timp pentru a realiza orice joc la acest laborator. Din fiecare categorie, jocul pe care îl vom crea va fi mai simplu decât exemplele date, dar vor fi o bază bună pentru a putea încerca chiar voi să creați unul mai complex de la 0 </a:t>
            </a:r>
            <a:r>
              <a:rPr lang="ro-RO" sz="2600" dirty="0">
                <a:sym typeface="Wingdings" panose="05000000000000000000" pitchFamily="2" charset="2"/>
              </a:rPr>
              <a:t></a:t>
            </a:r>
            <a:endParaRPr lang="ro-RO" sz="2600" dirty="0"/>
          </a:p>
          <a:p>
            <a:pPr lvl="1">
              <a:spcAft>
                <a:spcPts val="1800"/>
              </a:spcAft>
              <a:buFont typeface="Arial" panose="020B0604020202020204" pitchFamily="34" charset="0"/>
              <a:buChar char="•"/>
            </a:pPr>
            <a:endParaRPr lang="ro-RO" sz="2800" dirty="0"/>
          </a:p>
          <a:p>
            <a:pPr lvl="2">
              <a:buFont typeface="Arial" panose="020B0604020202020204" pitchFamily="34" charset="0"/>
              <a:buChar char="•"/>
            </a:pPr>
            <a:endParaRPr lang="ro-RO" sz="2400" dirty="0"/>
          </a:p>
        </p:txBody>
      </p:sp>
    </p:spTree>
    <p:extLst>
      <p:ext uri="{BB962C8B-B14F-4D97-AF65-F5344CB8AC3E}">
        <p14:creationId xmlns:p14="http://schemas.microsoft.com/office/powerpoint/2010/main" val="2599381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DEAA-B9EF-9A62-A482-B93C9942CBE5}"/>
              </a:ext>
            </a:extLst>
          </p:cNvPr>
          <p:cNvSpPr>
            <a:spLocks noGrp="1"/>
          </p:cNvSpPr>
          <p:nvPr>
            <p:ph type="title"/>
          </p:nvPr>
        </p:nvSpPr>
        <p:spPr/>
        <p:txBody>
          <a:bodyPr/>
          <a:lstStyle/>
          <a:p>
            <a:r>
              <a:rPr lang="ro-RO" dirty="0"/>
              <a:t>3</a:t>
            </a:r>
            <a:r>
              <a:rPr lang="ro-RO" sz="4800" dirty="0"/>
              <a:t>. </a:t>
            </a:r>
            <a:r>
              <a:rPr lang="ro-RO" dirty="0"/>
              <a:t>Cunoștințe pentru locul de muncă</a:t>
            </a:r>
            <a:endParaRPr lang="en-US" dirty="0"/>
          </a:p>
        </p:txBody>
      </p:sp>
      <p:sp>
        <p:nvSpPr>
          <p:cNvPr id="3" name="Content Placeholder 2">
            <a:extLst>
              <a:ext uri="{FF2B5EF4-FFF2-40B4-BE49-F238E27FC236}">
                <a16:creationId xmlns:a16="http://schemas.microsoft.com/office/drawing/2014/main" id="{18745CF8-3C10-B7EA-949B-3F1259ED5959}"/>
              </a:ext>
            </a:extLst>
          </p:cNvPr>
          <p:cNvSpPr>
            <a:spLocks noGrp="1"/>
          </p:cNvSpPr>
          <p:nvPr>
            <p:ph idx="1"/>
          </p:nvPr>
        </p:nvSpPr>
        <p:spPr>
          <a:xfrm>
            <a:off x="1097280" y="1737360"/>
            <a:ext cx="10146108" cy="4461761"/>
          </a:xfrm>
        </p:spPr>
        <p:txBody>
          <a:bodyPr>
            <a:normAutofit fontScale="92500" lnSpcReduction="10000"/>
          </a:bodyPr>
          <a:lstStyle/>
          <a:p>
            <a:pPr marL="0" indent="0">
              <a:buNone/>
            </a:pPr>
            <a:endParaRPr lang="ro-RO" sz="2800" dirty="0"/>
          </a:p>
          <a:p>
            <a:pPr lvl="1">
              <a:buFont typeface="Arial" panose="020B0604020202020204" pitchFamily="34" charset="0"/>
              <a:buChar char="•"/>
            </a:pPr>
            <a:r>
              <a:rPr lang="ro-RO" sz="2800" dirty="0"/>
              <a:t>La această opțiune, vă voi învăța lucruri care vă vor ajuta la un interviu de internship pe .Net (fără sa dau întrebări efective):</a:t>
            </a:r>
            <a:endParaRPr lang="ro-RO" sz="2000" dirty="0"/>
          </a:p>
          <a:p>
            <a:pPr lvl="2">
              <a:buFont typeface="Arial" panose="020B0604020202020204" pitchFamily="34" charset="0"/>
              <a:buChar char="•"/>
            </a:pPr>
            <a:r>
              <a:rPr lang="ro-RO" sz="2400" dirty="0"/>
              <a:t>OOP mai avansat folosit în practică;</a:t>
            </a:r>
          </a:p>
          <a:p>
            <a:pPr lvl="2">
              <a:buFont typeface="Arial" panose="020B0604020202020204" pitchFamily="34" charset="0"/>
              <a:buChar char="•"/>
            </a:pPr>
            <a:r>
              <a:rPr lang="ro-RO" sz="2400" dirty="0"/>
              <a:t>Cuvinte cheie și alte lucruri specifice în C# (vom include și puțină algoritmică);</a:t>
            </a:r>
          </a:p>
          <a:p>
            <a:pPr lvl="2">
              <a:spcAft>
                <a:spcPts val="1800"/>
              </a:spcAft>
              <a:buFont typeface="Arial" panose="020B0604020202020204" pitchFamily="34" charset="0"/>
              <a:buChar char="•"/>
            </a:pPr>
            <a:r>
              <a:rPr lang="ro-RO" sz="2400" dirty="0"/>
              <a:t>Backend API și teoria din spatele requesturilor web.</a:t>
            </a:r>
            <a:endParaRPr lang="ro-RO" sz="3200" dirty="0"/>
          </a:p>
          <a:p>
            <a:pPr lvl="1">
              <a:buFont typeface="Arial" panose="020B0604020202020204" pitchFamily="34" charset="0"/>
              <a:buChar char="•"/>
            </a:pPr>
            <a:r>
              <a:rPr lang="ro-RO" sz="2800" dirty="0"/>
              <a:t>Vom ajunge să discutăm și despre tehnologii de Frontend:</a:t>
            </a:r>
            <a:endParaRPr lang="ro-RO" sz="2000" dirty="0"/>
          </a:p>
          <a:p>
            <a:pPr lvl="2">
              <a:buFont typeface="Arial" panose="020B0604020202020204" pitchFamily="34" charset="0"/>
              <a:buChar char="•"/>
            </a:pPr>
            <a:r>
              <a:rPr lang="ro-RO" sz="2400" dirty="0"/>
              <a:t>HTML, CSS;</a:t>
            </a:r>
          </a:p>
          <a:p>
            <a:pPr lvl="2">
              <a:spcAft>
                <a:spcPts val="1800"/>
              </a:spcAft>
              <a:buFont typeface="Arial" panose="020B0604020202020204" pitchFamily="34" charset="0"/>
              <a:buChar char="•"/>
            </a:pPr>
            <a:r>
              <a:rPr lang="ro-RO" sz="2400" dirty="0"/>
              <a:t>JavaScript (și dacă avem timp, trecem și pe Angular).</a:t>
            </a:r>
            <a:endParaRPr lang="ro-RO" sz="3200" dirty="0"/>
          </a:p>
          <a:p>
            <a:pPr lvl="1">
              <a:buFont typeface="Arial" panose="020B0604020202020204" pitchFamily="34" charset="0"/>
              <a:buChar char="•"/>
            </a:pPr>
            <a:r>
              <a:rPr lang="ro-RO" sz="2800" dirty="0"/>
              <a:t>Pe parcurs, vă voi da informații despre modul de lucru la un job în programare, tips &amp;tricks învățate la locul de muncă etc.</a:t>
            </a:r>
            <a:endParaRPr lang="ro-RO" sz="2400" dirty="0"/>
          </a:p>
          <a:p>
            <a:pPr lvl="2">
              <a:buFont typeface="Arial" panose="020B0604020202020204" pitchFamily="34" charset="0"/>
              <a:buChar char="•"/>
            </a:pPr>
            <a:endParaRPr lang="ro-RO" sz="2400" dirty="0"/>
          </a:p>
        </p:txBody>
      </p:sp>
    </p:spTree>
    <p:extLst>
      <p:ext uri="{BB962C8B-B14F-4D97-AF65-F5344CB8AC3E}">
        <p14:creationId xmlns:p14="http://schemas.microsoft.com/office/powerpoint/2010/main" val="3632345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8A7C7-7658-53EE-6681-521765C15E9E}"/>
              </a:ext>
            </a:extLst>
          </p:cNvPr>
          <p:cNvSpPr>
            <a:spLocks noGrp="1"/>
          </p:cNvSpPr>
          <p:nvPr>
            <p:ph type="title"/>
          </p:nvPr>
        </p:nvSpPr>
        <p:spPr/>
        <p:txBody>
          <a:bodyPr/>
          <a:lstStyle/>
          <a:p>
            <a:r>
              <a:rPr lang="ro-RO" sz="4800" dirty="0"/>
              <a:t>4. Tehnologii Frontend</a:t>
            </a:r>
            <a:endParaRPr lang="en-US" dirty="0"/>
          </a:p>
        </p:txBody>
      </p:sp>
      <p:sp>
        <p:nvSpPr>
          <p:cNvPr id="3" name="Content Placeholder 2">
            <a:extLst>
              <a:ext uri="{FF2B5EF4-FFF2-40B4-BE49-F238E27FC236}">
                <a16:creationId xmlns:a16="http://schemas.microsoft.com/office/drawing/2014/main" id="{5A0919EF-FB2E-2C80-21D6-3659B0559FAA}"/>
              </a:ext>
            </a:extLst>
          </p:cNvPr>
          <p:cNvSpPr>
            <a:spLocks noGrp="1"/>
          </p:cNvSpPr>
          <p:nvPr>
            <p:ph idx="1"/>
          </p:nvPr>
        </p:nvSpPr>
        <p:spPr>
          <a:xfrm>
            <a:off x="1097280" y="1737360"/>
            <a:ext cx="10058400" cy="4349793"/>
          </a:xfrm>
        </p:spPr>
        <p:txBody>
          <a:bodyPr>
            <a:normAutofit/>
          </a:bodyPr>
          <a:lstStyle/>
          <a:p>
            <a:pPr marL="0" indent="0">
              <a:buNone/>
            </a:pPr>
            <a:endParaRPr lang="ro-RO" sz="2400" dirty="0"/>
          </a:p>
          <a:p>
            <a:pPr lvl="1" algn="just">
              <a:buFont typeface="Arial" panose="020B0604020202020204" pitchFamily="34" charset="0"/>
              <a:buChar char="•"/>
            </a:pPr>
            <a:r>
              <a:rPr lang="ro-RO" sz="2400" dirty="0"/>
              <a:t>În liceu și facultate, ceea ce se predă seamănă mai mult cu partea de Backend a unei aplicații. De aceea, majoritatea preferă să rămână în zona mai cunoscută atunci când se angajează, deci sunt mai puțini programatori de Frontend. Dacă doriți să vedeți și o altă arie /opțiune în domeniul IT, puteți alege Tehnologii Frontend pentru laboratorul acesta:</a:t>
            </a:r>
            <a:endParaRPr lang="ro-RO" dirty="0"/>
          </a:p>
          <a:p>
            <a:pPr lvl="2">
              <a:buFont typeface="Arial" panose="020B0604020202020204" pitchFamily="34" charset="0"/>
              <a:buChar char="•"/>
            </a:pPr>
            <a:r>
              <a:rPr lang="ro-RO" sz="2000" dirty="0"/>
              <a:t>Vom începe cu bazele, o simplă pagină statică în HTML;</a:t>
            </a:r>
          </a:p>
          <a:p>
            <a:pPr lvl="2">
              <a:buFont typeface="Arial" panose="020B0604020202020204" pitchFamily="34" charset="0"/>
              <a:buChar char="•"/>
            </a:pPr>
            <a:r>
              <a:rPr lang="ro-RO" sz="2000" dirty="0"/>
              <a:t>Vom lua acea pagină, și vom separa HTML-ul și CSS-ul, învățând și proprietăți mai complicate din CSS;</a:t>
            </a:r>
          </a:p>
          <a:p>
            <a:pPr lvl="2" algn="just">
              <a:buFont typeface="Arial" panose="020B0604020202020204" pitchFamily="34" charset="0"/>
              <a:buChar char="•"/>
            </a:pPr>
            <a:r>
              <a:rPr lang="ro-RO" sz="2000" dirty="0"/>
              <a:t>Având bazele HTML și CSS, putem trece la partea de Angular, unde pe parcurs se vor aprofunda și cunoștințele de până acum; vom crea pagini dinamice, mai multe pagini care comunică între ele, vom pregăti aplicația pentru comunicarea cu un Backend (fără a-l crea defapt), putem adăuga Bootstrap pentru aspectul aplicației etc.</a:t>
            </a:r>
          </a:p>
        </p:txBody>
      </p:sp>
    </p:spTree>
    <p:extLst>
      <p:ext uri="{BB962C8B-B14F-4D97-AF65-F5344CB8AC3E}">
        <p14:creationId xmlns:p14="http://schemas.microsoft.com/office/powerpoint/2010/main" val="3585386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E693-BAC8-18E2-A8A9-8442485A0CF6}"/>
              </a:ext>
            </a:extLst>
          </p:cNvPr>
          <p:cNvSpPr>
            <a:spLocks noGrp="1"/>
          </p:cNvSpPr>
          <p:nvPr>
            <p:ph type="title"/>
          </p:nvPr>
        </p:nvSpPr>
        <p:spPr/>
        <p:txBody>
          <a:bodyPr/>
          <a:lstStyle/>
          <a:p>
            <a:r>
              <a:rPr lang="ro-RO" dirty="0"/>
              <a:t>Time to vote!</a:t>
            </a:r>
            <a:endParaRPr lang="en-US" dirty="0"/>
          </a:p>
        </p:txBody>
      </p:sp>
      <p:sp>
        <p:nvSpPr>
          <p:cNvPr id="3" name="Content Placeholder 2">
            <a:extLst>
              <a:ext uri="{FF2B5EF4-FFF2-40B4-BE49-F238E27FC236}">
                <a16:creationId xmlns:a16="http://schemas.microsoft.com/office/drawing/2014/main" id="{C0B8FF3F-2212-2C72-167E-D901B89744F5}"/>
              </a:ext>
            </a:extLst>
          </p:cNvPr>
          <p:cNvSpPr>
            <a:spLocks noGrp="1"/>
          </p:cNvSpPr>
          <p:nvPr>
            <p:ph idx="1"/>
          </p:nvPr>
        </p:nvSpPr>
        <p:spPr>
          <a:xfrm>
            <a:off x="1097280" y="1845734"/>
            <a:ext cx="10058400" cy="4153850"/>
          </a:xfrm>
        </p:spPr>
        <p:txBody>
          <a:bodyPr>
            <a:normAutofit lnSpcReduction="10000"/>
          </a:bodyPr>
          <a:lstStyle/>
          <a:p>
            <a:pPr marL="0">
              <a:spcBef>
                <a:spcPts val="200"/>
              </a:spcBef>
              <a:spcAft>
                <a:spcPts val="400"/>
              </a:spcAft>
              <a:buNone/>
            </a:pPr>
            <a:endParaRPr lang="ro-RO" sz="2800" dirty="0"/>
          </a:p>
          <a:p>
            <a:pPr lvl="1">
              <a:buFont typeface="Arial" panose="020B0604020202020204" pitchFamily="34" charset="0"/>
              <a:buChar char="•"/>
            </a:pPr>
            <a:r>
              <a:rPr lang="ro-RO" sz="2800" dirty="0"/>
              <a:t>Alegeți un canal de comunicare pentru laboratorul acesta;</a:t>
            </a:r>
          </a:p>
          <a:p>
            <a:pPr lvl="1">
              <a:buFont typeface="Arial" panose="020B0604020202020204" pitchFamily="34" charset="0"/>
              <a:buChar char="•"/>
            </a:pPr>
            <a:r>
              <a:rPr lang="ro-RO" sz="2800" dirty="0"/>
              <a:t>Voi trimite mesaje </a:t>
            </a:r>
            <a:r>
              <a:rPr lang="ro-RO" sz="2800"/>
              <a:t>cu cele 4 opțiuni pentru laboratoare </a:t>
            </a:r>
            <a:r>
              <a:rPr lang="ro-RO" sz="2800" dirty="0"/>
              <a:t>iar voi veți reacționa cu Like la toate opțiunile care vă sunt de interes (cel puțin una fiecare);</a:t>
            </a:r>
          </a:p>
          <a:p>
            <a:pPr lvl="1" algn="just">
              <a:spcAft>
                <a:spcPts val="1800"/>
              </a:spcAft>
              <a:buFont typeface="Arial" panose="020B0604020202020204" pitchFamily="34" charset="0"/>
              <a:buChar char="•"/>
            </a:pPr>
            <a:r>
              <a:rPr lang="ro-RO" sz="2800" dirty="0"/>
              <a:t>Vă voi comunica rezultatele atunci când ambele subgrupe au votat;</a:t>
            </a:r>
          </a:p>
          <a:p>
            <a:pPr lvl="1" algn="just">
              <a:buFont typeface="Arial" panose="020B0604020202020204" pitchFamily="34" charset="0"/>
              <a:buChar char="•"/>
            </a:pPr>
            <a:r>
              <a:rPr lang="ro-RO" sz="2800" dirty="0"/>
              <a:t>Vom învăța și Git pe parcurs – eu am să pun toate laboratoarele pe un repository, iar voi veți face fiecare câte un repo pe profilul personal în care veți pune temele finale de laborator, în funcție de acestea veți primi nota la laborator.</a:t>
            </a:r>
          </a:p>
        </p:txBody>
      </p:sp>
    </p:spTree>
    <p:extLst>
      <p:ext uri="{BB962C8B-B14F-4D97-AF65-F5344CB8AC3E}">
        <p14:creationId xmlns:p14="http://schemas.microsoft.com/office/powerpoint/2010/main" val="244890124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343</TotalTime>
  <Words>855</Words>
  <Application>Microsoft Office PowerPoint</Application>
  <PresentationFormat>Widescreen</PresentationFormat>
  <Paragraphs>68</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Retrospect</vt:lpstr>
      <vt:lpstr>Metode Avansate de Programare</vt:lpstr>
      <vt:lpstr>Planul pentru acest laborator</vt:lpstr>
      <vt:lpstr>Planul pentru acest laborator</vt:lpstr>
      <vt:lpstr>1. Baze în programare</vt:lpstr>
      <vt:lpstr>2. Cunoștințe utile pentru facultate</vt:lpstr>
      <vt:lpstr>2. Cunoștințe utile pentru facultate</vt:lpstr>
      <vt:lpstr>3. Cunoștințe pentru locul de muncă</vt:lpstr>
      <vt:lpstr>4. Tehnologii Frontend</vt:lpstr>
      <vt:lpstr>Time to vote!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Remus-Nicolae Pelle</dc:creator>
  <cp:lastModifiedBy>Remus-Nicolae Pelle</cp:lastModifiedBy>
  <cp:revision>107</cp:revision>
  <dcterms:created xsi:type="dcterms:W3CDTF">2022-10-02T13:10:28Z</dcterms:created>
  <dcterms:modified xsi:type="dcterms:W3CDTF">2022-10-02T20:29:54Z</dcterms:modified>
</cp:coreProperties>
</file>