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2C326E-CA72-47B6-A836-0185CF9CD9ED}"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58D96-C2FC-4D64-9A0B-6879B86B0B3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078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2C326E-CA72-47B6-A836-0185CF9CD9ED}"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58D96-C2FC-4D64-9A0B-6879B86B0B30}" type="slidenum">
              <a:rPr lang="en-US" smtClean="0"/>
              <a:t>‹#›</a:t>
            </a:fld>
            <a:endParaRPr lang="en-US"/>
          </a:p>
        </p:txBody>
      </p:sp>
    </p:spTree>
    <p:extLst>
      <p:ext uri="{BB962C8B-B14F-4D97-AF65-F5344CB8AC3E}">
        <p14:creationId xmlns:p14="http://schemas.microsoft.com/office/powerpoint/2010/main" val="3476229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2C326E-CA72-47B6-A836-0185CF9CD9ED}"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58D96-C2FC-4D64-9A0B-6879B86B0B30}" type="slidenum">
              <a:rPr lang="en-US" smtClean="0"/>
              <a:t>‹#›</a:t>
            </a:fld>
            <a:endParaRPr lang="en-US"/>
          </a:p>
        </p:txBody>
      </p:sp>
    </p:spTree>
    <p:extLst>
      <p:ext uri="{BB962C8B-B14F-4D97-AF65-F5344CB8AC3E}">
        <p14:creationId xmlns:p14="http://schemas.microsoft.com/office/powerpoint/2010/main" val="2703208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2C326E-CA72-47B6-A836-0185CF9CD9ED}"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58D96-C2FC-4D64-9A0B-6879B86B0B30}" type="slidenum">
              <a:rPr lang="en-US" smtClean="0"/>
              <a:t>‹#›</a:t>
            </a:fld>
            <a:endParaRPr lang="en-US"/>
          </a:p>
        </p:txBody>
      </p:sp>
    </p:spTree>
    <p:extLst>
      <p:ext uri="{BB962C8B-B14F-4D97-AF65-F5344CB8AC3E}">
        <p14:creationId xmlns:p14="http://schemas.microsoft.com/office/powerpoint/2010/main" val="382842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2C326E-CA72-47B6-A836-0185CF9CD9ED}"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58D96-C2FC-4D64-9A0B-6879B86B0B3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112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2C326E-CA72-47B6-A836-0185CF9CD9ED}"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758D96-C2FC-4D64-9A0B-6879B86B0B30}" type="slidenum">
              <a:rPr lang="en-US" smtClean="0"/>
              <a:t>‹#›</a:t>
            </a:fld>
            <a:endParaRPr lang="en-US"/>
          </a:p>
        </p:txBody>
      </p:sp>
    </p:spTree>
    <p:extLst>
      <p:ext uri="{BB962C8B-B14F-4D97-AF65-F5344CB8AC3E}">
        <p14:creationId xmlns:p14="http://schemas.microsoft.com/office/powerpoint/2010/main" val="4234397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2C326E-CA72-47B6-A836-0185CF9CD9ED}" type="datetimeFigureOut">
              <a:rPr lang="en-US" smtClean="0"/>
              <a:t>10/12/2022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758D96-C2FC-4D64-9A0B-6879B86B0B30}" type="slidenum">
              <a:rPr lang="en-US" smtClean="0"/>
              <a:t>‹#›</a:t>
            </a:fld>
            <a:endParaRPr lang="en-US"/>
          </a:p>
        </p:txBody>
      </p:sp>
    </p:spTree>
    <p:extLst>
      <p:ext uri="{BB962C8B-B14F-4D97-AF65-F5344CB8AC3E}">
        <p14:creationId xmlns:p14="http://schemas.microsoft.com/office/powerpoint/2010/main" val="768508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2C326E-CA72-47B6-A836-0185CF9CD9ED}" type="datetimeFigureOut">
              <a:rPr lang="en-US" smtClean="0"/>
              <a:t>10/12/2022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758D96-C2FC-4D64-9A0B-6879B86B0B30}" type="slidenum">
              <a:rPr lang="en-US" smtClean="0"/>
              <a:t>‹#›</a:t>
            </a:fld>
            <a:endParaRPr lang="en-US"/>
          </a:p>
        </p:txBody>
      </p:sp>
    </p:spTree>
    <p:extLst>
      <p:ext uri="{BB962C8B-B14F-4D97-AF65-F5344CB8AC3E}">
        <p14:creationId xmlns:p14="http://schemas.microsoft.com/office/powerpoint/2010/main" val="375137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62C326E-CA72-47B6-A836-0185CF9CD9ED}" type="datetimeFigureOut">
              <a:rPr lang="en-US" smtClean="0"/>
              <a:t>10/12/2022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4758D96-C2FC-4D64-9A0B-6879B86B0B30}" type="slidenum">
              <a:rPr lang="en-US" smtClean="0"/>
              <a:t>‹#›</a:t>
            </a:fld>
            <a:endParaRPr lang="en-US"/>
          </a:p>
        </p:txBody>
      </p:sp>
    </p:spTree>
    <p:extLst>
      <p:ext uri="{BB962C8B-B14F-4D97-AF65-F5344CB8AC3E}">
        <p14:creationId xmlns:p14="http://schemas.microsoft.com/office/powerpoint/2010/main" val="4258060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62C326E-CA72-47B6-A836-0185CF9CD9ED}" type="datetimeFigureOut">
              <a:rPr lang="en-US" smtClean="0"/>
              <a:t>10/12/2022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4758D96-C2FC-4D64-9A0B-6879B86B0B30}" type="slidenum">
              <a:rPr lang="en-US" smtClean="0"/>
              <a:t>‹#›</a:t>
            </a:fld>
            <a:endParaRPr lang="en-US"/>
          </a:p>
        </p:txBody>
      </p:sp>
    </p:spTree>
    <p:extLst>
      <p:ext uri="{BB962C8B-B14F-4D97-AF65-F5344CB8AC3E}">
        <p14:creationId xmlns:p14="http://schemas.microsoft.com/office/powerpoint/2010/main" val="3011439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2C326E-CA72-47B6-A836-0185CF9CD9ED}"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758D96-C2FC-4D64-9A0B-6879B86B0B30}" type="slidenum">
              <a:rPr lang="en-US" smtClean="0"/>
              <a:t>‹#›</a:t>
            </a:fld>
            <a:endParaRPr lang="en-US"/>
          </a:p>
        </p:txBody>
      </p:sp>
    </p:spTree>
    <p:extLst>
      <p:ext uri="{BB962C8B-B14F-4D97-AF65-F5344CB8AC3E}">
        <p14:creationId xmlns:p14="http://schemas.microsoft.com/office/powerpoint/2010/main" val="3643005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62C326E-CA72-47B6-A836-0185CF9CD9ED}" type="datetimeFigureOut">
              <a:rPr lang="en-US" smtClean="0"/>
              <a:t>10/12/2022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4758D96-C2FC-4D64-9A0B-6879B86B0B3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0054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AB9CB-E556-0E25-7327-073D0C2944E9}"/>
              </a:ext>
            </a:extLst>
          </p:cNvPr>
          <p:cNvSpPr>
            <a:spLocks noGrp="1"/>
          </p:cNvSpPr>
          <p:nvPr>
            <p:ph type="ctrTitle"/>
          </p:nvPr>
        </p:nvSpPr>
        <p:spPr/>
        <p:txBody>
          <a:bodyPr/>
          <a:lstStyle/>
          <a:p>
            <a:r>
              <a:rPr lang="ro-RO" dirty="0"/>
              <a:t>Bazele WFA</a:t>
            </a:r>
          </a:p>
        </p:txBody>
      </p:sp>
      <p:sp>
        <p:nvSpPr>
          <p:cNvPr id="3" name="Subtitle 2">
            <a:extLst>
              <a:ext uri="{FF2B5EF4-FFF2-40B4-BE49-F238E27FC236}">
                <a16:creationId xmlns:a16="http://schemas.microsoft.com/office/drawing/2014/main" id="{CFDB3200-7C89-D2B2-1238-BA5DE67D44F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2729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397E0-4825-BA99-E802-A558DF39D86E}"/>
              </a:ext>
            </a:extLst>
          </p:cNvPr>
          <p:cNvSpPr>
            <a:spLocks noGrp="1"/>
          </p:cNvSpPr>
          <p:nvPr>
            <p:ph type="title"/>
          </p:nvPr>
        </p:nvSpPr>
        <p:spPr/>
        <p:txBody>
          <a:bodyPr/>
          <a:lstStyle/>
          <a:p>
            <a:r>
              <a:rPr lang="ro-RO" dirty="0"/>
              <a:t>Jocul 2048</a:t>
            </a:r>
            <a:endParaRPr lang="en-US" dirty="0"/>
          </a:p>
        </p:txBody>
      </p:sp>
      <p:sp>
        <p:nvSpPr>
          <p:cNvPr id="3" name="Content Placeholder 2">
            <a:extLst>
              <a:ext uri="{FF2B5EF4-FFF2-40B4-BE49-F238E27FC236}">
                <a16:creationId xmlns:a16="http://schemas.microsoft.com/office/drawing/2014/main" id="{B6790D41-8897-9792-6E95-593D6E20BBD8}"/>
              </a:ext>
            </a:extLst>
          </p:cNvPr>
          <p:cNvSpPr>
            <a:spLocks noGrp="1"/>
          </p:cNvSpPr>
          <p:nvPr>
            <p:ph idx="1"/>
          </p:nvPr>
        </p:nvSpPr>
        <p:spPr/>
        <p:txBody>
          <a:bodyPr>
            <a:normAutofit/>
          </a:bodyPr>
          <a:lstStyle/>
          <a:p>
            <a:pPr lvl="1">
              <a:buFont typeface="Arial" panose="020B0604020202020204" pitchFamily="34" charset="0"/>
              <a:buChar char="•"/>
            </a:pPr>
            <a:r>
              <a:rPr lang="ro-RO" sz="2800" dirty="0"/>
              <a:t>De fiecare dată când apăsăm o tastă, vom verifica dacă are codul căutat de noi, și deocamdată, la fiecare apăsare, vom genera un nou tile și vom afișa rezultatul. Tot ce mai rămâne de făcut este să scriem algoritmul pentru fiecare din cele </a:t>
            </a:r>
            <a:r>
              <a:rPr lang="ro-RO" sz="2800"/>
              <a:t>4 cazuri.</a:t>
            </a:r>
            <a:endParaRPr lang="en-US" sz="2800" dirty="0"/>
          </a:p>
        </p:txBody>
      </p:sp>
      <p:pic>
        <p:nvPicPr>
          <p:cNvPr id="5" name="Picture 4">
            <a:extLst>
              <a:ext uri="{FF2B5EF4-FFF2-40B4-BE49-F238E27FC236}">
                <a16:creationId xmlns:a16="http://schemas.microsoft.com/office/drawing/2014/main" id="{C6698348-3DC1-460C-C557-F6C14E886BE2}"/>
              </a:ext>
            </a:extLst>
          </p:cNvPr>
          <p:cNvPicPr>
            <a:picLocks noChangeAspect="1"/>
          </p:cNvPicPr>
          <p:nvPr/>
        </p:nvPicPr>
        <p:blipFill>
          <a:blip r:embed="rId2"/>
          <a:stretch>
            <a:fillRect/>
          </a:stretch>
        </p:blipFill>
        <p:spPr>
          <a:xfrm>
            <a:off x="2158044" y="3569105"/>
            <a:ext cx="7875911" cy="2661022"/>
          </a:xfrm>
          <a:prstGeom prst="rect">
            <a:avLst/>
          </a:prstGeom>
        </p:spPr>
      </p:pic>
    </p:spTree>
    <p:extLst>
      <p:ext uri="{BB962C8B-B14F-4D97-AF65-F5344CB8AC3E}">
        <p14:creationId xmlns:p14="http://schemas.microsoft.com/office/powerpoint/2010/main" val="1975235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FDCD-549D-7B95-22D8-8BA8983968BA}"/>
              </a:ext>
            </a:extLst>
          </p:cNvPr>
          <p:cNvSpPr>
            <a:spLocks noGrp="1"/>
          </p:cNvSpPr>
          <p:nvPr>
            <p:ph type="title"/>
          </p:nvPr>
        </p:nvSpPr>
        <p:spPr/>
        <p:txBody>
          <a:bodyPr/>
          <a:lstStyle/>
          <a:p>
            <a:r>
              <a:rPr lang="ro-RO" dirty="0"/>
              <a:t>Controale WFA</a:t>
            </a:r>
            <a:endParaRPr lang="en-US" dirty="0"/>
          </a:p>
        </p:txBody>
      </p:sp>
      <p:sp>
        <p:nvSpPr>
          <p:cNvPr id="3" name="Content Placeholder 2">
            <a:extLst>
              <a:ext uri="{FF2B5EF4-FFF2-40B4-BE49-F238E27FC236}">
                <a16:creationId xmlns:a16="http://schemas.microsoft.com/office/drawing/2014/main" id="{9CAD7DC9-9CB8-AABB-6CD1-097B779A77FD}"/>
              </a:ext>
            </a:extLst>
          </p:cNvPr>
          <p:cNvSpPr>
            <a:spLocks noGrp="1"/>
          </p:cNvSpPr>
          <p:nvPr>
            <p:ph idx="1"/>
          </p:nvPr>
        </p:nvSpPr>
        <p:spPr/>
        <p:txBody>
          <a:bodyPr>
            <a:normAutofit/>
          </a:bodyPr>
          <a:lstStyle/>
          <a:p>
            <a:pPr lvl="1">
              <a:buFont typeface="Arial" panose="020B0604020202020204" pitchFamily="34" charset="0"/>
              <a:buChar char="•"/>
            </a:pPr>
            <a:r>
              <a:rPr lang="ro-RO" sz="2800" dirty="0"/>
              <a:t>„Controalele” sunt elementele de bază ce pot fi folosite în alcătuirea unui formular.</a:t>
            </a:r>
          </a:p>
          <a:p>
            <a:pPr lvl="1">
              <a:buFont typeface="Arial" panose="020B0604020202020204" pitchFamily="34" charset="0"/>
              <a:buChar char="•"/>
            </a:pPr>
            <a:r>
              <a:rPr lang="ro-RO" sz="2800" dirty="0"/>
              <a:t>Cele mai folosite sunt:</a:t>
            </a:r>
          </a:p>
          <a:p>
            <a:pPr lvl="2">
              <a:buFont typeface="Arial" panose="020B0604020202020204" pitchFamily="34" charset="0"/>
              <a:buChar char="•"/>
            </a:pPr>
            <a:r>
              <a:rPr lang="ro-RO" sz="2400" dirty="0"/>
              <a:t>PictureBox</a:t>
            </a:r>
          </a:p>
          <a:p>
            <a:pPr lvl="2">
              <a:buFont typeface="Arial" panose="020B0604020202020204" pitchFamily="34" charset="0"/>
              <a:buChar char="•"/>
            </a:pPr>
            <a:r>
              <a:rPr lang="ro-RO" sz="2400" dirty="0"/>
              <a:t>Button</a:t>
            </a:r>
          </a:p>
          <a:p>
            <a:pPr lvl="2">
              <a:buFont typeface="Arial" panose="020B0604020202020204" pitchFamily="34" charset="0"/>
              <a:buChar char="•"/>
            </a:pPr>
            <a:r>
              <a:rPr lang="ro-RO" sz="2400" dirty="0"/>
              <a:t>Label</a:t>
            </a:r>
          </a:p>
          <a:p>
            <a:pPr lvl="2">
              <a:buFont typeface="Arial" panose="020B0604020202020204" pitchFamily="34" charset="0"/>
              <a:buChar char="•"/>
            </a:pPr>
            <a:r>
              <a:rPr lang="ro-RO" sz="2400" dirty="0"/>
              <a:t>TextBox</a:t>
            </a:r>
          </a:p>
          <a:p>
            <a:pPr lvl="2">
              <a:buFont typeface="Arial" panose="020B0604020202020204" pitchFamily="34" charset="0"/>
              <a:buChar char="•"/>
            </a:pPr>
            <a:r>
              <a:rPr lang="ro-RO" sz="2400" dirty="0"/>
              <a:t>Timer</a:t>
            </a:r>
          </a:p>
          <a:p>
            <a:pPr lvl="2">
              <a:buFont typeface="Arial" panose="020B0604020202020204" pitchFamily="34" charset="0"/>
              <a:buChar char="•"/>
            </a:pPr>
            <a:r>
              <a:rPr lang="ro-RO" sz="2400" dirty="0"/>
              <a:t>ToolTip</a:t>
            </a:r>
            <a:endParaRPr lang="en-US" sz="2400" dirty="0"/>
          </a:p>
        </p:txBody>
      </p:sp>
      <p:pic>
        <p:nvPicPr>
          <p:cNvPr id="5" name="Picture 4">
            <a:extLst>
              <a:ext uri="{FF2B5EF4-FFF2-40B4-BE49-F238E27FC236}">
                <a16:creationId xmlns:a16="http://schemas.microsoft.com/office/drawing/2014/main" id="{6AF430CA-D622-7AE2-84EC-A071E890ADA8}"/>
              </a:ext>
            </a:extLst>
          </p:cNvPr>
          <p:cNvPicPr>
            <a:picLocks noChangeAspect="1"/>
          </p:cNvPicPr>
          <p:nvPr/>
        </p:nvPicPr>
        <p:blipFill>
          <a:blip r:embed="rId2"/>
          <a:stretch>
            <a:fillRect/>
          </a:stretch>
        </p:blipFill>
        <p:spPr>
          <a:xfrm>
            <a:off x="5588927" y="2397897"/>
            <a:ext cx="5566753" cy="3764375"/>
          </a:xfrm>
          <a:prstGeom prst="rect">
            <a:avLst/>
          </a:prstGeom>
        </p:spPr>
      </p:pic>
    </p:spTree>
    <p:extLst>
      <p:ext uri="{BB962C8B-B14F-4D97-AF65-F5344CB8AC3E}">
        <p14:creationId xmlns:p14="http://schemas.microsoft.com/office/powerpoint/2010/main" val="384235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94BB-7FC5-DACB-8BA2-444452178AC9}"/>
              </a:ext>
            </a:extLst>
          </p:cNvPr>
          <p:cNvSpPr>
            <a:spLocks noGrp="1"/>
          </p:cNvSpPr>
          <p:nvPr>
            <p:ph type="title"/>
          </p:nvPr>
        </p:nvSpPr>
        <p:spPr/>
        <p:txBody>
          <a:bodyPr/>
          <a:lstStyle/>
          <a:p>
            <a:r>
              <a:rPr lang="ro-RO" dirty="0"/>
              <a:t>Evenimentele controalelor</a:t>
            </a:r>
            <a:endParaRPr lang="en-US" dirty="0"/>
          </a:p>
        </p:txBody>
      </p:sp>
      <p:sp>
        <p:nvSpPr>
          <p:cNvPr id="3" name="Content Placeholder 2">
            <a:extLst>
              <a:ext uri="{FF2B5EF4-FFF2-40B4-BE49-F238E27FC236}">
                <a16:creationId xmlns:a16="http://schemas.microsoft.com/office/drawing/2014/main" id="{7C64D118-B3CA-9E63-3B47-19AC77AFBD2F}"/>
              </a:ext>
            </a:extLst>
          </p:cNvPr>
          <p:cNvSpPr>
            <a:spLocks noGrp="1"/>
          </p:cNvSpPr>
          <p:nvPr>
            <p:ph idx="1"/>
          </p:nvPr>
        </p:nvSpPr>
        <p:spPr>
          <a:xfrm>
            <a:off x="1097280" y="2144314"/>
            <a:ext cx="10058400" cy="4023360"/>
          </a:xfrm>
        </p:spPr>
        <p:txBody>
          <a:bodyPr>
            <a:normAutofit/>
          </a:bodyPr>
          <a:lstStyle/>
          <a:p>
            <a:pPr lvl="1">
              <a:buFont typeface="Arial" panose="020B0604020202020204" pitchFamily="34" charset="0"/>
              <a:buChar char="•"/>
            </a:pPr>
            <a:r>
              <a:rPr lang="ro-RO" sz="2800" dirty="0"/>
              <a:t>Dacă dați dublu click pe unul din controale, o metodă pentru cel mai util eveniment pentru acel control va fi creată.</a:t>
            </a:r>
          </a:p>
          <a:p>
            <a:pPr lvl="1">
              <a:buFont typeface="Arial" panose="020B0604020202020204" pitchFamily="34" charset="0"/>
              <a:buChar char="•"/>
            </a:pPr>
            <a:r>
              <a:rPr lang="ro-RO" sz="2800" dirty="0"/>
              <a:t>De exemplu, pentru buton, se va crea metoda Click a acelui buton.</a:t>
            </a:r>
          </a:p>
          <a:p>
            <a:pPr lvl="1">
              <a:buFont typeface="Arial" panose="020B0604020202020204" pitchFamily="34" charset="0"/>
              <a:buChar char="•"/>
            </a:pPr>
            <a:r>
              <a:rPr lang="ro-RO" sz="2800" dirty="0"/>
              <a:t>În cod, două elemente sunt foarte utile când se lucrează cu picture box-uri: un obiect de tip Graphics și unul de tip Bitmap.</a:t>
            </a:r>
          </a:p>
          <a:p>
            <a:pPr lvl="1">
              <a:buFont typeface="Arial" panose="020B0604020202020204" pitchFamily="34" charset="0"/>
              <a:buChar char="•"/>
            </a:pPr>
            <a:r>
              <a:rPr lang="ro-RO" sz="2800" dirty="0"/>
              <a:t>Obiectul bitmap va fi folosit ca și imaginea pictureBox-ului, iar obiectul graphics pentru a</a:t>
            </a:r>
            <a:r>
              <a:rPr lang="en-US" sz="2800" dirty="0"/>
              <a:t> </a:t>
            </a:r>
            <a:r>
              <a:rPr lang="ro-RO" sz="2800" dirty="0"/>
              <a:t>„desena”</a:t>
            </a:r>
            <a:r>
              <a:rPr lang="en-US" sz="2800" dirty="0"/>
              <a:t> </a:t>
            </a:r>
            <a:r>
              <a:rPr lang="ro-RO" sz="2800" dirty="0"/>
              <a:t>în acesta.</a:t>
            </a:r>
          </a:p>
          <a:p>
            <a:pPr lvl="1">
              <a:buFont typeface="Arial" panose="020B0604020202020204" pitchFamily="34" charset="0"/>
              <a:buChar char="•"/>
            </a:pPr>
            <a:r>
              <a:rPr lang="ro-RO" sz="2800" dirty="0"/>
              <a:t>Obiectul graphics are o mulțime de metode de desenare: </a:t>
            </a:r>
            <a:r>
              <a:rPr lang="en-US" sz="2800" dirty="0"/>
              <a:t>D</a:t>
            </a:r>
            <a:r>
              <a:rPr lang="ro-RO" sz="2800" dirty="0"/>
              <a:t>rawLine </a:t>
            </a:r>
            <a:r>
              <a:rPr lang="en-US" sz="2800" dirty="0"/>
              <a:t>D</a:t>
            </a:r>
            <a:r>
              <a:rPr lang="ro-RO" sz="2800" dirty="0"/>
              <a:t>rawEllipse, </a:t>
            </a:r>
            <a:r>
              <a:rPr lang="en-US" sz="2800" dirty="0"/>
              <a:t>D</a:t>
            </a:r>
            <a:r>
              <a:rPr lang="ro-RO" sz="2800" dirty="0"/>
              <a:t>rawPolligon, dar cea mai utilă este </a:t>
            </a:r>
            <a:r>
              <a:rPr lang="en-US" sz="2800" dirty="0"/>
              <a:t>D</a:t>
            </a:r>
            <a:r>
              <a:rPr lang="ro-RO" sz="2800" dirty="0"/>
              <a:t>rawImage.</a:t>
            </a:r>
          </a:p>
        </p:txBody>
      </p:sp>
    </p:spTree>
    <p:extLst>
      <p:ext uri="{BB962C8B-B14F-4D97-AF65-F5344CB8AC3E}">
        <p14:creationId xmlns:p14="http://schemas.microsoft.com/office/powerpoint/2010/main" val="2919546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A0FB-1F3A-8C5E-DF11-4C8FB0B00DEE}"/>
              </a:ext>
            </a:extLst>
          </p:cNvPr>
          <p:cNvSpPr>
            <a:spLocks noGrp="1"/>
          </p:cNvSpPr>
          <p:nvPr>
            <p:ph type="title"/>
          </p:nvPr>
        </p:nvSpPr>
        <p:spPr/>
        <p:txBody>
          <a:bodyPr/>
          <a:lstStyle/>
          <a:p>
            <a:r>
              <a:rPr lang="en-US" dirty="0"/>
              <a:t>Ad</a:t>
            </a:r>
            <a:r>
              <a:rPr lang="ro-RO" dirty="0"/>
              <a:t>ăugarea programatică a controalelor</a:t>
            </a:r>
            <a:endParaRPr lang="en-US" dirty="0"/>
          </a:p>
        </p:txBody>
      </p:sp>
      <p:sp>
        <p:nvSpPr>
          <p:cNvPr id="3" name="Content Placeholder 2">
            <a:extLst>
              <a:ext uri="{FF2B5EF4-FFF2-40B4-BE49-F238E27FC236}">
                <a16:creationId xmlns:a16="http://schemas.microsoft.com/office/drawing/2014/main" id="{623D67CA-E6FD-C203-6895-CFE3D4EC233E}"/>
              </a:ext>
            </a:extLst>
          </p:cNvPr>
          <p:cNvSpPr>
            <a:spLocks noGrp="1"/>
          </p:cNvSpPr>
          <p:nvPr>
            <p:ph idx="1"/>
          </p:nvPr>
        </p:nvSpPr>
        <p:spPr>
          <a:xfrm>
            <a:off x="1066800" y="2153644"/>
            <a:ext cx="10058400" cy="4023360"/>
          </a:xfrm>
        </p:spPr>
        <p:txBody>
          <a:bodyPr>
            <a:normAutofit/>
          </a:bodyPr>
          <a:lstStyle/>
          <a:p>
            <a:pPr lvl="1" algn="just">
              <a:buFont typeface="Arial" panose="020B0604020202020204" pitchFamily="34" charset="0"/>
              <a:buChar char="•"/>
            </a:pPr>
            <a:r>
              <a:rPr lang="ro-RO" sz="2800" dirty="0"/>
              <a:t>Pentru jocuri ce au la bază o matrice, controalele nu sunt adăugate manual, ci sunt adăugate prin cod, astfel fiind salvate ca si matrice.</a:t>
            </a:r>
          </a:p>
          <a:p>
            <a:pPr lvl="1" algn="just">
              <a:buFont typeface="Arial" panose="020B0604020202020204" pitchFamily="34" charset="0"/>
              <a:buChar char="•"/>
            </a:pPr>
            <a:r>
              <a:rPr lang="ro-RO" sz="2800" dirty="0"/>
              <a:t>Pentru jocul 2048, putem considera o matrice de PictureBox de dimensiunea 4x4. Parcurgem matricea și creem toate pictureBox-urile necesare:</a:t>
            </a:r>
          </a:p>
          <a:p>
            <a:pPr lvl="1" algn="just">
              <a:buFont typeface="Arial" panose="020B0604020202020204" pitchFamily="34" charset="0"/>
              <a:buChar char="•"/>
            </a:pPr>
            <a:r>
              <a:rPr lang="ro-RO" sz="2800" dirty="0"/>
              <a:t>Pentru a fi afișate, trebuie să îi dăm un „părinte” controlului. Acesta mai are nevoie de dimensiune și o culoare inițială pentru a putea fi văzut.</a:t>
            </a:r>
          </a:p>
          <a:p>
            <a:pPr lvl="1" algn="just">
              <a:buFont typeface="Arial" panose="020B0604020202020204" pitchFamily="34" charset="0"/>
              <a:buChar char="•"/>
            </a:pPr>
            <a:r>
              <a:rPr lang="ro-RO" sz="2800" dirty="0"/>
              <a:t>Let’s run the program!</a:t>
            </a:r>
          </a:p>
        </p:txBody>
      </p:sp>
    </p:spTree>
    <p:extLst>
      <p:ext uri="{BB962C8B-B14F-4D97-AF65-F5344CB8AC3E}">
        <p14:creationId xmlns:p14="http://schemas.microsoft.com/office/powerpoint/2010/main" val="708663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40A84-3EF4-A625-70E8-C1C7E7F35B0F}"/>
              </a:ext>
            </a:extLst>
          </p:cNvPr>
          <p:cNvSpPr>
            <a:spLocks noGrp="1"/>
          </p:cNvSpPr>
          <p:nvPr>
            <p:ph type="title"/>
          </p:nvPr>
        </p:nvSpPr>
        <p:spPr/>
        <p:txBody>
          <a:bodyPr/>
          <a:lstStyle/>
          <a:p>
            <a:r>
              <a:rPr lang="en-US" dirty="0"/>
              <a:t>Ad</a:t>
            </a:r>
            <a:r>
              <a:rPr lang="ro-RO" dirty="0"/>
              <a:t>ăugarea programatică a controalelor</a:t>
            </a:r>
            <a:endParaRPr lang="en-US" dirty="0"/>
          </a:p>
        </p:txBody>
      </p:sp>
      <p:sp>
        <p:nvSpPr>
          <p:cNvPr id="3" name="Content Placeholder 2">
            <a:extLst>
              <a:ext uri="{FF2B5EF4-FFF2-40B4-BE49-F238E27FC236}">
                <a16:creationId xmlns:a16="http://schemas.microsoft.com/office/drawing/2014/main" id="{C26898BB-09F5-7982-1562-F87232916DC8}"/>
              </a:ext>
            </a:extLst>
          </p:cNvPr>
          <p:cNvSpPr>
            <a:spLocks noGrp="1"/>
          </p:cNvSpPr>
          <p:nvPr>
            <p:ph idx="1"/>
          </p:nvPr>
        </p:nvSpPr>
        <p:spPr>
          <a:xfrm>
            <a:off x="1097280" y="2144314"/>
            <a:ext cx="10058400" cy="4023360"/>
          </a:xfrm>
        </p:spPr>
        <p:txBody>
          <a:bodyPr>
            <a:normAutofit/>
          </a:bodyPr>
          <a:lstStyle/>
          <a:p>
            <a:pPr lvl="1">
              <a:buFont typeface="Arial" panose="020B0604020202020204" pitchFamily="34" charset="0"/>
              <a:buChar char="•"/>
            </a:pPr>
            <a:endParaRPr lang="ro-RO" sz="2800" dirty="0"/>
          </a:p>
          <a:p>
            <a:pPr lvl="1">
              <a:buFont typeface="Arial" panose="020B0604020202020204" pitchFamily="34" charset="0"/>
              <a:buChar char="•"/>
            </a:pPr>
            <a:endParaRPr lang="ro-RO" sz="2800" dirty="0"/>
          </a:p>
          <a:p>
            <a:pPr lvl="1">
              <a:buFont typeface="Arial" panose="020B0604020202020204" pitchFamily="34" charset="0"/>
              <a:buChar char="•"/>
            </a:pPr>
            <a:endParaRPr lang="ro-RO" sz="2800" dirty="0"/>
          </a:p>
          <a:p>
            <a:pPr lvl="1">
              <a:buFont typeface="Arial" panose="020B0604020202020204" pitchFamily="34" charset="0"/>
              <a:buChar char="•"/>
            </a:pPr>
            <a:endParaRPr lang="ro-RO" sz="2800" dirty="0"/>
          </a:p>
          <a:p>
            <a:pPr lvl="1">
              <a:buFont typeface="Arial" panose="020B0604020202020204" pitchFamily="34" charset="0"/>
              <a:buChar char="•"/>
            </a:pPr>
            <a:endParaRPr lang="ro-RO" sz="2800" dirty="0"/>
          </a:p>
          <a:p>
            <a:pPr lvl="1">
              <a:buFont typeface="Arial" panose="020B0604020202020204" pitchFamily="34" charset="0"/>
              <a:buChar char="•"/>
            </a:pPr>
            <a:endParaRPr lang="ro-RO" sz="2800" dirty="0"/>
          </a:p>
          <a:p>
            <a:pPr lvl="1">
              <a:buFont typeface="Arial" panose="020B0604020202020204" pitchFamily="34" charset="0"/>
              <a:buChar char="•"/>
            </a:pPr>
            <a:endParaRPr lang="ro-RO" sz="2800" dirty="0"/>
          </a:p>
          <a:p>
            <a:pPr lvl="1">
              <a:buFont typeface="Arial" panose="020B0604020202020204" pitchFamily="34" charset="0"/>
              <a:buChar char="•"/>
            </a:pPr>
            <a:r>
              <a:rPr lang="ro-RO" sz="2800" dirty="0"/>
              <a:t>Something doesn</a:t>
            </a:r>
            <a:r>
              <a:rPr lang="en-US" sz="2800" dirty="0"/>
              <a:t>’</a:t>
            </a:r>
            <a:r>
              <a:rPr lang="ro-RO" sz="2800" dirty="0"/>
              <a:t>t seem right...</a:t>
            </a:r>
          </a:p>
        </p:txBody>
      </p:sp>
      <p:pic>
        <p:nvPicPr>
          <p:cNvPr id="5" name="Picture 4">
            <a:extLst>
              <a:ext uri="{FF2B5EF4-FFF2-40B4-BE49-F238E27FC236}">
                <a16:creationId xmlns:a16="http://schemas.microsoft.com/office/drawing/2014/main" id="{99CCED98-A205-1317-E549-C12390709C2F}"/>
              </a:ext>
            </a:extLst>
          </p:cNvPr>
          <p:cNvPicPr>
            <a:picLocks noChangeAspect="1"/>
          </p:cNvPicPr>
          <p:nvPr/>
        </p:nvPicPr>
        <p:blipFill>
          <a:blip r:embed="rId2"/>
          <a:stretch>
            <a:fillRect/>
          </a:stretch>
        </p:blipFill>
        <p:spPr>
          <a:xfrm>
            <a:off x="513183" y="1870776"/>
            <a:ext cx="6312645" cy="3116447"/>
          </a:xfrm>
          <a:prstGeom prst="rect">
            <a:avLst/>
          </a:prstGeom>
        </p:spPr>
      </p:pic>
      <p:pic>
        <p:nvPicPr>
          <p:cNvPr id="7" name="Picture 6">
            <a:extLst>
              <a:ext uri="{FF2B5EF4-FFF2-40B4-BE49-F238E27FC236}">
                <a16:creationId xmlns:a16="http://schemas.microsoft.com/office/drawing/2014/main" id="{9FC23534-C414-CEFF-F74F-C1F7DBFD0666}"/>
              </a:ext>
            </a:extLst>
          </p:cNvPr>
          <p:cNvPicPr>
            <a:picLocks noChangeAspect="1"/>
          </p:cNvPicPr>
          <p:nvPr/>
        </p:nvPicPr>
        <p:blipFill>
          <a:blip r:embed="rId3"/>
          <a:stretch>
            <a:fillRect/>
          </a:stretch>
        </p:blipFill>
        <p:spPr>
          <a:xfrm>
            <a:off x="7167214" y="1845734"/>
            <a:ext cx="4768972" cy="3890477"/>
          </a:xfrm>
          <a:prstGeom prst="rect">
            <a:avLst/>
          </a:prstGeom>
        </p:spPr>
      </p:pic>
    </p:spTree>
    <p:extLst>
      <p:ext uri="{BB962C8B-B14F-4D97-AF65-F5344CB8AC3E}">
        <p14:creationId xmlns:p14="http://schemas.microsoft.com/office/powerpoint/2010/main" val="3190706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3E495-DBCC-431E-D956-320BFADC6E0D}"/>
              </a:ext>
            </a:extLst>
          </p:cNvPr>
          <p:cNvSpPr>
            <a:spLocks noGrp="1"/>
          </p:cNvSpPr>
          <p:nvPr>
            <p:ph type="title"/>
          </p:nvPr>
        </p:nvSpPr>
        <p:spPr/>
        <p:txBody>
          <a:bodyPr/>
          <a:lstStyle/>
          <a:p>
            <a:r>
              <a:rPr lang="en-US" dirty="0"/>
              <a:t>Ad</a:t>
            </a:r>
            <a:r>
              <a:rPr lang="ro-RO" dirty="0"/>
              <a:t>ăugarea programatică a controalelor</a:t>
            </a:r>
            <a:endParaRPr lang="en-US" dirty="0"/>
          </a:p>
        </p:txBody>
      </p:sp>
      <p:sp>
        <p:nvSpPr>
          <p:cNvPr id="3" name="Content Placeholder 2">
            <a:extLst>
              <a:ext uri="{FF2B5EF4-FFF2-40B4-BE49-F238E27FC236}">
                <a16:creationId xmlns:a16="http://schemas.microsoft.com/office/drawing/2014/main" id="{A3C6A937-3DC3-D1A1-584B-034613931486}"/>
              </a:ext>
            </a:extLst>
          </p:cNvPr>
          <p:cNvSpPr>
            <a:spLocks noGrp="1"/>
          </p:cNvSpPr>
          <p:nvPr>
            <p:ph idx="1"/>
          </p:nvPr>
        </p:nvSpPr>
        <p:spPr>
          <a:xfrm>
            <a:off x="1097280" y="1954108"/>
            <a:ext cx="10058400" cy="4023360"/>
          </a:xfrm>
        </p:spPr>
        <p:txBody>
          <a:bodyPr>
            <a:normAutofit/>
          </a:bodyPr>
          <a:lstStyle/>
          <a:p>
            <a:pPr lvl="1" algn="just">
              <a:buFont typeface="Arial" panose="020B0604020202020204" pitchFamily="34" charset="0"/>
              <a:buChar char="•"/>
            </a:pPr>
            <a:r>
              <a:rPr lang="ro-RO" sz="2800" dirty="0"/>
              <a:t>Toate controalele sunt create și afișate, dar toate sunt in colțul din stânga sus a ecranului (la poziția 0,0 ). Deci mai trebuie să adăugăm locația pictureBox-urilor, în funcție de locația în matrice.</a:t>
            </a:r>
          </a:p>
          <a:p>
            <a:pPr lvl="1" algn="just">
              <a:buFont typeface="Arial" panose="020B0604020202020204" pitchFamily="34" charset="0"/>
              <a:buChar char="•"/>
            </a:pPr>
            <a:r>
              <a:rPr lang="ro-RO" sz="2800" dirty="0"/>
              <a:t>Poziția X va fi dată de coloana din matrice, iar poziția Y de linie. Înmulțim valoarea cu dimensiunea pictureBox-ului.</a:t>
            </a:r>
          </a:p>
          <a:p>
            <a:pPr lvl="1" algn="just">
              <a:buFont typeface="Arial" panose="020B0604020202020204" pitchFamily="34" charset="0"/>
              <a:buChar char="•"/>
            </a:pPr>
            <a:r>
              <a:rPr lang="ro-RO" sz="2800" dirty="0"/>
              <a:t>Problema acum este că acestea sunt lipite unele de celelalte, pentru un aspect mai bun, vom da size-ul mai mic, și vom face un offset inițial. Size-ul total trebuie să rămână același:</a:t>
            </a:r>
            <a:endParaRPr lang="en-US" sz="2800" dirty="0"/>
          </a:p>
        </p:txBody>
      </p:sp>
      <p:pic>
        <p:nvPicPr>
          <p:cNvPr id="7" name="Picture 6">
            <a:extLst>
              <a:ext uri="{FF2B5EF4-FFF2-40B4-BE49-F238E27FC236}">
                <a16:creationId xmlns:a16="http://schemas.microsoft.com/office/drawing/2014/main" id="{D7C847FC-DDEC-CA7C-535E-E9E5BCAB51D6}"/>
              </a:ext>
            </a:extLst>
          </p:cNvPr>
          <p:cNvPicPr>
            <a:picLocks noChangeAspect="1"/>
          </p:cNvPicPr>
          <p:nvPr/>
        </p:nvPicPr>
        <p:blipFill>
          <a:blip r:embed="rId2"/>
          <a:stretch>
            <a:fillRect/>
          </a:stretch>
        </p:blipFill>
        <p:spPr>
          <a:xfrm>
            <a:off x="1097280" y="5533142"/>
            <a:ext cx="10239375" cy="381000"/>
          </a:xfrm>
          <a:prstGeom prst="rect">
            <a:avLst/>
          </a:prstGeom>
        </p:spPr>
      </p:pic>
    </p:spTree>
    <p:extLst>
      <p:ext uri="{BB962C8B-B14F-4D97-AF65-F5344CB8AC3E}">
        <p14:creationId xmlns:p14="http://schemas.microsoft.com/office/powerpoint/2010/main" val="1255307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E223D-B3A9-26C4-65E2-A15D6EECA9A3}"/>
              </a:ext>
            </a:extLst>
          </p:cNvPr>
          <p:cNvSpPr>
            <a:spLocks noGrp="1"/>
          </p:cNvSpPr>
          <p:nvPr>
            <p:ph type="title"/>
          </p:nvPr>
        </p:nvSpPr>
        <p:spPr/>
        <p:txBody>
          <a:bodyPr/>
          <a:lstStyle/>
          <a:p>
            <a:r>
              <a:rPr lang="ro-RO" dirty="0"/>
              <a:t>Jocul 2048</a:t>
            </a:r>
            <a:endParaRPr lang="en-US" dirty="0"/>
          </a:p>
        </p:txBody>
      </p:sp>
      <p:sp>
        <p:nvSpPr>
          <p:cNvPr id="3" name="Content Placeholder 2">
            <a:extLst>
              <a:ext uri="{FF2B5EF4-FFF2-40B4-BE49-F238E27FC236}">
                <a16:creationId xmlns:a16="http://schemas.microsoft.com/office/drawing/2014/main" id="{6482EB19-184E-4A7D-33F8-5281138D87FB}"/>
              </a:ext>
            </a:extLst>
          </p:cNvPr>
          <p:cNvSpPr>
            <a:spLocks noGrp="1"/>
          </p:cNvSpPr>
          <p:nvPr>
            <p:ph idx="1"/>
          </p:nvPr>
        </p:nvSpPr>
        <p:spPr>
          <a:xfrm>
            <a:off x="1097281" y="1845734"/>
            <a:ext cx="5340841" cy="4489752"/>
          </a:xfrm>
        </p:spPr>
        <p:txBody>
          <a:bodyPr>
            <a:normAutofit fontScale="92500" lnSpcReduction="20000"/>
          </a:bodyPr>
          <a:lstStyle/>
          <a:p>
            <a:pPr lvl="1" algn="just">
              <a:buFont typeface="Arial" panose="020B0604020202020204" pitchFamily="34" charset="0"/>
              <a:buChar char="•"/>
            </a:pPr>
            <a:r>
              <a:rPr lang="ro-RO" sz="2800" dirty="0"/>
              <a:t>Acum avem matricea afișată corect.</a:t>
            </a:r>
          </a:p>
          <a:p>
            <a:pPr lvl="1" algn="just">
              <a:spcAft>
                <a:spcPts val="1800"/>
              </a:spcAft>
              <a:buFont typeface="Arial" panose="020B0604020202020204" pitchFamily="34" charset="0"/>
              <a:buChar char="•"/>
            </a:pPr>
            <a:r>
              <a:rPr lang="ro-RO" sz="2800" dirty="0"/>
              <a:t>Mai departe, trebuie să generăm tile-uri noi cu valoarea 2</a:t>
            </a:r>
            <a:r>
              <a:rPr lang="en-US" sz="2800" dirty="0"/>
              <a:t> </a:t>
            </a:r>
            <a:r>
              <a:rPr lang="ro-RO" sz="2800" dirty="0"/>
              <a:t>sau</a:t>
            </a:r>
            <a:r>
              <a:rPr lang="en-US" sz="2800" dirty="0"/>
              <a:t> 4</a:t>
            </a:r>
            <a:r>
              <a:rPr lang="ro-RO" sz="2800" dirty="0"/>
              <a:t>. Pentru asta, alegem o poziție dintr-o matrice de numere care încă nu e completată (are valoarea 0) și punem valoarea 2</a:t>
            </a:r>
            <a:r>
              <a:rPr lang="en-US" sz="2800" dirty="0"/>
              <a:t> </a:t>
            </a:r>
            <a:r>
              <a:rPr lang="ro-RO" sz="2800" dirty="0"/>
              <a:t>sau 4 în matrice.</a:t>
            </a:r>
          </a:p>
          <a:p>
            <a:pPr lvl="1" algn="just">
              <a:buFont typeface="Arial" panose="020B0604020202020204" pitchFamily="34" charset="0"/>
              <a:buChar char="•"/>
            </a:pPr>
            <a:r>
              <a:rPr lang="ro-RO" sz="2800" dirty="0"/>
              <a:t>La final, facem o funcție pentru a afișa conținutul matricei. Pentru fiecare element din aceasta, dăm o culoare de fundal diferită matricei de pictudeBox-uri. Deocamdată vom păstra doar culorile de fundal pentru a deosebi valorile, pentru simplitate.</a:t>
            </a:r>
            <a:endParaRPr lang="en-US" sz="2800" dirty="0"/>
          </a:p>
        </p:txBody>
      </p:sp>
      <p:pic>
        <p:nvPicPr>
          <p:cNvPr id="5" name="Picture 4">
            <a:extLst>
              <a:ext uri="{FF2B5EF4-FFF2-40B4-BE49-F238E27FC236}">
                <a16:creationId xmlns:a16="http://schemas.microsoft.com/office/drawing/2014/main" id="{96330EB7-E547-993C-01D1-6D224E8ACE38}"/>
              </a:ext>
            </a:extLst>
          </p:cNvPr>
          <p:cNvPicPr>
            <a:picLocks noChangeAspect="1"/>
          </p:cNvPicPr>
          <p:nvPr/>
        </p:nvPicPr>
        <p:blipFill>
          <a:blip r:embed="rId2"/>
          <a:stretch>
            <a:fillRect/>
          </a:stretch>
        </p:blipFill>
        <p:spPr>
          <a:xfrm>
            <a:off x="6830006" y="1984767"/>
            <a:ext cx="4695631" cy="3818289"/>
          </a:xfrm>
          <a:prstGeom prst="rect">
            <a:avLst/>
          </a:prstGeom>
        </p:spPr>
      </p:pic>
    </p:spTree>
    <p:extLst>
      <p:ext uri="{BB962C8B-B14F-4D97-AF65-F5344CB8AC3E}">
        <p14:creationId xmlns:p14="http://schemas.microsoft.com/office/powerpoint/2010/main" val="422740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21E28-AD8E-7A01-3C2D-B5DFB15038B4}"/>
              </a:ext>
            </a:extLst>
          </p:cNvPr>
          <p:cNvSpPr>
            <a:spLocks noGrp="1"/>
          </p:cNvSpPr>
          <p:nvPr>
            <p:ph type="title"/>
          </p:nvPr>
        </p:nvSpPr>
        <p:spPr/>
        <p:txBody>
          <a:bodyPr/>
          <a:lstStyle/>
          <a:p>
            <a:r>
              <a:rPr lang="ro-RO" dirty="0"/>
              <a:t>Jocul 2048</a:t>
            </a:r>
            <a:endParaRPr lang="en-US" dirty="0"/>
          </a:p>
        </p:txBody>
      </p:sp>
      <p:sp>
        <p:nvSpPr>
          <p:cNvPr id="3" name="Content Placeholder 2">
            <a:extLst>
              <a:ext uri="{FF2B5EF4-FFF2-40B4-BE49-F238E27FC236}">
                <a16:creationId xmlns:a16="http://schemas.microsoft.com/office/drawing/2014/main" id="{ED08FAFD-C05E-96A2-B4BB-D44C65B2D677}"/>
              </a:ext>
            </a:extLst>
          </p:cNvPr>
          <p:cNvSpPr>
            <a:spLocks noGrp="1"/>
          </p:cNvSpPr>
          <p:nvPr>
            <p:ph idx="1"/>
          </p:nvPr>
        </p:nvSpPr>
        <p:spPr>
          <a:xfrm>
            <a:off x="1060580" y="1845734"/>
            <a:ext cx="4706361" cy="4499082"/>
          </a:xfrm>
        </p:spPr>
        <p:txBody>
          <a:bodyPr>
            <a:normAutofit/>
          </a:bodyPr>
          <a:lstStyle/>
          <a:p>
            <a:pPr lvl="1" algn="just">
              <a:buFont typeface="Arial" panose="020B0604020202020204" pitchFamily="34" charset="0"/>
              <a:buChar char="•"/>
            </a:pPr>
            <a:r>
              <a:rPr lang="ro-RO" sz="2800" dirty="0"/>
              <a:t>Când apăsăm pe New Game, putem observa că două tile-uri au backbround diferit, și de fiecare dată pe poziții diferite. Ca să verificăm dacă merge schimbatul fundalului pentru alte valori, putem să dăm alte valori la generare și să vedem dacă cele obținute sunt cele la care ne așteptăm.</a:t>
            </a:r>
            <a:endParaRPr lang="en-US" sz="2800" dirty="0"/>
          </a:p>
        </p:txBody>
      </p:sp>
      <p:pic>
        <p:nvPicPr>
          <p:cNvPr id="5" name="Picture 4">
            <a:extLst>
              <a:ext uri="{FF2B5EF4-FFF2-40B4-BE49-F238E27FC236}">
                <a16:creationId xmlns:a16="http://schemas.microsoft.com/office/drawing/2014/main" id="{8F498DA2-27F5-8F32-C370-9FCE8308700D}"/>
              </a:ext>
            </a:extLst>
          </p:cNvPr>
          <p:cNvPicPr>
            <a:picLocks noChangeAspect="1"/>
          </p:cNvPicPr>
          <p:nvPr/>
        </p:nvPicPr>
        <p:blipFill>
          <a:blip r:embed="rId2"/>
          <a:stretch>
            <a:fillRect/>
          </a:stretch>
        </p:blipFill>
        <p:spPr>
          <a:xfrm>
            <a:off x="6035912" y="1845734"/>
            <a:ext cx="5119768" cy="4163180"/>
          </a:xfrm>
          <a:prstGeom prst="rect">
            <a:avLst/>
          </a:prstGeom>
        </p:spPr>
      </p:pic>
    </p:spTree>
    <p:extLst>
      <p:ext uri="{BB962C8B-B14F-4D97-AF65-F5344CB8AC3E}">
        <p14:creationId xmlns:p14="http://schemas.microsoft.com/office/powerpoint/2010/main" val="775737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E7A7F-D148-B3A6-F418-DE27915655E5}"/>
              </a:ext>
            </a:extLst>
          </p:cNvPr>
          <p:cNvSpPr>
            <a:spLocks noGrp="1"/>
          </p:cNvSpPr>
          <p:nvPr>
            <p:ph type="title"/>
          </p:nvPr>
        </p:nvSpPr>
        <p:spPr/>
        <p:txBody>
          <a:bodyPr/>
          <a:lstStyle/>
          <a:p>
            <a:r>
              <a:rPr lang="ro-RO" dirty="0"/>
              <a:t>Jocul 2048</a:t>
            </a:r>
            <a:endParaRPr lang="en-US" dirty="0"/>
          </a:p>
        </p:txBody>
      </p:sp>
      <p:sp>
        <p:nvSpPr>
          <p:cNvPr id="3" name="Content Placeholder 2">
            <a:extLst>
              <a:ext uri="{FF2B5EF4-FFF2-40B4-BE49-F238E27FC236}">
                <a16:creationId xmlns:a16="http://schemas.microsoft.com/office/drawing/2014/main" id="{1746E99C-1F24-453E-6401-F9A852117DDA}"/>
              </a:ext>
            </a:extLst>
          </p:cNvPr>
          <p:cNvSpPr>
            <a:spLocks noGrp="1"/>
          </p:cNvSpPr>
          <p:nvPr>
            <p:ph idx="1"/>
          </p:nvPr>
        </p:nvSpPr>
        <p:spPr>
          <a:xfrm>
            <a:off x="1097280" y="1845734"/>
            <a:ext cx="6469847" cy="4023360"/>
          </a:xfrm>
        </p:spPr>
        <p:txBody>
          <a:bodyPr>
            <a:normAutofit fontScale="92500" lnSpcReduction="10000"/>
          </a:bodyPr>
          <a:lstStyle/>
          <a:p>
            <a:pPr lvl="1" algn="just">
              <a:buFont typeface="Arial" panose="020B0604020202020204" pitchFamily="34" charset="0"/>
              <a:buChar char="•"/>
            </a:pPr>
            <a:r>
              <a:rPr lang="ro-RO" sz="2800" dirty="0"/>
              <a:t>Mai departe, vom crea o funcție pentru evenimentul KeyUp a butonului, pentru a ne putea juca folosind săgețile sau WASD.</a:t>
            </a:r>
          </a:p>
          <a:p>
            <a:pPr lvl="1" algn="just">
              <a:buFont typeface="Arial" panose="020B0604020202020204" pitchFamily="34" charset="0"/>
              <a:buChar char="•"/>
            </a:pPr>
            <a:r>
              <a:rPr lang="ro-RO" sz="2800" dirty="0"/>
              <a:t>Mergem în tab-ul Designer, dăm click dreapta pe buton, apăsăm Properties, și ne ducem la Events.</a:t>
            </a:r>
          </a:p>
          <a:p>
            <a:pPr lvl="1" algn="just">
              <a:buFont typeface="Arial" panose="020B0604020202020204" pitchFamily="34" charset="0"/>
              <a:buChar char="•"/>
            </a:pPr>
            <a:r>
              <a:rPr lang="ro-RO" sz="2800" dirty="0"/>
              <a:t>Căutați evenimentul KeyUp și dați dublu click pe acesta. Funcția acelui eveniment va fi creată.</a:t>
            </a:r>
          </a:p>
          <a:p>
            <a:pPr lvl="1" algn="just">
              <a:buFont typeface="Arial" panose="020B0604020202020204" pitchFamily="34" charset="0"/>
              <a:buChar char="•"/>
            </a:pPr>
            <a:r>
              <a:rPr lang="ro-RO" sz="2800" dirty="0"/>
              <a:t>Putem verifica ce cod are cheia apăsată folosind evenimentul primit ca parametru.</a:t>
            </a:r>
            <a:endParaRPr lang="en-US" sz="2800" dirty="0"/>
          </a:p>
        </p:txBody>
      </p:sp>
      <p:pic>
        <p:nvPicPr>
          <p:cNvPr id="5" name="Picture 4">
            <a:extLst>
              <a:ext uri="{FF2B5EF4-FFF2-40B4-BE49-F238E27FC236}">
                <a16:creationId xmlns:a16="http://schemas.microsoft.com/office/drawing/2014/main" id="{D418B995-EBDE-C3F0-36DE-37B2230AF7DD}"/>
              </a:ext>
            </a:extLst>
          </p:cNvPr>
          <p:cNvPicPr>
            <a:picLocks noChangeAspect="1"/>
          </p:cNvPicPr>
          <p:nvPr/>
        </p:nvPicPr>
        <p:blipFill>
          <a:blip r:embed="rId2"/>
          <a:stretch>
            <a:fillRect/>
          </a:stretch>
        </p:blipFill>
        <p:spPr>
          <a:xfrm>
            <a:off x="7910959" y="1737360"/>
            <a:ext cx="3244721" cy="4580200"/>
          </a:xfrm>
          <a:prstGeom prst="rect">
            <a:avLst/>
          </a:prstGeom>
        </p:spPr>
      </p:pic>
    </p:spTree>
    <p:extLst>
      <p:ext uri="{BB962C8B-B14F-4D97-AF65-F5344CB8AC3E}">
        <p14:creationId xmlns:p14="http://schemas.microsoft.com/office/powerpoint/2010/main" val="143141463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276</TotalTime>
  <Words>626</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Retrospect</vt:lpstr>
      <vt:lpstr>Bazele WFA</vt:lpstr>
      <vt:lpstr>Controale WFA</vt:lpstr>
      <vt:lpstr>Evenimentele controalelor</vt:lpstr>
      <vt:lpstr>Adăugarea programatică a controalelor</vt:lpstr>
      <vt:lpstr>Adăugarea programatică a controalelor</vt:lpstr>
      <vt:lpstr>Adăugarea programatică a controalelor</vt:lpstr>
      <vt:lpstr>Jocul 2048</vt:lpstr>
      <vt:lpstr>Jocul 2048</vt:lpstr>
      <vt:lpstr>Jocul 2048</vt:lpstr>
      <vt:lpstr>Jocul 2048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Bazele WFA</dc:title>
  <dc:creator>Remus-Nicolae Pelle</dc:creator>
  <cp:lastModifiedBy>Remus-Nicolae Pelle</cp:lastModifiedBy>
  <cp:revision>13</cp:revision>
  <dcterms:created xsi:type="dcterms:W3CDTF">2022-10-10T20:25:07Z</dcterms:created>
  <dcterms:modified xsi:type="dcterms:W3CDTF">2022-10-11T23:05:35Z</dcterms:modified>
</cp:coreProperties>
</file>