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2E3C13-01B5-44F8-B66B-55B23EBE8810}"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734F2-CDAC-4FA1-B8BB-5A11F4A82A7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495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2E3C13-01B5-44F8-B66B-55B23EBE8810}"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734F2-CDAC-4FA1-B8BB-5A11F4A82A7F}" type="slidenum">
              <a:rPr lang="en-US" smtClean="0"/>
              <a:t>‹#›</a:t>
            </a:fld>
            <a:endParaRPr lang="en-US"/>
          </a:p>
        </p:txBody>
      </p:sp>
    </p:spTree>
    <p:extLst>
      <p:ext uri="{BB962C8B-B14F-4D97-AF65-F5344CB8AC3E}">
        <p14:creationId xmlns:p14="http://schemas.microsoft.com/office/powerpoint/2010/main" val="29347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2E3C13-01B5-44F8-B66B-55B23EBE8810}"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734F2-CDAC-4FA1-B8BB-5A11F4A82A7F}" type="slidenum">
              <a:rPr lang="en-US" smtClean="0"/>
              <a:t>‹#›</a:t>
            </a:fld>
            <a:endParaRPr lang="en-US"/>
          </a:p>
        </p:txBody>
      </p:sp>
    </p:spTree>
    <p:extLst>
      <p:ext uri="{BB962C8B-B14F-4D97-AF65-F5344CB8AC3E}">
        <p14:creationId xmlns:p14="http://schemas.microsoft.com/office/powerpoint/2010/main" val="34385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2E3C13-01B5-44F8-B66B-55B23EBE8810}"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734F2-CDAC-4FA1-B8BB-5A11F4A82A7F}" type="slidenum">
              <a:rPr lang="en-US" smtClean="0"/>
              <a:t>‹#›</a:t>
            </a:fld>
            <a:endParaRPr lang="en-US"/>
          </a:p>
        </p:txBody>
      </p:sp>
    </p:spTree>
    <p:extLst>
      <p:ext uri="{BB962C8B-B14F-4D97-AF65-F5344CB8AC3E}">
        <p14:creationId xmlns:p14="http://schemas.microsoft.com/office/powerpoint/2010/main" val="3748026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2E3C13-01B5-44F8-B66B-55B23EBE8810}"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734F2-CDAC-4FA1-B8BB-5A11F4A82A7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209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2E3C13-01B5-44F8-B66B-55B23EBE8810}"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5734F2-CDAC-4FA1-B8BB-5A11F4A82A7F}" type="slidenum">
              <a:rPr lang="en-US" smtClean="0"/>
              <a:t>‹#›</a:t>
            </a:fld>
            <a:endParaRPr lang="en-US"/>
          </a:p>
        </p:txBody>
      </p:sp>
    </p:spTree>
    <p:extLst>
      <p:ext uri="{BB962C8B-B14F-4D97-AF65-F5344CB8AC3E}">
        <p14:creationId xmlns:p14="http://schemas.microsoft.com/office/powerpoint/2010/main" val="29754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2E3C13-01B5-44F8-B66B-55B23EBE8810}" type="datetimeFigureOut">
              <a:rPr lang="en-US" smtClean="0"/>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5734F2-CDAC-4FA1-B8BB-5A11F4A82A7F}" type="slidenum">
              <a:rPr lang="en-US" smtClean="0"/>
              <a:t>‹#›</a:t>
            </a:fld>
            <a:endParaRPr lang="en-US"/>
          </a:p>
        </p:txBody>
      </p:sp>
    </p:spTree>
    <p:extLst>
      <p:ext uri="{BB962C8B-B14F-4D97-AF65-F5344CB8AC3E}">
        <p14:creationId xmlns:p14="http://schemas.microsoft.com/office/powerpoint/2010/main" val="3021802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2E3C13-01B5-44F8-B66B-55B23EBE8810}" type="datetimeFigureOut">
              <a:rPr lang="en-US" smtClean="0"/>
              <a:t>10/17/2022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5734F2-CDAC-4FA1-B8BB-5A11F4A82A7F}" type="slidenum">
              <a:rPr lang="en-US" smtClean="0"/>
              <a:t>‹#›</a:t>
            </a:fld>
            <a:endParaRPr lang="en-US"/>
          </a:p>
        </p:txBody>
      </p:sp>
    </p:spTree>
    <p:extLst>
      <p:ext uri="{BB962C8B-B14F-4D97-AF65-F5344CB8AC3E}">
        <p14:creationId xmlns:p14="http://schemas.microsoft.com/office/powerpoint/2010/main" val="2284592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42E3C13-01B5-44F8-B66B-55B23EBE8810}" type="datetimeFigureOut">
              <a:rPr lang="en-US" smtClean="0"/>
              <a:t>10/17/2022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45734F2-CDAC-4FA1-B8BB-5A11F4A82A7F}" type="slidenum">
              <a:rPr lang="en-US" smtClean="0"/>
              <a:t>‹#›</a:t>
            </a:fld>
            <a:endParaRPr lang="en-US"/>
          </a:p>
        </p:txBody>
      </p:sp>
    </p:spTree>
    <p:extLst>
      <p:ext uri="{BB962C8B-B14F-4D97-AF65-F5344CB8AC3E}">
        <p14:creationId xmlns:p14="http://schemas.microsoft.com/office/powerpoint/2010/main" val="384713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42E3C13-01B5-44F8-B66B-55B23EBE8810}" type="datetimeFigureOut">
              <a:rPr lang="en-US" smtClean="0"/>
              <a:t>10/17/2022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5734F2-CDAC-4FA1-B8BB-5A11F4A82A7F}" type="slidenum">
              <a:rPr lang="en-US" smtClean="0"/>
              <a:t>‹#›</a:t>
            </a:fld>
            <a:endParaRPr lang="en-US"/>
          </a:p>
        </p:txBody>
      </p:sp>
    </p:spTree>
    <p:extLst>
      <p:ext uri="{BB962C8B-B14F-4D97-AF65-F5344CB8AC3E}">
        <p14:creationId xmlns:p14="http://schemas.microsoft.com/office/powerpoint/2010/main" val="2761754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2E3C13-01B5-44F8-B66B-55B23EBE8810}"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5734F2-CDAC-4FA1-B8BB-5A11F4A82A7F}" type="slidenum">
              <a:rPr lang="en-US" smtClean="0"/>
              <a:t>‹#›</a:t>
            </a:fld>
            <a:endParaRPr lang="en-US"/>
          </a:p>
        </p:txBody>
      </p:sp>
    </p:spTree>
    <p:extLst>
      <p:ext uri="{BB962C8B-B14F-4D97-AF65-F5344CB8AC3E}">
        <p14:creationId xmlns:p14="http://schemas.microsoft.com/office/powerpoint/2010/main" val="717064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42E3C13-01B5-44F8-B66B-55B23EBE8810}" type="datetimeFigureOut">
              <a:rPr lang="en-US" smtClean="0"/>
              <a:t>10/17/2022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5734F2-CDAC-4FA1-B8BB-5A11F4A82A7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128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2D5C9-995A-2679-9913-7C06948766DC}"/>
              </a:ext>
            </a:extLst>
          </p:cNvPr>
          <p:cNvSpPr>
            <a:spLocks noGrp="1"/>
          </p:cNvSpPr>
          <p:nvPr>
            <p:ph type="ctrTitle"/>
          </p:nvPr>
        </p:nvSpPr>
        <p:spPr/>
        <p:txBody>
          <a:bodyPr/>
          <a:lstStyle/>
          <a:p>
            <a:r>
              <a:rPr lang="ro-RO" dirty="0"/>
              <a:t>Colecții</a:t>
            </a:r>
            <a:endParaRPr lang="en-US" dirty="0"/>
          </a:p>
        </p:txBody>
      </p:sp>
      <p:sp>
        <p:nvSpPr>
          <p:cNvPr id="3" name="Subtitle 2">
            <a:extLst>
              <a:ext uri="{FF2B5EF4-FFF2-40B4-BE49-F238E27FC236}">
                <a16:creationId xmlns:a16="http://schemas.microsoft.com/office/drawing/2014/main" id="{935977DF-E209-07C5-70CA-523822CDE47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7840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B557-B0EB-5E47-3D53-DE7EB40B255D}"/>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7B7C4429-12E4-1A3A-1AD8-731A265FFADA}"/>
              </a:ext>
            </a:extLst>
          </p:cNvPr>
          <p:cNvSpPr>
            <a:spLocks noGrp="1"/>
          </p:cNvSpPr>
          <p:nvPr>
            <p:ph idx="1"/>
          </p:nvPr>
        </p:nvSpPr>
        <p:spPr>
          <a:xfrm>
            <a:off x="1097280" y="2060338"/>
            <a:ext cx="10058400" cy="4023360"/>
          </a:xfrm>
        </p:spPr>
        <p:txBody>
          <a:bodyPr>
            <a:normAutofit/>
          </a:bodyPr>
          <a:lstStyle/>
          <a:p>
            <a:pPr lvl="1" algn="just">
              <a:buFont typeface="Arial" panose="020B0604020202020204" pitchFamily="34" charset="0"/>
              <a:buChar char="•"/>
            </a:pPr>
            <a:r>
              <a:rPr lang="ro-RO" sz="2400" dirty="0"/>
              <a:t>Înainte de colecții, să vorbim despre vectori (arrays). Aceștia sunt structuri de date de același tip, unde practic poți stoca mai multe variabile, și care au dimensiune fixă stabilită la inițializare.</a:t>
            </a:r>
          </a:p>
          <a:p>
            <a:pPr lvl="1" algn="just">
              <a:buFont typeface="Arial" panose="020B0604020202020204" pitchFamily="34" charset="0"/>
              <a:buChar char="•"/>
            </a:pPr>
            <a:r>
              <a:rPr lang="ro-RO" sz="2400" dirty="0"/>
              <a:t>Există mai multe tipuri de arrays: unidimensionali, multidimensionali (o matrice fiind un array bidimensional), sau jagged arrays (vector de vectori).</a:t>
            </a:r>
          </a:p>
          <a:p>
            <a:pPr lvl="1" algn="just">
              <a:buFont typeface="Arial" panose="020B0604020202020204" pitchFamily="34" charset="0"/>
              <a:buChar char="•"/>
            </a:pPr>
            <a:r>
              <a:rPr lang="ro-RO" sz="2400" dirty="0"/>
              <a:t>Diferența dintre o matrice și un jagged array este că matricea are linii de aceeași dimensiune, pe când array-urile ce reprezintă liniile matricei într-un jagged array pot avea dimensiuni diferite.</a:t>
            </a:r>
          </a:p>
          <a:p>
            <a:pPr lvl="1" algn="just">
              <a:buFont typeface="Arial" panose="020B0604020202020204" pitchFamily="34" charset="0"/>
              <a:buChar char="•"/>
            </a:pPr>
            <a:r>
              <a:rPr lang="ro-RO" sz="2400" dirty="0"/>
              <a:t>Pentru accesarea unui element dintr-un array, folosim indicele acestuia. Indicii iau valori de la 0 până înainte de lungimea vectorului (n-1). Deci parcurgerea elementelor unui array se face folosind indicii, cu for, sau folosind foreach.</a:t>
            </a:r>
          </a:p>
          <a:p>
            <a:pPr lvl="1"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2643875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E415A-050D-BCFC-C389-C738E846D9F9}"/>
              </a:ext>
            </a:extLst>
          </p:cNvPr>
          <p:cNvSpPr>
            <a:spLocks noGrp="1"/>
          </p:cNvSpPr>
          <p:nvPr>
            <p:ph type="title"/>
          </p:nvPr>
        </p:nvSpPr>
        <p:spPr/>
        <p:txBody>
          <a:bodyPr/>
          <a:lstStyle/>
          <a:p>
            <a:r>
              <a:rPr lang="ro-RO" dirty="0"/>
              <a:t>Arrays</a:t>
            </a:r>
            <a:endParaRPr lang="en-US" dirty="0"/>
          </a:p>
        </p:txBody>
      </p:sp>
      <p:sp>
        <p:nvSpPr>
          <p:cNvPr id="3" name="Content Placeholder 2">
            <a:extLst>
              <a:ext uri="{FF2B5EF4-FFF2-40B4-BE49-F238E27FC236}">
                <a16:creationId xmlns:a16="http://schemas.microsoft.com/office/drawing/2014/main" id="{E8AB4AF4-B099-EEED-BBE8-B1D8817B4FE4}"/>
              </a:ext>
            </a:extLst>
          </p:cNvPr>
          <p:cNvSpPr>
            <a:spLocks noGrp="1"/>
          </p:cNvSpPr>
          <p:nvPr>
            <p:ph idx="1"/>
          </p:nvPr>
        </p:nvSpPr>
        <p:spPr>
          <a:xfrm>
            <a:off x="1097280" y="2116322"/>
            <a:ext cx="10058400" cy="4023360"/>
          </a:xfrm>
        </p:spPr>
        <p:txBody>
          <a:bodyPr>
            <a:normAutofit/>
          </a:bodyPr>
          <a:lstStyle/>
          <a:p>
            <a:pPr lvl="1" algn="just">
              <a:buFont typeface="Arial" panose="020B0604020202020204" pitchFamily="34" charset="0"/>
              <a:buChar char="•"/>
            </a:pPr>
            <a:r>
              <a:rPr lang="ro-RO" sz="2800" dirty="0"/>
              <a:t>Pentru arrays multidimensionale, avem nevoie de atâtea for-uri câte dimensiuni are array-ul, pentru a putea parcurge toate elementele. Deci pentru matrice, avem nevoie de două for-uri pentru a parcurge elementele.</a:t>
            </a:r>
          </a:p>
          <a:p>
            <a:pPr lvl="1" algn="just">
              <a:buFont typeface="Arial" panose="020B0604020202020204" pitchFamily="34" charset="0"/>
              <a:buChar char="•"/>
            </a:pPr>
            <a:r>
              <a:rPr lang="ro-RO" sz="2800" dirty="0"/>
              <a:t>Dar asta nu înseamnă că în exerciții, nu va fi nevoie de mai multe for-uri în total. Poate avem nevoie de parcurgere, și apoi o operație mai complexă care necesită încă un for.</a:t>
            </a:r>
          </a:p>
          <a:p>
            <a:pPr lvl="1" algn="just">
              <a:buFont typeface="Arial" panose="020B0604020202020204" pitchFamily="34" charset="0"/>
              <a:buChar char="•"/>
            </a:pPr>
            <a:r>
              <a:rPr lang="ro-RO" sz="2800" dirty="0"/>
              <a:t>Ex: înmulțirea a două matrici, sau generarea matricei jocului minesweeper (după ce avem minele setate).</a:t>
            </a:r>
            <a:endParaRPr lang="en-US" sz="2800" dirty="0"/>
          </a:p>
        </p:txBody>
      </p:sp>
    </p:spTree>
    <p:extLst>
      <p:ext uri="{BB962C8B-B14F-4D97-AF65-F5344CB8AC3E}">
        <p14:creationId xmlns:p14="http://schemas.microsoft.com/office/powerpoint/2010/main" val="362440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3FBA-1294-BA72-C6C4-A5D881DED868}"/>
              </a:ext>
            </a:extLst>
          </p:cNvPr>
          <p:cNvSpPr>
            <a:spLocks noGrp="1"/>
          </p:cNvSpPr>
          <p:nvPr>
            <p:ph type="title"/>
          </p:nvPr>
        </p:nvSpPr>
        <p:spPr/>
        <p:txBody>
          <a:bodyPr/>
          <a:lstStyle/>
          <a:p>
            <a:r>
              <a:rPr lang="ro-RO" dirty="0"/>
              <a:t>Stringuri</a:t>
            </a:r>
            <a:endParaRPr lang="en-US" dirty="0"/>
          </a:p>
        </p:txBody>
      </p:sp>
      <p:sp>
        <p:nvSpPr>
          <p:cNvPr id="3" name="Content Placeholder 2">
            <a:extLst>
              <a:ext uri="{FF2B5EF4-FFF2-40B4-BE49-F238E27FC236}">
                <a16:creationId xmlns:a16="http://schemas.microsoft.com/office/drawing/2014/main" id="{34BD199B-12D1-E9F7-A93E-56A43AED37A3}"/>
              </a:ext>
            </a:extLst>
          </p:cNvPr>
          <p:cNvSpPr>
            <a:spLocks noGrp="1"/>
          </p:cNvSpPr>
          <p:nvPr>
            <p:ph idx="1"/>
          </p:nvPr>
        </p:nvSpPr>
        <p:spPr>
          <a:xfrm>
            <a:off x="1097280" y="1845733"/>
            <a:ext cx="10058400" cy="4424437"/>
          </a:xfrm>
        </p:spPr>
        <p:txBody>
          <a:bodyPr>
            <a:normAutofit/>
          </a:bodyPr>
          <a:lstStyle/>
          <a:p>
            <a:pPr lvl="1">
              <a:buFont typeface="Arial" panose="020B0604020202020204" pitchFamily="34" charset="0"/>
              <a:buChar char="•"/>
            </a:pPr>
            <a:r>
              <a:rPr lang="ro-RO" sz="2400" dirty="0"/>
              <a:t>Stringurile se comportă ca și un array de caractere (</a:t>
            </a:r>
            <a:r>
              <a:rPr lang="ro-RO" sz="2400" dirty="0">
                <a:solidFill>
                  <a:srgbClr val="0000FF"/>
                </a:solidFill>
                <a:latin typeface="Consolas" panose="020B0609020204030204" pitchFamily="49" charset="0"/>
              </a:rPr>
              <a:t>char</a:t>
            </a:r>
            <a:r>
              <a:rPr lang="en-US" sz="2400" dirty="0">
                <a:latin typeface="Consolas" panose="020B0609020204030204" pitchFamily="49" charset="0"/>
              </a:rPr>
              <a:t>[]</a:t>
            </a:r>
            <a:r>
              <a:rPr lang="en-US" sz="2400" dirty="0"/>
              <a:t>)</a:t>
            </a:r>
            <a:r>
              <a:rPr lang="ro-RO" sz="2400" dirty="0"/>
              <a:t>, mai puțin atunci când trebuie să modificăm valorile din acesta. Un string este immutabil, adică nu poate fi modificat, deci când modificăm valoarea unui string, unul nou este creat. Operatorul + concatenează stringurile, dar este încet. Alternativa mai rapidă este să folosim string interpolation.</a:t>
            </a:r>
          </a:p>
          <a:p>
            <a:pPr lvl="1" algn="just">
              <a:buFont typeface="Arial" panose="020B0604020202020204" pitchFamily="34" charset="0"/>
              <a:buChar char="•"/>
            </a:pPr>
            <a:r>
              <a:rPr lang="ro-RO" sz="2400" dirty="0"/>
              <a:t>Pentru a afișa caractere speciale în interiorul unui string, folosim „the escape sequence”, adică folosim caracterul backslash pentru a le accesa.</a:t>
            </a:r>
          </a:p>
          <a:p>
            <a:pPr lvl="1" algn="just">
              <a:buFont typeface="Arial" panose="020B0604020202020204" pitchFamily="34" charset="0"/>
              <a:buChar char="•"/>
            </a:pPr>
            <a:r>
              <a:rPr lang="ro-RO" sz="2400" dirty="0"/>
              <a:t>Există multe operații ajutătoare pe stringuri: Length, Split(), Substring(), Contains(), Compare(), Join(), Trim(), ToUpper(), ToLower(), IndexOf(), ...</a:t>
            </a:r>
          </a:p>
          <a:p>
            <a:pPr lvl="1" algn="just">
              <a:buFont typeface="Arial" panose="020B0604020202020204" pitchFamily="34" charset="0"/>
              <a:buChar char="•"/>
            </a:pPr>
            <a:r>
              <a:rPr lang="ro-RO" sz="2400" dirty="0"/>
              <a:t>Ex: Faceți un search inteligent. Având numele „Popa Bota” și prenumele „Ana-Maria”, să putem găsi persoana cu următoarele search-uri: pop mar, ota ria, ana-maria, P B A-M, ...</a:t>
            </a:r>
            <a:endParaRPr lang="en-US" sz="2400" dirty="0"/>
          </a:p>
        </p:txBody>
      </p:sp>
    </p:spTree>
    <p:extLst>
      <p:ext uri="{BB962C8B-B14F-4D97-AF65-F5344CB8AC3E}">
        <p14:creationId xmlns:p14="http://schemas.microsoft.com/office/powerpoint/2010/main" val="1076901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D40BE-FAF3-064F-E6DD-1DC2B60F201C}"/>
              </a:ext>
            </a:extLst>
          </p:cNvPr>
          <p:cNvSpPr>
            <a:spLocks noGrp="1"/>
          </p:cNvSpPr>
          <p:nvPr>
            <p:ph type="title"/>
          </p:nvPr>
        </p:nvSpPr>
        <p:spPr/>
        <p:txBody>
          <a:bodyPr/>
          <a:lstStyle/>
          <a:p>
            <a:r>
              <a:rPr lang="ro-RO"/>
              <a:t>Liste</a:t>
            </a:r>
            <a:endParaRPr lang="en-US" dirty="0"/>
          </a:p>
        </p:txBody>
      </p:sp>
      <p:sp>
        <p:nvSpPr>
          <p:cNvPr id="3" name="Content Placeholder 2">
            <a:extLst>
              <a:ext uri="{FF2B5EF4-FFF2-40B4-BE49-F238E27FC236}">
                <a16:creationId xmlns:a16="http://schemas.microsoft.com/office/drawing/2014/main" id="{61CBE6B4-C60D-787C-A4FF-111E5FE9E24E}"/>
              </a:ext>
            </a:extLst>
          </p:cNvPr>
          <p:cNvSpPr>
            <a:spLocks noGrp="1"/>
          </p:cNvSpPr>
          <p:nvPr>
            <p:ph idx="1"/>
          </p:nvPr>
        </p:nvSpPr>
        <p:spPr>
          <a:xfrm>
            <a:off x="1097280" y="1929708"/>
            <a:ext cx="10058400" cy="4331131"/>
          </a:xfrm>
        </p:spPr>
        <p:txBody>
          <a:bodyPr>
            <a:normAutofit lnSpcReduction="10000"/>
          </a:bodyPr>
          <a:lstStyle/>
          <a:p>
            <a:pPr lvl="1" algn="just">
              <a:buFont typeface="Arial" panose="020B0604020202020204" pitchFamily="34" charset="0"/>
              <a:buChar char="•"/>
            </a:pPr>
            <a:r>
              <a:rPr lang="ro-RO" sz="2400" dirty="0"/>
              <a:t>Prima colecție despre care vom vorbi este cea mai folosită: lista. Listele sunt practic precum array-urile, doar că au lungime dinamică. Inițial avem lungime 0, iar pentru a adăuga elemente în listă, folosim funcția Add(). Pentru a șterge un element din listă folosim Remove(), iar pentru lungime Count.</a:t>
            </a:r>
          </a:p>
          <a:p>
            <a:pPr lvl="1" algn="just">
              <a:buFont typeface="Arial" panose="020B0604020202020204" pitchFamily="34" charset="0"/>
              <a:buChar char="•"/>
            </a:pPr>
            <a:r>
              <a:rPr lang="ro-RO" sz="2400" dirty="0"/>
              <a:t>Lista este foarte folosită pentru că, de obicei, nu știm cu câte elemente vom avea de lucrat (de ex. platforma UOradea, lista de utilizatori online).</a:t>
            </a:r>
          </a:p>
          <a:p>
            <a:pPr lvl="1" algn="just">
              <a:buFont typeface="Arial" panose="020B0604020202020204" pitchFamily="34" charset="0"/>
              <a:buChar char="•"/>
            </a:pPr>
            <a:r>
              <a:rPr lang="ro-RO" sz="2400" dirty="0"/>
              <a:t>Metode utile: AddRange(), Clear(), Contains(), Find(), FindAll(), FindLast(), IndexOf(), Reverse(), Sort(), ToArray();</a:t>
            </a:r>
          </a:p>
          <a:p>
            <a:pPr lvl="1" algn="just">
              <a:buFont typeface="Arial" panose="020B0604020202020204" pitchFamily="34" charset="0"/>
              <a:buChar char="•"/>
            </a:pPr>
            <a:r>
              <a:rPr lang="ro-RO" sz="2400" dirty="0"/>
              <a:t>Folosind namespace-ul Linq, mai avem următoarele metode utile: Any(), Distinct(), FirstOrDefault(), Join(), OrderBy(), Select(), Where(), Skip(), Take(), ToArray(), ...</a:t>
            </a:r>
          </a:p>
          <a:p>
            <a:pPr lvl="1" algn="just">
              <a:buFont typeface="Arial" panose="020B0604020202020204" pitchFamily="34" charset="0"/>
              <a:buChar char="•"/>
            </a:pPr>
            <a:r>
              <a:rPr lang="ro-RO" sz="2400" dirty="0"/>
              <a:t>Ex: Simulați o metodă ce face paginare pe o listă de elemente, întâi cu cunoștințele de până acum, și apoi folosind metode din Linq.</a:t>
            </a:r>
            <a:endParaRPr lang="en-US" sz="2400" dirty="0"/>
          </a:p>
        </p:txBody>
      </p:sp>
    </p:spTree>
    <p:extLst>
      <p:ext uri="{BB962C8B-B14F-4D97-AF65-F5344CB8AC3E}">
        <p14:creationId xmlns:p14="http://schemas.microsoft.com/office/powerpoint/2010/main" val="327898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D4183-B876-7E57-8477-A9267EA270C1}"/>
              </a:ext>
            </a:extLst>
          </p:cNvPr>
          <p:cNvSpPr>
            <a:spLocks noGrp="1"/>
          </p:cNvSpPr>
          <p:nvPr>
            <p:ph type="title"/>
          </p:nvPr>
        </p:nvSpPr>
        <p:spPr/>
        <p:txBody>
          <a:bodyPr/>
          <a:lstStyle/>
          <a:p>
            <a:r>
              <a:rPr lang="ro-RO" dirty="0"/>
              <a:t>Alte tipuri de colecții</a:t>
            </a:r>
            <a:endParaRPr lang="en-US" dirty="0"/>
          </a:p>
        </p:txBody>
      </p:sp>
      <p:sp>
        <p:nvSpPr>
          <p:cNvPr id="3" name="Content Placeholder 2">
            <a:extLst>
              <a:ext uri="{FF2B5EF4-FFF2-40B4-BE49-F238E27FC236}">
                <a16:creationId xmlns:a16="http://schemas.microsoft.com/office/drawing/2014/main" id="{2D7578CD-4F94-5AD1-DCC2-A683E6694B6F}"/>
              </a:ext>
            </a:extLst>
          </p:cNvPr>
          <p:cNvSpPr>
            <a:spLocks noGrp="1"/>
          </p:cNvSpPr>
          <p:nvPr>
            <p:ph idx="1"/>
          </p:nvPr>
        </p:nvSpPr>
        <p:spPr/>
        <p:txBody>
          <a:bodyPr>
            <a:normAutofit/>
          </a:bodyPr>
          <a:lstStyle/>
          <a:p>
            <a:pPr lvl="1">
              <a:buFont typeface="Arial" panose="020B0604020202020204" pitchFamily="34" charset="0"/>
              <a:buChar char="•"/>
            </a:pPr>
            <a:r>
              <a:rPr lang="ro-RO" sz="2800" dirty="0"/>
              <a:t>Dicționar: indexul unei valori este reprezentat de o cheie în loc de un număr. Ex: </a:t>
            </a:r>
            <a:r>
              <a:rPr lang="ro-RO" sz="2800" dirty="0">
                <a:latin typeface="Consolas" panose="020B0609020204030204" pitchFamily="49" charset="0"/>
              </a:rPr>
              <a:t>dictionary</a:t>
            </a:r>
            <a:r>
              <a:rPr lang="en-US" sz="2800" dirty="0">
                <a:latin typeface="Consolas" panose="020B0609020204030204" pitchFamily="49" charset="0"/>
              </a:rPr>
              <a:t>[“dog”] = “a faithful pet”</a:t>
            </a:r>
            <a:r>
              <a:rPr lang="en-US" sz="2800" dirty="0"/>
              <a:t>.</a:t>
            </a:r>
            <a:endParaRPr lang="ro-RO" sz="2800" dirty="0"/>
          </a:p>
          <a:p>
            <a:pPr lvl="1">
              <a:buFont typeface="Arial" panose="020B0604020202020204" pitchFamily="34" charset="0"/>
              <a:buChar char="•"/>
            </a:pPr>
            <a:r>
              <a:rPr lang="ro-RO" sz="2800" dirty="0"/>
              <a:t>HashSet (also known as Set): toate elementele adăugate se asigură că sunt unice.</a:t>
            </a:r>
            <a:endParaRPr lang="en-US" sz="2800" dirty="0"/>
          </a:p>
          <a:p>
            <a:pPr lvl="1">
              <a:buFont typeface="Arial" panose="020B0604020202020204" pitchFamily="34" charset="0"/>
              <a:buChar char="•"/>
            </a:pPr>
            <a:r>
              <a:rPr lang="ro-RO" sz="2800" dirty="0"/>
              <a:t>Listă sortată: toate elementele adăugate vor fi gata sortate.</a:t>
            </a:r>
          </a:p>
          <a:p>
            <a:pPr lvl="1">
              <a:buFont typeface="Arial" panose="020B0604020202020204" pitchFamily="34" charset="0"/>
              <a:buChar char="•"/>
            </a:pPr>
            <a:r>
              <a:rPr lang="ro-RO" sz="2800" dirty="0"/>
              <a:t>Coadă și stivă.</a:t>
            </a:r>
          </a:p>
          <a:p>
            <a:pPr lvl="1">
              <a:buFont typeface="Arial" panose="020B0604020202020204" pitchFamily="34" charset="0"/>
              <a:buChar char="•"/>
            </a:pPr>
            <a:r>
              <a:rPr lang="ro-RO" sz="2800" dirty="0"/>
              <a:t>Ex: Simulați o coadă folosind două stive.</a:t>
            </a:r>
          </a:p>
          <a:p>
            <a:pPr lvl="1">
              <a:buFont typeface="Arial" panose="020B0604020202020204" pitchFamily="34" charset="0"/>
              <a:buChar char="•"/>
            </a:pPr>
            <a:r>
              <a:rPr lang="ro-RO" sz="2800" dirty="0"/>
              <a:t>Ex: Care este cea mai eficientă metodă de a obține valorile distincte dintr-un array sau dintr-o listă?</a:t>
            </a:r>
            <a:endParaRPr lang="en-US" sz="2800" dirty="0"/>
          </a:p>
        </p:txBody>
      </p:sp>
    </p:spTree>
    <p:extLst>
      <p:ext uri="{BB962C8B-B14F-4D97-AF65-F5344CB8AC3E}">
        <p14:creationId xmlns:p14="http://schemas.microsoft.com/office/powerpoint/2010/main" val="34772841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218</TotalTime>
  <Words>651</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Consolas</vt:lpstr>
      <vt:lpstr>Retrospect</vt:lpstr>
      <vt:lpstr>Colecții</vt:lpstr>
      <vt:lpstr>Arrays</vt:lpstr>
      <vt:lpstr>Arrays</vt:lpstr>
      <vt:lpstr>Stringuri</vt:lpstr>
      <vt:lpstr>Liste</vt:lpstr>
      <vt:lpstr>Alte tipuri de colecții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Colecții</dc:title>
  <dc:creator>Remus-Nicolae Pelle</dc:creator>
  <cp:lastModifiedBy>Remus-Nicolae Pelle</cp:lastModifiedBy>
  <cp:revision>8</cp:revision>
  <dcterms:created xsi:type="dcterms:W3CDTF">2022-10-16T12:55:19Z</dcterms:created>
  <dcterms:modified xsi:type="dcterms:W3CDTF">2022-10-17T19:39:55Z</dcterms:modified>
</cp:coreProperties>
</file>