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D21FD-C756-4E20-9AA5-0C55F080DB4E}"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2006D-6115-41C1-82DE-5F9B8847BC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8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D21FD-C756-4E20-9AA5-0C55F080DB4E}"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244826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D21FD-C756-4E20-9AA5-0C55F080DB4E}"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238606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D21FD-C756-4E20-9AA5-0C55F080DB4E}"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425571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D21FD-C756-4E20-9AA5-0C55F080DB4E}"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2006D-6115-41C1-82DE-5F9B8847BC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72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D21FD-C756-4E20-9AA5-0C55F080DB4E}"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414071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4D21FD-C756-4E20-9AA5-0C55F080DB4E}"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309164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4D21FD-C756-4E20-9AA5-0C55F080DB4E}"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140953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D21FD-C756-4E20-9AA5-0C55F080DB4E}" type="datetimeFigureOut">
              <a:rPr lang="en-US" smtClean="0"/>
              <a:t>10/25/2022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405398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4D21FD-C756-4E20-9AA5-0C55F080DB4E}" type="datetimeFigureOut">
              <a:rPr lang="en-US" smtClean="0"/>
              <a:t>10/25/2022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D2006D-6115-41C1-82DE-5F9B8847BC96}" type="slidenum">
              <a:rPr lang="en-US" smtClean="0"/>
              <a:t>‹#›</a:t>
            </a:fld>
            <a:endParaRPr lang="en-US"/>
          </a:p>
        </p:txBody>
      </p:sp>
    </p:spTree>
    <p:extLst>
      <p:ext uri="{BB962C8B-B14F-4D97-AF65-F5344CB8AC3E}">
        <p14:creationId xmlns:p14="http://schemas.microsoft.com/office/powerpoint/2010/main" val="98818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D21FD-C756-4E20-9AA5-0C55F080DB4E}"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2006D-6115-41C1-82DE-5F9B8847BC96}" type="slidenum">
              <a:rPr lang="en-US" smtClean="0"/>
              <a:t>‹#›</a:t>
            </a:fld>
            <a:endParaRPr lang="en-US"/>
          </a:p>
        </p:txBody>
      </p:sp>
    </p:spTree>
    <p:extLst>
      <p:ext uri="{BB962C8B-B14F-4D97-AF65-F5344CB8AC3E}">
        <p14:creationId xmlns:p14="http://schemas.microsoft.com/office/powerpoint/2010/main" val="351286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4D21FD-C756-4E20-9AA5-0C55F080DB4E}" type="datetimeFigureOut">
              <a:rPr lang="en-US" smtClean="0"/>
              <a:t>10/25/2022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D2006D-6115-41C1-82DE-5F9B8847BC9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540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4677-128F-3D79-F942-E3131C6443A4}"/>
              </a:ext>
            </a:extLst>
          </p:cNvPr>
          <p:cNvSpPr>
            <a:spLocks noGrp="1"/>
          </p:cNvSpPr>
          <p:nvPr>
            <p:ph type="ctrTitle"/>
          </p:nvPr>
        </p:nvSpPr>
        <p:spPr/>
        <p:txBody>
          <a:bodyPr>
            <a:normAutofit/>
          </a:bodyPr>
          <a:lstStyle/>
          <a:p>
            <a:r>
              <a:rPr lang="ro-RO" sz="7200" dirty="0"/>
              <a:t>Metode. Lucrul </a:t>
            </a:r>
            <a:r>
              <a:rPr lang="ro-RO" sz="7200"/>
              <a:t>cu fișiere</a:t>
            </a:r>
            <a:endParaRPr lang="ro-RO" sz="7200" dirty="0"/>
          </a:p>
        </p:txBody>
      </p:sp>
      <p:sp>
        <p:nvSpPr>
          <p:cNvPr id="3" name="Subtitle 2">
            <a:extLst>
              <a:ext uri="{FF2B5EF4-FFF2-40B4-BE49-F238E27FC236}">
                <a16:creationId xmlns:a16="http://schemas.microsoft.com/office/drawing/2014/main" id="{D521C7EA-2133-678B-7E96-B9F26826F5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028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D006-3E08-28FD-884B-72C2FC4402BF}"/>
              </a:ext>
            </a:extLst>
          </p:cNvPr>
          <p:cNvSpPr>
            <a:spLocks noGrp="1"/>
          </p:cNvSpPr>
          <p:nvPr>
            <p:ph type="title"/>
          </p:nvPr>
        </p:nvSpPr>
        <p:spPr/>
        <p:txBody>
          <a:bodyPr/>
          <a:lstStyle/>
          <a:p>
            <a:r>
              <a:rPr lang="ro-RO" dirty="0"/>
              <a:t>Metode</a:t>
            </a:r>
            <a:endParaRPr lang="en-US" dirty="0"/>
          </a:p>
        </p:txBody>
      </p:sp>
      <p:sp>
        <p:nvSpPr>
          <p:cNvPr id="3" name="Content Placeholder 2">
            <a:extLst>
              <a:ext uri="{FF2B5EF4-FFF2-40B4-BE49-F238E27FC236}">
                <a16:creationId xmlns:a16="http://schemas.microsoft.com/office/drawing/2014/main" id="{6A395EF3-0230-AAC8-4E62-D79F660F3A79}"/>
              </a:ext>
            </a:extLst>
          </p:cNvPr>
          <p:cNvSpPr>
            <a:spLocks noGrp="1"/>
          </p:cNvSpPr>
          <p:nvPr>
            <p:ph idx="1"/>
          </p:nvPr>
        </p:nvSpPr>
        <p:spPr>
          <a:xfrm>
            <a:off x="1097280" y="1845734"/>
            <a:ext cx="10058400" cy="4489752"/>
          </a:xfrm>
        </p:spPr>
        <p:txBody>
          <a:bodyPr>
            <a:normAutofit/>
          </a:bodyPr>
          <a:lstStyle/>
          <a:p>
            <a:pPr lvl="1">
              <a:buFont typeface="Arial" panose="020B0604020202020204" pitchFamily="34" charset="0"/>
              <a:buChar char="•"/>
            </a:pPr>
            <a:r>
              <a:rPr lang="ro-RO" sz="2400" dirty="0"/>
              <a:t>În C#, orice cod executat trebuie scris într-o metodă. La început, când se învață acest limbaj, tot codul este scris în metoda implicită Main.</a:t>
            </a:r>
          </a:p>
          <a:p>
            <a:pPr lvl="1">
              <a:buFont typeface="Arial" panose="020B0604020202020204" pitchFamily="34" charset="0"/>
              <a:buChar char="•"/>
            </a:pPr>
            <a:r>
              <a:rPr lang="ro-RO" sz="2400" dirty="0"/>
              <a:t>Haideți să învățăm să scriem propriile metode și cum le apelăm. Orice metodă are o semnătură, formată din tip de return, numele metodei și lista de parametri. Pentru a vedea care sunt aceștia, să analizăm metoda Main:</a:t>
            </a:r>
          </a:p>
          <a:p>
            <a:pPr marL="201168" lvl="1" indent="0" algn="ctr">
              <a:buNone/>
            </a:pP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args</a:t>
            </a:r>
            <a:r>
              <a:rPr lang="en-US" sz="2000" dirty="0">
                <a:solidFill>
                  <a:srgbClr val="000000"/>
                </a:solidFill>
                <a:latin typeface="Consolas" panose="020B0609020204030204" pitchFamily="49" charset="0"/>
              </a:rPr>
              <a:t>)</a:t>
            </a:r>
            <a:endParaRPr lang="ro-RO" sz="2000" dirty="0">
              <a:solidFill>
                <a:srgbClr val="000000"/>
              </a:solidFill>
              <a:latin typeface="Consolas" panose="020B0609020204030204" pitchFamily="49" charset="0"/>
            </a:endParaRPr>
          </a:p>
          <a:p>
            <a:pPr lvl="1">
              <a:buFont typeface="Arial" panose="020B0604020202020204" pitchFamily="34" charset="0"/>
              <a:buChar char="•"/>
            </a:pPr>
            <a:r>
              <a:rPr lang="en-US" sz="2000" dirty="0">
                <a:solidFill>
                  <a:srgbClr val="0000FF"/>
                </a:solidFill>
                <a:latin typeface="Consolas" panose="020B0609020204030204" pitchFamily="49" charset="0"/>
              </a:rPr>
              <a:t>void</a:t>
            </a:r>
            <a:r>
              <a:rPr lang="en-US" sz="2400" dirty="0">
                <a:solidFill>
                  <a:srgbClr val="0000FF"/>
                </a:solidFill>
                <a:latin typeface="Consolas" panose="020B0609020204030204" pitchFamily="49" charset="0"/>
              </a:rPr>
              <a:t> </a:t>
            </a:r>
            <a:r>
              <a:rPr lang="ro-RO" sz="2400" dirty="0"/>
              <a:t>este tipul de return, care este special, nu este un tip de date existent (int, string etc), dar reprezintă faptul că metoda nu returnează nimic.</a:t>
            </a:r>
          </a:p>
          <a:p>
            <a:pPr lvl="1">
              <a:buFont typeface="Arial" panose="020B0604020202020204" pitchFamily="34" charset="0"/>
              <a:buChar char="•"/>
            </a:pPr>
            <a:r>
              <a:rPr lang="en-US" sz="2000" dirty="0">
                <a:solidFill>
                  <a:srgbClr val="000000"/>
                </a:solidFill>
                <a:latin typeface="Consolas" panose="020B0609020204030204" pitchFamily="49" charset="0"/>
              </a:rPr>
              <a:t>Main</a:t>
            </a:r>
            <a:r>
              <a:rPr lang="ro-RO" sz="2400" dirty="0"/>
              <a:t> este numele metodei, pe care îl vom putea folosi pentru a apela metoda.</a:t>
            </a:r>
          </a:p>
          <a:p>
            <a:pPr lvl="1">
              <a:buFont typeface="Arial" panose="020B0604020202020204" pitchFamily="34" charset="0"/>
              <a:buChar char="•"/>
            </a:pP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args</a:t>
            </a:r>
            <a:r>
              <a:rPr lang="en-US" sz="2000" dirty="0">
                <a:solidFill>
                  <a:srgbClr val="000000"/>
                </a:solidFill>
                <a:latin typeface="Consolas" panose="020B0609020204030204" pitchFamily="49" charset="0"/>
              </a:rPr>
              <a:t>)</a:t>
            </a:r>
            <a:r>
              <a:rPr lang="ro-RO" sz="2000" dirty="0">
                <a:solidFill>
                  <a:srgbClr val="000000"/>
                </a:solidFill>
                <a:latin typeface="Consolas" panose="020B0609020204030204" pitchFamily="49" charset="0"/>
              </a:rPr>
              <a:t> </a:t>
            </a:r>
            <a:r>
              <a:rPr lang="ro-RO" sz="2400" dirty="0"/>
              <a:t>este lista de parametri. Aceasta ne spune câte argumente trebuie să dăm metodei la apelare.</a:t>
            </a:r>
          </a:p>
          <a:p>
            <a:pPr lvl="1">
              <a:buFont typeface="Arial" panose="020B0604020202020204" pitchFamily="34" charset="0"/>
              <a:buChar char="•"/>
            </a:pP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ro-RO" sz="2400" dirty="0"/>
              <a:t>este unul din cuvintele cheie opționale dintr-o funcție</a:t>
            </a:r>
          </a:p>
        </p:txBody>
      </p:sp>
    </p:spTree>
    <p:extLst>
      <p:ext uri="{BB962C8B-B14F-4D97-AF65-F5344CB8AC3E}">
        <p14:creationId xmlns:p14="http://schemas.microsoft.com/office/powerpoint/2010/main" val="134859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3FC5-542A-9281-CB6C-6BBD611EC351}"/>
              </a:ext>
            </a:extLst>
          </p:cNvPr>
          <p:cNvSpPr>
            <a:spLocks noGrp="1"/>
          </p:cNvSpPr>
          <p:nvPr>
            <p:ph type="title"/>
          </p:nvPr>
        </p:nvSpPr>
        <p:spPr/>
        <p:txBody>
          <a:bodyPr/>
          <a:lstStyle/>
          <a:p>
            <a:r>
              <a:rPr lang="ro-RO" dirty="0"/>
              <a:t>Metode</a:t>
            </a:r>
            <a:endParaRPr lang="en-US" dirty="0"/>
          </a:p>
        </p:txBody>
      </p:sp>
      <p:sp>
        <p:nvSpPr>
          <p:cNvPr id="3" name="Content Placeholder 2">
            <a:extLst>
              <a:ext uri="{FF2B5EF4-FFF2-40B4-BE49-F238E27FC236}">
                <a16:creationId xmlns:a16="http://schemas.microsoft.com/office/drawing/2014/main" id="{8655C0A6-2C0A-4896-817B-FBEF125AFC98}"/>
              </a:ext>
            </a:extLst>
          </p:cNvPr>
          <p:cNvSpPr>
            <a:spLocks noGrp="1"/>
          </p:cNvSpPr>
          <p:nvPr>
            <p:ph idx="1"/>
          </p:nvPr>
        </p:nvSpPr>
        <p:spPr>
          <a:xfrm>
            <a:off x="1097280" y="1995022"/>
            <a:ext cx="10058400" cy="4209835"/>
          </a:xfrm>
        </p:spPr>
        <p:txBody>
          <a:bodyPr>
            <a:normAutofit/>
          </a:bodyPr>
          <a:lstStyle/>
          <a:p>
            <a:pPr lvl="1" algn="just">
              <a:buFont typeface="Arial" panose="020B0604020202020204" pitchFamily="34" charset="0"/>
              <a:buChar char="•"/>
            </a:pPr>
            <a:r>
              <a:rPr lang="ro-RO" sz="2400" dirty="0"/>
              <a:t>Metodele sunt folosite pentru a avea codul mai ușor de citit, reduc complexitatea codului executat în Main. Deci este un lucru bun să avem metode care fac un singur lucru, sunt ușor de înțeles, au denumiri sugestive etc. Deci haideți să scriem semnătura unei funcții pentru determinarea dacă un număr este prim sau nu: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IsPrime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a:t>
            </a:r>
            <a:r>
              <a:rPr lang="ro-RO" sz="2400" dirty="0"/>
              <a:t>.</a:t>
            </a:r>
          </a:p>
          <a:p>
            <a:pPr lvl="2">
              <a:buFont typeface="Arial" panose="020B0604020202020204" pitchFamily="34" charset="0"/>
              <a:buChar char="•"/>
            </a:pPr>
            <a:r>
              <a:rPr lang="ro-RO" sz="2000" dirty="0"/>
              <a:t>„Un număr este prim sau nu” are doar două posibile răspunsuri, deci tipul de return al metodei ar trebui să fie </a:t>
            </a:r>
            <a:r>
              <a:rPr lang="en-US" sz="1600" dirty="0">
                <a:solidFill>
                  <a:srgbClr val="0000FF"/>
                </a:solidFill>
                <a:latin typeface="Consolas" panose="020B0609020204030204" pitchFamily="49" charset="0"/>
              </a:rPr>
              <a:t>bool</a:t>
            </a:r>
            <a:r>
              <a:rPr lang="ro-RO" sz="2000" dirty="0"/>
              <a:t>.</a:t>
            </a:r>
          </a:p>
          <a:p>
            <a:pPr lvl="2">
              <a:buFont typeface="Arial" panose="020B0604020202020204" pitchFamily="34" charset="0"/>
              <a:buChar char="•"/>
            </a:pPr>
            <a:r>
              <a:rPr lang="ro-RO" sz="2000" dirty="0"/>
              <a:t>Numele metodelor trebuie să fie sugestive, și să ne sugereze că fac o acțiune (deci să aibă un verb în nume), deci numele </a:t>
            </a:r>
            <a:r>
              <a:rPr lang="en-US" sz="1600" dirty="0" err="1">
                <a:solidFill>
                  <a:srgbClr val="000000"/>
                </a:solidFill>
                <a:latin typeface="Consolas" panose="020B0609020204030204" pitchFamily="49" charset="0"/>
              </a:rPr>
              <a:t>IsPrime</a:t>
            </a:r>
            <a:r>
              <a:rPr lang="en-US" sz="2000" dirty="0">
                <a:solidFill>
                  <a:srgbClr val="000000"/>
                </a:solidFill>
                <a:latin typeface="Consolas" panose="020B0609020204030204" pitchFamily="49" charset="0"/>
              </a:rPr>
              <a:t> </a:t>
            </a:r>
            <a:r>
              <a:rPr lang="ro-RO" sz="2000" dirty="0"/>
              <a:t>este potrivit.</a:t>
            </a:r>
          </a:p>
          <a:p>
            <a:pPr lvl="2">
              <a:buFont typeface="Arial" panose="020B0604020202020204" pitchFamily="34" charset="0"/>
              <a:buChar char="•"/>
            </a:pPr>
            <a:r>
              <a:rPr lang="ro-RO" sz="2000" dirty="0"/>
              <a:t>Pentru a determina dacă un număr este prim, avem nevoie doar de numărul în sine, deci lista de parametri este </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n)</a:t>
            </a:r>
            <a:r>
              <a:rPr lang="ro-RO" sz="2000" dirty="0"/>
              <a:t>.</a:t>
            </a:r>
          </a:p>
          <a:p>
            <a:pPr lvl="2">
              <a:buFont typeface="Arial" panose="020B0604020202020204" pitchFamily="34" charset="0"/>
              <a:buChar char="•"/>
            </a:pPr>
            <a:r>
              <a:rPr lang="ro-RO" sz="2000" dirty="0"/>
              <a:t>La apelarea metodei, scriem numele acesteia și dăm un argument pentru n: </a:t>
            </a:r>
            <a:r>
              <a:rPr lang="en-US" sz="1600" dirty="0" err="1">
                <a:solidFill>
                  <a:srgbClr val="000000"/>
                </a:solidFill>
                <a:latin typeface="Consolas" panose="020B0609020204030204" pitchFamily="49" charset="0"/>
              </a:rPr>
              <a:t>IsPrime</a:t>
            </a:r>
            <a:r>
              <a:rPr lang="en-US" sz="1600" dirty="0">
                <a:solidFill>
                  <a:srgbClr val="000000"/>
                </a:solidFill>
                <a:latin typeface="Consolas" panose="020B0609020204030204" pitchFamily="49" charset="0"/>
              </a:rPr>
              <a:t>(17);</a:t>
            </a:r>
            <a:endParaRPr lang="en-US" sz="2000" dirty="0"/>
          </a:p>
        </p:txBody>
      </p:sp>
    </p:spTree>
    <p:extLst>
      <p:ext uri="{BB962C8B-B14F-4D97-AF65-F5344CB8AC3E}">
        <p14:creationId xmlns:p14="http://schemas.microsoft.com/office/powerpoint/2010/main" val="96773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E646-FDD5-CCA6-FE6E-2400F827199F}"/>
              </a:ext>
            </a:extLst>
          </p:cNvPr>
          <p:cNvSpPr>
            <a:spLocks noGrp="1"/>
          </p:cNvSpPr>
          <p:nvPr>
            <p:ph type="title"/>
          </p:nvPr>
        </p:nvSpPr>
        <p:spPr/>
        <p:txBody>
          <a:bodyPr/>
          <a:lstStyle/>
          <a:p>
            <a:r>
              <a:rPr lang="ro-RO" dirty="0"/>
              <a:t>Metode</a:t>
            </a:r>
          </a:p>
        </p:txBody>
      </p:sp>
      <p:sp>
        <p:nvSpPr>
          <p:cNvPr id="3" name="Content Placeholder 2">
            <a:extLst>
              <a:ext uri="{FF2B5EF4-FFF2-40B4-BE49-F238E27FC236}">
                <a16:creationId xmlns:a16="http://schemas.microsoft.com/office/drawing/2014/main" id="{94BDBF73-1E09-0ADC-5D47-2ABCCAFF6F18}"/>
              </a:ext>
            </a:extLst>
          </p:cNvPr>
          <p:cNvSpPr>
            <a:spLocks noGrp="1"/>
          </p:cNvSpPr>
          <p:nvPr>
            <p:ph idx="1"/>
          </p:nvPr>
        </p:nvSpPr>
        <p:spPr>
          <a:xfrm>
            <a:off x="1097280" y="2330926"/>
            <a:ext cx="10058400" cy="4023360"/>
          </a:xfrm>
        </p:spPr>
        <p:txBody>
          <a:bodyPr>
            <a:normAutofit/>
          </a:bodyPr>
          <a:lstStyle/>
          <a:p>
            <a:pPr lvl="1">
              <a:buFont typeface="Arial" panose="020B0604020202020204" pitchFamily="34" charset="0"/>
              <a:buChar char="•"/>
            </a:pPr>
            <a:r>
              <a:rPr lang="ro-RO" sz="2400" dirty="0"/>
              <a:t>Un alt scop important al metodelor este pentru a reduce duplicarea codului, adică să nu repetăm cod foarte similar de mai multe ori. Pentru a nu duplica codul din prima lecție, vom crea metoda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ro-RO" sz="1800" dirty="0">
                <a:solidFill>
                  <a:srgbClr val="000000"/>
                </a:solidFill>
                <a:latin typeface="Consolas" panose="020B0609020204030204" pitchFamily="49" charset="0"/>
              </a:rPr>
              <a:t>Mirror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a:t>
            </a:r>
          </a:p>
          <a:p>
            <a:pPr lvl="1">
              <a:buFont typeface="Arial" panose="020B0604020202020204" pitchFamily="34" charset="0"/>
              <a:buChar char="•"/>
            </a:pPr>
            <a:r>
              <a:rPr lang="ro-RO" sz="2400" dirty="0"/>
              <a:t>Vrem </a:t>
            </a:r>
            <a:r>
              <a:rPr lang="en-US" sz="2400" dirty="0"/>
              <a:t>s</a:t>
            </a:r>
            <a:r>
              <a:rPr lang="ro-RO" sz="2400" dirty="0"/>
              <a:t>ă creăm o metodă care să ne returneze oglinditul unui număr, deci numele metodei </a:t>
            </a:r>
            <a:r>
              <a:rPr lang="ro-RO" sz="2000" dirty="0">
                <a:solidFill>
                  <a:srgbClr val="000000"/>
                </a:solidFill>
                <a:latin typeface="Consolas" panose="020B0609020204030204" pitchFamily="49" charset="0"/>
              </a:rPr>
              <a:t>Mirror</a:t>
            </a:r>
            <a:r>
              <a:rPr lang="ro-RO" sz="2400" dirty="0"/>
              <a:t> este potrivit.</a:t>
            </a:r>
          </a:p>
          <a:p>
            <a:pPr lvl="1">
              <a:buFont typeface="Arial" panose="020B0604020202020204" pitchFamily="34" charset="0"/>
              <a:buChar char="•"/>
            </a:pPr>
            <a:r>
              <a:rPr lang="ro-RO" sz="2400" dirty="0"/>
              <a:t>Vom returna tot un număr, deci tipul de return trebuie să fie </a:t>
            </a:r>
            <a:r>
              <a:rPr lang="en-US" sz="2000" dirty="0">
                <a:solidFill>
                  <a:srgbClr val="0000FF"/>
                </a:solidFill>
                <a:latin typeface="Consolas" panose="020B0609020204030204" pitchFamily="49" charset="0"/>
              </a:rPr>
              <a:t>int</a:t>
            </a:r>
            <a:r>
              <a:rPr lang="ro-RO" sz="2400" dirty="0"/>
              <a:t>.</a:t>
            </a:r>
          </a:p>
          <a:p>
            <a:pPr lvl="1">
              <a:buFont typeface="Arial" panose="020B0604020202020204" pitchFamily="34" charset="0"/>
              <a:buChar char="•"/>
            </a:pPr>
            <a:r>
              <a:rPr lang="ro-RO" sz="2400" dirty="0"/>
              <a:t>Pentru oglinditul unui număr, avem nevoie doar de numărul în sine, deci lista de parametri este </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n)</a:t>
            </a:r>
            <a:r>
              <a:rPr lang="ro-RO" sz="2400" dirty="0"/>
              <a:t>.</a:t>
            </a:r>
          </a:p>
          <a:p>
            <a:pPr lvl="1">
              <a:buFont typeface="Arial" panose="020B0604020202020204" pitchFamily="34" charset="0"/>
              <a:buChar char="•"/>
            </a:pPr>
            <a:r>
              <a:rPr lang="ro-RO" sz="2400" dirty="0"/>
              <a:t>Apelarea metodei:</a:t>
            </a:r>
            <a:r>
              <a:rPr lang="en-US" sz="2400" dirty="0">
                <a:solidFill>
                  <a:srgbClr val="000000"/>
                </a:solidFill>
                <a:latin typeface="Consolas" panose="020B0609020204030204" pitchFamily="49" charset="0"/>
              </a:rPr>
              <a:t> </a:t>
            </a:r>
            <a:r>
              <a:rPr lang="ro-RO" sz="2000" dirty="0">
                <a:solidFill>
                  <a:srgbClr val="000000"/>
                </a:solidFill>
                <a:latin typeface="Consolas" panose="020B0609020204030204" pitchFamily="49" charset="0"/>
              </a:rPr>
              <a:t>Mirror</a:t>
            </a:r>
            <a:r>
              <a:rPr lang="en-US" sz="2000" dirty="0">
                <a:solidFill>
                  <a:srgbClr val="000000"/>
                </a:solidFill>
                <a:latin typeface="Consolas" panose="020B0609020204030204" pitchFamily="49" charset="0"/>
              </a:rPr>
              <a:t>(</a:t>
            </a:r>
            <a:r>
              <a:rPr lang="ro-RO" sz="2000" dirty="0">
                <a:solidFill>
                  <a:srgbClr val="000000"/>
                </a:solidFill>
                <a:latin typeface="Consolas" panose="020B0609020204030204" pitchFamily="49" charset="0"/>
              </a:rPr>
              <a:t>12345</a:t>
            </a:r>
            <a:r>
              <a:rPr lang="en-US" sz="2000" dirty="0">
                <a:solidFill>
                  <a:srgbClr val="000000"/>
                </a:solidFill>
                <a:latin typeface="Consolas" panose="020B0609020204030204" pitchFamily="49" charset="0"/>
              </a:rPr>
              <a:t>);</a:t>
            </a:r>
            <a:endParaRPr lang="en-US" sz="2400" dirty="0"/>
          </a:p>
        </p:txBody>
      </p:sp>
    </p:spTree>
    <p:extLst>
      <p:ext uri="{BB962C8B-B14F-4D97-AF65-F5344CB8AC3E}">
        <p14:creationId xmlns:p14="http://schemas.microsoft.com/office/powerpoint/2010/main" val="296248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50C0-71C0-1099-E816-697898CD56FB}"/>
              </a:ext>
            </a:extLst>
          </p:cNvPr>
          <p:cNvSpPr>
            <a:spLocks noGrp="1"/>
          </p:cNvSpPr>
          <p:nvPr>
            <p:ph type="title"/>
          </p:nvPr>
        </p:nvSpPr>
        <p:spPr/>
        <p:txBody>
          <a:bodyPr/>
          <a:lstStyle/>
          <a:p>
            <a:r>
              <a:rPr lang="ro-RO" dirty="0"/>
              <a:t>Scriere în Fișiere</a:t>
            </a:r>
            <a:endParaRPr lang="en-US" dirty="0"/>
          </a:p>
        </p:txBody>
      </p:sp>
      <p:sp>
        <p:nvSpPr>
          <p:cNvPr id="3" name="Content Placeholder 2">
            <a:extLst>
              <a:ext uri="{FF2B5EF4-FFF2-40B4-BE49-F238E27FC236}">
                <a16:creationId xmlns:a16="http://schemas.microsoft.com/office/drawing/2014/main" id="{32E0C6BA-5F16-60D6-9EDC-4237B231AA52}"/>
              </a:ext>
            </a:extLst>
          </p:cNvPr>
          <p:cNvSpPr>
            <a:spLocks noGrp="1"/>
          </p:cNvSpPr>
          <p:nvPr>
            <p:ph idx="1"/>
          </p:nvPr>
        </p:nvSpPr>
        <p:spPr>
          <a:xfrm>
            <a:off x="1097280" y="1845734"/>
            <a:ext cx="10058400" cy="4471090"/>
          </a:xfrm>
        </p:spPr>
        <p:txBody>
          <a:bodyPr>
            <a:normAutofit/>
          </a:bodyPr>
          <a:lstStyle/>
          <a:p>
            <a:pPr lvl="1">
              <a:buFont typeface="Arial" panose="020B0604020202020204" pitchFamily="34" charset="0"/>
              <a:buChar char="•"/>
            </a:pPr>
            <a:r>
              <a:rPr lang="ro-RO" sz="2400" dirty="0"/>
              <a:t>Pentru scrisul linie cu linie în fișier, folosim StreamWriter. Acesta are ca parametru path-ul către locația fișierului de pe computerul curent.</a:t>
            </a:r>
          </a:p>
          <a:p>
            <a:pPr lvl="1">
              <a:buFont typeface="Arial" panose="020B0604020202020204" pitchFamily="34" charset="0"/>
              <a:buChar char="•"/>
            </a:pPr>
            <a:r>
              <a:rPr lang="ro-RO" sz="2400" dirty="0"/>
              <a:t>Path-ul este reprezentat de un string, care poate fi Relativ sau Absolut. Un path relativ va fi relativ folderului curent.</a:t>
            </a:r>
          </a:p>
          <a:p>
            <a:pPr lvl="1">
              <a:buFont typeface="Arial" panose="020B0604020202020204" pitchFamily="34" charset="0"/>
              <a:buChar char="•"/>
            </a:pPr>
            <a:r>
              <a:rPr lang="ro-RO" sz="2400" dirty="0"/>
              <a:t>Pentru a scrie într-un fișier din folderul curent, vom da ca argument ”./fileName.txt”. Pentru folderul părinte, ”../file.txt”; putem adăuga mai multe ”../” dacă dorim, pentru a urca și mai mult în ierarhia de foldere.</a:t>
            </a:r>
          </a:p>
          <a:p>
            <a:pPr marL="201168" lvl="1" indent="0" algn="ctr">
              <a:buNone/>
            </a:pPr>
            <a:r>
              <a:rPr lang="ro-RO" dirty="0">
                <a:solidFill>
                  <a:srgbClr val="0000FF"/>
                </a:solidFill>
                <a:latin typeface="Consolas" panose="020B0609020204030204" pitchFamily="49" charset="0"/>
              </a:rPr>
              <a:t>TextWriter</a:t>
            </a:r>
            <a:r>
              <a:rPr lang="ro-RO"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writer</a:t>
            </a:r>
            <a:r>
              <a:rPr lang="ro-RO" dirty="0">
                <a:solidFill>
                  <a:srgbClr val="000000"/>
                </a:solidFill>
                <a:latin typeface="Consolas" panose="020B0609020204030204" pitchFamily="49" charset="0"/>
              </a:rPr>
              <a:t> = </a:t>
            </a:r>
            <a:r>
              <a:rPr lang="ro-RO" dirty="0">
                <a:solidFill>
                  <a:srgbClr val="0000FF"/>
                </a:solidFill>
                <a:latin typeface="Consolas" panose="020B0609020204030204" pitchFamily="49" charset="0"/>
              </a:rPr>
              <a:t>new StreamWriter</a:t>
            </a:r>
            <a:r>
              <a:rPr lang="ro-RO"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"../../TextFile1.txt"</a:t>
            </a:r>
            <a:r>
              <a:rPr lang="ro-RO" dirty="0">
                <a:solidFill>
                  <a:srgbClr val="000000"/>
                </a:solidFill>
                <a:latin typeface="Consolas" panose="020B0609020204030204" pitchFamily="49" charset="0"/>
              </a:rPr>
              <a:t>);</a:t>
            </a:r>
          </a:p>
          <a:p>
            <a:pPr lvl="1">
              <a:buFont typeface="Arial" panose="020B0604020202020204" pitchFamily="34" charset="0"/>
              <a:buChar char="•"/>
            </a:pPr>
            <a:r>
              <a:rPr lang="ro-RO" sz="2400" dirty="0"/>
              <a:t>Folosind acest obiect, putem scrie în fișier folosind metoda WriteLine.</a:t>
            </a:r>
          </a:p>
          <a:p>
            <a:pPr lvl="1">
              <a:buFont typeface="Arial" panose="020B0604020202020204" pitchFamily="34" charset="0"/>
              <a:buChar char="•"/>
            </a:pPr>
            <a:r>
              <a:rPr lang="ro-RO" sz="2400" dirty="0"/>
              <a:t>Pentru scrierea întregului conținut în fișier, putem folosi o singură dată metoda, iar pentru înlocuirea conținutului din fișier folosim WriteAllText:</a:t>
            </a:r>
          </a:p>
          <a:p>
            <a:pPr marL="201168" lvl="1" indent="0" algn="ctr">
              <a:buNone/>
            </a:pPr>
            <a:r>
              <a:rPr lang="ro-RO" dirty="0">
                <a:solidFill>
                  <a:srgbClr val="0000FF"/>
                </a:solidFill>
                <a:latin typeface="Consolas" panose="020B0609020204030204" pitchFamily="49" charset="0"/>
              </a:rPr>
              <a:t>File</a:t>
            </a:r>
            <a:r>
              <a:rPr lang="ro-RO" dirty="0">
                <a:solidFill>
                  <a:srgbClr val="000000"/>
                </a:solidFill>
                <a:latin typeface="Consolas" panose="020B0609020204030204" pitchFamily="49" charset="0"/>
              </a:rPr>
              <a:t>.WriteAllText(</a:t>
            </a:r>
            <a:r>
              <a:rPr lang="en-US" sz="1800" dirty="0">
                <a:solidFill>
                  <a:srgbClr val="A31515"/>
                </a:solidFill>
                <a:latin typeface="Consolas" panose="020B0609020204030204" pitchFamily="49" charset="0"/>
              </a:rPr>
              <a:t>"../../TextFile1.txt </a:t>
            </a:r>
            <a:r>
              <a:rPr lang="ro-RO" dirty="0">
                <a:solidFill>
                  <a:srgbClr val="A31515"/>
                </a:solidFill>
                <a:latin typeface="Consolas" panose="020B0609020204030204" pitchFamily="49" charset="0"/>
              </a:rPr>
              <a:t>"</a:t>
            </a:r>
            <a:r>
              <a:rPr lang="ro-RO"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ro-RO" dirty="0">
                <a:solidFill>
                  <a:srgbClr val="000000"/>
                </a:solidFill>
                <a:latin typeface="Consolas" panose="020B0609020204030204" pitchFamily="49" charset="0"/>
              </a:rPr>
              <a:t>content</a:t>
            </a:r>
            <a:r>
              <a:rPr lang="en-US" dirty="0">
                <a:solidFill>
                  <a:srgbClr val="000000"/>
                </a:solidFill>
                <a:latin typeface="Consolas" panose="020B0609020204030204" pitchFamily="49" charset="0"/>
              </a:rPr>
              <a:t>);</a:t>
            </a:r>
            <a:endParaRPr lang="ro-RO"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8435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C074-2480-9BAF-F6CE-9E0F2121662F}"/>
              </a:ext>
            </a:extLst>
          </p:cNvPr>
          <p:cNvSpPr>
            <a:spLocks noGrp="1"/>
          </p:cNvSpPr>
          <p:nvPr>
            <p:ph type="title"/>
          </p:nvPr>
        </p:nvSpPr>
        <p:spPr/>
        <p:txBody>
          <a:bodyPr/>
          <a:lstStyle/>
          <a:p>
            <a:r>
              <a:rPr lang="ro-RO" dirty="0"/>
              <a:t>Citire din Fișiere</a:t>
            </a:r>
            <a:endParaRPr lang="en-US" dirty="0"/>
          </a:p>
        </p:txBody>
      </p:sp>
      <p:sp>
        <p:nvSpPr>
          <p:cNvPr id="3" name="Content Placeholder 2">
            <a:extLst>
              <a:ext uri="{FF2B5EF4-FFF2-40B4-BE49-F238E27FC236}">
                <a16:creationId xmlns:a16="http://schemas.microsoft.com/office/drawing/2014/main" id="{9920E795-ECA9-9CBB-D045-AAE15DF09B95}"/>
              </a:ext>
            </a:extLst>
          </p:cNvPr>
          <p:cNvSpPr>
            <a:spLocks noGrp="1"/>
          </p:cNvSpPr>
          <p:nvPr>
            <p:ph idx="1"/>
          </p:nvPr>
        </p:nvSpPr>
        <p:spPr>
          <a:xfrm>
            <a:off x="1097280" y="1845734"/>
            <a:ext cx="10058400" cy="4471090"/>
          </a:xfrm>
        </p:spPr>
        <p:txBody>
          <a:bodyPr>
            <a:normAutofit/>
          </a:bodyPr>
          <a:lstStyle/>
          <a:p>
            <a:pPr lvl="1" algn="just">
              <a:buFont typeface="Arial" panose="020B0604020202020204" pitchFamily="34" charset="0"/>
              <a:buChar char="•"/>
            </a:pPr>
            <a:r>
              <a:rPr lang="ro-RO" sz="2300" dirty="0"/>
              <a:t>Pentru cititul linie cu linie din fișier, folosim StreamReader. Și acesta are ca parametru path-ul către locația fișierului. Metoda ReadLine() citește următoarea linie din fișier. Pentru un număr necunoscut de linii, cât timp această valoare nu este null, continuăm să citim linii din fișier (rezultatul este null doar dacă ajungem la finalul fișierului, chiar dacă o linie este goală, va fi string empty)</a:t>
            </a:r>
          </a:p>
          <a:p>
            <a:pPr marL="566928" lvl="3" indent="0">
              <a:lnSpc>
                <a:spcPts val="2000"/>
              </a:lnSpc>
              <a:spcBef>
                <a:spcPts val="600"/>
              </a:spcBef>
              <a:spcAft>
                <a:spcPts val="0"/>
              </a:spcAft>
              <a:buNone/>
            </a:pPr>
            <a:r>
              <a:rPr lang="ro-RO" sz="1800" dirty="0">
                <a:solidFill>
                  <a:srgbClr val="0000FF"/>
                </a:solidFill>
                <a:latin typeface="Consolas" panose="020B0609020204030204" pitchFamily="49" charset="0"/>
              </a:rPr>
              <a:t>TextReader</a:t>
            </a:r>
            <a:r>
              <a:rPr lang="ro-RO" sz="2000" dirty="0">
                <a:latin typeface="Consolas" panose="020B0609020204030204" pitchFamily="49" charset="0"/>
              </a:rPr>
              <a:t> </a:t>
            </a:r>
            <a:r>
              <a:rPr lang="ro-RO" sz="1800" dirty="0">
                <a:latin typeface="Consolas" panose="020B0609020204030204" pitchFamily="49" charset="0"/>
              </a:rPr>
              <a:t>reader = </a:t>
            </a:r>
            <a:r>
              <a:rPr lang="ro-RO" sz="1800" dirty="0">
                <a:solidFill>
                  <a:srgbClr val="0000FF"/>
                </a:solidFill>
                <a:latin typeface="Consolas" panose="020B0609020204030204" pitchFamily="49" charset="0"/>
              </a:rPr>
              <a:t>new StreamReader</a:t>
            </a:r>
            <a:r>
              <a:rPr lang="ro-RO" sz="1800" dirty="0">
                <a:latin typeface="Consolas" panose="020B0609020204030204" pitchFamily="49" charset="0"/>
              </a:rPr>
              <a:t>(</a:t>
            </a:r>
            <a:r>
              <a:rPr lang="en-US" sz="1800" dirty="0">
                <a:solidFill>
                  <a:srgbClr val="A31515"/>
                </a:solidFill>
                <a:latin typeface="Consolas" panose="020B0609020204030204" pitchFamily="49" charset="0"/>
              </a:rPr>
              <a:t>"../../TextFile1.txt"</a:t>
            </a:r>
            <a:r>
              <a:rPr lang="ro-RO" sz="1800" dirty="0">
                <a:latin typeface="Consolas" panose="020B0609020204030204" pitchFamily="49" charset="0"/>
              </a:rPr>
              <a:t>);</a:t>
            </a:r>
          </a:p>
          <a:p>
            <a:pPr marL="566928" lvl="3" indent="0">
              <a:lnSpc>
                <a:spcPts val="2000"/>
              </a:lnSpc>
              <a:spcBef>
                <a:spcPts val="0"/>
              </a:spcBef>
              <a:spcAft>
                <a:spcPts val="0"/>
              </a:spcAft>
              <a:buNone/>
            </a:pPr>
            <a:r>
              <a:rPr lang="ro-RO" sz="1800" dirty="0">
                <a:solidFill>
                  <a:srgbClr val="0000FF"/>
                </a:solidFill>
                <a:latin typeface="Consolas" panose="020B0609020204030204" pitchFamily="49" charset="0"/>
              </a:rPr>
              <a:t>stri</a:t>
            </a:r>
            <a:r>
              <a:rPr lang="en-US" sz="1800" dirty="0">
                <a:solidFill>
                  <a:srgbClr val="0000FF"/>
                </a:solidFill>
                <a:latin typeface="Consolas" panose="020B0609020204030204" pitchFamily="49" charset="0"/>
              </a:rPr>
              <a:t>ng </a:t>
            </a:r>
            <a:r>
              <a:rPr lang="ro-RO" sz="1800" dirty="0">
                <a:latin typeface="Consolas" panose="020B0609020204030204" pitchFamily="49" charset="0"/>
              </a:rPr>
              <a:t>buffer;</a:t>
            </a:r>
          </a:p>
          <a:p>
            <a:pPr marL="566928" lvl="3" indent="0">
              <a:lnSpc>
                <a:spcPts val="2000"/>
              </a:lnSpc>
              <a:spcBef>
                <a:spcPts val="0"/>
              </a:spcBef>
              <a:spcAft>
                <a:spcPts val="0"/>
              </a:spcAft>
              <a:buNone/>
            </a:pPr>
            <a:r>
              <a:rPr lang="ro-RO" sz="1800" dirty="0">
                <a:solidFill>
                  <a:srgbClr val="0000FF"/>
                </a:solidFill>
                <a:latin typeface="Consolas" panose="020B0609020204030204" pitchFamily="49" charset="0"/>
              </a:rPr>
              <a:t>while</a:t>
            </a:r>
            <a:r>
              <a:rPr lang="ro-RO" sz="1800" dirty="0">
                <a:latin typeface="Consolas" panose="020B0609020204030204" pitchFamily="49" charset="0"/>
              </a:rPr>
              <a:t>((buffer=reader.ReadLine()) != null)</a:t>
            </a:r>
          </a:p>
          <a:p>
            <a:pPr marL="566928" lvl="3" indent="0">
              <a:lnSpc>
                <a:spcPts val="2000"/>
              </a:lnSpc>
              <a:spcBef>
                <a:spcPts val="0"/>
              </a:spcBef>
              <a:spcAft>
                <a:spcPts val="0"/>
              </a:spcAft>
              <a:buNone/>
            </a:pPr>
            <a:r>
              <a:rPr lang="ro-RO" sz="1800" dirty="0">
                <a:latin typeface="Consolas" panose="020B0609020204030204" pitchFamily="49" charset="0"/>
              </a:rPr>
              <a:t>{</a:t>
            </a:r>
          </a:p>
          <a:p>
            <a:pPr marL="566928" lvl="3" indent="0">
              <a:lnSpc>
                <a:spcPts val="2000"/>
              </a:lnSpc>
              <a:spcBef>
                <a:spcPts val="0"/>
              </a:spcBef>
              <a:spcAft>
                <a:spcPts val="0"/>
              </a:spcAft>
              <a:buNone/>
            </a:pPr>
            <a:r>
              <a:rPr lang="ro-RO" sz="1800" dirty="0">
                <a:latin typeface="Consolas" panose="020B0609020204030204" pitchFamily="49" charset="0"/>
              </a:rPr>
              <a:t>    </a:t>
            </a:r>
            <a:r>
              <a:rPr lang="ro-RO" sz="1800" dirty="0">
                <a:solidFill>
                  <a:srgbClr val="008000"/>
                </a:solidFill>
                <a:latin typeface="Consolas" panose="020B0609020204030204" pitchFamily="49" charset="0"/>
              </a:rPr>
              <a:t>// do something</a:t>
            </a:r>
            <a:endParaRPr lang="ro-RO" sz="1800" dirty="0">
              <a:solidFill>
                <a:srgbClr val="00B050"/>
              </a:solidFill>
              <a:latin typeface="Consolas" panose="020B0609020204030204" pitchFamily="49" charset="0"/>
            </a:endParaRPr>
          </a:p>
          <a:p>
            <a:pPr marL="566928" lvl="3" indent="0">
              <a:lnSpc>
                <a:spcPct val="100000"/>
              </a:lnSpc>
              <a:spcBef>
                <a:spcPts val="0"/>
              </a:spcBef>
              <a:spcAft>
                <a:spcPts val="600"/>
              </a:spcAft>
              <a:buNone/>
            </a:pPr>
            <a:r>
              <a:rPr lang="en-US" sz="1800" dirty="0">
                <a:latin typeface="Consolas" panose="020B0609020204030204" pitchFamily="49" charset="0"/>
              </a:rPr>
              <a:t>}</a:t>
            </a:r>
            <a:endParaRPr lang="ro-RO" sz="1800" dirty="0">
              <a:latin typeface="Consolas" panose="020B0609020204030204" pitchFamily="49" charset="0"/>
            </a:endParaRPr>
          </a:p>
          <a:p>
            <a:pPr lvl="1">
              <a:lnSpc>
                <a:spcPct val="100000"/>
              </a:lnSpc>
              <a:spcBef>
                <a:spcPts val="600"/>
              </a:spcBef>
              <a:spcAft>
                <a:spcPts val="0"/>
              </a:spcAft>
              <a:buFont typeface="Arial" panose="020B0604020202020204" pitchFamily="34" charset="0"/>
              <a:buChar char="•"/>
            </a:pPr>
            <a:r>
              <a:rPr lang="ro-RO" sz="2300" dirty="0"/>
              <a:t>O alternativă este să citim tot textul din fișier și să folosim acel string:</a:t>
            </a:r>
          </a:p>
          <a:p>
            <a:pPr marL="201168" lvl="1" indent="0" algn="ctr">
              <a:lnSpc>
                <a:spcPct val="100000"/>
              </a:lnSpc>
              <a:spcBef>
                <a:spcPts val="600"/>
              </a:spcBef>
              <a:spcAft>
                <a:spcPts val="0"/>
              </a:spcAft>
              <a:buNone/>
            </a:pPr>
            <a:r>
              <a:rPr lang="ro-RO" dirty="0">
                <a:solidFill>
                  <a:srgbClr val="0000FF"/>
                </a:solidFill>
                <a:latin typeface="Consolas" panose="020B0609020204030204" pitchFamily="49" charset="0"/>
              </a:rPr>
              <a:t>string</a:t>
            </a:r>
            <a:r>
              <a:rPr lang="ro-RO" dirty="0">
                <a:latin typeface="Consolas" panose="020B0609020204030204" pitchFamily="49" charset="0"/>
              </a:rPr>
              <a:t> allText = File.ReadAllText(</a:t>
            </a:r>
            <a:r>
              <a:rPr lang="en-US" dirty="0">
                <a:solidFill>
                  <a:srgbClr val="A31515"/>
                </a:solidFill>
                <a:latin typeface="Consolas" panose="020B0609020204030204" pitchFamily="49" charset="0"/>
              </a:rPr>
              <a:t>"../../TextFile1.txt"</a:t>
            </a:r>
            <a:r>
              <a:rPr lang="ro-RO" dirty="0">
                <a:latin typeface="Consolas" panose="020B0609020204030204" pitchFamily="49" charset="0"/>
              </a:rPr>
              <a:t>);</a:t>
            </a:r>
          </a:p>
        </p:txBody>
      </p:sp>
    </p:spTree>
    <p:extLst>
      <p:ext uri="{BB962C8B-B14F-4D97-AF65-F5344CB8AC3E}">
        <p14:creationId xmlns:p14="http://schemas.microsoft.com/office/powerpoint/2010/main" val="3909285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255</TotalTime>
  <Words>738</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Consolas</vt:lpstr>
      <vt:lpstr>Retrospect</vt:lpstr>
      <vt:lpstr>Metode. Lucrul cu fișiere</vt:lpstr>
      <vt:lpstr>Metode</vt:lpstr>
      <vt:lpstr>Metode</vt:lpstr>
      <vt:lpstr>Metode</vt:lpstr>
      <vt:lpstr>Scriere în Fișiere</vt:lpstr>
      <vt:lpstr>Citire din Fișiere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Lucrul cu fișiere. Bazele OOP.</dc:title>
  <dc:creator>Remus-Nicolae Pelle</dc:creator>
  <cp:lastModifiedBy>Remus-Nicolae Pelle</cp:lastModifiedBy>
  <cp:revision>10</cp:revision>
  <dcterms:created xsi:type="dcterms:W3CDTF">2022-10-24T18:41:16Z</dcterms:created>
  <dcterms:modified xsi:type="dcterms:W3CDTF">2022-10-24T22:57:21Z</dcterms:modified>
</cp:coreProperties>
</file>