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9" r:id="rId4"/>
    <p:sldId id="257" r:id="rId5"/>
    <p:sldId id="258" r:id="rId6"/>
    <p:sldId id="260" r:id="rId7"/>
    <p:sldId id="264" r:id="rId8"/>
    <p:sldId id="265" r:id="rId9"/>
    <p:sldId id="266" r:id="rId10"/>
    <p:sldId id="261" r:id="rId11"/>
    <p:sldId id="268" r:id="rId12"/>
    <p:sldId id="267" r:id="rId13"/>
    <p:sldId id="263" r:id="rId14"/>
    <p:sldId id="262" r:id="rId15"/>
    <p:sldId id="286" r:id="rId16"/>
    <p:sldId id="269" r:id="rId17"/>
    <p:sldId id="270" r:id="rId18"/>
    <p:sldId id="271" r:id="rId19"/>
    <p:sldId id="287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5" r:id="rId29"/>
    <p:sldId id="280" r:id="rId30"/>
    <p:sldId id="281" r:id="rId31"/>
    <p:sldId id="282" r:id="rId32"/>
    <p:sldId id="283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296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46913" y="269875"/>
            <a:ext cx="2097087" cy="58229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5650" y="269875"/>
            <a:ext cx="6138863" cy="58229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8382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295400" y="1143000"/>
            <a:ext cx="7696200" cy="5105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295400" y="6477000"/>
            <a:ext cx="6096000" cy="3794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0" y="6478588"/>
            <a:ext cx="1250950" cy="3794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4C2A38E-5629-400B-B718-E0E8D81783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F36F2-90B3-4B47-9982-0FD0614E1C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D405C-26E9-46EF-91A9-9A8EBA608B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FB0-A645-40BB-A17C-9DBC94AC08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207B3-768E-4B0F-9F10-ECE94CECC6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ABE92-EB6B-41C9-9743-6F927301BC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9B60-B0E5-4382-B054-D958F6BE1E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A3EA9-26F0-4A35-9649-EB49F913375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569D1-7EAA-402A-BAEC-0C8A1C4262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F548-3C13-4F56-8E2F-3D3BD5260E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A60B-3574-4FB4-8142-E9580BE774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99D79-14FE-4725-A7AB-0455036226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566863"/>
            <a:ext cx="3740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80000" y="1566863"/>
            <a:ext cx="3740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9875"/>
            <a:ext cx="8388350" cy="855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566863"/>
            <a:ext cx="76327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 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1028" name="Picture 7" descr="barre_verticale_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508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logo_amety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27988" y="5895975"/>
            <a:ext cx="10160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rgbClr val="81178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600">
          <a:solidFill>
            <a:srgbClr val="44ABC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81178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A6D4771-AED2-4187-AB7F-F01AB31E75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advClick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\\smith\slash\Media\mp3\Albums\Claude%20Fran&#231;ois\%5bClaude%20Fran&#231;ois%5d%2002.%20Si%20j'avais%20un%20marteau.mp3" TargetMode="Externa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ts.anyware-tech.com/erele/_admin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2071678"/>
            <a:ext cx="7772400" cy="1470025"/>
          </a:xfrm>
        </p:spPr>
        <p:txBody>
          <a:bodyPr/>
          <a:lstStyle/>
          <a:p>
            <a:r>
              <a:rPr lang="fr-FR" dirty="0" smtClean="0"/>
              <a:t>Ametys </a:t>
            </a:r>
            <a:r>
              <a:rPr lang="fr-FR" dirty="0" err="1" smtClean="0"/>
              <a:t>Runtime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000" dirty="0" smtClean="0"/>
              <a:t>plugins/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[</a:t>
            </a:r>
            <a:r>
              <a:rPr lang="fr-FR" sz="2000" dirty="0" err="1" smtClean="0"/>
              <a:t>monplugin</a:t>
            </a:r>
            <a:r>
              <a:rPr lang="fr-FR" sz="2000" dirty="0" smtClean="0"/>
              <a:t>]/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i18n/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messages.xml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</a:t>
            </a:r>
            <a:r>
              <a:rPr lang="fr-FR" sz="2000" dirty="0" err="1" smtClean="0"/>
              <a:t>resources</a:t>
            </a:r>
            <a:r>
              <a:rPr lang="fr-FR" sz="2000" dirty="0" smtClean="0"/>
              <a:t>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…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</a:t>
            </a:r>
            <a:r>
              <a:rPr lang="fr-FR" sz="2000" dirty="0" err="1" smtClean="0"/>
              <a:t>resources_dynamic</a:t>
            </a:r>
            <a:r>
              <a:rPr lang="fr-FR" sz="2000" dirty="0" smtClean="0"/>
              <a:t>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…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plugin.xml</a:t>
            </a:r>
            <a:br>
              <a:rPr lang="fr-FR" sz="2000" dirty="0" smtClean="0"/>
            </a:br>
            <a:r>
              <a:rPr lang="fr-FR" sz="2000" dirty="0" smtClean="0"/>
              <a:t>	</a:t>
            </a:r>
            <a:r>
              <a:rPr lang="fr-FR" sz="2000" dirty="0" err="1" smtClean="0"/>
              <a:t>sitemap.xmap</a:t>
            </a:r>
            <a:endParaRPr lang="fr-FR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0713" t="9962" r="15290" b="29554"/>
          <a:stretch>
            <a:fillRect/>
          </a:stretch>
        </p:blipFill>
        <p:spPr bwMode="auto">
          <a:xfrm>
            <a:off x="1142976" y="1565689"/>
            <a:ext cx="6786610" cy="5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142976" y="11429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Plugin.xml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Runtime.xml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42976" y="1285860"/>
            <a:ext cx="7632700" cy="514828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Fichier de configuration central</a:t>
            </a:r>
          </a:p>
          <a:p>
            <a:endParaRPr lang="fr-FR" dirty="0" smtClean="0"/>
          </a:p>
          <a:p>
            <a:r>
              <a:rPr lang="fr-FR" sz="2400" dirty="0" smtClean="0"/>
              <a:t>Permet de donner un nom de version à l’application</a:t>
            </a:r>
          </a:p>
          <a:p>
            <a:endParaRPr lang="fr-FR" sz="2400" dirty="0" smtClean="0"/>
          </a:p>
          <a:p>
            <a:r>
              <a:rPr lang="fr-FR" sz="2400" dirty="0" smtClean="0"/>
              <a:t>Permet de contrôler le 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démarrage de l’application</a:t>
            </a:r>
          </a:p>
          <a:p>
            <a:endParaRPr lang="fr-FR" sz="2400" dirty="0" smtClean="0"/>
          </a:p>
          <a:p>
            <a:r>
              <a:rPr lang="fr-FR" sz="2400" dirty="0" smtClean="0"/>
              <a:t>Permet de choisir le </a:t>
            </a:r>
            <a:r>
              <a:rPr lang="fr-FR" sz="2400" dirty="0" err="1" smtClean="0"/>
              <a:t>workspace</a:t>
            </a:r>
            <a:r>
              <a:rPr lang="fr-FR" sz="2400" dirty="0" smtClean="0"/>
              <a:t> par défaut et de désactiver des </a:t>
            </a:r>
            <a:r>
              <a:rPr lang="fr-FR" sz="2400" dirty="0" err="1" smtClean="0"/>
              <a:t>workspaces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Permet de désactiver des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Permet de sélectionner les extensions simples</a:t>
            </a:r>
            <a:br>
              <a:rPr lang="fr-FR" sz="2400" dirty="0" smtClean="0"/>
            </a:br>
            <a:r>
              <a:rPr lang="fr-FR" sz="2400" dirty="0" smtClean="0"/>
              <a:t>Permet de faire des familles de plugins</a:t>
            </a:r>
            <a:endParaRPr lang="fr-FR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Runtime.xml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89" t="7698" r="66106" b="51290"/>
          <a:stretch>
            <a:fillRect/>
          </a:stretch>
        </p:blipFill>
        <p:spPr bwMode="auto">
          <a:xfrm>
            <a:off x="857224" y="1285860"/>
            <a:ext cx="807249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subliminal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>
                <a:solidFill>
                  <a:srgbClr val="00B0F0"/>
                </a:solidFill>
              </a:rPr>
              <a:t>Avez-vous tous imputé 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Glossaire :</a:t>
            </a:r>
          </a:p>
          <a:p>
            <a:endParaRPr lang="fr-FR" u="sng" dirty="0" smtClean="0"/>
          </a:p>
          <a:p>
            <a:r>
              <a:rPr lang="fr-FR" u="sng" dirty="0" smtClean="0"/>
              <a:t>Paramétrage</a:t>
            </a:r>
            <a:r>
              <a:rPr lang="fr-FR" dirty="0" smtClean="0"/>
              <a:t> : choix du développeur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utilisateur en LDAP ou en JDBC</a:t>
            </a:r>
          </a:p>
          <a:p>
            <a:pPr>
              <a:buNone/>
            </a:pPr>
            <a:endParaRPr lang="fr-FR" dirty="0" smtClean="0"/>
          </a:p>
          <a:p>
            <a:r>
              <a:rPr lang="fr-FR" u="sng" dirty="0" smtClean="0"/>
              <a:t>Configuration</a:t>
            </a:r>
            <a:r>
              <a:rPr lang="fr-FR" dirty="0" smtClean="0"/>
              <a:t> : choix de l’administrateur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url de la base de donnée</a:t>
            </a:r>
            <a:endParaRPr lang="fr-FR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Gestion des paramètres de configuration</a:t>
            </a:r>
          </a:p>
          <a:p>
            <a:endParaRPr lang="fr-FR" sz="2400" dirty="0" smtClean="0"/>
          </a:p>
          <a:p>
            <a:r>
              <a:rPr lang="fr-FR" sz="2400" dirty="0" smtClean="0"/>
              <a:t>Une application non configurée ne démarre pas</a:t>
            </a:r>
          </a:p>
          <a:p>
            <a:endParaRPr lang="fr-FR" sz="2400" dirty="0" smtClean="0"/>
          </a:p>
          <a:p>
            <a:r>
              <a:rPr lang="fr-FR" sz="2400" dirty="0" smtClean="0"/>
              <a:t>Gestion des dépendances entre paramètres de configuration et composantes/extensions</a:t>
            </a:r>
          </a:p>
          <a:p>
            <a:endParaRPr lang="fr-FR" sz="2400" dirty="0" smtClean="0"/>
          </a:p>
          <a:p>
            <a:r>
              <a:rPr lang="fr-FR" sz="2400" dirty="0" smtClean="0"/>
              <a:t>Utilisation simple même hors AVALON</a:t>
            </a:r>
          </a:p>
          <a:p>
            <a:endParaRPr lang="fr-FR" sz="2400" dirty="0" smtClean="0"/>
          </a:p>
          <a:p>
            <a:r>
              <a:rPr lang="fr-FR" sz="2400" dirty="0" smtClean="0"/>
              <a:t>Interface de saisie automatisée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190" t="32760" r="11823" b="41366"/>
          <a:stretch>
            <a:fillRect/>
          </a:stretch>
        </p:blipFill>
        <p:spPr bwMode="auto">
          <a:xfrm>
            <a:off x="1142976" y="1500174"/>
            <a:ext cx="76327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28728" y="1142984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Déclaration d’un paramètre dans un plugin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428728" y="400050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paramètre déclaré doit être référencé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33190" t="20636" r="33124" b="62287"/>
          <a:stretch>
            <a:fillRect/>
          </a:stretch>
        </p:blipFill>
        <p:spPr bwMode="auto">
          <a:xfrm>
            <a:off x="1428728" y="4286256"/>
            <a:ext cx="485778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500166" y="6072206"/>
            <a:ext cx="620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 : </a:t>
            </a:r>
            <a:r>
              <a:rPr lang="fr-FR" dirty="0" err="1" smtClean="0"/>
              <a:t>Config.getInstance</a:t>
            </a:r>
            <a:r>
              <a:rPr lang="fr-FR" dirty="0" smtClean="0"/>
              <a:t>().</a:t>
            </a:r>
            <a:r>
              <a:rPr lang="fr-FR" dirty="0" err="1" smtClean="0"/>
              <a:t>getValue</a:t>
            </a:r>
            <a:r>
              <a:rPr lang="fr-FR" dirty="0" smtClean="0"/>
              <a:t>(…) ou {config:…}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publicitaire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3200" dirty="0" smtClean="0">
                <a:solidFill>
                  <a:srgbClr val="00B0F0"/>
                </a:solidFill>
              </a:rPr>
              <a:t>Espace publicitaire à louer</a:t>
            </a:r>
          </a:p>
          <a:p>
            <a:pPr algn="ctr">
              <a:buNone/>
            </a:pPr>
            <a:r>
              <a:rPr lang="fr-FR" dirty="0" smtClean="0">
                <a:solidFill>
                  <a:srgbClr val="00B0F0"/>
                </a:solidFill>
              </a:rPr>
              <a:t/>
            </a:r>
            <a:br>
              <a:rPr lang="fr-FR" dirty="0" smtClean="0">
                <a:solidFill>
                  <a:srgbClr val="00B0F0"/>
                </a:solidFill>
              </a:rPr>
            </a:br>
            <a:r>
              <a:rPr lang="fr-FR" dirty="0" smtClean="0">
                <a:solidFill>
                  <a:srgbClr val="00B050"/>
                </a:solidFill>
              </a:rPr>
              <a:t>Votre publicité ici pour pas cher !</a:t>
            </a:r>
          </a:p>
          <a:p>
            <a:pPr algn="ctr">
              <a:buNone/>
            </a:pPr>
            <a:endParaRPr lang="fr-FR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fr-FR" dirty="0" smtClean="0">
                <a:solidFill>
                  <a:srgbClr val="00B0F0"/>
                </a:solidFill>
              </a:rPr>
              <a:t>Appeler le </a:t>
            </a:r>
            <a:r>
              <a:rPr lang="fr-FR" dirty="0" smtClean="0">
                <a:solidFill>
                  <a:srgbClr val="00B050"/>
                </a:solidFill>
              </a:rPr>
              <a:t>05 61 00 73 41 </a:t>
            </a:r>
            <a:r>
              <a:rPr lang="fr-FR" dirty="0" smtClean="0">
                <a:solidFill>
                  <a:srgbClr val="00B0F0"/>
                </a:solidFill>
              </a:rPr>
              <a:t/>
            </a:r>
            <a:br>
              <a:rPr lang="fr-FR" dirty="0" smtClean="0">
                <a:solidFill>
                  <a:srgbClr val="00B0F0"/>
                </a:solidFill>
              </a:rPr>
            </a:br>
            <a:r>
              <a:rPr lang="fr-FR" dirty="0" smtClean="0">
                <a:solidFill>
                  <a:srgbClr val="00B0F0"/>
                </a:solidFill>
              </a:rPr>
              <a:t>et demandez </a:t>
            </a:r>
            <a:r>
              <a:rPr lang="fr-FR" dirty="0" smtClean="0">
                <a:solidFill>
                  <a:srgbClr val="00B050"/>
                </a:solidFill>
              </a:rPr>
              <a:t>Gauthier</a:t>
            </a:r>
          </a:p>
          <a:p>
            <a:pPr algn="ctr">
              <a:buNone/>
            </a:pPr>
            <a:endParaRPr lang="fr-FR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fr-FR" sz="2000" dirty="0" smtClean="0">
                <a:solidFill>
                  <a:srgbClr val="00B0F0"/>
                </a:solidFill>
              </a:rPr>
              <a:t>Pour toute commande avant le 1</a:t>
            </a:r>
            <a:r>
              <a:rPr lang="fr-FR" sz="2000" baseline="30000" dirty="0" smtClean="0">
                <a:solidFill>
                  <a:srgbClr val="00B0F0"/>
                </a:solidFill>
              </a:rPr>
              <a:t>er</a:t>
            </a:r>
            <a:r>
              <a:rPr lang="fr-FR" sz="2000" dirty="0" smtClean="0">
                <a:solidFill>
                  <a:srgbClr val="00B0F0"/>
                </a:solidFill>
              </a:rPr>
              <a:t> novembre, un </a:t>
            </a:r>
            <a:r>
              <a:rPr lang="fr-FR" sz="2000" dirty="0" smtClean="0">
                <a:solidFill>
                  <a:srgbClr val="00B050"/>
                </a:solidFill>
              </a:rPr>
              <a:t>CMS est offert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l’Authentification</a:t>
            </a:r>
          </a:p>
          <a:p>
            <a:endParaRPr lang="fr-FR" dirty="0" smtClean="0"/>
          </a:p>
          <a:p>
            <a:r>
              <a:rPr lang="fr-FR" dirty="0" smtClean="0"/>
              <a:t>Gestion des Utilisateurs</a:t>
            </a:r>
          </a:p>
          <a:p>
            <a:endParaRPr lang="fr-FR" dirty="0" smtClean="0"/>
          </a:p>
          <a:p>
            <a:r>
              <a:rPr lang="fr-FR" dirty="0" smtClean="0"/>
              <a:t>Gestion des Groupes d’utilisateurs</a:t>
            </a:r>
          </a:p>
          <a:p>
            <a:endParaRPr lang="fr-FR" dirty="0" smtClean="0"/>
          </a:p>
          <a:p>
            <a:r>
              <a:rPr lang="fr-FR" dirty="0" smtClean="0"/>
              <a:t>Gestion des Droits</a:t>
            </a:r>
          </a:p>
          <a:p>
            <a:endParaRPr lang="fr-FR" dirty="0" smtClean="0"/>
          </a:p>
          <a:p>
            <a:r>
              <a:rPr lang="fr-FR" dirty="0" smtClean="0"/>
              <a:t>Gestion des Erreurs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[Claude François] 02. Si j'avais un marteau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7000900"/>
            <a:ext cx="304800" cy="30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Ametys c’est tout d’abord une secte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85852" y="600076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 le vendredi c’est </a:t>
            </a:r>
            <a:r>
              <a:rPr lang="fr-FR" dirty="0" err="1" smtClean="0"/>
              <a:t>Cloclo</a:t>
            </a:r>
            <a:r>
              <a:rPr lang="fr-FR" dirty="0" smtClean="0"/>
              <a:t> !!!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85852" y="1285860"/>
            <a:ext cx="67040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200" dirty="0" smtClean="0"/>
              <a:t>On écoute de la musique de daube</a:t>
            </a:r>
          </a:p>
          <a:p>
            <a:pPr>
              <a:buFont typeface="Arial" pitchFamily="34" charset="0"/>
              <a:buChar char="•"/>
            </a:pPr>
            <a:endParaRPr lang="fr-FR" sz="3200" dirty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On fume</a:t>
            </a:r>
          </a:p>
          <a:p>
            <a:pPr>
              <a:buFont typeface="Arial" pitchFamily="34" charset="0"/>
              <a:buChar char="•"/>
            </a:pPr>
            <a:endParaRPr lang="fr-FR" sz="3200" dirty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On boit</a:t>
            </a:r>
          </a:p>
          <a:p>
            <a:pPr>
              <a:buFont typeface="Arial" pitchFamily="34" charset="0"/>
              <a:buChar char="•"/>
            </a:pPr>
            <a:endParaRPr lang="fr-FR" sz="3200" dirty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On jure</a:t>
            </a:r>
          </a:p>
        </p:txBody>
      </p:sp>
      <p:pic>
        <p:nvPicPr>
          <p:cNvPr id="4" name="Espace réservé du contenu 3" descr="DSCN1712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5852" y="1357298"/>
            <a:ext cx="6786610" cy="4542810"/>
          </a:xfr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696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Authentification</a:t>
            </a:r>
          </a:p>
          <a:p>
            <a:pPr>
              <a:buNone/>
            </a:pPr>
            <a:r>
              <a:rPr lang="fr-FR" sz="2400" dirty="0" smtClean="0"/>
              <a:t>	Gérer l’authentification</a:t>
            </a:r>
            <a:endParaRPr lang="fr-FR" sz="32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simple : </a:t>
            </a:r>
            <a:r>
              <a:rPr lang="fr-FR" sz="1400" dirty="0" err="1" smtClean="0"/>
              <a:t>org.ametys.runtime.authentication.CredentialsProvider</a:t>
            </a:r>
            <a:endParaRPr lang="fr-FR" sz="1400" dirty="0" smtClean="0"/>
          </a:p>
          <a:p>
            <a:pPr lvl="3">
              <a:buNone/>
            </a:pPr>
            <a:r>
              <a:rPr lang="fr-FR" sz="1000" dirty="0" smtClean="0">
                <a:sym typeface="Wingdings" pitchFamily="2" charset="2"/>
              </a:rPr>
              <a:t> Donner les </a:t>
            </a:r>
            <a:r>
              <a:rPr lang="fr-FR" sz="1000" dirty="0" err="1" smtClean="0">
                <a:sym typeface="Wingdings" pitchFamily="2" charset="2"/>
              </a:rPr>
              <a:t>credentials</a:t>
            </a:r>
            <a:endParaRPr lang="fr-FR" sz="10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multiple : </a:t>
            </a:r>
            <a:r>
              <a:rPr lang="fr-FR" sz="1400" dirty="0" err="1" smtClean="0"/>
              <a:t>org.ametys.runtime.authentication.AuthenticationManager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    </a:t>
            </a:r>
            <a:r>
              <a:rPr lang="fr-FR" sz="1000" dirty="0" smtClean="0">
                <a:solidFill>
                  <a:schemeClr val="tx1"/>
                </a:solidFill>
                <a:sym typeface="Wingdings" pitchFamily="2" charset="2"/>
              </a:rPr>
              <a:t> Vérifie qu’un utilisateur peut se connecter</a:t>
            </a:r>
            <a:endParaRPr lang="fr-FR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fr-FR" sz="2400" dirty="0" smtClean="0"/>
              <a:t>	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/>
              <a:t>Mettre de l’authentification de son </a:t>
            </a:r>
            <a:r>
              <a:rPr lang="fr-FR" sz="2400" dirty="0" err="1" smtClean="0"/>
              <a:t>workspace</a:t>
            </a:r>
            <a:endParaRPr lang="fr-FR" sz="24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/>
              <a:t>&lt;</a:t>
            </a:r>
            <a:r>
              <a:rPr lang="fr-FR" sz="1600" dirty="0" err="1" smtClean="0"/>
              <a:t>map:action</a:t>
            </a:r>
            <a:r>
              <a:rPr lang="fr-FR" sz="1600" dirty="0" smtClean="0"/>
              <a:t> </a:t>
            </a:r>
            <a:r>
              <a:rPr lang="fr-FR" sz="1600" dirty="0" err="1" smtClean="0"/>
              <a:t>name</a:t>
            </a:r>
            <a:r>
              <a:rPr lang="fr-FR" sz="1600" dirty="0" smtClean="0"/>
              <a:t>="</a:t>
            </a:r>
            <a:r>
              <a:rPr lang="fr-FR" sz="1600" dirty="0" err="1" smtClean="0"/>
              <a:t>authenticate</a:t>
            </a:r>
            <a:r>
              <a:rPr lang="fr-FR" sz="1600" dirty="0" smtClean="0"/>
              <a:t>" </a:t>
            </a:r>
            <a:r>
              <a:rPr lang="fr-FR" sz="1600" dirty="0" smtClean="0"/>
              <a:t> 						</a:t>
            </a:r>
            <a:r>
              <a:rPr lang="fr-FR" sz="1600" dirty="0" err="1" smtClean="0"/>
              <a:t>src</a:t>
            </a:r>
            <a:r>
              <a:rPr lang="fr-FR" sz="1600" dirty="0" smtClean="0"/>
              <a:t>="</a:t>
            </a:r>
            <a:r>
              <a:rPr lang="fr-FR" sz="1600" dirty="0" err="1" smtClean="0"/>
              <a:t>org.ametys.runtime.authentication.AuthenticateAction</a:t>
            </a:r>
            <a:r>
              <a:rPr lang="fr-FR" sz="1600" dirty="0" smtClean="0"/>
              <a:t>/&gt;</a:t>
            </a:r>
          </a:p>
          <a:p>
            <a:pPr>
              <a:buNone/>
            </a:pPr>
            <a:r>
              <a:rPr lang="fr-FR" sz="1600" dirty="0" smtClean="0"/>
              <a:t>	…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/>
              <a:t> &lt;</a:t>
            </a:r>
            <a:r>
              <a:rPr lang="fr-FR" sz="1600" dirty="0" err="1" smtClean="0"/>
              <a:t>map:match</a:t>
            </a:r>
            <a:r>
              <a:rPr lang="fr-FR" sz="1600" dirty="0" smtClean="0"/>
              <a:t> pattern="**"&gt;</a:t>
            </a:r>
          </a:p>
          <a:p>
            <a:pPr>
              <a:buNone/>
            </a:pPr>
            <a:r>
              <a:rPr lang="fr-FR" sz="1600" dirty="0" smtClean="0"/>
              <a:t>                &lt;</a:t>
            </a:r>
            <a:r>
              <a:rPr lang="fr-FR" sz="1600" dirty="0" err="1" smtClean="0"/>
              <a:t>map:act</a:t>
            </a:r>
            <a:r>
              <a:rPr lang="fr-FR" sz="1600" dirty="0" smtClean="0"/>
              <a:t> type="</a:t>
            </a:r>
            <a:r>
              <a:rPr lang="fr-FR" sz="1600" dirty="0" err="1" smtClean="0"/>
              <a:t>authenticate</a:t>
            </a:r>
            <a:r>
              <a:rPr lang="fr-FR" sz="1600" dirty="0" smtClean="0"/>
              <a:t>"/&gt;</a:t>
            </a:r>
          </a:p>
          <a:p>
            <a:pPr>
              <a:buNone/>
            </a:pPr>
            <a:r>
              <a:rPr lang="fr-FR" sz="1600" dirty="0" smtClean="0"/>
              <a:t>       </a:t>
            </a:r>
            <a:r>
              <a:rPr lang="fr-FR" sz="1600" dirty="0" smtClean="0"/>
              <a:t>&lt;/</a:t>
            </a:r>
            <a:r>
              <a:rPr lang="fr-FR" sz="1600" dirty="0" err="1" smtClean="0"/>
              <a:t>map:match</a:t>
            </a:r>
            <a:r>
              <a:rPr lang="fr-FR" sz="1600" dirty="0" smtClean="0"/>
              <a:t>&gt;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Utilisateurs</a:t>
            </a:r>
          </a:p>
          <a:p>
            <a:pPr>
              <a:buNone/>
            </a:pPr>
            <a:r>
              <a:rPr lang="fr-FR" sz="2400" dirty="0" smtClean="0"/>
              <a:t>	Gérer les utilisateurs</a:t>
            </a:r>
            <a:endParaRPr lang="fr-FR" sz="32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simple : </a:t>
            </a:r>
            <a:r>
              <a:rPr lang="fr-FR" sz="1400" dirty="0" err="1" smtClean="0"/>
              <a:t>org.ametys.runtime.user.UsersManager</a:t>
            </a:r>
            <a:endParaRPr lang="fr-FR" sz="1400" dirty="0" smtClean="0"/>
          </a:p>
          <a:p>
            <a:pPr>
              <a:buNone/>
            </a:pPr>
            <a:r>
              <a:rPr lang="fr-FR" sz="2400" dirty="0" smtClean="0"/>
              <a:t>	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/>
              <a:t>Récupérer l’utilisateur courant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/>
              <a:t>	</a:t>
            </a:r>
            <a:r>
              <a:rPr lang="fr-FR" sz="2000" dirty="0" err="1" smtClean="0"/>
              <a:t>UserHelper.isAdministrator</a:t>
            </a:r>
            <a:r>
              <a:rPr lang="fr-FR" sz="2000" dirty="0" smtClean="0"/>
              <a:t>()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</a:t>
            </a:r>
            <a:r>
              <a:rPr lang="fr-FR" sz="2000" dirty="0" err="1" smtClean="0"/>
              <a:t>UserHelper.getCurrentUser</a:t>
            </a:r>
            <a:r>
              <a:rPr lang="fr-FR" sz="2000" dirty="0" smtClean="0"/>
              <a:t>()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Groupe</a:t>
            </a:r>
          </a:p>
          <a:p>
            <a:pPr>
              <a:buNone/>
            </a:pPr>
            <a:r>
              <a:rPr lang="fr-FR" sz="2400" dirty="0" smtClean="0"/>
              <a:t>	Gérer les groupes</a:t>
            </a:r>
            <a:endParaRPr lang="fr-FR" sz="32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simple : </a:t>
            </a:r>
            <a:r>
              <a:rPr lang="fr-FR" sz="1400" dirty="0" err="1" smtClean="0"/>
              <a:t>org.ametys.runtime.user.GroupsManager</a:t>
            </a:r>
            <a:endParaRPr lang="fr-FR" sz="14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Droit</a:t>
            </a:r>
          </a:p>
          <a:p>
            <a:pPr>
              <a:buNone/>
            </a:pPr>
            <a:r>
              <a:rPr lang="fr-FR" sz="2400" dirty="0" smtClean="0"/>
              <a:t>	Gérer les droits</a:t>
            </a:r>
            <a:endParaRPr lang="fr-FR" sz="32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simple : </a:t>
            </a:r>
            <a:r>
              <a:rPr lang="fr-FR" sz="1400" dirty="0" err="1" smtClean="0"/>
              <a:t>org.ametys.runtime.right.RightsManager</a:t>
            </a:r>
            <a:endParaRPr lang="fr-FR" sz="14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multiple : </a:t>
            </a:r>
            <a:r>
              <a:rPr lang="fr-FR" sz="1400" dirty="0" err="1" smtClean="0"/>
              <a:t>org.ametys.runtime.plugins.core.right.RightsExtensionPoint</a:t>
            </a:r>
            <a:endParaRPr lang="fr-FR" sz="14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	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Erreurs</a:t>
            </a:r>
          </a:p>
          <a:p>
            <a:pPr>
              <a:buNone/>
            </a:pPr>
            <a:r>
              <a:rPr lang="fr-FR" sz="2400" dirty="0" smtClean="0"/>
              <a:t>	Gérer les erreurs</a:t>
            </a:r>
            <a:endParaRPr lang="fr-FR" sz="32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simple : </a:t>
            </a:r>
            <a:r>
              <a:rPr lang="fr-FR" sz="1400" dirty="0" err="1" smtClean="0"/>
              <a:t>org.ametys.runtime.exception.ExceptionHandler</a:t>
            </a:r>
            <a:endParaRPr lang="fr-FR" sz="14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	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Erreurs</a:t>
            </a:r>
          </a:p>
          <a:p>
            <a:pPr>
              <a:buNone/>
            </a:pPr>
            <a:r>
              <a:rPr lang="fr-FR" sz="2400" dirty="0" smtClean="0"/>
              <a:t>	Gérer les erreurs</a:t>
            </a:r>
            <a:endParaRPr lang="fr-FR" sz="3200" dirty="0" smtClean="0"/>
          </a:p>
          <a:p>
            <a:pPr lvl="2">
              <a:buFont typeface="Arial" pitchFamily="34" charset="0"/>
              <a:buChar char="•"/>
            </a:pPr>
            <a:r>
              <a:rPr lang="fr-FR" sz="1400" dirty="0" smtClean="0"/>
              <a:t>Point simple : </a:t>
            </a:r>
            <a:r>
              <a:rPr lang="fr-FR" sz="1400" dirty="0" err="1" smtClean="0"/>
              <a:t>org.ametys.runtime.exception.ExceptionHandler</a:t>
            </a:r>
            <a:endParaRPr lang="fr-FR" sz="14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	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Les autres points d’extensions simples noyau</a:t>
            </a:r>
          </a:p>
          <a:p>
            <a:pPr>
              <a:buNone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err="1" smtClean="0"/>
              <a:t>org.ametys.runtime.request.InitRequestHandler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>
                <a:sym typeface="Wingdings" pitchFamily="2" charset="2"/>
              </a:rPr>
              <a:t> appelé à chaque requête</a:t>
            </a:r>
            <a:endParaRPr lang="fr-FR" sz="1600" dirty="0" smtClean="0"/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org.ametys.runtime.plugins.core.administrator.version.VersionsHandler</a:t>
            </a:r>
            <a:br>
              <a:rPr lang="fr-FR" sz="1600" dirty="0" smtClean="0"/>
            </a:br>
            <a:r>
              <a:rPr lang="fr-FR" sz="1600" dirty="0" smtClean="0">
                <a:sym typeface="Wingdings" pitchFamily="2" charset="2"/>
              </a:rPr>
              <a:t> pour gérer les versions de l’application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d’extensions multiples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Eléments d’interaction</a:t>
            </a:r>
          </a:p>
          <a:p>
            <a:pPr lvl="1"/>
            <a:r>
              <a:rPr lang="fr-FR" sz="2000" dirty="0" err="1" smtClean="0"/>
              <a:t>org.ametys.runtime.ui.item.UIItemManager</a:t>
            </a:r>
            <a:endParaRPr lang="fr-FR" sz="2000" dirty="0" smtClean="0"/>
          </a:p>
          <a:p>
            <a:endParaRPr lang="fr-FR" sz="2400" dirty="0" smtClean="0"/>
          </a:p>
          <a:p>
            <a:r>
              <a:rPr lang="fr-FR" dirty="0" smtClean="0"/>
              <a:t>Input modules</a:t>
            </a:r>
            <a:endParaRPr lang="fr-FR" dirty="0" smtClean="0"/>
          </a:p>
          <a:p>
            <a:pPr lvl="1"/>
            <a:r>
              <a:rPr lang="fr-FR" sz="1600" dirty="0" err="1" smtClean="0"/>
              <a:t>org.apache.cocoon.components.modules.input.InputModuleSelector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dirty="0" smtClean="0"/>
              <a:t>Sources</a:t>
            </a:r>
          </a:p>
          <a:p>
            <a:pPr lvl="1"/>
            <a:r>
              <a:rPr lang="fr-FR" sz="1600" dirty="0" err="1" smtClean="0"/>
              <a:t>org.apache.excalibur.source.SourceFactorySelector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dirty="0" smtClean="0"/>
              <a:t>Composants de </a:t>
            </a:r>
            <a:r>
              <a:rPr lang="fr-FR" dirty="0" err="1" smtClean="0"/>
              <a:t>sitemap</a:t>
            </a:r>
            <a:r>
              <a:rPr lang="fr-FR" dirty="0" smtClean="0"/>
              <a:t> partagés</a:t>
            </a:r>
          </a:p>
          <a:p>
            <a:pPr lvl="1"/>
            <a:r>
              <a:rPr lang="fr-FR" sz="1600" dirty="0" err="1" smtClean="0"/>
              <a:t>org.ametys.runtime.cocoon.SitemapConfigurationExtensionPoint</a:t>
            </a:r>
            <a:endParaRPr lang="fr-FR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Workspace</a:t>
            </a:r>
            <a:r>
              <a:rPr lang="fr-FR" dirty="0" smtClean="0"/>
              <a:t> 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Workspace</a:t>
            </a:r>
            <a:r>
              <a:rPr lang="fr-FR" dirty="0" smtClean="0"/>
              <a:t> administrateur</a:t>
            </a:r>
          </a:p>
          <a:p>
            <a:r>
              <a:rPr lang="fr-FR" dirty="0" smtClean="0"/>
              <a:t>Espace authentifié pour l’</a:t>
            </a:r>
            <a:r>
              <a:rPr lang="fr-FR" dirty="0" err="1" smtClean="0"/>
              <a:t>administreur</a:t>
            </a:r>
            <a:endParaRPr lang="fr-FR" dirty="0" smtClean="0"/>
          </a:p>
          <a:p>
            <a:r>
              <a:rPr lang="fr-FR" dirty="0" smtClean="0"/>
              <a:t>Configuration</a:t>
            </a:r>
          </a:p>
          <a:p>
            <a:r>
              <a:rPr lang="fr-FR" dirty="0" smtClean="0"/>
              <a:t>Journaux</a:t>
            </a:r>
          </a:p>
          <a:p>
            <a:r>
              <a:rPr lang="fr-FR" dirty="0" smtClean="0"/>
              <a:t>Etat du système</a:t>
            </a:r>
          </a:p>
          <a:p>
            <a:r>
              <a:rPr lang="fr-FR" dirty="0" smtClean="0"/>
              <a:t>Plugins</a:t>
            </a:r>
          </a:p>
          <a:p>
            <a:r>
              <a:rPr lang="fr-FR" dirty="0" smtClean="0"/>
              <a:t>…</a:t>
            </a:r>
          </a:p>
          <a:p>
            <a:endParaRPr lang="fr-FR" dirty="0" smtClean="0"/>
          </a:p>
          <a:p>
            <a:pPr>
              <a:buNone/>
            </a:pPr>
            <a:r>
              <a:rPr lang="fr-FR" sz="2000" dirty="0" smtClean="0">
                <a:hlinkClick r:id="rId2"/>
              </a:rPr>
              <a:t>exemple</a:t>
            </a:r>
            <a:endParaRPr lang="fr-FR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Implémentations de AUGRE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Authentification</a:t>
            </a:r>
          </a:p>
          <a:p>
            <a:pPr>
              <a:buFont typeface="Arial" charset="0"/>
              <a:buChar char="•"/>
            </a:pPr>
            <a:r>
              <a:rPr lang="fr-FR" sz="2000" dirty="0" smtClean="0"/>
              <a:t>Automatique : pour démo</a:t>
            </a:r>
          </a:p>
          <a:p>
            <a:pPr>
              <a:buFont typeface="Arial" charset="0"/>
              <a:buChar char="•"/>
            </a:pPr>
            <a:r>
              <a:rPr lang="fr-FR" sz="2000" dirty="0" smtClean="0"/>
              <a:t>Basique (nécessite un </a:t>
            </a:r>
            <a:r>
              <a:rPr lang="fr-FR" sz="2000" dirty="0" err="1" smtClean="0"/>
              <a:t>error</a:t>
            </a:r>
            <a:r>
              <a:rPr lang="fr-FR" sz="2000" dirty="0" smtClean="0"/>
              <a:t> </a:t>
            </a:r>
            <a:r>
              <a:rPr lang="fr-FR" sz="2000" dirty="0" err="1" smtClean="0"/>
              <a:t>handler</a:t>
            </a:r>
            <a:r>
              <a:rPr lang="fr-FR" sz="2000" dirty="0" smtClean="0"/>
              <a:t> dans la </a:t>
            </a:r>
            <a:r>
              <a:rPr lang="fr-FR" sz="2000" dirty="0" err="1" smtClean="0"/>
              <a:t>sitemap</a:t>
            </a:r>
            <a:r>
              <a:rPr lang="fr-FR" sz="20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fr-FR" sz="2000" dirty="0" smtClean="0"/>
              <a:t>Formulaire et Cookie</a:t>
            </a:r>
          </a:p>
          <a:p>
            <a:pPr>
              <a:buFont typeface="Arial" charset="0"/>
              <a:buChar char="•"/>
            </a:pPr>
            <a:r>
              <a:rPr lang="fr-FR" sz="2000" dirty="0" err="1" smtClean="0"/>
              <a:t>Remote</a:t>
            </a:r>
            <a:endParaRPr lang="fr-FR" sz="2000" dirty="0" smtClean="0"/>
          </a:p>
          <a:p>
            <a:pPr>
              <a:buFont typeface="Arial" charset="0"/>
              <a:buChar char="•"/>
            </a:pPr>
            <a:r>
              <a:rPr lang="fr-FR" sz="2000" dirty="0" smtClean="0"/>
              <a:t>JCIFS</a:t>
            </a:r>
          </a:p>
          <a:p>
            <a:pPr>
              <a:buFont typeface="Arial" charset="0"/>
              <a:buChar char="•"/>
            </a:pPr>
            <a:r>
              <a:rPr lang="fr-FR" sz="2000" dirty="0" smtClean="0"/>
              <a:t>CAS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Framework d’application WEB</a:t>
            </a:r>
          </a:p>
          <a:p>
            <a:endParaRPr lang="fr-FR" dirty="0" smtClean="0"/>
          </a:p>
          <a:p>
            <a:r>
              <a:rPr lang="fr-FR" dirty="0" smtClean="0"/>
              <a:t>Surcouche « légère » à Cocoon</a:t>
            </a:r>
          </a:p>
          <a:p>
            <a:pPr lvl="1"/>
            <a:r>
              <a:rPr lang="fr-FR" dirty="0" smtClean="0"/>
              <a:t>Peu d’</a:t>
            </a:r>
            <a:r>
              <a:rPr lang="fr-FR" dirty="0" err="1" smtClean="0"/>
              <a:t>overload</a:t>
            </a:r>
            <a:endParaRPr lang="fr-FR" dirty="0" smtClean="0"/>
          </a:p>
          <a:p>
            <a:pPr lvl="1"/>
            <a:r>
              <a:rPr lang="fr-FR" dirty="0" smtClean="0"/>
              <a:t>Tout (ou presque) est débrayable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Surcouche « importante » à Cocoon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Gains fonctionnels importants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Code réutilisable (plugins)</a:t>
            </a:r>
            <a:br>
              <a:rPr lang="fr-FR" dirty="0" smtClean="0">
                <a:sym typeface="Wingdings" pitchFamily="2" charset="2"/>
              </a:rPr>
            </a:b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Implémentations de AUGRE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Utilisateurs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Statique (liste en dur pour démo)</a:t>
            </a: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JDBC (modélisable)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Lecture ou Modifiable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Authentifiable ou non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LDAP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Authentifiable ou non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Implémentations de AUGRE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Groupes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err="1" smtClean="0"/>
              <a:t>Empty</a:t>
            </a:r>
            <a:r>
              <a:rPr lang="fr-FR" sz="2000" dirty="0" smtClean="0"/>
              <a:t> (pas de groupes)</a:t>
            </a: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JDBC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LDAP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Utilisateur contient les groupes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Groupes contient les utilisateur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Implémentations de AUGRE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Droits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Basic (tous les droits)</a:t>
            </a: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Profils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Hiérarchique avec profils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Base de données</a:t>
            </a:r>
          </a:p>
          <a:p>
            <a:pPr>
              <a:buNone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Gestion de pool JDBC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org.apache.avalon.excalibur.datasource.DataSourceComponentSelector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err="1" smtClean="0"/>
              <a:t>ConnectionHelper</a:t>
            </a:r>
            <a:endParaRPr lang="fr-FR" sz="1400" dirty="0" smtClean="0"/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Gestion de </a:t>
            </a:r>
            <a:r>
              <a:rPr lang="fr-FR" sz="2000" dirty="0" err="1" smtClean="0"/>
              <a:t>SQLMap</a:t>
            </a:r>
            <a:endParaRPr lang="fr-FR" sz="2000" dirty="0" smtClean="0"/>
          </a:p>
          <a:p>
            <a:pPr lvl="1">
              <a:buFont typeface="Arial" pitchFamily="34" charset="0"/>
              <a:buChar char="•"/>
            </a:pPr>
            <a:r>
              <a:rPr lang="fr-FR" sz="1400" dirty="0" err="1" smtClean="0"/>
              <a:t>org.ametys.runtime.plugins.core.sqlmap.SqlMapExtensionPoint</a:t>
            </a:r>
            <a:endParaRPr lang="fr-FR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Graphique</a:t>
            </a:r>
          </a:p>
          <a:p>
            <a:pPr>
              <a:buNone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err="1" smtClean="0"/>
              <a:t>STools</a:t>
            </a:r>
            <a:endParaRPr lang="fr-FR" sz="2000" dirty="0" smtClean="0"/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Facile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Beau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Rapide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Performant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err="1" smtClean="0"/>
              <a:t>BugFree</a:t>
            </a:r>
            <a:endParaRPr lang="fr-FR" sz="1800" dirty="0" smtClean="0"/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[Tout autre compliment que vous trouverez]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dirty="0" smtClean="0"/>
              <a:t>Schéma XSD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À configurer dans Eclipse</a:t>
            </a:r>
          </a:p>
          <a:p>
            <a:pPr>
              <a:buNone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plugin.xml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workspace.xml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runtime.xml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dirty="0" err="1" smtClean="0"/>
              <a:t>ActionResultGenerator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Pour les </a:t>
            </a:r>
            <a:r>
              <a:rPr lang="fr-FR" sz="1800" dirty="0" err="1" smtClean="0"/>
              <a:t>webservices</a:t>
            </a:r>
            <a:r>
              <a:rPr lang="fr-FR" sz="1800" dirty="0" smtClean="0"/>
              <a:t> </a:t>
            </a:r>
            <a:r>
              <a:rPr lang="fr-FR" sz="1800" dirty="0" err="1" smtClean="0"/>
              <a:t>ajax</a:t>
            </a:r>
            <a:endParaRPr lang="fr-FR" sz="1800" dirty="0" smtClean="0"/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None/>
            </a:pPr>
            <a:r>
              <a:rPr lang="fr-FR" sz="1200" dirty="0" smtClean="0"/>
              <a:t>&lt;</a:t>
            </a:r>
            <a:r>
              <a:rPr lang="fr-FR" sz="1200" dirty="0" err="1" smtClean="0"/>
              <a:t>map:match</a:t>
            </a:r>
            <a:r>
              <a:rPr lang="fr-FR" sz="1200" dirty="0" smtClean="0"/>
              <a:t> pattern="</a:t>
            </a:r>
            <a:r>
              <a:rPr lang="fr-FR" sz="1200" dirty="0" err="1" smtClean="0"/>
              <a:t>administrator</a:t>
            </a:r>
            <a:r>
              <a:rPr lang="fr-FR" sz="1200" dirty="0" smtClean="0"/>
              <a:t>/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/set"&gt;</a:t>
            </a:r>
          </a:p>
          <a:p>
            <a:pPr>
              <a:buNone/>
            </a:pPr>
            <a:r>
              <a:rPr lang="fr-FR" sz="1200" dirty="0" smtClean="0"/>
              <a:t>	&lt;</a:t>
            </a:r>
            <a:r>
              <a:rPr lang="fr-FR" sz="1200" dirty="0" err="1" smtClean="0"/>
              <a:t>map:act</a:t>
            </a:r>
            <a:r>
              <a:rPr lang="fr-FR" sz="1200" dirty="0" smtClean="0"/>
              <a:t> type="</a:t>
            </a:r>
            <a:r>
              <a:rPr lang="fr-FR" sz="1200" dirty="0" err="1" smtClean="0"/>
              <a:t>administrator</a:t>
            </a:r>
            <a:r>
              <a:rPr lang="fr-FR" sz="1200" dirty="0" smtClean="0"/>
              <a:t>-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-set"&gt;</a:t>
            </a:r>
          </a:p>
          <a:p>
            <a:pPr>
              <a:buNone/>
            </a:pPr>
            <a:r>
              <a:rPr lang="fr-FR" sz="1200" dirty="0" smtClean="0"/>
              <a:t>		&lt;</a:t>
            </a:r>
            <a:r>
              <a:rPr lang="fr-FR" sz="1200" dirty="0" err="1" smtClean="0"/>
              <a:t>map:parameter</a:t>
            </a:r>
            <a:r>
              <a:rPr lang="fr-FR" sz="1200" dirty="0" smtClean="0"/>
              <a:t> </a:t>
            </a:r>
            <a:r>
              <a:rPr lang="fr-FR" sz="1200" dirty="0" err="1" smtClean="0"/>
              <a:t>name</a:t>
            </a:r>
            <a:r>
              <a:rPr lang="fr-FR" sz="1200" dirty="0" smtClean="0"/>
              <a:t>="</a:t>
            </a:r>
            <a:r>
              <a:rPr lang="fr-FR" sz="1200" dirty="0" err="1" smtClean="0"/>
              <a:t>oldPassword</a:t>
            </a:r>
            <a:r>
              <a:rPr lang="fr-FR" sz="1200" dirty="0" smtClean="0"/>
              <a:t>" value="{</a:t>
            </a:r>
            <a:r>
              <a:rPr lang="fr-FR" sz="1200" dirty="0" err="1" smtClean="0"/>
              <a:t>request-param:oldPassword</a:t>
            </a:r>
            <a:r>
              <a:rPr lang="fr-FR" sz="1200" dirty="0" smtClean="0"/>
              <a:t>}"/&gt;</a:t>
            </a:r>
          </a:p>
          <a:p>
            <a:pPr>
              <a:buNone/>
            </a:pPr>
            <a:r>
              <a:rPr lang="fr-FR" sz="1200" dirty="0" smtClean="0"/>
              <a:t>		&lt;</a:t>
            </a:r>
            <a:r>
              <a:rPr lang="fr-FR" sz="1200" dirty="0" err="1" smtClean="0"/>
              <a:t>map:parameter</a:t>
            </a:r>
            <a:r>
              <a:rPr lang="fr-FR" sz="1200" dirty="0" smtClean="0"/>
              <a:t> </a:t>
            </a:r>
            <a:r>
              <a:rPr lang="fr-FR" sz="1200" dirty="0" err="1" smtClean="0"/>
              <a:t>name</a:t>
            </a:r>
            <a:r>
              <a:rPr lang="fr-FR" sz="1200" dirty="0" smtClean="0"/>
              <a:t>="</a:t>
            </a:r>
            <a:r>
              <a:rPr lang="fr-FR" sz="1200" dirty="0" err="1" smtClean="0"/>
              <a:t>newPassword</a:t>
            </a:r>
            <a:r>
              <a:rPr lang="fr-FR" sz="1200" dirty="0" smtClean="0"/>
              <a:t>" value="{</a:t>
            </a:r>
            <a:r>
              <a:rPr lang="fr-FR" sz="1200" dirty="0" err="1" smtClean="0"/>
              <a:t>request-param:newPassword</a:t>
            </a:r>
            <a:r>
              <a:rPr lang="fr-FR" sz="1200" dirty="0" smtClean="0"/>
              <a:t>}"/&gt;</a:t>
            </a:r>
          </a:p>
          <a:p>
            <a:pPr>
              <a:buNone/>
            </a:pPr>
            <a:r>
              <a:rPr lang="en-US" sz="1200" dirty="0" smtClean="0"/>
              <a:t>		&lt;</a:t>
            </a:r>
            <a:r>
              <a:rPr lang="en-US" sz="1200" dirty="0" err="1" smtClean="0"/>
              <a:t>map:parameter</a:t>
            </a:r>
            <a:r>
              <a:rPr lang="en-US" sz="1200" dirty="0" smtClean="0"/>
              <a:t> name="</a:t>
            </a:r>
            <a:r>
              <a:rPr lang="en-US" sz="1200" dirty="0" err="1" smtClean="0"/>
              <a:t>confirmPassword</a:t>
            </a:r>
            <a:r>
              <a:rPr lang="en-US" sz="1200" dirty="0" smtClean="0"/>
              <a:t>" value="{request-</a:t>
            </a:r>
            <a:r>
              <a:rPr lang="en-US" sz="1200" dirty="0" err="1" smtClean="0"/>
              <a:t>param:confirmPassword</a:t>
            </a:r>
            <a:r>
              <a:rPr lang="en-US" sz="1200" dirty="0" smtClean="0"/>
              <a:t>}"/&gt;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dirty="0" smtClean="0"/>
              <a:t>		&lt;</a:t>
            </a:r>
            <a:r>
              <a:rPr lang="fr-FR" sz="1200" dirty="0" err="1" smtClean="0"/>
              <a:t>map:generate</a:t>
            </a:r>
            <a:r>
              <a:rPr lang="fr-FR" sz="1200" dirty="0" smtClean="0"/>
              <a:t> type="action-</a:t>
            </a:r>
            <a:r>
              <a:rPr lang="fr-FR" sz="1200" dirty="0" err="1" smtClean="0"/>
              <a:t>result</a:t>
            </a:r>
            <a:r>
              <a:rPr lang="fr-FR" sz="1200" dirty="0" smtClean="0"/>
              <a:t>"&gt;</a:t>
            </a:r>
          </a:p>
          <a:p>
            <a:pPr>
              <a:buNone/>
            </a:pPr>
            <a:r>
              <a:rPr lang="en-US" sz="1200" dirty="0" smtClean="0"/>
              <a:t>                       </a:t>
            </a:r>
            <a:r>
              <a:rPr lang="en-US" sz="1200" dirty="0" smtClean="0"/>
              <a:t>	&lt;</a:t>
            </a:r>
            <a:r>
              <a:rPr lang="en-US" sz="1200" dirty="0" err="1" smtClean="0"/>
              <a:t>map:parameter</a:t>
            </a:r>
            <a:r>
              <a:rPr lang="en-US" sz="1200" dirty="0" smtClean="0"/>
              <a:t> name="result" value="{result}"/&gt;</a:t>
            </a:r>
          </a:p>
          <a:p>
            <a:pPr>
              <a:buNone/>
            </a:pPr>
            <a:r>
              <a:rPr lang="fr-FR" sz="1200" dirty="0" smtClean="0"/>
              <a:t>                    &lt;/</a:t>
            </a:r>
            <a:r>
              <a:rPr lang="fr-FR" sz="1200" dirty="0" err="1" smtClean="0"/>
              <a:t>map:generate</a:t>
            </a:r>
            <a:r>
              <a:rPr lang="fr-FR" sz="1200" dirty="0" smtClean="0"/>
              <a:t>&gt;</a:t>
            </a:r>
          </a:p>
          <a:p>
            <a:pPr>
              <a:buNone/>
            </a:pPr>
            <a:r>
              <a:rPr lang="fr-FR" sz="1200" dirty="0" smtClean="0"/>
              <a:t>		&lt;</a:t>
            </a:r>
            <a:r>
              <a:rPr lang="fr-FR" sz="1200" dirty="0" err="1" smtClean="0"/>
              <a:t>map:serialize</a:t>
            </a:r>
            <a:r>
              <a:rPr lang="fr-FR" sz="1200" dirty="0" smtClean="0"/>
              <a:t> type="</a:t>
            </a:r>
            <a:r>
              <a:rPr lang="fr-FR" sz="1200" dirty="0" err="1" smtClean="0"/>
              <a:t>xml</a:t>
            </a:r>
            <a:r>
              <a:rPr lang="fr-FR" sz="1200" dirty="0" smtClean="0"/>
              <a:t>"/&gt;</a:t>
            </a:r>
          </a:p>
          <a:p>
            <a:pPr>
              <a:buNone/>
            </a:pPr>
            <a:r>
              <a:rPr lang="fr-FR" sz="1200" dirty="0" smtClean="0"/>
              <a:t>	&lt;/</a:t>
            </a:r>
            <a:r>
              <a:rPr lang="fr-FR" sz="1200" dirty="0" err="1" smtClean="0"/>
              <a:t>map:act</a:t>
            </a:r>
            <a:r>
              <a:rPr lang="fr-FR" sz="1200" dirty="0" smtClean="0"/>
              <a:t>&gt;</a:t>
            </a:r>
          </a:p>
          <a:p>
            <a:pPr>
              <a:buNone/>
            </a:pPr>
            <a:r>
              <a:rPr lang="fr-FR" sz="1200" dirty="0" smtClean="0"/>
              <a:t>&lt;/</a:t>
            </a:r>
            <a:r>
              <a:rPr lang="fr-FR" sz="1200" dirty="0" err="1" smtClean="0"/>
              <a:t>map:match</a:t>
            </a:r>
            <a:r>
              <a:rPr lang="fr-FR" sz="1200" dirty="0" smtClean="0"/>
              <a:t>&gt;</a:t>
            </a:r>
            <a:endParaRPr lang="fr-FR" sz="24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dirty="0" smtClean="0"/>
              <a:t>I18nizableText</a:t>
            </a:r>
          </a:p>
          <a:p>
            <a:pPr>
              <a:buNone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Pour stocker en java du texte (i18n ou pas)</a:t>
            </a:r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Pour </a:t>
            </a:r>
            <a:r>
              <a:rPr lang="fr-FR" sz="1800" dirty="0" err="1" smtClean="0"/>
              <a:t>saxer</a:t>
            </a:r>
            <a:r>
              <a:rPr lang="fr-FR" sz="1800" dirty="0" smtClean="0"/>
              <a:t> en java des balises i18n</a:t>
            </a:r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Helpers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dirty="0" err="1" smtClean="0"/>
              <a:t>ParameterHelper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Permet de gérer des paramètres typés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Booléen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Date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Long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String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err="1" smtClean="0"/>
              <a:t>Password</a:t>
            </a:r>
            <a:endParaRPr lang="fr-FR" sz="1600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Binaire</a:t>
            </a:r>
          </a:p>
          <a:p>
            <a:pPr lvl="1">
              <a:buFont typeface="Arial" pitchFamily="34" charset="0"/>
              <a:buChar char="•"/>
            </a:pP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Conversion Object </a:t>
            </a:r>
            <a:r>
              <a:rPr lang="fr-FR" sz="1800" dirty="0" smtClean="0">
                <a:sym typeface="Wingdings" pitchFamily="2" charset="2"/>
              </a:rPr>
              <a:t> String</a:t>
            </a:r>
            <a:endParaRPr lang="fr-FR" sz="1800" dirty="0" smtClean="0"/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414" y="1500174"/>
            <a:ext cx="7632700" cy="4525962"/>
          </a:xfrm>
        </p:spPr>
        <p:txBody>
          <a:bodyPr/>
          <a:lstStyle/>
          <a:p>
            <a:pPr>
              <a:buNone/>
            </a:pPr>
            <a:r>
              <a:rPr lang="fr-FR" sz="1800" dirty="0" smtClean="0"/>
              <a:t>Et pour finir…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Notions de « </a:t>
            </a:r>
            <a:r>
              <a:rPr lang="fr-FR" dirty="0" err="1" smtClean="0"/>
              <a:t>workspaces</a:t>
            </a:r>
            <a:r>
              <a:rPr lang="fr-FR" dirty="0" smtClean="0"/>
              <a:t> » et de « plugins »</a:t>
            </a:r>
          </a:p>
          <a:p>
            <a:endParaRPr lang="fr-FR" dirty="0" smtClean="0"/>
          </a:p>
          <a:p>
            <a:r>
              <a:rPr lang="fr-FR" dirty="0" smtClean="0"/>
              <a:t>Paramètres de configuration</a:t>
            </a:r>
          </a:p>
          <a:p>
            <a:endParaRPr lang="fr-FR" dirty="0" smtClean="0"/>
          </a:p>
          <a:p>
            <a:r>
              <a:rPr lang="fr-FR" dirty="0" smtClean="0"/>
              <a:t>Système AUGRE©</a:t>
            </a:r>
          </a:p>
          <a:p>
            <a:endParaRPr lang="fr-FR" dirty="0" smtClean="0"/>
          </a:p>
          <a:p>
            <a:r>
              <a:rPr lang="fr-FR" dirty="0" smtClean="0"/>
              <a:t>Plugin </a:t>
            </a:r>
            <a:r>
              <a:rPr lang="fr-FR" dirty="0" err="1" smtClean="0"/>
              <a:t>Core</a:t>
            </a:r>
            <a:r>
              <a:rPr lang="fr-FR" dirty="0" smtClean="0"/>
              <a:t> et </a:t>
            </a:r>
            <a:r>
              <a:rPr lang="fr-FR" dirty="0" err="1" smtClean="0"/>
              <a:t>Workspace</a:t>
            </a:r>
            <a:r>
              <a:rPr lang="fr-FR" dirty="0" smtClean="0"/>
              <a:t> </a:t>
            </a:r>
            <a:r>
              <a:rPr lang="fr-FR" dirty="0" err="1" smtClean="0"/>
              <a:t>Admin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Nombreux </a:t>
            </a:r>
            <a:r>
              <a:rPr lang="fr-FR" dirty="0" err="1" smtClean="0"/>
              <a:t>helpers</a:t>
            </a:r>
            <a:endParaRPr lang="fr-FR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Interrogation surprise flash éclair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414" y="1500174"/>
            <a:ext cx="7632700" cy="45259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1800" dirty="0" smtClean="0"/>
              <a:t>Combien de points d’extension simples sont définis dans le </a:t>
            </a:r>
            <a:r>
              <a:rPr lang="fr-FR" sz="1800" dirty="0" err="1" smtClean="0"/>
              <a:t>Runtime</a:t>
            </a:r>
            <a:r>
              <a:rPr lang="fr-FR" sz="1800" dirty="0" smtClean="0"/>
              <a:t> ?</a:t>
            </a:r>
          </a:p>
          <a:p>
            <a:pPr>
              <a:buFont typeface="Arial" pitchFamily="34" charset="0"/>
              <a:buChar char="•"/>
            </a:pP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Combien de points d’extension multiples sont définis dans le </a:t>
            </a:r>
            <a:r>
              <a:rPr lang="fr-FR" sz="1600" dirty="0" err="1" smtClean="0"/>
              <a:t>Runtime</a:t>
            </a:r>
            <a:r>
              <a:rPr lang="fr-FR" sz="1600" dirty="0" smtClean="0"/>
              <a:t> ?</a:t>
            </a:r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Si je choisi le </a:t>
            </a:r>
            <a:r>
              <a:rPr lang="fr-FR" sz="1800" dirty="0" err="1" smtClean="0"/>
              <a:t>BasicCredentialProvider</a:t>
            </a:r>
            <a:r>
              <a:rPr lang="fr-FR" sz="1800" dirty="0" smtClean="0"/>
              <a:t> et un </a:t>
            </a:r>
            <a:r>
              <a:rPr lang="fr-FR" sz="1800" dirty="0" err="1" smtClean="0"/>
              <a:t>UsersManager</a:t>
            </a:r>
            <a:r>
              <a:rPr lang="fr-FR" sz="1800" dirty="0" smtClean="0"/>
              <a:t> non authentifiable, que se passe-t-il ?</a:t>
            </a:r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Qu’est-ce-qui est vert et qui pue au fond des bois ?</a:t>
            </a:r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Que se passe-il le jeudi d’une semaine où le vendredi est férié ?</a:t>
            </a:r>
          </a:p>
          <a:p>
            <a:pPr>
              <a:buFont typeface="Arial" pitchFamily="34" charset="0"/>
              <a:buChar char="•"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Que ferez-vous le 31 octobre ?</a:t>
            </a: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414" y="1500174"/>
            <a:ext cx="7632700" cy="45259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1800" dirty="0" smtClean="0"/>
              <a:t>Combien de points d’extension simples sont définis dans le </a:t>
            </a:r>
            <a:r>
              <a:rPr lang="fr-FR" sz="1800" dirty="0" err="1" smtClean="0"/>
              <a:t>Runtime</a:t>
            </a:r>
            <a:r>
              <a:rPr lang="fr-FR" sz="1800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7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Combien de points d’extension multiples sont définis dans le </a:t>
            </a:r>
            <a:r>
              <a:rPr lang="fr-FR" sz="1600" dirty="0" err="1" smtClean="0"/>
              <a:t>Runtime</a:t>
            </a:r>
            <a:r>
              <a:rPr lang="fr-FR" sz="1600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8</a:t>
            </a: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Si je choisi le </a:t>
            </a:r>
            <a:r>
              <a:rPr lang="fr-FR" sz="1800" dirty="0" err="1" smtClean="0"/>
              <a:t>BasicCredentialProvider</a:t>
            </a:r>
            <a:r>
              <a:rPr lang="fr-FR" sz="1800" dirty="0" smtClean="0"/>
              <a:t> et un </a:t>
            </a:r>
            <a:r>
              <a:rPr lang="fr-FR" sz="1800" dirty="0" err="1" smtClean="0"/>
              <a:t>UsersManager</a:t>
            </a:r>
            <a:r>
              <a:rPr lang="fr-FR" sz="1800" dirty="0" smtClean="0"/>
              <a:t> non authentifiable, que se passe-t-il ?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Bonne question</a:t>
            </a: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Qu’est-ce-qui est vert et qui pue au fond des bois ?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Un scout crevé</a:t>
            </a: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Que se passe-il le jeudi d’une semaine où le vendredi est férié ?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On écoute </a:t>
            </a:r>
            <a:r>
              <a:rPr lang="fr-FR" sz="1600" dirty="0" err="1" smtClean="0"/>
              <a:t>Cloclo</a:t>
            </a:r>
            <a:r>
              <a:rPr lang="fr-FR" sz="1600" dirty="0" smtClean="0"/>
              <a:t> quand même</a:t>
            </a: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Que ferez-vous le 31 octobre ?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Vous imputez aussi car c’est le dernier jour du mois !</a:t>
            </a:r>
            <a:endParaRPr lang="fr-FR" sz="16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Workspace</a:t>
            </a:r>
            <a:r>
              <a:rPr lang="fr-FR" dirty="0" smtClean="0"/>
              <a:t> et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450" y="1214422"/>
            <a:ext cx="7632700" cy="5429287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workspace</a:t>
            </a:r>
            <a:r>
              <a:rPr lang="fr-FR" dirty="0" smtClean="0"/>
              <a:t> est une application du projet</a:t>
            </a:r>
          </a:p>
          <a:p>
            <a:pPr lvl="1">
              <a:buNone/>
            </a:pPr>
            <a:r>
              <a:rPr lang="fr-FR" dirty="0" smtClean="0"/>
              <a:t>  Projet = </a:t>
            </a:r>
            <a:r>
              <a:rPr lang="fr-FR" dirty="0" err="1" smtClean="0"/>
              <a:t>Workspace</a:t>
            </a:r>
            <a:r>
              <a:rPr lang="fr-FR" dirty="0" smtClean="0"/>
              <a:t> applicatif principal</a:t>
            </a:r>
          </a:p>
          <a:p>
            <a:pPr lvl="1">
              <a:buNone/>
            </a:pPr>
            <a:r>
              <a:rPr lang="fr-FR" dirty="0" smtClean="0"/>
              <a:t>    	       + </a:t>
            </a:r>
            <a:r>
              <a:rPr lang="fr-FR" dirty="0" err="1" smtClean="0"/>
              <a:t>Workspace</a:t>
            </a:r>
            <a:r>
              <a:rPr lang="fr-FR" dirty="0" smtClean="0"/>
              <a:t> administrateur système</a:t>
            </a:r>
          </a:p>
          <a:p>
            <a:pPr lvl="1">
              <a:buNone/>
            </a:pPr>
            <a:r>
              <a:rPr lang="fr-FR" sz="2800" dirty="0" smtClean="0">
                <a:solidFill>
                  <a:srgbClr val="808080"/>
                </a:solidFill>
                <a:ea typeface="+mn-ea"/>
                <a:cs typeface="+mn-cs"/>
              </a:rPr>
              <a:t>Le </a:t>
            </a:r>
            <a:r>
              <a:rPr lang="fr-FR" sz="2800" dirty="0" err="1" smtClean="0">
                <a:solidFill>
                  <a:srgbClr val="808080"/>
                </a:solidFill>
                <a:ea typeface="+mn-ea"/>
                <a:cs typeface="+mn-cs"/>
              </a:rPr>
              <a:t>workspace</a:t>
            </a:r>
            <a:r>
              <a:rPr lang="fr-FR" sz="2800" dirty="0" smtClean="0">
                <a:solidFill>
                  <a:srgbClr val="808080"/>
                </a:solidFill>
                <a:ea typeface="+mn-ea"/>
                <a:cs typeface="+mn-cs"/>
              </a:rPr>
              <a:t> est le « chef d’orchestre »</a:t>
            </a:r>
            <a:br>
              <a:rPr lang="fr-FR" sz="2800" dirty="0" smtClean="0">
                <a:solidFill>
                  <a:srgbClr val="808080"/>
                </a:solidFill>
                <a:ea typeface="+mn-ea"/>
                <a:cs typeface="+mn-cs"/>
              </a:rPr>
            </a:br>
            <a:r>
              <a:rPr lang="fr-FR" sz="2800" dirty="0" smtClean="0">
                <a:solidFill>
                  <a:srgbClr val="808080"/>
                </a:solidFill>
                <a:ea typeface="+mn-ea"/>
                <a:cs typeface="+mn-cs"/>
              </a:rPr>
              <a:t>Espace d’url.</a:t>
            </a:r>
            <a:br>
              <a:rPr lang="fr-FR" sz="2800" dirty="0" smtClean="0">
                <a:solidFill>
                  <a:srgbClr val="808080"/>
                </a:solidFill>
                <a:ea typeface="+mn-ea"/>
                <a:cs typeface="+mn-cs"/>
              </a:rPr>
            </a:br>
            <a:endParaRPr lang="fr-FR" sz="2800" dirty="0" smtClean="0">
              <a:solidFill>
                <a:srgbClr val="808080"/>
              </a:solidFill>
              <a:ea typeface="+mn-ea"/>
              <a:cs typeface="+mn-cs"/>
            </a:endParaRPr>
          </a:p>
          <a:p>
            <a:r>
              <a:rPr lang="fr-FR" dirty="0" smtClean="0"/>
              <a:t>Le</a:t>
            </a:r>
            <a:r>
              <a:rPr lang="fr-FR" dirty="0" smtClean="0"/>
              <a:t> plugin apporte les fonctionnalités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Il est accessible via le </a:t>
            </a:r>
            <a:r>
              <a:rPr lang="fr-FR" dirty="0" err="1" smtClean="0"/>
              <a:t>workspace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/>
              <a:buChar char="è"/>
            </a:pPr>
            <a:r>
              <a:rPr lang="fr-FR" dirty="0" smtClean="0"/>
              <a:t>Ce découpage permet de réutiliser le code</a:t>
            </a:r>
          </a:p>
          <a:p>
            <a:pPr lvl="1">
              <a:buNone/>
            </a:pPr>
            <a:r>
              <a:rPr lang="fr-FR" sz="2800" dirty="0" smtClean="0">
                <a:solidFill>
                  <a:srgbClr val="808080"/>
                </a:solidFill>
                <a:ea typeface="+mn-ea"/>
                <a:cs typeface="+mn-cs"/>
              </a:rPr>
              <a:t>et même </a:t>
            </a:r>
            <a:r>
              <a:rPr lang="fr-FR" sz="2800" u="sng" dirty="0" smtClean="0">
                <a:solidFill>
                  <a:srgbClr val="808080"/>
                </a:solidFill>
                <a:ea typeface="+mn-ea"/>
                <a:cs typeface="+mn-cs"/>
              </a:rPr>
              <a:t>directement les fonctionnalités</a:t>
            </a:r>
            <a:endParaRPr lang="fr-FR" sz="2800" u="sng" dirty="0" smtClean="0">
              <a:solidFill>
                <a:srgbClr val="80808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000" dirty="0" err="1" smtClean="0"/>
              <a:t>workspaces</a:t>
            </a:r>
            <a:r>
              <a:rPr lang="fr-FR" sz="2000" dirty="0" smtClean="0"/>
              <a:t>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[</a:t>
            </a:r>
            <a:r>
              <a:rPr lang="fr-FR" sz="2000" dirty="0" err="1" smtClean="0"/>
              <a:t>monworkspace</a:t>
            </a:r>
            <a:r>
              <a:rPr lang="fr-FR" sz="2000" dirty="0" smtClean="0"/>
              <a:t>]/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i18n/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messages.xml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</a:t>
            </a:r>
            <a:r>
              <a:rPr lang="fr-FR" sz="2000" dirty="0" err="1" smtClean="0"/>
              <a:t>resources</a:t>
            </a:r>
            <a:r>
              <a:rPr lang="fr-FR" sz="2000" dirty="0" smtClean="0"/>
              <a:t>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…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</a:t>
            </a:r>
            <a:r>
              <a:rPr lang="fr-FR" sz="2000" dirty="0" err="1" smtClean="0"/>
              <a:t>resources_dynamic</a:t>
            </a:r>
            <a:r>
              <a:rPr lang="fr-FR" sz="2000" dirty="0" smtClean="0"/>
              <a:t>/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…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workspace.xml</a:t>
            </a:r>
            <a:br>
              <a:rPr lang="fr-FR" sz="2000" dirty="0" smtClean="0"/>
            </a:br>
            <a:r>
              <a:rPr lang="fr-FR" sz="2000" dirty="0" smtClean="0"/>
              <a:t>	</a:t>
            </a:r>
            <a:r>
              <a:rPr lang="fr-FR" sz="2000" dirty="0" err="1" smtClean="0"/>
              <a:t>sitemap.xmap</a:t>
            </a:r>
            <a:endParaRPr lang="fr-FR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workspace.xml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203" t="8004" r="59966" b="67987"/>
          <a:stretch>
            <a:fillRect/>
          </a:stretch>
        </p:blipFill>
        <p:spPr bwMode="auto">
          <a:xfrm>
            <a:off x="1285851" y="2214554"/>
            <a:ext cx="766767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Sitemap.xmap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Doit permettre l’accès aux plugins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ym typeface="Wingdings" pitchFamily="2" charset="2"/>
              </a:rPr>
              <a:t>De manière enrobée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ym typeface="Wingdings" pitchFamily="2" charset="2"/>
              </a:rPr>
              <a:t>De manière directe</a:t>
            </a:r>
          </a:p>
          <a:p>
            <a:pPr lvl="1">
              <a:buFont typeface="Arial" pitchFamily="34" charset="0"/>
              <a:buChar char="•"/>
            </a:pPr>
            <a:endParaRPr lang="fr-FR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Doit gérer l’authentification</a:t>
            </a:r>
          </a:p>
          <a:p>
            <a:pPr>
              <a:buFont typeface="Wingdings"/>
              <a:buChar char="è"/>
            </a:pPr>
            <a:endParaRPr lang="fr-FR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N’a pas besoin de gérer les erreurs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d’extensions</a:t>
            </a:r>
          </a:p>
          <a:p>
            <a:pPr lvl="1"/>
            <a:r>
              <a:rPr lang="fr-FR" dirty="0" smtClean="0"/>
              <a:t>Multiples (</a:t>
            </a:r>
            <a:r>
              <a:rPr lang="fr-FR" dirty="0" err="1" smtClean="0"/>
              <a:t>UIItem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Simple (</a:t>
            </a:r>
            <a:r>
              <a:rPr lang="fr-FR" dirty="0" err="1" smtClean="0"/>
              <a:t>UsersManager</a:t>
            </a:r>
            <a:r>
              <a:rPr lang="fr-FR" dirty="0" smtClean="0"/>
              <a:t>…)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Décomposition en « 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Groupement d’extensions</a:t>
            </a:r>
          </a:p>
          <a:p>
            <a:pPr lvl="1"/>
            <a:r>
              <a:rPr lang="fr-FR" dirty="0" smtClean="0"/>
              <a:t>Solidaires face à la désactivation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ametys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formation webmaster</Template>
  <TotalTime>141</TotalTime>
  <Words>635</Words>
  <Application>Microsoft Office PowerPoint</Application>
  <PresentationFormat>Affichage à l'écran (4:3)</PresentationFormat>
  <Paragraphs>334</Paragraphs>
  <Slides>41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43" baseType="lpstr">
      <vt:lpstr>presentation ametys</vt:lpstr>
      <vt:lpstr>Conception personnalisée</vt:lpstr>
      <vt:lpstr>Ametys Runtime</vt:lpstr>
      <vt:lpstr>Ametys c’est tout d’abord une secte</vt:lpstr>
      <vt:lpstr>Définition</vt:lpstr>
      <vt:lpstr>Gains</vt:lpstr>
      <vt:lpstr>Workspace et plugins</vt:lpstr>
      <vt:lpstr>Workspace</vt:lpstr>
      <vt:lpstr>Workspace</vt:lpstr>
      <vt:lpstr>Workspace</vt:lpstr>
      <vt:lpstr>Plugins</vt:lpstr>
      <vt:lpstr>Plugins</vt:lpstr>
      <vt:lpstr>Plugins</vt:lpstr>
      <vt:lpstr>Runtime.xml</vt:lpstr>
      <vt:lpstr>Runtime.xml</vt:lpstr>
      <vt:lpstr>Message subliminal</vt:lpstr>
      <vt:lpstr>Configuration</vt:lpstr>
      <vt:lpstr>Configuration</vt:lpstr>
      <vt:lpstr>Configuration</vt:lpstr>
      <vt:lpstr>Message publicitaire</vt:lpstr>
      <vt:lpstr>AUGRE</vt:lpstr>
      <vt:lpstr>AUGRE</vt:lpstr>
      <vt:lpstr>AUGRE</vt:lpstr>
      <vt:lpstr>AUGRE</vt:lpstr>
      <vt:lpstr>AUGRE</vt:lpstr>
      <vt:lpstr>AUGRE</vt:lpstr>
      <vt:lpstr>AUGRE</vt:lpstr>
      <vt:lpstr>AUGRE</vt:lpstr>
      <vt:lpstr>Points d’extensions multiples</vt:lpstr>
      <vt:lpstr>Workspace Admin</vt:lpstr>
      <vt:lpstr>Plugin Core</vt:lpstr>
      <vt:lpstr>Plugin Core</vt:lpstr>
      <vt:lpstr>Plugin Core</vt:lpstr>
      <vt:lpstr>Plugin Core</vt:lpstr>
      <vt:lpstr>Helpers</vt:lpstr>
      <vt:lpstr>Helpers</vt:lpstr>
      <vt:lpstr>Helpers</vt:lpstr>
      <vt:lpstr>Helpers</vt:lpstr>
      <vt:lpstr>Helpers</vt:lpstr>
      <vt:lpstr>Helpers</vt:lpstr>
      <vt:lpstr>Attention</vt:lpstr>
      <vt:lpstr>Interrogation surprise flash éclair</vt:lpstr>
      <vt:lpstr>Réponses</vt:lpstr>
    </vt:vector>
  </TitlesOfParts>
  <Company>Anyware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Ametys Runtime</dc:title>
  <dc:creator>Raphaël Franchet</dc:creator>
  <cp:lastModifiedBy>Raphaël Franchet</cp:lastModifiedBy>
  <cp:revision>25</cp:revision>
  <dcterms:created xsi:type="dcterms:W3CDTF">2007-10-26T07:12:42Z</dcterms:created>
  <dcterms:modified xsi:type="dcterms:W3CDTF">2007-10-26T09:34:37Z</dcterms:modified>
</cp:coreProperties>
</file>