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72" r:id="rId6"/>
    <p:sldId id="274" r:id="rId7"/>
    <p:sldId id="273" r:id="rId8"/>
    <p:sldId id="275" r:id="rId9"/>
    <p:sldId id="276" r:id="rId10"/>
    <p:sldId id="277" r:id="rId11"/>
    <p:sldId id="280" r:id="rId12"/>
    <p:sldId id="279" r:id="rId13"/>
    <p:sldId id="278" r:id="rId14"/>
    <p:sldId id="259" r:id="rId15"/>
    <p:sldId id="261" r:id="rId16"/>
    <p:sldId id="263" r:id="rId17"/>
    <p:sldId id="271" r:id="rId18"/>
    <p:sldId id="265"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9" d="100"/>
          <a:sy n="119" d="100"/>
        </p:scale>
        <p:origin x="216"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Real-Time Analytics</a:t>
            </a:r>
          </a:p>
        </p:txBody>
      </p:sp>
      <p:sp>
        <p:nvSpPr>
          <p:cNvPr id="5" name="Subtitle 4"/>
          <p:cNvSpPr>
            <a:spLocks noGrp="1"/>
          </p:cNvSpPr>
          <p:nvPr>
            <p:ph type="subTitle" idx="1"/>
          </p:nvPr>
        </p:nvSpPr>
        <p:spPr/>
        <p:txBody>
          <a:bodyPr/>
          <a:lstStyle/>
          <a:p>
            <a:r>
              <a:rPr lang="en-US" b="1" i="1" dirty="0">
                <a:solidFill>
                  <a:schemeClr val="accent1">
                    <a:lumMod val="60000"/>
                    <a:lumOff val="40000"/>
                  </a:schemeClr>
                </a:solidFill>
                <a:effectLst/>
                <a:latin typeface="Source Sans Pro" panose="020B0503030403020204" pitchFamily="34" charset="0"/>
              </a:rPr>
              <a:t>The discipline that applies logic and mathematics to data to provide insights for making better decisions quickly.</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C565-C837-4957-A63A-D1D4F6793EE1}"/>
              </a:ext>
            </a:extLst>
          </p:cNvPr>
          <p:cNvSpPr>
            <a:spLocks noGrp="1"/>
          </p:cNvSpPr>
          <p:nvPr>
            <p:ph type="title"/>
          </p:nvPr>
        </p:nvSpPr>
        <p:spPr/>
        <p:txBody>
          <a:bodyPr/>
          <a:lstStyle/>
          <a:p>
            <a:r>
              <a:rPr lang="en-US" dirty="0"/>
              <a:t>Challenges To Implement Real-Time Analytics</a:t>
            </a:r>
          </a:p>
        </p:txBody>
      </p:sp>
      <p:sp>
        <p:nvSpPr>
          <p:cNvPr id="3" name="Content Placeholder 2">
            <a:extLst>
              <a:ext uri="{FF2B5EF4-FFF2-40B4-BE49-F238E27FC236}">
                <a16:creationId xmlns:a16="http://schemas.microsoft.com/office/drawing/2014/main" id="{91066E79-0F10-4002-B624-119A6A003A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2991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5" name="Text Placeholder 4"/>
          <p:cNvSpPr>
            <a:spLocks noGrp="1"/>
          </p:cNvSpPr>
          <p:nvPr>
            <p:ph type="body" sz="half" idx="2"/>
          </p:nvPr>
        </p:nvSpPr>
        <p:spPr/>
        <p:txBody>
          <a:bodyPr/>
          <a:lstStyle/>
          <a:p>
            <a:endParaRPr lang="en-US" dirty="0"/>
          </a:p>
        </p:txBody>
      </p:sp>
      <p:sp>
        <p:nvSpPr>
          <p:cNvPr id="6" name="Picture Placeholder 5"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946-471D-4E82-9D65-44C0EDE1BEF6}"/>
              </a:ext>
            </a:extLst>
          </p:cNvPr>
          <p:cNvSpPr>
            <a:spLocks noGrp="1"/>
          </p:cNvSpPr>
          <p:nvPr>
            <p:ph type="title"/>
          </p:nvPr>
        </p:nvSpPr>
        <p:spPr/>
        <p:txBody>
          <a:bodyPr/>
          <a:lstStyle/>
          <a:p>
            <a:r>
              <a:rPr lang="en-US" dirty="0"/>
              <a:t>What Is Real-Time Analytics?</a:t>
            </a:r>
          </a:p>
        </p:txBody>
      </p:sp>
      <p:sp>
        <p:nvSpPr>
          <p:cNvPr id="3" name="Content Placeholder 2">
            <a:extLst>
              <a:ext uri="{FF2B5EF4-FFF2-40B4-BE49-F238E27FC236}">
                <a16:creationId xmlns:a16="http://schemas.microsoft.com/office/drawing/2014/main" id="{A7CC24FE-317B-4873-9F27-AC3C89E8BBDA}"/>
              </a:ext>
            </a:extLst>
          </p:cNvPr>
          <p:cNvSpPr>
            <a:spLocks noGrp="1"/>
          </p:cNvSpPr>
          <p:nvPr>
            <p:ph idx="1"/>
          </p:nvPr>
        </p:nvSpPr>
        <p:spPr/>
        <p:txBody>
          <a:bodyPr/>
          <a:lstStyle/>
          <a:p>
            <a:r>
              <a:rPr lang="en-US" dirty="0"/>
              <a:t>Real-time refers to a level of computer responsiveness that the user perceives as immediate or nearly immediate.</a:t>
            </a:r>
          </a:p>
          <a:p>
            <a:r>
              <a:rPr lang="en-US" dirty="0"/>
              <a:t>Real-time analytics is all about using data as soon as it is produced to answer questions, make predictions, understand relationships, and automate processes.</a:t>
            </a:r>
          </a:p>
          <a:p>
            <a:r>
              <a:rPr lang="en-US" dirty="0"/>
              <a:t>Real-time analytics turns data into insights immediately after the data is available to aid in quick decision making.</a:t>
            </a:r>
          </a:p>
          <a:p>
            <a:endParaRPr lang="en-US" dirty="0"/>
          </a:p>
        </p:txBody>
      </p:sp>
    </p:spTree>
    <p:extLst>
      <p:ext uri="{BB962C8B-B14F-4D97-AF65-F5344CB8AC3E}">
        <p14:creationId xmlns:p14="http://schemas.microsoft.com/office/powerpoint/2010/main" val="48791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07EC-E847-48AA-88E6-D84E914E4311}"/>
              </a:ext>
            </a:extLst>
          </p:cNvPr>
          <p:cNvSpPr>
            <a:spLocks noGrp="1"/>
          </p:cNvSpPr>
          <p:nvPr>
            <p:ph type="title"/>
          </p:nvPr>
        </p:nvSpPr>
        <p:spPr/>
        <p:txBody>
          <a:bodyPr/>
          <a:lstStyle/>
          <a:p>
            <a:r>
              <a:rPr lang="en-US" dirty="0"/>
              <a:t>Measures of Latency – Data &amp; Query Latency</a:t>
            </a:r>
          </a:p>
        </p:txBody>
      </p:sp>
      <p:sp>
        <p:nvSpPr>
          <p:cNvPr id="3" name="Content Placeholder 2">
            <a:extLst>
              <a:ext uri="{FF2B5EF4-FFF2-40B4-BE49-F238E27FC236}">
                <a16:creationId xmlns:a16="http://schemas.microsoft.com/office/drawing/2014/main" id="{8DF78831-E0D9-40B1-964D-829BD52C18BE}"/>
              </a:ext>
            </a:extLst>
          </p:cNvPr>
          <p:cNvSpPr>
            <a:spLocks noGrp="1"/>
          </p:cNvSpPr>
          <p:nvPr>
            <p:ph idx="1"/>
          </p:nvPr>
        </p:nvSpPr>
        <p:spPr/>
        <p:txBody>
          <a:bodyPr/>
          <a:lstStyle/>
          <a:p>
            <a:r>
              <a:rPr lang="en-US" i="1" dirty="0"/>
              <a:t>Data Latency </a:t>
            </a:r>
            <a:r>
              <a:rPr lang="en-US" dirty="0"/>
              <a:t>is the time from when data is generated to when it is ready to be queried.</a:t>
            </a:r>
          </a:p>
          <a:p>
            <a:r>
              <a:rPr lang="en-US" dirty="0"/>
              <a:t>There is usually a time lag between the generation and availability of data which results in a delay in updating the data.</a:t>
            </a:r>
          </a:p>
          <a:p>
            <a:r>
              <a:rPr lang="en-US" i="1" dirty="0"/>
              <a:t>Query latency </a:t>
            </a:r>
            <a:r>
              <a:rPr lang="en-US" dirty="0"/>
              <a:t>is the time between execution of a query and the resulting response by the query.</a:t>
            </a:r>
          </a:p>
          <a:p>
            <a:r>
              <a:rPr lang="en-US" dirty="0"/>
              <a:t>Real-Time Analytics aims to minimize these measures to make data available immediately for query.</a:t>
            </a:r>
          </a:p>
          <a:p>
            <a:endParaRPr lang="en-US" dirty="0"/>
          </a:p>
        </p:txBody>
      </p:sp>
    </p:spTree>
    <p:extLst>
      <p:ext uri="{BB962C8B-B14F-4D97-AF65-F5344CB8AC3E}">
        <p14:creationId xmlns:p14="http://schemas.microsoft.com/office/powerpoint/2010/main" val="4489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DBCD-F52D-4DAA-BEF1-6D24B8CF4ACA}"/>
              </a:ext>
            </a:extLst>
          </p:cNvPr>
          <p:cNvSpPr>
            <a:spLocks noGrp="1"/>
          </p:cNvSpPr>
          <p:nvPr>
            <p:ph type="title"/>
          </p:nvPr>
        </p:nvSpPr>
        <p:spPr/>
        <p:txBody>
          <a:bodyPr/>
          <a:lstStyle/>
          <a:p>
            <a:r>
              <a:rPr lang="en-US" dirty="0"/>
              <a:t>Why Real-Time Analytics?</a:t>
            </a:r>
          </a:p>
        </p:txBody>
      </p:sp>
      <p:sp>
        <p:nvSpPr>
          <p:cNvPr id="3" name="Content Placeholder 2">
            <a:extLst>
              <a:ext uri="{FF2B5EF4-FFF2-40B4-BE49-F238E27FC236}">
                <a16:creationId xmlns:a16="http://schemas.microsoft.com/office/drawing/2014/main" id="{EBDD5329-89CD-490C-B174-F04DBDB7C1F4}"/>
              </a:ext>
            </a:extLst>
          </p:cNvPr>
          <p:cNvSpPr>
            <a:spLocks noGrp="1"/>
          </p:cNvSpPr>
          <p:nvPr>
            <p:ph idx="1"/>
          </p:nvPr>
        </p:nvSpPr>
        <p:spPr/>
        <p:txBody>
          <a:bodyPr/>
          <a:lstStyle/>
          <a:p>
            <a:r>
              <a:rPr lang="en-US" dirty="0"/>
              <a:t>The biggest advantage of using Real-Time Analytics is quick and informed decision making through the use of precise information.</a:t>
            </a:r>
          </a:p>
          <a:p>
            <a:r>
              <a:rPr lang="en-US" dirty="0"/>
              <a:t>Businesses can reduce risk by using Real-Time Data to predict outcomes and suggest alternatives rather than relying on the collection of speculations based on past events.</a:t>
            </a:r>
          </a:p>
          <a:p>
            <a:r>
              <a:rPr lang="en-US" dirty="0"/>
              <a:t>Visualization of Real-Time Data can help businesses to reflect on events throughout the company as they occur.</a:t>
            </a:r>
          </a:p>
        </p:txBody>
      </p:sp>
    </p:spTree>
    <p:extLst>
      <p:ext uri="{BB962C8B-B14F-4D97-AF65-F5344CB8AC3E}">
        <p14:creationId xmlns:p14="http://schemas.microsoft.com/office/powerpoint/2010/main" val="25670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5BE1-0FED-4936-9629-2FCAD51CF68E}"/>
              </a:ext>
            </a:extLst>
          </p:cNvPr>
          <p:cNvSpPr>
            <a:spLocks noGrp="1"/>
          </p:cNvSpPr>
          <p:nvPr>
            <p:ph type="title"/>
          </p:nvPr>
        </p:nvSpPr>
        <p:spPr/>
        <p:txBody>
          <a:bodyPr/>
          <a:lstStyle/>
          <a:p>
            <a:r>
              <a:rPr lang="en-US" dirty="0"/>
              <a:t>Use Cases In Supply Chain</a:t>
            </a:r>
          </a:p>
        </p:txBody>
      </p:sp>
      <p:sp>
        <p:nvSpPr>
          <p:cNvPr id="3" name="Content Placeholder 2">
            <a:extLst>
              <a:ext uri="{FF2B5EF4-FFF2-40B4-BE49-F238E27FC236}">
                <a16:creationId xmlns:a16="http://schemas.microsoft.com/office/drawing/2014/main" id="{A2DC2170-1100-43E4-9AAE-79D1A5E821EA}"/>
              </a:ext>
            </a:extLst>
          </p:cNvPr>
          <p:cNvSpPr>
            <a:spLocks noGrp="1"/>
          </p:cNvSpPr>
          <p:nvPr>
            <p:ph idx="1"/>
          </p:nvPr>
        </p:nvSpPr>
        <p:spPr/>
        <p:txBody>
          <a:bodyPr/>
          <a:lstStyle/>
          <a:p>
            <a:r>
              <a:rPr lang="en-US" dirty="0"/>
              <a:t>Boost Decision Making</a:t>
            </a:r>
          </a:p>
          <a:p>
            <a:pPr lvl="1"/>
            <a:r>
              <a:rPr lang="en-US" dirty="0"/>
              <a:t>By having access to real-time data on demand and supply, companies are better positioned to adapt to sudden fluctuations in demand. These insights can help the companies to better cope with inventory undersupply and oversupply.</a:t>
            </a:r>
          </a:p>
          <a:p>
            <a:pPr lvl="1"/>
            <a:r>
              <a:rPr lang="en-US" dirty="0"/>
              <a:t>The insights from the real-time data can help in planning for future projects and to establish more effective business strategies. Companies can use this data to gain insight into production volumes and source raw materials effectively.</a:t>
            </a:r>
          </a:p>
          <a:p>
            <a:pPr lvl="1"/>
            <a:endParaRPr lang="en-US" dirty="0"/>
          </a:p>
        </p:txBody>
      </p:sp>
    </p:spTree>
    <p:extLst>
      <p:ext uri="{BB962C8B-B14F-4D97-AF65-F5344CB8AC3E}">
        <p14:creationId xmlns:p14="http://schemas.microsoft.com/office/powerpoint/2010/main" val="388293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BD07-492A-4250-B62F-6337B38B990D}"/>
              </a:ext>
            </a:extLst>
          </p:cNvPr>
          <p:cNvSpPr>
            <a:spLocks noGrp="1"/>
          </p:cNvSpPr>
          <p:nvPr>
            <p:ph type="title"/>
          </p:nvPr>
        </p:nvSpPr>
        <p:spPr/>
        <p:txBody>
          <a:bodyPr/>
          <a:lstStyle/>
          <a:p>
            <a:r>
              <a:rPr lang="en-US" dirty="0"/>
              <a:t>Use Cases In Supply Chain</a:t>
            </a:r>
          </a:p>
        </p:txBody>
      </p:sp>
      <p:sp>
        <p:nvSpPr>
          <p:cNvPr id="3" name="Content Placeholder 2">
            <a:extLst>
              <a:ext uri="{FF2B5EF4-FFF2-40B4-BE49-F238E27FC236}">
                <a16:creationId xmlns:a16="http://schemas.microsoft.com/office/drawing/2014/main" id="{04F3A819-7B74-4CC0-BBEA-BD1579AD12AA}"/>
              </a:ext>
            </a:extLst>
          </p:cNvPr>
          <p:cNvSpPr>
            <a:spLocks noGrp="1"/>
          </p:cNvSpPr>
          <p:nvPr>
            <p:ph idx="1"/>
          </p:nvPr>
        </p:nvSpPr>
        <p:spPr/>
        <p:txBody>
          <a:bodyPr/>
          <a:lstStyle/>
          <a:p>
            <a:r>
              <a:rPr lang="en-US" dirty="0"/>
              <a:t>Track Logistic Operations</a:t>
            </a:r>
          </a:p>
          <a:p>
            <a:pPr lvl="1"/>
            <a:r>
              <a:rPr lang="en-US" dirty="0"/>
              <a:t>Logistics is a major part in any supply chain company. Companies can better track logistic measures using the real-time data obtained through IoT devices and smart sensors.</a:t>
            </a:r>
          </a:p>
          <a:p>
            <a:pPr lvl="1"/>
            <a:r>
              <a:rPr lang="en-US" dirty="0"/>
              <a:t>Real-Time insights can make estimated transit times and planning routes for shipments efficient by using algorithms that use this data to map out the best possible route, taking into account traffic, weather conditions, etc. with much accurate transit time.</a:t>
            </a:r>
          </a:p>
          <a:p>
            <a:pPr lvl="1"/>
            <a:r>
              <a:rPr lang="en-US" dirty="0"/>
              <a:t>Using IoT sensors to get real-time data about condition of goods in transit, such as humidity, shock, light and temperature, the supply chain management can prevent loss due to damage of goods.</a:t>
            </a:r>
          </a:p>
        </p:txBody>
      </p:sp>
    </p:spTree>
    <p:extLst>
      <p:ext uri="{BB962C8B-B14F-4D97-AF65-F5344CB8AC3E}">
        <p14:creationId xmlns:p14="http://schemas.microsoft.com/office/powerpoint/2010/main" val="392230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52C4-DB91-4B50-B0A7-6911614DBDCC}"/>
              </a:ext>
            </a:extLst>
          </p:cNvPr>
          <p:cNvSpPr>
            <a:spLocks noGrp="1"/>
          </p:cNvSpPr>
          <p:nvPr>
            <p:ph type="title"/>
          </p:nvPr>
        </p:nvSpPr>
        <p:spPr/>
        <p:txBody>
          <a:bodyPr/>
          <a:lstStyle/>
          <a:p>
            <a:r>
              <a:rPr lang="en-US" dirty="0"/>
              <a:t>Use Cases In Supply Chain</a:t>
            </a:r>
          </a:p>
        </p:txBody>
      </p:sp>
      <p:sp>
        <p:nvSpPr>
          <p:cNvPr id="3" name="Content Placeholder 2">
            <a:extLst>
              <a:ext uri="{FF2B5EF4-FFF2-40B4-BE49-F238E27FC236}">
                <a16:creationId xmlns:a16="http://schemas.microsoft.com/office/drawing/2014/main" id="{A31090EC-86AE-4C56-B631-60C5AE21575A}"/>
              </a:ext>
            </a:extLst>
          </p:cNvPr>
          <p:cNvSpPr>
            <a:spLocks noGrp="1"/>
          </p:cNvSpPr>
          <p:nvPr>
            <p:ph idx="1"/>
          </p:nvPr>
        </p:nvSpPr>
        <p:spPr/>
        <p:txBody>
          <a:bodyPr/>
          <a:lstStyle/>
          <a:p>
            <a:r>
              <a:rPr lang="en-US" dirty="0"/>
              <a:t>Track Logistic Operations (Contd.)</a:t>
            </a:r>
          </a:p>
          <a:p>
            <a:pPr lvl="1"/>
            <a:r>
              <a:rPr lang="en-US" dirty="0"/>
              <a:t>Real-Time monitoring can help prevent losses due to road accidents involving fleet vehicles. </a:t>
            </a:r>
          </a:p>
          <a:p>
            <a:pPr lvl="1"/>
            <a:r>
              <a:rPr lang="en-US" dirty="0"/>
              <a:t>Smart cameras and IoT sensors can help detect bad driving patterns such as speeding, improper/risky driving, drowsy driver or harsh braking and raise an alert before any mishap occurs.</a:t>
            </a:r>
          </a:p>
          <a:p>
            <a:pPr lvl="1"/>
            <a:r>
              <a:rPr lang="en-US" dirty="0"/>
              <a:t>The fleet management team can then enroll these drivers into safety awareness programs.</a:t>
            </a:r>
          </a:p>
        </p:txBody>
      </p:sp>
    </p:spTree>
    <p:extLst>
      <p:ext uri="{BB962C8B-B14F-4D97-AF65-F5344CB8AC3E}">
        <p14:creationId xmlns:p14="http://schemas.microsoft.com/office/powerpoint/2010/main" val="340152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35E2-5D11-4E8B-BECB-3FC07C642B6E}"/>
              </a:ext>
            </a:extLst>
          </p:cNvPr>
          <p:cNvSpPr>
            <a:spLocks noGrp="1"/>
          </p:cNvSpPr>
          <p:nvPr>
            <p:ph type="title"/>
          </p:nvPr>
        </p:nvSpPr>
        <p:spPr/>
        <p:txBody>
          <a:bodyPr/>
          <a:lstStyle/>
          <a:p>
            <a:r>
              <a:rPr lang="en-US" dirty="0"/>
              <a:t>Use Cases In Supply Chain</a:t>
            </a:r>
          </a:p>
        </p:txBody>
      </p:sp>
      <p:sp>
        <p:nvSpPr>
          <p:cNvPr id="3" name="Content Placeholder 2">
            <a:extLst>
              <a:ext uri="{FF2B5EF4-FFF2-40B4-BE49-F238E27FC236}">
                <a16:creationId xmlns:a16="http://schemas.microsoft.com/office/drawing/2014/main" id="{69A90893-9BC0-4E61-BA0C-35060DCE73B3}"/>
              </a:ext>
            </a:extLst>
          </p:cNvPr>
          <p:cNvSpPr>
            <a:spLocks noGrp="1"/>
          </p:cNvSpPr>
          <p:nvPr>
            <p:ph idx="1"/>
          </p:nvPr>
        </p:nvSpPr>
        <p:spPr/>
        <p:txBody>
          <a:bodyPr/>
          <a:lstStyle/>
          <a:p>
            <a:r>
              <a:rPr lang="en-US" dirty="0"/>
              <a:t>Better Visibility In Warehouses</a:t>
            </a:r>
          </a:p>
          <a:p>
            <a:pPr lvl="1"/>
            <a:r>
              <a:rPr lang="en-US" dirty="0"/>
              <a:t>Real-Time Analytics can help in automating processes in the warehouse that consume a lot of time or where manual errors are highly recurrent. Identifying these processes and directing effort into their automation can improve the overall efficiency and save costs.</a:t>
            </a:r>
          </a:p>
          <a:p>
            <a:pPr lvl="1"/>
            <a:r>
              <a:rPr lang="en-US" dirty="0"/>
              <a:t>Real-Time Analytics can also help in analyzing inventory levels so that any adjustment can be made as quickly as possible to manage quantity of in-demand products vs the products not in demand. Getting the right products on the right time can limit dead stock to a large extent and save costs and improve customer satisfaction.</a:t>
            </a:r>
          </a:p>
          <a:p>
            <a:pPr lvl="1"/>
            <a:endParaRPr lang="en-US" dirty="0"/>
          </a:p>
        </p:txBody>
      </p:sp>
    </p:spTree>
    <p:extLst>
      <p:ext uri="{BB962C8B-B14F-4D97-AF65-F5344CB8AC3E}">
        <p14:creationId xmlns:p14="http://schemas.microsoft.com/office/powerpoint/2010/main" val="233968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A207-B5AC-49D7-80A2-DDE2638F524E}"/>
              </a:ext>
            </a:extLst>
          </p:cNvPr>
          <p:cNvSpPr>
            <a:spLocks noGrp="1"/>
          </p:cNvSpPr>
          <p:nvPr>
            <p:ph type="title"/>
          </p:nvPr>
        </p:nvSpPr>
        <p:spPr/>
        <p:txBody>
          <a:bodyPr/>
          <a:lstStyle/>
          <a:p>
            <a:r>
              <a:rPr lang="en-US" dirty="0"/>
              <a:t>Tools Across The Cloud</a:t>
            </a:r>
          </a:p>
        </p:txBody>
      </p:sp>
      <p:sp>
        <p:nvSpPr>
          <p:cNvPr id="3" name="Content Placeholder 2">
            <a:extLst>
              <a:ext uri="{FF2B5EF4-FFF2-40B4-BE49-F238E27FC236}">
                <a16:creationId xmlns:a16="http://schemas.microsoft.com/office/drawing/2014/main" id="{8361BAEB-7336-4E3B-BEF9-4F32938715E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570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711</TotalTime>
  <Words>657</Words>
  <Application>Microsoft Office PowerPoint</Application>
  <PresentationFormat>Custom</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Source Sans Pro</vt:lpstr>
      <vt:lpstr>Tech 16x9</vt:lpstr>
      <vt:lpstr>Real-Time Analytics</vt:lpstr>
      <vt:lpstr>What Is Real-Time Analytics?</vt:lpstr>
      <vt:lpstr>Measures of Latency – Data &amp; Query Latency</vt:lpstr>
      <vt:lpstr>Why Real-Time Analytics?</vt:lpstr>
      <vt:lpstr>Use Cases In Supply Chain</vt:lpstr>
      <vt:lpstr>Use Cases In Supply Chain</vt:lpstr>
      <vt:lpstr>Use Cases In Supply Chain</vt:lpstr>
      <vt:lpstr>Use Cases In Supply Chain</vt:lpstr>
      <vt:lpstr>Tools Across The Cloud</vt:lpstr>
      <vt:lpstr>Challenges To Implement Real-Time Analytics</vt:lpstr>
      <vt:lpstr>Add a Slide Title - 1</vt:lpstr>
      <vt:lpstr>Add a Slide Title - 2</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Analytics</dc:title>
  <dc:creator>Amey Kalpe</dc:creator>
  <cp:lastModifiedBy>Amey Kalpe</cp:lastModifiedBy>
  <cp:revision>23</cp:revision>
  <dcterms:created xsi:type="dcterms:W3CDTF">2023-03-01T18:20:16Z</dcterms:created>
  <dcterms:modified xsi:type="dcterms:W3CDTF">2023-03-02T18:42:36Z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