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86" r:id="rId16"/>
    <p:sldId id="289" r:id="rId17"/>
    <p:sldId id="290" r:id="rId18"/>
    <p:sldId id="287" r:id="rId19"/>
    <p:sldId id="288" r:id="rId20"/>
    <p:sldId id="294" r:id="rId21"/>
    <p:sldId id="291" r:id="rId22"/>
    <p:sldId id="292" r:id="rId23"/>
    <p:sldId id="293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12192000" cy="6858000"/>
  <p:notesSz cx="6858000" cy="9144000"/>
  <p:embeddedFontLst>
    <p:embeddedFont>
      <p:font typeface="Cabin" panose="020B0604020202020204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A3E2CD-17BF-4371-9425-140D9D56B6E6}">
  <a:tblStyle styleId="{04A3E2CD-17BF-4371-9425-140D9D56B6E6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2B16D0-9AD8-4036-A86A-FBC115546D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1581c84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1581c84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1379644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1379644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1379644e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1379644e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1379644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1379644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01379644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501379644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1379644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501379644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1379644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501379644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1379644e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501379644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1581c84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1581c84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01581c8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01581c8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01581c8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01581c8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01581c84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01581c84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1581c8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1581c8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01379644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01379644e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bin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bin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estate.findlaw.com/owning-a-home/glossary-insurance-terms-and-concept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ctionary.findlaw.com/definition/deductibl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354511" y="1509204"/>
            <a:ext cx="8637073" cy="1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bin"/>
              <a:buNone/>
            </a:pPr>
            <a:r>
              <a:rPr lang="en-US" sz="5940"/>
              <a:t>INSURANCE FORECAST</a:t>
            </a:r>
            <a:endParaRPr sz="594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9095129" y="4909100"/>
            <a:ext cx="4489200" cy="1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Vaishali Yadav (21)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Ruhi</a:t>
            </a:r>
            <a:r>
              <a:rPr lang="en-US" dirty="0"/>
              <a:t> Gupta (09)</a:t>
            </a:r>
          </a:p>
          <a:p>
            <a:pPr marL="0" indent="0">
              <a:spcBef>
                <a:spcPts val="0"/>
              </a:spcBef>
            </a:pPr>
            <a:r>
              <a:rPr lang="en-US" dirty="0"/>
              <a:t>Amey Mohite (14)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451579" y="644721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DATA PREPARATION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2189215" y="2122337"/>
          <a:ext cx="8128000" cy="3479850"/>
        </p:xfrm>
        <a:graphic>
          <a:graphicData uri="http://schemas.openxmlformats.org/drawingml/2006/table">
            <a:tbl>
              <a:tblPr firstRow="1" bandRow="1">
                <a:noFill/>
                <a:tableStyleId>{04A3E2CD-17BF-4371-9425-140D9D56B6E6}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Encoding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Female=0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Male=1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Smoker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Non-smoke=0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Smoker=1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Northeast=0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Northwest=1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Southeast=2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Southwest=3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Insurance Claim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No=0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Yes=1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DATA EXPLORATION</a:t>
            </a:r>
            <a:endParaRPr sz="4400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944" y="3070991"/>
            <a:ext cx="8388543" cy="255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0741" y="2008019"/>
            <a:ext cx="1953088" cy="5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DATA SUMMARY</a:t>
            </a:r>
            <a:endParaRPr sz="4400"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465" y="2482030"/>
            <a:ext cx="8999055" cy="2518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177" y="2549941"/>
            <a:ext cx="38100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60" y="2549941"/>
            <a:ext cx="38195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B1354-5DAB-4F7F-A932-CF1C3E5F1D76}"/>
              </a:ext>
            </a:extLst>
          </p:cNvPr>
          <p:cNvSpPr txBox="1"/>
          <p:nvPr/>
        </p:nvSpPr>
        <p:spPr>
          <a:xfrm>
            <a:off x="2097833" y="307910"/>
            <a:ext cx="7996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Univariate Analysis</a:t>
            </a:r>
          </a:p>
          <a:p>
            <a:endParaRPr lang="en-IN" dirty="0"/>
          </a:p>
          <a:p>
            <a:r>
              <a:rPr lang="en-IN" dirty="0"/>
              <a:t>Histograms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806A-B25A-41EE-B754-E1D0D206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5" y="1968759"/>
            <a:ext cx="12117355" cy="4077477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Google Shape;174;p25">
            <a:extLst>
              <a:ext uri="{FF2B5EF4-FFF2-40B4-BE49-F238E27FC236}">
                <a16:creationId xmlns:a16="http://schemas.microsoft.com/office/drawing/2014/main" id="{A7F2CBE4-DBD8-44B4-B075-4E40958CC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00" y="2001416"/>
            <a:ext cx="36957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8;p25">
            <a:extLst>
              <a:ext uri="{FF2B5EF4-FFF2-40B4-BE49-F238E27FC236}">
                <a16:creationId xmlns:a16="http://schemas.microsoft.com/office/drawing/2014/main" id="{375908FD-07C8-4559-85FF-4E12467C4D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686" y="2001416"/>
            <a:ext cx="3657600" cy="253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49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59CE90-9E54-4B79-8373-DCE93E4F3E98}"/>
              </a:ext>
            </a:extLst>
          </p:cNvPr>
          <p:cNvSpPr txBox="1"/>
          <p:nvPr/>
        </p:nvSpPr>
        <p:spPr>
          <a:xfrm>
            <a:off x="1259633" y="541176"/>
            <a:ext cx="30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For checking outliers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76DC2-CE52-4997-BF95-6D6A41C3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6" y="2767456"/>
            <a:ext cx="4511879" cy="2905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B93A8-9AC0-4D8D-88D2-DC20AA7B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18" y="2669483"/>
            <a:ext cx="4918279" cy="300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EFBD1-B1B3-4A11-9AF3-BF2A236E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23" y="2758437"/>
            <a:ext cx="4576989" cy="282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D5108-0A7D-4405-A167-84B47AD9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63" y="2758437"/>
            <a:ext cx="4530033" cy="29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7D4F-3787-4B2D-8551-2F71D660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32" y="342420"/>
            <a:ext cx="9603275" cy="1049235"/>
          </a:xfrm>
        </p:spPr>
        <p:txBody>
          <a:bodyPr/>
          <a:lstStyle/>
          <a:p>
            <a:r>
              <a:rPr lang="en-IN" dirty="0"/>
              <a:t>Bivariate Analysis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7C240-39F4-4E3D-9AB7-FA39020E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2080727"/>
            <a:ext cx="10338318" cy="42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BEA7-CE1F-4A2A-93BB-D1E4CAC1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72C06-5ADC-4735-B843-E81B4A21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1" y="2146361"/>
            <a:ext cx="7548465" cy="34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9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D2733-00D8-4223-A901-54BAD42C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3" y="2090058"/>
            <a:ext cx="9209314" cy="38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WHAT IS INSURANCE ?</a:t>
            </a:r>
            <a:endParaRPr sz="4400"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1451580" y="2015732"/>
            <a:ext cx="5126774" cy="403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Insurance is a means of protection from financial loss. It is a form of risk management, primarily used to hedge against the risk of a contingent or uncertain loss.</a:t>
            </a:r>
            <a:endParaRPr sz="2400"/>
          </a:p>
        </p:txBody>
      </p:sp>
      <p:pic>
        <p:nvPicPr>
          <p:cNvPr id="108" name="Google Shape;108;p14" descr="Image result for insur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5604" y="2299317"/>
            <a:ext cx="4059250" cy="3426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B076A-9CA7-4A8B-99D1-91BB3F0E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696546"/>
            <a:ext cx="7600950" cy="36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9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1A592-18FE-4F73-B062-8A090EDB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2" y="2108717"/>
            <a:ext cx="9386595" cy="44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9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A94BF-979E-47DC-B26C-857057FA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79" y="2239348"/>
            <a:ext cx="9004041" cy="4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5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CD87E-4BD7-4999-A42E-03FC55D5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61" y="2332653"/>
            <a:ext cx="9563878" cy="41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7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MODELS USED</a:t>
            </a:r>
            <a:endParaRPr sz="4400"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Logistic Regression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 Nearest Neighbors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Decision Tree</a:t>
            </a:r>
            <a:endParaRPr/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15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 Forest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MODELLING</a:t>
            </a:r>
            <a:endParaRPr sz="4400"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-Considering all features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LOGISTIC REGRESSION</a:t>
            </a:r>
            <a:endParaRPr sz="4400"/>
          </a:p>
        </p:txBody>
      </p:sp>
      <p:sp>
        <p:nvSpPr>
          <p:cNvPr id="196" name="Google Shape;196;p28"/>
          <p:cNvSpPr txBox="1"/>
          <p:nvPr/>
        </p:nvSpPr>
        <p:spPr>
          <a:xfrm>
            <a:off x="1558344" y="2553493"/>
            <a:ext cx="401820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ACCURACY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TRAIN SET: 88.35 %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SET: 87.83 %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950" y="2086526"/>
            <a:ext cx="5051575" cy="36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KNN</a:t>
            </a:r>
            <a:endParaRPr sz="4400"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ACCURACY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Train Set: 77.77 %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Test Set: 68.15 %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DECISION TREE</a:t>
            </a:r>
            <a:endParaRPr sz="4400"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ACCURACY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 Set: 84.61 %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Set: 85.57 %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RANDOM FOREST</a:t>
            </a:r>
            <a:endParaRPr sz="4400"/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ACCURACY</a:t>
            </a:r>
            <a:endParaRPr b="1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Train Set : 91.34 %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 Set : 91.04 %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TYPES OF INSURANCE </a:t>
            </a:r>
            <a:endParaRPr sz="4400"/>
          </a:p>
        </p:txBody>
      </p:sp>
      <p:pic>
        <p:nvPicPr>
          <p:cNvPr id="114" name="Google Shape;114;p15" descr="Image result for types of insura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66983" y="2167045"/>
            <a:ext cx="5681707" cy="344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176" y="2015725"/>
            <a:ext cx="5255800" cy="36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FEATURE SELECTION</a:t>
            </a:r>
            <a:endParaRPr sz="4400"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Random Forest Classifier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MODELLING</a:t>
            </a:r>
            <a:endParaRPr sz="440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Using Feature Selection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Age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BMI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Children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Smoker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Charges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LOGISTIC REGRESSION</a:t>
            </a:r>
            <a:endParaRPr sz="4400"/>
          </a:p>
        </p:txBody>
      </p:sp>
      <p:sp>
        <p:nvSpPr>
          <p:cNvPr id="240" name="Google Shape;240;p35"/>
          <p:cNvSpPr txBox="1"/>
          <p:nvPr/>
        </p:nvSpPr>
        <p:spPr>
          <a:xfrm>
            <a:off x="1558344" y="2553493"/>
            <a:ext cx="4018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ACCURACY</a:t>
            </a:r>
            <a:endParaRPr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TRAIN SET: 85.04 %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SET: 83.58 %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94" y="2006019"/>
            <a:ext cx="51720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KNN</a:t>
            </a:r>
            <a:endParaRPr sz="4400"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ACCURACY</a:t>
            </a:r>
            <a:endParaRPr b="1"/>
          </a:p>
          <a:p>
            <a:pPr marL="1270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Train Set: 77.77 %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Test Set: 68.15 %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DECISION TREE</a:t>
            </a:r>
            <a:endParaRPr sz="4400"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ACCURACY</a:t>
            </a: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Set: 84.61 %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Set: 85.57 %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</a:pPr>
            <a:r>
              <a:rPr lang="en-US" sz="4400"/>
              <a:t>RANDOM FOREST</a:t>
            </a:r>
            <a:endParaRPr sz="4400"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ACCURACY</a:t>
            </a:r>
            <a:endParaRPr b="1"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 Set : 92.09 %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Set : 92.78 %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275" y="2233268"/>
            <a:ext cx="4407399" cy="27994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430A57-8B39-4742-B4CE-15CB3E5F84AB}"/>
              </a:ext>
            </a:extLst>
          </p:cNvPr>
          <p:cNvSpPr txBox="1"/>
          <p:nvPr/>
        </p:nvSpPr>
        <p:spPr>
          <a:xfrm>
            <a:off x="1894113" y="612780"/>
            <a:ext cx="3368351" cy="95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It tells how much model is capable of distinguishing between classes. Higher the AUC, better the model is at predicting 0s as 0s and 1s as 1s. 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1.  no of steps should be more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2. </a:t>
            </a:r>
            <a:r>
              <a:rPr lang="en-IN" dirty="0" err="1"/>
              <a:t>Bmi</a:t>
            </a:r>
            <a:r>
              <a:rPr lang="en-IN" dirty="0"/>
              <a:t> should be, as per your  height and weight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3. Southeast region has more number of claims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4. As age is increasing the insurance claims are paralleling increasing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5.People charged with higher claim amount …………….....</a:t>
            </a:r>
            <a:r>
              <a:rPr lang="en-IN" dirty="0" err="1"/>
              <a:t>aage</a:t>
            </a:r>
            <a:r>
              <a:rPr lang="en-IN" dirty="0"/>
              <a:t> </a:t>
            </a:r>
            <a:r>
              <a:rPr lang="en-IN" dirty="0" err="1"/>
              <a:t>kaa</a:t>
            </a:r>
            <a:r>
              <a:rPr lang="en-IN" dirty="0"/>
              <a:t> ..umm </a:t>
            </a:r>
            <a:r>
              <a:rPr lang="en-IN" dirty="0" err="1"/>
              <a:t>englsih</a:t>
            </a:r>
            <a:r>
              <a:rPr lang="en-IN" dirty="0"/>
              <a:t> sentence </a:t>
            </a:r>
            <a:r>
              <a:rPr lang="en-IN" dirty="0" err="1"/>
              <a:t>nahi</a:t>
            </a:r>
            <a:r>
              <a:rPr lang="en-IN" dirty="0"/>
              <a:t> ho </a:t>
            </a:r>
            <a:r>
              <a:rPr lang="en-IN" dirty="0" err="1"/>
              <a:t>rahaa</a:t>
            </a:r>
            <a:r>
              <a:rPr lang="en-IN" dirty="0"/>
              <a:t> </a:t>
            </a:r>
            <a:r>
              <a:rPr lang="en-IN" dirty="0" err="1"/>
              <a:t>hai</a:t>
            </a:r>
            <a:endParaRPr lang="en-IN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1 . South region should have higher premium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2. Age is imp factor people who have age more (</a:t>
            </a:r>
            <a:r>
              <a:rPr lang="en-IN" dirty="0" err="1"/>
              <a:t>aisa</a:t>
            </a:r>
            <a:r>
              <a:rPr lang="en-IN" dirty="0"/>
              <a:t> </a:t>
            </a:r>
            <a:r>
              <a:rPr lang="en-IN" dirty="0" err="1"/>
              <a:t>kuch</a:t>
            </a:r>
            <a:r>
              <a:rPr lang="en-IN" dirty="0"/>
              <a:t> </a:t>
            </a:r>
            <a:r>
              <a:rPr lang="en-IN" dirty="0" err="1"/>
              <a:t>likh</a:t>
            </a:r>
            <a:r>
              <a:rPr lang="en-IN" dirty="0"/>
              <a:t> do :p) should have higher premium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3. Medical history should be check as </a:t>
            </a:r>
            <a:r>
              <a:rPr lang="en-IN" dirty="0" err="1"/>
              <a:t>bmi</a:t>
            </a:r>
            <a:r>
              <a:rPr lang="en-IN" dirty="0"/>
              <a:t> is imp factor…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/>
              <a:t>4. People who are under daily exercise should be charged with low premium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insurance claim process varies somewhat depending on the type of insurance you’re dealing with.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starters, you should examine your </a:t>
            </a:r>
            <a:r>
              <a:rPr lang="en-US" sz="1200" u="sng">
                <a:solidFill>
                  <a:srgbClr val="FFA100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insurance policy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so that you understand your rights and responsibilities, including: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Whether or not your policy covers the situation you’re dealing with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Applicable timelines for filing a claim (some instruct you to file a claim within 24 hours of the relevant incident)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Whether you have multiple types of policies that could cover the same thing (for example, an umbrella policy provides coverage in addition to certain existing policies)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have any </a:t>
            </a:r>
            <a:r>
              <a:rPr lang="en-US" sz="1200" u="sng">
                <a:solidFill>
                  <a:srgbClr val="FFA1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deductibles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that could apply to your situation (if the amount of your claim is less than your deductible, it may not be worth pursuing a claim which could raise your insurance rates)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169400"/>
            <a:ext cx="7467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PROBLEM STATEMENT</a:t>
            </a:r>
            <a:endParaRPr sz="4400"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bin"/>
              <a:buNone/>
            </a:pPr>
            <a:r>
              <a:rPr lang="en-US" sz="4400"/>
              <a:t>INFORMATION ABOUT DATASET</a:t>
            </a:r>
            <a:endParaRPr sz="4400"/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1907713" y="1970843"/>
          <a:ext cx="8128000" cy="3494035"/>
        </p:xfrm>
        <a:graphic>
          <a:graphicData uri="http://schemas.openxmlformats.org/drawingml/2006/table">
            <a:tbl>
              <a:tblPr firstRow="1" bandRow="1">
                <a:noFill/>
                <a:tableStyleId>{04A3E2CD-17BF-4371-9425-140D9D56B6E6}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Definition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/>
                        <a:t>Age of policyholder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Gender of policy holder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BMI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Body mass index, providing an understanding of body, weights that are relatively high or low relative to height, objective index of body weight (kg / m ^ 2) using the ratio of height to weight, ideally 18.5 to 25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Steps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Average walking steps per day of policyholder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0"/>
          <p:cNvGraphicFramePr/>
          <p:nvPr/>
        </p:nvGraphicFramePr>
        <p:xfrm>
          <a:off x="2032000" y="2154080"/>
          <a:ext cx="8128000" cy="3032820"/>
        </p:xfrm>
        <a:graphic>
          <a:graphicData uri="http://schemas.openxmlformats.org/drawingml/2006/table">
            <a:tbl>
              <a:tblPr firstRow="1" bandRow="1">
                <a:noFill/>
                <a:tableStyleId>{04A3E2CD-17BF-4371-9425-140D9D56B6E6}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Variable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Definition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Children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Number of children / dependents of policyholder 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Smoker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bin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Smoking state of policyholder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residential area of policyholder in the US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Charges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Individual medical costs billed by health insurance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Insurance Claim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Insurer will claim the insurance or not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1"/>
          <p:cNvGraphicFramePr/>
          <p:nvPr/>
        </p:nvGraphicFramePr>
        <p:xfrm>
          <a:off x="952500" y="2532700"/>
          <a:ext cx="10287000" cy="2489950"/>
        </p:xfrm>
        <a:graphic>
          <a:graphicData uri="http://schemas.openxmlformats.org/drawingml/2006/table">
            <a:tbl>
              <a:tblPr>
                <a:noFill/>
                <a:tableStyleId>{DC2B16D0-9AD8-4036-A86A-FBC115546D4B}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Independent Variables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Age, Sex, BMI, Steps, Children, Smoker, Region, Charges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Dependent Variable(Predicting)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Insurance Claim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638</Words>
  <Application>Microsoft Office PowerPoint</Application>
  <PresentationFormat>Widescreen</PresentationFormat>
  <Paragraphs>147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Cabin</vt:lpstr>
      <vt:lpstr>Roboto</vt:lpstr>
      <vt:lpstr>Gallery</vt:lpstr>
      <vt:lpstr>INSURANCE FORECAST</vt:lpstr>
      <vt:lpstr>WHAT IS INSURANCE ?</vt:lpstr>
      <vt:lpstr>TYPES OF INSURANCE </vt:lpstr>
      <vt:lpstr>PowerPoint Presentation</vt:lpstr>
      <vt:lpstr>PowerPoint Presentation</vt:lpstr>
      <vt:lpstr>PROBLEM STATEMENT</vt:lpstr>
      <vt:lpstr>INFORMATION ABOUT DATASET</vt:lpstr>
      <vt:lpstr>PowerPoint Presentation</vt:lpstr>
      <vt:lpstr>PowerPoint Presentation</vt:lpstr>
      <vt:lpstr>DATA PREPARATION</vt:lpstr>
      <vt:lpstr>DATA EXPLORATION</vt:lpstr>
      <vt:lpstr>DATA SUMMARY</vt:lpstr>
      <vt:lpstr>PowerPoint Presentation</vt:lpstr>
      <vt:lpstr>PowerPoint Presentation</vt:lpstr>
      <vt:lpstr>PowerPoint Presentation</vt:lpstr>
      <vt:lpstr>PowerPoint Presentation</vt:lpstr>
      <vt:lpstr>Bivariate Analysis </vt:lpstr>
      <vt:lpstr>Bivariate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USED</vt:lpstr>
      <vt:lpstr>MODELLING</vt:lpstr>
      <vt:lpstr>LOGISTIC REGRESSION</vt:lpstr>
      <vt:lpstr>KNN</vt:lpstr>
      <vt:lpstr>DECISION TREE</vt:lpstr>
      <vt:lpstr>RANDOM FOREST</vt:lpstr>
      <vt:lpstr>PowerPoint Presentation</vt:lpstr>
      <vt:lpstr>FEATURE SELECTION</vt:lpstr>
      <vt:lpstr>MODELLING</vt:lpstr>
      <vt:lpstr>LOGISTIC REGRESSION</vt:lpstr>
      <vt:lpstr>KNN</vt:lpstr>
      <vt:lpstr>DECISION TREE</vt:lpstr>
      <vt:lpstr>RANDOM FOREST</vt:lpstr>
      <vt:lpstr>PowerPoint Presentation</vt:lpstr>
      <vt:lpstr>INTERPRETATION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FORECAST</dc:title>
  <cp:lastModifiedBy>amey mohite</cp:lastModifiedBy>
  <cp:revision>11</cp:revision>
  <dcterms:modified xsi:type="dcterms:W3CDTF">2019-02-28T21:25:31Z</dcterms:modified>
</cp:coreProperties>
</file>