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embeddedFontLst>
    <p:embeddedFont>
      <p:font typeface="Cabin" panose="020B0604020202020204" charset="0"/>
      <p:regular r:id="rId39"/>
      <p:bold r:id="rId40"/>
      <p:italic r:id="rId41"/>
      <p:boldItalic r:id="rId42"/>
    </p:embeddedFont>
    <p:embeddedFont>
      <p:font typeface="Verdana" panose="020B0604030504040204" pitchFamily="34" charset="0"/>
      <p:regular r:id="rId43"/>
      <p:bold r:id="rId44"/>
      <p:italic r:id="rId45"/>
      <p:boldItalic r:id="rId46"/>
    </p:embeddedFont>
    <p:embeddedFont>
      <p:font typeface="Tw Cen MT" panose="020B0602020104020603" pitchFamily="34" charset="0"/>
      <p:regular r:id="rId47"/>
      <p:bold r:id="rId48"/>
      <p:italic r:id="rId49"/>
      <p:boldItalic r:id="rId50"/>
    </p:embeddedFont>
    <p:embeddedFont>
      <p:font typeface="Questrial" panose="020B0604020202020204" charset="0"/>
      <p:regular r:id="rId51"/>
    </p:embeddedFont>
    <p:embeddedFont>
      <p:font typeface="Roboto" panose="020B060402020202020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133C76-8D78-4950-8CF7-7943A643F035}">
  <a:tblStyle styleId="{12133C76-8D78-4950-8CF7-7943A643F035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AF0F6"/>
          </a:solidFill>
        </a:fill>
      </a:tcStyle>
    </a:wholeTbl>
    <a:band1H>
      <a:tcTxStyle/>
      <a:tcStyle>
        <a:tcBdr/>
        <a:fill>
          <a:solidFill>
            <a:srgbClr val="D2DFE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2DFE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21160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3667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4" name="Google Shape;2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727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1" name="Google Shape;2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1809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9" name="Google Shape;2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3873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044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8363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7345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7" name="Google Shape;3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27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786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9" name="Google Shape;33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93792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6" name="Google Shape;3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7537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7" name="Google Shape;2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2906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3" name="Google Shape;35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1942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4711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7580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931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0" name="Google Shape;38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14951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6" name="Google Shape;3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67709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3" name="Google Shape;3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4405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0" name="Google Shape;40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0649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7" name="Google Shape;40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24630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169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445298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2698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884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10929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22911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61753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43272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50adebd37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50adebd37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232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806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045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2" name="Google Shape;2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5877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8" name="Google Shape;2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0444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4" name="Google Shape;2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2988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53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2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1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2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5" name="Google Shape;175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p16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16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16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0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9" descr="Image result for insurance clai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686"/>
            <a:ext cx="12192000" cy="6812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>
            <a:spLocks noGrp="1"/>
          </p:cNvSpPr>
          <p:nvPr>
            <p:ph type="title"/>
          </p:nvPr>
        </p:nvSpPr>
        <p:spPr>
          <a:xfrm>
            <a:off x="1451579" y="644721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bin"/>
              <a:buNone/>
            </a:pPr>
            <a:r>
              <a:rPr lang="en-US" sz="4400"/>
              <a:t>DATA PREPARATION</a:t>
            </a:r>
            <a:endParaRPr/>
          </a:p>
        </p:txBody>
      </p:sp>
      <p:sp>
        <p:nvSpPr>
          <p:cNvPr id="287" name="Google Shape;287;p28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  <p:graphicFrame>
        <p:nvGraphicFramePr>
          <p:cNvPr id="288" name="Google Shape;288;p28"/>
          <p:cNvGraphicFramePr/>
          <p:nvPr/>
        </p:nvGraphicFramePr>
        <p:xfrm>
          <a:off x="2189215" y="2122337"/>
          <a:ext cx="8128000" cy="3479850"/>
        </p:xfrm>
        <a:graphic>
          <a:graphicData uri="http://schemas.openxmlformats.org/drawingml/2006/table">
            <a:tbl>
              <a:tblPr firstRow="1" bandRow="1">
                <a:noFill/>
                <a:tableStyleId>{12133C76-8D78-4950-8CF7-7943A643F035}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estrial"/>
                        <a:buNone/>
                      </a:pPr>
                      <a:r>
                        <a:rPr lang="en-US" sz="1800"/>
                        <a:t>Variable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estrial"/>
                        <a:buNone/>
                      </a:pPr>
                      <a:r>
                        <a:rPr lang="en-US" sz="1800"/>
                        <a:t>Encoding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estrial"/>
                        <a:buNone/>
                      </a:pPr>
                      <a:r>
                        <a:rPr lang="en-US" sz="1800"/>
                        <a:t>Sex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estrial"/>
                        <a:buNone/>
                      </a:pPr>
                      <a:r>
                        <a:rPr lang="en-US" sz="1800"/>
                        <a:t>Female=0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estrial"/>
                        <a:buNone/>
                      </a:pPr>
                      <a:r>
                        <a:rPr lang="en-US" sz="1800"/>
                        <a:t>Male=1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estrial"/>
                        <a:buNone/>
                      </a:pPr>
                      <a:r>
                        <a:rPr lang="en-US" sz="1800"/>
                        <a:t>Smoker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estrial"/>
                        <a:buNone/>
                      </a:pPr>
                      <a:r>
                        <a:rPr lang="en-US" sz="1800"/>
                        <a:t>Non-smoker=0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estrial"/>
                        <a:buNone/>
                      </a:pPr>
                      <a:r>
                        <a:rPr lang="en-US" sz="1800"/>
                        <a:t>Smoker=1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estrial"/>
                        <a:buNone/>
                      </a:pPr>
                      <a:r>
                        <a:rPr lang="en-US" sz="1800"/>
                        <a:t>Region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estrial"/>
                        <a:buNone/>
                      </a:pPr>
                      <a:r>
                        <a:rPr lang="en-US" sz="1800"/>
                        <a:t>Northeast=0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estrial"/>
                        <a:buNone/>
                      </a:pPr>
                      <a:r>
                        <a:rPr lang="en-US" sz="1800"/>
                        <a:t>Northwest=1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estrial"/>
                        <a:buNone/>
                      </a:pPr>
                      <a:r>
                        <a:rPr lang="en-US" sz="1800"/>
                        <a:t>Southeast=2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estrial"/>
                        <a:buNone/>
                      </a:pPr>
                      <a:r>
                        <a:rPr lang="en-US" sz="1800"/>
                        <a:t>Southwest=3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estrial"/>
                        <a:buNone/>
                      </a:pPr>
                      <a:r>
                        <a:rPr lang="en-US" sz="1800"/>
                        <a:t>Insurance Claim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estrial"/>
                        <a:buNone/>
                      </a:pPr>
                      <a:r>
                        <a:rPr lang="en-US" sz="1800"/>
                        <a:t>No=0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estrial"/>
                        <a:buNone/>
                      </a:pPr>
                      <a:r>
                        <a:rPr lang="en-US" sz="1800"/>
                        <a:t>Yes=1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bin"/>
              <a:buNone/>
            </a:pPr>
            <a:r>
              <a:rPr lang="en-US" sz="4400"/>
              <a:t>DATA EXPLORATION</a:t>
            </a:r>
            <a:endParaRPr sz="4400"/>
          </a:p>
        </p:txBody>
      </p:sp>
      <p:sp>
        <p:nvSpPr>
          <p:cNvPr id="294" name="Google Shape;294;p29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  <p:pic>
        <p:nvPicPr>
          <p:cNvPr id="295" name="Google Shape;29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8944" y="3070991"/>
            <a:ext cx="8388543" cy="2557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0741" y="2008019"/>
            <a:ext cx="1953088" cy="591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4400"/>
              <a:t>DATA SUMMARY</a:t>
            </a:r>
            <a:endParaRPr sz="4400"/>
          </a:p>
        </p:txBody>
      </p:sp>
      <p:sp>
        <p:nvSpPr>
          <p:cNvPr id="302" name="Google Shape;302;p3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  <p:pic>
        <p:nvPicPr>
          <p:cNvPr id="303" name="Google Shape;30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6465" y="2482030"/>
            <a:ext cx="8999055" cy="2518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estrial"/>
              <a:buNone/>
            </a:pPr>
            <a:r>
              <a:rPr lang="en-US" sz="4400"/>
              <a:t>UNIVARIATE GRAPHS</a:t>
            </a:r>
            <a:endParaRPr sz="4400"/>
          </a:p>
        </p:txBody>
      </p:sp>
      <p:pic>
        <p:nvPicPr>
          <p:cNvPr id="309" name="Google Shape;3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725" y="2097100"/>
            <a:ext cx="5072725" cy="36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4016" y="2097100"/>
            <a:ext cx="4929608" cy="33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3249" y="3560325"/>
            <a:ext cx="4569323" cy="292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125" y="1692775"/>
            <a:ext cx="4199575" cy="31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3250" y="397025"/>
            <a:ext cx="4569325" cy="27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estrial"/>
              <a:buNone/>
            </a:pPr>
            <a:r>
              <a:rPr lang="en-US" sz="4400"/>
              <a:t>BIVARIATE GRAPHS</a:t>
            </a:r>
            <a:endParaRPr sz="4400"/>
          </a:p>
        </p:txBody>
      </p:sp>
      <p:pic>
        <p:nvPicPr>
          <p:cNvPr id="323" name="Google Shape;323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37754" y="2578608"/>
            <a:ext cx="4431082" cy="3041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24083" y="2578608"/>
            <a:ext cx="4428221" cy="3041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bin"/>
              <a:buNone/>
            </a:pPr>
            <a:r>
              <a:rPr lang="en-US" sz="4400"/>
              <a:t>MODELS USED</a:t>
            </a:r>
            <a:endParaRPr sz="4400"/>
          </a:p>
        </p:txBody>
      </p:sp>
      <p:sp>
        <p:nvSpPr>
          <p:cNvPr id="330" name="Google Shape;330;p3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Logistic Regression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K Nearest Neighbors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Decision Tree</a:t>
            </a:r>
            <a:endParaRPr/>
          </a:p>
          <a:p>
            <a:pPr marL="2286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/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Random Forest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 txBox="1">
            <a:spLocks noGrp="1"/>
          </p:cNvSpPr>
          <p:nvPr>
            <p:ph type="ctrTitle"/>
          </p:nvPr>
        </p:nvSpPr>
        <p:spPr>
          <a:xfrm>
            <a:off x="1876424" y="1792223"/>
            <a:ext cx="8791575" cy="171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estrial"/>
              <a:buNone/>
            </a:pPr>
            <a:r>
              <a:rPr lang="en-US" sz="4400"/>
              <a:t>MODELLING</a:t>
            </a:r>
            <a:endParaRPr sz="4400"/>
          </a:p>
        </p:txBody>
      </p:sp>
      <p:sp>
        <p:nvSpPr>
          <p:cNvPr id="336" name="Google Shape;336;p35"/>
          <p:cNvSpPr txBox="1">
            <a:spLocks noGrp="1"/>
          </p:cNvSpPr>
          <p:nvPr>
            <p:ph type="subTitle" idx="1"/>
          </p:nvPr>
        </p:nvSpPr>
        <p:spPr>
          <a:xfrm>
            <a:off x="6272211" y="3509962"/>
            <a:ext cx="531875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 sz="2400" b="1">
                <a:solidFill>
                  <a:schemeClr val="lt1"/>
                </a:solidFill>
              </a:rPr>
              <a:t>- CONSIDERING ALL FEATURES</a:t>
            </a:r>
            <a:endParaRPr sz="2400"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4400"/>
              <a:t>LOGISTIC REGRESSION</a:t>
            </a:r>
            <a:endParaRPr sz="4400"/>
          </a:p>
        </p:txBody>
      </p:sp>
      <p:sp>
        <p:nvSpPr>
          <p:cNvPr id="342" name="Google Shape;342;p36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b="1"/>
              <a:t>ACCURACY</a:t>
            </a:r>
            <a:endParaRPr b="1"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 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Train Set: 88.35 %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Test Set: 87.83 %</a:t>
            </a:r>
            <a:endParaRPr/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/>
          </a:p>
        </p:txBody>
      </p:sp>
      <p:pic>
        <p:nvPicPr>
          <p:cNvPr id="343" name="Google Shape;34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7816" y="2086526"/>
            <a:ext cx="5959596" cy="3986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4400"/>
              <a:t>K- NEAREST NEIGHBORS</a:t>
            </a:r>
            <a:endParaRPr sz="4400"/>
          </a:p>
        </p:txBody>
      </p:sp>
      <p:sp>
        <p:nvSpPr>
          <p:cNvPr id="349" name="Google Shape;349;p37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b="1"/>
              <a:t>ACCURACY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Train Set: 77.77 %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Test Set: 68.15 %</a:t>
            </a:r>
            <a:endParaRPr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900" y="2249475"/>
            <a:ext cx="7152125" cy="33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bin"/>
              <a:buNone/>
            </a:pPr>
            <a:r>
              <a:rPr lang="en-US" sz="4400"/>
              <a:t>WHAT IS INSURANCE ?</a:t>
            </a:r>
            <a:endParaRPr sz="4400"/>
          </a:p>
        </p:txBody>
      </p:sp>
      <p:sp>
        <p:nvSpPr>
          <p:cNvPr id="240" name="Google Shape;240;p20"/>
          <p:cNvSpPr txBox="1">
            <a:spLocks noGrp="1"/>
          </p:cNvSpPr>
          <p:nvPr>
            <p:ph type="body" idx="1"/>
          </p:nvPr>
        </p:nvSpPr>
        <p:spPr>
          <a:xfrm>
            <a:off x="1451580" y="2015732"/>
            <a:ext cx="5126774" cy="403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dirty="0"/>
          </a:p>
          <a:p>
            <a:pPr marL="0" lvl="0" indent="0" algn="just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2400"/>
              <a:buNone/>
            </a:pPr>
            <a:r>
              <a:rPr lang="en-US" dirty="0" smtClean="0">
                <a:solidFill>
                  <a:srgbClr val="FFFFFF"/>
                </a:solidFill>
                <a:latin typeface="Arial"/>
                <a:ea typeface="Arial"/>
                <a:cs typeface="Arial"/>
              </a:rPr>
              <a:t>Insurance is a means of protection from financial loss. It is a form of risk management, primarily used to hedge against the risk of a contingent or uncertain loss.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41" name="Google Shape;241;p20" descr="Image result for insura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604" y="2299317"/>
            <a:ext cx="4059250" cy="3426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4400"/>
              <a:t>DECISION TREE</a:t>
            </a:r>
            <a:endParaRPr sz="4400"/>
          </a:p>
        </p:txBody>
      </p:sp>
      <p:sp>
        <p:nvSpPr>
          <p:cNvPr id="356" name="Google Shape;356;p38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b="1"/>
              <a:t>ACCURACY</a:t>
            </a:r>
            <a:endParaRPr/>
          </a:p>
          <a:p>
            <a:pPr marL="1143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  <a:p>
            <a:pPr marL="1143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Train Set: 84.61 %</a:t>
            </a:r>
            <a:endParaRPr/>
          </a:p>
          <a:p>
            <a:pPr marL="1143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Test Set: 85.57 %</a:t>
            </a:r>
            <a:endParaRPr/>
          </a:p>
        </p:txBody>
      </p:sp>
      <p:pic>
        <p:nvPicPr>
          <p:cNvPr id="357" name="Google Shape;3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200" y="2385775"/>
            <a:ext cx="7813601" cy="37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4400"/>
              <a:t>RANDOM FOREST</a:t>
            </a:r>
            <a:endParaRPr sz="4400"/>
          </a:p>
        </p:txBody>
      </p:sp>
      <p:sp>
        <p:nvSpPr>
          <p:cNvPr id="363" name="Google Shape;363;p39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b="1"/>
              <a:t>ACCURACY</a:t>
            </a:r>
            <a:endParaRPr b="1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/>
          </a:p>
          <a:p>
            <a:pPr marL="1143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Train Set : 91.34 %</a:t>
            </a:r>
            <a:endParaRPr/>
          </a:p>
          <a:p>
            <a:pPr marL="1143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Test Set : 91.04 %</a:t>
            </a:r>
            <a:endParaRPr/>
          </a:p>
        </p:txBody>
      </p:sp>
      <p:pic>
        <p:nvPicPr>
          <p:cNvPr id="364" name="Google Shape;3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350" y="2097100"/>
            <a:ext cx="7116026" cy="36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estrial"/>
              <a:buNone/>
            </a:pPr>
            <a:r>
              <a:rPr lang="en-US" sz="4400"/>
              <a:t>ROC CURVE</a:t>
            </a:r>
            <a:endParaRPr sz="4400"/>
          </a:p>
        </p:txBody>
      </p:sp>
      <p:pic>
        <p:nvPicPr>
          <p:cNvPr id="370" name="Google Shape;37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6511" y="2282750"/>
            <a:ext cx="5255800" cy="36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estrial"/>
              <a:buNone/>
            </a:pPr>
            <a:r>
              <a:rPr lang="en-US" sz="4400"/>
              <a:t>FEATURE SELECTION</a:t>
            </a:r>
            <a:endParaRPr sz="4400"/>
          </a:p>
        </p:txBody>
      </p:sp>
      <p:sp>
        <p:nvSpPr>
          <p:cNvPr id="376" name="Google Shape;376;p41"/>
          <p:cNvSpPr txBox="1">
            <a:spLocks noGrp="1"/>
          </p:cNvSpPr>
          <p:nvPr>
            <p:ph type="subTitle" idx="1"/>
          </p:nvPr>
        </p:nvSpPr>
        <p:spPr>
          <a:xfrm>
            <a:off x="1876424" y="2331720"/>
            <a:ext cx="8791575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>
                <a:solidFill>
                  <a:schemeClr val="lt1"/>
                </a:solidFill>
              </a:rPr>
              <a:t>METHOD - </a:t>
            </a:r>
            <a:r>
              <a:rPr lang="en-US" b="1">
                <a:solidFill>
                  <a:schemeClr val="lt1"/>
                </a:solidFill>
              </a:rPr>
              <a:t>FORWARD STEP-WISE SELECTION</a:t>
            </a:r>
            <a:endParaRPr b="1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>
                <a:solidFill>
                  <a:schemeClr val="lt1"/>
                </a:solidFill>
              </a:rPr>
              <a:t>SIGNIFICANT FEATURES - </a:t>
            </a:r>
            <a:endParaRPr>
              <a:solidFill>
                <a:schemeClr val="lt1"/>
              </a:solidFill>
            </a:endParaRPr>
          </a:p>
          <a:p>
            <a:pPr marL="469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AGE</a:t>
            </a:r>
            <a:endParaRPr/>
          </a:p>
          <a:p>
            <a:pPr marL="469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BMI</a:t>
            </a:r>
            <a:endParaRPr/>
          </a:p>
          <a:p>
            <a:pPr marL="469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CHILDREN</a:t>
            </a:r>
            <a:endParaRPr/>
          </a:p>
          <a:p>
            <a:pPr marL="469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SMOKER</a:t>
            </a:r>
            <a:endParaRPr/>
          </a:p>
          <a:p>
            <a:pPr marL="469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CHARGES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endParaRPr/>
          </a:p>
        </p:txBody>
      </p:sp>
      <p:pic>
        <p:nvPicPr>
          <p:cNvPr id="377" name="Google Shape;37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738" y="3200700"/>
            <a:ext cx="561022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2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4400"/>
              <a:t>MODELLING</a:t>
            </a:r>
            <a:endParaRPr sz="4400"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1"/>
          </p:nvPr>
        </p:nvSpPr>
        <p:spPr>
          <a:xfrm>
            <a:off x="6135624" y="3602038"/>
            <a:ext cx="45323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400" b="1">
                <a:solidFill>
                  <a:schemeClr val="lt1"/>
                </a:solidFill>
              </a:rPr>
              <a:t>-USING FEATURE SELECTION</a:t>
            </a:r>
            <a:endParaRPr sz="2400" b="1">
              <a:solidFill>
                <a:schemeClr val="lt1"/>
              </a:solidFill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4400"/>
              <a:t>LOGISTIC REGRESSION</a:t>
            </a:r>
            <a:endParaRPr sz="4400"/>
          </a:p>
        </p:txBody>
      </p:sp>
      <p:sp>
        <p:nvSpPr>
          <p:cNvPr id="389" name="Google Shape;389;p43"/>
          <p:cNvSpPr txBox="1"/>
          <p:nvPr/>
        </p:nvSpPr>
        <p:spPr>
          <a:xfrm>
            <a:off x="1558344" y="2553493"/>
            <a:ext cx="40182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ACCURACY</a:t>
            </a:r>
            <a:endParaRPr sz="2400" b="1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 sz="24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Train Set: 85.04 %</a:t>
            </a:r>
            <a:endParaRPr sz="24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Test set: 83.58 %</a:t>
            </a:r>
            <a:endParaRPr sz="24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90" name="Google Shape;39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2794" y="2006019"/>
            <a:ext cx="517207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4400"/>
              <a:t>K- NEAREST NEIGHBORS</a:t>
            </a:r>
            <a:endParaRPr sz="4400"/>
          </a:p>
        </p:txBody>
      </p:sp>
      <p:sp>
        <p:nvSpPr>
          <p:cNvPr id="396" name="Google Shape;396;p4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b="1"/>
              <a:t>ACCURACY</a:t>
            </a:r>
            <a:endParaRPr b="1"/>
          </a:p>
          <a:p>
            <a:pPr marL="1270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Train Set: 77.77 %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Test Set: 68.15 %</a:t>
            </a:r>
            <a:endParaRPr/>
          </a:p>
        </p:txBody>
      </p:sp>
      <p:pic>
        <p:nvPicPr>
          <p:cNvPr id="397" name="Google Shape;3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775" y="4567525"/>
            <a:ext cx="7902775" cy="4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4400"/>
              <a:t>DECISION TREE</a:t>
            </a:r>
            <a:endParaRPr sz="4400"/>
          </a:p>
        </p:txBody>
      </p:sp>
      <p:sp>
        <p:nvSpPr>
          <p:cNvPr id="403" name="Google Shape;403;p4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 b="1"/>
              <a:t>ACCURACY</a:t>
            </a:r>
            <a:endParaRPr b="1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b="1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/>
              <a:t>Train Set: 84.61 %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/>
              <a:t>Test Set: 85.57 %</a:t>
            </a:r>
            <a:endParaRPr/>
          </a:p>
        </p:txBody>
      </p:sp>
      <p:pic>
        <p:nvPicPr>
          <p:cNvPr id="404" name="Google Shape;40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775" y="4577375"/>
            <a:ext cx="6915150" cy="4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4400"/>
              <a:t>RANDOM FOREST</a:t>
            </a:r>
            <a:endParaRPr sz="4400"/>
          </a:p>
        </p:txBody>
      </p:sp>
      <p:sp>
        <p:nvSpPr>
          <p:cNvPr id="410" name="Google Shape;410;p46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 b="1"/>
              <a:t>ACCURACY</a:t>
            </a:r>
            <a:endParaRPr b="1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b="1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/>
              <a:t>Train Set : 92.09 %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/>
              <a:t>Test Set : 92.78 %</a:t>
            </a:r>
            <a:endParaRPr/>
          </a:p>
        </p:txBody>
      </p:sp>
      <p:pic>
        <p:nvPicPr>
          <p:cNvPr id="411" name="Google Shape;41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475" y="2459650"/>
            <a:ext cx="6754150" cy="14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0749" y="2233268"/>
            <a:ext cx="4407399" cy="2799407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estrial"/>
              <a:buNone/>
            </a:pPr>
            <a:r>
              <a:rPr lang="en-US" sz="4400"/>
              <a:t>ROC CURVE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bin"/>
              <a:buNone/>
            </a:pPr>
            <a:r>
              <a:rPr lang="en-US" sz="4400"/>
              <a:t>TYPES OF INSURANCE </a:t>
            </a:r>
            <a:endParaRPr sz="4400"/>
          </a:p>
        </p:txBody>
      </p:sp>
      <p:pic>
        <p:nvPicPr>
          <p:cNvPr id="247" name="Google Shape;247;p21" descr="Image result for types of insuranc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713162" y="2264124"/>
            <a:ext cx="476250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estrial"/>
              <a:buNone/>
            </a:pPr>
            <a:r>
              <a:rPr lang="en-US" sz="4400"/>
              <a:t>INTERPRETATION</a:t>
            </a:r>
            <a:endParaRPr sz="4400"/>
          </a:p>
        </p:txBody>
      </p:sp>
      <p:pic>
        <p:nvPicPr>
          <p:cNvPr id="423" name="Google Shape;423;p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495544" y="2717199"/>
            <a:ext cx="5140386" cy="2975621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8"/>
          <p:cNvSpPr txBox="1"/>
          <p:nvPr/>
        </p:nvSpPr>
        <p:spPr>
          <a:xfrm>
            <a:off x="1214565" y="2717199"/>
            <a:ext cx="3558603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the graph we observe  that there are more insurance claims made between 20-25yrs and above 42yrs of age.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Therefore we can conclude that with increase in age the claim for Insurance increases.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9"/>
          <p:cNvSpPr txBox="1">
            <a:spLocks noGrp="1"/>
          </p:cNvSpPr>
          <p:nvPr>
            <p:ph type="body" idx="1"/>
          </p:nvPr>
        </p:nvSpPr>
        <p:spPr>
          <a:xfrm>
            <a:off x="1104836" y="1864176"/>
            <a:ext cx="4747323" cy="336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000"/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From the graph we observe that insurers with BMI value ranging  between 24-44, are more likely to claim insurance.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000"/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Hence we conclude that insurers whose BMI is more than the healthy weight range(18.5-24.5) claim insurance frequently.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0939" y="1806964"/>
            <a:ext cx="5060353" cy="3310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0"/>
          <p:cNvSpPr txBox="1">
            <a:spLocks noGrp="1"/>
          </p:cNvSpPr>
          <p:nvPr>
            <p:ph type="title"/>
          </p:nvPr>
        </p:nvSpPr>
        <p:spPr>
          <a:xfrm>
            <a:off x="848805" y="2468590"/>
            <a:ext cx="8990139" cy="55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Questrial"/>
              <a:buNone/>
            </a:pPr>
            <a:r>
              <a:rPr lang="en-US" sz="3240"/>
              <a:t/>
            </a:r>
            <a:br>
              <a:rPr lang="en-US" sz="3240"/>
            </a:br>
            <a:endParaRPr sz="3240"/>
          </a:p>
        </p:txBody>
      </p:sp>
      <p:pic>
        <p:nvPicPr>
          <p:cNvPr id="436" name="Google Shape;436;p5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339171" y="2109665"/>
            <a:ext cx="4344377" cy="290169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0"/>
          <p:cNvSpPr txBox="1"/>
          <p:nvPr/>
        </p:nvSpPr>
        <p:spPr>
          <a:xfrm>
            <a:off x="1067865" y="1996529"/>
            <a:ext cx="4125928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the graph we observe  that insurers having no children are more likely to claim insurance. 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Therefore we can conclude that with increase in number of children, the claim for Insurance decreases.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1"/>
          <p:cNvSpPr txBox="1">
            <a:spLocks noGrp="1"/>
          </p:cNvSpPr>
          <p:nvPr>
            <p:ph type="body" idx="1"/>
          </p:nvPr>
        </p:nvSpPr>
        <p:spPr>
          <a:xfrm>
            <a:off x="1141400" y="1261846"/>
            <a:ext cx="4832400" cy="3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the dataset, total number of non-smoker are 1064 and smokers are 274.</a:t>
            </a:r>
            <a:endParaRPr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From the graph we observe that half of the non-smokers claim insurance whereas all the smokers are most likely claim insurance.</a:t>
            </a:r>
            <a:endParaRPr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  <p:pic>
        <p:nvPicPr>
          <p:cNvPr id="443" name="Google Shape;44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053" y="1240650"/>
            <a:ext cx="5073599" cy="425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endParaRPr/>
          </a:p>
        </p:txBody>
      </p:sp>
      <p:pic>
        <p:nvPicPr>
          <p:cNvPr id="449" name="Google Shape;449;p5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08490" y="2101476"/>
            <a:ext cx="4839000" cy="28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52"/>
          <p:cNvSpPr txBox="1"/>
          <p:nvPr/>
        </p:nvSpPr>
        <p:spPr>
          <a:xfrm>
            <a:off x="1141413" y="2115126"/>
            <a:ext cx="46377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the graph we observe that people who pay premium(charges) between 2K-15K, most probably claim insurance.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estrial"/>
              <a:buNone/>
            </a:pPr>
            <a:r>
              <a:rPr lang="en-US" sz="4400"/>
              <a:t>SOLUTION</a:t>
            </a:r>
            <a:endParaRPr sz="4400"/>
          </a:p>
        </p:txBody>
      </p:sp>
      <p:sp>
        <p:nvSpPr>
          <p:cNvPr id="456" name="Google Shape;456;p53"/>
          <p:cNvSpPr txBox="1">
            <a:spLocks noGrp="1"/>
          </p:cNvSpPr>
          <p:nvPr>
            <p:ph type="body" idx="1"/>
          </p:nvPr>
        </p:nvSpPr>
        <p:spPr>
          <a:xfrm>
            <a:off x="1141437" y="2477212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1 . Southeast region should have higher premium.</a:t>
            </a:r>
            <a:endParaRPr sz="2000" dirty="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2. As age is an important  factor, the insurance company should have higher premium for customers having more age as there is more possibility for insurance claim.</a:t>
            </a:r>
            <a:endParaRPr sz="2000" dirty="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3. Insurance company should themselves check height and weight of the customer while filling the insurance form so they can calculate BMI themselves.</a:t>
            </a:r>
            <a:endParaRPr sz="2000" dirty="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0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2860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4"/>
          <p:cNvSpPr txBox="1">
            <a:spLocks noGrp="1"/>
          </p:cNvSpPr>
          <p:nvPr>
            <p:ph type="title"/>
          </p:nvPr>
        </p:nvSpPr>
        <p:spPr>
          <a:xfrm>
            <a:off x="1315538" y="2279443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>
                <a:latin typeface="Verdana"/>
                <a:ea typeface="Verdana"/>
                <a:cs typeface="Verdana"/>
                <a:sym typeface="Verdana"/>
              </a:rPr>
              <a:t>THANK YOU</a:t>
            </a:r>
            <a:endParaRPr sz="5200"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2" name="Google Shape;462;p54"/>
          <p:cNvSpPr txBox="1">
            <a:spLocks noGrp="1"/>
          </p:cNvSpPr>
          <p:nvPr>
            <p:ph type="body" idx="1"/>
          </p:nvPr>
        </p:nvSpPr>
        <p:spPr>
          <a:xfrm>
            <a:off x="8270543" y="4519275"/>
            <a:ext cx="2870666" cy="175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 err="1"/>
              <a:t>Ruhi</a:t>
            </a:r>
            <a:r>
              <a:rPr lang="en-US" b="1" dirty="0"/>
              <a:t> Gupta (09)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 err="1"/>
              <a:t>Amey</a:t>
            </a:r>
            <a:r>
              <a:rPr lang="en-US" b="1" dirty="0"/>
              <a:t> </a:t>
            </a:r>
            <a:r>
              <a:rPr lang="en-US" b="1" dirty="0" err="1"/>
              <a:t>Mohite</a:t>
            </a:r>
            <a:r>
              <a:rPr lang="en-US" b="1" dirty="0"/>
              <a:t> (14)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/>
              <a:t>Vaishali Yadav (21)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estrial"/>
              <a:buNone/>
            </a:pPr>
            <a:r>
              <a:rPr lang="en-US" sz="4400"/>
              <a:t>INSURANCE CLAIM</a:t>
            </a:r>
            <a:endParaRPr sz="4400"/>
          </a:p>
        </p:txBody>
      </p:sp>
      <p:sp>
        <p:nvSpPr>
          <p:cNvPr id="253" name="Google Shape;253;p22"/>
          <p:cNvSpPr txBox="1">
            <a:spLocks noGrp="1"/>
          </p:cNvSpPr>
          <p:nvPr>
            <p:ph type="body" idx="1"/>
          </p:nvPr>
        </p:nvSpPr>
        <p:spPr>
          <a:xfrm>
            <a:off x="1141413" y="1801431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Roboto"/>
              </a:rPr>
              <a:t>The insurance claim process varies somewhat depending on the type of insurance.</a:t>
            </a:r>
            <a:endParaRPr sz="2000" dirty="0">
              <a:solidFill>
                <a:srgbClr val="FFFFFF"/>
              </a:solidFill>
              <a:latin typeface="Arial"/>
              <a:ea typeface="Arial"/>
              <a:cs typeface="Arial"/>
              <a:sym typeface="Roboto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000" dirty="0">
              <a:solidFill>
                <a:srgbClr val="FFFFFF"/>
              </a:solidFill>
              <a:latin typeface="Arial"/>
              <a:ea typeface="Arial"/>
              <a:cs typeface="Arial"/>
              <a:sym typeface="Roboto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Roboto"/>
              </a:rPr>
              <a:t>You 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Roboto"/>
              </a:rPr>
              <a:t>should examine your insurance policy so that you understand your rights and responsibilities, including:</a:t>
            </a:r>
            <a:endParaRPr sz="2000" dirty="0">
              <a:solidFill>
                <a:srgbClr val="FFFFFF"/>
              </a:solidFill>
              <a:latin typeface="Arial"/>
              <a:ea typeface="Arial"/>
              <a:cs typeface="Arial"/>
              <a:sym typeface="Roboto"/>
            </a:endParaRPr>
          </a:p>
          <a:p>
            <a:pPr marL="342900" indent="-34290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Roboto"/>
              </a:rPr>
              <a:t>Whether or not your policy covers the situation you’re dealing with</a:t>
            </a:r>
            <a:endParaRPr sz="2000" dirty="0" smtClean="0">
              <a:solidFill>
                <a:srgbClr val="FFFFFF"/>
              </a:solidFill>
              <a:latin typeface="Arial"/>
              <a:ea typeface="Arial"/>
              <a:cs typeface="Arial"/>
              <a:sym typeface="Roboto"/>
            </a:endParaRPr>
          </a:p>
          <a:p>
            <a:pPr marL="342900" indent="-34290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Roboto"/>
              </a:rPr>
              <a:t>Applicable 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Roboto"/>
              </a:rPr>
              <a:t>timelines for filing a claim (some instruct you to file a claim within 24 hours of the relevant incident)</a:t>
            </a:r>
            <a:endParaRPr sz="2000" dirty="0">
              <a:solidFill>
                <a:srgbClr val="FFFFFF"/>
              </a:solidFill>
              <a:latin typeface="Arial"/>
              <a:ea typeface="Arial"/>
              <a:cs typeface="Arial"/>
              <a:sym typeface="Roboto"/>
            </a:endParaRPr>
          </a:p>
          <a:p>
            <a:pPr marL="342900" indent="-34290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Roboto"/>
              </a:rPr>
              <a:t>Whether you have multiple types of policies that could cover the same thing (for example, an umbrella policy provides coverage in addition to certain existing policies)</a:t>
            </a:r>
            <a:endParaRPr sz="2000" dirty="0">
              <a:solidFill>
                <a:srgbClr val="FFFFFF"/>
              </a:solidFill>
              <a:latin typeface="Arial"/>
              <a:ea typeface="Arial"/>
              <a:cs typeface="Arial"/>
              <a:sym typeface="Roboto"/>
            </a:endParaRPr>
          </a:p>
          <a:p>
            <a:pPr marL="342900" indent="-34290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Roboto"/>
              </a:rPr>
              <a:t>If you have any deductibles that could apply to your situation (if the amount of your claim is less than your deductible, it may not be worth pursuing a claim which could raise your insurance rates)</a:t>
            </a:r>
            <a:endParaRPr sz="2000" dirty="0">
              <a:solidFill>
                <a:srgbClr val="FFFFFF"/>
              </a:solidFill>
              <a:latin typeface="Arial"/>
              <a:ea typeface="Arial"/>
              <a:cs typeface="Arial"/>
              <a:sym typeface="Roboto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2373" y="2169400"/>
            <a:ext cx="8238744" cy="37101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estrial"/>
              <a:buNone/>
            </a:pPr>
            <a:r>
              <a:rPr lang="en-US" sz="4400"/>
              <a:t>INSURANCE CLAIM PROCESS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bin"/>
              <a:buNone/>
            </a:pPr>
            <a:r>
              <a:rPr lang="en-US" sz="4400"/>
              <a:t>PROBLEM STATEMENT</a:t>
            </a:r>
            <a:endParaRPr sz="4400"/>
          </a:p>
        </p:txBody>
      </p:sp>
      <p:sp>
        <p:nvSpPr>
          <p:cNvPr id="265" name="Google Shape;265;p24"/>
          <p:cNvSpPr txBox="1">
            <a:spLocks noGrp="1"/>
          </p:cNvSpPr>
          <p:nvPr>
            <p:ph type="body" idx="1"/>
          </p:nvPr>
        </p:nvSpPr>
        <p:spPr>
          <a:xfrm>
            <a:off x="1143012" y="2275912"/>
            <a:ext cx="9906000" cy="3541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nsurance varies widely from customer to customer, and a deep understanding of various factors helps predict the likelihood of insurance </a:t>
            </a:r>
            <a:r>
              <a:rPr lang="en-US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claims.The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aim is to predict the insurance claim based on the characteristics of the insured.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bin"/>
              <a:buNone/>
            </a:pPr>
            <a:r>
              <a:rPr lang="en-US" sz="4400"/>
              <a:t>INFORMATION ABOUT DATASET</a:t>
            </a:r>
            <a:endParaRPr sz="4400"/>
          </a:p>
        </p:txBody>
      </p:sp>
      <p:graphicFrame>
        <p:nvGraphicFramePr>
          <p:cNvPr id="271" name="Google Shape;271;p25"/>
          <p:cNvGraphicFramePr/>
          <p:nvPr/>
        </p:nvGraphicFramePr>
        <p:xfrm>
          <a:off x="2044193" y="1970843"/>
          <a:ext cx="8128000" cy="3494035"/>
        </p:xfrm>
        <a:graphic>
          <a:graphicData uri="http://schemas.openxmlformats.org/drawingml/2006/table">
            <a:tbl>
              <a:tblPr firstRow="1" bandRow="1">
                <a:noFill/>
                <a:tableStyleId>{12133C76-8D78-4950-8CF7-7943A643F035}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estrial"/>
                        <a:buNone/>
                      </a:pPr>
                      <a:r>
                        <a:rPr lang="en-US" sz="1800" u="none" strike="noStrike" cap="none"/>
                        <a:t>Variable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estrial"/>
                        <a:buNone/>
                      </a:pPr>
                      <a:r>
                        <a:rPr lang="en-US" sz="1800" u="none" strike="noStrike" cap="none"/>
                        <a:t>Definition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4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estrial"/>
                        <a:buNone/>
                      </a:pPr>
                      <a:r>
                        <a:rPr lang="en-US" sz="1800" u="none" strike="noStrike" cap="none"/>
                        <a:t>Age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bin"/>
                        <a:buNone/>
                      </a:pPr>
                      <a:r>
                        <a:rPr lang="en-US" sz="1800" u="none" strike="noStrike" cap="none"/>
                        <a:t>Age of policyholder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estrial"/>
                        <a:buNone/>
                      </a:pPr>
                      <a:r>
                        <a:rPr lang="en-US" sz="1800" u="none" strike="noStrike" cap="none"/>
                        <a:t>Sex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estrial"/>
                        <a:buNone/>
                      </a:pPr>
                      <a:r>
                        <a:rPr lang="en-US" sz="1800" u="none" strike="noStrike" cap="none"/>
                        <a:t>Gender of policy holder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estrial"/>
                        <a:buNone/>
                      </a:pPr>
                      <a:r>
                        <a:rPr lang="en-US" sz="1800" u="none" strike="noStrike" cap="none"/>
                        <a:t>BMI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estrial"/>
                        <a:buNone/>
                      </a:pPr>
                      <a:r>
                        <a:rPr lang="en-US" sz="1800" u="none" strike="noStrike" cap="none"/>
                        <a:t>Body mass index, providing an understanding of body, weights that are relatively high or low relative to height, objective index of body weight (kg / m ^ 2) using the ratio of height to weight, ideally 18.5 to 25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estrial"/>
                        <a:buNone/>
                      </a:pPr>
                      <a:r>
                        <a:rPr lang="en-US" sz="1800" u="none" strike="noStrike" cap="none"/>
                        <a:t>Steps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Questrial"/>
                        <a:buNone/>
                      </a:pPr>
                      <a:r>
                        <a:rPr lang="en-US" sz="1800" u="none" strike="noStrike" cap="none"/>
                        <a:t>Average walking steps per day of policyholder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" name="Google Shape;276;p26"/>
          <p:cNvGraphicFramePr/>
          <p:nvPr/>
        </p:nvGraphicFramePr>
        <p:xfrm>
          <a:off x="2032000" y="2154080"/>
          <a:ext cx="8128000" cy="3291900"/>
        </p:xfrm>
        <a:graphic>
          <a:graphicData uri="http://schemas.openxmlformats.org/drawingml/2006/table">
            <a:tbl>
              <a:tblPr firstRow="1" bandRow="1">
                <a:noFill/>
                <a:tableStyleId>{12133C76-8D78-4950-8CF7-7943A643F035}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Questrial"/>
                        <a:buNone/>
                      </a:pPr>
                      <a:r>
                        <a:rPr lang="en-US" sz="2000" u="none" strike="noStrike" cap="none"/>
                        <a:t>Variable</a:t>
                      </a:r>
                      <a:endParaRPr sz="2000" u="none" strike="noStrike" cap="none">
                        <a:solidFill>
                          <a:schemeClr val="lt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Questrial"/>
                        <a:buNone/>
                      </a:pPr>
                      <a:r>
                        <a:rPr lang="en-US" sz="2000" u="none" strike="noStrike" cap="none"/>
                        <a:t>Definition</a:t>
                      </a:r>
                      <a:endParaRPr sz="2000" u="none" strike="noStrike" cap="none">
                        <a:solidFill>
                          <a:schemeClr val="lt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Questrial"/>
                        <a:buNone/>
                      </a:pPr>
                      <a:r>
                        <a:rPr lang="en-US" sz="2000" u="none" strike="noStrike" cap="none"/>
                        <a:t>Children</a:t>
                      </a:r>
                      <a:endParaRPr sz="2000" u="none" strike="noStrike" cap="none">
                        <a:solidFill>
                          <a:schemeClr val="lt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Questrial"/>
                        <a:buNone/>
                      </a:pPr>
                      <a:r>
                        <a:rPr lang="en-US" sz="2000" u="none" strike="noStrike" cap="none"/>
                        <a:t>Number of children / dependents of policyholder </a:t>
                      </a:r>
                      <a:endParaRPr sz="2000" u="none" strike="noStrike" cap="none">
                        <a:solidFill>
                          <a:schemeClr val="lt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bin"/>
                        <a:buNone/>
                      </a:pPr>
                      <a:r>
                        <a:rPr lang="en-US" sz="2000" u="none" strike="noStrike" cap="none"/>
                        <a:t>Smoker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bin"/>
                        <a:buNone/>
                      </a:pPr>
                      <a:r>
                        <a:rPr lang="en-US" sz="2000" u="none" strike="noStrike" cap="none"/>
                        <a:t>Smoking state of policyholder 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Questrial"/>
                        <a:buNone/>
                      </a:pPr>
                      <a:r>
                        <a:rPr lang="en-US" sz="2000" u="none" strike="noStrike" cap="none"/>
                        <a:t>Region</a:t>
                      </a:r>
                      <a:endParaRPr sz="2000" u="none" strike="noStrike" cap="none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Questrial"/>
                        <a:buNone/>
                      </a:pPr>
                      <a:r>
                        <a:rPr lang="en-US" sz="2000" u="none" strike="noStrike" cap="none"/>
                        <a:t>The residential area of policyholder in the US</a:t>
                      </a:r>
                      <a:endParaRPr sz="2000" u="none" strike="noStrike" cap="none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Questrial"/>
                        <a:buNone/>
                      </a:pPr>
                      <a:r>
                        <a:rPr lang="en-US" sz="2000" u="none" strike="noStrike" cap="none"/>
                        <a:t>Charges</a:t>
                      </a:r>
                      <a:endParaRPr sz="2000" u="none" strike="noStrike" cap="none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Questrial"/>
                        <a:buNone/>
                      </a:pPr>
                      <a:r>
                        <a:rPr lang="en-US" sz="2000" u="none" strike="noStrike" cap="none"/>
                        <a:t>Individual medical costs billed by health insurance </a:t>
                      </a:r>
                      <a:endParaRPr sz="2000" u="none" strike="noStrike" cap="none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Questrial"/>
                        <a:buNone/>
                      </a:pPr>
                      <a:r>
                        <a:rPr lang="en-US" sz="2000" u="none" strike="noStrike" cap="none"/>
                        <a:t>Insurance Claim</a:t>
                      </a:r>
                      <a:endParaRPr sz="2000" u="none" strike="noStrike" cap="none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Questrial"/>
                        <a:buNone/>
                      </a:pPr>
                      <a:r>
                        <a:rPr lang="en-US" sz="2000" u="none" strike="noStrike" cap="none"/>
                        <a:t>Insurer will claim the insurance or not</a:t>
                      </a:r>
                      <a:endParaRPr sz="2000" u="none" strike="noStrike" cap="none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1" name="Google Shape;281;p27"/>
          <p:cNvGraphicFramePr/>
          <p:nvPr/>
        </p:nvGraphicFramePr>
        <p:xfrm>
          <a:off x="2096008" y="2621618"/>
          <a:ext cx="8128000" cy="1650950"/>
        </p:xfrm>
        <a:graphic>
          <a:graphicData uri="http://schemas.openxmlformats.org/drawingml/2006/table">
            <a:tbl>
              <a:tblPr firstRow="1" bandRow="1">
                <a:noFill/>
                <a:tableStyleId>{12133C76-8D78-4950-8CF7-7943A643F035}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Type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Variables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Questrial"/>
                        <a:buNone/>
                      </a:pPr>
                      <a:r>
                        <a:rPr lang="en-US" sz="2000"/>
                        <a:t>Independent Variables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Questrial"/>
                        <a:buNone/>
                      </a:pPr>
                      <a:r>
                        <a:rPr lang="en-US" sz="2000"/>
                        <a:t>Age, Sex, BMI, Steps, Children, Smoker, Region, Charges</a:t>
                      </a:r>
                      <a:endParaRPr sz="2000"/>
                    </a:p>
                  </a:txBody>
                  <a:tcPr marL="91425" marR="91425" marT="91425" marB="914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Questrial"/>
                        <a:buNone/>
                      </a:pPr>
                      <a:r>
                        <a:rPr lang="en-US" sz="2000"/>
                        <a:t>Dependent Variable(Predicting)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Questrial"/>
                        <a:buNone/>
                      </a:pPr>
                      <a:r>
                        <a:rPr lang="en-US" sz="2000"/>
                        <a:t>Insurance Claim</a:t>
                      </a:r>
                      <a:endParaRPr sz="20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753</Words>
  <Application>Microsoft Office PowerPoint</Application>
  <PresentationFormat>Widescreen</PresentationFormat>
  <Paragraphs>148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Cabin</vt:lpstr>
      <vt:lpstr>Verdana</vt:lpstr>
      <vt:lpstr>Wingdings</vt:lpstr>
      <vt:lpstr>Tw Cen MT</vt:lpstr>
      <vt:lpstr>Arial</vt:lpstr>
      <vt:lpstr>Questrial</vt:lpstr>
      <vt:lpstr>Roboto</vt:lpstr>
      <vt:lpstr>Circuit</vt:lpstr>
      <vt:lpstr>PowerPoint Presentation</vt:lpstr>
      <vt:lpstr>WHAT IS INSURANCE ?</vt:lpstr>
      <vt:lpstr>TYPES OF INSURANCE </vt:lpstr>
      <vt:lpstr>INSURANCE CLAIM</vt:lpstr>
      <vt:lpstr>INSURANCE CLAIM PROCESS</vt:lpstr>
      <vt:lpstr>PROBLEM STATEMENT</vt:lpstr>
      <vt:lpstr>INFORMATION ABOUT DATASET</vt:lpstr>
      <vt:lpstr>PowerPoint Presentation</vt:lpstr>
      <vt:lpstr>PowerPoint Presentation</vt:lpstr>
      <vt:lpstr>DATA PREPARATION</vt:lpstr>
      <vt:lpstr>DATA EXPLORATION</vt:lpstr>
      <vt:lpstr>DATA SUMMARY</vt:lpstr>
      <vt:lpstr>UNIVARIATE GRAPHS</vt:lpstr>
      <vt:lpstr>PowerPoint Presentation</vt:lpstr>
      <vt:lpstr>BIVARIATE GRAPHS</vt:lpstr>
      <vt:lpstr>MODELS USED</vt:lpstr>
      <vt:lpstr>MODELLING</vt:lpstr>
      <vt:lpstr>LOGISTIC REGRESSION</vt:lpstr>
      <vt:lpstr>K- NEAREST NEIGHBORS</vt:lpstr>
      <vt:lpstr>DECISION TREE</vt:lpstr>
      <vt:lpstr>RANDOM FOREST</vt:lpstr>
      <vt:lpstr>ROC CURVE</vt:lpstr>
      <vt:lpstr>FEATURE SELECTION</vt:lpstr>
      <vt:lpstr>MODELLING</vt:lpstr>
      <vt:lpstr>LOGISTIC REGRESSION</vt:lpstr>
      <vt:lpstr>K- NEAREST NEIGHBORS</vt:lpstr>
      <vt:lpstr>DECISION TREE</vt:lpstr>
      <vt:lpstr>RANDOM FOREST</vt:lpstr>
      <vt:lpstr>ROC CURVE</vt:lpstr>
      <vt:lpstr>INTERPRETATION</vt:lpstr>
      <vt:lpstr>PowerPoint Presentation</vt:lpstr>
      <vt:lpstr> </vt:lpstr>
      <vt:lpstr>PowerPoint Presentation</vt:lpstr>
      <vt:lpstr>PowerPoint Presentation</vt:lpstr>
      <vt:lpstr>SOLUTION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Vaishali Yadav</cp:lastModifiedBy>
  <cp:revision>2</cp:revision>
  <dcterms:modified xsi:type="dcterms:W3CDTF">2019-03-01T16:13:39Z</dcterms:modified>
</cp:coreProperties>
</file>