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  <p:sldMasterId id="2147483682" r:id="rId6"/>
    <p:sldMasterId id="214748368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y="5143500" cx="9144000"/>
  <p:notesSz cx="6858000" cy="9144000"/>
  <p:embeddedFontLst>
    <p:embeddedFont>
      <p:font typeface="Play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9F89E8-BDC4-485F-ADD7-82345D0C0CC5}">
  <a:tblStyle styleId="{029F89E8-BDC4-485F-ADD7-82345D0C0CC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11" Type="http://schemas.openxmlformats.org/officeDocument/2006/relationships/slide" Target="slides/slide3.xml"/><Relationship Id="rId22" Type="http://schemas.openxmlformats.org/officeDocument/2006/relationships/slide" Target="slides/slide14.xml"/><Relationship Id="rId10" Type="http://schemas.openxmlformats.org/officeDocument/2006/relationships/slide" Target="slides/slide2.xml"/><Relationship Id="rId21" Type="http://schemas.openxmlformats.org/officeDocument/2006/relationships/slide" Target="slides/slide13.xml"/><Relationship Id="rId13" Type="http://schemas.openxmlformats.org/officeDocument/2006/relationships/slide" Target="slides/slide5.xml"/><Relationship Id="rId24" Type="http://schemas.openxmlformats.org/officeDocument/2006/relationships/font" Target="fonts/Play-bold.fntdata"/><Relationship Id="rId12" Type="http://schemas.openxmlformats.org/officeDocument/2006/relationships/slide" Target="slides/slide4.xml"/><Relationship Id="rId23" Type="http://schemas.openxmlformats.org/officeDocument/2006/relationships/font" Target="fonts/Play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1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5" name="Google Shape;105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0" name="Google Shape;120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1" name="Google Shape;12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4" name="Google Shape;12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3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6" name="Google Shape;136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RC1bowIta9_7ZUI7X52O7twTFaqb_Ke_/view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Amey-Thakur/CHAT-ROOM" TargetMode="External"/><Relationship Id="rId4" Type="http://schemas.openxmlformats.org/officeDocument/2006/relationships/hyperlink" Target="https://arxiv.org/abs/2106.14704" TargetMode="External"/><Relationship Id="rId5" Type="http://schemas.openxmlformats.org/officeDocument/2006/relationships/hyperlink" Target="https://www.irjet.net/archives/V8/i6/IRJET-V8I6348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/>
          <p:nvPr>
            <p:ph type="ctrTitle"/>
          </p:nvPr>
        </p:nvSpPr>
        <p:spPr>
          <a:xfrm>
            <a:off x="311708" y="248825"/>
            <a:ext cx="8520600" cy="20526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st="57150">
              <a:srgbClr val="FFFF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50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CHAT ROOM </a:t>
            </a:r>
            <a:endParaRPr sz="5000">
              <a:solidFill>
                <a:srgbClr val="FF0000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18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USING HTML, PHP, CSS, JS, AJAX</a:t>
            </a:r>
            <a:endParaRPr sz="1800">
              <a:solidFill>
                <a:srgbClr val="FF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45" name="Google Shape;145;p37"/>
          <p:cNvSpPr txBox="1"/>
          <p:nvPr>
            <p:ph idx="1" type="subTitle"/>
          </p:nvPr>
        </p:nvSpPr>
        <p:spPr>
          <a:xfrm>
            <a:off x="311700" y="2012675"/>
            <a:ext cx="8475000" cy="6150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660000" dist="11430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Mini- Project</a:t>
            </a:r>
            <a:endParaRPr sz="2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46" name="Google Shape;146;p37"/>
          <p:cNvSpPr txBox="1"/>
          <p:nvPr/>
        </p:nvSpPr>
        <p:spPr>
          <a:xfrm>
            <a:off x="357225" y="2920150"/>
            <a:ext cx="84750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n-GB" sz="1500" u="sng" cap="none" strike="noStrike">
                <a:solidFill>
                  <a:srgbClr val="EFEFEF"/>
                </a:solidFill>
                <a:latin typeface="Play"/>
                <a:ea typeface="Play"/>
                <a:cs typeface="Play"/>
                <a:sym typeface="Play"/>
              </a:rPr>
              <a:t>Project by:</a:t>
            </a:r>
            <a:endParaRPr b="1" i="1" sz="1500" u="sng" cap="none" strike="noStrike">
              <a:solidFill>
                <a:srgbClr val="EFEFE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6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1500" u="sng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graphicFrame>
        <p:nvGraphicFramePr>
          <p:cNvPr id="147" name="Google Shape;147;p37"/>
          <p:cNvGraphicFramePr/>
          <p:nvPr/>
        </p:nvGraphicFramePr>
        <p:xfrm>
          <a:off x="975225" y="3695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{029F89E8-BDC4-485F-ADD7-82345D0C0CC5}</a:tableStyleId>
              </a:tblPr>
              <a:tblGrid>
                <a:gridCol w="3619500"/>
                <a:gridCol w="3619500"/>
              </a:tblGrid>
              <a:tr h="50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cap="none" strike="noStrike">
                          <a:solidFill>
                            <a:srgbClr val="00FFFF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Amey Mahendra Thakur</a:t>
                      </a:r>
                      <a:endParaRPr sz="1500" u="none" cap="none" strike="noStrike">
                        <a:solidFill>
                          <a:srgbClr val="00FFFF"/>
                        </a:solidFill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cap="none" strike="noStrike">
                          <a:solidFill>
                            <a:srgbClr val="00FFFF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Karan Sukhvinder Dhiman</a:t>
                      </a:r>
                      <a:endParaRPr sz="1500" u="none" cap="none" strike="noStrike">
                        <a:solidFill>
                          <a:srgbClr val="00FFFF"/>
                        </a:solidFill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6"/>
          <p:cNvSpPr txBox="1"/>
          <p:nvPr>
            <p:ph type="title"/>
          </p:nvPr>
        </p:nvSpPr>
        <p:spPr>
          <a:xfrm>
            <a:off x="311700" y="300775"/>
            <a:ext cx="8520600" cy="631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2500" u="sng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System Requirements</a:t>
            </a:r>
            <a:endParaRPr sz="25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00" name="Google Shape;20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To be used efficiently, all computer software needs certain hardware components or other software resources to be present on a computer.</a:t>
            </a:r>
            <a:endParaRPr sz="16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Various categories are:</a:t>
            </a:r>
            <a:endParaRPr sz="16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lay"/>
              <a:buAutoNum type="arabicPeriod"/>
            </a:pPr>
            <a:r>
              <a:rPr lang="en-GB" sz="1600">
                <a:solidFill>
                  <a:srgbClr val="00FFFF"/>
                </a:solidFill>
                <a:latin typeface="Play"/>
                <a:ea typeface="Play"/>
                <a:cs typeface="Play"/>
                <a:sym typeface="Play"/>
              </a:rPr>
              <a:t>Hardware</a:t>
            </a:r>
            <a:r>
              <a:rPr lang="en-GB" sz="16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Requirements - </a:t>
            </a:r>
            <a:r>
              <a:rPr lang="en-GB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Keyboard, Mouse, Monitor, Wireless Peripherals, Smartphone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lay"/>
              <a:buAutoNum type="arabicPeriod"/>
            </a:pPr>
            <a:r>
              <a:rPr lang="en-GB" sz="1600">
                <a:solidFill>
                  <a:srgbClr val="00FFFF"/>
                </a:solidFill>
                <a:latin typeface="Play"/>
                <a:ea typeface="Play"/>
                <a:cs typeface="Play"/>
                <a:sym typeface="Play"/>
              </a:rPr>
              <a:t>Software</a:t>
            </a:r>
            <a:r>
              <a:rPr lang="en-GB" sz="16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 Requirements - </a:t>
            </a:r>
            <a:r>
              <a:rPr lang="en-GB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XAMPP, GitHub, Web Browser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lay"/>
              <a:buAutoNum type="arabicPeriod"/>
            </a:pPr>
            <a:r>
              <a:rPr lang="en-GB" sz="1600">
                <a:solidFill>
                  <a:srgbClr val="00FFFF"/>
                </a:solidFill>
                <a:latin typeface="Play"/>
                <a:ea typeface="Play"/>
                <a:cs typeface="Play"/>
                <a:sym typeface="Play"/>
              </a:rPr>
              <a:t>Functional</a:t>
            </a:r>
            <a:r>
              <a:rPr lang="en-GB" sz="16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 Requirements - </a:t>
            </a:r>
            <a:r>
              <a:rPr lang="en-GB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Sending message, broadcasting message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lay"/>
              <a:buAutoNum type="arabicPeriod"/>
            </a:pPr>
            <a:r>
              <a:rPr lang="en-GB" sz="1600">
                <a:solidFill>
                  <a:srgbClr val="00FFFF"/>
                </a:solidFill>
                <a:latin typeface="Play"/>
                <a:ea typeface="Play"/>
                <a:cs typeface="Play"/>
                <a:sym typeface="Play"/>
              </a:rPr>
              <a:t>Non-functional</a:t>
            </a:r>
            <a:r>
              <a:rPr lang="en-GB" sz="16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 Requirements - </a:t>
            </a:r>
            <a:r>
              <a:rPr lang="en-GB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Security, Performance Time, Error Handling, Availability, Ease of use</a:t>
            </a:r>
            <a:endParaRPr sz="16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7"/>
          <p:cNvSpPr txBox="1"/>
          <p:nvPr>
            <p:ph type="title"/>
          </p:nvPr>
        </p:nvSpPr>
        <p:spPr>
          <a:xfrm>
            <a:off x="311700" y="220575"/>
            <a:ext cx="8520600" cy="797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500" u="sng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Project scope and features</a:t>
            </a:r>
            <a:endParaRPr b="1" sz="2500" u="sng">
              <a:solidFill>
                <a:srgbClr val="FF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06" name="Google Shape;206;p47"/>
          <p:cNvSpPr txBox="1"/>
          <p:nvPr>
            <p:ph idx="1" type="body"/>
          </p:nvPr>
        </p:nvSpPr>
        <p:spPr>
          <a:xfrm>
            <a:off x="311700" y="1402150"/>
            <a:ext cx="8520600" cy="31953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"/>
              <a:buAutoNum type="arabicPeriod"/>
            </a:pPr>
            <a:r>
              <a:rPr lang="en-GB" sz="1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Chat Server Application is going to be a text communication software, it will be able to communicate between two computers using </a:t>
            </a:r>
            <a:r>
              <a:rPr lang="en-GB" sz="1600">
                <a:solidFill>
                  <a:srgbClr val="00FFFF"/>
                </a:solidFill>
                <a:latin typeface="Play"/>
                <a:ea typeface="Play"/>
                <a:cs typeface="Play"/>
                <a:sym typeface="Play"/>
              </a:rPr>
              <a:t>point to point</a:t>
            </a:r>
            <a:r>
              <a:rPr lang="en-GB" sz="1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communication.</a:t>
            </a:r>
            <a:endParaRPr sz="16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"/>
              <a:buAutoNum type="arabicPeriod"/>
            </a:pPr>
            <a:r>
              <a:rPr lang="en-GB" sz="1600">
                <a:solidFill>
                  <a:srgbClr val="00FFFF"/>
                </a:solidFill>
                <a:latin typeface="Play"/>
                <a:ea typeface="Play"/>
                <a:cs typeface="Play"/>
                <a:sym typeface="Play"/>
              </a:rPr>
              <a:t>Anonymity</a:t>
            </a:r>
            <a:r>
              <a:rPr lang="en-GB" sz="1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is the key feature of this project. </a:t>
            </a:r>
            <a:endParaRPr sz="16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"/>
              <a:buAutoNum type="arabicPeriod"/>
            </a:pPr>
            <a:r>
              <a:rPr lang="en-GB" sz="1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The limitation of our project is that it doesn’t support audio conversations.</a:t>
            </a:r>
            <a:endParaRPr sz="16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"/>
              <a:buAutoNum type="arabicPeriod"/>
            </a:pPr>
            <a:r>
              <a:rPr lang="en-GB" sz="1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Companies would like to have a communication software wherein they can communicate instantly within their organization.</a:t>
            </a:r>
            <a:endParaRPr sz="16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"/>
              <a:buAutoNum type="arabicPeriod"/>
            </a:pPr>
            <a:r>
              <a:rPr lang="en-GB" sz="1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The fact that software uses an internal network within the organization makes it very secure from outside attacks.</a:t>
            </a:r>
            <a:endParaRPr sz="1600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8"/>
          <p:cNvSpPr txBox="1"/>
          <p:nvPr>
            <p:ph type="title"/>
          </p:nvPr>
        </p:nvSpPr>
        <p:spPr>
          <a:xfrm>
            <a:off x="311700" y="325875"/>
            <a:ext cx="8520600" cy="667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2500" u="sng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Comparison of Chat Room System with Previous system</a:t>
            </a:r>
            <a:endParaRPr sz="2500" u="sng">
              <a:solidFill>
                <a:srgbClr val="FF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212" name="Google Shape;21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875" y="1113401"/>
            <a:ext cx="7591925" cy="3951075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9"/>
          <p:cNvSpPr txBox="1"/>
          <p:nvPr>
            <p:ph type="title"/>
          </p:nvPr>
        </p:nvSpPr>
        <p:spPr>
          <a:xfrm>
            <a:off x="311700" y="214325"/>
            <a:ext cx="8520600" cy="80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2500" u="sng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Conclusion</a:t>
            </a:r>
            <a:endParaRPr b="1" sz="2500" u="sng">
              <a:solidFill>
                <a:srgbClr val="FF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18" name="Google Shape;218;p49"/>
          <p:cNvSpPr txBox="1"/>
          <p:nvPr>
            <p:ph idx="1" type="body"/>
          </p:nvPr>
        </p:nvSpPr>
        <p:spPr>
          <a:xfrm>
            <a:off x="311700" y="1330550"/>
            <a:ext cx="8520600" cy="32385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"/>
              <a:buAutoNum type="arabicPeriod"/>
            </a:pPr>
            <a:r>
              <a:rPr lang="en-GB" sz="1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Here, we have built </a:t>
            </a:r>
            <a:r>
              <a:rPr lang="en-GB" sz="1600">
                <a:solidFill>
                  <a:srgbClr val="00FFFF"/>
                </a:solidFill>
                <a:latin typeface="Play"/>
                <a:ea typeface="Play"/>
                <a:cs typeface="Play"/>
                <a:sym typeface="Play"/>
              </a:rPr>
              <a:t>Simple Web-Based Chat Application using php, mysql, javascript, ajax. </a:t>
            </a:r>
            <a:endParaRPr sz="1600">
              <a:solidFill>
                <a:srgbClr val="00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"/>
              <a:buAutoNum type="arabicPeriod"/>
            </a:pPr>
            <a:r>
              <a:rPr lang="en-GB" sz="1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There's always room for improvements in any product, and we have tried to adapt the design accordingly, while also keeping track of our limitations.</a:t>
            </a:r>
            <a:endParaRPr sz="16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"/>
              <a:buAutoNum type="arabicPeriod"/>
            </a:pPr>
            <a:r>
              <a:rPr lang="en-GB" sz="1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We hope our idea was clear and well presented with the final output for it.</a:t>
            </a:r>
            <a:endParaRPr sz="1600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0"/>
          <p:cNvSpPr txBox="1"/>
          <p:nvPr>
            <p:ph type="title"/>
          </p:nvPr>
        </p:nvSpPr>
        <p:spPr>
          <a:xfrm>
            <a:off x="462750" y="261425"/>
            <a:ext cx="8218500" cy="44448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40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THANK YOU</a:t>
            </a:r>
            <a:endParaRPr sz="4000">
              <a:solidFill>
                <a:srgbClr val="FF0000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8"/>
          <p:cNvSpPr txBox="1"/>
          <p:nvPr>
            <p:ph type="title"/>
          </p:nvPr>
        </p:nvSpPr>
        <p:spPr>
          <a:xfrm>
            <a:off x="311700" y="214325"/>
            <a:ext cx="8520600" cy="80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500" u="sng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Introduction</a:t>
            </a:r>
            <a:endParaRPr sz="2500" u="sng">
              <a:solidFill>
                <a:srgbClr val="FF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53" name="Google Shape;153;p38"/>
          <p:cNvSpPr txBox="1"/>
          <p:nvPr>
            <p:ph idx="1" type="body"/>
          </p:nvPr>
        </p:nvSpPr>
        <p:spPr>
          <a:xfrm>
            <a:off x="311700" y="1235550"/>
            <a:ext cx="8520600" cy="34164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"/>
              <a:buAutoNum type="arabicPeriod"/>
            </a:pPr>
            <a:r>
              <a:rPr lang="en-GB" sz="1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This mini project is an example of a chat server. To start chatting, clients should get connected to a server where they can practice two kinds of chatting, public one (</a:t>
            </a:r>
            <a:r>
              <a:rPr lang="en-GB" sz="1600">
                <a:solidFill>
                  <a:srgbClr val="00FFFF"/>
                </a:solidFill>
                <a:latin typeface="Play"/>
                <a:ea typeface="Play"/>
                <a:cs typeface="Play"/>
                <a:sym typeface="Play"/>
              </a:rPr>
              <a:t>message is broadcasted to all connected users</a:t>
            </a:r>
            <a:r>
              <a:rPr lang="en-GB" sz="1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) and private one (</a:t>
            </a:r>
            <a:r>
              <a:rPr lang="en-GB" sz="1600">
                <a:solidFill>
                  <a:srgbClr val="00FFFF"/>
                </a:solidFill>
                <a:latin typeface="Play"/>
                <a:ea typeface="Play"/>
                <a:cs typeface="Play"/>
                <a:sym typeface="Play"/>
              </a:rPr>
              <a:t>between any 2 users only</a:t>
            </a:r>
            <a:r>
              <a:rPr lang="en-GB" sz="1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) and during the last one security measures were taken.</a:t>
            </a:r>
            <a:endParaRPr sz="16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"/>
              <a:buAutoNum type="arabicPeriod"/>
            </a:pPr>
            <a:r>
              <a:rPr lang="en-GB" sz="1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Teleconferencing or Chatting, is a method of using technology to bring people and ideas "</a:t>
            </a:r>
            <a:r>
              <a:rPr lang="en-GB" sz="1600">
                <a:solidFill>
                  <a:srgbClr val="00FFFF"/>
                </a:solidFill>
                <a:latin typeface="Play"/>
                <a:ea typeface="Play"/>
                <a:cs typeface="Play"/>
                <a:sym typeface="Play"/>
              </a:rPr>
              <a:t>together</a:t>
            </a:r>
            <a:r>
              <a:rPr lang="en-GB" sz="1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" despite geographical barriers. The technology has been available for years but the acceptance it was quite recent. </a:t>
            </a:r>
            <a:endParaRPr sz="16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9" title="Chat Room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9462" y="184850"/>
            <a:ext cx="6365075" cy="47738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0"/>
          <p:cNvSpPr txBox="1"/>
          <p:nvPr>
            <p:ph type="title"/>
          </p:nvPr>
        </p:nvSpPr>
        <p:spPr>
          <a:xfrm>
            <a:off x="311700" y="316800"/>
            <a:ext cx="8520600" cy="70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500" u="sng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Problem Statement </a:t>
            </a:r>
            <a:endParaRPr sz="25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64" name="Google Shape;164;p40"/>
          <p:cNvSpPr txBox="1"/>
          <p:nvPr>
            <p:ph idx="1" type="body"/>
          </p:nvPr>
        </p:nvSpPr>
        <p:spPr>
          <a:xfrm>
            <a:off x="311700" y="1369725"/>
            <a:ext cx="8520600" cy="33459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"/>
              <a:buAutoNum type="arabicPeriod"/>
            </a:pPr>
            <a:r>
              <a:rPr lang="en-GB" sz="1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Develop an application which facilitates creation of a chat room with a </a:t>
            </a:r>
            <a:r>
              <a:rPr lang="en-GB" sz="1600">
                <a:solidFill>
                  <a:srgbClr val="00FFFF"/>
                </a:solidFill>
                <a:latin typeface="Play"/>
                <a:ea typeface="Play"/>
                <a:cs typeface="Play"/>
                <a:sym typeface="Play"/>
              </a:rPr>
              <a:t>live server</a:t>
            </a:r>
            <a:r>
              <a:rPr lang="en-GB" sz="1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for the users to enable sharing messages or chat on the go. </a:t>
            </a:r>
            <a:endParaRPr sz="16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"/>
              <a:buAutoNum type="arabicPeriod"/>
            </a:pPr>
            <a:r>
              <a:rPr lang="en-GB" sz="1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Develop an instant messaging solution to enable users to seamlessly communicate with each other and also which can be used by any novice user. I.e. </a:t>
            </a:r>
            <a:r>
              <a:rPr lang="en-GB" sz="1600">
                <a:solidFill>
                  <a:srgbClr val="00FFFF"/>
                </a:solidFill>
                <a:latin typeface="Play"/>
                <a:ea typeface="Play"/>
                <a:cs typeface="Play"/>
                <a:sym typeface="Play"/>
              </a:rPr>
              <a:t>Live chat room</a:t>
            </a:r>
            <a:r>
              <a:rPr lang="en-GB" sz="1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on the fly (online).</a:t>
            </a:r>
            <a:endParaRPr sz="1600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1"/>
          <p:cNvSpPr txBox="1"/>
          <p:nvPr>
            <p:ph type="title"/>
          </p:nvPr>
        </p:nvSpPr>
        <p:spPr>
          <a:xfrm>
            <a:off x="311700" y="326125"/>
            <a:ext cx="8520600" cy="691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500" u="sng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Problem Solution</a:t>
            </a:r>
            <a:endParaRPr sz="25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70" name="Google Shape;170;p41"/>
          <p:cNvSpPr txBox="1"/>
          <p:nvPr>
            <p:ph idx="1" type="body"/>
          </p:nvPr>
        </p:nvSpPr>
        <p:spPr>
          <a:xfrm>
            <a:off x="311700" y="1413750"/>
            <a:ext cx="8520600" cy="34065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"/>
              <a:buAutoNum type="arabicPeriod"/>
            </a:pPr>
            <a:r>
              <a:rPr lang="en-GB" sz="1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Our goal is to create a way to use technology to bring people and ideas together despite geographical barriers. </a:t>
            </a:r>
            <a:endParaRPr sz="1600">
              <a:latin typeface="Play"/>
              <a:ea typeface="Play"/>
              <a:cs typeface="Play"/>
              <a:sym typeface="Play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"/>
              <a:buAutoNum type="arabicPeriod"/>
            </a:pPr>
            <a:r>
              <a:rPr lang="en-GB" sz="1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So, The Chat Room as a </a:t>
            </a:r>
            <a:r>
              <a:rPr lang="en-GB" sz="1600">
                <a:solidFill>
                  <a:srgbClr val="00FFFF"/>
                </a:solidFill>
                <a:latin typeface="Play"/>
                <a:ea typeface="Play"/>
                <a:cs typeface="Play"/>
                <a:sym typeface="Play"/>
              </a:rPr>
              <a:t>service</a:t>
            </a:r>
            <a:r>
              <a:rPr lang="en-GB" sz="1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is a model of communication deployment where the server hosts a live chat room as a service for users on the Internet.</a:t>
            </a:r>
            <a:endParaRPr sz="16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"/>
              <a:buAutoNum type="arabicPeriod"/>
            </a:pPr>
            <a:r>
              <a:rPr lang="en-GB" sz="1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It is a simple </a:t>
            </a:r>
            <a:r>
              <a:rPr lang="en-GB" sz="1600">
                <a:solidFill>
                  <a:srgbClr val="00FFFF"/>
                </a:solidFill>
                <a:latin typeface="Play"/>
                <a:ea typeface="Play"/>
                <a:cs typeface="Play"/>
                <a:sym typeface="Play"/>
              </a:rPr>
              <a:t>Web-Based Chat Application using php, mysql, javascript, ajax</a:t>
            </a:r>
            <a:r>
              <a:rPr lang="en-GB" sz="1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. </a:t>
            </a:r>
            <a:endParaRPr sz="16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"/>
              <a:buAutoNum type="arabicPeriod"/>
            </a:pPr>
            <a:r>
              <a:rPr lang="en-GB" sz="1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The project has been created keeping in mind the fact that the </a:t>
            </a:r>
            <a:r>
              <a:rPr lang="en-GB" sz="1600">
                <a:solidFill>
                  <a:srgbClr val="00FFFF"/>
                </a:solidFill>
                <a:latin typeface="Play"/>
                <a:ea typeface="Play"/>
                <a:cs typeface="Play"/>
                <a:sym typeface="Play"/>
              </a:rPr>
              <a:t>anonymity</a:t>
            </a:r>
            <a:r>
              <a:rPr lang="en-GB" sz="1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of the users will not be compromised under any circumstances. </a:t>
            </a:r>
            <a:endParaRPr sz="1600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2"/>
          <p:cNvSpPr txBox="1"/>
          <p:nvPr>
            <p:ph type="title"/>
          </p:nvPr>
        </p:nvSpPr>
        <p:spPr>
          <a:xfrm>
            <a:off x="311700" y="196725"/>
            <a:ext cx="8520600" cy="617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500" u="sng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Flow Diagram</a:t>
            </a:r>
            <a:endParaRPr sz="2500"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76" name="Google Shape;17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8825" y="1060750"/>
            <a:ext cx="3941300" cy="380485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3"/>
          <p:cNvSpPr txBox="1"/>
          <p:nvPr>
            <p:ph idx="4294967295" type="title"/>
          </p:nvPr>
        </p:nvSpPr>
        <p:spPr>
          <a:xfrm>
            <a:off x="311700" y="316800"/>
            <a:ext cx="8520600" cy="70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500" u="sng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Implementation &amp; Papers</a:t>
            </a:r>
            <a:endParaRPr sz="25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82" name="Google Shape;182;p43"/>
          <p:cNvSpPr txBox="1"/>
          <p:nvPr>
            <p:ph idx="4294967295" type="body"/>
          </p:nvPr>
        </p:nvSpPr>
        <p:spPr>
          <a:xfrm>
            <a:off x="311700" y="1235550"/>
            <a:ext cx="8520600" cy="34164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GitHub Repository: </a:t>
            </a:r>
            <a:r>
              <a:rPr lang="en-GB" sz="1600" u="sng">
                <a:solidFill>
                  <a:schemeClr val="hlink"/>
                </a:solidFill>
                <a:latin typeface="Play"/>
                <a:ea typeface="Play"/>
                <a:cs typeface="Play"/>
                <a:sym typeface="Play"/>
                <a:hlinkClick r:id="rId3"/>
              </a:rPr>
              <a:t>https://github.com/Amey-Thakur/CHAT-ROOM</a:t>
            </a:r>
            <a:endParaRPr sz="16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Pre-print @arXiv: </a:t>
            </a:r>
            <a:r>
              <a:rPr lang="en-GB" sz="1600" u="sng">
                <a:solidFill>
                  <a:schemeClr val="hlink"/>
                </a:solidFill>
                <a:latin typeface="Play"/>
                <a:ea typeface="Play"/>
                <a:cs typeface="Play"/>
                <a:sym typeface="Play"/>
                <a:hlinkClick r:id="rId4"/>
              </a:rPr>
              <a:t>https://arxiv.org/abs/2106.14704</a:t>
            </a:r>
            <a:endParaRPr sz="16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Published Paper @IRJET: </a:t>
            </a:r>
            <a:r>
              <a:rPr lang="en-GB" sz="1600" u="sng">
                <a:solidFill>
                  <a:schemeClr val="hlink"/>
                </a:solidFill>
                <a:latin typeface="Play"/>
                <a:ea typeface="Play"/>
                <a:cs typeface="Play"/>
                <a:sym typeface="Play"/>
                <a:hlinkClick r:id="rId5"/>
              </a:rPr>
              <a:t>https://www.irjet.net/archives/V8/i6/IRJET-V8I6348.pdf</a:t>
            </a:r>
            <a:endParaRPr sz="16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4"/>
          <p:cNvSpPr txBox="1"/>
          <p:nvPr>
            <p:ph type="title"/>
          </p:nvPr>
        </p:nvSpPr>
        <p:spPr>
          <a:xfrm>
            <a:off x="311700" y="283625"/>
            <a:ext cx="8520600" cy="65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2500" u="sng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User Interface</a:t>
            </a:r>
            <a:endParaRPr sz="2500"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88" name="Google Shape;18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425" y="1113800"/>
            <a:ext cx="7871143" cy="3897176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5"/>
          <p:cNvSpPr txBox="1"/>
          <p:nvPr>
            <p:ph type="title"/>
          </p:nvPr>
        </p:nvSpPr>
        <p:spPr>
          <a:xfrm>
            <a:off x="311700" y="445025"/>
            <a:ext cx="8520600" cy="768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2800"/>
              <a:buNone/>
            </a:pPr>
            <a:r>
              <a:rPr b="1" lang="en-GB" sz="2500" u="sng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Database &gt; Table &gt; Structure</a:t>
            </a:r>
            <a:endParaRPr b="1" sz="2500" u="sng"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94" name="Google Shape;19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753775"/>
            <a:ext cx="8520599" cy="1883287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