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lay"/>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BB26C8-2579-4217-9277-826591210537}">
  <a:tblStyle styleId="{B8BB26C8-2579-4217-9277-8265912105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bold.fntdata"/><Relationship Id="rId25"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08844c3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08844c3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12837e8d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12837e8d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12837e7a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12837e7a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2837e7a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2837e7a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2837e7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2837e7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2837e7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2837e7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2837e8d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2837e8d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08844c39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08844c39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8844c39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8844c39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12837e8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12837e8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08844c3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208844c39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12837e7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12837e7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2837e7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2837e7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12837e8d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12837e8d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2837e7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2837e7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2837e8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2837e8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2837e7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2837e7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2837e8d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2837e8d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311713" y="617225"/>
            <a:ext cx="8520600" cy="7191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2200">
                <a:solidFill>
                  <a:srgbClr val="FF0000"/>
                </a:solidFill>
                <a:latin typeface="Play"/>
                <a:ea typeface="Play"/>
                <a:cs typeface="Play"/>
                <a:sym typeface="Play"/>
              </a:rPr>
              <a:t>A COMPARATIVE STUDY O</a:t>
            </a:r>
            <a:r>
              <a:rPr b="1" lang="en-GB" sz="2200">
                <a:solidFill>
                  <a:srgbClr val="FF0000"/>
                </a:solidFill>
                <a:latin typeface="Play"/>
                <a:ea typeface="Play"/>
                <a:cs typeface="Play"/>
                <a:sym typeface="Play"/>
              </a:rPr>
              <a:t>N DISTRIBUTED FILE SYSTEMS</a:t>
            </a:r>
            <a:endParaRPr b="1" i="0" sz="2200" u="none" cap="none" strike="noStrike">
              <a:solidFill>
                <a:srgbClr val="FF0000"/>
              </a:solidFill>
              <a:latin typeface="Play"/>
              <a:ea typeface="Play"/>
              <a:cs typeface="Play"/>
              <a:sym typeface="Play"/>
            </a:endParaRPr>
          </a:p>
        </p:txBody>
      </p:sp>
      <p:graphicFrame>
        <p:nvGraphicFramePr>
          <p:cNvPr id="55" name="Google Shape;55;p13"/>
          <p:cNvGraphicFramePr/>
          <p:nvPr/>
        </p:nvGraphicFramePr>
        <p:xfrm>
          <a:off x="3774400" y="3569600"/>
          <a:ext cx="3000000" cy="3000000"/>
        </p:xfrm>
        <a:graphic>
          <a:graphicData uri="http://schemas.openxmlformats.org/drawingml/2006/table">
            <a:tbl>
              <a:tblPr>
                <a:noFill/>
                <a:tableStyleId>{B8BB26C8-2579-4217-9277-826591210537}</a:tableStyleId>
              </a:tblPr>
              <a:tblGrid>
                <a:gridCol w="1595175"/>
              </a:tblGrid>
              <a:tr h="396200">
                <a:tc>
                  <a:txBody>
                    <a:bodyPr/>
                    <a:lstStyle/>
                    <a:p>
                      <a:pPr indent="0" lvl="0" marL="0" rtl="0" algn="ctr">
                        <a:lnSpc>
                          <a:spcPct val="200000"/>
                        </a:lnSpc>
                        <a:spcBef>
                          <a:spcPts val="0"/>
                        </a:spcBef>
                        <a:spcAft>
                          <a:spcPts val="0"/>
                        </a:spcAft>
                        <a:buNone/>
                      </a:pPr>
                      <a:r>
                        <a:rPr lang="en-GB" sz="1200">
                          <a:latin typeface="Play"/>
                          <a:ea typeface="Play"/>
                          <a:cs typeface="Play"/>
                          <a:sym typeface="Play"/>
                        </a:rPr>
                        <a:t>Amey Thakur</a:t>
                      </a:r>
                      <a:endParaRPr sz="1200">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96200">
                <a:tc>
                  <a:txBody>
                    <a:bodyPr/>
                    <a:lstStyle/>
                    <a:p>
                      <a:pPr indent="0" lvl="0" marL="0" rtl="0" algn="ctr">
                        <a:lnSpc>
                          <a:spcPct val="200000"/>
                        </a:lnSpc>
                        <a:spcBef>
                          <a:spcPts val="0"/>
                        </a:spcBef>
                        <a:spcAft>
                          <a:spcPts val="0"/>
                        </a:spcAft>
                        <a:buNone/>
                      </a:pPr>
                      <a:r>
                        <a:rPr lang="en-GB" sz="1200">
                          <a:latin typeface="Play"/>
                          <a:ea typeface="Play"/>
                          <a:cs typeface="Play"/>
                          <a:sym typeface="Play"/>
                        </a:rPr>
                        <a:t>Hasan Rizvi</a:t>
                      </a:r>
                      <a:endParaRPr sz="1200">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96200">
                <a:tc>
                  <a:txBody>
                    <a:bodyPr/>
                    <a:lstStyle/>
                    <a:p>
                      <a:pPr indent="0" lvl="0" marL="0" rtl="0" algn="ctr">
                        <a:lnSpc>
                          <a:spcPct val="200000"/>
                        </a:lnSpc>
                        <a:spcBef>
                          <a:spcPts val="0"/>
                        </a:spcBef>
                        <a:spcAft>
                          <a:spcPts val="0"/>
                        </a:spcAft>
                        <a:buNone/>
                      </a:pPr>
                      <a:r>
                        <a:rPr lang="en-GB" sz="1200">
                          <a:latin typeface="Play"/>
                          <a:ea typeface="Play"/>
                          <a:cs typeface="Play"/>
                          <a:sym typeface="Play"/>
                        </a:rPr>
                        <a:t>Mega Satish</a:t>
                      </a:r>
                      <a:endParaRPr sz="1200">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6" name="Google Shape;56;p13"/>
          <p:cNvSpPr txBox="1"/>
          <p:nvPr/>
        </p:nvSpPr>
        <p:spPr>
          <a:xfrm>
            <a:off x="334513" y="2990900"/>
            <a:ext cx="8475000" cy="578700"/>
          </a:xfrm>
          <a:prstGeom prst="rect">
            <a:avLst/>
          </a:prstGeom>
          <a:noFill/>
          <a:ln>
            <a:noFill/>
          </a:ln>
          <a:effectLst>
            <a:outerShdw blurRad="214313" rotWithShape="0" algn="bl" dir="660000" dist="114300">
              <a:srgbClr val="FFFFFF"/>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1000"/>
              </a:spcAft>
              <a:buNone/>
            </a:pPr>
            <a:r>
              <a:rPr b="1" i="1" lang="en-GB" u="sng">
                <a:solidFill>
                  <a:srgbClr val="222222"/>
                </a:solidFill>
                <a:latin typeface="Play"/>
                <a:ea typeface="Play"/>
                <a:cs typeface="Play"/>
                <a:sym typeface="Play"/>
              </a:rPr>
              <a:t>Presentation by:</a:t>
            </a:r>
            <a:endParaRPr b="1" i="1" u="sng">
              <a:solidFill>
                <a:srgbClr val="222222"/>
              </a:solidFill>
              <a:latin typeface="Play"/>
              <a:ea typeface="Play"/>
              <a:cs typeface="Play"/>
              <a:sym typeface="Play"/>
            </a:endParaRPr>
          </a:p>
        </p:txBody>
      </p:sp>
      <p:sp>
        <p:nvSpPr>
          <p:cNvPr id="57" name="Google Shape;57;p13"/>
          <p:cNvSpPr txBox="1"/>
          <p:nvPr/>
        </p:nvSpPr>
        <p:spPr>
          <a:xfrm>
            <a:off x="334500" y="1583250"/>
            <a:ext cx="8475000" cy="988500"/>
          </a:xfrm>
          <a:prstGeom prst="rect">
            <a:avLst/>
          </a:prstGeom>
          <a:noFill/>
          <a:ln>
            <a:noFill/>
          </a:ln>
          <a:effectLst>
            <a:outerShdw blurRad="214313" rotWithShape="0" algn="bl" dir="660000" dist="114300">
              <a:srgbClr val="FFFFFF"/>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1600">
                <a:solidFill>
                  <a:srgbClr val="222222"/>
                </a:solidFill>
                <a:latin typeface="Play"/>
                <a:ea typeface="Play"/>
                <a:cs typeface="Play"/>
                <a:sym typeface="Play"/>
              </a:rPr>
              <a:t>CSC802: Distributed Computing</a:t>
            </a:r>
            <a:endParaRPr b="1" sz="1600">
              <a:solidFill>
                <a:srgbClr val="222222"/>
              </a:solidFill>
              <a:latin typeface="Play"/>
              <a:ea typeface="Play"/>
              <a:cs typeface="Play"/>
              <a:sym typeface="Play"/>
            </a:endParaRPr>
          </a:p>
          <a:p>
            <a:pPr indent="0" lvl="0" marL="0" rtl="0" algn="ctr">
              <a:lnSpc>
                <a:spcPct val="150000"/>
              </a:lnSpc>
              <a:spcBef>
                <a:spcPts val="1000"/>
              </a:spcBef>
              <a:spcAft>
                <a:spcPts val="1000"/>
              </a:spcAft>
              <a:buNone/>
            </a:pPr>
            <a:r>
              <a:rPr b="1" lang="en-GB" sz="1600">
                <a:solidFill>
                  <a:srgbClr val="222222"/>
                </a:solidFill>
                <a:latin typeface="Play"/>
                <a:ea typeface="Play"/>
                <a:cs typeface="Play"/>
                <a:sym typeface="Play"/>
              </a:rPr>
              <a:t>Module 6: Distributed File Systems</a:t>
            </a:r>
            <a:endParaRPr b="1" sz="1600">
              <a:solidFill>
                <a:srgbClr val="222222"/>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17" name="Google Shape;117;p22"/>
          <p:cNvSpPr txBox="1"/>
          <p:nvPr/>
        </p:nvSpPr>
        <p:spPr>
          <a:xfrm>
            <a:off x="402000" y="638525"/>
            <a:ext cx="8340000" cy="4379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a:latin typeface="Play"/>
                <a:ea typeface="Play"/>
                <a:cs typeface="Play"/>
                <a:sym typeface="Play"/>
              </a:rPr>
              <a:t>Features</a:t>
            </a:r>
            <a:r>
              <a:rPr lang="en-GB">
                <a:latin typeface="Play"/>
                <a:ea typeface="Play"/>
                <a:cs typeface="Play"/>
                <a:sym typeface="Play"/>
              </a:rPr>
              <a:t> of AFS:</a:t>
            </a:r>
            <a:endParaRPr>
              <a:latin typeface="Play"/>
              <a:ea typeface="Play"/>
              <a:cs typeface="Play"/>
              <a:sym typeface="Play"/>
            </a:endParaRPr>
          </a:p>
          <a:p>
            <a:pPr indent="0" lvl="0" marL="0" marR="0" rtl="0" algn="just">
              <a:lnSpc>
                <a:spcPct val="115000"/>
              </a:lnSpc>
              <a:spcBef>
                <a:spcPts val="0"/>
              </a:spcBef>
              <a:spcAft>
                <a:spcPts val="0"/>
              </a:spcAft>
              <a:buNone/>
            </a:pPr>
            <a:r>
              <a:t/>
            </a:r>
            <a:endParaRPr>
              <a:latin typeface="Play"/>
              <a:ea typeface="Play"/>
              <a:cs typeface="Play"/>
              <a:sym typeface="Play"/>
            </a:endParaRPr>
          </a:p>
          <a:p>
            <a:pPr indent="-317500" lvl="0" marL="457200" marR="0" rtl="0" algn="just">
              <a:lnSpc>
                <a:spcPct val="115000"/>
              </a:lnSpc>
              <a:spcBef>
                <a:spcPts val="0"/>
              </a:spcBef>
              <a:spcAft>
                <a:spcPts val="0"/>
              </a:spcAft>
              <a:buSzPts val="1400"/>
              <a:buFont typeface="Play"/>
              <a:buChar char="-"/>
            </a:pPr>
            <a:r>
              <a:rPr lang="en-GB">
                <a:latin typeface="Play"/>
                <a:ea typeface="Play"/>
                <a:cs typeface="Play"/>
                <a:sym typeface="Play"/>
              </a:rPr>
              <a:t>File Backups:</a:t>
            </a:r>
            <a:r>
              <a:rPr lang="en-GB">
                <a:latin typeface="Play"/>
                <a:ea typeface="Play"/>
                <a:cs typeface="Play"/>
                <a:sym typeface="Play"/>
              </a:rPr>
              <a:t> </a:t>
            </a:r>
            <a:endParaRPr>
              <a:latin typeface="Play"/>
              <a:ea typeface="Play"/>
              <a:cs typeface="Play"/>
              <a:sym typeface="Play"/>
            </a:endParaRPr>
          </a:p>
          <a:p>
            <a:pPr indent="0" lvl="0" marL="457200" marR="0" rtl="0" algn="just">
              <a:lnSpc>
                <a:spcPct val="115000"/>
              </a:lnSpc>
              <a:spcBef>
                <a:spcPts val="0"/>
              </a:spcBef>
              <a:spcAft>
                <a:spcPts val="0"/>
              </a:spcAft>
              <a:buNone/>
            </a:pPr>
            <a:r>
              <a:rPr lang="en-GB">
                <a:latin typeface="Play"/>
                <a:ea typeface="Play"/>
                <a:cs typeface="Play"/>
                <a:sym typeface="Play"/>
              </a:rPr>
              <a:t>AFS data files are backed up nightly. Backups are kept on site for six months.</a:t>
            </a:r>
            <a:endParaRPr>
              <a:latin typeface="Play"/>
              <a:ea typeface="Play"/>
              <a:cs typeface="Play"/>
              <a:sym typeface="Play"/>
            </a:endParaRPr>
          </a:p>
          <a:p>
            <a:pPr indent="0" lvl="0" marL="457200" marR="0" rtl="0" algn="just">
              <a:lnSpc>
                <a:spcPct val="115000"/>
              </a:lnSpc>
              <a:spcBef>
                <a:spcPts val="0"/>
              </a:spcBef>
              <a:spcAft>
                <a:spcPts val="0"/>
              </a:spcAft>
              <a:buNone/>
            </a:pPr>
            <a:r>
              <a:t/>
            </a:r>
            <a:endParaRPr>
              <a:latin typeface="Play"/>
              <a:ea typeface="Play"/>
              <a:cs typeface="Play"/>
              <a:sym typeface="Play"/>
            </a:endParaRPr>
          </a:p>
          <a:p>
            <a:pPr indent="-317500" lvl="0" marL="457200" marR="0" rtl="0" algn="just">
              <a:lnSpc>
                <a:spcPct val="115000"/>
              </a:lnSpc>
              <a:spcBef>
                <a:spcPts val="0"/>
              </a:spcBef>
              <a:spcAft>
                <a:spcPts val="0"/>
              </a:spcAft>
              <a:buSzPts val="1400"/>
              <a:buFont typeface="Play"/>
              <a:buChar char="-"/>
            </a:pPr>
            <a:r>
              <a:rPr lang="en-GB">
                <a:latin typeface="Play"/>
                <a:ea typeface="Play"/>
                <a:cs typeface="Play"/>
                <a:sym typeface="Play"/>
              </a:rPr>
              <a:t>File Security: </a:t>
            </a:r>
            <a:endParaRPr>
              <a:latin typeface="Play"/>
              <a:ea typeface="Play"/>
              <a:cs typeface="Play"/>
              <a:sym typeface="Play"/>
            </a:endParaRPr>
          </a:p>
          <a:p>
            <a:pPr indent="0" lvl="0" marL="457200" marR="0" rtl="0" algn="just">
              <a:lnSpc>
                <a:spcPct val="115000"/>
              </a:lnSpc>
              <a:spcBef>
                <a:spcPts val="0"/>
              </a:spcBef>
              <a:spcAft>
                <a:spcPts val="0"/>
              </a:spcAft>
              <a:buNone/>
            </a:pPr>
            <a:r>
              <a:rPr lang="en-GB">
                <a:latin typeface="Play"/>
                <a:ea typeface="Play"/>
                <a:cs typeface="Play"/>
                <a:sym typeface="Play"/>
              </a:rPr>
              <a:t>AFS data files are protected by the Kerberos authentication system.</a:t>
            </a:r>
            <a:endParaRPr>
              <a:latin typeface="Play"/>
              <a:ea typeface="Play"/>
              <a:cs typeface="Play"/>
              <a:sym typeface="Play"/>
            </a:endParaRPr>
          </a:p>
          <a:p>
            <a:pPr indent="0" lvl="0" marL="457200" marR="0" rtl="0" algn="just">
              <a:lnSpc>
                <a:spcPct val="115000"/>
              </a:lnSpc>
              <a:spcBef>
                <a:spcPts val="0"/>
              </a:spcBef>
              <a:spcAft>
                <a:spcPts val="0"/>
              </a:spcAft>
              <a:buNone/>
            </a:pPr>
            <a:r>
              <a:t/>
            </a:r>
            <a:endParaRPr>
              <a:latin typeface="Play"/>
              <a:ea typeface="Play"/>
              <a:cs typeface="Play"/>
              <a:sym typeface="Play"/>
            </a:endParaRPr>
          </a:p>
          <a:p>
            <a:pPr indent="-317500" lvl="0" marL="457200" marR="0" rtl="0" algn="just">
              <a:lnSpc>
                <a:spcPct val="115000"/>
              </a:lnSpc>
              <a:spcBef>
                <a:spcPts val="0"/>
              </a:spcBef>
              <a:spcAft>
                <a:spcPts val="0"/>
              </a:spcAft>
              <a:buSzPts val="1400"/>
              <a:buFont typeface="Play"/>
              <a:buChar char="-"/>
            </a:pPr>
            <a:r>
              <a:rPr lang="en-GB">
                <a:latin typeface="Play"/>
                <a:ea typeface="Play"/>
                <a:cs typeface="Play"/>
                <a:sym typeface="Play"/>
              </a:rPr>
              <a:t>Physical Security: </a:t>
            </a:r>
            <a:endParaRPr>
              <a:latin typeface="Play"/>
              <a:ea typeface="Play"/>
              <a:cs typeface="Play"/>
              <a:sym typeface="Play"/>
            </a:endParaRPr>
          </a:p>
          <a:p>
            <a:pPr indent="0" lvl="0" marL="457200" marR="0" rtl="0" algn="just">
              <a:lnSpc>
                <a:spcPct val="115000"/>
              </a:lnSpc>
              <a:spcBef>
                <a:spcPts val="0"/>
              </a:spcBef>
              <a:spcAft>
                <a:spcPts val="0"/>
              </a:spcAft>
              <a:buNone/>
            </a:pPr>
            <a:r>
              <a:rPr lang="en-GB">
                <a:latin typeface="Play"/>
                <a:ea typeface="Play"/>
                <a:cs typeface="Play"/>
                <a:sym typeface="Play"/>
              </a:rPr>
              <a:t>AFS data files are stored on servers located in the UCSC data center.</a:t>
            </a:r>
            <a:endParaRPr>
              <a:latin typeface="Play"/>
              <a:ea typeface="Play"/>
              <a:cs typeface="Play"/>
              <a:sym typeface="Play"/>
            </a:endParaRPr>
          </a:p>
          <a:p>
            <a:pPr indent="0" lvl="0" marL="457200" marR="0" rtl="0" algn="just">
              <a:lnSpc>
                <a:spcPct val="115000"/>
              </a:lnSpc>
              <a:spcBef>
                <a:spcPts val="0"/>
              </a:spcBef>
              <a:spcAft>
                <a:spcPts val="0"/>
              </a:spcAft>
              <a:buNone/>
            </a:pPr>
            <a:r>
              <a:t/>
            </a:r>
            <a:endParaRPr>
              <a:latin typeface="Play"/>
              <a:ea typeface="Play"/>
              <a:cs typeface="Play"/>
              <a:sym typeface="Play"/>
            </a:endParaRPr>
          </a:p>
          <a:p>
            <a:pPr indent="-317500" lvl="0" marL="457200" marR="0" rtl="0" algn="just">
              <a:lnSpc>
                <a:spcPct val="115000"/>
              </a:lnSpc>
              <a:spcBef>
                <a:spcPts val="0"/>
              </a:spcBef>
              <a:spcAft>
                <a:spcPts val="0"/>
              </a:spcAft>
              <a:buSzPts val="1400"/>
              <a:buFont typeface="Play"/>
              <a:buChar char="-"/>
            </a:pPr>
            <a:r>
              <a:rPr lang="en-GB">
                <a:latin typeface="Play"/>
                <a:ea typeface="Play"/>
                <a:cs typeface="Play"/>
                <a:sym typeface="Play"/>
              </a:rPr>
              <a:t>Reliability and Availability: </a:t>
            </a:r>
            <a:endParaRPr>
              <a:latin typeface="Play"/>
              <a:ea typeface="Play"/>
              <a:cs typeface="Play"/>
              <a:sym typeface="Play"/>
            </a:endParaRPr>
          </a:p>
          <a:p>
            <a:pPr indent="0" lvl="0" marL="457200" marR="0" rtl="0" algn="just">
              <a:lnSpc>
                <a:spcPct val="115000"/>
              </a:lnSpc>
              <a:spcBef>
                <a:spcPts val="0"/>
              </a:spcBef>
              <a:spcAft>
                <a:spcPts val="0"/>
              </a:spcAft>
              <a:buNone/>
            </a:pPr>
            <a:r>
              <a:rPr lang="en-GB">
                <a:latin typeface="Play"/>
                <a:ea typeface="Play"/>
                <a:cs typeface="Play"/>
                <a:sym typeface="Play"/>
              </a:rPr>
              <a:t>AFS servers and storage are maintained on redundant hardware.</a:t>
            </a:r>
            <a:endParaRPr>
              <a:latin typeface="Play"/>
              <a:ea typeface="Play"/>
              <a:cs typeface="Play"/>
              <a:sym typeface="Play"/>
            </a:endParaRPr>
          </a:p>
          <a:p>
            <a:pPr indent="0" lvl="0" marL="457200" marR="0" rtl="0" algn="just">
              <a:lnSpc>
                <a:spcPct val="115000"/>
              </a:lnSpc>
              <a:spcBef>
                <a:spcPts val="0"/>
              </a:spcBef>
              <a:spcAft>
                <a:spcPts val="0"/>
              </a:spcAft>
              <a:buNone/>
            </a:pPr>
            <a:r>
              <a:t/>
            </a:r>
            <a:endParaRPr>
              <a:latin typeface="Play"/>
              <a:ea typeface="Play"/>
              <a:cs typeface="Play"/>
              <a:sym typeface="Play"/>
            </a:endParaRPr>
          </a:p>
          <a:p>
            <a:pPr indent="-317500" lvl="0" marL="457200" marR="0" rtl="0" algn="just">
              <a:lnSpc>
                <a:spcPct val="115000"/>
              </a:lnSpc>
              <a:spcBef>
                <a:spcPts val="0"/>
              </a:spcBef>
              <a:spcAft>
                <a:spcPts val="0"/>
              </a:spcAft>
              <a:buSzPts val="1400"/>
              <a:buFont typeface="Play"/>
              <a:buChar char="-"/>
            </a:pPr>
            <a:r>
              <a:rPr lang="en-GB">
                <a:latin typeface="Play"/>
                <a:ea typeface="Play"/>
                <a:cs typeface="Play"/>
                <a:sym typeface="Play"/>
              </a:rPr>
              <a:t>Authentication: </a:t>
            </a:r>
            <a:endParaRPr>
              <a:latin typeface="Play"/>
              <a:ea typeface="Play"/>
              <a:cs typeface="Play"/>
              <a:sym typeface="Play"/>
            </a:endParaRPr>
          </a:p>
          <a:p>
            <a:pPr indent="0" lvl="0" marL="457200" marR="0" rtl="0" algn="just">
              <a:lnSpc>
                <a:spcPct val="115000"/>
              </a:lnSpc>
              <a:spcBef>
                <a:spcPts val="0"/>
              </a:spcBef>
              <a:spcAft>
                <a:spcPts val="0"/>
              </a:spcAft>
              <a:buNone/>
            </a:pPr>
            <a:r>
              <a:rPr lang="en-GB">
                <a:latin typeface="Play"/>
                <a:ea typeface="Play"/>
                <a:cs typeface="Play"/>
                <a:sym typeface="Play"/>
              </a:rPr>
              <a:t>AFS  uses Kerberos for authentication. Kerberos accounts are automatically provisioned for all UCSC students, faculty and staff. Kerberos uses the CruzID ‘blue’ password.</a:t>
            </a:r>
            <a:endParaRPr>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GOOGLE FILE SYSTEM (GFS)</a:t>
            </a:r>
            <a:endParaRPr b="1" sz="2000">
              <a:solidFill>
                <a:schemeClr val="dk1"/>
              </a:solidFill>
              <a:latin typeface="Play"/>
              <a:ea typeface="Play"/>
              <a:cs typeface="Play"/>
              <a:sym typeface="Play"/>
            </a:endParaRPr>
          </a:p>
        </p:txBody>
      </p:sp>
      <p:sp>
        <p:nvSpPr>
          <p:cNvPr id="123" name="Google Shape;123;p23"/>
          <p:cNvSpPr txBox="1"/>
          <p:nvPr/>
        </p:nvSpPr>
        <p:spPr>
          <a:xfrm>
            <a:off x="733200" y="4558575"/>
            <a:ext cx="8139900" cy="445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sz="1300">
                <a:latin typeface="Play"/>
                <a:ea typeface="Play"/>
                <a:cs typeface="Play"/>
                <a:sym typeface="Play"/>
              </a:rPr>
              <a:t>Architecture of GFS</a:t>
            </a:r>
            <a:endParaRPr sz="1300">
              <a:latin typeface="Play"/>
              <a:ea typeface="Play"/>
              <a:cs typeface="Play"/>
              <a:sym typeface="Play"/>
            </a:endParaRPr>
          </a:p>
        </p:txBody>
      </p:sp>
      <p:pic>
        <p:nvPicPr>
          <p:cNvPr id="124" name="Google Shape;124;p23"/>
          <p:cNvPicPr preferRelativeResize="0"/>
          <p:nvPr/>
        </p:nvPicPr>
        <p:blipFill>
          <a:blip r:embed="rId3">
            <a:alphaModFix/>
          </a:blip>
          <a:stretch>
            <a:fillRect/>
          </a:stretch>
        </p:blipFill>
        <p:spPr>
          <a:xfrm>
            <a:off x="1074027" y="2019640"/>
            <a:ext cx="6995925" cy="2538925"/>
          </a:xfrm>
          <a:prstGeom prst="rect">
            <a:avLst/>
          </a:prstGeom>
          <a:noFill/>
          <a:ln>
            <a:noFill/>
          </a:ln>
        </p:spPr>
      </p:pic>
      <p:sp>
        <p:nvSpPr>
          <p:cNvPr id="125" name="Google Shape;125;p23"/>
          <p:cNvSpPr txBox="1"/>
          <p:nvPr/>
        </p:nvSpPr>
        <p:spPr>
          <a:xfrm>
            <a:off x="270900" y="690700"/>
            <a:ext cx="8602200" cy="11883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Google File System is made up of groups that contain a large number of storage servers that were built using less expensive tools and technologies and operate on a cluster-based approach. The files are dumped in tree-like structures with path names to differentiate them.</a:t>
            </a:r>
            <a:endParaRPr>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GOOGLE FILE SYSTEM (GFS)</a:t>
            </a:r>
            <a:endParaRPr b="1" sz="2000">
              <a:solidFill>
                <a:schemeClr val="dk1"/>
              </a:solidFill>
              <a:latin typeface="Play"/>
              <a:ea typeface="Play"/>
              <a:cs typeface="Play"/>
              <a:sym typeface="Play"/>
            </a:endParaRPr>
          </a:p>
        </p:txBody>
      </p:sp>
      <p:sp>
        <p:nvSpPr>
          <p:cNvPr id="131" name="Google Shape;131;p24"/>
          <p:cNvSpPr txBox="1"/>
          <p:nvPr/>
        </p:nvSpPr>
        <p:spPr>
          <a:xfrm>
            <a:off x="524100" y="690700"/>
            <a:ext cx="8095800" cy="3398100"/>
          </a:xfrm>
          <a:prstGeom prst="rect">
            <a:avLst/>
          </a:prstGeom>
          <a:noFill/>
          <a:ln>
            <a:noFill/>
          </a:ln>
        </p:spPr>
        <p:txBody>
          <a:bodyPr anchorCtr="0" anchor="ctr" bIns="91425" lIns="91425" spcFirstLastPara="1" rIns="91425" wrap="square" tIns="91425">
            <a:noAutofit/>
          </a:bodyPr>
          <a:lstStyle/>
          <a:p>
            <a:pPr indent="0" lvl="0" marL="457200" marR="0" rtl="0" algn="just">
              <a:lnSpc>
                <a:spcPct val="200000"/>
              </a:lnSpc>
              <a:spcBef>
                <a:spcPts val="0"/>
              </a:spcBef>
              <a:spcAft>
                <a:spcPts val="0"/>
              </a:spcAft>
              <a:buNone/>
            </a:pPr>
            <a:r>
              <a:rPr lang="en-GB">
                <a:latin typeface="Play"/>
                <a:ea typeface="Play"/>
                <a:cs typeface="Play"/>
                <a:sym typeface="Play"/>
              </a:rPr>
              <a:t>Google File System Characteristics: </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Error tolerance </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Copying mechanism of important data</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Self-reliant data backup and recovery</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Larger productivity</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Less communication of primary and sub-category servers because of block server</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Identification mechanism and authorization scenarios</a:t>
            </a:r>
            <a:endParaRPr>
              <a:latin typeface="Play"/>
              <a:ea typeface="Play"/>
              <a:cs typeface="Play"/>
              <a:sym typeface="Play"/>
            </a:endParaRPr>
          </a:p>
          <a:p>
            <a:pPr indent="-317500" lvl="0" marL="914400" marR="0" rtl="0" algn="just">
              <a:lnSpc>
                <a:spcPct val="200000"/>
              </a:lnSpc>
              <a:spcBef>
                <a:spcPts val="0"/>
              </a:spcBef>
              <a:spcAft>
                <a:spcPts val="0"/>
              </a:spcAft>
              <a:buSzPts val="1400"/>
              <a:buFont typeface="Play"/>
              <a:buChar char="-"/>
            </a:pPr>
            <a:r>
              <a:rPr lang="en-GB">
                <a:latin typeface="Play"/>
                <a:ea typeface="Play"/>
                <a:cs typeface="Play"/>
                <a:sym typeface="Play"/>
              </a:rPr>
              <a:t>Significant presence and lesser downtime</a:t>
            </a:r>
            <a:endParaRPr>
              <a:latin typeface="Play"/>
              <a:ea typeface="Play"/>
              <a:cs typeface="Play"/>
              <a:sym typeface="Play"/>
            </a:endParaRPr>
          </a:p>
        </p:txBody>
      </p:sp>
      <p:sp>
        <p:nvSpPr>
          <p:cNvPr id="132" name="Google Shape;132;p24"/>
          <p:cNvSpPr txBox="1"/>
          <p:nvPr/>
        </p:nvSpPr>
        <p:spPr>
          <a:xfrm>
            <a:off x="270900" y="4261525"/>
            <a:ext cx="8602200" cy="648000"/>
          </a:xfrm>
          <a:prstGeom prst="rect">
            <a:avLst/>
          </a:prstGeom>
          <a:noFill/>
          <a:ln>
            <a:noFill/>
          </a:ln>
        </p:spPr>
        <p:txBody>
          <a:bodyPr anchorCtr="0" anchor="t" bIns="91425" lIns="91425" spcFirstLastPara="1" rIns="91425" wrap="square" tIns="91425">
            <a:spAutoFit/>
          </a:bodyPr>
          <a:lstStyle/>
          <a:p>
            <a:pPr indent="0" lvl="0" marL="0" marR="231590" rtl="0" algn="ctr">
              <a:lnSpc>
                <a:spcPct val="115000"/>
              </a:lnSpc>
              <a:spcBef>
                <a:spcPts val="256"/>
              </a:spcBef>
              <a:spcAft>
                <a:spcPts val="0"/>
              </a:spcAft>
              <a:buNone/>
            </a:pPr>
            <a:r>
              <a:rPr lang="en-GB">
                <a:solidFill>
                  <a:schemeClr val="dk1"/>
                </a:solidFill>
                <a:latin typeface="Play"/>
                <a:ea typeface="Play"/>
                <a:cs typeface="Play"/>
                <a:sym typeface="Play"/>
              </a:rPr>
              <a:t>GFS clusters with more than 1,000 nodes and 300 TB of disc storage capacity are the most powerful. This can be accessed by hundreds of clients on a continuous basis. </a:t>
            </a:r>
            <a:endParaRPr>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HADOOP DISTRIBUTED</a:t>
            </a:r>
            <a:r>
              <a:rPr b="1" lang="en-GB" sz="2000">
                <a:solidFill>
                  <a:schemeClr val="dk1"/>
                </a:solidFill>
                <a:latin typeface="Play"/>
                <a:ea typeface="Play"/>
                <a:cs typeface="Play"/>
                <a:sym typeface="Play"/>
              </a:rPr>
              <a:t> FILE SYSTEM (HDFS)</a:t>
            </a:r>
            <a:endParaRPr b="1" sz="2000">
              <a:solidFill>
                <a:schemeClr val="dk1"/>
              </a:solidFill>
              <a:latin typeface="Play"/>
              <a:ea typeface="Play"/>
              <a:cs typeface="Play"/>
              <a:sym typeface="Play"/>
            </a:endParaRPr>
          </a:p>
        </p:txBody>
      </p:sp>
      <p:sp>
        <p:nvSpPr>
          <p:cNvPr id="138" name="Google Shape;138;p25"/>
          <p:cNvSpPr txBox="1"/>
          <p:nvPr/>
        </p:nvSpPr>
        <p:spPr>
          <a:xfrm>
            <a:off x="733200" y="4568650"/>
            <a:ext cx="8139900" cy="445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sz="1300">
                <a:latin typeface="Play"/>
                <a:ea typeface="Play"/>
                <a:cs typeface="Play"/>
                <a:sym typeface="Play"/>
              </a:rPr>
              <a:t>Architecture of HDFS</a:t>
            </a:r>
            <a:endParaRPr sz="1300">
              <a:latin typeface="Play"/>
              <a:ea typeface="Play"/>
              <a:cs typeface="Play"/>
              <a:sym typeface="Play"/>
            </a:endParaRPr>
          </a:p>
        </p:txBody>
      </p:sp>
      <p:sp>
        <p:nvSpPr>
          <p:cNvPr id="139" name="Google Shape;139;p25"/>
          <p:cNvSpPr txBox="1"/>
          <p:nvPr/>
        </p:nvSpPr>
        <p:spPr>
          <a:xfrm>
            <a:off x="270900" y="690700"/>
            <a:ext cx="8602200" cy="1244100"/>
          </a:xfrm>
          <a:prstGeom prst="rect">
            <a:avLst/>
          </a:prstGeom>
          <a:noFill/>
          <a:ln>
            <a:noFill/>
          </a:ln>
        </p:spPr>
        <p:txBody>
          <a:bodyPr anchorCtr="0" anchor="ctr" bIns="91425" lIns="91425" spcFirstLastPara="1" rIns="91425" wrap="square" tIns="91425">
            <a:noAutofit/>
          </a:bodyPr>
          <a:lstStyle/>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Hadoop Distributed File System is a free and open-source version of the Google File System. It grants greater information productive rights and is primarily designed for web services that contain large data sets.  For eg, Facebook, eBay, LinkedIn, and Twitter are web companies that use Hadoop File System to manage big data volumes and project requirements for data analytics.</a:t>
            </a:r>
            <a:endParaRPr sz="1300">
              <a:latin typeface="Play"/>
              <a:ea typeface="Play"/>
              <a:cs typeface="Play"/>
              <a:sym typeface="Play"/>
            </a:endParaRPr>
          </a:p>
        </p:txBody>
      </p:sp>
      <p:pic>
        <p:nvPicPr>
          <p:cNvPr id="140" name="Google Shape;140;p25"/>
          <p:cNvPicPr preferRelativeResize="0"/>
          <p:nvPr/>
        </p:nvPicPr>
        <p:blipFill rotWithShape="1">
          <a:blip r:embed="rId3">
            <a:alphaModFix/>
          </a:blip>
          <a:srcRect b="0" l="0" r="0" t="13382"/>
          <a:stretch/>
        </p:blipFill>
        <p:spPr>
          <a:xfrm>
            <a:off x="1806538" y="1934800"/>
            <a:ext cx="5993224" cy="271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1225525" y="1485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6" name="Google Shape;146;p26"/>
          <p:cNvPicPr preferRelativeResize="0"/>
          <p:nvPr/>
        </p:nvPicPr>
        <p:blipFill>
          <a:blip r:embed="rId3">
            <a:alphaModFix/>
          </a:blip>
          <a:stretch>
            <a:fillRect/>
          </a:stretch>
        </p:blipFill>
        <p:spPr>
          <a:xfrm>
            <a:off x="606000" y="690700"/>
            <a:ext cx="7932001" cy="4335925"/>
          </a:xfrm>
          <a:prstGeom prst="rect">
            <a:avLst/>
          </a:prstGeom>
          <a:noFill/>
          <a:ln>
            <a:noFill/>
          </a:ln>
        </p:spPr>
      </p:pic>
      <p:sp>
        <p:nvSpPr>
          <p:cNvPr id="147" name="Google Shape;147;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COMPARISON </a:t>
            </a:r>
            <a:endParaRPr b="1" sz="2000">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1225525" y="1485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3" name="Google Shape;153;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WHAT WE LEARNT FROM THIS </a:t>
            </a:r>
            <a:r>
              <a:rPr b="1" lang="en-GB" sz="2000">
                <a:solidFill>
                  <a:schemeClr val="dk1"/>
                </a:solidFill>
                <a:latin typeface="Play"/>
                <a:ea typeface="Play"/>
                <a:cs typeface="Play"/>
                <a:sym typeface="Play"/>
              </a:rPr>
              <a:t>PRESENTATION</a:t>
            </a:r>
            <a:r>
              <a:rPr b="1" lang="en-GB" sz="2000">
                <a:solidFill>
                  <a:schemeClr val="dk1"/>
                </a:solidFill>
                <a:latin typeface="Play"/>
                <a:ea typeface="Play"/>
                <a:cs typeface="Play"/>
                <a:sym typeface="Play"/>
              </a:rPr>
              <a:t>?</a:t>
            </a:r>
            <a:endParaRPr b="1" sz="2000">
              <a:solidFill>
                <a:schemeClr val="dk1"/>
              </a:solidFill>
              <a:latin typeface="Play"/>
              <a:ea typeface="Play"/>
              <a:cs typeface="Play"/>
              <a:sym typeface="Play"/>
            </a:endParaRPr>
          </a:p>
        </p:txBody>
      </p:sp>
      <p:graphicFrame>
        <p:nvGraphicFramePr>
          <p:cNvPr id="154" name="Google Shape;154;p27"/>
          <p:cNvGraphicFramePr/>
          <p:nvPr/>
        </p:nvGraphicFramePr>
        <p:xfrm>
          <a:off x="293475" y="1287945"/>
          <a:ext cx="3000000" cy="3000000"/>
        </p:xfrm>
        <a:graphic>
          <a:graphicData uri="http://schemas.openxmlformats.org/drawingml/2006/table">
            <a:tbl>
              <a:tblPr>
                <a:noFill/>
                <a:tableStyleId>{B8BB26C8-2579-4217-9277-826591210537}</a:tableStyleId>
              </a:tblPr>
              <a:tblGrid>
                <a:gridCol w="2852350"/>
                <a:gridCol w="2852350"/>
                <a:gridCol w="2852350"/>
              </a:tblGrid>
              <a:tr h="326400">
                <a:tc>
                  <a:txBody>
                    <a:bodyPr/>
                    <a:lstStyle/>
                    <a:p>
                      <a:pPr indent="0" lvl="0" marL="0" rtl="0" algn="ctr">
                        <a:spcBef>
                          <a:spcPts val="0"/>
                        </a:spcBef>
                        <a:spcAft>
                          <a:spcPts val="0"/>
                        </a:spcAft>
                        <a:buNone/>
                      </a:pPr>
                      <a:r>
                        <a:rPr b="1" lang="en-GB" sz="1200">
                          <a:latin typeface="Play"/>
                          <a:ea typeface="Play"/>
                          <a:cs typeface="Play"/>
                          <a:sym typeface="Play"/>
                        </a:rPr>
                        <a:t>GFS</a:t>
                      </a:r>
                      <a:endParaRPr b="1"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200">
                          <a:latin typeface="Play"/>
                          <a:ea typeface="Play"/>
                          <a:cs typeface="Play"/>
                          <a:sym typeface="Play"/>
                        </a:rPr>
                        <a:t>NFS</a:t>
                      </a:r>
                      <a:endParaRPr b="1"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200">
                          <a:latin typeface="Play"/>
                          <a:ea typeface="Play"/>
                          <a:cs typeface="Play"/>
                          <a:sym typeface="Play"/>
                        </a:rPr>
                        <a:t>AFS</a:t>
                      </a:r>
                      <a:endParaRPr b="1"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400">
                <a:tc>
                  <a:txBody>
                    <a:bodyPr/>
                    <a:lstStyle/>
                    <a:p>
                      <a:pPr indent="0" lvl="0" marL="0" rtl="0" algn="ctr">
                        <a:spcBef>
                          <a:spcPts val="0"/>
                        </a:spcBef>
                        <a:spcAft>
                          <a:spcPts val="0"/>
                        </a:spcAft>
                        <a:buNone/>
                      </a:pPr>
                      <a:r>
                        <a:rPr lang="en-GB" sz="1200">
                          <a:latin typeface="Play"/>
                          <a:ea typeface="Play"/>
                          <a:cs typeface="Play"/>
                          <a:sym typeface="Play"/>
                        </a:rPr>
                        <a:t>CLuster based architecture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Client Server based architecture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Play"/>
                          <a:ea typeface="Play"/>
                          <a:cs typeface="Play"/>
                          <a:sym typeface="Play"/>
                        </a:rPr>
                        <a:t>CLuster based architecture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400">
                <a:tc>
                  <a:txBody>
                    <a:bodyPr/>
                    <a:lstStyle/>
                    <a:p>
                      <a:pPr indent="0" lvl="0" marL="0" rtl="0" algn="ctr">
                        <a:spcBef>
                          <a:spcPts val="0"/>
                        </a:spcBef>
                        <a:spcAft>
                          <a:spcPts val="0"/>
                        </a:spcAft>
                        <a:buNone/>
                      </a:pPr>
                      <a:r>
                        <a:rPr lang="en-GB" sz="1200">
                          <a:latin typeface="Play"/>
                          <a:ea typeface="Play"/>
                          <a:cs typeface="Play"/>
                          <a:sym typeface="Play"/>
                        </a:rPr>
                        <a:t>No caching</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Client and server caching</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Client caching</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400">
                <a:tc>
                  <a:txBody>
                    <a:bodyPr/>
                    <a:lstStyle/>
                    <a:p>
                      <a:pPr indent="0" lvl="0" marL="0" rtl="0" algn="ctr">
                        <a:spcBef>
                          <a:spcPts val="0"/>
                        </a:spcBef>
                        <a:spcAft>
                          <a:spcPts val="0"/>
                        </a:spcAft>
                        <a:buNone/>
                      </a:pPr>
                      <a:r>
                        <a:rPr lang="en-GB" sz="1200">
                          <a:latin typeface="Play"/>
                          <a:ea typeface="Play"/>
                          <a:cs typeface="Play"/>
                          <a:sym typeface="Play"/>
                        </a:rPr>
                        <a:t>Not similar to Unix</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Similar to Unix</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dk1"/>
                          </a:solidFill>
                          <a:latin typeface="Play"/>
                          <a:ea typeface="Play"/>
                          <a:cs typeface="Play"/>
                          <a:sym typeface="Play"/>
                        </a:rPr>
                        <a:t>Similar to Unix</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3675">
                <a:tc>
                  <a:txBody>
                    <a:bodyPr/>
                    <a:lstStyle/>
                    <a:p>
                      <a:pPr indent="0" lvl="0" marL="0" rtl="0" algn="ctr">
                        <a:spcBef>
                          <a:spcPts val="0"/>
                        </a:spcBef>
                        <a:spcAft>
                          <a:spcPts val="0"/>
                        </a:spcAft>
                        <a:buNone/>
                      </a:pPr>
                      <a:r>
                        <a:rPr lang="en-GB" sz="1200">
                          <a:latin typeface="Play"/>
                          <a:ea typeface="Play"/>
                          <a:cs typeface="Play"/>
                          <a:sym typeface="Play"/>
                        </a:rPr>
                        <a:t>File data is stored across different chunk servers thus reads come from different </a:t>
                      </a:r>
                      <a:r>
                        <a:rPr lang="en-GB" sz="1200">
                          <a:solidFill>
                            <a:schemeClr val="dk1"/>
                          </a:solidFill>
                          <a:latin typeface="Play"/>
                          <a:ea typeface="Play"/>
                          <a:cs typeface="Play"/>
                          <a:sym typeface="Play"/>
                        </a:rPr>
                        <a:t>chunk servers</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Reads come from same server</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Reads come from same server</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400">
                <a:tc>
                  <a:txBody>
                    <a:bodyPr/>
                    <a:lstStyle/>
                    <a:p>
                      <a:pPr indent="0" lvl="0" marL="0" rtl="0" algn="ctr">
                        <a:spcBef>
                          <a:spcPts val="0"/>
                        </a:spcBef>
                        <a:spcAft>
                          <a:spcPts val="0"/>
                        </a:spcAft>
                        <a:buNone/>
                      </a:pPr>
                      <a:r>
                        <a:rPr lang="en-GB" sz="1200">
                          <a:latin typeface="Play"/>
                          <a:ea typeface="Play"/>
                          <a:cs typeface="Play"/>
                          <a:sym typeface="Play"/>
                        </a:rPr>
                        <a:t>Server Replication</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No replication</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Play"/>
                          <a:ea typeface="Play"/>
                          <a:cs typeface="Play"/>
                          <a:sym typeface="Play"/>
                        </a:rPr>
                        <a:t>Server Replication</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2150">
                <a:tc>
                  <a:txBody>
                    <a:bodyPr/>
                    <a:lstStyle/>
                    <a:p>
                      <a:pPr indent="0" lvl="0" marL="0" rtl="0" algn="ctr">
                        <a:spcBef>
                          <a:spcPts val="0"/>
                        </a:spcBef>
                        <a:spcAft>
                          <a:spcPts val="0"/>
                        </a:spcAft>
                        <a:buNone/>
                      </a:pPr>
                      <a:r>
                        <a:rPr lang="en-GB" sz="1200">
                          <a:latin typeface="Play"/>
                          <a:ea typeface="Play"/>
                          <a:cs typeface="Play"/>
                          <a:sym typeface="Play"/>
                        </a:rPr>
                        <a:t>Location independent namespace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Not l</a:t>
                      </a:r>
                      <a:r>
                        <a:rPr lang="en-GB" sz="1200">
                          <a:solidFill>
                            <a:schemeClr val="dk1"/>
                          </a:solidFill>
                          <a:latin typeface="Play"/>
                          <a:ea typeface="Play"/>
                          <a:cs typeface="Play"/>
                          <a:sym typeface="Play"/>
                        </a:rPr>
                        <a:t>ocation independent namespace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Location independent namespace</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400">
                <a:tc>
                  <a:txBody>
                    <a:bodyPr/>
                    <a:lstStyle/>
                    <a:p>
                      <a:pPr indent="0" lvl="0" marL="0" rtl="0" algn="ctr">
                        <a:spcBef>
                          <a:spcPts val="0"/>
                        </a:spcBef>
                        <a:spcAft>
                          <a:spcPts val="0"/>
                        </a:spcAft>
                        <a:buNone/>
                      </a:pPr>
                      <a:r>
                        <a:rPr lang="en-GB" sz="1200">
                          <a:latin typeface="Play"/>
                          <a:ea typeface="Play"/>
                          <a:cs typeface="Play"/>
                          <a:sym typeface="Play"/>
                        </a:rPr>
                        <a:t>Lease based locking</a:t>
                      </a:r>
                      <a:endParaRPr sz="1200">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Lease based locking</a:t>
                      </a:r>
                      <a:endParaRPr sz="1200">
                        <a:solidFill>
                          <a:schemeClr val="dk1"/>
                        </a:solidFill>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Lease based locking</a:t>
                      </a:r>
                      <a:endParaRPr sz="1200">
                        <a:solidFill>
                          <a:schemeClr val="dk1"/>
                        </a:solidFill>
                        <a:latin typeface="Play"/>
                        <a:ea typeface="Play"/>
                        <a:cs typeface="Play"/>
                        <a:sym typeface="Play"/>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5" name="Google Shape;155;p27"/>
          <p:cNvSpPr txBox="1"/>
          <p:nvPr/>
        </p:nvSpPr>
        <p:spPr>
          <a:xfrm>
            <a:off x="293400" y="763150"/>
            <a:ext cx="8557200" cy="400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We studied different types of file systems. </a:t>
            </a:r>
            <a:endParaRPr>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161" name="Google Shape;161;p28"/>
          <p:cNvSpPr txBox="1"/>
          <p:nvPr/>
        </p:nvSpPr>
        <p:spPr>
          <a:xfrm>
            <a:off x="270900" y="770600"/>
            <a:ext cx="8602200" cy="37509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are many different file systems, and this presentation compares a few of them: NFS, AFS, GFS, and HDFS.</a:t>
            </a:r>
            <a:endParaRPr>
              <a:solidFill>
                <a:schemeClr val="dk1"/>
              </a:solidFill>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With great performance, availability, and a powerful file replication method against fault tolerance, HDFS is the most preferred option.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In terms of scalability and the use of chunks of data for pipelining transmission via TCP channels, GFS is the second preferred option.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NFS is a bit more popular since it is an older file system that consumers believe to be more reliable, however OpenAFS also has several user-friendly features like scalability.</a:t>
            </a:r>
            <a:endParaRPr>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
        <p:nvSpPr>
          <p:cNvPr id="167" name="Google Shape;167;p29"/>
          <p:cNvSpPr txBox="1"/>
          <p:nvPr/>
        </p:nvSpPr>
        <p:spPr>
          <a:xfrm>
            <a:off x="307050" y="690700"/>
            <a:ext cx="8529900" cy="4030800"/>
          </a:xfrm>
          <a:prstGeom prst="rect">
            <a:avLst/>
          </a:prstGeom>
          <a:noFill/>
          <a:ln>
            <a:noFill/>
          </a:ln>
        </p:spPr>
        <p:txBody>
          <a:bodyPr anchorCtr="0" anchor="ctr" bIns="91425" lIns="91425" spcFirstLastPara="1" rIns="91425" wrap="square" tIns="91425">
            <a:noAutofit/>
          </a:bodyPr>
          <a:lstStyle/>
          <a:p>
            <a:pPr indent="-228600" lvl="0" marL="228600" rtl="0" algn="just">
              <a:lnSpc>
                <a:spcPct val="150000"/>
              </a:lnSpc>
              <a:spcBef>
                <a:spcPts val="0"/>
              </a:spcBef>
              <a:spcAft>
                <a:spcPts val="0"/>
              </a:spcAft>
              <a:buNone/>
            </a:pPr>
            <a:r>
              <a:rPr lang="en-GB" sz="1200">
                <a:solidFill>
                  <a:schemeClr val="dk1"/>
                </a:solidFill>
                <a:latin typeface="Play"/>
                <a:ea typeface="Play"/>
                <a:cs typeface="Play"/>
                <a:sym typeface="Play"/>
              </a:rPr>
              <a:t>[1]</a:t>
            </a:r>
            <a:r>
              <a:rPr lang="en-GB" sz="1200">
                <a:solidFill>
                  <a:schemeClr val="dk1"/>
                </a:solidFill>
                <a:latin typeface="Play"/>
                <a:ea typeface="Play"/>
                <a:cs typeface="Play"/>
                <a:sym typeface="Play"/>
              </a:rPr>
              <a:t> </a:t>
            </a:r>
            <a:r>
              <a:rPr lang="en-GB" sz="1200">
                <a:solidFill>
                  <a:srgbClr val="222222"/>
                </a:solidFill>
                <a:highlight>
                  <a:srgbClr val="FFFFFF"/>
                </a:highlight>
                <a:latin typeface="Play"/>
                <a:ea typeface="Play"/>
                <a:cs typeface="Play"/>
                <a:sym typeface="Play"/>
              </a:rPr>
              <a:t>De, Suman, and Megha Panjwani. "A Comparative Study on Distributed File Systems." In Modern Approaches in Machine Learning and Cognitive Science: A Walkthrough, pp. 43-51. Springer, Cham, 2021.</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[2] </a:t>
            </a:r>
            <a:r>
              <a:rPr lang="en-GB" sz="1200">
                <a:solidFill>
                  <a:srgbClr val="222222"/>
                </a:solidFill>
                <a:highlight>
                  <a:srgbClr val="FFFFFF"/>
                </a:highlight>
                <a:latin typeface="Play"/>
                <a:ea typeface="Play"/>
                <a:cs typeface="Play"/>
                <a:sym typeface="Play"/>
              </a:rPr>
              <a:t>Y. Gao, X. Gao, X. Yang, J. Liu and G. Chen, "An Efficient Ring-Based Metadata Management Policy for Large-Scale Distributed File Systems," in IEEE Transactions on Parallel and Distributed Systems, vol. 30, no. 9, pp. 1962-1974, 1 Sept. 2019, doi: 10.1109/TPDS.2019.2901883</a:t>
            </a:r>
            <a:endParaRPr sz="1200">
              <a:solidFill>
                <a:srgbClr val="222222"/>
              </a:solidFill>
              <a:highlight>
                <a:srgbClr val="FFFFFF"/>
              </a:highlight>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[3] </a:t>
            </a:r>
            <a:r>
              <a:rPr lang="en-GB" sz="1200">
                <a:solidFill>
                  <a:srgbClr val="222222"/>
                </a:solidFill>
                <a:highlight>
                  <a:srgbClr val="FFFFFF"/>
                </a:highlight>
                <a:latin typeface="Play"/>
                <a:ea typeface="Play"/>
                <a:cs typeface="Play"/>
                <a:sym typeface="Play"/>
              </a:rPr>
              <a:t>Kyoungsoo Bok, Jongtae Lim, Hyunkyo Oh and Jaesoo Yoo, "An efficient cache management scheme for accessing small files in Distributed File Systems," 2017 IEEE International Conference on Big Data and Smart Computing (BigComp), Jeju, 2017, pp. 151-155, doi: 10.1109/BIGCOMP.2017.7881731</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0"/>
              </a:spcAft>
              <a:buNone/>
            </a:pPr>
            <a:r>
              <a:rPr lang="en-GB" sz="1200">
                <a:solidFill>
                  <a:schemeClr val="dk1"/>
                </a:solidFill>
                <a:latin typeface="Play"/>
                <a:ea typeface="Play"/>
                <a:cs typeface="Play"/>
                <a:sym typeface="Play"/>
              </a:rPr>
              <a:t>[4] 	</a:t>
            </a:r>
            <a:r>
              <a:rPr lang="en-GB" sz="1200">
                <a:solidFill>
                  <a:srgbClr val="222222"/>
                </a:solidFill>
                <a:highlight>
                  <a:srgbClr val="FFFFFF"/>
                </a:highlight>
                <a:latin typeface="Play"/>
                <a:ea typeface="Play"/>
                <a:cs typeface="Play"/>
                <a:sym typeface="Play"/>
              </a:rPr>
              <a:t>M. Nithya and N. U. Maheshwari, "Load rebalancing for Hadoop Distributed File System using distributed hash table," 2017 International Conference on Intelligent Sustainable Systems (ICISS), Palladam, 2017, pp. 939-943, doi: 10.1109/ISS1.2017.8389317</a:t>
            </a:r>
            <a:endParaRPr sz="1200">
              <a:solidFill>
                <a:schemeClr val="dk1"/>
              </a:solidFill>
              <a:latin typeface="Play"/>
              <a:ea typeface="Play"/>
              <a:cs typeface="Play"/>
              <a:sym typeface="Play"/>
            </a:endParaRPr>
          </a:p>
          <a:p>
            <a:pPr indent="-228600" lvl="0" marL="228600" rtl="0" algn="just">
              <a:lnSpc>
                <a:spcPct val="150000"/>
              </a:lnSpc>
              <a:spcBef>
                <a:spcPts val="300"/>
              </a:spcBef>
              <a:spcAft>
                <a:spcPts val="300"/>
              </a:spcAft>
              <a:buNone/>
            </a:pPr>
            <a:r>
              <a:rPr lang="en-GB" sz="1200">
                <a:solidFill>
                  <a:schemeClr val="dk1"/>
                </a:solidFill>
                <a:latin typeface="Play"/>
                <a:ea typeface="Play"/>
                <a:cs typeface="Play"/>
                <a:sym typeface="Play"/>
              </a:rPr>
              <a:t>[5] 	L.Sudha Rani, K.Sudhakar, S.Vinay Kumar, “Distributed File Systems: A Survey”, International Journal of Computer Science and Information Technologies, Vol. 5(3), 2014, 3716-3721</a:t>
            </a:r>
            <a:endParaRPr sz="1200">
              <a:solidFill>
                <a:srgbClr val="222222"/>
              </a:solidFill>
              <a:highlight>
                <a:srgbClr val="FFFFFF"/>
              </a:highlight>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307050" y="512700"/>
            <a:ext cx="8529900" cy="4118100"/>
          </a:xfrm>
          <a:prstGeom prst="rect">
            <a:avLst/>
          </a:prstGeom>
          <a:noFill/>
          <a:ln>
            <a:noFill/>
          </a:ln>
        </p:spPr>
        <p:txBody>
          <a:bodyPr anchorCtr="0" anchor="ctr" bIns="91425" lIns="91425" spcFirstLastPara="1" rIns="91425" wrap="square" tIns="91425">
            <a:noAutofit/>
          </a:bodyPr>
          <a:lstStyle/>
          <a:p>
            <a:pPr indent="-228600" lvl="0" marL="228600" rtl="0" algn="ctr">
              <a:lnSpc>
                <a:spcPct val="150000"/>
              </a:lnSpc>
              <a:spcBef>
                <a:spcPts val="0"/>
              </a:spcBef>
              <a:spcAft>
                <a:spcPts val="300"/>
              </a:spcAft>
              <a:buNone/>
            </a:pPr>
            <a:r>
              <a:rPr b="1" lang="en-GB" sz="2500">
                <a:solidFill>
                  <a:srgbClr val="FF0000"/>
                </a:solidFill>
                <a:latin typeface="Play"/>
                <a:ea typeface="Play"/>
                <a:cs typeface="Play"/>
                <a:sym typeface="Play"/>
              </a:rPr>
              <a:t>THANK YOU</a:t>
            </a:r>
            <a:endParaRPr b="1" sz="2500">
              <a:solidFill>
                <a:srgbClr val="FF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3" name="Google Shape;63;p14"/>
          <p:cNvSpPr txBox="1"/>
          <p:nvPr/>
        </p:nvSpPr>
        <p:spPr>
          <a:xfrm>
            <a:off x="4771200" y="862263"/>
            <a:ext cx="4101900" cy="3716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Abstract</a:t>
            </a:r>
            <a:endParaRPr b="0"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Introduction</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Literature Survey</a:t>
            </a:r>
            <a:endParaRPr>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Network File System (NFS)</a:t>
            </a:r>
            <a:endParaRPr b="0"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lang="en-GB">
                <a:latin typeface="Play"/>
                <a:ea typeface="Play"/>
                <a:cs typeface="Play"/>
                <a:sym typeface="Play"/>
              </a:rPr>
              <a:t>Andrew File System (AFS)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Google File System (GFS)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Hadoop Distributed File System (HDFS)</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Comparison</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AutoNum type="arabicPeriod"/>
            </a:pPr>
            <a:r>
              <a:rPr lang="en-GB">
                <a:latin typeface="Play"/>
                <a:ea typeface="Play"/>
                <a:cs typeface="Play"/>
                <a:sym typeface="Play"/>
              </a:rPr>
              <a:t>Conclusion</a:t>
            </a:r>
            <a:endParaRPr>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References</a:t>
            </a:r>
            <a:endParaRPr b="0" i="0" sz="1400" u="none" cap="none" strike="noStrike">
              <a:solidFill>
                <a:srgbClr val="000000"/>
              </a:solidFill>
              <a:latin typeface="Play"/>
              <a:ea typeface="Play"/>
              <a:cs typeface="Play"/>
              <a:sym typeface="Play"/>
            </a:endParaRPr>
          </a:p>
        </p:txBody>
      </p:sp>
      <p:pic>
        <p:nvPicPr>
          <p:cNvPr id="64" name="Google Shape;64;p14"/>
          <p:cNvPicPr preferRelativeResize="0"/>
          <p:nvPr/>
        </p:nvPicPr>
        <p:blipFill>
          <a:blip r:embed="rId3">
            <a:alphaModFix/>
          </a:blip>
          <a:stretch>
            <a:fillRect/>
          </a:stretch>
        </p:blipFill>
        <p:spPr>
          <a:xfrm>
            <a:off x="270900" y="1532375"/>
            <a:ext cx="4267200" cy="20787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
        <p:nvSpPr>
          <p:cNvPr id="70" name="Google Shape;70;p15"/>
          <p:cNvSpPr txBox="1"/>
          <p:nvPr/>
        </p:nvSpPr>
        <p:spPr>
          <a:xfrm>
            <a:off x="270900" y="793800"/>
            <a:ext cx="8602200" cy="355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Distributed File Systems are the backbone of how large volumes of data are stored. </a:t>
            </a:r>
            <a:endParaRPr>
              <a:latin typeface="Play"/>
              <a:ea typeface="Play"/>
              <a:cs typeface="Play"/>
              <a:sym typeface="Play"/>
            </a:endParaRPr>
          </a:p>
          <a:p>
            <a:pPr indent="0" lvl="0" marL="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Hadoop File Systems, Google File Systems, and Network File Systems have all shifted the way data is maintained on servers.</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In terms of performance, fault tolerance, consistency, scalability, and availability, each file system has its own set of benefits and drawbacks.</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This presentation examines a file system comparison research and suggests a criterion for selecting a certain file system. The presentation also looks into the pros and drawbacks of using a file system.</a:t>
            </a:r>
            <a:endParaRPr b="0" i="0" sz="1400" u="none" cap="none" strike="noStrike">
              <a:solidFill>
                <a:srgbClr val="000000"/>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76" name="Google Shape;76;p16"/>
          <p:cNvSpPr txBox="1"/>
          <p:nvPr/>
        </p:nvSpPr>
        <p:spPr>
          <a:xfrm>
            <a:off x="270900" y="736175"/>
            <a:ext cx="8602200" cy="4026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A Distributed File System is a client/server programme that allows clients to access and process data stored on various servers while responding to them as if they were on a local system.</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This sort of file system centralises files from several servers into a single global directory.</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When a client requests the most recent version of the data, the Distributed Files System has a system in place to avoid conflicts and try to share the most recent version of the data.</a:t>
            </a:r>
            <a:endParaRPr>
              <a:latin typeface="Play"/>
              <a:ea typeface="Play"/>
              <a:cs typeface="Play"/>
              <a:sym typeface="Play"/>
            </a:endParaRPr>
          </a:p>
          <a:p>
            <a:pPr indent="0" lvl="0" marL="457200" marR="0" rtl="0" algn="just">
              <a:lnSpc>
                <a:spcPct val="150000"/>
              </a:lnSpc>
              <a:spcBef>
                <a:spcPts val="0"/>
              </a:spcBef>
              <a:spcAft>
                <a:spcPts val="0"/>
              </a:spcAft>
              <a:buNone/>
            </a:pPr>
            <a:r>
              <a:t/>
            </a:r>
            <a:endParaRPr>
              <a:latin typeface="Play"/>
              <a:ea typeface="Play"/>
              <a:cs typeface="Play"/>
              <a:sym typeface="Play"/>
            </a:endParaRPr>
          </a:p>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Transparency, flexibility, dependability, performance, scalability, and security are all variables to consider while creating such systems, as are Architecture, Processes, Communication, Naming, Synchronization, Caching &amp; Replication, and Fault Tolerance techniques.</a:t>
            </a:r>
            <a:endParaRPr>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graphicFrame>
        <p:nvGraphicFramePr>
          <p:cNvPr id="82" name="Google Shape;82;p17"/>
          <p:cNvGraphicFramePr/>
          <p:nvPr/>
        </p:nvGraphicFramePr>
        <p:xfrm>
          <a:off x="312300" y="870725"/>
          <a:ext cx="3000000" cy="3000000"/>
        </p:xfrm>
        <a:graphic>
          <a:graphicData uri="http://schemas.openxmlformats.org/drawingml/2006/table">
            <a:tbl>
              <a:tblPr>
                <a:noFill/>
                <a:tableStyleId>{B8BB26C8-2579-4217-9277-826591210537}</a:tableStyleId>
              </a:tblPr>
              <a:tblGrid>
                <a:gridCol w="830175"/>
                <a:gridCol w="3557175"/>
                <a:gridCol w="4132050"/>
              </a:tblGrid>
              <a:tr h="475625">
                <a:tc>
                  <a:txBody>
                    <a:bodyPr/>
                    <a:lstStyle/>
                    <a:p>
                      <a:pPr indent="0" lvl="0" marL="0" rtl="0" algn="ctr">
                        <a:lnSpc>
                          <a:spcPct val="150000"/>
                        </a:lnSpc>
                        <a:spcBef>
                          <a:spcPts val="0"/>
                        </a:spcBef>
                        <a:spcAft>
                          <a:spcPts val="0"/>
                        </a:spcAft>
                        <a:buNone/>
                      </a:pPr>
                      <a:r>
                        <a:rPr b="1" lang="en-GB">
                          <a:latin typeface="Play"/>
                          <a:ea typeface="Play"/>
                          <a:cs typeface="Play"/>
                          <a:sym typeface="Play"/>
                        </a:rPr>
                        <a:t>Year</a:t>
                      </a:r>
                      <a:endParaRPr b="1">
                        <a:latin typeface="Play"/>
                        <a:ea typeface="Play"/>
                        <a:cs typeface="Play"/>
                        <a:sym typeface="Play"/>
                      </a:endParaRPr>
                    </a:p>
                  </a:txBody>
                  <a:tcPr marT="91425" marB="91425" marR="91425" marL="91425" anchor="ctr"/>
                </a:tc>
                <a:tc>
                  <a:txBody>
                    <a:bodyPr/>
                    <a:lstStyle/>
                    <a:p>
                      <a:pPr indent="0" lvl="0" marL="0" rtl="0" algn="ctr">
                        <a:lnSpc>
                          <a:spcPct val="150000"/>
                        </a:lnSpc>
                        <a:spcBef>
                          <a:spcPts val="0"/>
                        </a:spcBef>
                        <a:spcAft>
                          <a:spcPts val="0"/>
                        </a:spcAft>
                        <a:buNone/>
                      </a:pPr>
                      <a:r>
                        <a:rPr b="1" lang="en-GB">
                          <a:latin typeface="Play"/>
                          <a:ea typeface="Play"/>
                          <a:cs typeface="Play"/>
                          <a:sym typeface="Play"/>
                        </a:rPr>
                        <a:t>Paper</a:t>
                      </a:r>
                      <a:endParaRPr b="1">
                        <a:latin typeface="Play"/>
                        <a:ea typeface="Play"/>
                        <a:cs typeface="Play"/>
                        <a:sym typeface="Play"/>
                      </a:endParaRPr>
                    </a:p>
                  </a:txBody>
                  <a:tcPr marT="91425" marB="91425" marR="91425" marL="91425" anchor="ctr"/>
                </a:tc>
                <a:tc>
                  <a:txBody>
                    <a:bodyPr/>
                    <a:lstStyle/>
                    <a:p>
                      <a:pPr indent="0" lvl="0" marL="0" rtl="0" algn="ctr">
                        <a:lnSpc>
                          <a:spcPct val="150000"/>
                        </a:lnSpc>
                        <a:spcBef>
                          <a:spcPts val="0"/>
                        </a:spcBef>
                        <a:spcAft>
                          <a:spcPts val="0"/>
                        </a:spcAft>
                        <a:buNone/>
                      </a:pPr>
                      <a:r>
                        <a:rPr b="1" lang="en-GB">
                          <a:latin typeface="Play"/>
                          <a:ea typeface="Play"/>
                          <a:cs typeface="Play"/>
                          <a:sym typeface="Play"/>
                        </a:rPr>
                        <a:t>Summary</a:t>
                      </a:r>
                      <a:endParaRPr b="1">
                        <a:latin typeface="Play"/>
                        <a:ea typeface="Play"/>
                        <a:cs typeface="Play"/>
                        <a:sym typeface="Play"/>
                      </a:endParaRPr>
                    </a:p>
                  </a:txBody>
                  <a:tcPr marT="91425" marB="91425" marR="91425" marL="91425" anchor="ctr"/>
                </a:tc>
              </a:tr>
              <a:tr h="1280125">
                <a:tc>
                  <a:txBody>
                    <a:bodyPr/>
                    <a:lstStyle/>
                    <a:p>
                      <a:pPr indent="0" lvl="0" marL="0" rtl="0" algn="ctr">
                        <a:lnSpc>
                          <a:spcPct val="150000"/>
                        </a:lnSpc>
                        <a:spcBef>
                          <a:spcPts val="0"/>
                        </a:spcBef>
                        <a:spcAft>
                          <a:spcPts val="0"/>
                        </a:spcAft>
                        <a:buNone/>
                      </a:pPr>
                      <a:r>
                        <a:rPr lang="en-GB">
                          <a:latin typeface="Play"/>
                          <a:ea typeface="Play"/>
                          <a:cs typeface="Play"/>
                          <a:sym typeface="Play"/>
                        </a:rPr>
                        <a:t>2017</a:t>
                      </a:r>
                      <a:endParaRPr>
                        <a:latin typeface="Play"/>
                        <a:ea typeface="Play"/>
                        <a:cs typeface="Play"/>
                        <a:sym typeface="Play"/>
                      </a:endParaRPr>
                    </a:p>
                  </a:txBody>
                  <a:tcPr marT="91425" marB="91425" marR="91425" marL="91425" anchor="ctr"/>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a:t>
                      </a:r>
                      <a:r>
                        <a:rPr i="1" lang="en-GB">
                          <a:solidFill>
                            <a:schemeClr val="dk1"/>
                          </a:solidFill>
                          <a:latin typeface="Play"/>
                          <a:ea typeface="Play"/>
                          <a:cs typeface="Play"/>
                          <a:sym typeface="Play"/>
                        </a:rPr>
                        <a:t>An Efficient Cache Management Scheme for Accessing Small Files in Distributed File Systems</a:t>
                      </a:r>
                      <a:r>
                        <a:rPr lang="en-GB">
                          <a:solidFill>
                            <a:schemeClr val="dk1"/>
                          </a:solidFill>
                          <a:latin typeface="Play"/>
                          <a:ea typeface="Play"/>
                          <a:cs typeface="Play"/>
                          <a:sym typeface="Play"/>
                        </a:rPr>
                        <a:t>" by Kyuongsoo Bok, Hyunkyo Oh, Jongtae Lim and Jaesoo Yoo </a:t>
                      </a:r>
                      <a:endParaRPr>
                        <a:latin typeface="Play"/>
                        <a:ea typeface="Play"/>
                        <a:cs typeface="Play"/>
                        <a:sym typeface="Play"/>
                      </a:endParaRPr>
                    </a:p>
                  </a:txBody>
                  <a:tcPr marT="91425" marB="91425" marR="91425" marL="91425"/>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They presented a distributed store the executives plot in Hadoop Distributed File Systems that takes into account reserve information for effective gets of little documents (HDFS).</a:t>
                      </a:r>
                      <a:endParaRPr>
                        <a:latin typeface="Play"/>
                        <a:ea typeface="Play"/>
                        <a:cs typeface="Play"/>
                        <a:sym typeface="Play"/>
                      </a:endParaRPr>
                    </a:p>
                  </a:txBody>
                  <a:tcPr marT="91425" marB="91425" marR="91425" marL="91425"/>
                </a:tc>
              </a:tr>
              <a:tr h="1036300">
                <a:tc>
                  <a:txBody>
                    <a:bodyPr/>
                    <a:lstStyle/>
                    <a:p>
                      <a:pPr indent="0" lvl="0" marL="0" rtl="0" algn="ctr">
                        <a:lnSpc>
                          <a:spcPct val="150000"/>
                        </a:lnSpc>
                        <a:spcBef>
                          <a:spcPts val="0"/>
                        </a:spcBef>
                        <a:spcAft>
                          <a:spcPts val="0"/>
                        </a:spcAft>
                        <a:buNone/>
                      </a:pPr>
                      <a:r>
                        <a:rPr lang="en-GB">
                          <a:latin typeface="Play"/>
                          <a:ea typeface="Play"/>
                          <a:cs typeface="Play"/>
                          <a:sym typeface="Play"/>
                        </a:rPr>
                        <a:t>2019</a:t>
                      </a:r>
                      <a:endParaRPr>
                        <a:latin typeface="Play"/>
                        <a:ea typeface="Play"/>
                        <a:cs typeface="Play"/>
                        <a:sym typeface="Play"/>
                      </a:endParaRPr>
                    </a:p>
                  </a:txBody>
                  <a:tcPr marT="91425" marB="91425" marR="91425" marL="91425" anchor="ctr"/>
                </a:tc>
                <a:tc>
                  <a:txBody>
                    <a:bodyPr/>
                    <a:lstStyle/>
                    <a:p>
                      <a:pPr indent="0" lvl="0" marL="0" rtl="0" algn="just">
                        <a:lnSpc>
                          <a:spcPct val="150000"/>
                        </a:lnSpc>
                        <a:spcBef>
                          <a:spcPts val="0"/>
                        </a:spcBef>
                        <a:spcAft>
                          <a:spcPts val="0"/>
                        </a:spcAft>
                        <a:buNone/>
                      </a:pPr>
                      <a:r>
                        <a:rPr lang="en-GB">
                          <a:solidFill>
                            <a:schemeClr val="dk1"/>
                          </a:solidFill>
                          <a:latin typeface="Play"/>
                          <a:ea typeface="Play"/>
                          <a:cs typeface="Play"/>
                          <a:sym typeface="Play"/>
                        </a:rPr>
                        <a:t>“</a:t>
                      </a:r>
                      <a:r>
                        <a:rPr i="1" lang="en-GB">
                          <a:solidFill>
                            <a:schemeClr val="dk1"/>
                          </a:solidFill>
                          <a:latin typeface="Play"/>
                          <a:ea typeface="Play"/>
                          <a:cs typeface="Play"/>
                          <a:sym typeface="Play"/>
                        </a:rPr>
                        <a:t>An Efficient Ring-Based Metadata Management Policy for Large-Scale Distributed File Systems</a:t>
                      </a:r>
                      <a:r>
                        <a:rPr lang="en-GB">
                          <a:solidFill>
                            <a:schemeClr val="dk1"/>
                          </a:solidFill>
                          <a:latin typeface="Play"/>
                          <a:ea typeface="Play"/>
                          <a:cs typeface="Play"/>
                          <a:sym typeface="Play"/>
                        </a:rPr>
                        <a:t>" by Yuanning Gao, Xiaochun Yang, Jiaxi Liu and Guihai Chen</a:t>
                      </a:r>
                      <a:endParaRPr>
                        <a:latin typeface="Play"/>
                        <a:ea typeface="Play"/>
                        <a:cs typeface="Play"/>
                        <a:sym typeface="Play"/>
                      </a:endParaRPr>
                    </a:p>
                  </a:txBody>
                  <a:tcPr marT="91425" marB="91425" marR="91425" marL="91425"/>
                </a:tc>
                <a:tc>
                  <a:txBody>
                    <a:bodyPr/>
                    <a:lstStyle/>
                    <a:p>
                      <a:pPr indent="0" lvl="0" marL="0" rtl="0" algn="just">
                        <a:lnSpc>
                          <a:spcPct val="150000"/>
                        </a:lnSpc>
                        <a:spcBef>
                          <a:spcPts val="0"/>
                        </a:spcBef>
                        <a:spcAft>
                          <a:spcPts val="0"/>
                        </a:spcAft>
                        <a:buNone/>
                      </a:pPr>
                      <a:r>
                        <a:rPr lang="en-GB">
                          <a:latin typeface="Play"/>
                          <a:ea typeface="Play"/>
                          <a:cs typeface="Play"/>
                          <a:sym typeface="Play"/>
                        </a:rPr>
                        <a:t>They proposed AngleCut, a new hashing algorithm for segmenting metadata namespace trees and serving massive scope communicated capacity frameworks.</a:t>
                      </a:r>
                      <a:endParaRPr>
                        <a:latin typeface="Play"/>
                        <a:ea typeface="Play"/>
                        <a:cs typeface="Play"/>
                        <a:sym typeface="Play"/>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NETWORK FILE SYSTEM (NFS)</a:t>
            </a:r>
            <a:endParaRPr b="1" i="0" sz="2000" u="none" cap="none" strike="noStrike">
              <a:solidFill>
                <a:schemeClr val="dk1"/>
              </a:solidFill>
              <a:latin typeface="Play"/>
              <a:ea typeface="Play"/>
              <a:cs typeface="Play"/>
              <a:sym typeface="Play"/>
            </a:endParaRPr>
          </a:p>
        </p:txBody>
      </p:sp>
      <p:sp>
        <p:nvSpPr>
          <p:cNvPr id="88" name="Google Shape;88;p18"/>
          <p:cNvSpPr txBox="1"/>
          <p:nvPr/>
        </p:nvSpPr>
        <p:spPr>
          <a:xfrm>
            <a:off x="270900" y="690700"/>
            <a:ext cx="8602200" cy="14322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SzPts val="1400"/>
              <a:buFont typeface="Play"/>
              <a:buChar char="-"/>
            </a:pPr>
            <a:r>
              <a:rPr lang="en-GB">
                <a:latin typeface="Play"/>
                <a:ea typeface="Play"/>
                <a:cs typeface="Play"/>
                <a:sym typeface="Play"/>
              </a:rPr>
              <a:t>Network File System is a mechanism for storing files on network. It is a distributed file system that allows users to access files and directories located on remote computers and treat those files and directories as if they were local. For eg., users can use os commands to create, remove, read, write and set file attributes for remote files and directories.</a:t>
            </a:r>
            <a:endParaRPr>
              <a:latin typeface="Play"/>
              <a:ea typeface="Play"/>
              <a:cs typeface="Play"/>
              <a:sym typeface="Play"/>
            </a:endParaRPr>
          </a:p>
        </p:txBody>
      </p:sp>
      <p:pic>
        <p:nvPicPr>
          <p:cNvPr id="89" name="Google Shape;89;p18"/>
          <p:cNvPicPr preferRelativeResize="0"/>
          <p:nvPr/>
        </p:nvPicPr>
        <p:blipFill>
          <a:blip r:embed="rId3">
            <a:alphaModFix/>
          </a:blip>
          <a:stretch>
            <a:fillRect/>
          </a:stretch>
        </p:blipFill>
        <p:spPr>
          <a:xfrm>
            <a:off x="1855425" y="2122900"/>
            <a:ext cx="5433150" cy="2628975"/>
          </a:xfrm>
          <a:prstGeom prst="rect">
            <a:avLst/>
          </a:prstGeom>
          <a:noFill/>
          <a:ln>
            <a:noFill/>
          </a:ln>
        </p:spPr>
      </p:pic>
      <p:sp>
        <p:nvSpPr>
          <p:cNvPr id="90" name="Google Shape;90;p18"/>
          <p:cNvSpPr txBox="1"/>
          <p:nvPr/>
        </p:nvSpPr>
        <p:spPr>
          <a:xfrm>
            <a:off x="270900" y="4627650"/>
            <a:ext cx="86022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a:latin typeface="Play"/>
                <a:ea typeface="Play"/>
                <a:cs typeface="Play"/>
                <a:sym typeface="Play"/>
              </a:rPr>
              <a:t>Architecture of NFS</a:t>
            </a:r>
            <a:endParaRPr>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NETWORK FILE SYSTEM (NFS)</a:t>
            </a:r>
            <a:endParaRPr b="1" i="0" sz="2000" u="none" cap="none" strike="noStrike">
              <a:solidFill>
                <a:schemeClr val="dk1"/>
              </a:solidFill>
              <a:latin typeface="Play"/>
              <a:ea typeface="Play"/>
              <a:cs typeface="Play"/>
              <a:sym typeface="Play"/>
            </a:endParaRPr>
          </a:p>
        </p:txBody>
      </p:sp>
      <p:sp>
        <p:nvSpPr>
          <p:cNvPr id="96" name="Google Shape;96;p19"/>
          <p:cNvSpPr txBox="1"/>
          <p:nvPr/>
        </p:nvSpPr>
        <p:spPr>
          <a:xfrm>
            <a:off x="270900" y="827925"/>
            <a:ext cx="8691300" cy="3984300"/>
          </a:xfrm>
          <a:prstGeom prst="rect">
            <a:avLst/>
          </a:prstGeom>
          <a:noFill/>
          <a:ln>
            <a:noFill/>
          </a:ln>
        </p:spPr>
        <p:txBody>
          <a:bodyPr anchorCtr="0" anchor="t" bIns="91425" lIns="91425" spcFirstLastPara="1" rIns="91425" wrap="square" tIns="91425">
            <a:noAutofit/>
          </a:bodyPr>
          <a:lstStyle/>
          <a:p>
            <a:pPr indent="0" lvl="0" marL="0" marR="0" rtl="0" algn="just">
              <a:lnSpc>
                <a:spcPct val="200000"/>
              </a:lnSpc>
              <a:spcBef>
                <a:spcPts val="0"/>
              </a:spcBef>
              <a:spcAft>
                <a:spcPts val="0"/>
              </a:spcAft>
              <a:buNone/>
            </a:pPr>
            <a:r>
              <a:rPr lang="en-GB">
                <a:latin typeface="Play"/>
                <a:ea typeface="Play"/>
                <a:cs typeface="Play"/>
                <a:sym typeface="Play"/>
              </a:rPr>
              <a:t>Features of NFS: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Enables multiple computers to use same files, so everyone on the network can access the same data.</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Reduces storage costs by having computers share applications instead of needing local disk space for each user application.</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Provides data consistency and reliability because all users can read the same set of files.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Makes mounting of file systems transparent to users.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Makes accessing of remote files transparent to users.</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Supports heterogeneous environment.</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Char char="-"/>
            </a:pPr>
            <a:r>
              <a:rPr lang="en-GB">
                <a:latin typeface="Play"/>
                <a:ea typeface="Play"/>
                <a:cs typeface="Play"/>
                <a:sym typeface="Play"/>
              </a:rPr>
              <a:t>Reduces system administration overhead.</a:t>
            </a:r>
            <a:endParaRPr>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02" name="Google Shape;102;p20"/>
          <p:cNvSpPr txBox="1"/>
          <p:nvPr/>
        </p:nvSpPr>
        <p:spPr>
          <a:xfrm>
            <a:off x="5013525" y="696338"/>
            <a:ext cx="4017600" cy="3908700"/>
          </a:xfrm>
          <a:prstGeom prst="rect">
            <a:avLst/>
          </a:prstGeom>
          <a:noFill/>
          <a:ln>
            <a:noFill/>
          </a:ln>
        </p:spPr>
        <p:txBody>
          <a:bodyPr anchorCtr="0" anchor="ctr" bIns="91425" lIns="91425" spcFirstLastPara="1" rIns="91425" wrap="square" tIns="91425">
            <a:noAutofit/>
          </a:bodyPr>
          <a:lstStyle/>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Andrew File System began as part of a bigger Andrew project. It was originally known as "Vice" and was created by Carnegie Mellon University. This was primarily created for computers that run BSD, UNIX, or Mach operating systems.</a:t>
            </a:r>
            <a:endParaRPr sz="1300">
              <a:latin typeface="Play"/>
              <a:ea typeface="Play"/>
              <a:cs typeface="Play"/>
              <a:sym typeface="Play"/>
            </a:endParaRPr>
          </a:p>
          <a:p>
            <a:pPr indent="0" lvl="0" marL="0" marR="0" rtl="0" algn="just">
              <a:lnSpc>
                <a:spcPct val="150000"/>
              </a:lnSpc>
              <a:spcBef>
                <a:spcPts val="0"/>
              </a:spcBef>
              <a:spcAft>
                <a:spcPts val="0"/>
              </a:spcAft>
              <a:buNone/>
            </a:pPr>
            <a:r>
              <a:t/>
            </a:r>
            <a:endParaRPr sz="1300">
              <a:latin typeface="Play"/>
              <a:ea typeface="Play"/>
              <a:cs typeface="Play"/>
              <a:sym typeface="Play"/>
            </a:endParaRPr>
          </a:p>
          <a:p>
            <a:pPr indent="-311150" lvl="0" marL="457200" marR="0" rtl="0" algn="just">
              <a:lnSpc>
                <a:spcPct val="150000"/>
              </a:lnSpc>
              <a:spcBef>
                <a:spcPts val="0"/>
              </a:spcBef>
              <a:spcAft>
                <a:spcPts val="0"/>
              </a:spcAft>
              <a:buSzPts val="1300"/>
              <a:buFont typeface="Play"/>
              <a:buChar char="-"/>
            </a:pPr>
            <a:r>
              <a:rPr lang="en-GB" sz="1300">
                <a:latin typeface="Play"/>
                <a:ea typeface="Play"/>
                <a:cs typeface="Play"/>
                <a:sym typeface="Play"/>
              </a:rPr>
              <a:t>Andrew File System work is now being carried out as part of the OpenAFS project. This software is compatible with a variety of platforms, including Linux, Apple Mac OS X, Sun Solaris, and Microsoft Windows NT.</a:t>
            </a:r>
            <a:endParaRPr sz="1300">
              <a:latin typeface="Play"/>
              <a:ea typeface="Play"/>
              <a:cs typeface="Play"/>
              <a:sym typeface="Play"/>
            </a:endParaRPr>
          </a:p>
        </p:txBody>
      </p:sp>
      <p:pic>
        <p:nvPicPr>
          <p:cNvPr id="103" name="Google Shape;103;p20"/>
          <p:cNvPicPr preferRelativeResize="0"/>
          <p:nvPr/>
        </p:nvPicPr>
        <p:blipFill rotWithShape="1">
          <a:blip r:embed="rId3">
            <a:alphaModFix/>
          </a:blip>
          <a:srcRect b="0" l="0" r="0" t="9387"/>
          <a:stretch/>
        </p:blipFill>
        <p:spPr>
          <a:xfrm>
            <a:off x="270938" y="964814"/>
            <a:ext cx="4742626" cy="3223125"/>
          </a:xfrm>
          <a:prstGeom prst="rect">
            <a:avLst/>
          </a:prstGeom>
          <a:noFill/>
          <a:ln>
            <a:noFill/>
          </a:ln>
        </p:spPr>
      </p:pic>
      <p:sp>
        <p:nvSpPr>
          <p:cNvPr id="104" name="Google Shape;104;p20"/>
          <p:cNvSpPr txBox="1"/>
          <p:nvPr/>
        </p:nvSpPr>
        <p:spPr>
          <a:xfrm>
            <a:off x="270913" y="4187950"/>
            <a:ext cx="47427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a:latin typeface="Play"/>
                <a:ea typeface="Play"/>
                <a:cs typeface="Play"/>
                <a:sym typeface="Play"/>
              </a:rPr>
              <a:t>Structure</a:t>
            </a:r>
            <a:r>
              <a:rPr lang="en-GB">
                <a:latin typeface="Play"/>
                <a:ea typeface="Play"/>
                <a:cs typeface="Play"/>
                <a:sym typeface="Play"/>
              </a:rPr>
              <a:t> of AFS</a:t>
            </a:r>
            <a:endParaRPr>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000"/>
              <a:buFont typeface="Arial"/>
              <a:buNone/>
            </a:pPr>
            <a:r>
              <a:rPr b="1" lang="en-GB" sz="2000">
                <a:solidFill>
                  <a:schemeClr val="dk1"/>
                </a:solidFill>
                <a:latin typeface="Play"/>
                <a:ea typeface="Play"/>
                <a:cs typeface="Play"/>
                <a:sym typeface="Play"/>
              </a:rPr>
              <a:t>ANDREW FILE SYSTEM (AFS)</a:t>
            </a:r>
            <a:endParaRPr b="1" sz="2000">
              <a:solidFill>
                <a:schemeClr val="dk1"/>
              </a:solidFill>
              <a:latin typeface="Play"/>
              <a:ea typeface="Play"/>
              <a:cs typeface="Play"/>
              <a:sym typeface="Play"/>
            </a:endParaRPr>
          </a:p>
        </p:txBody>
      </p:sp>
      <p:sp>
        <p:nvSpPr>
          <p:cNvPr id="110" name="Google Shape;110;p21"/>
          <p:cNvSpPr txBox="1"/>
          <p:nvPr/>
        </p:nvSpPr>
        <p:spPr>
          <a:xfrm>
            <a:off x="3593025" y="736175"/>
            <a:ext cx="5280000" cy="4026600"/>
          </a:xfrm>
          <a:prstGeom prst="rect">
            <a:avLst/>
          </a:prstGeom>
          <a:noFill/>
          <a:ln>
            <a:noFill/>
          </a:ln>
        </p:spPr>
        <p:txBody>
          <a:bodyPr anchorCtr="0" anchor="ctr" bIns="91425" lIns="91425" spcFirstLastPara="1" rIns="91425" wrap="square" tIns="91425">
            <a:noAutofit/>
          </a:bodyPr>
          <a:lstStyle/>
          <a:p>
            <a:pPr indent="0" lvl="0" marL="0" marR="196820" rtl="0" algn="just">
              <a:lnSpc>
                <a:spcPct val="150000"/>
              </a:lnSpc>
              <a:spcBef>
                <a:spcPts val="0"/>
              </a:spcBef>
              <a:spcAft>
                <a:spcPts val="0"/>
              </a:spcAft>
              <a:buNone/>
            </a:pPr>
            <a:r>
              <a:rPr lang="en-GB">
                <a:solidFill>
                  <a:schemeClr val="dk1"/>
                </a:solidFill>
                <a:latin typeface="Play"/>
                <a:ea typeface="Play"/>
                <a:cs typeface="Play"/>
                <a:sym typeface="Play"/>
              </a:rPr>
              <a:t>Vice (Server)</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Serve files to Venus</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set of trusted servers, collectively called Vice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process running on server side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Vice process dedicated to each Venus client</a:t>
            </a:r>
            <a:endParaRPr>
              <a:solidFill>
                <a:schemeClr val="dk1"/>
              </a:solidFill>
              <a:latin typeface="Play"/>
              <a:ea typeface="Play"/>
              <a:cs typeface="Play"/>
              <a:sym typeface="Play"/>
            </a:endParaRPr>
          </a:p>
          <a:p>
            <a:pPr indent="0" lvl="0" marL="0" marR="19682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0" lvl="0" marL="0" marR="196820" rtl="0" algn="just">
              <a:lnSpc>
                <a:spcPct val="150000"/>
              </a:lnSpc>
              <a:spcBef>
                <a:spcPts val="0"/>
              </a:spcBef>
              <a:spcAft>
                <a:spcPts val="0"/>
              </a:spcAft>
              <a:buNone/>
            </a:pPr>
            <a:r>
              <a:rPr lang="en-GB">
                <a:solidFill>
                  <a:schemeClr val="dk1"/>
                </a:solidFill>
                <a:latin typeface="Play"/>
                <a:ea typeface="Play"/>
                <a:cs typeface="Play"/>
                <a:sym typeface="Play"/>
              </a:rPr>
              <a:t>Venus (Client)</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Cache files from Vice</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Contacts Vice only when a file is opened or closed</a:t>
            </a:r>
            <a:endParaRPr>
              <a:solidFill>
                <a:schemeClr val="dk1"/>
              </a:solidFill>
              <a:latin typeface="Play"/>
              <a:ea typeface="Play"/>
              <a:cs typeface="Play"/>
              <a:sym typeface="Play"/>
            </a:endParaRPr>
          </a:p>
          <a:p>
            <a:pPr indent="-317500" lvl="0" marL="457200" marR="19682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Reading and writing are performed directly on the cached copy (client side)</a:t>
            </a:r>
            <a:endParaRPr b="1">
              <a:solidFill>
                <a:schemeClr val="dk1"/>
              </a:solidFill>
              <a:latin typeface="Play"/>
              <a:ea typeface="Play"/>
              <a:cs typeface="Play"/>
              <a:sym typeface="Play"/>
            </a:endParaRPr>
          </a:p>
        </p:txBody>
      </p:sp>
      <p:pic>
        <p:nvPicPr>
          <p:cNvPr id="111" name="Google Shape;111;p21"/>
          <p:cNvPicPr preferRelativeResize="0"/>
          <p:nvPr/>
        </p:nvPicPr>
        <p:blipFill>
          <a:blip r:embed="rId3">
            <a:alphaModFix/>
          </a:blip>
          <a:stretch>
            <a:fillRect/>
          </a:stretch>
        </p:blipFill>
        <p:spPr>
          <a:xfrm>
            <a:off x="487200" y="855550"/>
            <a:ext cx="2865000" cy="378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