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lay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1ACB01-9C88-46BA-B866-133C3727AE14}">
  <a:tblStyle styleId="{F31ACB01-9C88-46BA-B866-133C3727AE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-regular.fntdata"/><Relationship Id="rId25" Type="http://schemas.openxmlformats.org/officeDocument/2006/relationships/slide" Target="slides/slide19.xml"/><Relationship Id="rId27" Type="http://schemas.openxmlformats.org/officeDocument/2006/relationships/font" Target="fonts/Pl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08844c3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208844c3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08844c39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08844c39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08844c396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08844c396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08844c396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08844c396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08844c39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08844c39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8844c396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8844c396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08844c396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08844c396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08844c39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08844c39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08844c396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08844c396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2d02702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2d02702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08844c39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208844c39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08844c39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08844c39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08844c3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08844c3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08844c39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08844c39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08844c39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08844c39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08844c39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08844c39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8844c39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8844c39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08844c39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08844c39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irjet.net/archives/V9/i3/IRJET-V9I3350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ctrTitle"/>
          </p:nvPr>
        </p:nvSpPr>
        <p:spPr>
          <a:xfrm>
            <a:off x="311700" y="628225"/>
            <a:ext cx="8520600" cy="101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4863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22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CLOCK SYNCHRONIZATION IN DISTRIBUTED SYSTEMS</a:t>
            </a:r>
            <a:endParaRPr b="1" i="0" sz="2200" u="none" cap="none" strike="noStrike">
              <a:solidFill>
                <a:srgbClr val="FF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334525" y="365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{F31ACB01-9C88-46BA-B866-133C3727AE14}</a:tableStyleId>
              </a:tblPr>
              <a:tblGrid>
                <a:gridCol w="8475000"/>
              </a:tblGrid>
              <a:tr h="483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lay"/>
                          <a:ea typeface="Play"/>
                          <a:cs typeface="Play"/>
                          <a:sym typeface="Play"/>
                        </a:rPr>
                        <a:t>Amey Thakur &amp; Mega Satish</a:t>
                      </a:r>
                      <a:endParaRPr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334513" y="3075075"/>
            <a:ext cx="8475000" cy="5787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60000" dist="114300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-GB" sz="1600" u="sng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Presentation by:</a:t>
            </a:r>
            <a:endParaRPr b="1" i="1" sz="1600" u="sng">
              <a:solidFill>
                <a:srgbClr val="22222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34488" y="1583250"/>
            <a:ext cx="8475000" cy="9885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60000" dist="114300">
              <a:srgbClr val="FF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GB">
                <a:solidFill>
                  <a:srgbClr val="222222"/>
                </a:solidFill>
                <a:latin typeface="Play"/>
                <a:ea typeface="Play"/>
                <a:cs typeface="Play"/>
                <a:sym typeface="Play"/>
              </a:rPr>
              <a:t>Published Article: </a:t>
            </a:r>
            <a:r>
              <a:rPr lang="en-GB" u="sng">
                <a:solidFill>
                  <a:srgbClr val="0000FF"/>
                </a:solidFill>
                <a:latin typeface="Play"/>
                <a:ea typeface="Play"/>
                <a:cs typeface="Play"/>
                <a:sym typeface="Pl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https://www.irjet.net/archives/V9/i3/IRJET-V9I3350.pdf</a:t>
            </a:r>
            <a:endParaRPr>
              <a:solidFill>
                <a:srgbClr val="0000FF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270900" y="198100"/>
            <a:ext cx="860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BERKELEY’S</a:t>
            </a:r>
            <a:r>
              <a:rPr b="1" lang="en-GB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ALGORITHM</a:t>
            </a:r>
            <a:endParaRPr b="1" i="0" sz="2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23382" l="3261" r="3280" t="2669"/>
          <a:stretch/>
        </p:blipFill>
        <p:spPr>
          <a:xfrm>
            <a:off x="270900" y="822950"/>
            <a:ext cx="8602198" cy="3828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270900" y="198100"/>
            <a:ext cx="860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NETWORK TIME PROTOCOL</a:t>
            </a:r>
            <a:endParaRPr b="1" i="0" sz="2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5122925" y="1037975"/>
            <a:ext cx="38247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"/>
              <a:buChar char="-"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Provides UTC synchronization service across Internet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SzPts val="1400"/>
              <a:buFont typeface="Play"/>
              <a:buChar char="-"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Uses time servers to synchronize networked processes. 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SzPts val="1400"/>
              <a:buFont typeface="Play"/>
              <a:buChar char="-"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Time servers are connected by synchronized subnet tree.  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SzPts val="1400"/>
              <a:buFont typeface="Play"/>
              <a:buChar char="-"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The root is adjusted directly.  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SzPts val="1400"/>
              <a:buFont typeface="Play"/>
              <a:buChar char="-"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Each node synchronizes its children nodes.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7873" l="14908" r="9414" t="4059"/>
          <a:stretch/>
        </p:blipFill>
        <p:spPr>
          <a:xfrm>
            <a:off x="270900" y="1038050"/>
            <a:ext cx="4938074" cy="36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270900" y="198100"/>
            <a:ext cx="860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LAMPORT’S CLOCK</a:t>
            </a:r>
            <a:endParaRPr b="1" i="0" sz="2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307050" y="794900"/>
            <a:ext cx="8529900" cy="3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Lamport algorithm assigns logical timestamps to events.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Each process has a counter (logical clock).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Initially logical clock is set to 0.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Process increments its counter when a </a:t>
            </a:r>
            <a:r>
              <a:rPr i="1"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send</a:t>
            </a: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or a computation (</a:t>
            </a:r>
            <a:r>
              <a:rPr i="1"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comp</a:t>
            </a: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) step is performed.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Counter is assigned to event as its timestamp.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Send(message) event carries its timestamp.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On recv(message) event, the counter is updated by  </a:t>
            </a:r>
            <a:r>
              <a:rPr i="1"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max(local clock, message timestamp) + 1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270900" y="198100"/>
            <a:ext cx="860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VECTOR CLOCK </a:t>
            </a:r>
            <a:endParaRPr b="1" i="0" sz="2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307050" y="869725"/>
            <a:ext cx="8529900" cy="24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One integer can’t order event in more than one process. 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So, a Vector Clock (VC) is a vector of integers, one entry for each </a:t>
            </a: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princess</a:t>
            </a: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in the entire distributed system.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Label event </a:t>
            </a:r>
            <a:r>
              <a:rPr i="1"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</a:t>
            </a: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with VC(</a:t>
            </a:r>
            <a:r>
              <a:rPr i="1"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</a:t>
            </a: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) = [</a:t>
            </a:r>
            <a:r>
              <a:rPr i="1"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C1, C2, ..., Cn</a:t>
            </a: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]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Each </a:t>
            </a: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entry</a:t>
            </a: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i="1"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Ck</a:t>
            </a: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is a count of events in </a:t>
            </a: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process </a:t>
            </a:r>
            <a:r>
              <a:rPr i="1"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k</a:t>
            </a: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that causally precede </a:t>
            </a:r>
            <a:r>
              <a:rPr i="1"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e.</a:t>
            </a:r>
            <a:endParaRPr i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270900" y="198100"/>
            <a:ext cx="860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ELECTION ALGORITHM</a:t>
            </a:r>
            <a:endParaRPr b="1" i="0" sz="2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307050" y="851000"/>
            <a:ext cx="8529900" cy="22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Many distributed algorithms need one process to act as coordinator.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It doesn't matter which process does the job, just need to pick one.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Election algorithms: technique to pick a unique coordinator (leader election).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Types of election algorithms: Bully and Ring algorithms.</a:t>
            </a:r>
            <a:endParaRPr i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270900" y="198100"/>
            <a:ext cx="860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BULLY</a:t>
            </a:r>
            <a:r>
              <a:rPr b="1" lang="en-GB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ALGORITHM</a:t>
            </a:r>
            <a:endParaRPr b="1" i="0" sz="2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307050" y="1028700"/>
            <a:ext cx="8529900" cy="22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2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b="64050" l="3526" r="51441" t="11233"/>
          <a:stretch/>
        </p:blipFill>
        <p:spPr>
          <a:xfrm>
            <a:off x="671750" y="1556588"/>
            <a:ext cx="1945175" cy="189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 rotWithShape="1">
          <a:blip r:embed="rId4">
            <a:alphaModFix/>
          </a:blip>
          <a:srcRect b="30907" l="51897" r="2769" t="40998"/>
          <a:stretch/>
        </p:blipFill>
        <p:spPr>
          <a:xfrm>
            <a:off x="2085401" y="3329375"/>
            <a:ext cx="2085374" cy="184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 rotWithShape="1">
          <a:blip r:embed="rId5">
            <a:alphaModFix/>
          </a:blip>
          <a:srcRect b="1294" l="17104" r="12763" t="69818"/>
          <a:stretch/>
        </p:blipFill>
        <p:spPr>
          <a:xfrm>
            <a:off x="4853476" y="3291950"/>
            <a:ext cx="3020750" cy="177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215100" y="690700"/>
            <a:ext cx="87438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B</a:t>
            </a:r>
            <a:r>
              <a:rPr lang="en-GB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ully algorithm requires one process to act as the coordinator. Suppose that there are 8 processes in the system, which are numbered from 1 to 8. Initially, process 8 was the coordinator. However, it has just crashed. Process 5 is the first one to notice this failure. The behaviour of the bully algorithm in this situation is illustrated below:</a:t>
            </a:r>
            <a:endParaRPr sz="12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64123" l="50629" r="2184" t="11269"/>
          <a:stretch/>
        </p:blipFill>
        <p:spPr>
          <a:xfrm>
            <a:off x="3507625" y="1468913"/>
            <a:ext cx="2119875" cy="196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 rotWithShape="1">
          <a:blip r:embed="rId4">
            <a:alphaModFix/>
          </a:blip>
          <a:srcRect b="30907" l="3445" r="51221" t="40998"/>
          <a:stretch/>
        </p:blipFill>
        <p:spPr>
          <a:xfrm>
            <a:off x="6518200" y="1468925"/>
            <a:ext cx="2119875" cy="187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270900" y="198100"/>
            <a:ext cx="860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RING</a:t>
            </a:r>
            <a:r>
              <a:rPr b="1" lang="en-GB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ALGORITHM</a:t>
            </a:r>
            <a:endParaRPr b="1" i="0" sz="2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270900" y="690700"/>
            <a:ext cx="8602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Ring algorithm requires one process to act as the coordinator. Suppose there are 6 processes in the system, which are numbered from 0 to 5. Initially, process 5 was the coordinator. However it has just crashed. Process 1 notices this and starts an election. The behavior of the ring algorithm in this situation is illustrated below: 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25" y="1480375"/>
            <a:ext cx="1699251" cy="17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4108" y="3244262"/>
            <a:ext cx="2249000" cy="185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4123" y="3244262"/>
            <a:ext cx="1755773" cy="185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411" y="3261537"/>
            <a:ext cx="1858884" cy="18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7375" y="1494927"/>
            <a:ext cx="1755775" cy="1734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1225" y="1452712"/>
            <a:ext cx="1821554" cy="18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/>
        </p:nvSpPr>
        <p:spPr>
          <a:xfrm>
            <a:off x="270900" y="198100"/>
            <a:ext cx="860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CONCLUSION</a:t>
            </a:r>
            <a:endParaRPr b="1" i="0" sz="2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270900" y="813600"/>
            <a:ext cx="86022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In terms of algorithms, we can conclude that for clock synchronization, both centralized and distributed algorithms must account for the propagation time of messages among each node. 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sequencing of processes and the preservation of resource status requires clock synchronization.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When it comes to the concept of time in distributed systems, the most essential element is to get the events in the right sequence. 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Events can be positioned either in chronological order with Physical Clocks or in a logical order with Lamport's Logical Clocks and Vector Clocks along the execution timeline.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/>
        </p:nvSpPr>
        <p:spPr>
          <a:xfrm>
            <a:off x="270900" y="198100"/>
            <a:ext cx="860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REFERENCES</a:t>
            </a:r>
            <a:endParaRPr b="1" i="0" sz="2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307050" y="794900"/>
            <a:ext cx="8529900" cy="40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[1] </a:t>
            </a: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Latha, C. A., and H. L. Shashidhara. "Clock synchronization in distributed systems." In </a:t>
            </a:r>
            <a:r>
              <a:rPr i="1" lang="en-GB" sz="1100">
                <a:solidFill>
                  <a:srgbClr val="222222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2010 5th International Conference on Industrial and Information Systems</a:t>
            </a: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, pp. 475-480. IEEE, 2010.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[2]  </a:t>
            </a: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Horauer, Martin. "Clock synchronization in distributed systems." PhD diss., 2004.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[3] 	</a:t>
            </a: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Sampath, Amritha, and C. Tripti. "Synchronization in distributed systems." In </a:t>
            </a:r>
            <a:r>
              <a:rPr i="1" lang="en-GB" sz="1100">
                <a:solidFill>
                  <a:srgbClr val="222222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Advances in Computing and Information Technology</a:t>
            </a: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, pp. 417-424. Springer, Berlin, Heidelberg, 2012.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[4] 	</a:t>
            </a: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Biradar, Shripad, Santosh Durugkar, and Subhash Patil. "Handling Clock synchronization Anomalies in Distributed System."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[5] 	</a:t>
            </a: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Simons, Barbara. "An overview of clock synchronization." </a:t>
            </a:r>
            <a:r>
              <a:rPr i="1" lang="en-GB" sz="1100">
                <a:solidFill>
                  <a:srgbClr val="222222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Fault-Tolerant Distributed Computing</a:t>
            </a: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 (1990): 84-96.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[6] Welch, Jennifer Lundelius, and Nancy Lynch. "A new fault-tolerant algorithm for clock synchronization." </a:t>
            </a:r>
            <a:r>
              <a:rPr i="1" lang="en-GB" sz="1100">
                <a:solidFill>
                  <a:srgbClr val="222222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Information and computation</a:t>
            </a: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 77, no. 1 (1988): 1-36.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[7] Arghavani, A., E. Ahmadi, and A. T. Haghighat. "Improved bully election algorithm in distributed systems." In </a:t>
            </a:r>
            <a:r>
              <a:rPr i="1" lang="en-GB" sz="1100">
                <a:solidFill>
                  <a:srgbClr val="222222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ICIMU 2011: Proceedings of the 5th international Conference on Information Technology &amp; Multimedia</a:t>
            </a: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, pp. 1-6. IEEE, 2011.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[8] Soundarabai, Paulsingh &amp; Thriveni, J. &amp; Manjunatha, H. &amp; K R, Venugopal &amp; Patnaik, Lalit. (2013). Message Efficient Ring Leader Election in Distributed Systems.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[9] Baldoni, Roberto, and Michel Raynal. "Fundamentals of distributed computing: A practical tour of vector clock systems." </a:t>
            </a:r>
            <a:r>
              <a:rPr i="1" lang="en-GB" sz="1100">
                <a:solidFill>
                  <a:srgbClr val="222222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IEEE Distributed Systems Online</a:t>
            </a: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 3, no. 2 (2002): 12.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307050" y="512700"/>
            <a:ext cx="8529900" cy="41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228600" rtl="0" algn="ctr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-GB" sz="3000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THANK YOU</a:t>
            </a:r>
            <a:endParaRPr b="1" sz="3000">
              <a:solidFill>
                <a:srgbClr val="FF0000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70900" y="198100"/>
            <a:ext cx="860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AGENDA</a:t>
            </a:r>
            <a:endParaRPr b="1" i="0" sz="2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70900" y="1295850"/>
            <a:ext cx="3883200" cy="25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ay"/>
              <a:buAutoNum type="arabi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What is a 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Distributed Systems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ay"/>
              <a:buAutoNum type="arabi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What is 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Clock Synchronization</a:t>
            </a:r>
            <a:r>
              <a:rPr b="0" i="0" lang="en-GB" sz="1400" u="none" cap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ay"/>
              <a:buAutoNum type="arabicPeriod"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Clock Synchronization Algorithms</a:t>
            </a:r>
            <a:endParaRPr b="0" i="0" sz="1400" u="none" cap="none" strike="noStrik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ay"/>
              <a:buAutoNum type="arabicPeriod"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lay"/>
              <a:buAutoNum type="arabicPeriod"/>
            </a:pPr>
            <a:r>
              <a:rPr b="0" i="0" lang="en-GB" sz="1400" u="none" cap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11158" t="0"/>
          <a:stretch/>
        </p:blipFill>
        <p:spPr>
          <a:xfrm>
            <a:off x="3939025" y="1022888"/>
            <a:ext cx="4719000" cy="309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70900" y="198100"/>
            <a:ext cx="860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DISTRIBUTED SYSTEMS &amp; ITS TYPES</a:t>
            </a:r>
            <a:endParaRPr b="1" i="0" sz="2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68200" y="1601750"/>
            <a:ext cx="8007600" cy="3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Types of Distributed System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Homogeneous Distributed Systems: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175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It is a distributed system such that all nodes have identical hardware, the same type of architecture, and operating system.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Heterogeneous Distributed Systems: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175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It is a distributed system such that each node has its own operating system and machine architecture.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70900" y="728785"/>
            <a:ext cx="8602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Distributed System (DS) is a collection of computers connected via a high-speed communication network.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270900" y="198100"/>
            <a:ext cx="860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NEED TO RESYNCHRONIZE THE CLOCK</a:t>
            </a:r>
            <a:endParaRPr b="1" i="0" sz="2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63750" y="841675"/>
            <a:ext cx="8416500" cy="36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Need for proper allocation of available resources to preserve the state of resources and coordination between processes.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Play"/>
                <a:ea typeface="Play"/>
                <a:cs typeface="Play"/>
                <a:sym typeface="Play"/>
              </a:rPr>
              <a:t>Clock synchronization is critical for resolving these problem and can be implemented by using the physical clock and logical clock.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Synchronizing clocks helps us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"/>
              <a:buChar char="➔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Time-stamping events</a:t>
            </a:r>
            <a:r>
              <a:rPr lang="en-GB">
                <a:solidFill>
                  <a:srgbClr val="FF0000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(provides ‘Fairness’)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"/>
              <a:buChar char="➔"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Ordering events </a:t>
            </a: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(provides ‘Correctness’)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270900" y="198100"/>
            <a:ext cx="860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CLOCK SYNCHRONIZATION </a:t>
            </a:r>
            <a:endParaRPr b="1" i="0" sz="2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68200" y="770600"/>
            <a:ext cx="80076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"/>
              <a:buChar char="-"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In a centralized system, time is unambiguous.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317500" lvl="0" marL="9144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"/>
              <a:buChar char="➔"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One system clock that keeps time, all others nodes follow this time.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3175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"/>
              <a:buChar char="-"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In a decentralized system, each node has its own time. 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317500" lvl="0" marL="9144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"/>
              <a:buChar char="➔"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Problem: an event that occured after another event may not be assigned because of the lack of synchronization of time among the different nodes.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270900" y="198100"/>
            <a:ext cx="860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CLOCK SYNCHRONIZATION</a:t>
            </a:r>
            <a:endParaRPr b="1" i="0" sz="2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363750" y="785575"/>
            <a:ext cx="84165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54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Play"/>
              <a:buChar char="-"/>
            </a:pPr>
            <a:r>
              <a:rPr lang="en-GB">
                <a:solidFill>
                  <a:srgbClr val="202124"/>
                </a:solidFill>
                <a:latin typeface="Play"/>
                <a:ea typeface="Play"/>
                <a:cs typeface="Play"/>
                <a:sym typeface="Play"/>
              </a:rPr>
              <a:t>We need to measure time accurately:</a:t>
            </a:r>
            <a:endParaRPr>
              <a:solidFill>
                <a:srgbClr val="202124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Play"/>
              <a:buChar char="➔"/>
            </a:pPr>
            <a:r>
              <a:rPr lang="en-GB">
                <a:solidFill>
                  <a:srgbClr val="202124"/>
                </a:solidFill>
                <a:latin typeface="Play"/>
                <a:ea typeface="Play"/>
                <a:cs typeface="Play"/>
                <a:sym typeface="Play"/>
              </a:rPr>
              <a:t>To know the time an event occurred at a computer.</a:t>
            </a:r>
            <a:endParaRPr>
              <a:solidFill>
                <a:srgbClr val="202124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Play"/>
              <a:buChar char="➔"/>
            </a:pPr>
            <a:r>
              <a:rPr lang="en-GB">
                <a:solidFill>
                  <a:srgbClr val="202124"/>
                </a:solidFill>
                <a:latin typeface="Play"/>
                <a:ea typeface="Play"/>
                <a:cs typeface="Play"/>
                <a:sym typeface="Play"/>
              </a:rPr>
              <a:t>To do this we need to synchronize its clock with an authoritative external clock.</a:t>
            </a:r>
            <a:endParaRPr>
              <a:solidFill>
                <a:srgbClr val="202124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Play"/>
              <a:buChar char="-"/>
            </a:pPr>
            <a:r>
              <a:rPr lang="en-GB">
                <a:solidFill>
                  <a:srgbClr val="202124"/>
                </a:solidFill>
                <a:latin typeface="Play"/>
                <a:ea typeface="Play"/>
                <a:cs typeface="Play"/>
                <a:sym typeface="Play"/>
              </a:rPr>
              <a:t>Algorithms for clock synchronization useful for:</a:t>
            </a:r>
            <a:endParaRPr>
              <a:solidFill>
                <a:srgbClr val="202124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Play"/>
              <a:buChar char="➔"/>
            </a:pPr>
            <a:r>
              <a:rPr lang="en-GB">
                <a:solidFill>
                  <a:srgbClr val="202124"/>
                </a:solidFill>
                <a:latin typeface="Play"/>
                <a:ea typeface="Play"/>
                <a:cs typeface="Play"/>
                <a:sym typeface="Play"/>
              </a:rPr>
              <a:t>Concurrency control based on timestamp ordering.</a:t>
            </a:r>
            <a:endParaRPr>
              <a:solidFill>
                <a:srgbClr val="202124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Play"/>
              <a:buChar char="➔"/>
            </a:pPr>
            <a:r>
              <a:rPr lang="en-GB">
                <a:solidFill>
                  <a:srgbClr val="202124"/>
                </a:solidFill>
                <a:latin typeface="Play"/>
                <a:ea typeface="Play"/>
                <a:cs typeface="Play"/>
                <a:sym typeface="Play"/>
              </a:rPr>
              <a:t>Authenticity of requests e.g. in Kerberos.</a:t>
            </a:r>
            <a:endParaRPr>
              <a:solidFill>
                <a:srgbClr val="202124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Play"/>
              <a:buChar char="-"/>
            </a:pPr>
            <a:r>
              <a:rPr lang="en-GB">
                <a:solidFill>
                  <a:srgbClr val="202124"/>
                </a:solidFill>
                <a:latin typeface="Play"/>
                <a:ea typeface="Play"/>
                <a:cs typeface="Play"/>
                <a:sym typeface="Play"/>
              </a:rPr>
              <a:t>There is no global clock in a distributed system.</a:t>
            </a:r>
            <a:endParaRPr>
              <a:solidFill>
                <a:srgbClr val="202124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Play"/>
              <a:buChar char="-"/>
            </a:pPr>
            <a:r>
              <a:rPr lang="en-GB">
                <a:solidFill>
                  <a:srgbClr val="202124"/>
                </a:solidFill>
                <a:latin typeface="Play"/>
                <a:ea typeface="Play"/>
                <a:cs typeface="Play"/>
                <a:sym typeface="Play"/>
              </a:rPr>
              <a:t>Logical time is an alternative:</a:t>
            </a:r>
            <a:endParaRPr>
              <a:solidFill>
                <a:srgbClr val="202124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Play"/>
              <a:buChar char="➔"/>
            </a:pPr>
            <a:r>
              <a:rPr lang="en-GB">
                <a:solidFill>
                  <a:srgbClr val="202124"/>
                </a:solidFill>
                <a:latin typeface="Play"/>
                <a:ea typeface="Play"/>
                <a:cs typeface="Play"/>
                <a:sym typeface="Play"/>
              </a:rPr>
              <a:t>It gives ordering of events - also useful for consistency of replicated dat</a:t>
            </a:r>
            <a:r>
              <a:rPr lang="en-GB">
                <a:solidFill>
                  <a:srgbClr val="202124"/>
                </a:solidFill>
                <a:latin typeface="Play"/>
                <a:ea typeface="Play"/>
                <a:cs typeface="Play"/>
                <a:sym typeface="Play"/>
              </a:rPr>
              <a:t>a</a:t>
            </a:r>
            <a:endParaRPr>
              <a:solidFill>
                <a:srgbClr val="202124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270900" y="198100"/>
            <a:ext cx="860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TYPES OF C</a:t>
            </a:r>
            <a:r>
              <a:rPr b="1" lang="en-GB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LOCKS IN SYNCHRONIZATION</a:t>
            </a:r>
            <a:endParaRPr b="1" i="0" sz="2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363750" y="776250"/>
            <a:ext cx="8416500" cy="35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b="1" lang="en-GB">
                <a:latin typeface="Play"/>
                <a:ea typeface="Play"/>
                <a:cs typeface="Play"/>
                <a:sym typeface="Play"/>
              </a:rPr>
              <a:t>Physical clock - 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refers to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 the time based on UTC, which is used as a reference time clock.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3175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"/>
              <a:buChar char="➔"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There are two aspects: 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317500" lvl="0" marL="13716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"/>
              <a:buChar char="-"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Obtaining an accurate value for physical time. 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317500" lvl="0" marL="13716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"/>
              <a:buChar char="-"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Synchronizing the concept of physical time throughout the distributed system.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Play"/>
              <a:buChar char="-"/>
            </a:pPr>
            <a:r>
              <a:rPr b="1" lang="en-GB">
                <a:latin typeface="Play"/>
                <a:ea typeface="Play"/>
                <a:cs typeface="Play"/>
                <a:sym typeface="Play"/>
              </a:rPr>
              <a:t>Logical clock -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 refers to the relative time and maintain logical consistency.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317500" lvl="0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"/>
              <a:buChar char="➔"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The essence of logical clocks is based on the 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happened-before relationship. 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270900" y="198100"/>
            <a:ext cx="860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HAPPENED BEFORE RELATIONSHIP</a:t>
            </a:r>
            <a:r>
              <a:rPr b="1" lang="en-GB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endParaRPr b="1" i="0" sz="2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363750" y="823000"/>
            <a:ext cx="84165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"/>
              <a:buChar char="-"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If two events, </a:t>
            </a:r>
            <a:r>
              <a:rPr i="1" lang="en-GB">
                <a:latin typeface="Play"/>
                <a:ea typeface="Play"/>
                <a:cs typeface="Play"/>
                <a:sym typeface="Play"/>
              </a:rPr>
              <a:t>a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 and </a:t>
            </a:r>
            <a:r>
              <a:rPr i="1" lang="en-GB">
                <a:latin typeface="Play"/>
                <a:ea typeface="Play"/>
                <a:cs typeface="Play"/>
                <a:sym typeface="Play"/>
              </a:rPr>
              <a:t>b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, occurred at the same process, they occurred in the order of which they were observed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, 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i.e., </a:t>
            </a:r>
            <a:r>
              <a:rPr i="1" lang="en-GB">
                <a:latin typeface="Play"/>
                <a:ea typeface="Play"/>
                <a:cs typeface="Play"/>
                <a:sym typeface="Play"/>
              </a:rPr>
              <a:t>a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 &gt; </a:t>
            </a:r>
            <a:r>
              <a:rPr i="1" lang="en-GB">
                <a:latin typeface="Play"/>
                <a:ea typeface="Play"/>
                <a:cs typeface="Play"/>
                <a:sym typeface="Play"/>
              </a:rPr>
              <a:t>b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.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"/>
              <a:buChar char="-"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If a sends a message to </a:t>
            </a:r>
            <a:r>
              <a:rPr i="1" lang="en-GB">
                <a:latin typeface="Play"/>
                <a:ea typeface="Play"/>
                <a:cs typeface="Play"/>
                <a:sym typeface="Play"/>
              </a:rPr>
              <a:t>b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, then </a:t>
            </a:r>
            <a:r>
              <a:rPr i="1" lang="en-GB">
                <a:latin typeface="Play"/>
                <a:ea typeface="Play"/>
                <a:cs typeface="Play"/>
                <a:sym typeface="Play"/>
              </a:rPr>
              <a:t>a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 &gt; </a:t>
            </a:r>
            <a:r>
              <a:rPr i="1" lang="en-GB">
                <a:latin typeface="Play"/>
                <a:ea typeface="Play"/>
                <a:cs typeface="Play"/>
                <a:sym typeface="Play"/>
              </a:rPr>
              <a:t>b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. </a:t>
            </a: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i.e.,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 you cannot receive something before it is sent. This relationship holds regardless of where events </a:t>
            </a:r>
            <a:r>
              <a:rPr i="1" lang="en-GB">
                <a:latin typeface="Play"/>
                <a:ea typeface="Play"/>
                <a:cs typeface="Play"/>
                <a:sym typeface="Play"/>
              </a:rPr>
              <a:t>a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 and </a:t>
            </a:r>
            <a:r>
              <a:rPr i="1" lang="en-GB">
                <a:latin typeface="Play"/>
                <a:ea typeface="Play"/>
                <a:cs typeface="Play"/>
                <a:sym typeface="Play"/>
              </a:rPr>
              <a:t>b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 occur.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"/>
              <a:buChar char="-"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The happen-before relationship is transitive. 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"/>
              <a:buChar char="-"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If </a:t>
            </a:r>
            <a:r>
              <a:rPr i="1" lang="en-GB">
                <a:latin typeface="Play"/>
                <a:ea typeface="Play"/>
                <a:cs typeface="Play"/>
                <a:sym typeface="Play"/>
              </a:rPr>
              <a:t>a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 happens before </a:t>
            </a:r>
            <a:r>
              <a:rPr i="1" lang="en-GB">
                <a:latin typeface="Play"/>
                <a:ea typeface="Play"/>
                <a:cs typeface="Play"/>
                <a:sym typeface="Play"/>
              </a:rPr>
              <a:t>b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 and </a:t>
            </a:r>
            <a:r>
              <a:rPr i="1" lang="en-GB">
                <a:latin typeface="Play"/>
                <a:ea typeface="Play"/>
                <a:cs typeface="Play"/>
                <a:sym typeface="Play"/>
              </a:rPr>
              <a:t>b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 happens before </a:t>
            </a:r>
            <a:r>
              <a:rPr i="1" lang="en-GB">
                <a:latin typeface="Play"/>
                <a:ea typeface="Play"/>
                <a:cs typeface="Play"/>
                <a:sym typeface="Play"/>
              </a:rPr>
              <a:t>c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, then </a:t>
            </a:r>
            <a:r>
              <a:rPr i="1" lang="en-GB">
                <a:latin typeface="Play"/>
                <a:ea typeface="Play"/>
                <a:cs typeface="Play"/>
                <a:sym typeface="Play"/>
              </a:rPr>
              <a:t>a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 happens before </a:t>
            </a:r>
            <a:r>
              <a:rPr i="1" lang="en-GB">
                <a:latin typeface="Play"/>
                <a:ea typeface="Play"/>
                <a:cs typeface="Play"/>
                <a:sym typeface="Play"/>
              </a:rPr>
              <a:t>c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. </a:t>
            </a: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i.e.,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 if </a:t>
            </a:r>
            <a:r>
              <a:rPr i="1" lang="en-GB">
                <a:latin typeface="Play"/>
                <a:ea typeface="Play"/>
                <a:cs typeface="Play"/>
                <a:sym typeface="Play"/>
              </a:rPr>
              <a:t>a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 &gt; </a:t>
            </a:r>
            <a:r>
              <a:rPr i="1" lang="en-GB">
                <a:latin typeface="Play"/>
                <a:ea typeface="Play"/>
                <a:cs typeface="Play"/>
                <a:sym typeface="Play"/>
              </a:rPr>
              <a:t>b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 and </a:t>
            </a:r>
            <a:r>
              <a:rPr i="1" lang="en-GB">
                <a:latin typeface="Play"/>
                <a:ea typeface="Play"/>
                <a:cs typeface="Play"/>
                <a:sym typeface="Play"/>
              </a:rPr>
              <a:t>b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 &gt; </a:t>
            </a:r>
            <a:r>
              <a:rPr i="1" lang="en-GB">
                <a:latin typeface="Play"/>
                <a:ea typeface="Play"/>
                <a:cs typeface="Play"/>
                <a:sym typeface="Play"/>
              </a:rPr>
              <a:t>c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, then </a:t>
            </a:r>
            <a:r>
              <a:rPr i="1" lang="en-GB">
                <a:latin typeface="Play"/>
                <a:ea typeface="Play"/>
                <a:cs typeface="Play"/>
                <a:sym typeface="Play"/>
              </a:rPr>
              <a:t>a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 &gt; </a:t>
            </a:r>
            <a:r>
              <a:rPr i="1" lang="en-GB">
                <a:latin typeface="Play"/>
                <a:ea typeface="Play"/>
                <a:cs typeface="Play"/>
                <a:sym typeface="Play"/>
              </a:rPr>
              <a:t>c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.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270900" y="198100"/>
            <a:ext cx="860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CRISTIAN’S ALGORITHM</a:t>
            </a:r>
            <a:endParaRPr b="1" i="0" sz="2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5619263" y="2347350"/>
            <a:ext cx="34788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Here, the 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client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approaches</a:t>
            </a:r>
            <a:r>
              <a:rPr lang="en-GB">
                <a:latin typeface="Play"/>
                <a:ea typeface="Play"/>
                <a:cs typeface="Play"/>
                <a:sym typeface="Play"/>
              </a:rPr>
              <a:t> the server. 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076" y="792825"/>
            <a:ext cx="2615200" cy="15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39" y="792813"/>
            <a:ext cx="4404911" cy="237863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270900" y="3048675"/>
            <a:ext cx="83955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Algorithm: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Let S be the time server and Ts be its time.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Process P requests the time from S.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Char char="-"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After receiving the request from P, S prepares a response and appends time Ts from its own clock and then sends it back to P.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