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317" r:id="rId2"/>
    <p:sldId id="443" r:id="rId3"/>
    <p:sldId id="385" r:id="rId4"/>
    <p:sldId id="319" r:id="rId5"/>
    <p:sldId id="291" r:id="rId6"/>
    <p:sldId id="302" r:id="rId7"/>
    <p:sldId id="349" r:id="rId8"/>
    <p:sldId id="292" r:id="rId9"/>
    <p:sldId id="350" r:id="rId10"/>
    <p:sldId id="378" r:id="rId11"/>
    <p:sldId id="382" r:id="rId12"/>
    <p:sldId id="351" r:id="rId13"/>
    <p:sldId id="353" r:id="rId14"/>
    <p:sldId id="379" r:id="rId15"/>
    <p:sldId id="387" r:id="rId16"/>
    <p:sldId id="388" r:id="rId17"/>
    <p:sldId id="389" r:id="rId18"/>
    <p:sldId id="383" r:id="rId19"/>
    <p:sldId id="390" r:id="rId20"/>
    <p:sldId id="384" r:id="rId21"/>
    <p:sldId id="386" r:id="rId22"/>
    <p:sldId id="392" r:id="rId23"/>
    <p:sldId id="391" r:id="rId24"/>
    <p:sldId id="393" r:id="rId25"/>
    <p:sldId id="394" r:id="rId26"/>
    <p:sldId id="395" r:id="rId27"/>
    <p:sldId id="396" r:id="rId28"/>
    <p:sldId id="397" r:id="rId29"/>
    <p:sldId id="883" r:id="rId30"/>
    <p:sldId id="345" r:id="rId31"/>
    <p:sldId id="909" r:id="rId32"/>
    <p:sldId id="381" r:id="rId33"/>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409FCD-2856-2E4C-AB90-923C6D13FD72}">
          <p14:sldIdLst>
            <p14:sldId id="317"/>
            <p14:sldId id="443"/>
            <p14:sldId id="385"/>
          </p14:sldIdLst>
        </p14:section>
        <p14:section name="Section 1: Course objectives and overview" id="{D14ABC7E-2DF8-C84D-8E33-0AA7ECC1659E}">
          <p14:sldIdLst>
            <p14:sldId id="319"/>
            <p14:sldId id="291"/>
            <p14:sldId id="302"/>
            <p14:sldId id="349"/>
            <p14:sldId id="292"/>
            <p14:sldId id="350"/>
            <p14:sldId id="378"/>
            <p14:sldId id="382"/>
            <p14:sldId id="351"/>
            <p14:sldId id="353"/>
            <p14:sldId id="379"/>
            <p14:sldId id="387"/>
            <p14:sldId id="388"/>
            <p14:sldId id="389"/>
          </p14:sldIdLst>
        </p14:section>
        <p14:section name="Section 2: Certification exam information" id="{F06E68C8-3D39-8D48-8A7E-D90DB82F4311}">
          <p14:sldIdLst>
            <p14:sldId id="383"/>
            <p14:sldId id="390"/>
            <p14:sldId id="384"/>
          </p14:sldIdLst>
        </p14:section>
        <p14:section name="Section 3: AWS Documentation" id="{B31324D1-C0C2-1E48-9689-19C5DFEA62E3}">
          <p14:sldIdLst>
            <p14:sldId id="386"/>
            <p14:sldId id="392"/>
          </p14:sldIdLst>
        </p14:section>
        <p14:section name="Activity: Documentation scavenger hunt" id="{C3AC1DF3-E8E3-0746-A91F-7E9F265775BA}">
          <p14:sldIdLst>
            <p14:sldId id="391"/>
            <p14:sldId id="393"/>
            <p14:sldId id="394"/>
            <p14:sldId id="395"/>
            <p14:sldId id="396"/>
            <p14:sldId id="397"/>
          </p14:sldIdLst>
        </p14:section>
        <p14:section name="Module wrap-up" id="{B917014F-99A0-0E45-89AA-E99DFE7548E6}">
          <p14:sldIdLst>
            <p14:sldId id="883"/>
            <p14:sldId id="345"/>
            <p14:sldId id="909"/>
            <p14:sldId id="3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 Melissa" initials="HM" lastIdx="5" clrIdx="0">
    <p:extLst>
      <p:ext uri="{19B8F6BF-5375-455C-9EA6-DF929625EA0E}">
        <p15:presenceInfo xmlns:p15="http://schemas.microsoft.com/office/powerpoint/2012/main" userId="S-1-5-21-1407069837-2091007605-538272213-25781389" providerId="AD"/>
      </p:ext>
    </p:extLst>
  </p:cmAuthor>
  <p:cmAuthor id="2" name="Yoshii, June" initials="YJ" lastIdx="29" clrIdx="1">
    <p:extLst>
      <p:ext uri="{19B8F6BF-5375-455C-9EA6-DF929625EA0E}">
        <p15:presenceInfo xmlns:p15="http://schemas.microsoft.com/office/powerpoint/2012/main" userId="S-1-5-21-1407069837-2091007605-538272213-300324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E7"/>
    <a:srgbClr val="16966D"/>
    <a:srgbClr val="4E24A7"/>
    <a:srgbClr val="E817E4"/>
    <a:srgbClr val="FE5496"/>
    <a:srgbClr val="B3EB5B"/>
    <a:srgbClr val="FF9B29"/>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61518" autoAdjust="0"/>
  </p:normalViewPr>
  <p:slideViewPr>
    <p:cSldViewPr snapToGrid="0" snapToObjects="1" showGuides="1">
      <p:cViewPr varScale="1">
        <p:scale>
          <a:sx n="44" d="100"/>
          <a:sy n="44" d="100"/>
        </p:scale>
        <p:origin x="558" y="42"/>
      </p:cViewPr>
      <p:guideLst>
        <p:guide orient="horz" pos="2160"/>
        <p:guide pos="3840"/>
      </p:guideLst>
    </p:cSldViewPr>
  </p:slideViewPr>
  <p:outlineViewPr>
    <p:cViewPr>
      <p:scale>
        <a:sx n="33" d="100"/>
        <a:sy n="33" d="100"/>
      </p:scale>
      <p:origin x="0" y="0"/>
    </p:cViewPr>
  </p:outlineViewPr>
  <p:notesTextViewPr>
    <p:cViewPr>
      <p:scale>
        <a:sx n="1" d="1"/>
        <a:sy n="1" d="1"/>
      </p:scale>
      <p:origin x="0" y="-888"/>
    </p:cViewPr>
  </p:notesTextViewPr>
  <p:sorterViewPr>
    <p:cViewPr>
      <p:scale>
        <a:sx n="140" d="100"/>
        <a:sy n="140" d="100"/>
      </p:scale>
      <p:origin x="0" y="0"/>
    </p:cViewPr>
  </p:sorterViewPr>
  <p:notesViewPr>
    <p:cSldViewPr snapToGrid="0" snapToObjects="1"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3/23/2021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ws.amazon.com/certification/certification-prep/?src=certification-faqs"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aws.amazon.com/certification/" TargetMode="External"/><Relationship Id="rId4" Type="http://schemas.openxmlformats.org/officeDocument/2006/relationships/hyperlink" Target="https://aws.amazon.com/certification/recertifica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aws.amazon.com/whitepapers/latest/aws-overview/amazon-web-services-cloud-platform.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aws.amazon.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aws.amazon.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aws.amazon.c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aws.amazon.co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aws.amazon.co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aws.amazon.com/certific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docs.aws.amazon.com/" TargetMode="External"/><Relationship Id="rId4" Type="http://schemas.openxmlformats.org/officeDocument/2006/relationships/hyperlink" Target="https://aws.amazon.com/certification/certified-cloud-practitioner/"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fre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Welcome to AWS Academy Cloud Foundations!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cs typeface="Arial"/>
            </a:endParaRPr>
          </a:p>
        </p:txBody>
      </p:sp>
    </p:spTree>
    <p:extLst>
      <p:ext uri="{BB962C8B-B14F-4D97-AF65-F5344CB8AC3E}">
        <p14:creationId xmlns:p14="http://schemas.microsoft.com/office/powerpoint/2010/main" val="1719622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Module 3 provides an overview of the AWS global infrastructure.</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In Section 1, you are introduced to the major parts of the </a:t>
            </a:r>
            <a:r>
              <a:rPr lang="en-US" sz="1100" b="1" kern="1200" dirty="0">
                <a:solidFill>
                  <a:schemeClr val="tx1"/>
                </a:solidFill>
                <a:effectLst/>
                <a:latin typeface="+mn-lt"/>
                <a:ea typeface="+mn-ea"/>
                <a:cs typeface="+mn-cs"/>
              </a:rPr>
              <a:t>AWS Global Infrastructure</a:t>
            </a:r>
            <a:r>
              <a:rPr lang="en-US" sz="1100" kern="1200" dirty="0">
                <a:solidFill>
                  <a:schemeClr val="tx1"/>
                </a:solidFill>
                <a:effectLst/>
                <a:latin typeface="+mn-lt"/>
                <a:ea typeface="+mn-ea"/>
                <a:cs typeface="+mn-cs"/>
              </a:rPr>
              <a:t>, including Regions, Availability Zones, the network infrastructure, and Points of Presence. </a:t>
            </a:r>
          </a:p>
          <a:p>
            <a:endParaRPr lang="en-US" sz="1100" dirty="0"/>
          </a:p>
          <a:p>
            <a:r>
              <a:rPr lang="en-US" sz="1100" kern="1200" dirty="0">
                <a:solidFill>
                  <a:schemeClr val="tx1"/>
                </a:solidFill>
                <a:effectLst/>
                <a:latin typeface="+mn-lt"/>
                <a:ea typeface="+mn-ea"/>
                <a:cs typeface="+mn-cs"/>
              </a:rPr>
              <a:t>In Section 2, you are shown a listing of all the </a:t>
            </a:r>
            <a:r>
              <a:rPr lang="en-US" sz="1100" b="1" kern="1200" dirty="0">
                <a:solidFill>
                  <a:schemeClr val="tx1"/>
                </a:solidFill>
                <a:effectLst/>
                <a:latin typeface="+mn-lt"/>
                <a:ea typeface="+mn-ea"/>
                <a:cs typeface="+mn-cs"/>
              </a:rPr>
              <a:t>AWS service categories</a:t>
            </a:r>
            <a:r>
              <a:rPr lang="en-US" sz="1100" kern="1200" dirty="0">
                <a:solidFill>
                  <a:schemeClr val="tx1"/>
                </a:solidFill>
                <a:effectLst/>
                <a:latin typeface="+mn-lt"/>
                <a:ea typeface="+mn-ea"/>
                <a:cs typeface="+mn-cs"/>
              </a:rPr>
              <a:t>, and then you are provided with a listing of each of the services that this course will discuss. The module ends with an AWS Management Console clickthrough activity.</a:t>
            </a:r>
          </a:p>
          <a:p>
            <a:endParaRPr lang="en-US" sz="1100" dirty="0"/>
          </a:p>
        </p:txBody>
      </p:sp>
    </p:spTree>
    <p:extLst>
      <p:ext uri="{BB962C8B-B14F-4D97-AF65-F5344CB8AC3E}">
        <p14:creationId xmlns:p14="http://schemas.microsoft.com/office/powerpoint/2010/main" val="194138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32613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This module provides an introduction to the AWS approach to security.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Section 1, you are introduced to the </a:t>
            </a:r>
            <a:r>
              <a:rPr lang="en-US" sz="1100" b="1" kern="1200" dirty="0">
                <a:solidFill>
                  <a:schemeClr val="tx1"/>
                </a:solidFill>
                <a:effectLst/>
                <a:latin typeface="+mn-lt"/>
                <a:ea typeface="+mn-ea"/>
                <a:cs typeface="+mn-cs"/>
              </a:rPr>
              <a:t>AWS shared responsibility model</a:t>
            </a:r>
            <a:r>
              <a:rPr lang="en-US" sz="1100" kern="1200" dirty="0">
                <a:solidFill>
                  <a:schemeClr val="tx1"/>
                </a:solidFill>
                <a:effectLst/>
                <a:latin typeface="+mn-lt"/>
                <a:ea typeface="+mn-ea"/>
                <a:cs typeface="+mn-cs"/>
              </a:rPr>
              <a:t>, which specifies which responsibilities belong to the customer and which responsibilities belong to AWS.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2 introduces you to the key concepts of </a:t>
            </a:r>
            <a:r>
              <a:rPr lang="en-US" sz="1100" b="1" kern="1200" dirty="0">
                <a:solidFill>
                  <a:schemeClr val="tx1"/>
                </a:solidFill>
                <a:effectLst/>
                <a:latin typeface="+mn-lt"/>
                <a:ea typeface="+mn-ea"/>
                <a:cs typeface="+mn-cs"/>
              </a:rPr>
              <a:t>AWS Identity and Access Management (IAM)</a:t>
            </a:r>
            <a:r>
              <a:rPr lang="en-US" sz="1100" b="0" kern="1200" dirty="0">
                <a:solidFill>
                  <a:schemeClr val="tx1"/>
                </a:solidFill>
                <a:effectLst/>
                <a:latin typeface="+mn-lt"/>
                <a:ea typeface="+mn-ea"/>
                <a:cs typeface="+mn-cs"/>
              </a:rPr>
              <a:t>,</a:t>
            </a:r>
            <a:r>
              <a:rPr lang="en-US" sz="1100" kern="1200" dirty="0">
                <a:solidFill>
                  <a:schemeClr val="tx1"/>
                </a:solidFill>
                <a:effectLst/>
                <a:latin typeface="+mn-lt"/>
                <a:ea typeface="+mn-ea"/>
                <a:cs typeface="+mn-cs"/>
              </a:rPr>
              <a:t> including users, groups, policies, and roles.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3 provides guidance on </a:t>
            </a:r>
            <a:r>
              <a:rPr lang="en-US" sz="1100" b="1" kern="1200" dirty="0">
                <a:solidFill>
                  <a:schemeClr val="tx1"/>
                </a:solidFill>
                <a:effectLst/>
                <a:latin typeface="+mn-lt"/>
                <a:ea typeface="+mn-ea"/>
                <a:cs typeface="+mn-cs"/>
              </a:rPr>
              <a:t>how to secure a new AWS account</a:t>
            </a:r>
            <a:r>
              <a:rPr lang="en-US" sz="1100" kern="1200" dirty="0">
                <a:solidFill>
                  <a:schemeClr val="tx1"/>
                </a:solidFill>
                <a:effectLst/>
                <a:latin typeface="+mn-lt"/>
                <a:ea typeface="+mn-ea"/>
                <a:cs typeface="+mn-cs"/>
              </a:rPr>
              <a:t>. It discusses how you should avoid using the AWS account root user for day-to-day activities. It also discusses best practices, such as creating IAM users that have multi-factor authentication (MFA) enabled.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3 highlights other ways to</a:t>
            </a:r>
            <a:r>
              <a:rPr lang="en-US" sz="1100" b="1" kern="1200" dirty="0">
                <a:solidFill>
                  <a:schemeClr val="tx1"/>
                </a:solidFill>
                <a:effectLst/>
                <a:latin typeface="+mn-lt"/>
                <a:ea typeface="+mn-ea"/>
                <a:cs typeface="+mn-cs"/>
              </a:rPr>
              <a:t> secure accounts</a:t>
            </a:r>
            <a:r>
              <a:rPr lang="en-US" sz="1100" kern="1200" dirty="0">
                <a:solidFill>
                  <a:schemeClr val="tx1"/>
                </a:solidFill>
                <a:effectLst/>
                <a:latin typeface="+mn-lt"/>
                <a:ea typeface="+mn-ea"/>
                <a:cs typeface="+mn-cs"/>
              </a:rPr>
              <a:t>. It discusses the security-related features of AWS Organizations, which include service control policies. This section also discusses AWS Shield, Amazon Cognito, and</a:t>
            </a:r>
            <a:r>
              <a:rPr lang="en-US" sz="1100" b="0" kern="1200" dirty="0">
                <a:solidFill>
                  <a:schemeClr val="tx1"/>
                </a:solidFill>
                <a:effectLst/>
                <a:latin typeface="+mn-lt"/>
                <a:ea typeface="+mn-ea"/>
                <a:cs typeface="+mn-cs"/>
              </a:rPr>
              <a:t> AWS Key Management Service (AWS KMS).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5 discusses how to </a:t>
            </a:r>
            <a:r>
              <a:rPr lang="en-US" sz="1100" b="1" kern="1200" dirty="0">
                <a:solidFill>
                  <a:schemeClr val="tx1"/>
                </a:solidFill>
                <a:effectLst/>
                <a:latin typeface="+mn-lt"/>
                <a:ea typeface="+mn-ea"/>
                <a:cs typeface="+mn-cs"/>
              </a:rPr>
              <a:t>secure data on AWS</a:t>
            </a:r>
            <a:r>
              <a:rPr lang="en-US" sz="1100" kern="1200" dirty="0">
                <a:solidFill>
                  <a:schemeClr val="tx1"/>
                </a:solidFill>
                <a:effectLst/>
                <a:latin typeface="+mn-lt"/>
                <a:ea typeface="+mn-ea"/>
                <a:cs typeface="+mn-cs"/>
              </a:rPr>
              <a:t>. Topics include encryption of data at rest and data in transit, and discusses options for securing data that is stored on Amazon Simple Storage</a:t>
            </a:r>
            <a:r>
              <a:rPr lang="en-US" sz="1100" kern="1200" baseline="0" dirty="0">
                <a:solidFill>
                  <a:schemeClr val="tx1"/>
                </a:solidFill>
                <a:effectLst/>
                <a:latin typeface="+mn-lt"/>
                <a:ea typeface="+mn-ea"/>
                <a:cs typeface="+mn-cs"/>
              </a:rPr>
              <a:t> Service (Amazon</a:t>
            </a:r>
            <a:r>
              <a:rPr lang="en-US" sz="1100" kern="1200" dirty="0">
                <a:solidFill>
                  <a:schemeClr val="tx1"/>
                </a:solidFill>
                <a:effectLst/>
                <a:latin typeface="+mn-lt"/>
                <a:ea typeface="+mn-ea"/>
                <a:cs typeface="+mn-cs"/>
              </a:rPr>
              <a:t> S3).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Finally, Section 6 discusses how AWS supports customer efforts to deploy solutions that are in </a:t>
            </a:r>
            <a:r>
              <a:rPr lang="en-US" sz="1100" b="1" kern="1200" dirty="0">
                <a:solidFill>
                  <a:schemeClr val="tx1"/>
                </a:solidFill>
                <a:effectLst/>
                <a:latin typeface="+mn-lt"/>
                <a:ea typeface="+mn-ea"/>
                <a:cs typeface="+mn-cs"/>
              </a:rPr>
              <a:t>compliance</a:t>
            </a:r>
            <a:r>
              <a:rPr lang="en-US" sz="1100" kern="1200" dirty="0">
                <a:solidFill>
                  <a:schemeClr val="tx1"/>
                </a:solidFill>
                <a:effectLst/>
                <a:latin typeface="+mn-lt"/>
                <a:ea typeface="+mn-ea"/>
                <a:cs typeface="+mn-cs"/>
              </a:rPr>
              <a:t> with laws and regulations. It also discusses the certifications that AWS maintains and AWS services—such as AWS Config and AWS Artifact—that support compliance. </a:t>
            </a:r>
          </a:p>
          <a:p>
            <a:endParaRPr lang="en-US" sz="1100" dirty="0"/>
          </a:p>
          <a:p>
            <a:endParaRPr lang="en-US" sz="1100" dirty="0"/>
          </a:p>
        </p:txBody>
      </p:sp>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670980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30784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purpose of this module is to introduce you to the fundamental of AWS networking and content delivery services: Amazon Virtual Private Cloud (Amazon VPC), Amazon Route 53, and Amazon CloudFront. You will have the opportunity to label a virtual</a:t>
            </a:r>
            <a:r>
              <a:rPr lang="en-US" sz="1100" kern="1200" baseline="0" dirty="0">
                <a:solidFill>
                  <a:schemeClr val="tx1"/>
                </a:solidFill>
                <a:effectLst/>
                <a:latin typeface="+mn-lt"/>
                <a:ea typeface="+mn-ea"/>
                <a:cs typeface="+mn-cs"/>
              </a:rPr>
              <a:t> private cloud (</a:t>
            </a:r>
            <a:r>
              <a:rPr lang="en-US" sz="1100" kern="1200" dirty="0">
                <a:solidFill>
                  <a:schemeClr val="tx1"/>
                </a:solidFill>
                <a:effectLst/>
                <a:latin typeface="+mn-lt"/>
                <a:ea typeface="+mn-ea"/>
                <a:cs typeface="+mn-cs"/>
              </a:rPr>
              <a:t>VPC) network architecture diagram, design a VPC, watch how a VPC is built, and finally build a VPC yourself. </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1 discusses </a:t>
            </a:r>
            <a:r>
              <a:rPr lang="en-US" sz="1100" b="1" kern="1200" dirty="0">
                <a:solidFill>
                  <a:schemeClr val="tx1"/>
                </a:solidFill>
                <a:effectLst/>
                <a:latin typeface="+mn-lt"/>
                <a:ea typeface="+mn-ea"/>
                <a:cs typeface="+mn-cs"/>
              </a:rPr>
              <a:t>networking concepts</a:t>
            </a:r>
            <a:r>
              <a:rPr lang="en-US" sz="1100" kern="1200" dirty="0">
                <a:solidFill>
                  <a:schemeClr val="tx1"/>
                </a:solidFill>
                <a:effectLst/>
                <a:latin typeface="+mn-lt"/>
                <a:ea typeface="+mn-ea"/>
                <a:cs typeface="+mn-cs"/>
              </a:rPr>
              <a:t> that will be referenced throughout the rest of the module: network, subnet, IPv4 and IPv6 addresses, and Classless Inter-Domain Routing (CIDR) notation.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2 provides an overview of the key terminology and features of </a:t>
            </a:r>
            <a:r>
              <a:rPr lang="en-US" sz="1100" b="1" kern="1200" dirty="0">
                <a:solidFill>
                  <a:schemeClr val="tx1"/>
                </a:solidFill>
                <a:effectLst/>
                <a:latin typeface="+mn-lt"/>
                <a:ea typeface="+mn-ea"/>
                <a:cs typeface="+mn-cs"/>
              </a:rPr>
              <a:t>Amazon VPC</a:t>
            </a:r>
            <a:r>
              <a:rPr lang="en-US" sz="1100" kern="1200" dirty="0">
                <a:solidFill>
                  <a:schemeClr val="tx1"/>
                </a:solidFill>
                <a:effectLst/>
                <a:latin typeface="+mn-lt"/>
                <a:ea typeface="+mn-ea"/>
                <a:cs typeface="+mn-cs"/>
              </a:rPr>
              <a:t>, which you must be familiar with when you design and build your own virtual private clouds (VPCs).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Section 3, you learn about several important </a:t>
            </a:r>
            <a:r>
              <a:rPr lang="en-US" sz="1100" b="1" kern="1200" dirty="0">
                <a:solidFill>
                  <a:schemeClr val="tx1"/>
                </a:solidFill>
                <a:effectLst/>
                <a:latin typeface="+mn-lt"/>
                <a:ea typeface="+mn-ea"/>
                <a:cs typeface="+mn-cs"/>
              </a:rPr>
              <a:t>VPC networking </a:t>
            </a:r>
            <a:r>
              <a:rPr lang="en-US" sz="1100" kern="1200" dirty="0">
                <a:solidFill>
                  <a:schemeClr val="tx1"/>
                </a:solidFill>
                <a:effectLst/>
                <a:latin typeface="+mn-lt"/>
                <a:ea typeface="+mn-ea"/>
                <a:cs typeface="+mn-cs"/>
              </a:rPr>
              <a:t>options: internet gateway, network address translation (NAT) gateway, VPC endpoints, VPC sharing, VPC peering, AWS Site-to-Site VPN, AWS Direct Connect, and AWS Transit Gateway.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Section 4, you learn </a:t>
            </a:r>
            <a:r>
              <a:rPr lang="en-US" sz="1100" b="1" kern="1200" dirty="0">
                <a:solidFill>
                  <a:schemeClr val="tx1"/>
                </a:solidFill>
                <a:effectLst/>
                <a:latin typeface="+mn-lt"/>
                <a:ea typeface="+mn-ea"/>
                <a:cs typeface="+mn-cs"/>
              </a:rPr>
              <a:t>how to secure VPCs</a:t>
            </a:r>
            <a:r>
              <a:rPr lang="en-US" sz="1100" kern="1200" dirty="0">
                <a:solidFill>
                  <a:schemeClr val="tx1"/>
                </a:solidFill>
                <a:effectLst/>
                <a:latin typeface="+mn-lt"/>
                <a:ea typeface="+mn-ea"/>
                <a:cs typeface="+mn-cs"/>
              </a:rPr>
              <a:t> with network access control lists (network ACLs) and security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5 covers Domain Name System (DNS) resolution and </a:t>
            </a:r>
            <a:r>
              <a:rPr lang="en-US" sz="1100" b="1" kern="1200" dirty="0">
                <a:solidFill>
                  <a:schemeClr val="tx1"/>
                </a:solidFill>
                <a:effectLst/>
                <a:latin typeface="+mn-lt"/>
                <a:ea typeface="+mn-ea"/>
                <a:cs typeface="+mn-cs"/>
              </a:rPr>
              <a:t>Amazon Route 53</a:t>
            </a:r>
            <a:r>
              <a:rPr lang="en-US" sz="1100" kern="1200" dirty="0">
                <a:solidFill>
                  <a:schemeClr val="tx1"/>
                </a:solidFill>
                <a:effectLst/>
                <a:latin typeface="+mn-lt"/>
                <a:ea typeface="+mn-ea"/>
                <a:cs typeface="+mn-cs"/>
              </a:rPr>
              <a:t>. It also covers the topic of DNS failover, which introduces the topic of high availability that you will learn about in more detail in module 10.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Finally, section 6 covers the features and benefits of </a:t>
            </a:r>
            <a:r>
              <a:rPr lang="en-US" sz="1100" b="1" kern="1200" dirty="0">
                <a:solidFill>
                  <a:schemeClr val="tx1"/>
                </a:solidFill>
                <a:effectLst/>
                <a:latin typeface="+mn-lt"/>
                <a:ea typeface="+mn-ea"/>
                <a:cs typeface="+mn-cs"/>
              </a:rPr>
              <a:t>Amazon CloudFront</a:t>
            </a:r>
            <a:r>
              <a:rPr lang="en-US" sz="11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549914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50901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This module provides an introduction to many of the compute services offered by AWS.</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1 provides a high-level, </a:t>
            </a:r>
            <a:r>
              <a:rPr lang="en-US" sz="1100" b="1" kern="1200" dirty="0">
                <a:solidFill>
                  <a:schemeClr val="tx1"/>
                </a:solidFill>
                <a:effectLst/>
                <a:latin typeface="+mn-lt"/>
                <a:ea typeface="+mn-ea"/>
                <a:cs typeface="+mn-cs"/>
              </a:rPr>
              <a:t>comput</a:t>
            </a:r>
            <a:r>
              <a:rPr lang="en-US" sz="1100" b="1" dirty="0"/>
              <a:t>e services </a:t>
            </a:r>
            <a:r>
              <a:rPr lang="en-US" sz="1100" b="1" kern="1200" dirty="0">
                <a:solidFill>
                  <a:schemeClr val="tx1"/>
                </a:solidFill>
                <a:effectLst/>
                <a:latin typeface="+mn-lt"/>
                <a:ea typeface="+mn-ea"/>
                <a:cs typeface="+mn-cs"/>
              </a:rPr>
              <a:t>overview</a:t>
            </a:r>
            <a:r>
              <a:rPr lang="en-US" sz="11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2 introduces you to the key concepts of </a:t>
            </a:r>
            <a:r>
              <a:rPr lang="en-US" sz="1100" b="1" kern="1200" dirty="0">
                <a:solidFill>
                  <a:schemeClr val="tx1"/>
                </a:solidFill>
                <a:effectLst/>
                <a:latin typeface="+mn-lt"/>
                <a:ea typeface="+mn-ea"/>
                <a:cs typeface="+mn-cs"/>
              </a:rPr>
              <a:t>Amazon Elastic Compute Cloud (Amazon EC2)</a:t>
            </a:r>
            <a:r>
              <a:rPr lang="en-US" sz="1100" kern="1200" dirty="0">
                <a:solidFill>
                  <a:schemeClr val="tx1"/>
                </a:solidFill>
                <a:effectLst/>
                <a:latin typeface="+mn-lt"/>
                <a:ea typeface="+mn-ea"/>
                <a:cs typeface="+mn-cs"/>
              </a:rPr>
              <a:t>, including Amazon</a:t>
            </a:r>
            <a:r>
              <a:rPr lang="en-US" sz="1100" kern="1200" baseline="0" dirty="0">
                <a:solidFill>
                  <a:schemeClr val="tx1"/>
                </a:solidFill>
                <a:effectLst/>
                <a:latin typeface="+mn-lt"/>
                <a:ea typeface="+mn-ea"/>
                <a:cs typeface="+mn-cs"/>
              </a:rPr>
              <a:t> Machine Images (</a:t>
            </a:r>
            <a:r>
              <a:rPr lang="en-US" sz="1100" kern="1200" dirty="0">
                <a:solidFill>
                  <a:schemeClr val="tx1"/>
                </a:solidFill>
                <a:effectLst/>
                <a:latin typeface="+mn-lt"/>
                <a:ea typeface="+mn-ea"/>
                <a:cs typeface="+mn-cs"/>
              </a:rPr>
              <a:t>AMIs), instance types, network settings, user data scripts, storage options, security groups, key pairs, instance lifecycle phases, Elastic IP addresses, instance metadata, and the benefits of using Amazon CloudWatch for monitoring.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3 focuses on the four pillars of</a:t>
            </a:r>
            <a:r>
              <a:rPr lang="en-US" sz="1100" b="1" kern="1200" dirty="0">
                <a:solidFill>
                  <a:schemeClr val="tx1"/>
                </a:solidFill>
                <a:effectLst/>
                <a:latin typeface="+mn-lt"/>
                <a:ea typeface="+mn-ea"/>
                <a:cs typeface="+mn-cs"/>
              </a:rPr>
              <a:t> cost optimization</a:t>
            </a:r>
            <a:r>
              <a:rPr lang="en-US" sz="1100" kern="1200" dirty="0">
                <a:solidFill>
                  <a:schemeClr val="tx1"/>
                </a:solidFill>
                <a:effectLst/>
                <a:latin typeface="+mn-lt"/>
                <a:ea typeface="+mn-ea"/>
                <a:cs typeface="+mn-cs"/>
              </a:rPr>
              <a:t>, with an emphasis on cost optimization as it relates to Amazon EC2.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4 </a:t>
            </a:r>
            <a:r>
              <a:rPr lang="en-US" sz="1100" dirty="0"/>
              <a:t>covers</a:t>
            </a:r>
            <a:r>
              <a:rPr lang="en-US" sz="1100" b="1" dirty="0"/>
              <a:t> container services</a:t>
            </a:r>
            <a:r>
              <a:rPr lang="en-US" sz="1100" dirty="0"/>
              <a:t>. It introduces </a:t>
            </a:r>
            <a:r>
              <a:rPr lang="en-US" sz="1100" kern="1200" dirty="0">
                <a:solidFill>
                  <a:schemeClr val="tx1"/>
                </a:solidFill>
                <a:effectLst/>
                <a:latin typeface="+mn-lt"/>
                <a:ea typeface="+mn-ea"/>
                <a:cs typeface="+mn-cs"/>
              </a:rPr>
              <a:t>Docker and the differences between virtual machines and containers. It then discusses Amazon Elastic Container Service (Amazon ECS), AWS Fargate, Kubernetes, Amazon Elastic Kubernetes Service (Amazon EKS), and Amazon Elastic Container Registry (Amazon ECR).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5 introduces serverless computing with </a:t>
            </a:r>
            <a:r>
              <a:rPr lang="en-US" sz="1100" b="1" kern="1200" dirty="0">
                <a:solidFill>
                  <a:schemeClr val="tx1"/>
                </a:solidFill>
                <a:effectLst/>
                <a:latin typeface="+mn-lt"/>
                <a:ea typeface="+mn-ea"/>
                <a:cs typeface="+mn-cs"/>
              </a:rPr>
              <a:t>AWS Lambda</a:t>
            </a:r>
            <a:r>
              <a:rPr lang="en-US" sz="1100" kern="1200" dirty="0">
                <a:solidFill>
                  <a:schemeClr val="tx1"/>
                </a:solidFill>
                <a:effectLst/>
                <a:latin typeface="+mn-lt"/>
                <a:ea typeface="+mn-ea"/>
                <a:cs typeface="+mn-cs"/>
              </a:rPr>
              <a:t>. Event sources and Lambda function configuration basics are introduced, and the section ends with examples</a:t>
            </a:r>
            <a:r>
              <a:rPr lang="en-US" sz="1100" kern="1200" baseline="0" dirty="0">
                <a:solidFill>
                  <a:schemeClr val="tx1"/>
                </a:solidFill>
                <a:effectLst/>
                <a:latin typeface="+mn-lt"/>
                <a:ea typeface="+mn-ea"/>
                <a:cs typeface="+mn-cs"/>
              </a:rPr>
              <a:t> of a </a:t>
            </a:r>
            <a:r>
              <a:rPr lang="en-US" sz="1100" kern="1200" dirty="0">
                <a:solidFill>
                  <a:schemeClr val="tx1"/>
                </a:solidFill>
                <a:effectLst/>
                <a:latin typeface="+mn-lt"/>
                <a:ea typeface="+mn-ea"/>
                <a:cs typeface="+mn-cs"/>
              </a:rPr>
              <a:t>schedule-based Lambda function and an event-based Lambda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Finally, Section 6 describes the advantages of using </a:t>
            </a:r>
            <a:r>
              <a:rPr lang="en-US" sz="1100" b="1" kern="1200" dirty="0">
                <a:solidFill>
                  <a:schemeClr val="tx1"/>
                </a:solidFill>
                <a:effectLst/>
                <a:latin typeface="+mn-lt"/>
                <a:ea typeface="+mn-ea"/>
                <a:cs typeface="+mn-cs"/>
              </a:rPr>
              <a:t>AWS</a:t>
            </a:r>
            <a:r>
              <a:rPr lang="en-US"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Elastic Beanstalk</a:t>
            </a:r>
            <a:r>
              <a:rPr lang="en-US" sz="1100" kern="1200" dirty="0">
                <a:solidFill>
                  <a:schemeClr val="tx1"/>
                </a:solidFill>
                <a:effectLst/>
                <a:latin typeface="+mn-lt"/>
                <a:ea typeface="+mn-ea"/>
                <a:cs typeface="+mn-cs"/>
              </a:rPr>
              <a:t> for web application deployments.</a:t>
            </a:r>
            <a:r>
              <a:rPr lang="en-US" sz="1100" kern="1200" baseline="0" dirty="0">
                <a:solidFill>
                  <a:schemeClr val="tx1"/>
                </a:solidFill>
                <a:effectLst/>
                <a:latin typeface="+mn-lt"/>
                <a:ea typeface="+mn-ea"/>
                <a:cs typeface="+mn-cs"/>
              </a:rPr>
              <a:t> It </a:t>
            </a:r>
            <a:r>
              <a:rPr lang="en-US" sz="1100" kern="1200" dirty="0">
                <a:solidFill>
                  <a:schemeClr val="tx1"/>
                </a:solidFill>
                <a:effectLst/>
                <a:latin typeface="+mn-lt"/>
                <a:ea typeface="+mn-ea"/>
                <a:cs typeface="+mn-cs"/>
              </a:rPr>
              <a:t>concludes with a hands-on activity where you deploy a simple web application to Elastic Beanstalk.</a:t>
            </a:r>
          </a:p>
          <a:p>
            <a:endParaRPr lang="en-US" sz="1100" dirty="0"/>
          </a:p>
          <a:p>
            <a:endParaRPr lang="en-US" sz="1100" dirty="0"/>
          </a:p>
        </p:txBody>
      </p:sp>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502712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3761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Module 7 introduces you to the various options for storing data with AWS. The module provides an</a:t>
            </a:r>
            <a:r>
              <a:rPr lang="en-US" sz="1100" kern="1200" baseline="0" dirty="0">
                <a:solidFill>
                  <a:schemeClr val="tx1"/>
                </a:solidFill>
                <a:effectLst/>
                <a:latin typeface="+mn-lt"/>
                <a:ea typeface="+mn-ea"/>
                <a:cs typeface="+mn-cs"/>
              </a:rPr>
              <a:t> overview of storages services—which are based on</a:t>
            </a:r>
            <a:r>
              <a:rPr lang="en-US" sz="1100" kern="1200" dirty="0">
                <a:solidFill>
                  <a:schemeClr val="tx1"/>
                </a:solidFill>
                <a:effectLst/>
                <a:latin typeface="+mn-lt"/>
                <a:ea typeface="+mn-ea"/>
                <a:cs typeface="+mn-cs"/>
              </a:rPr>
              <a:t> four different storage technologies</a:t>
            </a:r>
            <a:r>
              <a:rPr lang="en-US" sz="1100" kern="1200" baseline="0" dirty="0">
                <a:solidFill>
                  <a:schemeClr val="tx1"/>
                </a:solidFill>
                <a:effectLst/>
                <a:latin typeface="+mn-lt"/>
                <a:ea typeface="+mn-ea"/>
                <a:cs typeface="+mn-cs"/>
              </a:rPr>
              <a:t>—</a:t>
            </a:r>
            <a:r>
              <a:rPr lang="en-US" sz="1100" kern="1200" dirty="0">
                <a:solidFill>
                  <a:schemeClr val="tx1"/>
                </a:solidFill>
                <a:effectLst/>
                <a:latin typeface="+mn-lt"/>
                <a:ea typeface="+mn-ea"/>
                <a:cs typeface="+mn-cs"/>
              </a:rPr>
              <a:t>so that you can choose a storage service </a:t>
            </a:r>
            <a:r>
              <a:rPr lang="en-US" sz="1100" kern="1200" baseline="0" dirty="0">
                <a:solidFill>
                  <a:schemeClr val="tx1"/>
                </a:solidFill>
                <a:effectLst/>
                <a:latin typeface="+mn-lt"/>
                <a:ea typeface="+mn-ea"/>
                <a:cs typeface="+mn-cs"/>
              </a:rPr>
              <a:t>f</a:t>
            </a:r>
            <a:r>
              <a:rPr lang="en-US" sz="1100" kern="1200" dirty="0">
                <a:solidFill>
                  <a:schemeClr val="tx1"/>
                </a:solidFill>
                <a:effectLst/>
                <a:latin typeface="+mn-lt"/>
                <a:ea typeface="+mn-ea"/>
                <a:cs typeface="+mn-cs"/>
              </a:rPr>
              <a:t>or various use cases. </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1 provides you with an overview of the functionality of </a:t>
            </a:r>
            <a:r>
              <a:rPr lang="en-US" sz="1100" b="1" kern="1200" dirty="0">
                <a:solidFill>
                  <a:schemeClr val="tx1"/>
                </a:solidFill>
                <a:effectLst/>
                <a:latin typeface="+mn-lt"/>
                <a:ea typeface="+mn-ea"/>
                <a:cs typeface="+mn-cs"/>
              </a:rPr>
              <a:t>Amazon Elastic Block Store</a:t>
            </a:r>
            <a:r>
              <a:rPr lang="en-US" sz="1100" b="1" kern="1200" baseline="0" dirty="0">
                <a:solidFill>
                  <a:schemeClr val="tx1"/>
                </a:solidFill>
                <a:effectLst/>
                <a:latin typeface="+mn-lt"/>
                <a:ea typeface="+mn-ea"/>
                <a:cs typeface="+mn-cs"/>
              </a:rPr>
              <a:t> (Amazon </a:t>
            </a:r>
            <a:r>
              <a:rPr lang="en-US" sz="1100" b="1" kern="1200" dirty="0">
                <a:solidFill>
                  <a:schemeClr val="tx1"/>
                </a:solidFill>
                <a:effectLst/>
                <a:latin typeface="+mn-lt"/>
                <a:ea typeface="+mn-ea"/>
                <a:cs typeface="+mn-cs"/>
              </a:rPr>
              <a:t>EBS)</a:t>
            </a:r>
            <a:r>
              <a:rPr lang="en-US" sz="1100" kern="1200" dirty="0">
                <a:solidFill>
                  <a:schemeClr val="tx1"/>
                </a:solidFill>
                <a:effectLst/>
                <a:latin typeface="+mn-lt"/>
                <a:ea typeface="+mn-ea"/>
                <a:cs typeface="+mn-cs"/>
              </a:rPr>
              <a:t> and a summary of common use cases. It also introduces the concept of block versus object storage, and how to interact with Amazon EBS through the AWS Management</a:t>
            </a:r>
            <a:r>
              <a:rPr lang="en-US" sz="1100" kern="1200" baseline="0" dirty="0">
                <a:solidFill>
                  <a:schemeClr val="tx1"/>
                </a:solidFill>
                <a:effectLst/>
                <a:latin typeface="+mn-lt"/>
                <a:ea typeface="+mn-ea"/>
                <a:cs typeface="+mn-cs"/>
              </a:rPr>
              <a:t> C</a:t>
            </a:r>
            <a:r>
              <a:rPr lang="en-US" sz="1100" kern="1200" dirty="0">
                <a:solidFill>
                  <a:schemeClr val="tx1"/>
                </a:solidFill>
                <a:effectLst/>
                <a:latin typeface="+mn-lt"/>
                <a:ea typeface="+mn-ea"/>
                <a:cs typeface="+mn-cs"/>
              </a:rPr>
              <a:t>onsole.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2 provides an overview of the functionality of </a:t>
            </a:r>
            <a:r>
              <a:rPr lang="en-US" sz="1100" b="1" kern="1200" dirty="0">
                <a:solidFill>
                  <a:schemeClr val="tx1"/>
                </a:solidFill>
                <a:effectLst/>
                <a:latin typeface="+mn-lt"/>
                <a:ea typeface="+mn-ea"/>
                <a:cs typeface="+mn-cs"/>
              </a:rPr>
              <a:t>Amazon Simple Storage</a:t>
            </a:r>
            <a:r>
              <a:rPr lang="en-US" sz="1100" b="1" kern="1200" baseline="0" dirty="0">
                <a:solidFill>
                  <a:schemeClr val="tx1"/>
                </a:solidFill>
                <a:effectLst/>
                <a:latin typeface="+mn-lt"/>
                <a:ea typeface="+mn-ea"/>
                <a:cs typeface="+mn-cs"/>
              </a:rPr>
              <a:t> Service (Amazon</a:t>
            </a:r>
            <a:r>
              <a:rPr lang="en-US" sz="1100" b="1" kern="1200" dirty="0">
                <a:solidFill>
                  <a:schemeClr val="tx1"/>
                </a:solidFill>
                <a:effectLst/>
                <a:latin typeface="+mn-lt"/>
                <a:ea typeface="+mn-ea"/>
                <a:cs typeface="+mn-cs"/>
              </a:rPr>
              <a:t> S3)</a:t>
            </a:r>
            <a:r>
              <a:rPr lang="en-US" sz="1100" kern="1200" dirty="0">
                <a:solidFill>
                  <a:schemeClr val="tx1"/>
                </a:solidFill>
                <a:effectLst/>
                <a:latin typeface="+mn-lt"/>
                <a:ea typeface="+mn-ea"/>
                <a:cs typeface="+mn-cs"/>
              </a:rPr>
              <a:t> and a summary of common use cases. It also describes how Amazon S3 scales as demand grows and discusses the concept of data redundancy.  The section also contains a general overview of Amazon S3 pricing.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3 starts with an overview of the functionality of </a:t>
            </a:r>
            <a:r>
              <a:rPr lang="en-US" sz="1100" b="1" kern="1200" dirty="0">
                <a:solidFill>
                  <a:schemeClr val="tx1"/>
                </a:solidFill>
                <a:effectLst/>
                <a:latin typeface="+mn-lt"/>
                <a:ea typeface="+mn-ea"/>
                <a:cs typeface="+mn-cs"/>
              </a:rPr>
              <a:t>Amazon Elastic File Store (Amazon EFS)</a:t>
            </a:r>
            <a:r>
              <a:rPr lang="en-US" sz="1100" kern="1200" dirty="0">
                <a:solidFill>
                  <a:schemeClr val="tx1"/>
                </a:solidFill>
                <a:effectLst/>
                <a:latin typeface="+mn-lt"/>
                <a:ea typeface="+mn-ea"/>
                <a:cs typeface="+mn-cs"/>
              </a:rPr>
              <a:t> and a summary of common use cases. It also provides an overview of the Amazon EFS architecture and a list of common Amazon EFS resources.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Finally, in Section 4, you are provided an overview of the functionality of </a:t>
            </a:r>
            <a:r>
              <a:rPr lang="en-US" sz="1100" b="1" kern="1200" dirty="0">
                <a:solidFill>
                  <a:schemeClr val="tx1"/>
                </a:solidFill>
                <a:effectLst/>
                <a:latin typeface="+mn-lt"/>
                <a:ea typeface="+mn-ea"/>
                <a:cs typeface="+mn-cs"/>
              </a:rPr>
              <a:t>Amazon Simple Storage Service Glacier</a:t>
            </a:r>
            <a:r>
              <a:rPr lang="en-US" sz="1100" kern="1200" dirty="0">
                <a:solidFill>
                  <a:schemeClr val="tx1"/>
                </a:solidFill>
                <a:effectLst/>
                <a:latin typeface="+mn-lt"/>
                <a:ea typeface="+mn-ea"/>
                <a:cs typeface="+mn-cs"/>
              </a:rPr>
              <a:t> and a summary of common use cases. This last section also describes the lifecycle of migrating data from Amazon S3 to Amazon S3 Glacier. </a:t>
            </a:r>
          </a:p>
          <a:p>
            <a:endParaRPr lang="en-US" sz="1100" kern="1200" dirty="0">
              <a:solidFill>
                <a:schemeClr val="tx1"/>
              </a:solidFill>
              <a:effectLst/>
              <a:latin typeface="+mn-lt"/>
              <a:ea typeface="+mn-ea"/>
              <a:cs typeface="+mn-cs"/>
            </a:endParaRPr>
          </a:p>
          <a:p>
            <a:endParaRPr lang="en-US" sz="1100" dirty="0"/>
          </a:p>
        </p:txBody>
      </p:sp>
    </p:spTree>
    <p:extLst>
      <p:ext uri="{BB962C8B-B14F-4D97-AF65-F5344CB8AC3E}">
        <p14:creationId xmlns:p14="http://schemas.microsoft.com/office/powerpoint/2010/main" val="168086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This module introduces you to four of the most commonly used AWS database services, with an emphasis on differentiating which database service to select for various use cases. </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1 provides an overview of the </a:t>
            </a:r>
            <a:r>
              <a:rPr lang="en-US" sz="1100" b="1" kern="1200" dirty="0">
                <a:solidFill>
                  <a:schemeClr val="tx1"/>
                </a:solidFill>
                <a:effectLst/>
                <a:latin typeface="+mn-lt"/>
                <a:ea typeface="+mn-ea"/>
                <a:cs typeface="+mn-cs"/>
              </a:rPr>
              <a:t>Amazon Relational Database Service (Amazon RDS)</a:t>
            </a:r>
            <a:r>
              <a:rPr lang="en-US" sz="1100" kern="1200" dirty="0">
                <a:solidFill>
                  <a:schemeClr val="tx1"/>
                </a:solidFill>
                <a:effectLst/>
                <a:latin typeface="+mn-lt"/>
                <a:ea typeface="+mn-ea"/>
                <a:cs typeface="+mn-cs"/>
              </a:rPr>
              <a:t>. It describes the difference between a managed and unmanaged service, and provides an overview of how to provide a highly available Amazon RDS implementation.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Section 2, an overview of the</a:t>
            </a:r>
            <a:r>
              <a:rPr lang="en-US" sz="1100" b="1" kern="1200" dirty="0">
                <a:solidFill>
                  <a:schemeClr val="tx1"/>
                </a:solidFill>
                <a:effectLst/>
                <a:latin typeface="+mn-lt"/>
                <a:ea typeface="+mn-ea"/>
                <a:cs typeface="+mn-cs"/>
              </a:rPr>
              <a:t> Amazon DynamoDB </a:t>
            </a:r>
            <a:r>
              <a:rPr lang="en-US" sz="1100" kern="1200" dirty="0">
                <a:solidFill>
                  <a:schemeClr val="tx1"/>
                </a:solidFill>
                <a:effectLst/>
                <a:latin typeface="+mn-lt"/>
                <a:ea typeface="+mn-ea"/>
                <a:cs typeface="+mn-cs"/>
              </a:rPr>
              <a:t>services is provided. The section also describes how DynamoDB uses data partitioning to address scenarios that call for high data volumes and the ability to scale out on demand.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3 provides an overview of </a:t>
            </a:r>
            <a:r>
              <a:rPr lang="en-US" sz="1100" b="1" kern="1200" dirty="0">
                <a:solidFill>
                  <a:schemeClr val="tx1"/>
                </a:solidFill>
                <a:effectLst/>
                <a:latin typeface="+mn-lt"/>
                <a:ea typeface="+mn-ea"/>
                <a:cs typeface="+mn-cs"/>
              </a:rPr>
              <a:t>Amazon Redshift</a:t>
            </a:r>
            <a:r>
              <a:rPr lang="en-US" sz="1100" kern="1200" dirty="0">
                <a:solidFill>
                  <a:schemeClr val="tx1"/>
                </a:solidFill>
                <a:effectLst/>
                <a:latin typeface="+mn-lt"/>
                <a:ea typeface="+mn-ea"/>
                <a:cs typeface="+mn-cs"/>
              </a:rPr>
              <a:t>. The section describes the parallel</a:t>
            </a:r>
            <a:r>
              <a:rPr lang="en-US" sz="1100" kern="1200" baseline="0" dirty="0">
                <a:solidFill>
                  <a:schemeClr val="tx1"/>
                </a:solidFill>
                <a:effectLst/>
                <a:latin typeface="+mn-lt"/>
                <a:ea typeface="+mn-ea"/>
                <a:cs typeface="+mn-cs"/>
              </a:rPr>
              <a:t> processing architecture of </a:t>
            </a:r>
            <a:r>
              <a:rPr lang="en-US" sz="1100" kern="1200" dirty="0">
                <a:solidFill>
                  <a:schemeClr val="tx1"/>
                </a:solidFill>
                <a:effectLst/>
                <a:latin typeface="+mn-lt"/>
                <a:ea typeface="+mn-ea"/>
                <a:cs typeface="+mn-cs"/>
              </a:rPr>
              <a:t>Amazon Redshift,</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and how this architecture supports processing very large datasets. It also reviews some of the more common use cases for Amazon Redshift.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Finally, Section 4</a:t>
            </a:r>
            <a:r>
              <a:rPr lang="en-US" sz="1100" b="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provides an overview of </a:t>
            </a:r>
            <a:r>
              <a:rPr lang="en-US" sz="1100" b="1" kern="1200" dirty="0">
                <a:solidFill>
                  <a:schemeClr val="tx1"/>
                </a:solidFill>
                <a:effectLst/>
                <a:latin typeface="+mn-lt"/>
                <a:ea typeface="+mn-ea"/>
                <a:cs typeface="+mn-cs"/>
              </a:rPr>
              <a:t>Amazon Aurora</a:t>
            </a:r>
            <a:r>
              <a:rPr lang="en-US" sz="1100" kern="1200" dirty="0">
                <a:solidFill>
                  <a:schemeClr val="tx1"/>
                </a:solidFill>
                <a:effectLst/>
                <a:latin typeface="+mn-lt"/>
                <a:ea typeface="+mn-ea"/>
                <a:cs typeface="+mn-cs"/>
              </a:rPr>
              <a:t>. The module describes the use cases where Amazon Aurora is a better solution than Amazon RDS.</a:t>
            </a:r>
            <a:r>
              <a:rPr lang="en-US" sz="1100" kern="1200" baseline="0" dirty="0">
                <a:solidFill>
                  <a:schemeClr val="tx1"/>
                </a:solidFill>
                <a:effectLst/>
                <a:latin typeface="+mn-lt"/>
                <a:ea typeface="+mn-ea"/>
                <a:cs typeface="+mn-cs"/>
              </a:rPr>
              <a:t> It also </a:t>
            </a:r>
            <a:r>
              <a:rPr lang="en-US" sz="1100" kern="1200" dirty="0">
                <a:solidFill>
                  <a:schemeClr val="tx1"/>
                </a:solidFill>
                <a:effectLst/>
                <a:latin typeface="+mn-lt"/>
                <a:ea typeface="+mn-ea"/>
                <a:cs typeface="+mn-cs"/>
              </a:rPr>
              <a:t>discusses how Amazon Aurora provides a more resilient database solution through the use of multiple Availability Zones.</a:t>
            </a:r>
          </a:p>
          <a:p>
            <a:endParaRPr lang="en-US" sz="1100" kern="1200" dirty="0">
              <a:solidFill>
                <a:schemeClr val="tx1"/>
              </a:solidFill>
              <a:effectLst/>
              <a:latin typeface="+mn-lt"/>
              <a:ea typeface="+mn-ea"/>
              <a:cs typeface="+mn-cs"/>
            </a:endParaRPr>
          </a:p>
          <a:p>
            <a:endParaRPr lang="en-US" sz="1100" dirty="0"/>
          </a:p>
        </p:txBody>
      </p:sp>
    </p:spTree>
    <p:extLst>
      <p:ext uri="{BB962C8B-B14F-4D97-AF65-F5344CB8AC3E}">
        <p14:creationId xmlns:p14="http://schemas.microsoft.com/office/powerpoint/2010/main" val="2644557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purpose of this module is to introduce you to designing and building cloud architectures according to best practices. </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Section 1, you learn about the</a:t>
            </a:r>
            <a:r>
              <a:rPr lang="en-US" sz="1100" b="1" kern="1200" dirty="0">
                <a:solidFill>
                  <a:schemeClr val="tx1"/>
                </a:solidFill>
                <a:effectLst/>
                <a:latin typeface="+mn-lt"/>
                <a:ea typeface="+mn-ea"/>
                <a:cs typeface="+mn-cs"/>
              </a:rPr>
              <a:t> AWS Well-Architected Framework</a:t>
            </a:r>
            <a:r>
              <a:rPr lang="en-US" sz="1100" kern="1200" dirty="0">
                <a:solidFill>
                  <a:schemeClr val="tx1"/>
                </a:solidFill>
                <a:effectLst/>
                <a:latin typeface="+mn-lt"/>
                <a:ea typeface="+mn-ea"/>
                <a:cs typeface="+mn-cs"/>
              </a:rPr>
              <a:t> and its purpose, how the framework is organized, and its design principles and best practices. You will also learn how to use it to design a cloud architecture solution that is secure, performant, resilient, and efficient. Finally, this section also introduces the AWS Well-Architected Tool, which can be used to evaluate your architectural designs against AWS Well-Architected Framework best practices. </a:t>
            </a:r>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Section 2, you learn about </a:t>
            </a:r>
            <a:r>
              <a:rPr lang="en-US" sz="1100" b="1" kern="1200" dirty="0">
                <a:solidFill>
                  <a:schemeClr val="tx1"/>
                </a:solidFill>
                <a:effectLst/>
                <a:latin typeface="+mn-lt"/>
                <a:ea typeface="+mn-ea"/>
                <a:cs typeface="+mn-cs"/>
              </a:rPr>
              <a:t>reliability and high availability</a:t>
            </a:r>
            <a:r>
              <a:rPr lang="en-US" sz="1100" kern="1200" dirty="0">
                <a:solidFill>
                  <a:schemeClr val="tx1"/>
                </a:solidFill>
                <a:effectLst/>
                <a:latin typeface="+mn-lt"/>
                <a:ea typeface="+mn-ea"/>
                <a:cs typeface="+mn-cs"/>
              </a:rPr>
              <a:t>, which are two factors to consider when you design an architecture that can withstand failure.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Section 3, you learn about </a:t>
            </a:r>
            <a:r>
              <a:rPr lang="en-US" sz="1100" b="1" kern="1200" dirty="0">
                <a:solidFill>
                  <a:schemeClr val="tx1"/>
                </a:solidFill>
                <a:effectLst/>
                <a:latin typeface="+mn-lt"/>
                <a:ea typeface="+mn-ea"/>
                <a:cs typeface="+mn-cs"/>
              </a:rPr>
              <a:t>AWS Trusted Advisor</a:t>
            </a:r>
            <a:r>
              <a:rPr lang="en-US" sz="1100" kern="1200" dirty="0">
                <a:solidFill>
                  <a:schemeClr val="tx1"/>
                </a:solidFill>
                <a:effectLst/>
                <a:latin typeface="+mn-lt"/>
                <a:ea typeface="+mn-ea"/>
                <a:cs typeface="+mn-cs"/>
              </a:rPr>
              <a:t>. You can use this tool to evaluate and improve your AWS environment when you implement your architectural designs. </a:t>
            </a:r>
          </a:p>
          <a:p>
            <a:endParaRPr lang="en-US" sz="1100" kern="1200" dirty="0">
              <a:solidFill>
                <a:schemeClr val="tx1"/>
              </a:solidFill>
              <a:effectLst/>
              <a:latin typeface="+mn-lt"/>
              <a:ea typeface="+mn-ea"/>
              <a:cs typeface="+mn-cs"/>
            </a:endParaRPr>
          </a:p>
          <a:p>
            <a:endParaRPr lang="en-US" sz="1100" dirty="0"/>
          </a:p>
        </p:txBody>
      </p:sp>
    </p:spTree>
    <p:extLst>
      <p:ext uri="{BB962C8B-B14F-4D97-AF65-F5344CB8AC3E}">
        <p14:creationId xmlns:p14="http://schemas.microsoft.com/office/powerpoint/2010/main" val="2375914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purpose of this module is to introduce you to three fundamental AWS services that can be used together to build dynamic, scalable architectures.</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1 introduces you to </a:t>
            </a:r>
            <a:r>
              <a:rPr lang="en-US" sz="1100" b="1" kern="1200" dirty="0">
                <a:solidFill>
                  <a:schemeClr val="tx1"/>
                </a:solidFill>
                <a:effectLst/>
                <a:latin typeface="+mn-lt"/>
                <a:ea typeface="+mn-ea"/>
                <a:cs typeface="+mn-cs"/>
              </a:rPr>
              <a:t>Elastic Load Balancing</a:t>
            </a:r>
            <a:r>
              <a:rPr lang="en-US" sz="1100" kern="1200" dirty="0">
                <a:solidFill>
                  <a:schemeClr val="tx1"/>
                </a:solidFill>
                <a:effectLst/>
                <a:latin typeface="+mn-lt"/>
                <a:ea typeface="+mn-ea"/>
                <a:cs typeface="+mn-cs"/>
              </a:rPr>
              <a:t>, which is a service that </a:t>
            </a:r>
            <a:r>
              <a:rPr lang="en-US" sz="1100" b="0" i="0" kern="1200" dirty="0">
                <a:solidFill>
                  <a:schemeClr val="tx1"/>
                </a:solidFill>
                <a:effectLst/>
                <a:latin typeface="+mn-lt"/>
                <a:ea typeface="+mn-ea"/>
                <a:cs typeface="+mn-cs"/>
              </a:rPr>
              <a:t>automatically distributes incoming application traffic across multiple targets, such as Amazon EC2 instances, containers, IP addresses, and Lambda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2 introduces you to </a:t>
            </a:r>
            <a:r>
              <a:rPr lang="en-US" sz="1100" b="1" kern="1200" dirty="0">
                <a:solidFill>
                  <a:schemeClr val="tx1"/>
                </a:solidFill>
                <a:effectLst/>
                <a:latin typeface="+mn-lt"/>
                <a:ea typeface="+mn-ea"/>
                <a:cs typeface="+mn-cs"/>
              </a:rPr>
              <a:t>Amazon CloudWatch</a:t>
            </a:r>
            <a:r>
              <a:rPr lang="en-US" sz="1100" kern="1200" dirty="0">
                <a:solidFill>
                  <a:schemeClr val="tx1"/>
                </a:solidFill>
                <a:effectLst/>
                <a:latin typeface="+mn-lt"/>
                <a:ea typeface="+mn-ea"/>
                <a:cs typeface="+mn-cs"/>
              </a:rPr>
              <a:t>, which is a service that </a:t>
            </a:r>
            <a:r>
              <a:rPr lang="en-US" sz="1100" b="0" i="0" kern="1200" dirty="0">
                <a:solidFill>
                  <a:schemeClr val="tx1"/>
                </a:solidFill>
                <a:effectLst/>
                <a:latin typeface="+mn-lt"/>
                <a:ea typeface="+mn-ea"/>
                <a:cs typeface="+mn-cs"/>
              </a:rPr>
              <a:t>provides you with data and actionable insights to monitor your applications, respond to system-wide performance changes, optimize resource utilization, and get a unified view of operational health.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Finally, S</a:t>
            </a:r>
            <a:r>
              <a:rPr lang="en-US" sz="1100" kern="1200" dirty="0">
                <a:solidFill>
                  <a:schemeClr val="tx1"/>
                </a:solidFill>
                <a:effectLst/>
                <a:latin typeface="+mn-lt"/>
                <a:ea typeface="+mn-ea"/>
                <a:cs typeface="+mn-cs"/>
              </a:rPr>
              <a:t>ection 3 introduces you to the </a:t>
            </a:r>
            <a:r>
              <a:rPr lang="en-US" sz="1100" b="1" kern="1200" dirty="0">
                <a:solidFill>
                  <a:schemeClr val="tx1"/>
                </a:solidFill>
                <a:effectLst/>
                <a:latin typeface="+mn-lt"/>
                <a:ea typeface="+mn-ea"/>
                <a:cs typeface="+mn-cs"/>
              </a:rPr>
              <a:t>Amazon EC2 Auto Scaling</a:t>
            </a:r>
            <a:r>
              <a:rPr lang="en-US" sz="1100" kern="1200" dirty="0">
                <a:solidFill>
                  <a:schemeClr val="tx1"/>
                </a:solidFill>
                <a:effectLst/>
                <a:latin typeface="+mn-lt"/>
                <a:ea typeface="+mn-ea"/>
                <a:cs typeface="+mn-cs"/>
              </a:rPr>
              <a:t> features</a:t>
            </a:r>
            <a:r>
              <a:rPr lang="en-US" sz="1100" kern="1200" baseline="0" dirty="0">
                <a:solidFill>
                  <a:schemeClr val="tx1"/>
                </a:solidFill>
                <a:effectLst/>
                <a:latin typeface="+mn-lt"/>
                <a:ea typeface="+mn-ea"/>
                <a:cs typeface="+mn-cs"/>
              </a:rPr>
              <a:t> that </a:t>
            </a:r>
            <a:r>
              <a:rPr lang="en-US" sz="1100" b="0" i="0" kern="1200" dirty="0">
                <a:solidFill>
                  <a:schemeClr val="tx1"/>
                </a:solidFill>
                <a:effectLst/>
                <a:latin typeface="+mn-lt"/>
                <a:ea typeface="+mn-ea"/>
                <a:cs typeface="+mn-cs"/>
              </a:rPr>
              <a:t>help you maintain application availability and</a:t>
            </a:r>
            <a:r>
              <a:rPr lang="en-US" sz="1100" b="0" i="0" kern="1200" baseline="0" dirty="0">
                <a:solidFill>
                  <a:schemeClr val="tx1"/>
                </a:solidFill>
                <a:effectLst/>
                <a:latin typeface="+mn-lt"/>
                <a:ea typeface="+mn-ea"/>
                <a:cs typeface="+mn-cs"/>
              </a:rPr>
              <a:t> enable</a:t>
            </a:r>
            <a:r>
              <a:rPr lang="en-US" sz="1100" b="0" i="0" kern="1200" dirty="0">
                <a:solidFill>
                  <a:schemeClr val="tx1"/>
                </a:solidFill>
                <a:effectLst/>
                <a:latin typeface="+mn-lt"/>
                <a:ea typeface="+mn-ea"/>
                <a:cs typeface="+mn-cs"/>
              </a:rPr>
              <a:t> you to automatically add or remove EC2 instances according to conditions that you define. </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en-US" sz="1100" dirty="0"/>
          </a:p>
        </p:txBody>
      </p:sp>
    </p:spTree>
    <p:extLst>
      <p:ext uri="{BB962C8B-B14F-4D97-AF65-F5344CB8AC3E}">
        <p14:creationId xmlns:p14="http://schemas.microsoft.com/office/powerpoint/2010/main" val="420752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Introducing Section </a:t>
            </a:r>
            <a:r>
              <a:rPr lang="en-US" sz="1100" dirty="0"/>
              <a:t>2</a:t>
            </a:r>
            <a:r>
              <a:rPr lang="en-US" sz="1100" kern="1200" dirty="0">
                <a:solidFill>
                  <a:schemeClr val="tx1"/>
                </a:solidFill>
                <a:effectLst/>
                <a:latin typeface="+mn-lt"/>
                <a:ea typeface="+mn-ea"/>
                <a:cs typeface="+mn-cs"/>
              </a:rPr>
              <a:t>: AWS certification exam information. </a:t>
            </a:r>
          </a:p>
        </p:txBody>
      </p:sp>
    </p:spTree>
    <p:extLst>
      <p:ext uri="{BB962C8B-B14F-4D97-AF65-F5344CB8AC3E}">
        <p14:creationId xmlns:p14="http://schemas.microsoft.com/office/powerpoint/2010/main" val="590948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01034"/>
          </a:xfrm>
        </p:spPr>
        <p:txBody>
          <a:bodyPr/>
          <a:lstStyle/>
          <a:p>
            <a:r>
              <a:rPr lang="en-US" sz="1100" dirty="0"/>
              <a:t>AWS Certification helps learners build credibility and confidence by validating their cloud expertise with an industry-recognized credential, and</a:t>
            </a:r>
            <a:r>
              <a:rPr lang="en-US" sz="1100" baseline="0" dirty="0"/>
              <a:t> it helps</a:t>
            </a:r>
            <a:r>
              <a:rPr lang="en-US" sz="1100" dirty="0"/>
              <a:t> organizations identify skilled professionals who</a:t>
            </a:r>
            <a:r>
              <a:rPr lang="en-US" sz="1100" baseline="0" dirty="0"/>
              <a:t> can</a:t>
            </a:r>
            <a:r>
              <a:rPr lang="en-US" sz="1100" dirty="0"/>
              <a:t> lead cloud initiatives by using AWS.</a:t>
            </a:r>
          </a:p>
          <a:p>
            <a:endParaRPr lang="en-US" sz="1100" dirty="0"/>
          </a:p>
          <a:p>
            <a:r>
              <a:rPr lang="en-US" sz="1100" dirty="0"/>
              <a:t>You must earn a passing score via a proctored exam to earn an AWS Certification. After receiving a passing score, you will receive your certification credentials. </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AWS Certification does not publish a list of all services or features that are covered in a certification exam. However, the exam guide for each exam lists the current topic areas and objectives covered in the exam. Exam guides can be found on the </a:t>
            </a:r>
            <a:r>
              <a:rPr lang="en-US" sz="1100" u="sng" kern="1200" dirty="0">
                <a:solidFill>
                  <a:schemeClr val="tx1"/>
                </a:solidFill>
                <a:effectLst/>
                <a:latin typeface="+mn-lt"/>
                <a:ea typeface="+mn-ea"/>
                <a:cs typeface="+mn-cs"/>
                <a:hlinkClick r:id="rId3"/>
              </a:rPr>
              <a:t>Prepare for Your AWS Certification Exam</a:t>
            </a:r>
            <a:r>
              <a:rPr lang="en-US" sz="1100" u="none" kern="1200" baseline="0" dirty="0">
                <a:solidFill>
                  <a:schemeClr val="tx1"/>
                </a:solidFill>
                <a:effectLst/>
                <a:latin typeface="+mn-lt"/>
                <a:ea typeface="+mn-ea"/>
                <a:cs typeface="+mn-cs"/>
              </a:rPr>
              <a:t> webpage</a:t>
            </a:r>
            <a:r>
              <a:rPr lang="en-US" sz="1100" dirty="0"/>
              <a:t>.</a:t>
            </a:r>
          </a:p>
          <a:p>
            <a:endParaRPr lang="en-US" sz="1100" dirty="0"/>
          </a:p>
          <a:p>
            <a:r>
              <a:rPr lang="en-US" sz="1100" dirty="0"/>
              <a:t>You will be required to update your certification (or recertify) every 3 years. View the</a:t>
            </a:r>
            <a:r>
              <a:rPr lang="en-US" sz="1100" dirty="0">
                <a:hlinkClick r:id="rId4"/>
              </a:rPr>
              <a:t> AWS Certification Recertification </a:t>
            </a:r>
            <a:r>
              <a:rPr lang="en-US" sz="1100" dirty="0"/>
              <a:t>page for more details.</a:t>
            </a:r>
          </a:p>
          <a:p>
            <a:endParaRPr lang="en-US" sz="1100" dirty="0"/>
          </a:p>
          <a:p>
            <a:r>
              <a:rPr lang="en-US" sz="1100" dirty="0"/>
              <a:t>The information on this slide is current as of November</a:t>
            </a:r>
            <a:r>
              <a:rPr lang="en-US" sz="1100" baseline="0" dirty="0"/>
              <a:t> </a:t>
            </a:r>
            <a:r>
              <a:rPr lang="en-US" sz="1100" dirty="0"/>
              <a:t>2019. However, exams are frequently updated and the details regarding which exams are available—and what is tested by each exam—are subject to change. </a:t>
            </a:r>
          </a:p>
          <a:p>
            <a:endParaRPr lang="en-US" sz="1100" dirty="0"/>
          </a:p>
          <a:p>
            <a:r>
              <a:rPr lang="en-US" sz="1100" dirty="0"/>
              <a:t>For the latest AWS certification exam information, go to </a:t>
            </a:r>
            <a:r>
              <a:rPr lang="en-US" sz="1100" dirty="0">
                <a:hlinkClick r:id="rId5"/>
              </a:rPr>
              <a:t>https://aws.amazon.com/certification/</a:t>
            </a:r>
            <a:r>
              <a:rPr lang="en-US" sz="1100" dirty="0"/>
              <a:t>. </a:t>
            </a:r>
          </a:p>
        </p:txBody>
      </p:sp>
    </p:spTree>
    <p:extLst>
      <p:ext uri="{BB962C8B-B14F-4D97-AF65-F5344CB8AC3E}">
        <p14:creationId xmlns:p14="http://schemas.microsoft.com/office/powerpoint/2010/main" val="202194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This course introduction module will address the following 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dirty="0"/>
              <a:t>Course objectives and overview</a:t>
            </a:r>
          </a:p>
          <a:p>
            <a:pPr marL="171450" lvl="0" indent="-171450">
              <a:buFont typeface="Arial" panose="020B0604020202020204" pitchFamily="34" charset="0"/>
              <a:buChar char="•"/>
            </a:pPr>
            <a:r>
              <a:rPr lang="en-US" sz="1100" dirty="0"/>
              <a:t>AWS certification exam information</a:t>
            </a:r>
          </a:p>
          <a:p>
            <a:pPr marL="171450" lvl="0" indent="-171450">
              <a:buFont typeface="Arial" panose="020B0604020202020204" pitchFamily="34" charset="0"/>
              <a:buChar char="•"/>
            </a:pPr>
            <a:r>
              <a:rPr lang="en-US" sz="1100" dirty="0"/>
              <a:t>AWS Documentation</a:t>
            </a:r>
          </a:p>
          <a:p>
            <a:pPr marL="0" indent="0">
              <a:spcBef>
                <a:spcPts val="1800"/>
              </a:spcBef>
              <a:buFont typeface="Arial" panose="020B0604020202020204" pitchFamily="34" charset="0"/>
              <a:buNone/>
            </a:pPr>
            <a:r>
              <a:rPr lang="en-US" sz="1100" kern="1200" dirty="0">
                <a:solidFill>
                  <a:schemeClr val="tx1"/>
                </a:solidFill>
                <a:effectLst/>
                <a:latin typeface="+mn-lt"/>
                <a:ea typeface="+mn-ea"/>
                <a:cs typeface="+mn-cs"/>
              </a:rPr>
              <a:t>The module concludes with a scavenger hunt activity that challenges you to locate information in the AWS Documentation. </a:t>
            </a:r>
            <a:endParaRPr lang="en-US" sz="1100" dirty="0"/>
          </a:p>
        </p:txBody>
      </p:sp>
    </p:spTree>
    <p:extLst>
      <p:ext uri="{BB962C8B-B14F-4D97-AF65-F5344CB8AC3E}">
        <p14:creationId xmlns:p14="http://schemas.microsoft.com/office/powerpoint/2010/main" val="1977207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a:t>
            </a:r>
            <a:r>
              <a:rPr lang="en-US" sz="1100" b="1" dirty="0"/>
              <a:t>AWS Certified Cloud Practitioner certification </a:t>
            </a:r>
            <a:r>
              <a:rPr lang="en-US" sz="1100" dirty="0"/>
              <a:t>provides individuals in various cloud and technology roles with a way to validate their AWS Cloud knowledge and enhance their professional credibility. This exam covers four domains, including cloud concepts, security, technology, and billing and pricing.</a:t>
            </a:r>
          </a:p>
          <a:p>
            <a:endParaRPr lang="en-US" sz="1100" dirty="0"/>
          </a:p>
          <a:p>
            <a:r>
              <a:rPr lang="en-US" sz="1100" dirty="0"/>
              <a:t>The AWS Certified Cloud Practitioner</a:t>
            </a:r>
            <a:r>
              <a:rPr lang="en-US" sz="1100" b="1" dirty="0"/>
              <a:t> </a:t>
            </a:r>
            <a:r>
              <a:rPr lang="en-US" sz="1100" dirty="0"/>
              <a:t>exam is the only AWS certification exam that is classified as </a:t>
            </a:r>
            <a:r>
              <a:rPr lang="en-US" sz="1100" i="1" dirty="0"/>
              <a:t>foundational</a:t>
            </a:r>
            <a:r>
              <a:rPr lang="en-US" sz="1100" dirty="0"/>
              <a:t> (as shown on the previous slide). It is often the first AWS exam that IT professionals attempt to obtain. </a:t>
            </a:r>
          </a:p>
          <a:p>
            <a:endParaRPr lang="en-US" sz="1100" dirty="0"/>
          </a:p>
          <a:p>
            <a:r>
              <a:rPr lang="en-US" sz="1100" dirty="0"/>
              <a:t>Though this </a:t>
            </a:r>
            <a:r>
              <a:rPr lang="en-US" sz="1100" b="1" dirty="0"/>
              <a:t>AWS Academy Cloud Foundations</a:t>
            </a:r>
            <a:r>
              <a:rPr lang="en-US" sz="1100" dirty="0"/>
              <a:t> course is not listed in the AWS Certified Cloud Practitioner Exam Guide as one of the AWS training options recommended to prepare for the exam, this course does cover many of the same topics that are covered by AWS commercial courses, such as AWS Technical Essentials, AWS Business Essentials, and AWS Cloud Practitioner Essentials. Therefore, the AWS Academy Cloud Foundations course you are taking now is a</a:t>
            </a:r>
            <a:r>
              <a:rPr lang="en-US" sz="1100" baseline="0" dirty="0"/>
              <a:t> good </a:t>
            </a:r>
            <a:r>
              <a:rPr lang="en-US" sz="1100" dirty="0"/>
              <a:t>way to help prepare yourself to take this exam. </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services included in the AWS Certified Cloud Practitioner exam change as new services are added. </a:t>
            </a:r>
            <a:r>
              <a:rPr lang="en-US" sz="1100" dirty="0"/>
              <a:t>At a minimum, you should be able to describe the overall functionality of a broad range of AWS services before taking the exam. For an overview of the AWS services see the </a:t>
            </a:r>
            <a:r>
              <a:rPr lang="en-US" sz="1100" dirty="0">
                <a:latin typeface="Calibri" panose="020F0502020204030204" pitchFamily="34" charset="0"/>
                <a:ea typeface="Amazon Ember Light" panose="020B0403020204020204" pitchFamily="34" charset="0"/>
                <a:cs typeface="Calibri" panose="020F0502020204030204" pitchFamily="34" charset="0"/>
                <a:hlinkClick r:id="rId3"/>
              </a:rPr>
              <a:t>Amazon Web Services Cloud Platform</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100" dirty="0"/>
              <a:t>section of the Overview of Amazon Web </a:t>
            </a:r>
            <a:r>
              <a:rPr lang="en-US" sz="1100"/>
              <a:t>Services whitepaper.  </a:t>
            </a:r>
            <a:br>
              <a:rPr lang="en-US" sz="1100" dirty="0"/>
            </a:br>
            <a:endParaRPr lang="en-US" sz="1100" dirty="0"/>
          </a:p>
          <a:p>
            <a:br>
              <a:rPr lang="en-US" sz="1100" dirty="0"/>
            </a:br>
            <a:endParaRPr lang="en-US" sz="1100" dirty="0"/>
          </a:p>
          <a:p>
            <a:endParaRPr lang="en-US" sz="1100" dirty="0"/>
          </a:p>
        </p:txBody>
      </p:sp>
    </p:spTree>
    <p:extLst>
      <p:ext uri="{BB962C8B-B14F-4D97-AF65-F5344CB8AC3E}">
        <p14:creationId xmlns:p14="http://schemas.microsoft.com/office/powerpoint/2010/main" val="3074430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Introducing Section </a:t>
            </a:r>
            <a:r>
              <a:rPr lang="en-US" sz="1100" dirty="0"/>
              <a:t>3</a:t>
            </a:r>
            <a:r>
              <a:rPr lang="en-US" sz="1100" kern="1200" dirty="0">
                <a:solidFill>
                  <a:schemeClr val="tx1"/>
                </a:solidFill>
                <a:effectLst/>
                <a:latin typeface="+mn-lt"/>
                <a:ea typeface="+mn-ea"/>
                <a:cs typeface="+mn-cs"/>
              </a:rPr>
              <a:t>: AWS Documentation. </a:t>
            </a:r>
          </a:p>
        </p:txBody>
      </p:sp>
    </p:spTree>
    <p:extLst>
      <p:ext uri="{BB962C8B-B14F-4D97-AF65-F5344CB8AC3E}">
        <p14:creationId xmlns:p14="http://schemas.microsoft.com/office/powerpoint/2010/main" val="1151681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AWS provides extensive and detailed documentation for each AWS service. Guides and application programming interface (API) references are organized by service category.  There are also many general resources</a:t>
            </a:r>
            <a:r>
              <a:rPr lang="en-US" sz="1100" baseline="0" dirty="0"/>
              <a:t> </a:t>
            </a:r>
            <a:r>
              <a:rPr lang="en-US" sz="1100" dirty="0"/>
              <a:t>and</a:t>
            </a:r>
            <a:r>
              <a:rPr lang="en-US" sz="1100" baseline="0" dirty="0"/>
              <a:t> </a:t>
            </a:r>
            <a:r>
              <a:rPr lang="en-US" sz="1100" dirty="0"/>
              <a:t>tutorials</a:t>
            </a:r>
            <a:r>
              <a:rPr lang="en-US" sz="1100" baseline="0" dirty="0"/>
              <a:t> </a:t>
            </a:r>
            <a:r>
              <a:rPr lang="en-US" sz="1100" dirty="0"/>
              <a:t>that can be accessed from the AWS Documentation pages.  General resources include case studies, an A-to-Z glossary of AWS terms, whitepapers, FAQs, information about AWS Training and Certification, and more.</a:t>
            </a:r>
          </a:p>
          <a:p>
            <a:endParaRPr lang="en-US" sz="1100" dirty="0"/>
          </a:p>
          <a:p>
            <a:r>
              <a:rPr lang="en-US" sz="1100" dirty="0"/>
              <a:t>Also, each SDK and toolkit has</a:t>
            </a:r>
            <a:r>
              <a:rPr lang="en-US" sz="1100" baseline="0" dirty="0"/>
              <a:t> documentation—for example,</a:t>
            </a:r>
            <a:r>
              <a:rPr lang="en-US" sz="1100" dirty="0"/>
              <a:t> the AWS Command Line Interface (AWS CLI), the boto3 libraries for AWS SDK for Python, and many others.</a:t>
            </a:r>
          </a:p>
          <a:p>
            <a:endParaRPr lang="en-US" sz="1100" dirty="0"/>
          </a:p>
          <a:p>
            <a:r>
              <a:rPr lang="en-US" sz="1100" b="1" dirty="0"/>
              <a:t>AWS whitepapers</a:t>
            </a:r>
            <a:r>
              <a:rPr lang="en-US" sz="1100" dirty="0"/>
              <a:t> and guides can be filtered by product, category, or industry, so that you can find the information that is most relevant to your needs.</a:t>
            </a:r>
          </a:p>
        </p:txBody>
      </p:sp>
    </p:spTree>
    <p:extLst>
      <p:ext uri="{BB962C8B-B14F-4D97-AF65-F5344CB8AC3E}">
        <p14:creationId xmlns:p14="http://schemas.microsoft.com/office/powerpoint/2010/main" val="134704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this educator-led activity,</a:t>
            </a:r>
            <a:r>
              <a:rPr lang="en-US" sz="1100" baseline="0" dirty="0"/>
              <a:t> </a:t>
            </a:r>
            <a:r>
              <a:rPr lang="en-US" sz="1100" dirty="0"/>
              <a:t>you will be challenged to access the AWS Documentation pages and practice locating specific information.</a:t>
            </a:r>
          </a:p>
        </p:txBody>
      </p:sp>
    </p:spTree>
    <p:extLst>
      <p:ext uri="{BB962C8B-B14F-4D97-AF65-F5344CB8AC3E}">
        <p14:creationId xmlns:p14="http://schemas.microsoft.com/office/powerpoint/2010/main" val="3287606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What guides and references exist for the Amazon EC2 service? </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Browse to </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hlinkClick r:id="rId3"/>
              </a:rPr>
              <a:t>https://docs.aws.amazon.com</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100" dirty="0"/>
              <a:t>and see if you can identify at least six guides or references.</a:t>
            </a:r>
          </a:p>
        </p:txBody>
      </p:sp>
    </p:spTree>
    <p:extLst>
      <p:ext uri="{BB962C8B-B14F-4D97-AF65-F5344CB8AC3E}">
        <p14:creationId xmlns:p14="http://schemas.microsoft.com/office/powerpoint/2010/main" val="159852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Can you find the documentation that describes how to create an Amazon S3 bucket?</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Browse to </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hlinkClick r:id="rId3"/>
              </a:rPr>
              <a:t>https://docs.aws.amazon.com</a:t>
            </a:r>
            <a:r>
              <a:rPr lang="en-US" sz="1100" dirty="0"/>
              <a:t> and figure out how to navigate to documentation that provides this information. Be prepared to discuss your findings with the class.</a:t>
            </a:r>
          </a:p>
        </p:txBody>
      </p:sp>
    </p:spTree>
    <p:extLst>
      <p:ext uri="{BB962C8B-B14F-4D97-AF65-F5344CB8AC3E}">
        <p14:creationId xmlns:p14="http://schemas.microsoft.com/office/powerpoint/2010/main" val="4149168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Can you find a one sentence summary of the AWS Cloud9 service?</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Starting at </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hlinkClick r:id="rId3"/>
              </a:rPr>
              <a:t>https://docs.aws.amazon.com</a:t>
            </a:r>
            <a:r>
              <a:rPr lang="en-US" sz="1100" dirty="0"/>
              <a:t>, see if you can find a page that provides the summary. Be prepared to share your findings.</a:t>
            </a:r>
          </a:p>
        </p:txBody>
      </p:sp>
    </p:spTree>
    <p:extLst>
      <p:ext uri="{BB962C8B-B14F-4D97-AF65-F5344CB8AC3E}">
        <p14:creationId xmlns:p14="http://schemas.microsoft.com/office/powerpoint/2010/main" val="1456974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Which programming languages does the AWS Lambda service API support?</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Browse to </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hlinkClick r:id="rId3"/>
              </a:rPr>
              <a:t>https://docs.aws.amazon.com</a:t>
            </a:r>
            <a:r>
              <a:rPr lang="en-US" sz="1100" dirty="0"/>
              <a:t> and figure out how to navigate to documentation that provides this information. Be prepared to discuss your findings with the class.</a:t>
            </a:r>
          </a:p>
        </p:txBody>
      </p:sp>
    </p:spTree>
    <p:extLst>
      <p:ext uri="{BB962C8B-B14F-4D97-AF65-F5344CB8AC3E}">
        <p14:creationId xmlns:p14="http://schemas.microsoft.com/office/powerpoint/2010/main" val="3561824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Find the tutorial that describes how to run a serverless Hello World</a:t>
            </a:r>
            <a:r>
              <a:rPr lang="en-US" sz="1100" baseline="0" dirty="0"/>
              <a:t> application</a:t>
            </a:r>
            <a:r>
              <a:rPr lang="en-US" sz="1100" dirty="0"/>
              <a:t>, then scroll through the documented steps. What two AWS services does the tutorial have you use?</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Browse to </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hlinkClick r:id="rId3"/>
              </a:rPr>
              <a:t>https://docs.aws.amazon.com</a:t>
            </a:r>
            <a:r>
              <a:rPr lang="en-US" sz="1100" dirty="0"/>
              <a:t> and figure out how to navigate to documentation that provides this information. Be prepared to discuss your findings with the class.</a:t>
            </a:r>
          </a:p>
        </p:txBody>
      </p:sp>
    </p:spTree>
    <p:extLst>
      <p:ext uri="{BB962C8B-B14F-4D97-AF65-F5344CB8AC3E}">
        <p14:creationId xmlns:p14="http://schemas.microsoft.com/office/powerpoint/2010/main" val="597712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It’s now time to review the module, and wrap up with a module summary and a listing of additional resources.</a:t>
            </a:r>
          </a:p>
        </p:txBody>
      </p:sp>
    </p:spTree>
    <p:extLst>
      <p:ext uri="{BB962C8B-B14F-4D97-AF65-F5344CB8AC3E}">
        <p14:creationId xmlns:p14="http://schemas.microsoft.com/office/powerpoint/2010/main" val="119271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dirty="0"/>
              <a:t>After completing this module, you should be able to: </a:t>
            </a:r>
            <a:br>
              <a:rPr lang="en-US" sz="1100" dirty="0"/>
            </a:br>
            <a:endParaRPr lang="en-US" sz="1100" dirty="0"/>
          </a:p>
          <a:p>
            <a:pPr marL="171450" indent="-171450">
              <a:buFont typeface="Arial" panose="020B0604020202020204" pitchFamily="34" charset="0"/>
              <a:buChar char="•"/>
            </a:pPr>
            <a:r>
              <a:rPr lang="en-US" sz="1100" dirty="0"/>
              <a:t>Recognize the purpose of the AWS Academy Cloud Foundations course</a:t>
            </a:r>
          </a:p>
          <a:p>
            <a:pPr marL="171450" indent="-171450">
              <a:buFont typeface="Arial" panose="020B0604020202020204" pitchFamily="34" charset="0"/>
              <a:buChar char="•"/>
            </a:pPr>
            <a:r>
              <a:rPr lang="en-US" sz="1100" dirty="0"/>
              <a:t>Recognize the course structure</a:t>
            </a:r>
          </a:p>
          <a:p>
            <a:pPr marL="171450" indent="-171450">
              <a:buFont typeface="Arial" panose="020B0604020202020204" pitchFamily="34" charset="0"/>
              <a:buChar char="•"/>
            </a:pPr>
            <a:r>
              <a:rPr lang="en-US" sz="1100" dirty="0"/>
              <a:t>Recognize the AWS certification process</a:t>
            </a:r>
          </a:p>
          <a:p>
            <a:pPr marL="171450" indent="-171450">
              <a:buFont typeface="Arial" panose="020B0604020202020204" pitchFamily="34" charset="0"/>
              <a:buChar char="•"/>
            </a:pPr>
            <a:r>
              <a:rPr lang="en-US" sz="1100" dirty="0"/>
              <a:t>Navigate the AWS Documentation website</a:t>
            </a:r>
          </a:p>
        </p:txBody>
      </p:sp>
    </p:spTree>
    <p:extLst>
      <p:ext uri="{BB962C8B-B14F-4D97-AF65-F5344CB8AC3E}">
        <p14:creationId xmlns:p14="http://schemas.microsoft.com/office/powerpoint/2010/main" val="854284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summary, in this module,</a:t>
            </a:r>
            <a:r>
              <a:rPr lang="en-US" sz="1100" baseline="0" dirty="0"/>
              <a:t> you learned how to:</a:t>
            </a:r>
            <a:endParaRPr lang="en-US" sz="1100" dirty="0"/>
          </a:p>
          <a:p>
            <a:endParaRPr lang="en-US" sz="1100" dirty="0"/>
          </a:p>
          <a:p>
            <a:pPr marL="171450" indent="-171450">
              <a:buFont typeface="Arial" panose="020B0604020202020204" pitchFamily="34" charset="0"/>
              <a:buChar char="•"/>
            </a:pPr>
            <a:r>
              <a:rPr lang="en-US" sz="1100" dirty="0"/>
              <a:t>Recognize the purpose of the AWS Academy Cloud Foundations course</a:t>
            </a:r>
          </a:p>
          <a:p>
            <a:pPr marL="171450" indent="-171450">
              <a:buFont typeface="Arial" panose="020B0604020202020204" pitchFamily="34" charset="0"/>
              <a:buChar char="•"/>
            </a:pPr>
            <a:r>
              <a:rPr lang="en-US" sz="1100" dirty="0"/>
              <a:t>Recognize the course structure</a:t>
            </a:r>
          </a:p>
          <a:p>
            <a:pPr marL="171450" indent="-171450">
              <a:buFont typeface="Arial" panose="020B0604020202020204" pitchFamily="34" charset="0"/>
              <a:buChar char="•"/>
            </a:pPr>
            <a:r>
              <a:rPr lang="en-US" sz="1100" dirty="0"/>
              <a:t>Recognize the AWS certification process</a:t>
            </a:r>
          </a:p>
          <a:p>
            <a:pPr marL="171450" indent="-171450">
              <a:buFont typeface="Arial" panose="020B0604020202020204" pitchFamily="34" charset="0"/>
              <a:buChar char="•"/>
            </a:pPr>
            <a:r>
              <a:rPr lang="en-US" sz="1100" dirty="0"/>
              <a:t>Navigate the AWS Documentation website</a:t>
            </a:r>
          </a:p>
          <a:p>
            <a:pPr marL="171450" lvl="0" indent="-171450">
              <a:buFont typeface="Arial" panose="020B0604020202020204" pitchFamily="34" charset="0"/>
              <a:buChar char="•"/>
            </a:pPr>
            <a:endParaRPr lang="en-US" sz="1100" dirty="0"/>
          </a:p>
          <a:p>
            <a:endParaRPr lang="en-US" sz="1100" dirty="0"/>
          </a:p>
        </p:txBody>
      </p:sp>
    </p:spTree>
    <p:extLst>
      <p:ext uri="{BB962C8B-B14F-4D97-AF65-F5344CB8AC3E}">
        <p14:creationId xmlns:p14="http://schemas.microsoft.com/office/powerpoint/2010/main" val="1988561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The following resources provide more detail on the topics that are discussed in this module:</a:t>
            </a:r>
          </a:p>
          <a:p>
            <a:endParaRPr lang="en-US" sz="1100" dirty="0"/>
          </a:p>
          <a:p>
            <a:pPr marL="171450" indent="-171450">
              <a:buFont typeface="Arial" panose="020B0604020202020204" pitchFamily="34" charset="0"/>
              <a:buChar char="•"/>
            </a:pPr>
            <a:r>
              <a:rPr lang="en-US" sz="1100" dirty="0">
                <a:latin typeface="+mn-lt"/>
                <a:hlinkClick r:id="rId3"/>
              </a:rPr>
              <a:t>AWS Certification</a:t>
            </a:r>
            <a:endParaRPr lang="en-US" sz="1100" dirty="0">
              <a:latin typeface="+mn-lt"/>
            </a:endParaRPr>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r>
              <a:rPr lang="en-US" sz="1100" dirty="0">
                <a:latin typeface="+mn-lt"/>
                <a:hlinkClick r:id="rId4"/>
              </a:rPr>
              <a:t>AWS Certified Cloud Practitioner</a:t>
            </a:r>
            <a:endParaRPr lang="en-US" sz="1100" dirty="0">
              <a:latin typeface="+mn-lt"/>
            </a:endParaRPr>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r>
              <a:rPr lang="en-US" sz="1100" dirty="0">
                <a:latin typeface="+mn-lt"/>
                <a:hlinkClick r:id="rId5"/>
              </a:rPr>
              <a:t>AWS Documentation</a:t>
            </a:r>
            <a:endParaRPr lang="en-US" sz="1100" dirty="0">
              <a:latin typeface="+mn-lt"/>
            </a:endParaRPr>
          </a:p>
          <a:p>
            <a:endParaRPr lang="en-US" sz="1100" dirty="0"/>
          </a:p>
        </p:txBody>
      </p:sp>
    </p:spTree>
    <p:extLst>
      <p:ext uri="{BB962C8B-B14F-4D97-AF65-F5344CB8AC3E}">
        <p14:creationId xmlns:p14="http://schemas.microsoft.com/office/powerpoint/2010/main" val="32211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Thank you for completing this module.</a:t>
            </a:r>
          </a:p>
          <a:p>
            <a:endParaRPr lang="en-US" sz="1100" dirty="0"/>
          </a:p>
        </p:txBody>
      </p:sp>
    </p:spTree>
    <p:extLst>
      <p:ext uri="{BB962C8B-B14F-4D97-AF65-F5344CB8AC3E}">
        <p14:creationId xmlns:p14="http://schemas.microsoft.com/office/powerpoint/2010/main" val="95031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Introducing Section 1: Course objectives and overview. </a:t>
            </a:r>
          </a:p>
        </p:txBody>
      </p:sp>
    </p:spTree>
    <p:extLst>
      <p:ext uri="{BB962C8B-B14F-4D97-AF65-F5344CB8AC3E}">
        <p14:creationId xmlns:p14="http://schemas.microsoft.com/office/powerpoint/2010/main" val="149455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To begin, it is important to have</a:t>
            </a:r>
            <a:r>
              <a:rPr lang="en-US" sz="1100" kern="1200" dirty="0">
                <a:solidFill>
                  <a:schemeClr val="tx1"/>
                </a:solidFill>
                <a:effectLst/>
                <a:latin typeface="+mn-lt"/>
                <a:ea typeface="+mn-ea"/>
                <a:cs typeface="+mn-cs"/>
              </a:rPr>
              <a:t> an understanding of the prerequisites for this course. </a:t>
            </a:r>
          </a:p>
          <a:p>
            <a:endParaRPr lang="en-US" sz="1100" dirty="0"/>
          </a:p>
          <a:p>
            <a:r>
              <a:rPr lang="en-US" sz="1100" kern="1200" dirty="0">
                <a:solidFill>
                  <a:schemeClr val="tx1"/>
                </a:solidFill>
                <a:effectLst/>
                <a:latin typeface="+mn-lt"/>
                <a:ea typeface="+mn-ea"/>
                <a:cs typeface="+mn-cs"/>
              </a:rPr>
              <a:t>First, you should have general </a:t>
            </a:r>
            <a:r>
              <a:rPr lang="en-US" sz="1100" b="1" kern="1200" dirty="0">
                <a:solidFill>
                  <a:schemeClr val="tx1"/>
                </a:solidFill>
                <a:effectLst/>
                <a:latin typeface="+mn-lt"/>
                <a:ea typeface="+mn-ea"/>
                <a:cs typeface="+mn-cs"/>
              </a:rPr>
              <a:t>IT technical knowledge</a:t>
            </a:r>
            <a:r>
              <a:rPr lang="en-US" sz="1100" kern="1200" dirty="0">
                <a:solidFill>
                  <a:schemeClr val="tx1"/>
                </a:solidFill>
                <a:effectLst/>
                <a:latin typeface="+mn-lt"/>
                <a:ea typeface="+mn-ea"/>
                <a:cs typeface="+mn-cs"/>
              </a:rPr>
              <a:t>. The foundational computer literacy skills you will need to be successful in this course include a knowledge of basic computer concepts, file management, and a good understanding of the internet.</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Second, you should have general </a:t>
            </a:r>
            <a:r>
              <a:rPr lang="en-US" sz="1100" b="1" kern="1200" dirty="0">
                <a:solidFill>
                  <a:schemeClr val="tx1"/>
                </a:solidFill>
                <a:effectLst/>
                <a:latin typeface="+mn-lt"/>
                <a:ea typeface="+mn-ea"/>
                <a:cs typeface="+mn-cs"/>
              </a:rPr>
              <a:t>IT business knowledge</a:t>
            </a:r>
            <a:r>
              <a:rPr lang="en-US" sz="1100" kern="1200" dirty="0">
                <a:solidFill>
                  <a:schemeClr val="tx1"/>
                </a:solidFill>
                <a:effectLst/>
                <a:latin typeface="+mn-lt"/>
                <a:ea typeface="+mn-ea"/>
                <a:cs typeface="+mn-cs"/>
              </a:rPr>
              <a:t>. This includes insight into how information technology is used </a:t>
            </a:r>
            <a:r>
              <a:rPr lang="en-US" sz="1100" dirty="0"/>
              <a:t>by</a:t>
            </a:r>
            <a:r>
              <a:rPr lang="en-US" sz="1100" kern="1200" dirty="0">
                <a:solidFill>
                  <a:schemeClr val="tx1"/>
                </a:solidFill>
                <a:effectLst/>
                <a:latin typeface="+mn-lt"/>
                <a:ea typeface="+mn-ea"/>
                <a:cs typeface="+mn-cs"/>
              </a:rPr>
              <a:t> businesses and other organizations.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Additionally, to ensure success in this course, it is preferred that you have:</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A general familiarity with cloud computing concepts</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A working knowledge of distributed systems</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Familiarity with general networking concepts</a:t>
            </a:r>
          </a:p>
          <a:p>
            <a:pPr marL="171450" lvl="0" indent="-171450">
              <a:buFont typeface="Arial" panose="020B0604020202020204" pitchFamily="34" charset="0"/>
              <a:buChar char="•"/>
            </a:pPr>
            <a:r>
              <a:rPr lang="en-US" sz="1100" dirty="0"/>
              <a:t>A</a:t>
            </a:r>
            <a:r>
              <a:rPr lang="en-US" sz="1100" kern="1200" dirty="0">
                <a:solidFill>
                  <a:schemeClr val="tx1"/>
                </a:solidFill>
                <a:effectLst/>
                <a:latin typeface="+mn-lt"/>
                <a:ea typeface="+mn-ea"/>
                <a:cs typeface="+mn-cs"/>
              </a:rPr>
              <a:t> working knowledge of multi-tier architectures</a:t>
            </a:r>
          </a:p>
          <a:p>
            <a:endParaRPr lang="en-US" sz="1050" dirty="0"/>
          </a:p>
        </p:txBody>
      </p:sp>
    </p:spTree>
    <p:extLst>
      <p:ext uri="{BB962C8B-B14F-4D97-AF65-F5344CB8AC3E}">
        <p14:creationId xmlns:p14="http://schemas.microsoft.com/office/powerpoint/2010/main" val="357054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dirty="0"/>
              <a:t>After completing this course, you should be able to: </a:t>
            </a:r>
          </a:p>
          <a:p>
            <a:pPr marL="0" indent="0">
              <a:buNone/>
            </a:pPr>
            <a:endParaRPr lang="en-US" sz="1100" dirty="0"/>
          </a:p>
          <a:p>
            <a:pPr marL="171450" lvl="0" indent="-171450">
              <a:buFont typeface="Arial" panose="020B0604020202020204" pitchFamily="34" charset="0"/>
              <a:buChar char="•"/>
            </a:pPr>
            <a:r>
              <a:rPr lang="en-US" sz="1100" dirty="0"/>
              <a:t>Define the AWS Cloud.</a:t>
            </a:r>
          </a:p>
          <a:p>
            <a:pPr marL="171450" lvl="0" indent="-171450">
              <a:buFont typeface="Arial" panose="020B0604020202020204" pitchFamily="34" charset="0"/>
              <a:buChar char="•"/>
            </a:pPr>
            <a:r>
              <a:rPr lang="en-US" sz="1100" dirty="0"/>
              <a:t>Explain the AWS pricing philosophy.</a:t>
            </a:r>
          </a:p>
          <a:p>
            <a:pPr marL="171450" lvl="0" indent="-171450">
              <a:buFont typeface="Arial" panose="020B0604020202020204" pitchFamily="34" charset="0"/>
              <a:buChar char="•"/>
            </a:pPr>
            <a:r>
              <a:rPr lang="en-US" sz="1100" dirty="0"/>
              <a:t>Identify the global infrastructure components of AWS.</a:t>
            </a:r>
          </a:p>
          <a:p>
            <a:pPr marL="171450" lvl="0" indent="-171450">
              <a:buFont typeface="Arial" panose="020B0604020202020204" pitchFamily="34" charset="0"/>
              <a:buChar char="•"/>
            </a:pPr>
            <a:r>
              <a:rPr lang="en-US" sz="1100" dirty="0"/>
              <a:t>Describe security and compliance measures of the AWS Cloud including AWS Identity and Access Management (IAM).</a:t>
            </a:r>
          </a:p>
          <a:p>
            <a:pPr marL="171450" lvl="0" indent="-171450">
              <a:buFont typeface="Arial" panose="020B0604020202020204" pitchFamily="34" charset="0"/>
              <a:buChar char="•"/>
            </a:pPr>
            <a:r>
              <a:rPr lang="en-US" sz="1100" dirty="0"/>
              <a:t>Create an AWS Virtual Private Cloud (Amazon VPC).</a:t>
            </a:r>
          </a:p>
          <a:p>
            <a:pPr marL="171450" lvl="0" indent="-171450">
              <a:buFont typeface="Arial" panose="020B0604020202020204" pitchFamily="34" charset="0"/>
              <a:buChar char="•"/>
            </a:pPr>
            <a:r>
              <a:rPr lang="en-US" sz="1100" dirty="0"/>
              <a:t>Demonstrate when to use Amazon Elastic Compute Cloud (EC2), AWS Lambda and AWS Elastic Beanstalk.</a:t>
            </a:r>
          </a:p>
          <a:p>
            <a:pPr marL="171450" lvl="0" indent="-171450">
              <a:buFont typeface="Arial" panose="020B0604020202020204" pitchFamily="34" charset="0"/>
              <a:buChar char="•"/>
            </a:pPr>
            <a:r>
              <a:rPr lang="en-US" sz="1100" dirty="0"/>
              <a:t>Differentiate between Amazon S3, Amazon EBS, Amazon EFS and Amazon S3 Glacier.</a:t>
            </a:r>
          </a:p>
          <a:p>
            <a:pPr marL="171450" lvl="0" indent="-171450">
              <a:buFont typeface="Arial" panose="020B0604020202020204" pitchFamily="34" charset="0"/>
              <a:buChar char="•"/>
            </a:pPr>
            <a:r>
              <a:rPr lang="en-US" sz="1100" dirty="0"/>
              <a:t>Demonstrate when to use AWS Database services including Amazon Relational Database Service (RDS), Amazon DynamoDB, Amazon Redshift, and Amazon Aurora.</a:t>
            </a:r>
          </a:p>
          <a:p>
            <a:pPr marL="171450" lvl="0" indent="-171450">
              <a:buFont typeface="Arial" panose="020B0604020202020204" pitchFamily="34" charset="0"/>
              <a:buChar char="•"/>
            </a:pPr>
            <a:r>
              <a:rPr lang="en-US" sz="1100" dirty="0"/>
              <a:t>Explain AWS Cloud architectural principles.</a:t>
            </a:r>
          </a:p>
          <a:p>
            <a:pPr marL="171450" lvl="0" indent="-171450">
              <a:buFont typeface="Arial" panose="020B0604020202020204" pitchFamily="34" charset="0"/>
              <a:buChar char="•"/>
            </a:pPr>
            <a:r>
              <a:rPr lang="en-US" sz="1100" dirty="0"/>
              <a:t>Explore key concepts related to Elastic Load Balancing (ELB), Amazon CloudWatch, and Auto Scaling.</a:t>
            </a:r>
          </a:p>
        </p:txBody>
      </p:sp>
    </p:spTree>
    <p:extLst>
      <p:ext uri="{BB962C8B-B14F-4D97-AF65-F5344CB8AC3E}">
        <p14:creationId xmlns:p14="http://schemas.microsoft.com/office/powerpoint/2010/main" val="157936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To achieve the course objectives, the course explores the following topics:</a:t>
            </a:r>
          </a:p>
          <a:p>
            <a:endParaRPr lang="en-US" sz="11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100" dirty="0"/>
              <a:t>Cloud concepts</a:t>
            </a:r>
          </a:p>
          <a:p>
            <a:pPr marL="171450" indent="-171450">
              <a:buFont typeface="Arial" panose="020B0604020202020204" pitchFamily="34" charset="0"/>
              <a:buChar char="•"/>
            </a:pPr>
            <a:r>
              <a:rPr lang="en-US" sz="1100" dirty="0"/>
              <a:t>Cloud economics and billing</a:t>
            </a:r>
          </a:p>
          <a:p>
            <a:pPr marL="171450" indent="-171450">
              <a:buFont typeface="Arial" panose="020B0604020202020204" pitchFamily="34" charset="0"/>
              <a:buChar char="•"/>
            </a:pPr>
            <a:r>
              <a:rPr lang="en-US" sz="1100" dirty="0"/>
              <a:t>AWS Global Infrastructure</a:t>
            </a:r>
          </a:p>
          <a:p>
            <a:pPr marL="171450" indent="-171450">
              <a:buFont typeface="Arial" panose="020B0604020202020204" pitchFamily="34" charset="0"/>
              <a:buChar char="•"/>
            </a:pPr>
            <a:r>
              <a:rPr lang="en-US" sz="1100" dirty="0"/>
              <a:t>AWS Cloud security</a:t>
            </a:r>
          </a:p>
          <a:p>
            <a:pPr marL="171450" indent="-171450">
              <a:buFont typeface="Arial" panose="020B0604020202020204" pitchFamily="34" charset="0"/>
              <a:buChar char="•"/>
            </a:pPr>
            <a:r>
              <a:rPr lang="en-US" sz="1100" dirty="0"/>
              <a:t>Networking and content delivery</a:t>
            </a:r>
          </a:p>
          <a:p>
            <a:pPr marL="171450" indent="-171450">
              <a:buFont typeface="Arial" panose="020B0604020202020204" pitchFamily="34" charset="0"/>
              <a:buChar char="•"/>
            </a:pPr>
            <a:r>
              <a:rPr lang="en-US" sz="1100" dirty="0"/>
              <a:t>Compute</a:t>
            </a:r>
          </a:p>
          <a:p>
            <a:pPr marL="171450" indent="-171450">
              <a:buFont typeface="Arial" panose="020B0604020202020204" pitchFamily="34" charset="0"/>
              <a:buChar char="•"/>
            </a:pPr>
            <a:r>
              <a:rPr lang="en-US" sz="1100" dirty="0"/>
              <a:t>Storage</a:t>
            </a:r>
          </a:p>
          <a:p>
            <a:pPr marL="171450" indent="-171450">
              <a:buFont typeface="Arial" panose="020B0604020202020204" pitchFamily="34" charset="0"/>
              <a:buChar char="•"/>
            </a:pPr>
            <a:r>
              <a:rPr lang="en-US" sz="1100" dirty="0"/>
              <a:t>Databases</a:t>
            </a:r>
          </a:p>
          <a:p>
            <a:pPr marL="171450" indent="-171450">
              <a:buFont typeface="Arial" panose="020B0604020202020204" pitchFamily="34" charset="0"/>
              <a:buChar char="•"/>
            </a:pPr>
            <a:r>
              <a:rPr lang="en-US" sz="1100" dirty="0"/>
              <a:t>Cloud architecture</a:t>
            </a:r>
          </a:p>
          <a:p>
            <a:pPr marL="171450" indent="-171450">
              <a:buFont typeface="Arial" panose="020B0604020202020204" pitchFamily="34" charset="0"/>
              <a:buChar char="•"/>
            </a:pPr>
            <a:r>
              <a:rPr lang="en-US" sz="1100" dirty="0"/>
              <a:t>Automatic scaling and monitoring</a:t>
            </a:r>
          </a:p>
          <a:p>
            <a:pPr marL="171450" indent="-171450">
              <a:buFont typeface="Arial" panose="020B0604020202020204" pitchFamily="34" charset="0"/>
              <a:buChar char="•"/>
            </a:pPr>
            <a:endParaRPr lang="en-US" sz="1100" dirty="0"/>
          </a:p>
          <a:p>
            <a:pPr marL="0" indent="0">
              <a:lnSpc>
                <a:spcPct val="100000"/>
              </a:lnSpc>
              <a:spcAft>
                <a:spcPts val="1000"/>
              </a:spcAft>
              <a:buFont typeface="Arial" panose="020B0604020202020204" pitchFamily="34" charset="0"/>
              <a:buNone/>
            </a:pPr>
            <a:r>
              <a:rPr lang="en-US" sz="1100" dirty="0"/>
              <a:t>The next ten slides provide more detail on what subtopics are covered in each module.</a:t>
            </a:r>
          </a:p>
        </p:txBody>
      </p:sp>
    </p:spTree>
    <p:extLst>
      <p:ext uri="{BB962C8B-B14F-4D97-AF65-F5344CB8AC3E}">
        <p14:creationId xmlns:p14="http://schemas.microsoft.com/office/powerpoint/2010/main" val="205090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this module, </a:t>
            </a:r>
            <a:r>
              <a:rPr lang="en-US" sz="1100" kern="1200" dirty="0">
                <a:solidFill>
                  <a:schemeClr val="tx1"/>
                </a:solidFill>
                <a:effectLst/>
                <a:latin typeface="+mn-lt"/>
                <a:ea typeface="+mn-ea"/>
                <a:cs typeface="+mn-cs"/>
              </a:rPr>
              <a:t>Section 1 introduces </a:t>
            </a:r>
            <a:r>
              <a:rPr lang="en-US" sz="1100" b="1" kern="1200" dirty="0">
                <a:solidFill>
                  <a:schemeClr val="tx1"/>
                </a:solidFill>
                <a:effectLst/>
                <a:latin typeface="+mn-lt"/>
                <a:ea typeface="+mn-ea"/>
                <a:cs typeface="+mn-cs"/>
              </a:rPr>
              <a:t>cloud computing</a:t>
            </a:r>
            <a:r>
              <a:rPr lang="en-US" sz="1100" kern="1200" dirty="0">
                <a:solidFill>
                  <a:schemeClr val="tx1"/>
                </a:solidFill>
                <a:effectLst/>
                <a:latin typeface="+mn-lt"/>
                <a:ea typeface="+mn-ea"/>
                <a:cs typeface="+mn-cs"/>
              </a:rPr>
              <a:t>. </a:t>
            </a:r>
          </a:p>
          <a:p>
            <a:endParaRPr lang="en-US" sz="1100" dirty="0"/>
          </a:p>
          <a:p>
            <a:r>
              <a:rPr lang="en-US" sz="1100" kern="1200" dirty="0">
                <a:solidFill>
                  <a:schemeClr val="tx1"/>
                </a:solidFill>
                <a:effectLst/>
                <a:latin typeface="+mn-lt"/>
                <a:ea typeface="+mn-ea"/>
                <a:cs typeface="+mn-cs"/>
              </a:rPr>
              <a:t>In Section 2, you learn about the </a:t>
            </a:r>
            <a:r>
              <a:rPr lang="en-US" sz="1100" b="1" kern="1200" dirty="0">
                <a:solidFill>
                  <a:schemeClr val="tx1"/>
                </a:solidFill>
                <a:effectLst/>
                <a:latin typeface="+mn-lt"/>
                <a:ea typeface="+mn-ea"/>
                <a:cs typeface="+mn-cs"/>
              </a:rPr>
              <a:t>advantages that cloud computing provides</a:t>
            </a:r>
            <a:r>
              <a:rPr lang="en-US" sz="1100" kern="1200" dirty="0">
                <a:solidFill>
                  <a:schemeClr val="tx1"/>
                </a:solidFill>
                <a:effectLst/>
                <a:latin typeface="+mn-lt"/>
                <a:ea typeface="+mn-ea"/>
                <a:cs typeface="+mn-cs"/>
              </a:rPr>
              <a:t> over a traditional, on-premises computing model. </a:t>
            </a:r>
          </a:p>
          <a:p>
            <a:endParaRPr lang="en-US" sz="1100" dirty="0"/>
          </a:p>
          <a:p>
            <a:r>
              <a:rPr lang="en-US" sz="1100" kern="1200" dirty="0">
                <a:solidFill>
                  <a:schemeClr val="tx1"/>
                </a:solidFill>
                <a:effectLst/>
                <a:latin typeface="+mn-lt"/>
                <a:ea typeface="+mn-ea"/>
                <a:cs typeface="+mn-cs"/>
              </a:rPr>
              <a:t>In Section 3, you learn about what </a:t>
            </a:r>
            <a:r>
              <a:rPr lang="en-US" sz="1100" b="1" kern="1200" dirty="0">
                <a:solidFill>
                  <a:schemeClr val="tx1"/>
                </a:solidFill>
                <a:effectLst/>
                <a:latin typeface="+mn-lt"/>
                <a:ea typeface="+mn-ea"/>
                <a:cs typeface="+mn-cs"/>
              </a:rPr>
              <a:t>AWS</a:t>
            </a:r>
            <a:r>
              <a:rPr lang="en-US" sz="1100" kern="1200" dirty="0">
                <a:solidFill>
                  <a:schemeClr val="tx1"/>
                </a:solidFill>
                <a:effectLst/>
                <a:latin typeface="+mn-lt"/>
                <a:ea typeface="+mn-ea"/>
                <a:cs typeface="+mn-cs"/>
              </a:rPr>
              <a:t> is and the broad range of AWS products</a:t>
            </a:r>
            <a:r>
              <a:rPr lang="en-US" sz="1100" kern="1200" baseline="0" dirty="0">
                <a:solidFill>
                  <a:schemeClr val="tx1"/>
                </a:solidFill>
                <a:effectLst/>
                <a:latin typeface="+mn-lt"/>
                <a:ea typeface="+mn-ea"/>
                <a:cs typeface="+mn-cs"/>
              </a:rPr>
              <a:t> and services</a:t>
            </a:r>
            <a:r>
              <a:rPr lang="en-US" sz="1100" kern="1200" dirty="0">
                <a:solidFill>
                  <a:schemeClr val="tx1"/>
                </a:solidFill>
                <a:effectLst/>
                <a:latin typeface="+mn-lt"/>
                <a:ea typeface="+mn-ea"/>
                <a:cs typeface="+mn-cs"/>
              </a:rPr>
              <a:t>. You become familiar with the idea that AWS services are designed to work together to build solutions that meet business goals and technology requirements. </a:t>
            </a:r>
          </a:p>
          <a:p>
            <a:endParaRPr lang="en-US" sz="1100" dirty="0"/>
          </a:p>
          <a:p>
            <a:r>
              <a:rPr lang="en-US" sz="1100" kern="1200" dirty="0">
                <a:solidFill>
                  <a:schemeClr val="tx1"/>
                </a:solidFill>
                <a:effectLst/>
                <a:latin typeface="+mn-lt"/>
                <a:ea typeface="+mn-ea"/>
                <a:cs typeface="+mn-cs"/>
              </a:rPr>
              <a:t>The module concludes with Section 4, which is about the </a:t>
            </a:r>
            <a:r>
              <a:rPr lang="en-US" sz="1100" b="1" kern="1200" dirty="0">
                <a:solidFill>
                  <a:schemeClr val="tx1"/>
                </a:solidFill>
                <a:effectLst/>
                <a:latin typeface="+mn-lt"/>
                <a:ea typeface="+mn-ea"/>
                <a:cs typeface="+mn-cs"/>
              </a:rPr>
              <a:t>AWS Cloud Adoption Framework</a:t>
            </a:r>
            <a:r>
              <a:rPr lang="en-US" sz="1100" kern="1200" dirty="0">
                <a:solidFill>
                  <a:schemeClr val="tx1"/>
                </a:solidFill>
                <a:effectLst/>
                <a:latin typeface="+mn-lt"/>
                <a:ea typeface="+mn-ea"/>
                <a:cs typeface="+mn-cs"/>
              </a:rPr>
              <a:t> (AWS CAF). It covers the fundamental changes that must be supported for an organization to successfully migrate its IT portfolio to the cloud.</a:t>
            </a:r>
          </a:p>
        </p:txBody>
      </p:sp>
    </p:spTree>
    <p:extLst>
      <p:ext uri="{BB962C8B-B14F-4D97-AF65-F5344CB8AC3E}">
        <p14:creationId xmlns:p14="http://schemas.microsoft.com/office/powerpoint/2010/main" val="108672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purpose of this module is to introduce you to the business advantages of moving to the cloud. </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1 describes the principles for</a:t>
            </a:r>
            <a:r>
              <a:rPr lang="en-US" sz="1100" b="1" kern="1200" dirty="0">
                <a:solidFill>
                  <a:schemeClr val="tx1"/>
                </a:solidFill>
                <a:effectLst/>
                <a:latin typeface="+mn-lt"/>
                <a:ea typeface="+mn-ea"/>
                <a:cs typeface="+mn-cs"/>
              </a:rPr>
              <a:t> how AWS sets prices </a:t>
            </a:r>
            <a:r>
              <a:rPr lang="en-US" sz="1100" kern="1200" dirty="0">
                <a:solidFill>
                  <a:schemeClr val="tx1"/>
                </a:solidFill>
                <a:effectLst/>
                <a:latin typeface="+mn-lt"/>
                <a:ea typeface="+mn-ea"/>
                <a:cs typeface="+mn-cs"/>
              </a:rPr>
              <a:t>for the various services. This includes the AWS pricing model and a description of the </a:t>
            </a:r>
            <a:r>
              <a:rPr lang="en-US" sz="1200" u="sng" kern="1200" dirty="0">
                <a:solidFill>
                  <a:schemeClr val="tx1"/>
                </a:solidFill>
                <a:effectLst/>
                <a:latin typeface="+mn-lt"/>
                <a:ea typeface="+mn-ea"/>
                <a:cs typeface="+mn-cs"/>
                <a:hlinkClick r:id="rId3"/>
              </a:rPr>
              <a:t>AWS Free Tier</a:t>
            </a:r>
            <a:r>
              <a:rPr lang="en-US" sz="1200" u="none"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a:p>
            <a:endParaRPr lang="en-US" sz="1100" b="1" dirty="0"/>
          </a:p>
          <a:p>
            <a:r>
              <a:rPr lang="en-US" sz="1100" kern="1200" dirty="0">
                <a:solidFill>
                  <a:schemeClr val="tx1"/>
                </a:solidFill>
                <a:effectLst/>
                <a:latin typeface="+mn-lt"/>
                <a:ea typeface="+mn-ea"/>
                <a:cs typeface="+mn-cs"/>
              </a:rPr>
              <a:t>Section 2 describes the</a:t>
            </a:r>
            <a:r>
              <a:rPr lang="en-US" sz="1100" b="1" kern="1200" dirty="0">
                <a:solidFill>
                  <a:schemeClr val="tx1"/>
                </a:solidFill>
                <a:effectLst/>
                <a:latin typeface="+mn-lt"/>
                <a:ea typeface="+mn-ea"/>
                <a:cs typeface="+mn-cs"/>
              </a:rPr>
              <a:t> Total Cost of Ownership</a:t>
            </a:r>
            <a:r>
              <a:rPr lang="en-US" sz="1100" kern="1200" dirty="0">
                <a:solidFill>
                  <a:schemeClr val="tx1"/>
                </a:solidFill>
                <a:effectLst/>
                <a:latin typeface="+mn-lt"/>
                <a:ea typeface="+mn-ea"/>
                <a:cs typeface="+mn-cs"/>
              </a:rPr>
              <a:t> and how customers can reduce their overall costs by moving IT services to the cloud. The section outlines four types of costs that are reduced by using cloud computing, and provides examples that illustrate each of these types. </a:t>
            </a:r>
          </a:p>
          <a:p>
            <a:endParaRPr lang="en-US" sz="1100" b="1" dirty="0"/>
          </a:p>
          <a:p>
            <a:r>
              <a:rPr lang="en-US" sz="1100" kern="1200" dirty="0">
                <a:solidFill>
                  <a:schemeClr val="tx1"/>
                </a:solidFill>
                <a:effectLst/>
                <a:latin typeface="+mn-lt"/>
                <a:ea typeface="+mn-ea"/>
                <a:cs typeface="+mn-cs"/>
              </a:rPr>
              <a:t>Section 3 describes how customers can use AWS Organizations to manage their costs.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Section 4 describes </a:t>
            </a:r>
            <a:r>
              <a:rPr lang="en-US" sz="1100" b="1" kern="1200" dirty="0">
                <a:solidFill>
                  <a:schemeClr val="tx1"/>
                </a:solidFill>
                <a:effectLst/>
                <a:latin typeface="+mn-lt"/>
                <a:ea typeface="+mn-ea"/>
                <a:cs typeface="+mn-cs"/>
              </a:rPr>
              <a:t>billing</a:t>
            </a:r>
            <a:r>
              <a:rPr lang="en-US" sz="1100" kern="1200" dirty="0">
                <a:solidFill>
                  <a:schemeClr val="tx1"/>
                </a:solidFill>
                <a:effectLst/>
                <a:latin typeface="+mn-lt"/>
                <a:ea typeface="+mn-ea"/>
                <a:cs typeface="+mn-cs"/>
              </a:rPr>
              <a:t> and the components of the AWS Billing dashboard.</a:t>
            </a:r>
            <a:r>
              <a:rPr lang="en-US" sz="1100" kern="1200" baseline="0" dirty="0">
                <a:solidFill>
                  <a:schemeClr val="tx1"/>
                </a:solidFill>
                <a:effectLst/>
                <a:latin typeface="+mn-lt"/>
                <a:ea typeface="+mn-ea"/>
                <a:cs typeface="+mn-cs"/>
              </a:rPr>
              <a:t> This section </a:t>
            </a:r>
            <a:r>
              <a:rPr lang="en-US" sz="1100" kern="1200" dirty="0">
                <a:solidFill>
                  <a:schemeClr val="tx1"/>
                </a:solidFill>
                <a:effectLst/>
                <a:latin typeface="+mn-lt"/>
                <a:ea typeface="+mn-ea"/>
                <a:cs typeface="+mn-cs"/>
              </a:rPr>
              <a:t>includes a demonstration of how customers can use the dashboard to understand and manage their costs. </a:t>
            </a:r>
          </a:p>
          <a:p>
            <a:endParaRPr lang="en-US" sz="1100" dirty="0"/>
          </a:p>
          <a:p>
            <a:r>
              <a:rPr lang="en-US" sz="1100" kern="1200" dirty="0">
                <a:solidFill>
                  <a:schemeClr val="tx1"/>
                </a:solidFill>
                <a:effectLst/>
                <a:latin typeface="+mn-lt"/>
                <a:ea typeface="+mn-ea"/>
                <a:cs typeface="+mn-cs"/>
              </a:rPr>
              <a:t>Finally, Section 5 describes the four different options for </a:t>
            </a:r>
            <a:r>
              <a:rPr lang="en-US" sz="1100" b="1" kern="1200" dirty="0">
                <a:solidFill>
                  <a:schemeClr val="tx1"/>
                </a:solidFill>
                <a:effectLst/>
                <a:latin typeface="+mn-lt"/>
                <a:ea typeface="+mn-ea"/>
                <a:cs typeface="+mn-cs"/>
              </a:rPr>
              <a:t>AWS</a:t>
            </a:r>
            <a:r>
              <a:rPr lang="en-US" sz="1100" b="1" kern="1200" baseline="0" dirty="0">
                <a:solidFill>
                  <a:schemeClr val="tx1"/>
                </a:solidFill>
                <a:effectLst/>
                <a:latin typeface="+mn-lt"/>
                <a:ea typeface="+mn-ea"/>
                <a:cs typeface="+mn-cs"/>
              </a:rPr>
              <a:t> T</a:t>
            </a:r>
            <a:r>
              <a:rPr lang="en-US" sz="1100" b="1" kern="1200" dirty="0">
                <a:solidFill>
                  <a:schemeClr val="tx1"/>
                </a:solidFill>
                <a:effectLst/>
                <a:latin typeface="+mn-lt"/>
                <a:ea typeface="+mn-ea"/>
                <a:cs typeface="+mn-cs"/>
              </a:rPr>
              <a:t>echnical Support</a:t>
            </a:r>
            <a:r>
              <a:rPr lang="en-US" sz="1100" kern="1200" dirty="0">
                <a:solidFill>
                  <a:schemeClr val="tx1"/>
                </a:solidFill>
                <a:effectLst/>
                <a:latin typeface="+mn-lt"/>
                <a:ea typeface="+mn-ea"/>
                <a:cs typeface="+mn-cs"/>
              </a:rPr>
              <a:t>: Basic Support, Developer Support, Business Support, and Enterprise Support. The section also includes an activity that will help you understand the benefits of each support option.</a:t>
            </a:r>
          </a:p>
        </p:txBody>
      </p:sp>
    </p:spTree>
    <p:extLst>
      <p:ext uri="{BB962C8B-B14F-4D97-AF65-F5344CB8AC3E}">
        <p14:creationId xmlns:p14="http://schemas.microsoft.com/office/powerpoint/2010/main" val="2757098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id="{BE8EE179-7D32-EC44-9957-395A214B62C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id="{FD64CDEF-A244-5649-B243-5BDF609659DF}"/>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49C5B5F-9EDC-CD4D-BA0B-49411FD11BB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sp>
        <p:nvSpPr>
          <p:cNvPr id="14" name="Footer Placeholder 4">
            <a:extLst>
              <a:ext uri="{FF2B5EF4-FFF2-40B4-BE49-F238E27FC236}">
                <a16:creationId xmlns:a16="http://schemas.microsoft.com/office/drawing/2014/main" id="{075ED423-869B-CA42-83F6-A40BF01C3EB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49A7927A-C274-E848-B9FC-75CF0763AED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21" name="Footer Placeholder 4">
            <a:extLst>
              <a:ext uri="{FF2B5EF4-FFF2-40B4-BE49-F238E27FC236}">
                <a16:creationId xmlns:a16="http://schemas.microsoft.com/office/drawing/2014/main" id="{FBF3F200-BB4F-664F-876E-B587463197E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23" name="Picture 22">
            <a:extLst>
              <a:ext uri="{FF2B5EF4-FFF2-40B4-BE49-F238E27FC236}">
                <a16:creationId xmlns:a16="http://schemas.microsoft.com/office/drawing/2014/main" id="{C99A9892-B85D-B746-B8F0-8DD0CF1EAB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34" name="Picture 33">
            <a:extLst>
              <a:ext uri="{FF2B5EF4-FFF2-40B4-BE49-F238E27FC236}">
                <a16:creationId xmlns:a16="http://schemas.microsoft.com/office/drawing/2014/main" id="{F7CCF82A-4490-0644-8968-C198DF5F3F3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FE4A4D56-E7FB-BE4E-A7A1-0A8FD181905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8DBCFF47-80C8-FA4F-9A18-B92FA7DC4DF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1" name="Picture 10">
            <a:extLst>
              <a:ext uri="{FF2B5EF4-FFF2-40B4-BE49-F238E27FC236}">
                <a16:creationId xmlns:a16="http://schemas.microsoft.com/office/drawing/2014/main" id="{BE6AEB20-C247-9049-A91B-EA79979980D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86437D1-E7F9-2F42-864E-95D935B7DAF8}"/>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id="{40DE264E-2087-B647-8F60-282FE0A1DE1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2019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7" name="Picture 6">
            <a:extLst>
              <a:ext uri="{FF2B5EF4-FFF2-40B4-BE49-F238E27FC236}">
                <a16:creationId xmlns:a16="http://schemas.microsoft.com/office/drawing/2014/main" id="{91A5F71C-941B-424B-B0F4-B91497513EB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 uri="{C183D7F6-B498-43B3-948B-1728B52AA6E4}">
                <adec:decorative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2019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 uri="{C183D7F6-B498-43B3-948B-1728B52AA6E4}">
                <adec:decorative xmlns:adec="http://schemas.microsoft.com/office/drawing/2017/decorative" val="1"/>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id="{EAED9FF8-3030-4E4D-ADC0-FA2315FD54F2}"/>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4" name="Picture 13">
            <a:extLst>
              <a:ext uri="{FF2B5EF4-FFF2-40B4-BE49-F238E27FC236}">
                <a16:creationId xmlns:a16="http://schemas.microsoft.com/office/drawing/2014/main" id="{BCD2DB21-CEFB-4A4D-B8DA-776FFE4E65E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id="{6552EEA6-13B7-F947-9C14-50FE8967965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503D402F-215B-FB47-825A-3E2774C59C1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id="{99B9B80A-7CBE-8F4D-B2B0-66F7C285B4D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5" name="Picture 14">
            <a:extLst>
              <a:ext uri="{FF2B5EF4-FFF2-40B4-BE49-F238E27FC236}">
                <a16:creationId xmlns:a16="http://schemas.microsoft.com/office/drawing/2014/main" id="{2D28D2B2-887B-C449-B54F-A6016CBDBCB1}"/>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 uri="{C183D7F6-B498-43B3-948B-1728B52AA6E4}">
                <adec:decorative xmlns:adec="http://schemas.microsoft.com/office/drawing/2017/decorative" val="1"/>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 uri="{C183D7F6-B498-43B3-948B-1728B52AA6E4}">
                <adec:decorative xmlns:adec="http://schemas.microsoft.com/office/drawing/2017/decorative" val="1"/>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4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4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0.xml.rels><?xml version="1.0" encoding="UTF-8" standalone="yes"?>
<Relationships xmlns="http://schemas.openxmlformats.org/package/2006/relationships"><Relationship Id="rId8" Type="http://schemas.openxmlformats.org/officeDocument/2006/relationships/hyperlink" Target="https://www.aws.training/" TargetMode="External"/><Relationship Id="rId3" Type="http://schemas.openxmlformats.org/officeDocument/2006/relationships/notesSlide" Target="../notesSlides/notesSlide20.xml"/><Relationship Id="rId7" Type="http://schemas.openxmlformats.org/officeDocument/2006/relationships/hyperlink" Target="https://aws.amazon.com/training/path-cloudpractitioner/" TargetMode="External"/><Relationship Id="rId2" Type="http://schemas.openxmlformats.org/officeDocument/2006/relationships/slideLayout" Target="../slideLayouts/slideLayout5.xml"/><Relationship Id="rId1" Type="http://schemas.openxmlformats.org/officeDocument/2006/relationships/tags" Target="../tags/tag45.xml"/><Relationship Id="rId6" Type="http://schemas.openxmlformats.org/officeDocument/2006/relationships/hyperlink" Target="https://d1.awsstatic.com/training-and-certification/Docs%20-%20Cloud%20Practitioner/AWS%20Certified%20Cloud%20Practioner_Sample%20Questions_v1.1_FINAL.PDF" TargetMode="External"/><Relationship Id="rId5" Type="http://schemas.openxmlformats.org/officeDocument/2006/relationships/hyperlink" Target="https://d1.awsstatic.com/training-and-certification/Docs%20-%20Cloud%20Practitioner/AWS_Certified_Cloud_Practitioner-Exam_Guide_EN_v1.6.pdf" TargetMode="External"/><Relationship Id="rId4" Type="http://schemas.openxmlformats.org/officeDocument/2006/relationships/hyperlink" Target="https://aws.amazon.com/certification/certified-cloud-practitioner/" TargetMode="External"/><Relationship Id="rId9"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2.xml.rels><?xml version="1.0" encoding="UTF-8" standalone="yes"?>
<Relationships xmlns="http://schemas.openxmlformats.org/package/2006/relationships"><Relationship Id="rId8" Type="http://schemas.openxmlformats.org/officeDocument/2006/relationships/hyperlink" Target="https://d0.awsstatic.com/whitepapers/aws_pricing_overview.pdf" TargetMode="External"/><Relationship Id="rId3" Type="http://schemas.openxmlformats.org/officeDocument/2006/relationships/notesSlide" Target="../notesSlides/notesSlide22.xml"/><Relationship Id="rId7" Type="http://schemas.openxmlformats.org/officeDocument/2006/relationships/hyperlink" Target="https://d1.awsstatic.com/whitepapers/AWS_Cloud_Best_Practices.pdf" TargetMode="External"/><Relationship Id="rId2" Type="http://schemas.openxmlformats.org/officeDocument/2006/relationships/slideLayout" Target="../slideLayouts/slideLayout5.xml"/><Relationship Id="rId1" Type="http://schemas.openxmlformats.org/officeDocument/2006/relationships/tags" Target="../tags/tag47.xml"/><Relationship Id="rId6" Type="http://schemas.openxmlformats.org/officeDocument/2006/relationships/hyperlink" Target="https://d0.awsstatic.com/whitepapers/aws-overview.pdf" TargetMode="External"/><Relationship Id="rId5" Type="http://schemas.openxmlformats.org/officeDocument/2006/relationships/hyperlink" Target="https://aws.amazon.com/whitepapers/" TargetMode="External"/><Relationship Id="rId4" Type="http://schemas.openxmlformats.org/officeDocument/2006/relationships/hyperlink" Target="https://docs.aws.amazon.com/" TargetMode="External"/><Relationship Id="rId9" Type="http://schemas.openxmlformats.org/officeDocument/2006/relationships/hyperlink" Target="https://media.amazonwebservices.com/AWS_TCO_Web_Applications.pdf"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48.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docs.aws.amazon.com/"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49.xml"/><Relationship Id="rId4" Type="http://schemas.openxmlformats.org/officeDocument/2006/relationships/hyperlink" Target="https://docs.aws.amazon.com/ec2/?id=docs_gateway"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50.xml"/><Relationship Id="rId5" Type="http://schemas.openxmlformats.org/officeDocument/2006/relationships/hyperlink" Target="https://docs.aws.amazon.com/" TargetMode="External"/><Relationship Id="rId4" Type="http://schemas.openxmlformats.org/officeDocument/2006/relationships/hyperlink" Target="https://docs.aws.amazon.com/AmazonS3/latest/gsg/CreatingABucket.htm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51.xml"/><Relationship Id="rId4" Type="http://schemas.openxmlformats.org/officeDocument/2006/relationships/hyperlink" Target="https://docs.aws.amazon.com/cloud9/?id=docs_gateway"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hyperlink" Target="https://docs.aws.amazon.com/lambda/latest/dg/gettingstarted-tools.html"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53.xml"/><Relationship Id="rId4" Type="http://schemas.openxmlformats.org/officeDocument/2006/relationships/hyperlink" Target="https://aws.amazon.com/getting-started/tutorials/run-serverless-code/"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56.xml"/><Relationship Id="rId6" Type="http://schemas.openxmlformats.org/officeDocument/2006/relationships/hyperlink" Target="https://docs.aws.amazon.com/" TargetMode="External"/><Relationship Id="rId5" Type="http://schemas.openxmlformats.org/officeDocument/2006/relationships/hyperlink" Target="https://aws.amazon.com/certification/certified-cloud-practitioner/" TargetMode="External"/><Relationship Id="rId4" Type="http://schemas.openxmlformats.org/officeDocument/2006/relationships/hyperlink" Target="https://aws.amazon.com/certification/"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3.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E7376-22E1-144B-A159-CC0714A9EC78}"/>
              </a:ext>
            </a:extLst>
          </p:cNvPr>
          <p:cNvSpPr>
            <a:spLocks noGrp="1"/>
          </p:cNvSpPr>
          <p:nvPr>
            <p:ph type="body" sz="quarter" idx="10"/>
          </p:nvPr>
        </p:nvSpPr>
        <p:spPr/>
        <p:txBody>
          <a:bodyPr/>
          <a:lstStyle/>
          <a:p>
            <a:r>
              <a:rPr lang="en-US" dirty="0"/>
              <a:t>AWS Academy Cloud Foundations</a:t>
            </a:r>
          </a:p>
        </p:txBody>
      </p:sp>
      <p:sp>
        <p:nvSpPr>
          <p:cNvPr id="6" name="Title 5"/>
          <p:cNvSpPr>
            <a:spLocks noGrp="1"/>
          </p:cNvSpPr>
          <p:nvPr>
            <p:ph type="title"/>
          </p:nvPr>
        </p:nvSpPr>
        <p:spPr/>
        <p:txBody>
          <a:bodyPr/>
          <a:lstStyle/>
          <a:p>
            <a:r>
              <a:rPr lang="en-US" sz="5400" dirty="0">
                <a:latin typeface="+mn-lt"/>
              </a:rPr>
              <a:t>Course Introduction</a:t>
            </a:r>
            <a:endParaRPr lang="en-US" sz="2400" dirty="0">
              <a:latin typeface="+mn-lt"/>
            </a:endParaRPr>
          </a:p>
        </p:txBody>
      </p:sp>
      <p:sp>
        <p:nvSpPr>
          <p:cNvPr id="3" name="TextBox 2">
            <a:extLst>
              <a:ext uri="{FF2B5EF4-FFF2-40B4-BE49-F238E27FC236}">
                <a16:creationId xmlns:a16="http://schemas.microsoft.com/office/drawing/2014/main" id="{F2840A21-059C-6945-A2B2-1963067BEF52}"/>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bg1"/>
                </a:solidFill>
                <a:latin typeface="Amazon Ember Light" charset="0"/>
                <a:ea typeface="Amazon Ember Light" charset="0"/>
                <a:cs typeface="Amazon Ember Light" charset="0"/>
              </a:rPr>
              <a:t>© 2019, Amazon Web Services, Inc. or its Affiliates. All rights reserved.</a:t>
            </a:r>
          </a:p>
        </p:txBody>
      </p:sp>
    </p:spTree>
    <p:custDataLst>
      <p:tags r:id="rId1"/>
    </p:custDataLst>
    <p:extLst>
      <p:ext uri="{BB962C8B-B14F-4D97-AF65-F5344CB8AC3E}">
        <p14:creationId xmlns:p14="http://schemas.microsoft.com/office/powerpoint/2010/main" val="84680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9520316" cy="779463"/>
          </a:xfrm>
        </p:spPr>
        <p:txBody>
          <a:bodyPr>
            <a:noAutofit/>
          </a:bodyPr>
          <a:lstStyle/>
          <a:p>
            <a:r>
              <a:rPr lang="en-US" sz="3600" dirty="0"/>
              <a:t>Module 3: AWS Global Infrastructure Overview</a:t>
            </a:r>
          </a:p>
        </p:txBody>
      </p:sp>
      <p:sp>
        <p:nvSpPr>
          <p:cNvPr id="8" name="Content Placeholder 7">
            <a:extLst>
              <a:ext uri="{FF2B5EF4-FFF2-40B4-BE49-F238E27FC236}">
                <a16:creationId xmlns:a16="http://schemas.microsoft.com/office/drawing/2014/main" id="{4711A507-D85E-B247-BD63-4240EE8282C2}"/>
              </a:ext>
            </a:extLst>
          </p:cNvPr>
          <p:cNvSpPr>
            <a:spLocks noGrp="1"/>
          </p:cNvSpPr>
          <p:nvPr>
            <p:ph idx="1"/>
          </p:nvPr>
        </p:nvSpPr>
        <p:spPr/>
        <p:txBody>
          <a:bodyPr/>
          <a:lstStyle/>
          <a:p>
            <a:pPr marL="0" indent="0">
              <a:buNone/>
            </a:pPr>
            <a:r>
              <a:rPr lang="en-US" sz="3200" dirty="0"/>
              <a:t>Module sections:</a:t>
            </a:r>
          </a:p>
          <a:p>
            <a:r>
              <a:rPr lang="en-US" dirty="0"/>
              <a:t>AWS Global Infrastructure</a:t>
            </a:r>
          </a:p>
          <a:p>
            <a:r>
              <a:rPr lang="en-US" dirty="0"/>
              <a:t>AWS services and service category overview</a:t>
            </a:r>
          </a:p>
          <a:p>
            <a:endParaRPr lang="en-US" dirty="0"/>
          </a:p>
        </p:txBody>
      </p:sp>
      <p:pic>
        <p:nvPicPr>
          <p:cNvPr id="10" name="Picture 9">
            <a:extLst>
              <a:ext uri="{FF2B5EF4-FFF2-40B4-BE49-F238E27FC236}">
                <a16:creationId xmlns:a16="http://schemas.microsoft.com/office/drawing/2014/main" id="{7EFA1783-3B1A-6249-9E80-5F8E9E18678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332720" y="1554480"/>
            <a:ext cx="1313520" cy="1280160"/>
          </a:xfrm>
          <a:prstGeom prst="rect">
            <a:avLst/>
          </a:prstGeom>
        </p:spPr>
      </p:pic>
      <p:sp>
        <p:nvSpPr>
          <p:cNvPr id="5" name="Footer Placeholder 4">
            <a:extLst>
              <a:ext uri="{FF2B5EF4-FFF2-40B4-BE49-F238E27FC236}">
                <a16:creationId xmlns:a16="http://schemas.microsoft.com/office/drawing/2014/main" id="{A866BD90-6786-4D4B-99E5-A051E372360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D9F3BA0B-5E68-B84E-889F-96C5987A0707}"/>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10</a:t>
            </a:fld>
            <a:endParaRPr lang="en-US" dirty="0"/>
          </a:p>
        </p:txBody>
      </p:sp>
    </p:spTree>
    <p:custDataLst>
      <p:tags r:id="rId1"/>
    </p:custDataLst>
    <p:extLst>
      <p:ext uri="{BB962C8B-B14F-4D97-AF65-F5344CB8AC3E}">
        <p14:creationId xmlns:p14="http://schemas.microsoft.com/office/powerpoint/2010/main" val="332497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8905461" cy="779463"/>
          </a:xfrm>
        </p:spPr>
        <p:txBody>
          <a:bodyPr>
            <a:noAutofit/>
          </a:bodyPr>
          <a:lstStyle/>
          <a:p>
            <a:r>
              <a:rPr lang="en-US" sz="4000" dirty="0"/>
              <a:t>Module 4: AWS </a:t>
            </a:r>
            <a:r>
              <a:rPr lang="en-US" dirty="0"/>
              <a:t>Cloud Security</a:t>
            </a:r>
            <a:endParaRPr lang="en-US" sz="4000" dirty="0"/>
          </a:p>
        </p:txBody>
      </p:sp>
      <p:sp>
        <p:nvSpPr>
          <p:cNvPr id="7" name="Content Placeholder 6">
            <a:extLst>
              <a:ext uri="{FF2B5EF4-FFF2-40B4-BE49-F238E27FC236}">
                <a16:creationId xmlns:a16="http://schemas.microsoft.com/office/drawing/2014/main" id="{A2132D3D-56E5-CA49-AE8A-C99BAE9942E8}"/>
              </a:ext>
            </a:extLst>
          </p:cNvPr>
          <p:cNvSpPr>
            <a:spLocks noGrp="1"/>
          </p:cNvSpPr>
          <p:nvPr>
            <p:ph idx="1"/>
          </p:nvPr>
        </p:nvSpPr>
        <p:spPr/>
        <p:txBody>
          <a:bodyPr/>
          <a:lstStyle/>
          <a:p>
            <a:pPr marL="0" indent="0">
              <a:buNone/>
            </a:pPr>
            <a:r>
              <a:rPr lang="en-US" sz="3200" dirty="0">
                <a:latin typeface="+mn-lt"/>
              </a:rPr>
              <a:t>Module sections:</a:t>
            </a:r>
          </a:p>
          <a:p>
            <a:r>
              <a:rPr lang="en-US" dirty="0">
                <a:latin typeface="+mn-lt"/>
              </a:rPr>
              <a:t>AWS shared responsibility model</a:t>
            </a:r>
          </a:p>
          <a:p>
            <a:pPr marL="0" indent="0">
              <a:buNone/>
            </a:pPr>
            <a:r>
              <a:rPr lang="en-US" dirty="0">
                <a:latin typeface="+mn-lt"/>
              </a:rPr>
              <a:t>• AWS Identity and Access Management (IAM)</a:t>
            </a:r>
          </a:p>
          <a:p>
            <a:pPr marL="0" indent="0">
              <a:buNone/>
            </a:pPr>
            <a:r>
              <a:rPr lang="en-US" dirty="0">
                <a:latin typeface="+mn-lt"/>
              </a:rPr>
              <a:t>• Securing a new AWS account</a:t>
            </a:r>
          </a:p>
          <a:p>
            <a:pPr marL="0" indent="0">
              <a:buNone/>
            </a:pPr>
            <a:r>
              <a:rPr lang="en-US" dirty="0">
                <a:latin typeface="+mn-lt"/>
              </a:rPr>
              <a:t>• Securing accounts</a:t>
            </a:r>
          </a:p>
          <a:p>
            <a:pPr marL="0" indent="0">
              <a:buNone/>
            </a:pPr>
            <a:r>
              <a:rPr lang="en-US" dirty="0">
                <a:latin typeface="+mn-lt"/>
              </a:rPr>
              <a:t>• Securing data on AWS</a:t>
            </a:r>
          </a:p>
          <a:p>
            <a:pPr marL="0" indent="0">
              <a:buNone/>
            </a:pPr>
            <a:r>
              <a:rPr lang="en-US" dirty="0">
                <a:latin typeface="+mn-lt"/>
              </a:rPr>
              <a:t>• Working to ensure compliance</a:t>
            </a:r>
          </a:p>
          <a:p>
            <a:pPr marL="0" indent="0">
              <a:buNone/>
            </a:pPr>
            <a:endParaRPr lang="en-US" dirty="0"/>
          </a:p>
        </p:txBody>
      </p:sp>
      <p:pic>
        <p:nvPicPr>
          <p:cNvPr id="8" name="Picture 7">
            <a:extLst>
              <a:ext uri="{FF2B5EF4-FFF2-40B4-BE49-F238E27FC236}">
                <a16:creationId xmlns:a16="http://schemas.microsoft.com/office/drawing/2014/main" id="{13D18818-D6E3-9448-B23E-4018943C2AF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332720" y="1554480"/>
            <a:ext cx="1383607" cy="1280160"/>
          </a:xfrm>
          <a:prstGeom prst="rect">
            <a:avLst/>
          </a:prstGeom>
        </p:spPr>
      </p:pic>
      <p:sp>
        <p:nvSpPr>
          <p:cNvPr id="5" name="Footer Placeholder 4">
            <a:extLst>
              <a:ext uri="{FF2B5EF4-FFF2-40B4-BE49-F238E27FC236}">
                <a16:creationId xmlns:a16="http://schemas.microsoft.com/office/drawing/2014/main" id="{9316F10A-B75E-FB4B-BB2C-64C5527E155B}"/>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00259563-1726-3542-B98B-88FF6904ACDB}"/>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11</a:t>
            </a:fld>
            <a:endParaRPr lang="en-US" dirty="0"/>
          </a:p>
        </p:txBody>
      </p:sp>
    </p:spTree>
    <p:custDataLst>
      <p:tags r:id="rId1"/>
    </p:custDataLst>
    <p:extLst>
      <p:ext uri="{BB962C8B-B14F-4D97-AF65-F5344CB8AC3E}">
        <p14:creationId xmlns:p14="http://schemas.microsoft.com/office/powerpoint/2010/main" val="405242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9048336" cy="779463"/>
          </a:xfrm>
        </p:spPr>
        <p:txBody>
          <a:bodyPr>
            <a:normAutofit fontScale="90000"/>
          </a:bodyPr>
          <a:lstStyle/>
          <a:p>
            <a:r>
              <a:rPr lang="en-US" sz="4000" dirty="0"/>
              <a:t>Module 5: </a:t>
            </a:r>
            <a:r>
              <a:rPr lang="en-US" dirty="0"/>
              <a:t>Networking and Content Delivery</a:t>
            </a:r>
            <a:endParaRPr lang="en-US" sz="4000" dirty="0"/>
          </a:p>
        </p:txBody>
      </p:sp>
      <p:sp>
        <p:nvSpPr>
          <p:cNvPr id="8" name="Content Placeholder 7">
            <a:extLst>
              <a:ext uri="{FF2B5EF4-FFF2-40B4-BE49-F238E27FC236}">
                <a16:creationId xmlns:a16="http://schemas.microsoft.com/office/drawing/2014/main" id="{C7318B9F-18F4-E543-BCAA-75A7EE4B282C}"/>
              </a:ext>
            </a:extLst>
          </p:cNvPr>
          <p:cNvSpPr>
            <a:spLocks noGrp="1"/>
          </p:cNvSpPr>
          <p:nvPr>
            <p:ph idx="1"/>
          </p:nvPr>
        </p:nvSpPr>
        <p:spPr/>
        <p:txBody>
          <a:bodyPr/>
          <a:lstStyle/>
          <a:p>
            <a:pPr marL="0" indent="0">
              <a:buNone/>
            </a:pPr>
            <a:r>
              <a:rPr lang="en-US" sz="3200" dirty="0"/>
              <a:t>Module sections:</a:t>
            </a:r>
            <a:endParaRPr lang="en-US" dirty="0"/>
          </a:p>
          <a:p>
            <a:r>
              <a:rPr lang="en-US" dirty="0"/>
              <a:t>Networking basics</a:t>
            </a:r>
          </a:p>
          <a:p>
            <a:r>
              <a:rPr lang="en-US" dirty="0"/>
              <a:t>Amazon VPC</a:t>
            </a:r>
          </a:p>
          <a:p>
            <a:r>
              <a:rPr lang="en-US" dirty="0"/>
              <a:t>VPC networking</a:t>
            </a:r>
          </a:p>
          <a:p>
            <a:r>
              <a:rPr lang="en-US" dirty="0"/>
              <a:t>VPC security</a:t>
            </a:r>
          </a:p>
          <a:p>
            <a:r>
              <a:rPr lang="en-US" dirty="0"/>
              <a:t>Amazon Route 53</a:t>
            </a:r>
          </a:p>
          <a:p>
            <a:r>
              <a:rPr lang="en-US" dirty="0"/>
              <a:t>Amazon CloudFront</a:t>
            </a:r>
          </a:p>
          <a:p>
            <a:endParaRPr lang="en-US" dirty="0"/>
          </a:p>
        </p:txBody>
      </p:sp>
      <p:pic>
        <p:nvPicPr>
          <p:cNvPr id="9" name="Picture 8">
            <a:extLst>
              <a:ext uri="{FF2B5EF4-FFF2-40B4-BE49-F238E27FC236}">
                <a16:creationId xmlns:a16="http://schemas.microsoft.com/office/drawing/2014/main" id="{67DD514C-EE38-CD47-BA6D-4C659FAE3A0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332720" y="1554480"/>
            <a:ext cx="1231900" cy="1270000"/>
          </a:xfrm>
          <a:prstGeom prst="rect">
            <a:avLst/>
          </a:prstGeom>
        </p:spPr>
      </p:pic>
      <p:sp>
        <p:nvSpPr>
          <p:cNvPr id="6" name="Footer Placeholder 5">
            <a:extLst>
              <a:ext uri="{FF2B5EF4-FFF2-40B4-BE49-F238E27FC236}">
                <a16:creationId xmlns:a16="http://schemas.microsoft.com/office/drawing/2014/main" id="{93FFE45D-6698-DE43-A10B-DD7C0C10A40C}"/>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5" name="Slide Number Placeholder 4">
            <a:extLst>
              <a:ext uri="{FF2B5EF4-FFF2-40B4-BE49-F238E27FC236}">
                <a16:creationId xmlns:a16="http://schemas.microsoft.com/office/drawing/2014/main" id="{30D1DCE6-E04B-6841-A228-0AC7318A68E5}"/>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12</a:t>
            </a:fld>
            <a:endParaRPr lang="en-US" dirty="0"/>
          </a:p>
        </p:txBody>
      </p:sp>
    </p:spTree>
    <p:custDataLst>
      <p:tags r:id="rId1"/>
    </p:custDataLst>
    <p:extLst>
      <p:ext uri="{BB962C8B-B14F-4D97-AF65-F5344CB8AC3E}">
        <p14:creationId xmlns:p14="http://schemas.microsoft.com/office/powerpoint/2010/main" val="319932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22275"/>
            <a:ext cx="9034272" cy="474119"/>
          </a:xfrm>
        </p:spPr>
        <p:txBody>
          <a:bodyPr>
            <a:noAutofit/>
          </a:bodyPr>
          <a:lstStyle/>
          <a:p>
            <a:r>
              <a:rPr lang="en-US" dirty="0"/>
              <a:t>Module 6: Compute</a:t>
            </a:r>
          </a:p>
        </p:txBody>
      </p:sp>
      <p:sp>
        <p:nvSpPr>
          <p:cNvPr id="3" name="Content Placeholder 2">
            <a:extLst>
              <a:ext uri="{FF2B5EF4-FFF2-40B4-BE49-F238E27FC236}">
                <a16:creationId xmlns:a16="http://schemas.microsoft.com/office/drawing/2014/main" id="{58F661E7-C0AC-BF48-A1B6-4C9DE2903BF7}"/>
              </a:ext>
            </a:extLst>
          </p:cNvPr>
          <p:cNvSpPr>
            <a:spLocks noGrp="1"/>
          </p:cNvSpPr>
          <p:nvPr>
            <p:ph idx="1"/>
          </p:nvPr>
        </p:nvSpPr>
        <p:spPr/>
        <p:txBody>
          <a:bodyPr/>
          <a:lstStyle/>
          <a:p>
            <a:pPr marL="0" indent="0">
              <a:buNone/>
            </a:pPr>
            <a:r>
              <a:rPr lang="en-US" sz="3200" dirty="0"/>
              <a:t>Module sections:</a:t>
            </a:r>
          </a:p>
          <a:p>
            <a:r>
              <a:rPr lang="en-US" dirty="0"/>
              <a:t>Compute services overview</a:t>
            </a:r>
          </a:p>
          <a:p>
            <a:r>
              <a:rPr lang="en-US" dirty="0"/>
              <a:t>Amazon EC2</a:t>
            </a:r>
          </a:p>
          <a:p>
            <a:r>
              <a:rPr lang="en-US" dirty="0"/>
              <a:t>Amazon EC2 cost optimization</a:t>
            </a:r>
          </a:p>
          <a:p>
            <a:r>
              <a:rPr lang="en-US" dirty="0"/>
              <a:t>Container services</a:t>
            </a:r>
          </a:p>
          <a:p>
            <a:r>
              <a:rPr lang="en-US" dirty="0"/>
              <a:t>Introduction to AWS Lambda</a:t>
            </a:r>
          </a:p>
          <a:p>
            <a:r>
              <a:rPr lang="en-US" dirty="0"/>
              <a:t>Introduction to AWS Elastic Beanstalk</a:t>
            </a:r>
          </a:p>
          <a:p>
            <a:endParaRPr lang="en-US" dirty="0"/>
          </a:p>
        </p:txBody>
      </p:sp>
      <p:pic>
        <p:nvPicPr>
          <p:cNvPr id="9" name="Picture 8">
            <a:extLst>
              <a:ext uri="{FF2B5EF4-FFF2-40B4-BE49-F238E27FC236}">
                <a16:creationId xmlns:a16="http://schemas.microsoft.com/office/drawing/2014/main" id="{53C46153-D9DF-424E-A38E-5A825D8E42E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332720" y="1554480"/>
            <a:ext cx="1460500" cy="1270000"/>
          </a:xfrm>
          <a:prstGeom prst="rect">
            <a:avLst/>
          </a:prstGeom>
        </p:spPr>
      </p:pic>
      <p:sp>
        <p:nvSpPr>
          <p:cNvPr id="6" name="Footer Placeholder 5">
            <a:extLst>
              <a:ext uri="{FF2B5EF4-FFF2-40B4-BE49-F238E27FC236}">
                <a16:creationId xmlns:a16="http://schemas.microsoft.com/office/drawing/2014/main" id="{2FED62B5-4F94-4743-B17E-E0B6EC289CB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BD8EFDA9-5425-D248-8987-ECE09F3FB6C9}"/>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13</a:t>
            </a:fld>
            <a:endParaRPr lang="en-US" dirty="0"/>
          </a:p>
        </p:txBody>
      </p:sp>
    </p:spTree>
    <p:custDataLst>
      <p:tags r:id="rId1"/>
    </p:custDataLst>
    <p:extLst>
      <p:ext uri="{BB962C8B-B14F-4D97-AF65-F5344CB8AC3E}">
        <p14:creationId xmlns:p14="http://schemas.microsoft.com/office/powerpoint/2010/main" val="62645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8905461" cy="779463"/>
          </a:xfrm>
        </p:spPr>
        <p:txBody>
          <a:bodyPr>
            <a:normAutofit/>
          </a:bodyPr>
          <a:lstStyle/>
          <a:p>
            <a:r>
              <a:rPr lang="en-US" sz="4000" dirty="0"/>
              <a:t>Module 7: Storage</a:t>
            </a:r>
          </a:p>
        </p:txBody>
      </p:sp>
      <p:sp>
        <p:nvSpPr>
          <p:cNvPr id="8" name="Content Placeholder 7">
            <a:extLst>
              <a:ext uri="{FF2B5EF4-FFF2-40B4-BE49-F238E27FC236}">
                <a16:creationId xmlns:a16="http://schemas.microsoft.com/office/drawing/2014/main" id="{E5C59F00-78A4-584C-86E4-7917D087C6A2}"/>
              </a:ext>
            </a:extLst>
          </p:cNvPr>
          <p:cNvSpPr>
            <a:spLocks noGrp="1"/>
          </p:cNvSpPr>
          <p:nvPr>
            <p:ph idx="1"/>
          </p:nvPr>
        </p:nvSpPr>
        <p:spPr/>
        <p:txBody>
          <a:bodyPr/>
          <a:lstStyle/>
          <a:p>
            <a:pPr marL="0" indent="0">
              <a:buNone/>
            </a:pPr>
            <a:r>
              <a:rPr lang="en-US" sz="3200" dirty="0"/>
              <a:t>Module sections:</a:t>
            </a:r>
            <a:endParaRPr lang="en-US" dirty="0"/>
          </a:p>
          <a:p>
            <a:r>
              <a:rPr lang="en-US" dirty="0"/>
              <a:t>Amazon Elastic Block Store (Amazon EBS)</a:t>
            </a:r>
          </a:p>
          <a:p>
            <a:r>
              <a:rPr lang="en-US" dirty="0"/>
              <a:t>Amazon Simple Storage Service (Amazon S3)</a:t>
            </a:r>
          </a:p>
          <a:p>
            <a:r>
              <a:rPr lang="en-US" dirty="0"/>
              <a:t>Amazon Elastic File System (Amazon EFS)</a:t>
            </a:r>
          </a:p>
          <a:p>
            <a:r>
              <a:rPr lang="en-US" dirty="0"/>
              <a:t>Amazon Simple Storage Service Glacier</a:t>
            </a:r>
          </a:p>
          <a:p>
            <a:endParaRPr lang="en-US" dirty="0"/>
          </a:p>
        </p:txBody>
      </p:sp>
      <p:pic>
        <p:nvPicPr>
          <p:cNvPr id="9" name="Picture 8">
            <a:extLst>
              <a:ext uri="{FF2B5EF4-FFF2-40B4-BE49-F238E27FC236}">
                <a16:creationId xmlns:a16="http://schemas.microsoft.com/office/drawing/2014/main" id="{97A5259A-7047-1B43-BE00-135D1D640CE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332720" y="1554480"/>
            <a:ext cx="1371600" cy="1288972"/>
          </a:xfrm>
          <a:prstGeom prst="rect">
            <a:avLst/>
          </a:prstGeom>
        </p:spPr>
      </p:pic>
      <p:sp>
        <p:nvSpPr>
          <p:cNvPr id="5" name="Footer Placeholder 4">
            <a:extLst>
              <a:ext uri="{FF2B5EF4-FFF2-40B4-BE49-F238E27FC236}">
                <a16:creationId xmlns:a16="http://schemas.microsoft.com/office/drawing/2014/main" id="{8698DEAA-25A2-4742-9F6F-B6601891E757}"/>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80B312B4-F599-F342-A894-A488CB3F1FA3}"/>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14</a:t>
            </a:fld>
            <a:endParaRPr lang="en-US" dirty="0"/>
          </a:p>
        </p:txBody>
      </p:sp>
    </p:spTree>
    <p:custDataLst>
      <p:tags r:id="rId1"/>
    </p:custDataLst>
    <p:extLst>
      <p:ext uri="{BB962C8B-B14F-4D97-AF65-F5344CB8AC3E}">
        <p14:creationId xmlns:p14="http://schemas.microsoft.com/office/powerpoint/2010/main" val="234125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8905461" cy="779463"/>
          </a:xfrm>
        </p:spPr>
        <p:txBody>
          <a:bodyPr>
            <a:normAutofit/>
          </a:bodyPr>
          <a:lstStyle/>
          <a:p>
            <a:r>
              <a:rPr lang="en-US" sz="4000" dirty="0"/>
              <a:t>Module </a:t>
            </a:r>
            <a:r>
              <a:rPr lang="en-US" dirty="0"/>
              <a:t>8</a:t>
            </a:r>
            <a:r>
              <a:rPr lang="en-US" sz="4000" dirty="0"/>
              <a:t>: Databases</a:t>
            </a:r>
          </a:p>
        </p:txBody>
      </p:sp>
      <p:sp>
        <p:nvSpPr>
          <p:cNvPr id="8" name="Content Placeholder 7">
            <a:extLst>
              <a:ext uri="{FF2B5EF4-FFF2-40B4-BE49-F238E27FC236}">
                <a16:creationId xmlns:a16="http://schemas.microsoft.com/office/drawing/2014/main" id="{E5C59F00-78A4-584C-86E4-7917D087C6A2}"/>
              </a:ext>
            </a:extLst>
          </p:cNvPr>
          <p:cNvSpPr>
            <a:spLocks noGrp="1"/>
          </p:cNvSpPr>
          <p:nvPr>
            <p:ph idx="1"/>
          </p:nvPr>
        </p:nvSpPr>
        <p:spPr/>
        <p:txBody>
          <a:bodyPr/>
          <a:lstStyle/>
          <a:p>
            <a:pPr marL="0" indent="0">
              <a:buNone/>
            </a:pPr>
            <a:r>
              <a:rPr lang="en-US" sz="3200" dirty="0"/>
              <a:t>Module sections:</a:t>
            </a:r>
          </a:p>
          <a:p>
            <a:r>
              <a:rPr lang="en-US" dirty="0"/>
              <a:t>Amazon Relational Database Service (Amazon RDS)</a:t>
            </a:r>
          </a:p>
          <a:p>
            <a:r>
              <a:rPr lang="en-US" dirty="0"/>
              <a:t>Amazon DynamoDB</a:t>
            </a:r>
          </a:p>
          <a:p>
            <a:r>
              <a:rPr lang="en-US" dirty="0"/>
              <a:t>Amazon Redshift</a:t>
            </a:r>
          </a:p>
          <a:p>
            <a:r>
              <a:rPr lang="en-US" dirty="0"/>
              <a:t>Amazon Aurora</a:t>
            </a:r>
          </a:p>
          <a:p>
            <a:endParaRPr lang="en-US" dirty="0"/>
          </a:p>
        </p:txBody>
      </p:sp>
      <p:pic>
        <p:nvPicPr>
          <p:cNvPr id="3" name="Picture 2">
            <a:extLst>
              <a:ext uri="{FF2B5EF4-FFF2-40B4-BE49-F238E27FC236}">
                <a16:creationId xmlns:a16="http://schemas.microsoft.com/office/drawing/2014/main" id="{2BFC3EB7-4B63-614C-A9DE-5A67F361F8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332720" y="1554480"/>
            <a:ext cx="1371600" cy="1219200"/>
          </a:xfrm>
          <a:prstGeom prst="rect">
            <a:avLst/>
          </a:prstGeom>
        </p:spPr>
      </p:pic>
      <p:sp>
        <p:nvSpPr>
          <p:cNvPr id="5" name="Footer Placeholder 4">
            <a:extLst>
              <a:ext uri="{FF2B5EF4-FFF2-40B4-BE49-F238E27FC236}">
                <a16:creationId xmlns:a16="http://schemas.microsoft.com/office/drawing/2014/main" id="{8698DEAA-25A2-4742-9F6F-B6601891E757}"/>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80B312B4-F599-F342-A894-A488CB3F1FA3}"/>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15</a:t>
            </a:fld>
            <a:endParaRPr lang="en-US" dirty="0"/>
          </a:p>
        </p:txBody>
      </p:sp>
    </p:spTree>
    <p:custDataLst>
      <p:tags r:id="rId1"/>
    </p:custDataLst>
    <p:extLst>
      <p:ext uri="{BB962C8B-B14F-4D97-AF65-F5344CB8AC3E}">
        <p14:creationId xmlns:p14="http://schemas.microsoft.com/office/powerpoint/2010/main" val="106116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8905461" cy="779463"/>
          </a:xfrm>
        </p:spPr>
        <p:txBody>
          <a:bodyPr>
            <a:normAutofit/>
          </a:bodyPr>
          <a:lstStyle/>
          <a:p>
            <a:r>
              <a:rPr lang="en-US" sz="4000" dirty="0"/>
              <a:t>Module </a:t>
            </a:r>
            <a:r>
              <a:rPr lang="en-US" dirty="0"/>
              <a:t>9</a:t>
            </a:r>
            <a:r>
              <a:rPr lang="en-US" sz="4000" dirty="0"/>
              <a:t>: Cloud Architecture</a:t>
            </a:r>
          </a:p>
        </p:txBody>
      </p:sp>
      <p:sp>
        <p:nvSpPr>
          <p:cNvPr id="8" name="Content Placeholder 7">
            <a:extLst>
              <a:ext uri="{FF2B5EF4-FFF2-40B4-BE49-F238E27FC236}">
                <a16:creationId xmlns:a16="http://schemas.microsoft.com/office/drawing/2014/main" id="{E5C59F00-78A4-584C-86E4-7917D087C6A2}"/>
              </a:ext>
            </a:extLst>
          </p:cNvPr>
          <p:cNvSpPr>
            <a:spLocks noGrp="1"/>
          </p:cNvSpPr>
          <p:nvPr>
            <p:ph idx="1"/>
          </p:nvPr>
        </p:nvSpPr>
        <p:spPr/>
        <p:txBody>
          <a:bodyPr/>
          <a:lstStyle/>
          <a:p>
            <a:pPr marL="0" indent="0">
              <a:buNone/>
            </a:pPr>
            <a:r>
              <a:rPr lang="en-US" sz="3200" dirty="0"/>
              <a:t>Module sections:</a:t>
            </a:r>
            <a:endParaRPr lang="en-US" dirty="0"/>
          </a:p>
          <a:p>
            <a:r>
              <a:rPr lang="en-US" dirty="0"/>
              <a:t>AWS Well-Architected Framework</a:t>
            </a:r>
          </a:p>
          <a:p>
            <a:r>
              <a:rPr lang="en-US" dirty="0"/>
              <a:t>Reliability and availability</a:t>
            </a:r>
          </a:p>
          <a:p>
            <a:r>
              <a:rPr lang="en-US" dirty="0"/>
              <a:t>AWS Trusted Advisor</a:t>
            </a:r>
          </a:p>
          <a:p>
            <a:endParaRPr lang="en-US" dirty="0"/>
          </a:p>
        </p:txBody>
      </p:sp>
      <p:pic>
        <p:nvPicPr>
          <p:cNvPr id="9" name="Picture 8">
            <a:extLst>
              <a:ext uri="{FF2B5EF4-FFF2-40B4-BE49-F238E27FC236}">
                <a16:creationId xmlns:a16="http://schemas.microsoft.com/office/drawing/2014/main" id="{F7625B4D-93F9-4740-984E-7A515FC42A5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332720" y="1554480"/>
            <a:ext cx="1384300" cy="1295400"/>
          </a:xfrm>
          <a:prstGeom prst="rect">
            <a:avLst/>
          </a:prstGeom>
        </p:spPr>
      </p:pic>
      <p:sp>
        <p:nvSpPr>
          <p:cNvPr id="5" name="Footer Placeholder 4">
            <a:extLst>
              <a:ext uri="{FF2B5EF4-FFF2-40B4-BE49-F238E27FC236}">
                <a16:creationId xmlns:a16="http://schemas.microsoft.com/office/drawing/2014/main" id="{8698DEAA-25A2-4742-9F6F-B6601891E757}"/>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80B312B4-F599-F342-A894-A488CB3F1FA3}"/>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16</a:t>
            </a:fld>
            <a:endParaRPr lang="en-US" dirty="0"/>
          </a:p>
        </p:txBody>
      </p:sp>
    </p:spTree>
    <p:custDataLst>
      <p:tags r:id="rId1"/>
    </p:custDataLst>
    <p:extLst>
      <p:ext uri="{BB962C8B-B14F-4D97-AF65-F5344CB8AC3E}">
        <p14:creationId xmlns:p14="http://schemas.microsoft.com/office/powerpoint/2010/main" val="3113395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48" y="393701"/>
            <a:ext cx="9034272" cy="474119"/>
          </a:xfrm>
        </p:spPr>
        <p:txBody>
          <a:bodyPr/>
          <a:lstStyle/>
          <a:p>
            <a:r>
              <a:rPr lang="en-US" sz="3600" dirty="0"/>
              <a:t>Module 10: Automatic Scaling and Monitoring</a:t>
            </a:r>
          </a:p>
        </p:txBody>
      </p:sp>
      <p:sp>
        <p:nvSpPr>
          <p:cNvPr id="8" name="Content Placeholder 7">
            <a:extLst>
              <a:ext uri="{FF2B5EF4-FFF2-40B4-BE49-F238E27FC236}">
                <a16:creationId xmlns:a16="http://schemas.microsoft.com/office/drawing/2014/main" id="{E5C59F00-78A4-584C-86E4-7917D087C6A2}"/>
              </a:ext>
            </a:extLst>
          </p:cNvPr>
          <p:cNvSpPr>
            <a:spLocks noGrp="1"/>
          </p:cNvSpPr>
          <p:nvPr>
            <p:ph idx="1"/>
          </p:nvPr>
        </p:nvSpPr>
        <p:spPr/>
        <p:txBody>
          <a:bodyPr/>
          <a:lstStyle/>
          <a:p>
            <a:pPr marL="0" indent="0">
              <a:buNone/>
            </a:pPr>
            <a:r>
              <a:rPr lang="en-US" sz="3200" dirty="0"/>
              <a:t>Module sections:</a:t>
            </a:r>
          </a:p>
          <a:p>
            <a:r>
              <a:rPr lang="en-US" dirty="0"/>
              <a:t>Elastic Load Balancing</a:t>
            </a:r>
          </a:p>
          <a:p>
            <a:r>
              <a:rPr lang="en-US" dirty="0"/>
              <a:t>Amazon CloudWatch</a:t>
            </a:r>
          </a:p>
          <a:p>
            <a:r>
              <a:rPr lang="en-US" dirty="0"/>
              <a:t>Amazon EC2 Auto Scaling</a:t>
            </a:r>
          </a:p>
          <a:p>
            <a:endParaRPr lang="en-US" sz="3200" dirty="0"/>
          </a:p>
          <a:p>
            <a:endParaRPr lang="en-US" sz="3200" dirty="0"/>
          </a:p>
        </p:txBody>
      </p:sp>
      <p:pic>
        <p:nvPicPr>
          <p:cNvPr id="3" name="Picture 2">
            <a:extLst>
              <a:ext uri="{FF2B5EF4-FFF2-40B4-BE49-F238E27FC236}">
                <a16:creationId xmlns:a16="http://schemas.microsoft.com/office/drawing/2014/main" id="{8089BE34-7E59-A34A-B28F-710AA199215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332720" y="1554480"/>
            <a:ext cx="1340545" cy="1280160"/>
          </a:xfrm>
          <a:prstGeom prst="rect">
            <a:avLst/>
          </a:prstGeom>
        </p:spPr>
      </p:pic>
      <p:pic>
        <p:nvPicPr>
          <p:cNvPr id="7" name="Picture 6">
            <a:extLst>
              <a:ext uri="{FF2B5EF4-FFF2-40B4-BE49-F238E27FC236}">
                <a16:creationId xmlns:a16="http://schemas.microsoft.com/office/drawing/2014/main" id="{D88F42FD-59C7-B245-BC64-2BC142AF550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0346500" y="4504922"/>
            <a:ext cx="1312985" cy="1280160"/>
          </a:xfrm>
          <a:prstGeom prst="rect">
            <a:avLst/>
          </a:prstGeom>
        </p:spPr>
      </p:pic>
      <p:sp>
        <p:nvSpPr>
          <p:cNvPr id="5" name="Footer Placeholder 4">
            <a:extLst>
              <a:ext uri="{FF2B5EF4-FFF2-40B4-BE49-F238E27FC236}">
                <a16:creationId xmlns:a16="http://schemas.microsoft.com/office/drawing/2014/main" id="{8698DEAA-25A2-4742-9F6F-B6601891E757}"/>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80B312B4-F599-F342-A894-A488CB3F1FA3}"/>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pPr/>
              <a:t>17</a:t>
            </a:fld>
            <a:endParaRPr lang="en-US" dirty="0"/>
          </a:p>
        </p:txBody>
      </p:sp>
    </p:spTree>
    <p:custDataLst>
      <p:tags r:id="rId1"/>
    </p:custDataLst>
    <p:extLst>
      <p:ext uri="{BB962C8B-B14F-4D97-AF65-F5344CB8AC3E}">
        <p14:creationId xmlns:p14="http://schemas.microsoft.com/office/powerpoint/2010/main" val="46418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a:lstStyle/>
          <a:p>
            <a:r>
              <a:rPr lang="en-US" sz="4000" dirty="0"/>
              <a:t>Section 2: AWS certification exam information</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54084" cy="488498"/>
          </a:xfrm>
        </p:spPr>
        <p:txBody>
          <a:bodyPr/>
          <a:lstStyle/>
          <a:p>
            <a:r>
              <a:rPr lang="en-US" dirty="0"/>
              <a:t>Course Introduction</a:t>
            </a:r>
          </a:p>
        </p:txBody>
      </p:sp>
      <p:sp>
        <p:nvSpPr>
          <p:cNvPr id="4" name="Footer Placeholder 3">
            <a:extLst>
              <a:ext uri="{FF2B5EF4-FFF2-40B4-BE49-F238E27FC236}">
                <a16:creationId xmlns:a16="http://schemas.microsoft.com/office/drawing/2014/main" id="{0627EEB9-D6E6-5348-9635-0CB574F9081F}"/>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38455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88A-DE4B-D34B-84BC-D64BFF580F20}"/>
              </a:ext>
            </a:extLst>
          </p:cNvPr>
          <p:cNvSpPr>
            <a:spLocks noGrp="1"/>
          </p:cNvSpPr>
          <p:nvPr>
            <p:ph type="title"/>
          </p:nvPr>
        </p:nvSpPr>
        <p:spPr/>
        <p:txBody>
          <a:bodyPr/>
          <a:lstStyle/>
          <a:p>
            <a:r>
              <a:rPr lang="en-US" dirty="0"/>
              <a:t>AWS certification exams</a:t>
            </a:r>
          </a:p>
        </p:txBody>
      </p:sp>
      <p:sp>
        <p:nvSpPr>
          <p:cNvPr id="7" name="Content Placeholder 6">
            <a:extLst>
              <a:ext uri="{FF2B5EF4-FFF2-40B4-BE49-F238E27FC236}">
                <a16:creationId xmlns:a16="http://schemas.microsoft.com/office/drawing/2014/main" id="{84764AFB-2E23-FD4D-9496-009148B286E2}"/>
              </a:ext>
            </a:extLst>
          </p:cNvPr>
          <p:cNvSpPr>
            <a:spLocks noGrp="1"/>
          </p:cNvSpPr>
          <p:nvPr>
            <p:ph idx="1"/>
          </p:nvPr>
        </p:nvSpPr>
        <p:spPr>
          <a:xfrm>
            <a:off x="419100" y="1528175"/>
            <a:ext cx="2592747" cy="4648788"/>
          </a:xfrm>
        </p:spPr>
        <p:txBody>
          <a:bodyPr anchor="b"/>
          <a:lstStyle/>
          <a:p>
            <a:pPr marL="0" indent="0">
              <a:buNone/>
            </a:pPr>
            <a:r>
              <a:rPr lang="en-US" sz="2400" i="1" dirty="0"/>
              <a:t>This course helps prepare you for the AWS </a:t>
            </a:r>
            <a:r>
              <a:rPr lang="en-US" sz="2400" b="1" i="1" dirty="0"/>
              <a:t>Cloud Practitioner</a:t>
            </a:r>
            <a:r>
              <a:rPr lang="en-US" sz="2400" i="1" dirty="0"/>
              <a:t> certification exam</a:t>
            </a:r>
          </a:p>
        </p:txBody>
      </p:sp>
      <p:grpSp>
        <p:nvGrpSpPr>
          <p:cNvPr id="3" name="Group 2" descr="diagram shows 11 available AWS certifications. The Cloud Practitioner certification is catagorized as foundational and is circled. There are three associate level certifications, two professional level certifications, and five specialty certifications.">
            <a:extLst>
              <a:ext uri="{FF2B5EF4-FFF2-40B4-BE49-F238E27FC236}">
                <a16:creationId xmlns:a16="http://schemas.microsoft.com/office/drawing/2014/main" id="{6FBC7987-D47C-E746-852F-1A4962561ABD}"/>
              </a:ext>
            </a:extLst>
          </p:cNvPr>
          <p:cNvGrpSpPr/>
          <p:nvPr/>
        </p:nvGrpSpPr>
        <p:grpSpPr>
          <a:xfrm>
            <a:off x="2732689" y="1333660"/>
            <a:ext cx="9047407" cy="5106665"/>
            <a:chOff x="2732689" y="1333660"/>
            <a:chExt cx="9047407" cy="5106665"/>
          </a:xfrm>
        </p:grpSpPr>
        <p:pic>
          <p:nvPicPr>
            <p:cNvPr id="6" name="Picture 5">
              <a:extLst>
                <a:ext uri="{FF2B5EF4-FFF2-40B4-BE49-F238E27FC236}">
                  <a16:creationId xmlns:a16="http://schemas.microsoft.com/office/drawing/2014/main" id="{4BD91B24-1035-DD4D-8015-808A8C6DA835}"/>
                </a:ext>
              </a:extLst>
            </p:cNvPr>
            <p:cNvPicPr>
              <a:picLocks noChangeAspect="1"/>
            </p:cNvPicPr>
            <p:nvPr/>
          </p:nvPicPr>
          <p:blipFill>
            <a:blip r:embed="rId4"/>
            <a:stretch>
              <a:fillRect/>
            </a:stretch>
          </p:blipFill>
          <p:spPr>
            <a:xfrm>
              <a:off x="3319951" y="1333660"/>
              <a:ext cx="8460145" cy="5022690"/>
            </a:xfrm>
            <a:prstGeom prst="rect">
              <a:avLst/>
            </a:prstGeom>
          </p:spPr>
        </p:pic>
        <p:sp>
          <p:nvSpPr>
            <p:cNvPr id="9" name="Oval 8">
              <a:extLst>
                <a:ext uri="{FF2B5EF4-FFF2-40B4-BE49-F238E27FC236}">
                  <a16:creationId xmlns:a16="http://schemas.microsoft.com/office/drawing/2014/main" id="{CE749E43-290F-0A48-A04B-405A19AD7C4A}"/>
                </a:ext>
              </a:extLst>
            </p:cNvPr>
            <p:cNvSpPr/>
            <p:nvPr/>
          </p:nvSpPr>
          <p:spPr>
            <a:xfrm>
              <a:off x="2732689" y="4719146"/>
              <a:ext cx="5517937" cy="172117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grpSp>
      <p:sp>
        <p:nvSpPr>
          <p:cNvPr id="5" name="Footer Placeholder 4">
            <a:extLst>
              <a:ext uri="{FF2B5EF4-FFF2-40B4-BE49-F238E27FC236}">
                <a16:creationId xmlns:a16="http://schemas.microsoft.com/office/drawing/2014/main" id="{1E145015-4D5D-F840-B143-D1D39D7807D0}"/>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04D3C3C4-B036-DA44-976C-A523D7EF4068}"/>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19</a:t>
            </a:fld>
            <a:endParaRPr lang="en-US" dirty="0"/>
          </a:p>
        </p:txBody>
      </p:sp>
    </p:spTree>
    <p:custDataLst>
      <p:tags r:id="rId1"/>
    </p:custDataLst>
    <p:extLst>
      <p:ext uri="{BB962C8B-B14F-4D97-AF65-F5344CB8AC3E}">
        <p14:creationId xmlns:p14="http://schemas.microsoft.com/office/powerpoint/2010/main" val="141782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5" name="Content Placeholder 4"/>
          <p:cNvSpPr>
            <a:spLocks noGrp="1"/>
          </p:cNvSpPr>
          <p:nvPr>
            <p:ph idx="1"/>
          </p:nvPr>
        </p:nvSpPr>
        <p:spPr/>
        <p:txBody>
          <a:bodyPr>
            <a:noAutofit/>
          </a:bodyPr>
          <a:lstStyle/>
          <a:p>
            <a:pPr marL="0" indent="0">
              <a:spcBef>
                <a:spcPts val="1800"/>
              </a:spcBef>
              <a:buNone/>
            </a:pPr>
            <a:r>
              <a:rPr lang="en-US" b="1" dirty="0"/>
              <a:t>Topics</a:t>
            </a:r>
          </a:p>
          <a:p>
            <a:pPr marL="493713" indent="-493713">
              <a:spcBef>
                <a:spcPts val="1800"/>
              </a:spcBef>
            </a:pPr>
            <a:r>
              <a:rPr lang="en-US" sz="2400" dirty="0"/>
              <a:t>Course objectives and overview</a:t>
            </a:r>
          </a:p>
          <a:p>
            <a:pPr marL="493713" indent="-493713">
              <a:spcBef>
                <a:spcPts val="1800"/>
              </a:spcBef>
            </a:pPr>
            <a:r>
              <a:rPr lang="en-US" sz="2400" dirty="0"/>
              <a:t>AWS certification exam information</a:t>
            </a:r>
          </a:p>
          <a:p>
            <a:pPr marL="493713" indent="-493713">
              <a:spcBef>
                <a:spcPts val="1800"/>
              </a:spcBef>
            </a:pPr>
            <a:r>
              <a:rPr lang="en-US" sz="2400" dirty="0"/>
              <a:t>AWS Documentation</a:t>
            </a:r>
          </a:p>
          <a:p>
            <a:pPr marL="493713" indent="-493713">
              <a:spcBef>
                <a:spcPts val="1800"/>
              </a:spcBef>
            </a:pPr>
            <a:endParaRPr lang="en-US" sz="2400" dirty="0"/>
          </a:p>
          <a:p>
            <a:pPr marL="0" indent="0">
              <a:buNone/>
            </a:pPr>
            <a:endParaRPr lang="en-US" sz="2400" dirty="0"/>
          </a:p>
          <a:p>
            <a:pPr marL="0" indent="0">
              <a:spcBef>
                <a:spcPts val="1800"/>
              </a:spcBef>
              <a:buNone/>
            </a:pPr>
            <a:endParaRPr lang="en-US" sz="2400" dirty="0"/>
          </a:p>
          <a:p>
            <a:pPr marL="0" indent="0">
              <a:spcBef>
                <a:spcPts val="1800"/>
              </a:spcBef>
              <a:buNone/>
            </a:pPr>
            <a:endParaRPr lang="en-US" dirty="0"/>
          </a:p>
        </p:txBody>
      </p:sp>
      <p:sp>
        <p:nvSpPr>
          <p:cNvPr id="4" name="Slide Number Placeholder 3">
            <a:extLst>
              <a:ext uri="{FF2B5EF4-FFF2-40B4-BE49-F238E27FC236}">
                <a16:creationId xmlns:a16="http://schemas.microsoft.com/office/drawing/2014/main" id="{C17933E2-EE90-C246-AEFF-135CA8848EB0}"/>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a:t>
            </a:fld>
            <a:endParaRPr lang="en-US" dirty="0"/>
          </a:p>
        </p:txBody>
      </p:sp>
      <p:sp>
        <p:nvSpPr>
          <p:cNvPr id="6" name="Content Placeholder 5">
            <a:extLst>
              <a:ext uri="{FF2B5EF4-FFF2-40B4-BE49-F238E27FC236}">
                <a16:creationId xmlns:a16="http://schemas.microsoft.com/office/drawing/2014/main" id="{79AB60CE-670C-974B-8C37-C3795121745F}"/>
              </a:ext>
            </a:extLst>
          </p:cNvPr>
          <p:cNvSpPr>
            <a:spLocks noGrp="1"/>
          </p:cNvSpPr>
          <p:nvPr>
            <p:ph idx="13"/>
          </p:nvPr>
        </p:nvSpPr>
        <p:spPr/>
        <p:txBody>
          <a:bodyPr/>
          <a:lstStyle/>
          <a:p>
            <a:pPr marL="0" indent="0">
              <a:buNone/>
            </a:pPr>
            <a:r>
              <a:rPr lang="en-US" b="1" dirty="0"/>
              <a:t>Activities</a:t>
            </a:r>
          </a:p>
          <a:p>
            <a:r>
              <a:rPr lang="en-US" sz="2400" dirty="0"/>
              <a:t>AWS Documentation scavenger hunt</a:t>
            </a:r>
          </a:p>
        </p:txBody>
      </p:sp>
      <p:sp>
        <p:nvSpPr>
          <p:cNvPr id="3" name="Footer Placeholder 2">
            <a:extLst>
              <a:ext uri="{FF2B5EF4-FFF2-40B4-BE49-F238E27FC236}">
                <a16:creationId xmlns:a16="http://schemas.microsoft.com/office/drawing/2014/main" id="{5BC9F520-52CE-EC45-9983-670F119868B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2052912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0E93EA-A328-FF4F-ABF0-69E9902B3746}"/>
              </a:ext>
            </a:extLst>
          </p:cNvPr>
          <p:cNvSpPr>
            <a:spLocks noGrp="1"/>
          </p:cNvSpPr>
          <p:nvPr>
            <p:ph type="title"/>
          </p:nvPr>
        </p:nvSpPr>
        <p:spPr/>
        <p:txBody>
          <a:bodyPr/>
          <a:lstStyle/>
          <a:p>
            <a:r>
              <a:rPr lang="en-US" dirty="0"/>
              <a:t>AWS Certified Cloud Practitioner exam</a:t>
            </a:r>
          </a:p>
        </p:txBody>
      </p:sp>
      <p:sp>
        <p:nvSpPr>
          <p:cNvPr id="6" name="Content Placeholder 5">
            <a:extLst>
              <a:ext uri="{FF2B5EF4-FFF2-40B4-BE49-F238E27FC236}">
                <a16:creationId xmlns:a16="http://schemas.microsoft.com/office/drawing/2014/main" id="{9A5F12E8-6D62-8B47-85AA-AE6A407D81B6}"/>
              </a:ext>
            </a:extLst>
          </p:cNvPr>
          <p:cNvSpPr>
            <a:spLocks noGrp="1"/>
          </p:cNvSpPr>
          <p:nvPr>
            <p:ph idx="1"/>
          </p:nvPr>
        </p:nvSpPr>
        <p:spPr>
          <a:xfrm>
            <a:off x="419099" y="1528174"/>
            <a:ext cx="10425364" cy="4828175"/>
          </a:xfrm>
        </p:spPr>
        <p:txBody>
          <a:bodyPr/>
          <a:lstStyle/>
          <a:p>
            <a:r>
              <a:rPr lang="en-US" dirty="0"/>
              <a:t>Details about the exam—including how to register for it—are at</a:t>
            </a:r>
            <a:br>
              <a:rPr lang="en-US" dirty="0"/>
            </a:br>
            <a:r>
              <a:rPr lang="en-US" sz="2400" dirty="0">
                <a:hlinkClick r:id="rId4"/>
              </a:rPr>
              <a:t>https://aws.amazon.com/certification/certified-cloud-practitioner/</a:t>
            </a:r>
            <a:br>
              <a:rPr lang="en-US" dirty="0"/>
            </a:br>
            <a:endParaRPr lang="en-US" dirty="0"/>
          </a:p>
          <a:p>
            <a:pPr lvl="1"/>
            <a:r>
              <a:rPr lang="en-US" sz="2000" dirty="0"/>
              <a:t>Download and carefully read the </a:t>
            </a:r>
            <a:r>
              <a:rPr lang="en-US" sz="2000" dirty="0">
                <a:hlinkClick r:id="rId5"/>
              </a:rPr>
              <a:t>AWS Certified Cloud Practitioner Exam Guide</a:t>
            </a:r>
            <a:br>
              <a:rPr lang="en-US" sz="2000" dirty="0"/>
            </a:br>
            <a:endParaRPr lang="en-US" sz="2000" dirty="0"/>
          </a:p>
          <a:p>
            <a:pPr lvl="1"/>
            <a:r>
              <a:rPr lang="en-US" sz="2000" dirty="0"/>
              <a:t>Download the </a:t>
            </a:r>
            <a:r>
              <a:rPr lang="en-US" sz="2000" dirty="0">
                <a:hlinkClick r:id="rId6"/>
              </a:rPr>
              <a:t>sample exam questions</a:t>
            </a:r>
            <a:br>
              <a:rPr lang="en-US" dirty="0"/>
            </a:br>
            <a:endParaRPr lang="en-US" dirty="0"/>
          </a:p>
          <a:p>
            <a:r>
              <a:rPr lang="en-US" dirty="0"/>
              <a:t>See the recommended path to attain the certification at </a:t>
            </a:r>
            <a:r>
              <a:rPr lang="en-US" sz="2400" dirty="0">
                <a:hlinkClick r:id="rId7"/>
              </a:rPr>
              <a:t>https://aws.amazon.com/training/path-cloudpractitioner/</a:t>
            </a:r>
            <a:br>
              <a:rPr lang="en-US" sz="2400" dirty="0"/>
            </a:br>
            <a:endParaRPr lang="en-US" sz="2400" dirty="0"/>
          </a:p>
          <a:p>
            <a:pPr lvl="1"/>
            <a:r>
              <a:rPr lang="en-US" sz="2000" dirty="0"/>
              <a:t>AWS Academy Cloud Foundations covers much of the same material found in the Cloud Practitioner Essentials course, but in greater depth.</a:t>
            </a:r>
            <a:br>
              <a:rPr lang="en-US" sz="2000" dirty="0"/>
            </a:br>
            <a:endParaRPr lang="en-US" sz="2000" dirty="0"/>
          </a:p>
          <a:p>
            <a:pPr lvl="1"/>
            <a:r>
              <a:rPr lang="en-US" sz="2000" dirty="0"/>
              <a:t>There is additional free digital training available at </a:t>
            </a:r>
            <a:r>
              <a:rPr lang="en-US" sz="2000" dirty="0">
                <a:hlinkClick r:id="rId8"/>
              </a:rPr>
              <a:t>aws.training</a:t>
            </a:r>
            <a:endParaRPr lang="en-US" sz="2000" dirty="0"/>
          </a:p>
        </p:txBody>
      </p:sp>
      <p:pic>
        <p:nvPicPr>
          <p:cNvPr id="9" name="Picture 8">
            <a:extLst>
              <a:ext uri="{FF2B5EF4-FFF2-40B4-BE49-F238E27FC236}">
                <a16:creationId xmlns:a16="http://schemas.microsoft.com/office/drawing/2014/main" id="{21F5DB3F-D4AB-FA43-B152-33B83D91FC62}"/>
              </a:ext>
              <a:ext uri="{C183D7F6-B498-43B3-948B-1728B52AA6E4}">
                <adec:decorative xmlns:adec="http://schemas.microsoft.com/office/drawing/2017/decorative" val="1"/>
              </a:ext>
            </a:extLst>
          </p:cNvPr>
          <p:cNvPicPr>
            <a:picLocks noChangeAspect="1"/>
          </p:cNvPicPr>
          <p:nvPr/>
        </p:nvPicPr>
        <p:blipFill rotWithShape="1">
          <a:blip r:embed="rId9">
            <a:extLst>
              <a:ext uri="{28A0092B-C50C-407E-A947-70E740481C1C}">
                <a14:useLocalDpi xmlns:a14="http://schemas.microsoft.com/office/drawing/2010/main" val="0"/>
              </a:ext>
            </a:extLst>
          </a:blip>
          <a:srcRect l="19067" r="17212"/>
          <a:stretch/>
        </p:blipFill>
        <p:spPr>
          <a:xfrm>
            <a:off x="10120563" y="3142327"/>
            <a:ext cx="1652337" cy="1750348"/>
          </a:xfrm>
          <a:prstGeom prst="rect">
            <a:avLst/>
          </a:prstGeom>
        </p:spPr>
      </p:pic>
      <p:sp>
        <p:nvSpPr>
          <p:cNvPr id="8" name="Footer Placeholder 7">
            <a:extLst>
              <a:ext uri="{FF2B5EF4-FFF2-40B4-BE49-F238E27FC236}">
                <a16:creationId xmlns:a16="http://schemas.microsoft.com/office/drawing/2014/main" id="{F3EC3038-0498-B04A-B85C-17BC40C62C64}"/>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7" name="Slide Number Placeholder 6">
            <a:extLst>
              <a:ext uri="{FF2B5EF4-FFF2-40B4-BE49-F238E27FC236}">
                <a16:creationId xmlns:a16="http://schemas.microsoft.com/office/drawing/2014/main" id="{C88DF222-F1D8-1744-9C26-72B1473224C3}"/>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20</a:t>
            </a:fld>
            <a:endParaRPr lang="en-US" dirty="0"/>
          </a:p>
        </p:txBody>
      </p:sp>
    </p:spTree>
    <p:custDataLst>
      <p:tags r:id="rId1"/>
    </p:custDataLst>
    <p:extLst>
      <p:ext uri="{BB962C8B-B14F-4D97-AF65-F5344CB8AC3E}">
        <p14:creationId xmlns:p14="http://schemas.microsoft.com/office/powerpoint/2010/main" val="325801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a:lstStyle/>
          <a:p>
            <a:r>
              <a:rPr lang="en-US" sz="4000" dirty="0"/>
              <a:t>Section 3: AWS Documentation</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54084" cy="488498"/>
          </a:xfrm>
        </p:spPr>
        <p:txBody>
          <a:bodyPr/>
          <a:lstStyle/>
          <a:p>
            <a:r>
              <a:rPr lang="en-US" dirty="0"/>
              <a:t>Course Introduction</a:t>
            </a:r>
          </a:p>
        </p:txBody>
      </p:sp>
      <p:sp>
        <p:nvSpPr>
          <p:cNvPr id="4" name="Footer Placeholder 3">
            <a:extLst>
              <a:ext uri="{FF2B5EF4-FFF2-40B4-BE49-F238E27FC236}">
                <a16:creationId xmlns:a16="http://schemas.microsoft.com/office/drawing/2014/main" id="{0627EEB9-D6E6-5348-9635-0CB574F9081F}"/>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996390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CFC4-3759-A945-9438-27E8043A96FD}"/>
              </a:ext>
            </a:extLst>
          </p:cNvPr>
          <p:cNvSpPr>
            <a:spLocks noGrp="1"/>
          </p:cNvSpPr>
          <p:nvPr>
            <p:ph type="title"/>
          </p:nvPr>
        </p:nvSpPr>
        <p:spPr/>
        <p:txBody>
          <a:bodyPr/>
          <a:lstStyle/>
          <a:p>
            <a:r>
              <a:rPr lang="en-US" dirty="0"/>
              <a:t>AWS Documentation</a:t>
            </a:r>
          </a:p>
        </p:txBody>
      </p:sp>
      <p:sp>
        <p:nvSpPr>
          <p:cNvPr id="3" name="Content Placeholder 2">
            <a:extLst>
              <a:ext uri="{FF2B5EF4-FFF2-40B4-BE49-F238E27FC236}">
                <a16:creationId xmlns:a16="http://schemas.microsoft.com/office/drawing/2014/main" id="{C5E14C46-C35D-BC4B-B325-911FB462DD38}"/>
              </a:ext>
            </a:extLst>
          </p:cNvPr>
          <p:cNvSpPr>
            <a:spLocks noGrp="1"/>
          </p:cNvSpPr>
          <p:nvPr>
            <p:ph idx="1"/>
          </p:nvPr>
        </p:nvSpPr>
        <p:spPr/>
        <p:txBody>
          <a:bodyPr/>
          <a:lstStyle/>
          <a:p>
            <a:r>
              <a:rPr lang="en-US" dirty="0"/>
              <a:t>Find user guides, developer guides, API references, tutorials, and more.</a:t>
            </a:r>
          </a:p>
          <a:p>
            <a:pPr lvl="1"/>
            <a:r>
              <a:rPr lang="en-US" dirty="0">
                <a:hlinkClick r:id="rId4"/>
              </a:rPr>
              <a:t>https://docs.aws.amazon.com/</a:t>
            </a:r>
            <a:r>
              <a:rPr lang="en-US" dirty="0"/>
              <a:t> </a:t>
            </a:r>
          </a:p>
          <a:p>
            <a:pPr lvl="1"/>
            <a:endParaRPr lang="en-US" dirty="0"/>
          </a:p>
          <a:p>
            <a:r>
              <a:rPr lang="en-US" b="1" i="1" dirty="0"/>
              <a:t>Whitepapers</a:t>
            </a:r>
            <a:r>
              <a:rPr lang="en-US" dirty="0"/>
              <a:t> are also available at </a:t>
            </a:r>
            <a:r>
              <a:rPr lang="en-US" sz="2400" dirty="0">
                <a:hlinkClick r:id="rId5"/>
              </a:rPr>
              <a:t>https://aws.amazon.com/whitepapers/</a:t>
            </a:r>
            <a:r>
              <a:rPr lang="en-US" sz="2400" dirty="0"/>
              <a:t>, </a:t>
            </a:r>
            <a:r>
              <a:rPr lang="en-US" dirty="0"/>
              <a:t>including these which are recommended reading for the AWS Cloud Practitioner exam:</a:t>
            </a:r>
          </a:p>
          <a:p>
            <a:pPr lvl="1"/>
            <a:r>
              <a:rPr lang="en-US" dirty="0">
                <a:hlinkClick r:id="rId6"/>
              </a:rPr>
              <a:t>Overview of Amazon Web Services</a:t>
            </a:r>
            <a:endParaRPr lang="en-US" dirty="0"/>
          </a:p>
          <a:p>
            <a:pPr lvl="1"/>
            <a:r>
              <a:rPr lang="en-US" dirty="0">
                <a:hlinkClick r:id="rId7"/>
              </a:rPr>
              <a:t>Architecting for the Cloud: AWS Best Practices</a:t>
            </a:r>
            <a:endParaRPr lang="en-US" dirty="0"/>
          </a:p>
          <a:p>
            <a:pPr lvl="1"/>
            <a:r>
              <a:rPr lang="en-US" dirty="0">
                <a:hlinkClick r:id="rId8"/>
              </a:rPr>
              <a:t>How AWS Pricing Works</a:t>
            </a:r>
            <a:endParaRPr lang="en-US" dirty="0"/>
          </a:p>
          <a:p>
            <a:pPr lvl="1"/>
            <a:r>
              <a:rPr lang="en-US" dirty="0">
                <a:hlinkClick r:id="rId9"/>
              </a:rPr>
              <a:t>The Total Cost of (Non) Ownership of Web Applications in the Cloud</a:t>
            </a:r>
            <a:endParaRPr lang="en-US" dirty="0"/>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231FDB33-FCB7-6F41-BEDD-4B1CE457F232}"/>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22</a:t>
            </a:fld>
            <a:endParaRPr lang="en-US" dirty="0"/>
          </a:p>
        </p:txBody>
      </p:sp>
      <p:sp>
        <p:nvSpPr>
          <p:cNvPr id="5" name="Footer Placeholder 4">
            <a:extLst>
              <a:ext uri="{FF2B5EF4-FFF2-40B4-BE49-F238E27FC236}">
                <a16:creationId xmlns:a16="http://schemas.microsoft.com/office/drawing/2014/main" id="{BB0AFCCB-D414-3F4E-A2F9-506A929AC5A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4258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A3EEC8-CD9A-8041-A18E-1F8BBA4BD146}"/>
              </a:ext>
            </a:extLst>
          </p:cNvPr>
          <p:cNvSpPr>
            <a:spLocks noGrp="1"/>
          </p:cNvSpPr>
          <p:nvPr>
            <p:ph type="title"/>
          </p:nvPr>
        </p:nvSpPr>
        <p:spPr/>
        <p:txBody>
          <a:bodyPr>
            <a:normAutofit fontScale="90000"/>
          </a:bodyPr>
          <a:lstStyle/>
          <a:p>
            <a:r>
              <a:rPr lang="en-US" dirty="0"/>
              <a:t>Activity -  AWS Documentation Scavenger Hunt</a:t>
            </a:r>
          </a:p>
        </p:txBody>
      </p:sp>
      <p:sp>
        <p:nvSpPr>
          <p:cNvPr id="7" name="Content Placeholder 6">
            <a:extLst>
              <a:ext uri="{FF2B5EF4-FFF2-40B4-BE49-F238E27FC236}">
                <a16:creationId xmlns:a16="http://schemas.microsoft.com/office/drawing/2014/main" id="{EE5A659A-27E0-0D48-BFDC-3F59E142DCE2}"/>
              </a:ext>
            </a:extLst>
          </p:cNvPr>
          <p:cNvSpPr>
            <a:spLocks noGrp="1"/>
          </p:cNvSpPr>
          <p:nvPr>
            <p:ph idx="16"/>
          </p:nvPr>
        </p:nvSpPr>
        <p:spPr/>
        <p:txBody>
          <a:bodyPr/>
          <a:lstStyle/>
          <a:p>
            <a:r>
              <a:rPr lang="en-US" dirty="0"/>
              <a:t>Navigate the AWS Documentation website</a:t>
            </a:r>
          </a:p>
          <a:p>
            <a:r>
              <a:rPr lang="en-US" dirty="0"/>
              <a:t>Start from the main page at </a:t>
            </a:r>
            <a:br>
              <a:rPr lang="en-US" dirty="0"/>
            </a:br>
            <a:r>
              <a:rPr lang="en-US" dirty="0">
                <a:hlinkClick r:id="rId4"/>
              </a:rPr>
              <a:t>https://docs.aws.amazon.com</a:t>
            </a:r>
            <a:endParaRPr lang="en-US" dirty="0"/>
          </a:p>
          <a:p>
            <a:r>
              <a:rPr lang="en-US" dirty="0"/>
              <a:t>Five challenge questions for the class appear in the following slides</a:t>
            </a:r>
          </a:p>
        </p:txBody>
      </p:sp>
      <p:pic>
        <p:nvPicPr>
          <p:cNvPr id="3" name="Graphic 2" descr="Puzzle pieces">
            <a:extLst>
              <a:ext uri="{FF2B5EF4-FFF2-40B4-BE49-F238E27FC236}">
                <a16:creationId xmlns:a16="http://schemas.microsoft.com/office/drawing/2014/main" id="{040F697A-347E-6345-BD5C-FA0AF36CF3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16055" y="4467358"/>
            <a:ext cx="1707465" cy="1707465"/>
          </a:xfrm>
          <a:prstGeom prst="rect">
            <a:avLst/>
          </a:prstGeom>
        </p:spPr>
      </p:pic>
      <p:sp>
        <p:nvSpPr>
          <p:cNvPr id="2" name="Slide Number Placeholder 1">
            <a:extLst>
              <a:ext uri="{FF2B5EF4-FFF2-40B4-BE49-F238E27FC236}">
                <a16:creationId xmlns:a16="http://schemas.microsoft.com/office/drawing/2014/main" id="{22173A57-D572-394C-A053-0852287D5407}"/>
              </a:ex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23</a:t>
            </a:fld>
            <a:endParaRPr lang="en-US" dirty="0"/>
          </a:p>
        </p:txBody>
      </p:sp>
      <p:sp>
        <p:nvSpPr>
          <p:cNvPr id="4" name="Footer Placeholder 3">
            <a:extLst>
              <a:ext uri="{FF2B5EF4-FFF2-40B4-BE49-F238E27FC236}">
                <a16:creationId xmlns:a16="http://schemas.microsoft.com/office/drawing/2014/main" id="{DA71A48D-231F-2340-8DC3-BBBFA8B4CB70}"/>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68410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a:noAutofit/>
          </a:bodyPr>
          <a:lstStyle/>
          <a:p>
            <a:r>
              <a:rPr lang="en-US" sz="3200" dirty="0"/>
              <a:t>AWS Documentation Scavenger Hunt – Question 1</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24</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a:lstStyle/>
          <a:p>
            <a:r>
              <a:rPr lang="en-US" dirty="0"/>
              <a:t>Question #1: What guides and references exist for the Amazon EC2 service?</a:t>
            </a:r>
          </a:p>
          <a:p>
            <a:endParaRPr lang="en-US" dirty="0"/>
          </a:p>
          <a:p>
            <a:r>
              <a:rPr lang="en-US" dirty="0">
                <a:hlinkClick r:id="rId4"/>
              </a:rPr>
              <a:t>Answer</a:t>
            </a:r>
            <a:r>
              <a:rPr lang="en-US" dirty="0"/>
              <a:t>: </a:t>
            </a:r>
          </a:p>
          <a:p>
            <a:pPr lvl="1"/>
            <a:r>
              <a:rPr lang="en-US" dirty="0"/>
              <a:t>User Guides for Linux and Windows</a:t>
            </a:r>
          </a:p>
          <a:p>
            <a:pPr lvl="1"/>
            <a:r>
              <a:rPr lang="en-US" dirty="0"/>
              <a:t>API Reference</a:t>
            </a:r>
          </a:p>
          <a:p>
            <a:pPr lvl="1"/>
            <a:r>
              <a:rPr lang="en-US" dirty="0"/>
              <a:t>AWS CLI Reference</a:t>
            </a:r>
          </a:p>
          <a:p>
            <a:pPr lvl="1"/>
            <a:r>
              <a:rPr lang="en-US" dirty="0"/>
              <a:t>EC2 Instance Connect Reference</a:t>
            </a:r>
          </a:p>
          <a:p>
            <a:pPr lvl="1"/>
            <a:r>
              <a:rPr lang="en-US" dirty="0"/>
              <a:t>User Guide for Auto Scaling</a:t>
            </a:r>
          </a:p>
          <a:p>
            <a:pPr lvl="1"/>
            <a:r>
              <a:rPr lang="en-US" dirty="0"/>
              <a:t>VM Import/Export User Guide</a:t>
            </a:r>
          </a:p>
          <a:p>
            <a:pPr lvl="1"/>
            <a:endParaRPr lang="en-US" dirty="0"/>
          </a:p>
        </p:txBody>
      </p:sp>
    </p:spTree>
    <p:custDataLst>
      <p:tags r:id="rId1"/>
    </p:custDataLst>
    <p:extLst>
      <p:ext uri="{BB962C8B-B14F-4D97-AF65-F5344CB8AC3E}">
        <p14:creationId xmlns:p14="http://schemas.microsoft.com/office/powerpoint/2010/main" val="124026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a:noAutofit/>
          </a:bodyPr>
          <a:lstStyle/>
          <a:p>
            <a:r>
              <a:rPr lang="en-US" sz="3200" dirty="0"/>
              <a:t>AWS Documentation Scavenger Hunt – Question 2</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25</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a:lstStyle/>
          <a:p>
            <a:r>
              <a:rPr lang="en-US" dirty="0"/>
              <a:t>Question #2: Can you find the documentation that describes how to create an Amazon S3 bucket?</a:t>
            </a:r>
          </a:p>
          <a:p>
            <a:endParaRPr lang="en-US" dirty="0"/>
          </a:p>
          <a:p>
            <a:r>
              <a:rPr lang="en-US" dirty="0">
                <a:hlinkClick r:id="rId4"/>
              </a:rPr>
              <a:t>Answer</a:t>
            </a:r>
            <a:r>
              <a:rPr lang="en-US" dirty="0"/>
              <a:t>: </a:t>
            </a:r>
          </a:p>
          <a:p>
            <a:pPr lvl="1"/>
            <a:r>
              <a:rPr lang="en-US" sz="2000" dirty="0"/>
              <a:t>From </a:t>
            </a:r>
            <a:r>
              <a:rPr lang="en-US" sz="2000" dirty="0">
                <a:hlinkClick r:id="rId5"/>
              </a:rPr>
              <a:t>https://docs.aws.amazon.com/</a:t>
            </a:r>
            <a:r>
              <a:rPr lang="en-US" sz="2000" dirty="0"/>
              <a:t> click </a:t>
            </a:r>
            <a:r>
              <a:rPr lang="en-US" sz="2000" b="1" dirty="0"/>
              <a:t>S3</a:t>
            </a:r>
          </a:p>
          <a:p>
            <a:pPr lvl="1"/>
            <a:r>
              <a:rPr lang="en-US" sz="2000" dirty="0"/>
              <a:t>Click the </a:t>
            </a:r>
            <a:r>
              <a:rPr lang="en-US" sz="2000" b="1" dirty="0"/>
              <a:t>Getting Started Guide</a:t>
            </a:r>
          </a:p>
          <a:p>
            <a:pPr lvl="1"/>
            <a:r>
              <a:rPr lang="en-US" sz="2000" dirty="0"/>
              <a:t>Click </a:t>
            </a:r>
            <a:r>
              <a:rPr lang="en-US" sz="2000" b="1" dirty="0"/>
              <a:t>Create a Bucket</a:t>
            </a:r>
            <a:endParaRPr lang="en-US" b="1" dirty="0"/>
          </a:p>
        </p:txBody>
      </p:sp>
    </p:spTree>
    <p:custDataLst>
      <p:tags r:id="rId1"/>
    </p:custDataLst>
    <p:extLst>
      <p:ext uri="{BB962C8B-B14F-4D97-AF65-F5344CB8AC3E}">
        <p14:creationId xmlns:p14="http://schemas.microsoft.com/office/powerpoint/2010/main" val="2463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a:noAutofit/>
          </a:bodyPr>
          <a:lstStyle/>
          <a:p>
            <a:r>
              <a:rPr lang="en-US" sz="3200" dirty="0"/>
              <a:t>AWS Documentation Scavenger Hunt – Question 3</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26</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a:lstStyle/>
          <a:p>
            <a:r>
              <a:rPr lang="en-US" dirty="0"/>
              <a:t>Question #3: Can you find a one-sentence summary of the AWS Cloud9 service?</a:t>
            </a:r>
          </a:p>
          <a:p>
            <a:endParaRPr lang="en-US" dirty="0"/>
          </a:p>
          <a:p>
            <a:r>
              <a:rPr lang="en-US" dirty="0">
                <a:hlinkClick r:id="rId4"/>
              </a:rPr>
              <a:t>Answer</a:t>
            </a:r>
            <a:r>
              <a:rPr lang="en-US" dirty="0"/>
              <a:t>: </a:t>
            </a:r>
          </a:p>
          <a:p>
            <a:pPr lvl="1"/>
            <a:r>
              <a:rPr lang="en-US" dirty="0"/>
              <a:t>AWS Cloud9 is a cloud-based integrated development environment (IDE) that you use to write, run, and debug code.</a:t>
            </a:r>
          </a:p>
          <a:p>
            <a:pPr lvl="1"/>
            <a:endParaRPr lang="en-US" b="1" dirty="0"/>
          </a:p>
        </p:txBody>
      </p:sp>
    </p:spTree>
    <p:custDataLst>
      <p:tags r:id="rId1"/>
    </p:custDataLst>
    <p:extLst>
      <p:ext uri="{BB962C8B-B14F-4D97-AF65-F5344CB8AC3E}">
        <p14:creationId xmlns:p14="http://schemas.microsoft.com/office/powerpoint/2010/main" val="5097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a:noAutofit/>
          </a:bodyPr>
          <a:lstStyle/>
          <a:p>
            <a:r>
              <a:rPr lang="en-US" sz="3200" dirty="0"/>
              <a:t>AWS Documentation Scavenger Hunt – Question 4</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27</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a:lstStyle/>
          <a:p>
            <a:r>
              <a:rPr lang="en-US" dirty="0"/>
              <a:t>Question #4: Which programming languages does the AWS Lambda service API support?</a:t>
            </a:r>
          </a:p>
          <a:p>
            <a:endParaRPr lang="en-US" dirty="0"/>
          </a:p>
          <a:p>
            <a:r>
              <a:rPr lang="en-US" dirty="0">
                <a:hlinkClick r:id="rId4"/>
              </a:rPr>
              <a:t>Answer</a:t>
            </a:r>
            <a:r>
              <a:rPr lang="en-US" dirty="0"/>
              <a:t>: </a:t>
            </a:r>
          </a:p>
          <a:p>
            <a:pPr lvl="1"/>
            <a:r>
              <a:rPr lang="en-US" dirty="0"/>
              <a:t>From the main AWS Documentation page, click the </a:t>
            </a:r>
            <a:r>
              <a:rPr lang="en-US" b="1" dirty="0"/>
              <a:t>AWS Lambda </a:t>
            </a:r>
            <a:r>
              <a:rPr lang="en-US" dirty="0"/>
              <a:t>link</a:t>
            </a:r>
          </a:p>
          <a:p>
            <a:pPr lvl="1"/>
            <a:r>
              <a:rPr lang="en-US" dirty="0"/>
              <a:t>Click the </a:t>
            </a:r>
            <a:r>
              <a:rPr lang="en-US" b="1" dirty="0"/>
              <a:t>API Reference </a:t>
            </a:r>
            <a:r>
              <a:rPr lang="en-US" dirty="0"/>
              <a:t>link</a:t>
            </a:r>
          </a:p>
          <a:p>
            <a:pPr lvl="1"/>
            <a:r>
              <a:rPr lang="en-US" dirty="0"/>
              <a:t>Click </a:t>
            </a:r>
            <a:r>
              <a:rPr lang="en-US" b="1" dirty="0"/>
              <a:t>Getting Started </a:t>
            </a:r>
            <a:r>
              <a:rPr lang="en-US" dirty="0"/>
              <a:t>&gt; </a:t>
            </a:r>
            <a:r>
              <a:rPr lang="en-US" b="1" dirty="0"/>
              <a:t>Tools</a:t>
            </a:r>
            <a:r>
              <a:rPr lang="en-US" dirty="0"/>
              <a:t> to find a table that lists the following languages: </a:t>
            </a:r>
            <a:r>
              <a:rPr lang="en-US" b="1" dirty="0">
                <a:solidFill>
                  <a:schemeClr val="accent5"/>
                </a:solidFill>
              </a:rPr>
              <a:t>Node.js</a:t>
            </a:r>
            <a:r>
              <a:rPr lang="en-US" dirty="0"/>
              <a:t>,</a:t>
            </a:r>
            <a:r>
              <a:rPr lang="en-US" dirty="0">
                <a:solidFill>
                  <a:schemeClr val="accent6"/>
                </a:solidFill>
              </a:rPr>
              <a:t> </a:t>
            </a:r>
            <a:r>
              <a:rPr lang="en-US" b="1" dirty="0">
                <a:solidFill>
                  <a:schemeClr val="accent5"/>
                </a:solidFill>
              </a:rPr>
              <a:t>Java</a:t>
            </a:r>
            <a:r>
              <a:rPr lang="en-US" dirty="0"/>
              <a:t>,</a:t>
            </a:r>
            <a:r>
              <a:rPr lang="en-US" dirty="0">
                <a:solidFill>
                  <a:schemeClr val="accent6"/>
                </a:solidFill>
              </a:rPr>
              <a:t> </a:t>
            </a:r>
            <a:r>
              <a:rPr lang="en-US" b="1" dirty="0">
                <a:solidFill>
                  <a:schemeClr val="accent5"/>
                </a:solidFill>
              </a:rPr>
              <a:t>C#</a:t>
            </a:r>
            <a:r>
              <a:rPr lang="en-US" dirty="0"/>
              <a:t>,</a:t>
            </a:r>
            <a:r>
              <a:rPr lang="en-US" dirty="0">
                <a:solidFill>
                  <a:schemeClr val="accent6"/>
                </a:solidFill>
              </a:rPr>
              <a:t> </a:t>
            </a:r>
            <a:r>
              <a:rPr lang="en-US" b="1" dirty="0">
                <a:solidFill>
                  <a:schemeClr val="accent5"/>
                </a:solidFill>
              </a:rPr>
              <a:t>Python</a:t>
            </a:r>
            <a:r>
              <a:rPr lang="en-US" dirty="0"/>
              <a:t>,</a:t>
            </a:r>
            <a:r>
              <a:rPr lang="en-US" dirty="0">
                <a:solidFill>
                  <a:schemeClr val="accent6"/>
                </a:solidFill>
              </a:rPr>
              <a:t> </a:t>
            </a:r>
            <a:r>
              <a:rPr lang="en-US" b="1" dirty="0">
                <a:solidFill>
                  <a:schemeClr val="accent5"/>
                </a:solidFill>
              </a:rPr>
              <a:t>Ruby</a:t>
            </a:r>
            <a:r>
              <a:rPr lang="en-US" dirty="0"/>
              <a:t>,</a:t>
            </a:r>
            <a:r>
              <a:rPr lang="en-US" dirty="0">
                <a:solidFill>
                  <a:schemeClr val="accent6"/>
                </a:solidFill>
              </a:rPr>
              <a:t> </a:t>
            </a:r>
            <a:r>
              <a:rPr lang="en-US" b="1" dirty="0">
                <a:solidFill>
                  <a:schemeClr val="accent5"/>
                </a:solidFill>
              </a:rPr>
              <a:t>Go</a:t>
            </a:r>
            <a:r>
              <a:rPr lang="en-US" dirty="0"/>
              <a:t>,</a:t>
            </a:r>
            <a:r>
              <a:rPr lang="en-US" dirty="0">
                <a:solidFill>
                  <a:schemeClr val="accent6"/>
                </a:solidFill>
              </a:rPr>
              <a:t> </a:t>
            </a:r>
            <a:r>
              <a:rPr lang="en-US" dirty="0"/>
              <a:t>and </a:t>
            </a:r>
            <a:r>
              <a:rPr lang="en-US" b="1" dirty="0">
                <a:solidFill>
                  <a:schemeClr val="accent5"/>
                </a:solidFill>
              </a:rPr>
              <a:t>PowerShell</a:t>
            </a:r>
          </a:p>
        </p:txBody>
      </p:sp>
    </p:spTree>
    <p:custDataLst>
      <p:tags r:id="rId1"/>
    </p:custDataLst>
    <p:extLst>
      <p:ext uri="{BB962C8B-B14F-4D97-AF65-F5344CB8AC3E}">
        <p14:creationId xmlns:p14="http://schemas.microsoft.com/office/powerpoint/2010/main" val="377946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a:noAutofit/>
          </a:bodyPr>
          <a:lstStyle/>
          <a:p>
            <a:r>
              <a:rPr lang="en-US" sz="3200" dirty="0"/>
              <a:t>AWS Documentation Scavenger Hunt – Question 5</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28</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a:lstStyle/>
          <a:p>
            <a:r>
              <a:rPr lang="en-US" sz="2400" dirty="0"/>
              <a:t>Question #5: Find the tutorial that describes how to run a serverless Hello World application, then scroll through the documented steps. What two AWS services does the tutorial have you use?</a:t>
            </a:r>
          </a:p>
          <a:p>
            <a:endParaRPr lang="en-US" dirty="0"/>
          </a:p>
          <a:p>
            <a:r>
              <a:rPr lang="en-US" dirty="0">
                <a:hlinkClick r:id="rId4"/>
              </a:rPr>
              <a:t>Answer</a:t>
            </a:r>
            <a:r>
              <a:rPr lang="en-US" dirty="0"/>
              <a:t>: </a:t>
            </a:r>
          </a:p>
          <a:p>
            <a:pPr lvl="1"/>
            <a:r>
              <a:rPr lang="en-US" sz="2000" dirty="0"/>
              <a:t>From the main AWS Documentation page, click </a:t>
            </a:r>
            <a:r>
              <a:rPr lang="en-US" sz="2000" b="1" dirty="0"/>
              <a:t>Tutorials and Projects</a:t>
            </a:r>
          </a:p>
          <a:p>
            <a:pPr lvl="1"/>
            <a:r>
              <a:rPr lang="en-US" sz="2000" dirty="0"/>
              <a:t>In the </a:t>
            </a:r>
            <a:r>
              <a:rPr lang="en-US" sz="2000" b="1" dirty="0"/>
              <a:t>Websites &amp; Web Apps </a:t>
            </a:r>
            <a:r>
              <a:rPr lang="en-US" sz="2000" dirty="0"/>
              <a:t>area, click the tutorial.</a:t>
            </a:r>
          </a:p>
          <a:p>
            <a:pPr lvl="1"/>
            <a:r>
              <a:rPr lang="en-US" sz="2000" dirty="0"/>
              <a:t>The tutorial has you use </a:t>
            </a:r>
            <a:r>
              <a:rPr lang="en-US" sz="2000" b="1" dirty="0">
                <a:solidFill>
                  <a:schemeClr val="accent5"/>
                </a:solidFill>
              </a:rPr>
              <a:t>AWS Lambda</a:t>
            </a:r>
            <a:r>
              <a:rPr lang="en-US" sz="2000" b="1" dirty="0"/>
              <a:t> </a:t>
            </a:r>
            <a:r>
              <a:rPr lang="en-US" sz="2000" dirty="0"/>
              <a:t>and </a:t>
            </a:r>
            <a:r>
              <a:rPr lang="en-US" sz="2000" b="1" dirty="0">
                <a:solidFill>
                  <a:schemeClr val="accent5"/>
                </a:solidFill>
              </a:rPr>
              <a:t>Amazon CloudWatch</a:t>
            </a:r>
            <a:r>
              <a:rPr lang="en-US" sz="2000" dirty="0"/>
              <a:t>.</a:t>
            </a:r>
            <a:endParaRPr lang="en-US" dirty="0"/>
          </a:p>
        </p:txBody>
      </p:sp>
    </p:spTree>
    <p:custDataLst>
      <p:tags r:id="rId1"/>
    </p:custDataLst>
    <p:extLst>
      <p:ext uri="{BB962C8B-B14F-4D97-AF65-F5344CB8AC3E}">
        <p14:creationId xmlns:p14="http://schemas.microsoft.com/office/powerpoint/2010/main" val="358178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3440BC3-762D-4310-82DF-4E1F23D9E6A4}"/>
              </a:ext>
            </a:extLst>
          </p:cNvPr>
          <p:cNvSpPr>
            <a:spLocks noGrp="1"/>
          </p:cNvSpPr>
          <p:nvPr>
            <p:ph type="body" sz="quarter" idx="10"/>
          </p:nvPr>
        </p:nvSpPr>
        <p:spPr/>
        <p:txBody>
          <a:bodyPr/>
          <a:lstStyle/>
          <a:p>
            <a:r>
              <a:rPr lang="en-US" dirty="0"/>
              <a:t>Course Introduction</a:t>
            </a:r>
          </a:p>
          <a:p>
            <a:endParaRPr lang="en-US" dirty="0"/>
          </a:p>
        </p:txBody>
      </p:sp>
      <p:sp>
        <p:nvSpPr>
          <p:cNvPr id="6" name="Title 5">
            <a:extLst>
              <a:ext uri="{FF2B5EF4-FFF2-40B4-BE49-F238E27FC236}">
                <a16:creationId xmlns:a16="http://schemas.microsoft.com/office/drawing/2014/main" id="{BFC5ECD2-AFF4-4A2B-9E54-AC9D736C4BC9}"/>
              </a:ext>
            </a:extLst>
          </p:cNvPr>
          <p:cNvSpPr>
            <a:spLocks noGrp="1"/>
          </p:cNvSpPr>
          <p:nvPr>
            <p:ph type="title"/>
          </p:nvPr>
        </p:nvSpPr>
        <p:spPr/>
        <p:txBody>
          <a:bodyPr/>
          <a:lstStyle/>
          <a:p>
            <a:r>
              <a:rPr lang="en-US" sz="4000" dirty="0"/>
              <a:t>Module wrap-up</a:t>
            </a:r>
          </a:p>
        </p:txBody>
      </p:sp>
      <p:sp>
        <p:nvSpPr>
          <p:cNvPr id="5" name="Footer Placeholder 4">
            <a:extLst>
              <a:ext uri="{FF2B5EF4-FFF2-40B4-BE49-F238E27FC236}">
                <a16:creationId xmlns:a16="http://schemas.microsoft.com/office/drawing/2014/main" id="{1F7293B6-4B54-4C93-B707-383F2123411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16369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946F-6922-6B47-BF37-87896AA37D56}"/>
              </a:ext>
            </a:extLst>
          </p:cNvPr>
          <p:cNvSpPr>
            <a:spLocks noGrp="1"/>
          </p:cNvSpPr>
          <p:nvPr>
            <p:ph type="title"/>
          </p:nvPr>
        </p:nvSpPr>
        <p:spPr/>
        <p:txBody>
          <a:bodyPr/>
          <a:lstStyle/>
          <a:p>
            <a:r>
              <a:rPr lang="en-US" dirty="0"/>
              <a:t>Module objectives</a:t>
            </a:r>
          </a:p>
        </p:txBody>
      </p:sp>
      <p:sp>
        <p:nvSpPr>
          <p:cNvPr id="3" name="Content Placeholder 2">
            <a:extLst>
              <a:ext uri="{FF2B5EF4-FFF2-40B4-BE49-F238E27FC236}">
                <a16:creationId xmlns:a16="http://schemas.microsoft.com/office/drawing/2014/main" id="{071D2467-8E66-1649-8321-3090BD050870}"/>
              </a:ext>
            </a:extLst>
          </p:cNvPr>
          <p:cNvSpPr>
            <a:spLocks noGrp="1"/>
          </p:cNvSpPr>
          <p:nvPr>
            <p:ph idx="1"/>
          </p:nvPr>
        </p:nvSpPr>
        <p:spPr/>
        <p:txBody>
          <a:bodyPr/>
          <a:lstStyle/>
          <a:p>
            <a:pPr marL="0" indent="0">
              <a:buNone/>
            </a:pPr>
            <a:r>
              <a:rPr lang="en-US" sz="3200" dirty="0"/>
              <a:t>After completing this module, you should be able to: </a:t>
            </a:r>
            <a:endParaRPr lang="en-US" dirty="0"/>
          </a:p>
          <a:p>
            <a:r>
              <a:rPr lang="en-US" dirty="0"/>
              <a:t>Recognize the purpose of the AWS Academy Cloud Foundations course</a:t>
            </a:r>
          </a:p>
          <a:p>
            <a:r>
              <a:rPr lang="en-US" dirty="0"/>
              <a:t>Recognize the course structure</a:t>
            </a:r>
          </a:p>
          <a:p>
            <a:r>
              <a:rPr lang="en-US" dirty="0"/>
              <a:t>Recognize the AWS certification process</a:t>
            </a:r>
          </a:p>
          <a:p>
            <a:r>
              <a:rPr lang="en-US" dirty="0"/>
              <a:t>Navigate the AWS Documentation website</a:t>
            </a:r>
          </a:p>
        </p:txBody>
      </p:sp>
      <p:sp>
        <p:nvSpPr>
          <p:cNvPr id="4" name="Slide Number Placeholder 3">
            <a:extLst>
              <a:ext uri="{FF2B5EF4-FFF2-40B4-BE49-F238E27FC236}">
                <a16:creationId xmlns:a16="http://schemas.microsoft.com/office/drawing/2014/main" id="{B8F3F39B-4692-6B46-BA18-EF05966FF99A}"/>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3</a:t>
            </a:fld>
            <a:endParaRPr lang="en-US" dirty="0"/>
          </a:p>
        </p:txBody>
      </p:sp>
      <p:sp>
        <p:nvSpPr>
          <p:cNvPr id="5" name="Footer Placeholder 4">
            <a:extLst>
              <a:ext uri="{FF2B5EF4-FFF2-40B4-BE49-F238E27FC236}">
                <a16:creationId xmlns:a16="http://schemas.microsoft.com/office/drawing/2014/main" id="{469AF043-D265-E94F-AF90-86EF13353363}"/>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071123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summary                                                     </a:t>
            </a:r>
          </a:p>
        </p:txBody>
      </p:sp>
      <p:sp>
        <p:nvSpPr>
          <p:cNvPr id="6" name="Content Placeholder 5">
            <a:extLst>
              <a:ext uri="{FF2B5EF4-FFF2-40B4-BE49-F238E27FC236}">
                <a16:creationId xmlns:a16="http://schemas.microsoft.com/office/drawing/2014/main" id="{96B1D8CB-247D-9047-BFCE-7C071A34030D}"/>
              </a:ext>
            </a:extLst>
          </p:cNvPr>
          <p:cNvSpPr>
            <a:spLocks noGrp="1"/>
          </p:cNvSpPr>
          <p:nvPr>
            <p:ph idx="1"/>
          </p:nvPr>
        </p:nvSpPr>
        <p:spPr/>
        <p:txBody>
          <a:bodyPr/>
          <a:lstStyle/>
          <a:p>
            <a:pPr marL="0" indent="0">
              <a:buNone/>
            </a:pPr>
            <a:r>
              <a:rPr lang="en-US" dirty="0"/>
              <a:t>In summary, in this module, you learned how to:</a:t>
            </a:r>
          </a:p>
          <a:p>
            <a:r>
              <a:rPr lang="en-US" dirty="0"/>
              <a:t>Recognize the purpose of the AWS Academy Cloud Foundations course</a:t>
            </a:r>
          </a:p>
          <a:p>
            <a:r>
              <a:rPr lang="en-US" dirty="0"/>
              <a:t>Recognize the course structure</a:t>
            </a:r>
          </a:p>
          <a:p>
            <a:r>
              <a:rPr lang="en-US" dirty="0"/>
              <a:t>Recognize the AWS certification process</a:t>
            </a:r>
          </a:p>
          <a:p>
            <a:r>
              <a:rPr lang="en-US" dirty="0"/>
              <a:t>Navigate the AWS Documentation website</a:t>
            </a:r>
          </a:p>
          <a:p>
            <a:pPr marL="0" indent="0">
              <a:buNone/>
            </a:pPr>
            <a:endParaRPr lang="en-US" dirty="0"/>
          </a:p>
        </p:txBody>
      </p:sp>
      <p:sp>
        <p:nvSpPr>
          <p:cNvPr id="4" name="Slide Number Placeholder 3">
            <a:extLst>
              <a:ext uri="{FF2B5EF4-FFF2-40B4-BE49-F238E27FC236}">
                <a16:creationId xmlns:a16="http://schemas.microsoft.com/office/drawing/2014/main" id="{EBECEECC-6889-3C4B-ADDE-289EB9D9F6A9}"/>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pPr/>
              <a:t>30</a:t>
            </a:fld>
            <a:endParaRPr lang="en-US" dirty="0"/>
          </a:p>
        </p:txBody>
      </p:sp>
      <p:sp>
        <p:nvSpPr>
          <p:cNvPr id="3" name="Footer Placeholder 2">
            <a:extLst>
              <a:ext uri="{FF2B5EF4-FFF2-40B4-BE49-F238E27FC236}">
                <a16:creationId xmlns:a16="http://schemas.microsoft.com/office/drawing/2014/main" id="{FA518580-F9F5-1640-BE3B-41B7CE04AEED}"/>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487584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25F029-436D-EA42-9997-2BBAA9D7829C}"/>
              </a:ext>
            </a:extLst>
          </p:cNvPr>
          <p:cNvSpPr>
            <a:spLocks noGrp="1"/>
          </p:cNvSpPr>
          <p:nvPr>
            <p:ph type="title"/>
          </p:nvPr>
        </p:nvSpPr>
        <p:spPr/>
        <p:txBody>
          <a:bodyPr/>
          <a:lstStyle/>
          <a:p>
            <a:r>
              <a:rPr lang="en-US" dirty="0">
                <a:latin typeface="+mj-lt"/>
              </a:rPr>
              <a:t>Additional resources</a:t>
            </a:r>
          </a:p>
        </p:txBody>
      </p:sp>
      <p:sp>
        <p:nvSpPr>
          <p:cNvPr id="6" name="Content Placeholder 5">
            <a:extLst>
              <a:ext uri="{FF2B5EF4-FFF2-40B4-BE49-F238E27FC236}">
                <a16:creationId xmlns:a16="http://schemas.microsoft.com/office/drawing/2014/main" id="{2AA3B981-BB0A-8E4E-A921-BE92B16069F5}"/>
              </a:ext>
            </a:extLst>
          </p:cNvPr>
          <p:cNvSpPr>
            <a:spLocks noGrp="1"/>
          </p:cNvSpPr>
          <p:nvPr>
            <p:ph idx="1"/>
          </p:nvPr>
        </p:nvSpPr>
        <p:spPr/>
        <p:txBody>
          <a:bodyPr/>
          <a:lstStyle/>
          <a:p>
            <a:r>
              <a:rPr lang="en-US" dirty="0">
                <a:latin typeface="+mn-lt"/>
                <a:hlinkClick r:id="rId4"/>
              </a:rPr>
              <a:t>AWS Certification</a:t>
            </a:r>
            <a:endParaRPr lang="en-US" dirty="0">
              <a:latin typeface="+mn-lt"/>
            </a:endParaRPr>
          </a:p>
          <a:p>
            <a:r>
              <a:rPr lang="en-US" dirty="0">
                <a:latin typeface="+mn-lt"/>
                <a:hlinkClick r:id="rId5"/>
              </a:rPr>
              <a:t>AWS Certified Cloud Practitioner</a:t>
            </a:r>
            <a:endParaRPr lang="en-US" dirty="0">
              <a:latin typeface="+mn-lt"/>
            </a:endParaRPr>
          </a:p>
          <a:p>
            <a:r>
              <a:rPr lang="en-US" dirty="0">
                <a:latin typeface="+mn-lt"/>
                <a:hlinkClick r:id="rId6"/>
              </a:rPr>
              <a:t>AWS Documentation</a:t>
            </a:r>
            <a:endParaRPr lang="en-US" dirty="0">
              <a:latin typeface="+mn-lt"/>
            </a:endParaRPr>
          </a:p>
          <a:p>
            <a:endParaRPr lang="en-US" dirty="0">
              <a:latin typeface="+mn-lt"/>
            </a:endParaRPr>
          </a:p>
        </p:txBody>
      </p:sp>
      <p:sp>
        <p:nvSpPr>
          <p:cNvPr id="2" name="Slide Number Placeholder 1">
            <a:extLst>
              <a:ext uri="{FF2B5EF4-FFF2-40B4-BE49-F238E27FC236}">
                <a16:creationId xmlns:a16="http://schemas.microsoft.com/office/drawing/2014/main" id="{95C6BA22-6D80-6F4D-8779-5BA67DACE489}"/>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31</a:t>
            </a:fld>
            <a:endParaRPr lang="en-US" dirty="0"/>
          </a:p>
        </p:txBody>
      </p:sp>
      <p:sp>
        <p:nvSpPr>
          <p:cNvPr id="3" name="Footer Placeholder 2">
            <a:extLst>
              <a:ext uri="{FF2B5EF4-FFF2-40B4-BE49-F238E27FC236}">
                <a16:creationId xmlns:a16="http://schemas.microsoft.com/office/drawing/2014/main" id="{0CF1C921-7684-6F4A-AB90-2552DEAF301A}"/>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018910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a:t>Thank you</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243048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a:lstStyle/>
          <a:p>
            <a:r>
              <a:rPr lang="en-US" sz="4000" dirty="0"/>
              <a:t>Section 1: Course objectives and overview</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44940" cy="488498"/>
          </a:xfrm>
        </p:spPr>
        <p:txBody>
          <a:bodyPr/>
          <a:lstStyle/>
          <a:p>
            <a:r>
              <a:rPr lang="en-US" dirty="0"/>
              <a:t>Course Introduction</a:t>
            </a:r>
          </a:p>
          <a:p>
            <a:endParaRPr lang="en-US" dirty="0"/>
          </a:p>
        </p:txBody>
      </p:sp>
      <p:sp>
        <p:nvSpPr>
          <p:cNvPr id="4" name="Footer Placeholder 3">
            <a:extLst>
              <a:ext uri="{FF2B5EF4-FFF2-40B4-BE49-F238E27FC236}">
                <a16:creationId xmlns:a16="http://schemas.microsoft.com/office/drawing/2014/main" id="{943C2C5C-0C60-7C47-9E1A-1960DF43FACB}"/>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18090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prerequisites</a:t>
            </a:r>
          </a:p>
        </p:txBody>
      </p:sp>
      <p:sp>
        <p:nvSpPr>
          <p:cNvPr id="5" name="Content Placeholder 4"/>
          <p:cNvSpPr>
            <a:spLocks noGrp="1"/>
          </p:cNvSpPr>
          <p:nvPr>
            <p:ph idx="1"/>
          </p:nvPr>
        </p:nvSpPr>
        <p:spPr/>
        <p:txBody>
          <a:bodyPr>
            <a:noAutofit/>
          </a:bodyPr>
          <a:lstStyle/>
          <a:p>
            <a:pPr>
              <a:spcBef>
                <a:spcPts val="2400"/>
              </a:spcBef>
            </a:pPr>
            <a:r>
              <a:rPr lang="en-US" dirty="0"/>
              <a:t>General Required Knowledge</a:t>
            </a:r>
          </a:p>
          <a:p>
            <a:pPr lvl="1">
              <a:spcBef>
                <a:spcPts val="2400"/>
              </a:spcBef>
            </a:pPr>
            <a:r>
              <a:rPr lang="en-US" dirty="0"/>
              <a:t>IT technical knowledge</a:t>
            </a:r>
          </a:p>
          <a:p>
            <a:pPr lvl="1">
              <a:spcBef>
                <a:spcPts val="2400"/>
              </a:spcBef>
            </a:pPr>
            <a:r>
              <a:rPr lang="en-US" dirty="0"/>
              <a:t>IT business knowledge</a:t>
            </a:r>
          </a:p>
          <a:p>
            <a:pPr>
              <a:spcBef>
                <a:spcPts val="2400"/>
              </a:spcBef>
            </a:pPr>
            <a:r>
              <a:rPr lang="en-US" dirty="0"/>
              <a:t>Preferred Knowledge</a:t>
            </a:r>
          </a:p>
          <a:p>
            <a:pPr lvl="1">
              <a:spcBef>
                <a:spcPts val="2400"/>
              </a:spcBef>
            </a:pPr>
            <a:r>
              <a:rPr lang="en-US" dirty="0"/>
              <a:t>Familiarity with cloud computing concepts</a:t>
            </a:r>
          </a:p>
          <a:p>
            <a:pPr lvl="1">
              <a:spcBef>
                <a:spcPts val="2400"/>
              </a:spcBef>
            </a:pPr>
            <a:r>
              <a:rPr lang="en-US" dirty="0"/>
              <a:t>Working knowledge of distributed systems</a:t>
            </a:r>
          </a:p>
          <a:p>
            <a:pPr lvl="1">
              <a:spcBef>
                <a:spcPts val="2400"/>
              </a:spcBef>
            </a:pPr>
            <a:r>
              <a:rPr lang="en-US" dirty="0"/>
              <a:t>Familiarity with general networking concepts</a:t>
            </a:r>
          </a:p>
          <a:p>
            <a:pPr lvl="1">
              <a:spcBef>
                <a:spcPts val="2400"/>
              </a:spcBef>
            </a:pPr>
            <a:r>
              <a:rPr lang="en-US" dirty="0"/>
              <a:t>Working knowledge of multi-tier architectures</a:t>
            </a:r>
          </a:p>
          <a:p>
            <a:pPr lvl="1">
              <a:spcBef>
                <a:spcPts val="2400"/>
              </a:spcBef>
            </a:pPr>
            <a:endParaRPr lang="en-US" dirty="0"/>
          </a:p>
        </p:txBody>
      </p:sp>
      <p:pic>
        <p:nvPicPr>
          <p:cNvPr id="4" name="Picture 3">
            <a:extLst>
              <a:ext uri="{FF2B5EF4-FFF2-40B4-BE49-F238E27FC236}">
                <a16:creationId xmlns:a16="http://schemas.microsoft.com/office/drawing/2014/main" id="{6F8C17E4-E9BE-6D43-86A5-78215D1F2943}"/>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285" t="3704" r="15488" b="3518"/>
          <a:stretch/>
        </p:blipFill>
        <p:spPr>
          <a:xfrm>
            <a:off x="8366372" y="1440305"/>
            <a:ext cx="2057400" cy="2718034"/>
          </a:xfrm>
          <a:prstGeom prst="rect">
            <a:avLst/>
          </a:prstGeom>
        </p:spPr>
      </p:pic>
      <p:sp>
        <p:nvSpPr>
          <p:cNvPr id="3" name="Slide Number Placeholder 2">
            <a:extLst>
              <a:ext uri="{FF2B5EF4-FFF2-40B4-BE49-F238E27FC236}">
                <a16:creationId xmlns:a16="http://schemas.microsoft.com/office/drawing/2014/main" id="{986750F7-BE10-1344-8FAB-E6199FDC16AD}"/>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5</a:t>
            </a:fld>
            <a:endParaRPr lang="en-US" dirty="0"/>
          </a:p>
        </p:txBody>
      </p:sp>
      <p:sp>
        <p:nvSpPr>
          <p:cNvPr id="6" name="Footer Placeholder 5">
            <a:extLst>
              <a:ext uri="{FF2B5EF4-FFF2-40B4-BE49-F238E27FC236}">
                <a16:creationId xmlns:a16="http://schemas.microsoft.com/office/drawing/2014/main" id="{3789F474-C223-4946-802D-EEB897EFF43F}"/>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4079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5" name="Content Placeholder 4"/>
          <p:cNvSpPr>
            <a:spLocks noGrp="1"/>
          </p:cNvSpPr>
          <p:nvPr>
            <p:ph idx="1"/>
          </p:nvPr>
        </p:nvSpPr>
        <p:spPr>
          <a:xfrm>
            <a:off x="419099" y="1528175"/>
            <a:ext cx="10646466" cy="4648788"/>
          </a:xfrm>
        </p:spPr>
        <p:txBody>
          <a:bodyPr/>
          <a:lstStyle/>
          <a:p>
            <a:pPr marL="0" indent="0">
              <a:buNone/>
            </a:pPr>
            <a:r>
              <a:rPr lang="en-US" sz="2400" dirty="0"/>
              <a:t>After completing this course, you should be able to: </a:t>
            </a:r>
            <a:endParaRPr lang="en-US" sz="2000" dirty="0"/>
          </a:p>
          <a:p>
            <a:pPr lvl="0"/>
            <a:r>
              <a:rPr lang="en-US" sz="1800" dirty="0"/>
              <a:t>Define the AWS Cloud.</a:t>
            </a:r>
          </a:p>
          <a:p>
            <a:pPr lvl="0"/>
            <a:r>
              <a:rPr lang="en-US" sz="1800" dirty="0"/>
              <a:t>Explain the AWS pricing philosophy.</a:t>
            </a:r>
          </a:p>
          <a:p>
            <a:pPr lvl="0"/>
            <a:r>
              <a:rPr lang="en-US" sz="1800" dirty="0"/>
              <a:t>Identify the global infrastructure components of AWS.</a:t>
            </a:r>
          </a:p>
          <a:p>
            <a:pPr lvl="0"/>
            <a:r>
              <a:rPr lang="en-US" sz="1800" dirty="0"/>
              <a:t>Describe security and compliance measures of the AWS Cloud including AWS Identity and Access Management (IAM).</a:t>
            </a:r>
          </a:p>
          <a:p>
            <a:pPr lvl="0"/>
            <a:r>
              <a:rPr lang="en-US" sz="1800" dirty="0"/>
              <a:t>Create an AWS Virtual Private Cloud (Amazon VPC).</a:t>
            </a:r>
          </a:p>
          <a:p>
            <a:pPr lvl="0"/>
            <a:r>
              <a:rPr lang="en-US" sz="1800" dirty="0"/>
              <a:t>Demonstrate when to use Amazon Elastic Compute Cloud (EC2), AWS Lambda and AWS Elastic Beanstalk.</a:t>
            </a:r>
          </a:p>
          <a:p>
            <a:pPr lvl="0"/>
            <a:r>
              <a:rPr lang="en-US" sz="1800" dirty="0"/>
              <a:t>Differentiate between Amazon S3, Amazon EBS, Amazon EFS and Amazon S3 Glacier.</a:t>
            </a:r>
          </a:p>
          <a:p>
            <a:pPr lvl="0"/>
            <a:r>
              <a:rPr lang="en-US" sz="1800" dirty="0"/>
              <a:t>Demonstrate when to use AWS Database services including Amazon Relational Database Service (RDS), Amazon DynamoDB, Amazon Redshift, and Amazon Aurora.</a:t>
            </a:r>
          </a:p>
          <a:p>
            <a:pPr lvl="0"/>
            <a:r>
              <a:rPr lang="en-US" sz="1800" dirty="0"/>
              <a:t>Explain AWS Cloud architectural principles.</a:t>
            </a:r>
          </a:p>
          <a:p>
            <a:pPr lvl="0"/>
            <a:r>
              <a:rPr lang="en-US" sz="1800" dirty="0"/>
              <a:t>Explore key concepts related to Elastic Load Balancing (ELB), Amazon CloudWatch, and Auto Scaling.</a:t>
            </a:r>
            <a:endParaRPr lang="en-US" sz="1600" dirty="0"/>
          </a:p>
        </p:txBody>
      </p:sp>
      <p:sp>
        <p:nvSpPr>
          <p:cNvPr id="3" name="Slide Number Placeholder 2">
            <a:extLst>
              <a:ext uri="{FF2B5EF4-FFF2-40B4-BE49-F238E27FC236}">
                <a16:creationId xmlns:a16="http://schemas.microsoft.com/office/drawing/2014/main" id="{1A52C2F7-E4DD-9B4B-B397-0FF5DC6660A8}"/>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pPr/>
              <a:t>6</a:t>
            </a:fld>
            <a:endParaRPr lang="en-US" dirty="0"/>
          </a:p>
        </p:txBody>
      </p:sp>
      <p:sp>
        <p:nvSpPr>
          <p:cNvPr id="6" name="Footer Placeholder 5">
            <a:extLst>
              <a:ext uri="{FF2B5EF4-FFF2-40B4-BE49-F238E27FC236}">
                <a16:creationId xmlns:a16="http://schemas.microsoft.com/office/drawing/2014/main" id="{279DDC46-B6BA-B44D-AC8B-C58A25209138}"/>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pic>
        <p:nvPicPr>
          <p:cNvPr id="4" name="Picture 3">
            <a:extLst>
              <a:ext uri="{FF2B5EF4-FFF2-40B4-BE49-F238E27FC236}">
                <a16:creationId xmlns:a16="http://schemas.microsoft.com/office/drawing/2014/main" id="{D17E8B92-2BFF-034E-BC8F-E27CC4539DEF}"/>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285" t="3704" r="15488" b="3518"/>
          <a:stretch/>
        </p:blipFill>
        <p:spPr>
          <a:xfrm>
            <a:off x="10580844" y="1232452"/>
            <a:ext cx="1367007" cy="1805955"/>
          </a:xfrm>
          <a:prstGeom prst="rect">
            <a:avLst/>
          </a:prstGeom>
        </p:spPr>
      </p:pic>
    </p:spTree>
    <p:custDataLst>
      <p:tags r:id="rId1"/>
    </p:custDataLst>
    <p:extLst>
      <p:ext uri="{BB962C8B-B14F-4D97-AF65-F5344CB8AC3E}">
        <p14:creationId xmlns:p14="http://schemas.microsoft.com/office/powerpoint/2010/main" val="245759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5" name="Content Placeholder 4"/>
          <p:cNvSpPr>
            <a:spLocks noGrp="1"/>
          </p:cNvSpPr>
          <p:nvPr>
            <p:ph idx="1"/>
          </p:nvPr>
        </p:nvSpPr>
        <p:spPr>
          <a:xfrm>
            <a:off x="419100" y="1528175"/>
            <a:ext cx="5504688" cy="4648788"/>
          </a:xfrm>
        </p:spPr>
        <p:txBody>
          <a:bodyPr>
            <a:noAutofit/>
          </a:bodyPr>
          <a:lstStyle/>
          <a:p>
            <a:pPr>
              <a:lnSpc>
                <a:spcPct val="100000"/>
              </a:lnSpc>
              <a:spcAft>
                <a:spcPts val="1000"/>
              </a:spcAft>
            </a:pPr>
            <a:r>
              <a:rPr lang="en-US" sz="2400" dirty="0"/>
              <a:t>Module 1: Cloud Concepts Overview</a:t>
            </a:r>
          </a:p>
          <a:p>
            <a:pPr>
              <a:lnSpc>
                <a:spcPct val="100000"/>
              </a:lnSpc>
              <a:spcAft>
                <a:spcPts val="1000"/>
              </a:spcAft>
            </a:pPr>
            <a:r>
              <a:rPr lang="en-US" sz="2400" dirty="0"/>
              <a:t>Module 2: Cloud Economics and Billing</a:t>
            </a:r>
          </a:p>
          <a:p>
            <a:pPr>
              <a:lnSpc>
                <a:spcPct val="100000"/>
              </a:lnSpc>
              <a:spcAft>
                <a:spcPts val="1000"/>
              </a:spcAft>
            </a:pPr>
            <a:r>
              <a:rPr lang="en-US" sz="2400" dirty="0"/>
              <a:t>Module 3: AWS Global Infrastructure Overview</a:t>
            </a:r>
          </a:p>
          <a:p>
            <a:pPr>
              <a:lnSpc>
                <a:spcPct val="100000"/>
              </a:lnSpc>
              <a:spcAft>
                <a:spcPts val="1000"/>
              </a:spcAft>
            </a:pPr>
            <a:r>
              <a:rPr lang="en-US" sz="2400" dirty="0"/>
              <a:t>Module 4: AWS Cloud Security</a:t>
            </a:r>
          </a:p>
          <a:p>
            <a:pPr>
              <a:lnSpc>
                <a:spcPct val="100000"/>
              </a:lnSpc>
              <a:spcAft>
                <a:spcPts val="1000"/>
              </a:spcAft>
            </a:pPr>
            <a:r>
              <a:rPr lang="en-US" sz="2400" dirty="0"/>
              <a:t>Module 5: Networking and Content Delivery</a:t>
            </a:r>
          </a:p>
        </p:txBody>
      </p:sp>
      <p:sp>
        <p:nvSpPr>
          <p:cNvPr id="7" name="Content Placeholder 6">
            <a:extLst>
              <a:ext uri="{FF2B5EF4-FFF2-40B4-BE49-F238E27FC236}">
                <a16:creationId xmlns:a16="http://schemas.microsoft.com/office/drawing/2014/main" id="{0E47C914-D7E4-AB43-875C-8EE9294950D6}"/>
              </a:ext>
            </a:extLst>
          </p:cNvPr>
          <p:cNvSpPr>
            <a:spLocks noGrp="1"/>
          </p:cNvSpPr>
          <p:nvPr>
            <p:ph idx="13"/>
          </p:nvPr>
        </p:nvSpPr>
        <p:spPr/>
        <p:txBody>
          <a:bodyPr/>
          <a:lstStyle/>
          <a:p>
            <a:pPr>
              <a:lnSpc>
                <a:spcPct val="100000"/>
              </a:lnSpc>
              <a:spcAft>
                <a:spcPts val="1000"/>
              </a:spcAft>
            </a:pPr>
            <a:r>
              <a:rPr lang="en-US" sz="2400" dirty="0"/>
              <a:t>Module 6: Compute</a:t>
            </a:r>
          </a:p>
          <a:p>
            <a:pPr>
              <a:lnSpc>
                <a:spcPct val="100000"/>
              </a:lnSpc>
              <a:spcAft>
                <a:spcPts val="1000"/>
              </a:spcAft>
            </a:pPr>
            <a:r>
              <a:rPr lang="en-US" sz="2400" dirty="0"/>
              <a:t>Module 7: Storage</a:t>
            </a:r>
          </a:p>
          <a:p>
            <a:pPr>
              <a:lnSpc>
                <a:spcPct val="100000"/>
              </a:lnSpc>
              <a:spcAft>
                <a:spcPts val="1000"/>
              </a:spcAft>
            </a:pPr>
            <a:r>
              <a:rPr lang="en-US" sz="2400" dirty="0"/>
              <a:t>Module 8: Databases</a:t>
            </a:r>
          </a:p>
          <a:p>
            <a:pPr>
              <a:lnSpc>
                <a:spcPct val="100000"/>
              </a:lnSpc>
              <a:spcAft>
                <a:spcPts val="1000"/>
              </a:spcAft>
            </a:pPr>
            <a:r>
              <a:rPr lang="en-US" sz="2400" dirty="0"/>
              <a:t>Module 9: Cloud Architecture</a:t>
            </a:r>
          </a:p>
          <a:p>
            <a:pPr>
              <a:lnSpc>
                <a:spcPct val="100000"/>
              </a:lnSpc>
              <a:spcAft>
                <a:spcPts val="1000"/>
              </a:spcAft>
            </a:pPr>
            <a:r>
              <a:rPr lang="en-US" sz="2400" dirty="0"/>
              <a:t>Module 10: Automatic Scaling and Monitoring</a:t>
            </a:r>
          </a:p>
        </p:txBody>
      </p:sp>
      <p:sp>
        <p:nvSpPr>
          <p:cNvPr id="4" name="Footer Placeholder 3">
            <a:extLst>
              <a:ext uri="{FF2B5EF4-FFF2-40B4-BE49-F238E27FC236}">
                <a16:creationId xmlns:a16="http://schemas.microsoft.com/office/drawing/2014/main" id="{0F26EDA6-DD3D-A245-A593-278CBFBF544D}"/>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id="{6B04B869-F741-6A4D-8FEE-1F072157EF2A}"/>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7</a:t>
            </a:fld>
            <a:endParaRPr lang="en-US" dirty="0"/>
          </a:p>
        </p:txBody>
      </p:sp>
      <p:pic>
        <p:nvPicPr>
          <p:cNvPr id="6" name="Picture 5">
            <a:extLst>
              <a:ext uri="{FF2B5EF4-FFF2-40B4-BE49-F238E27FC236}">
                <a16:creationId xmlns:a16="http://schemas.microsoft.com/office/drawing/2014/main" id="{1A28DF46-5AE0-1342-8457-186DD309DD4F}"/>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676" t="12752" r="8995" b="12693"/>
          <a:stretch/>
        </p:blipFill>
        <p:spPr>
          <a:xfrm>
            <a:off x="9693600" y="5014913"/>
            <a:ext cx="1682899" cy="1523999"/>
          </a:xfrm>
          <a:prstGeom prst="rect">
            <a:avLst/>
          </a:prstGeom>
        </p:spPr>
      </p:pic>
    </p:spTree>
    <p:custDataLst>
      <p:tags r:id="rId1"/>
    </p:custDataLst>
    <p:extLst>
      <p:ext uri="{BB962C8B-B14F-4D97-AF65-F5344CB8AC3E}">
        <p14:creationId xmlns:p14="http://schemas.microsoft.com/office/powerpoint/2010/main" val="266602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8905461" cy="779463"/>
          </a:xfrm>
        </p:spPr>
        <p:txBody>
          <a:bodyPr>
            <a:noAutofit/>
          </a:bodyPr>
          <a:lstStyle/>
          <a:p>
            <a:r>
              <a:rPr lang="en-US" dirty="0"/>
              <a:t>Module 1: Cloud Concepts Overview </a:t>
            </a:r>
          </a:p>
        </p:txBody>
      </p:sp>
      <p:sp>
        <p:nvSpPr>
          <p:cNvPr id="7" name="Content Placeholder 6">
            <a:extLst>
              <a:ext uri="{FF2B5EF4-FFF2-40B4-BE49-F238E27FC236}">
                <a16:creationId xmlns:a16="http://schemas.microsoft.com/office/drawing/2014/main" id="{B0EA312E-52B7-D044-AAFC-EDA3855540B3}"/>
              </a:ext>
            </a:extLst>
          </p:cNvPr>
          <p:cNvSpPr>
            <a:spLocks noGrp="1"/>
          </p:cNvSpPr>
          <p:nvPr>
            <p:ph idx="1"/>
          </p:nvPr>
        </p:nvSpPr>
        <p:spPr/>
        <p:txBody>
          <a:bodyPr/>
          <a:lstStyle/>
          <a:p>
            <a:pPr marL="0" indent="0">
              <a:buNone/>
            </a:pPr>
            <a:r>
              <a:rPr lang="en-US" sz="3200" dirty="0"/>
              <a:t>Module sections:</a:t>
            </a:r>
          </a:p>
          <a:p>
            <a:r>
              <a:rPr lang="en-US" dirty="0"/>
              <a:t>Introduction to cloud computing</a:t>
            </a:r>
          </a:p>
          <a:p>
            <a:r>
              <a:rPr lang="en-US" dirty="0"/>
              <a:t>Advantages of cloud computing</a:t>
            </a:r>
          </a:p>
          <a:p>
            <a:r>
              <a:rPr lang="en-US" dirty="0"/>
              <a:t>Introduction to Amazon Web Services (AWS)</a:t>
            </a:r>
          </a:p>
          <a:p>
            <a:r>
              <a:rPr lang="en-US" dirty="0"/>
              <a:t>Moving to the AWS Cloud – The AWS Cloud Adoption Framework (AWS CAF)</a:t>
            </a:r>
          </a:p>
        </p:txBody>
      </p:sp>
      <p:pic>
        <p:nvPicPr>
          <p:cNvPr id="8" name="Picture 7">
            <a:extLst>
              <a:ext uri="{FF2B5EF4-FFF2-40B4-BE49-F238E27FC236}">
                <a16:creationId xmlns:a16="http://schemas.microsoft.com/office/drawing/2014/main" id="{B581D978-EEC4-FA41-B310-5E3005254EE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332720" y="1554480"/>
            <a:ext cx="1387557" cy="1298448"/>
          </a:xfrm>
          <a:prstGeom prst="rect">
            <a:avLst/>
          </a:prstGeom>
        </p:spPr>
      </p:pic>
      <p:sp>
        <p:nvSpPr>
          <p:cNvPr id="4" name="Slide Number Placeholder 3">
            <a:extLst>
              <a:ext uri="{FF2B5EF4-FFF2-40B4-BE49-F238E27FC236}">
                <a16:creationId xmlns:a16="http://schemas.microsoft.com/office/drawing/2014/main" id="{8531DE74-D51B-7640-8FBF-217171D36887}"/>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8</a:t>
            </a:fld>
            <a:endParaRPr lang="en-US" dirty="0"/>
          </a:p>
        </p:txBody>
      </p:sp>
      <p:sp>
        <p:nvSpPr>
          <p:cNvPr id="5" name="Footer Placeholder 4">
            <a:extLst>
              <a:ext uri="{FF2B5EF4-FFF2-40B4-BE49-F238E27FC236}">
                <a16:creationId xmlns:a16="http://schemas.microsoft.com/office/drawing/2014/main" id="{9DC07E9E-87E8-AC45-88A9-10964D5E2E7F}"/>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52901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9378427" cy="779463"/>
          </a:xfrm>
        </p:spPr>
        <p:txBody>
          <a:bodyPr>
            <a:noAutofit/>
          </a:bodyPr>
          <a:lstStyle/>
          <a:p>
            <a:r>
              <a:rPr lang="en-US" dirty="0"/>
              <a:t>Module 2: Cloud Economics and Billing</a:t>
            </a:r>
          </a:p>
        </p:txBody>
      </p:sp>
      <p:sp>
        <p:nvSpPr>
          <p:cNvPr id="8" name="Content Placeholder 7">
            <a:extLst>
              <a:ext uri="{FF2B5EF4-FFF2-40B4-BE49-F238E27FC236}">
                <a16:creationId xmlns:a16="http://schemas.microsoft.com/office/drawing/2014/main" id="{4944588B-CDCB-074B-B4BB-F0C89AB768E5}"/>
              </a:ext>
            </a:extLst>
          </p:cNvPr>
          <p:cNvSpPr>
            <a:spLocks noGrp="1"/>
          </p:cNvSpPr>
          <p:nvPr>
            <p:ph idx="1"/>
          </p:nvPr>
        </p:nvSpPr>
        <p:spPr/>
        <p:txBody>
          <a:bodyPr/>
          <a:lstStyle/>
          <a:p>
            <a:pPr marL="0" indent="0">
              <a:buNone/>
            </a:pPr>
            <a:r>
              <a:rPr lang="en-US" sz="3200" dirty="0"/>
              <a:t>Module sections:</a:t>
            </a:r>
          </a:p>
          <a:p>
            <a:r>
              <a:rPr lang="en-US" dirty="0"/>
              <a:t>Fundamentals of pricing</a:t>
            </a:r>
          </a:p>
          <a:p>
            <a:r>
              <a:rPr lang="en-US" dirty="0"/>
              <a:t>Total Cost of Ownership</a:t>
            </a:r>
          </a:p>
          <a:p>
            <a:r>
              <a:rPr lang="en-US" dirty="0"/>
              <a:t>AWS Organizations</a:t>
            </a:r>
          </a:p>
          <a:p>
            <a:r>
              <a:rPr lang="en-US" dirty="0"/>
              <a:t>AWS Billing and Cost Management</a:t>
            </a:r>
          </a:p>
          <a:p>
            <a:r>
              <a:rPr lang="en-US" dirty="0"/>
              <a:t>Technical support</a:t>
            </a:r>
          </a:p>
        </p:txBody>
      </p:sp>
      <p:pic>
        <p:nvPicPr>
          <p:cNvPr id="10" name="Picture 9">
            <a:extLst>
              <a:ext uri="{FF2B5EF4-FFF2-40B4-BE49-F238E27FC236}">
                <a16:creationId xmlns:a16="http://schemas.microsoft.com/office/drawing/2014/main" id="{CA76708C-A007-2A49-82BC-F979B0446CF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332720" y="1554480"/>
            <a:ext cx="1392455" cy="1280160"/>
          </a:xfrm>
          <a:prstGeom prst="rect">
            <a:avLst/>
          </a:prstGeom>
        </p:spPr>
      </p:pic>
      <p:sp>
        <p:nvSpPr>
          <p:cNvPr id="6" name="Footer Placeholder 5">
            <a:extLst>
              <a:ext uri="{FF2B5EF4-FFF2-40B4-BE49-F238E27FC236}">
                <a16:creationId xmlns:a16="http://schemas.microsoft.com/office/drawing/2014/main" id="{C1F0066C-6BF9-8B4F-8094-E621FAD08F50}"/>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5" name="Slide Number Placeholder 4">
            <a:extLst>
              <a:ext uri="{FF2B5EF4-FFF2-40B4-BE49-F238E27FC236}">
                <a16:creationId xmlns:a16="http://schemas.microsoft.com/office/drawing/2014/main" id="{49E37B48-993D-944A-ADAE-D84BA5B16E58}"/>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35447633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3946</TotalTime>
  <Words>4969</Words>
  <Application>Microsoft Office PowerPoint</Application>
  <PresentationFormat>Widescreen</PresentationFormat>
  <Paragraphs>447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Amazon Ember</vt:lpstr>
      <vt:lpstr>Amazon Ember Light</vt:lpstr>
      <vt:lpstr>Arial</vt:lpstr>
      <vt:lpstr>Calibri</vt:lpstr>
      <vt:lpstr>Lucida Console</vt:lpstr>
      <vt:lpstr>Office Theme</vt:lpstr>
      <vt:lpstr>Course Introduction</vt:lpstr>
      <vt:lpstr>Module overview</vt:lpstr>
      <vt:lpstr>Module objectives</vt:lpstr>
      <vt:lpstr>Section 1: Course objectives and overview</vt:lpstr>
      <vt:lpstr>Course prerequisites</vt:lpstr>
      <vt:lpstr>Course objectives</vt:lpstr>
      <vt:lpstr>Course outline</vt:lpstr>
      <vt:lpstr>Module 1: Cloud Concepts Overview </vt:lpstr>
      <vt:lpstr>Module 2: Cloud Economics and Billing</vt:lpstr>
      <vt:lpstr>Module 3: AWS Global Infrastructure Overview</vt:lpstr>
      <vt:lpstr>Module 4: AWS Cloud Security</vt:lpstr>
      <vt:lpstr>Module 5: Networking and Content Delivery</vt:lpstr>
      <vt:lpstr>Module 6: Compute</vt:lpstr>
      <vt:lpstr>Module 7: Storage</vt:lpstr>
      <vt:lpstr>Module 8: Databases</vt:lpstr>
      <vt:lpstr>Module 9: Cloud Architecture</vt:lpstr>
      <vt:lpstr>Module 10: Automatic Scaling and Monitoring</vt:lpstr>
      <vt:lpstr>Section 2: AWS certification exam information</vt:lpstr>
      <vt:lpstr>AWS certification exams</vt:lpstr>
      <vt:lpstr>AWS Certified Cloud Practitioner exam</vt:lpstr>
      <vt:lpstr>Section 3: AWS Documentation</vt:lpstr>
      <vt:lpstr>AWS Documentation</vt:lpstr>
      <vt:lpstr>Activity -  AWS Documentation Scavenger Hunt</vt:lpstr>
      <vt:lpstr>AWS Documentation Scavenger Hunt – Question 1</vt:lpstr>
      <vt:lpstr>AWS Documentation Scavenger Hunt – Question 2</vt:lpstr>
      <vt:lpstr>AWS Documentation Scavenger Hunt – Question 3</vt:lpstr>
      <vt:lpstr>AWS Documentation Scavenger Hunt – Question 4</vt:lpstr>
      <vt:lpstr>AWS Documentation Scavenger Hunt – Question 5</vt:lpstr>
      <vt:lpstr>Module wrap-up</vt:lpstr>
      <vt:lpstr>Module summary                                                     </vt:lpstr>
      <vt:lpstr>Additional resources</vt:lpstr>
      <vt:lpstr>Thank you</vt:lpstr>
    </vt:vector>
  </TitlesOfParts>
  <Manager/>
  <Company>Amazon Web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Academy Cloud Foundations</dc:title>
  <dc:subject/>
  <dc:creator>David Mohr</dc:creator>
  <cp:keywords>v2.0</cp:keywords>
  <dc:description/>
  <cp:lastModifiedBy>Freeman, Charles</cp:lastModifiedBy>
  <cp:revision>125</cp:revision>
  <cp:lastPrinted>2018-12-10T23:37:28Z</cp:lastPrinted>
  <dcterms:created xsi:type="dcterms:W3CDTF">2019-09-16T17:01:53Z</dcterms:created>
  <dcterms:modified xsi:type="dcterms:W3CDTF">2021-03-23T20:45:17Z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