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7010400" cy="9296400"/>
  <p:embeddedFontLst>
    <p:embeddedFont>
      <p:font typeface="Play"/>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CC8488-7858-4975-ACE2-CF48D62F9797}">
  <a:tblStyle styleId="{19CC8488-7858-4975-ACE2-CF48D62F97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Play-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lay-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3e0c7aba_3_4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b13e0c7aba_3_4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13e0c7aba_3_4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b13e0c7aba_3_4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13e0c7aba_3_5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b13e0c7aba_3_5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3e0c7aba_3_5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b13e0c7aba_3_5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13e0c7aba_3_6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b13e0c7aba_3_6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3e0c7aba_3_6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b13e0c7aba_3_6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13e0c7aba_3_7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b13e0c7aba_3_7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13e0c7aba_3_7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b13e0c7aba_3_7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3e0c7aba_3_8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b13e0c7aba_3_8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13e0c7aba_3_8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b13e0c7aba_3_8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13e0c7aba_3_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b13e0c7aba_3_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13e0c7aba_3_9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b13e0c7aba_3_9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13e0c7aba_3_9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b13e0c7aba_3_97: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13e0c7aba_3_103: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b13e0c7aba_3_103: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3e0c7aba_3_10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b13e0c7aba_3_108: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3e0c7aba_3_113: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b13e0c7aba_3_113: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13e0c7aba_3_11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b13e0c7aba_3_118: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13e0c7aba_3_123: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b13e0c7aba_3_123: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13e0c7aba_3_12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b13e0c7aba_3_128: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3e0c7aba_3_13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b13e0c7aba_3_13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13e0c7aba_3_13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b13e0c7aba_3_13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3e0c7aba_3_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b13e0c7aba_3_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13e0c7aba_3_14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b13e0c7aba_3_14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13e0c7aba_3_14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b13e0c7aba_3_14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13e0c7aba_3_15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b13e0c7aba_3_15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13e0c7aba_3_15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b13e0c7aba_3_15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13e0c7aba_3_16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b13e0c7aba_3_16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13e0c7aba_3_16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b13e0c7aba_3_16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13e0c7aba_3_17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b13e0c7aba_3_17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13e0c7aba_3_17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b13e0c7aba_3_17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13e0c7aba_3_18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b13e0c7aba_3_18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13e0c7aba_3_18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b13e0c7aba_3_189: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3e0c7aba_3_1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b13e0c7aba_3_1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13e0c7aba_3_19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b13e0c7aba_3_194: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13e0c7aba_3_1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b13e0c7aba_3_1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13e0c7aba_3_2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b13e0c7aba_3_2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13e0c7aba_3_2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b13e0c7aba_3_2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3e0c7aba_3_3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b13e0c7aba_3_30: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3e0c7aba_3_3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b13e0c7aba_3_35:notes"/>
          <p:cNvSpPr/>
          <p:nvPr>
            <p:ph idx="2" type="sldImg"/>
          </p:nvPr>
        </p:nvSpPr>
        <p:spPr>
          <a:xfrm>
            <a:off x="389646" y="697230"/>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inchorus" TargetMode="External"/><Relationship Id="rId10" Type="http://schemas.openxmlformats.org/officeDocument/2006/relationships/hyperlink" Target="http://mindarrow" TargetMode="External"/><Relationship Id="rId12" Type="http://schemas.openxmlformats.org/officeDocument/2006/relationships/hyperlink" Target="http://mediaring.com"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ogos" TargetMode="External"/><Relationship Id="rId4" Type="http://schemas.openxmlformats.org/officeDocument/2006/relationships/hyperlink" Target="http://altavista" TargetMode="External"/><Relationship Id="rId9" Type="http://schemas.openxmlformats.org/officeDocument/2006/relationships/hyperlink" Target="http://e-contacts" TargetMode="External"/><Relationship Id="rId5" Type="http://schemas.openxmlformats.org/officeDocument/2006/relationships/hyperlink" Target="http://messagemedia" TargetMode="External"/><Relationship Id="rId6" Type="http://schemas.openxmlformats.org/officeDocument/2006/relationships/hyperlink" Target="about:blank" TargetMode="External"/><Relationship Id="rId7" Type="http://schemas.openxmlformats.org/officeDocument/2006/relationships/hyperlink" Target="http://ilux" TargetMode="External"/><Relationship Id="rId8"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postmasterdirect.com" TargetMode="External"/><Relationship Id="rId4" Type="http://schemas.openxmlformats.org/officeDocument/2006/relationships/hyperlink" Target="http://yesmail.com" TargetMode="External"/><Relationship Id="rId5" Type="http://schemas.openxmlformats.org/officeDocument/2006/relationships/hyperlink" Target="http://xact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eletter" TargetMode="External"/><Relationship Id="rId4" Type="http://schemas.openxmlformats.org/officeDocument/2006/relationships/hyperlink" Target="http://mbs/Multimod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branders.com" TargetMode="External"/><Relationship Id="rId4" Type="http://schemas.openxmlformats.org/officeDocument/2006/relationships/hyperlink" Target="http://iswag.com" TargetMode="External"/><Relationship Id="rId5" Type="http://schemas.openxmlformats.org/officeDocument/2006/relationships/hyperlink" Target="http://clickrewards" TargetMode="External"/><Relationship Id="rId6" Type="http://schemas.openxmlformats.org/officeDocument/2006/relationships/hyperlink" Target="http://mypoints" TargetMode="External"/></Relationships>
</file>

<file path=ppt/slides/_rels/slide17.xml.rels><?xml version="1.0" encoding="UTF-8" standalone="yes"?><Relationships xmlns="http://schemas.openxmlformats.org/package/2006/relationships"><Relationship Id="rId10"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irectcoupons" TargetMode="External"/><Relationship Id="rId4" Type="http://schemas.openxmlformats.org/officeDocument/2006/relationships/hyperlink" Target="http://coolsavings.com" TargetMode="External"/><Relationship Id="rId9" Type="http://schemas.openxmlformats.org/officeDocument/2006/relationships/hyperlink" Target="http://freeshop.com" TargetMode="External"/><Relationship Id="rId5" Type="http://schemas.openxmlformats.org/officeDocument/2006/relationships/hyperlink" Target="http://valupage.com" TargetMode="External"/><Relationship Id="rId6" Type="http://schemas.openxmlformats.org/officeDocument/2006/relationships/hyperlink" Target="http://free.com" TargetMode="External"/><Relationship Id="rId7" Type="http://schemas.openxmlformats.org/officeDocument/2006/relationships/hyperlink" Target="http://free2try.com" TargetMode="External"/><Relationship Id="rId8" Type="http://schemas.openxmlformats.org/officeDocument/2006/relationships/hyperlink" Target="http://free2tr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adbility" TargetMode="External"/><Relationship Id="rId4" Type="http://schemas.openxmlformats.org/officeDocument/2006/relationships/hyperlink" Target="http://bannerti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valueclick" TargetMode="External"/><Relationship Id="rId4" Type="http://schemas.openxmlformats.org/officeDocument/2006/relationships/hyperlink" Target="http://doubleclick" TargetMode="External"/><Relationship Id="rId5" Type="http://schemas.openxmlformats.org/officeDocument/2006/relationships/hyperlink" Target="http://adsmart" TargetMode="External"/><Relationship Id="rId6" Type="http://schemas.openxmlformats.org/officeDocument/2006/relationships/hyperlink" Target="http://linkexchan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valueclic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http://navisite" TargetMode="External"/><Relationship Id="rId6" Type="http://schemas.openxmlformats.org/officeDocument/2006/relationships/hyperlink" Target="http://cyber-logics" TargetMode="External"/><Relationship Id="rId7" Type="http://schemas.openxmlformats.org/officeDocument/2006/relationships/hyperlink" Target="http://www.streamingmedia.com" TargetMode="External"/><Relationship Id="rId8" Type="http://schemas.openxmlformats.org/officeDocument/2006/relationships/hyperlink" Target="http://macromed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burst.com" TargetMode="External"/><Relationship Id="rId4" Type="http://schemas.openxmlformats.org/officeDocument/2006/relationships/hyperlink" Target="http://nike" TargetMode="External"/><Relationship Id="rId5" Type="http://schemas.openxmlformats.org/officeDocument/2006/relationships/hyperlink" Target="http://mtv" TargetMode="External"/><Relationship Id="rId6" Type="http://schemas.openxmlformats.org/officeDocument/2006/relationships/hyperlink" Target="about:blank" TargetMode="External"/><Relationship Id="rId7" Type="http://schemas.openxmlformats.org/officeDocument/2006/relationships/hyperlink" Target="http://lot2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respondtv"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kygo" TargetMode="External"/><Relationship Id="rId4" Type="http://schemas.openxmlformats.org/officeDocument/2006/relationships/hyperlink" Target="http://adbroadcast" TargetMode="External"/><Relationship Id="rId5" Type="http://schemas.openxmlformats.org/officeDocument/2006/relationships/hyperlink" Target="http://geep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about:blank" TargetMode="External"/><Relationship Id="rId4" Type="http://schemas.openxmlformats.org/officeDocument/2006/relationships/hyperlink" Target="http://mediamap"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construction.com" TargetMode="External"/><Relationship Id="rId4" Type="http://schemas.openxmlformats.org/officeDocument/2006/relationships/hyperlink" Target="http://worldwideretailexchange.com"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http://arib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0" Type="http://schemas.openxmlformats.org/officeDocument/2006/relationships/hyperlink" Target="http://framesearch.net" TargetMode="External"/><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altavista" TargetMode="External"/><Relationship Id="rId4" Type="http://schemas.openxmlformats.org/officeDocument/2006/relationships/hyperlink" Target="about:blank" TargetMode="External"/><Relationship Id="rId9" Type="http://schemas.openxmlformats.org/officeDocument/2006/relationships/hyperlink" Target="http://metacrawler" TargetMode="External"/><Relationship Id="rId5" Type="http://schemas.openxmlformats.org/officeDocument/2006/relationships/hyperlink" Target="http://lycos" TargetMode="External"/><Relationship Id="rId6" Type="http://schemas.openxmlformats.org/officeDocument/2006/relationships/hyperlink" Target="http://excite" TargetMode="External"/><Relationship Id="rId7" Type="http://schemas.openxmlformats.org/officeDocument/2006/relationships/hyperlink" Target="http://google" TargetMode="External"/><Relationship Id="rId8" Type="http://schemas.openxmlformats.org/officeDocument/2006/relationships/hyperlink" Target="about:blan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ewatch" TargetMode="External"/><Relationship Id="rId4" Type="http://schemas.openxmlformats.org/officeDocument/2006/relationships/hyperlink" Target="http://netcurrents" TargetMode="External"/><Relationship Id="rId5" Type="http://schemas.openxmlformats.org/officeDocument/2006/relationships/hyperlink" Target="http://netcurr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urveysite" TargetMode="External"/><Relationship Id="rId4" Type="http://schemas.openxmlformats.org/officeDocument/2006/relationships/hyperlink" Target="http://insightexpress.com" TargetMode="External"/><Relationship Id="rId5" Type="http://schemas.openxmlformats.org/officeDocument/2006/relationships/hyperlink" Target="about:blank" TargetMode="External"/><Relationship Id="rId6" Type="http://schemas.openxmlformats.org/officeDocument/2006/relationships/hyperlink" Target="http://quicktak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http://adknowledge"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838200" y="742276"/>
            <a:ext cx="10515600" cy="5086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t/>
            </a:r>
            <a:endParaRPr b="1" sz="3000">
              <a:solidFill>
                <a:srgbClr val="FF0000"/>
              </a:solidFill>
              <a:latin typeface="Play"/>
              <a:ea typeface="Play"/>
              <a:cs typeface="Play"/>
              <a:sym typeface="Play"/>
            </a:endParaRPr>
          </a:p>
          <a:p>
            <a:pPr indent="0" lvl="0" marL="0" rtl="0" algn="ctr">
              <a:lnSpc>
                <a:spcPct val="115000"/>
              </a:lnSpc>
              <a:spcBef>
                <a:spcPts val="0"/>
              </a:spcBef>
              <a:spcAft>
                <a:spcPts val="0"/>
              </a:spcAft>
              <a:buNone/>
            </a:pPr>
            <a:r>
              <a:rPr b="1" lang="en-US" sz="4000">
                <a:solidFill>
                  <a:srgbClr val="FF0000"/>
                </a:solidFill>
                <a:latin typeface="Play"/>
                <a:ea typeface="Play"/>
                <a:cs typeface="Play"/>
                <a:sym typeface="Play"/>
              </a:rPr>
              <a:t>INTERNET MARKETING</a:t>
            </a:r>
            <a:endParaRPr b="1" sz="4000">
              <a:solidFill>
                <a:srgbClr val="FF0000"/>
              </a:solidFill>
              <a:latin typeface="Play"/>
              <a:ea typeface="Play"/>
              <a:cs typeface="Play"/>
              <a:sym typeface="Play"/>
            </a:endParaRPr>
          </a:p>
          <a:p>
            <a:pPr indent="0" lvl="0" marL="0" rtl="0" algn="ctr">
              <a:lnSpc>
                <a:spcPct val="115000"/>
              </a:lnSpc>
              <a:spcBef>
                <a:spcPts val="0"/>
              </a:spcBef>
              <a:spcAft>
                <a:spcPts val="0"/>
              </a:spcAft>
              <a:buNone/>
            </a:pPr>
            <a:r>
              <a:t/>
            </a:r>
            <a:endParaRPr b="1" sz="2000">
              <a:solidFill>
                <a:srgbClr val="FFFFFF"/>
              </a:solidFill>
              <a:latin typeface="Play"/>
              <a:ea typeface="Play"/>
              <a:cs typeface="Play"/>
              <a:sym typeface="Play"/>
            </a:endParaRPr>
          </a:p>
          <a:p>
            <a:pPr indent="0" lvl="0" marL="0" rtl="0" algn="ctr">
              <a:lnSpc>
                <a:spcPct val="115000"/>
              </a:lnSpc>
              <a:spcBef>
                <a:spcPts val="0"/>
              </a:spcBef>
              <a:spcAft>
                <a:spcPts val="0"/>
              </a:spcAft>
              <a:buNone/>
            </a:pPr>
            <a:r>
              <a:rPr b="1" lang="en-US" sz="2000">
                <a:solidFill>
                  <a:srgbClr val="FFFFFF"/>
                </a:solidFill>
                <a:latin typeface="Play"/>
                <a:ea typeface="Play"/>
                <a:cs typeface="Play"/>
                <a:sym typeface="Play"/>
              </a:rPr>
              <a:t>BCE BLACK BOOK</a:t>
            </a:r>
            <a:endParaRPr b="1" sz="2000">
              <a:solidFill>
                <a:srgbClr val="FFFFFF"/>
              </a:solidFill>
              <a:latin typeface="Play"/>
              <a:ea typeface="Play"/>
              <a:cs typeface="Play"/>
              <a:sym typeface="Play"/>
            </a:endParaRPr>
          </a:p>
          <a:p>
            <a:pPr indent="0" lvl="0" marL="0" rtl="0" algn="ctr">
              <a:lnSpc>
                <a:spcPct val="115000"/>
              </a:lnSpc>
              <a:spcBef>
                <a:spcPts val="0"/>
              </a:spcBef>
              <a:spcAft>
                <a:spcPts val="0"/>
              </a:spcAft>
              <a:buNone/>
            </a:pPr>
            <a:r>
              <a:rPr b="1" lang="en-US" sz="2000">
                <a:solidFill>
                  <a:srgbClr val="FFFFFF"/>
                </a:solidFill>
                <a:latin typeface="Play"/>
                <a:ea typeface="Play"/>
                <a:cs typeface="Play"/>
                <a:sym typeface="Play"/>
              </a:rPr>
              <a:t>BY</a:t>
            </a:r>
            <a:endParaRPr b="1" sz="2000">
              <a:solidFill>
                <a:srgbClr val="FFFFFF"/>
              </a:solidFill>
              <a:latin typeface="Play"/>
              <a:ea typeface="Play"/>
              <a:cs typeface="Play"/>
              <a:sym typeface="Play"/>
            </a:endParaRPr>
          </a:p>
          <a:p>
            <a:pPr indent="0" lvl="0" marL="0" rtl="0" algn="ctr">
              <a:lnSpc>
                <a:spcPct val="115000"/>
              </a:lnSpc>
              <a:spcBef>
                <a:spcPts val="0"/>
              </a:spcBef>
              <a:spcAft>
                <a:spcPts val="0"/>
              </a:spcAft>
              <a:buNone/>
            </a:pPr>
            <a:r>
              <a:t/>
            </a:r>
            <a:endParaRPr b="1" sz="2000">
              <a:solidFill>
                <a:srgbClr val="FF0000"/>
              </a:solidFill>
              <a:latin typeface="Play"/>
              <a:ea typeface="Play"/>
              <a:cs typeface="Play"/>
              <a:sym typeface="Play"/>
            </a:endParaRPr>
          </a:p>
          <a:p>
            <a:pPr indent="0" lvl="0" marL="0" rtl="0" algn="l">
              <a:lnSpc>
                <a:spcPct val="100000"/>
              </a:lnSpc>
              <a:spcBef>
                <a:spcPts val="0"/>
              </a:spcBef>
              <a:spcAft>
                <a:spcPts val="0"/>
              </a:spcAft>
              <a:buClr>
                <a:schemeClr val="dk1"/>
              </a:buClr>
              <a:buSzPts val="4000"/>
              <a:buNone/>
            </a:pPr>
            <a:r>
              <a:t/>
            </a:r>
            <a:endParaRPr sz="1600">
              <a:solidFill>
                <a:srgbClr val="FFFFFF"/>
              </a:solidFill>
            </a:endParaRPr>
          </a:p>
          <a:p>
            <a:pPr indent="0" lvl="0" marL="0" rtl="0" algn="ctr">
              <a:lnSpc>
                <a:spcPct val="100000"/>
              </a:lnSpc>
              <a:spcBef>
                <a:spcPts val="0"/>
              </a:spcBef>
              <a:spcAft>
                <a:spcPts val="0"/>
              </a:spcAft>
              <a:buClr>
                <a:schemeClr val="dk1"/>
              </a:buClr>
              <a:buSzPts val="4000"/>
              <a:buNone/>
            </a:pPr>
            <a:r>
              <a:t/>
            </a:r>
            <a:endParaRPr sz="1600">
              <a:solidFill>
                <a:srgbClr val="FFFFFF"/>
              </a:solidFill>
            </a:endParaRPr>
          </a:p>
          <a:p>
            <a:pPr indent="0" lvl="0" marL="0" rtl="0" algn="ctr">
              <a:lnSpc>
                <a:spcPct val="100000"/>
              </a:lnSpc>
              <a:spcBef>
                <a:spcPts val="0"/>
              </a:spcBef>
              <a:spcAft>
                <a:spcPts val="0"/>
              </a:spcAft>
              <a:buClr>
                <a:schemeClr val="dk1"/>
              </a:buClr>
              <a:buSzPts val="4000"/>
              <a:buNone/>
            </a:pPr>
            <a:r>
              <a:t/>
            </a:r>
            <a:endParaRPr sz="1600">
              <a:solidFill>
                <a:srgbClr val="FFFFFF"/>
              </a:solidFill>
            </a:endParaRPr>
          </a:p>
          <a:p>
            <a:pPr indent="0" lvl="0" marL="0" rtl="0" algn="ctr">
              <a:lnSpc>
                <a:spcPct val="100000"/>
              </a:lnSpc>
              <a:spcBef>
                <a:spcPts val="0"/>
              </a:spcBef>
              <a:spcAft>
                <a:spcPts val="2100"/>
              </a:spcAft>
              <a:buClr>
                <a:schemeClr val="dk1"/>
              </a:buClr>
              <a:buSzPts val="4000"/>
              <a:buNone/>
            </a:pPr>
            <a:r>
              <a:t/>
            </a:r>
            <a:endParaRPr sz="1200"/>
          </a:p>
        </p:txBody>
      </p:sp>
      <p:graphicFrame>
        <p:nvGraphicFramePr>
          <p:cNvPr id="61" name="Google Shape;61;p14"/>
          <p:cNvGraphicFramePr/>
          <p:nvPr/>
        </p:nvGraphicFramePr>
        <p:xfrm>
          <a:off x="2074625" y="3533100"/>
          <a:ext cx="3000000" cy="3000000"/>
        </p:xfrm>
        <a:graphic>
          <a:graphicData uri="http://schemas.openxmlformats.org/drawingml/2006/table">
            <a:tbl>
              <a:tblPr>
                <a:noFill/>
                <a:tableStyleId>{19CC8488-7858-4975-ACE2-CF48D62F9797}</a:tableStyleId>
              </a:tblPr>
              <a:tblGrid>
                <a:gridCol w="3860975"/>
                <a:gridCol w="3860975"/>
              </a:tblGrid>
              <a:tr h="381000">
                <a:tc>
                  <a:txBody>
                    <a:bodyPr/>
                    <a:lstStyle/>
                    <a:p>
                      <a:pPr indent="0" lvl="0" marL="0" rtl="0" algn="ctr">
                        <a:spcBef>
                          <a:spcPts val="0"/>
                        </a:spcBef>
                        <a:spcAft>
                          <a:spcPts val="0"/>
                        </a:spcAft>
                        <a:buNone/>
                      </a:pPr>
                      <a:r>
                        <a:rPr lang="en-US" sz="1800">
                          <a:solidFill>
                            <a:srgbClr val="FFFFFF"/>
                          </a:solidFill>
                        </a:rPr>
                        <a:t>Mayuresh Phansikar</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FFFFFF"/>
                          </a:solidFill>
                        </a:rPr>
                        <a:t>TU3F1819102</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800">
                          <a:solidFill>
                            <a:srgbClr val="FFFFFF"/>
                          </a:solidFill>
                        </a:rPr>
                        <a:t>Archit Konde</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FFFFFF"/>
                          </a:solidFill>
                        </a:rPr>
                        <a:t>TU3F1819107</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800">
                          <a:solidFill>
                            <a:srgbClr val="FFFFFF"/>
                          </a:solidFill>
                        </a:rPr>
                        <a:t>Amey Thakur</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FFFFFF"/>
                          </a:solidFill>
                        </a:rPr>
                        <a:t>TU3F1819127</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800">
                          <a:solidFill>
                            <a:srgbClr val="FFFFFF"/>
                          </a:solidFill>
                        </a:rPr>
                        <a:t>Mega Satish</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FFFFFF"/>
                          </a:solidFill>
                        </a:rPr>
                        <a:t>TU3F1819139</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800">
                          <a:solidFill>
                            <a:srgbClr val="FFFFFF"/>
                          </a:solidFill>
                        </a:rPr>
                        <a:t>Saakshi Deokar</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FFFFFF"/>
                          </a:solidFill>
                        </a:rPr>
                        <a:t>TU3F1819140</a:t>
                      </a:r>
                      <a:endParaRPr sz="18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3"/>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Pricing</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Some products priced to reflect competition</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High pricing to influence perception of high-value</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Can use prices to </a:t>
            </a:r>
            <a:r>
              <a:rPr i="1" lang="en-US" sz="2200" u="none" cap="none" strike="noStrike">
                <a:solidFill>
                  <a:schemeClr val="dk1"/>
                </a:solidFill>
                <a:latin typeface="Play"/>
                <a:ea typeface="Play"/>
                <a:cs typeface="Play"/>
                <a:sym typeface="Play"/>
              </a:rPr>
              <a:t>position</a:t>
            </a:r>
            <a:r>
              <a:rPr i="0" lang="en-US" sz="2200" u="none" cap="none" strike="noStrike">
                <a:solidFill>
                  <a:schemeClr val="dk1"/>
                </a:solidFill>
                <a:latin typeface="Play"/>
                <a:ea typeface="Play"/>
                <a:cs typeface="Play"/>
                <a:sym typeface="Play"/>
              </a:rPr>
              <a:t> products and services on the Internet</a:t>
            </a:r>
            <a:endParaRPr sz="2200">
              <a:latin typeface="Play"/>
              <a:ea typeface="Play"/>
              <a:cs typeface="Play"/>
              <a:sym typeface="Play"/>
            </a:endParaRPr>
          </a:p>
          <a:p>
            <a:pPr indent="-241300" lvl="2" marL="1143000" marR="0" rtl="0" algn="l">
              <a:lnSpc>
                <a:spcPct val="90000"/>
              </a:lnSpc>
              <a:spcBef>
                <a:spcPts val="40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Positioning</a:t>
            </a:r>
            <a:r>
              <a:rPr i="0" lang="en-US" sz="2200" u="none" cap="none" strike="noStrike">
                <a:solidFill>
                  <a:schemeClr val="dk1"/>
                </a:solidFill>
                <a:latin typeface="Play"/>
                <a:ea typeface="Play"/>
                <a:cs typeface="Play"/>
                <a:sym typeface="Play"/>
              </a:rPr>
              <a:t> includes affecting consumers’ overall views of a company and its products and services as compared to the way those customers view competitors’ products or services</a:t>
            </a:r>
            <a:endParaRPr sz="2200">
              <a:latin typeface="Play"/>
              <a:ea typeface="Play"/>
              <a:cs typeface="Play"/>
              <a:sym typeface="Play"/>
            </a:endParaRPr>
          </a:p>
          <a:p>
            <a:pPr indent="-241300" lvl="2" marL="1143000" marR="0" rtl="0" algn="l">
              <a:lnSpc>
                <a:spcPct val="9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Positioning strategies can be based on price, quality, use and competitors’ positions in the market</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Distribution cost and time contributes to success or failure </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Fulfillment</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Execute orders correctly and ship products promptly </a:t>
            </a:r>
            <a:endParaRPr sz="2200">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chemeClr val="dk1"/>
              </a:solidFill>
              <a:latin typeface="Play"/>
              <a:ea typeface="Play"/>
              <a:cs typeface="Play"/>
              <a:sym typeface="Play"/>
            </a:endParaRPr>
          </a:p>
        </p:txBody>
      </p:sp>
      <p:sp>
        <p:nvSpPr>
          <p:cNvPr id="115" name="Google Shape;115;p23"/>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INTERNET MARKETING RESEARCH</a:t>
            </a:r>
            <a:endParaRPr b="1" sz="3000">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4"/>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Fast, cheap, far-reaching</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Define the </a:t>
            </a:r>
            <a:r>
              <a:rPr i="1" lang="en-US" sz="2200" u="none">
                <a:solidFill>
                  <a:schemeClr val="dk1"/>
                </a:solidFill>
                <a:latin typeface="Play"/>
                <a:ea typeface="Play"/>
                <a:cs typeface="Play"/>
                <a:sym typeface="Play"/>
              </a:rPr>
              <a:t>reach</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The span of people you would like to target, including geographic locations and demographic profiles</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Determine the level of personalization</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Personalized direct e-mail</a:t>
            </a:r>
            <a:r>
              <a:rPr i="0" lang="en-US" sz="2200" u="none" cap="none" strike="noStrike">
                <a:solidFill>
                  <a:schemeClr val="dk1"/>
                </a:solidFill>
                <a:latin typeface="Play"/>
                <a:ea typeface="Play"/>
                <a:cs typeface="Play"/>
                <a:sym typeface="Play"/>
              </a:rPr>
              <a:t> targets consumers with specific information and offers by using customer names, offering the right products at the right time and sending promotions</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Response rate</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Shows campaign success or failure by measuring the percentage of responses generated from the target market </a:t>
            </a:r>
            <a:endParaRPr sz="2200">
              <a:latin typeface="Play"/>
              <a:ea typeface="Play"/>
              <a:cs typeface="Play"/>
              <a:sym typeface="Play"/>
            </a:endParaRPr>
          </a:p>
        </p:txBody>
      </p:sp>
      <p:sp>
        <p:nvSpPr>
          <p:cNvPr id="121" name="Google Shape;121;p24"/>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E-MAIL MARKETING</a:t>
            </a:r>
            <a:endParaRPr b="1" sz="3000">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idx="1" type="body"/>
          </p:nvPr>
        </p:nvSpPr>
        <p:spPr>
          <a:xfrm>
            <a:off x="415600" y="1536624"/>
            <a:ext cx="11360700" cy="4987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Global businesses send translated e-mails</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3"/>
              </a:rPr>
              <a:t>Logos</a:t>
            </a:r>
            <a:r>
              <a:rPr i="0" lang="en-US" sz="2200" u="none" cap="none" strike="noStrike">
                <a:solidFill>
                  <a:schemeClr val="dk1"/>
                </a:solidFill>
                <a:latin typeface="Play"/>
                <a:ea typeface="Play"/>
                <a:cs typeface="Play"/>
                <a:sym typeface="Play"/>
              </a:rPr>
              <a:t>Logos and </a:t>
            </a:r>
            <a:r>
              <a:rPr i="0" lang="en-US" sz="2200" u="sng" cap="none" strike="noStrike">
                <a:solidFill>
                  <a:schemeClr val="hlink"/>
                </a:solidFill>
                <a:latin typeface="Play"/>
                <a:ea typeface="Play"/>
                <a:cs typeface="Play"/>
                <a:sym typeface="Play"/>
                <a:hlinkClick r:id="rId4"/>
              </a:rPr>
              <a:t>AltaVista</a:t>
            </a:r>
            <a:r>
              <a:rPr i="0" lang="en-US" sz="2200" u="none" cap="none" strike="noStrike">
                <a:solidFill>
                  <a:schemeClr val="dk1"/>
                </a:solidFill>
                <a:latin typeface="Play"/>
                <a:ea typeface="Play"/>
                <a:cs typeface="Play"/>
                <a:sym typeface="Play"/>
              </a:rPr>
              <a:t> </a:t>
            </a:r>
            <a:endParaRPr sz="2200">
              <a:latin typeface="Play"/>
              <a:ea typeface="Play"/>
              <a:cs typeface="Play"/>
              <a:sym typeface="Play"/>
            </a:endParaRPr>
          </a:p>
          <a:p>
            <a:pPr indent="-330200" lvl="0" marL="342900" marR="0" rtl="0" algn="l">
              <a:lnSpc>
                <a:spcPct val="100000"/>
              </a:lnSpc>
              <a:spcBef>
                <a:spcPts val="480"/>
              </a:spcBef>
              <a:spcAft>
                <a:spcPts val="0"/>
              </a:spcAft>
              <a:buClr>
                <a:schemeClr val="dk1"/>
              </a:buClr>
              <a:buSzPts val="2200"/>
              <a:buFont typeface="Play"/>
              <a:buChar char="•"/>
            </a:pPr>
            <a:r>
              <a:rPr i="0" lang="en-US" sz="2200" u="none">
                <a:solidFill>
                  <a:schemeClr val="dk1"/>
                </a:solidFill>
                <a:latin typeface="Play"/>
                <a:ea typeface="Play"/>
                <a:cs typeface="Play"/>
                <a:sym typeface="Play"/>
              </a:rPr>
              <a:t>Outsourcing</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Parts of a company’s operations are performed by other companies </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Used when unmanageable e-mail volume and inadequate staff or technical support</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5"/>
              </a:rPr>
              <a:t>Messagemedia</a:t>
            </a:r>
            <a:r>
              <a:rPr i="0" lang="en-US" sz="2200" u="none" cap="none" strike="noStrike">
                <a:solidFill>
                  <a:schemeClr val="dk1"/>
                </a:solidFill>
                <a:latin typeface="Play"/>
                <a:ea typeface="Play"/>
                <a:cs typeface="Play"/>
                <a:sym typeface="Play"/>
              </a:rPr>
              <a:t>Messagemedia, </a:t>
            </a:r>
            <a:r>
              <a:rPr i="0" lang="en-US" sz="2200" u="sng" cap="none" strike="noStrike">
                <a:solidFill>
                  <a:schemeClr val="hlink"/>
                </a:solidFill>
                <a:latin typeface="Play"/>
                <a:ea typeface="Play"/>
                <a:cs typeface="Play"/>
                <a:sym typeface="Play"/>
                <a:hlinkClick r:id="rId6"/>
              </a:rPr>
              <a:t>Digital Impact</a:t>
            </a:r>
            <a:r>
              <a:rPr i="0" lang="en-US" sz="2200" u="none" cap="none" strike="noStrike">
                <a:solidFill>
                  <a:schemeClr val="dk1"/>
                </a:solidFill>
                <a:latin typeface="Play"/>
                <a:ea typeface="Play"/>
                <a:cs typeface="Play"/>
                <a:sym typeface="Play"/>
              </a:rPr>
              <a:t>Messagemedia, Digital Impact, </a:t>
            </a:r>
            <a:r>
              <a:rPr i="0" lang="en-US" sz="2200" u="sng" cap="none" strike="noStrike">
                <a:solidFill>
                  <a:schemeClr val="hlink"/>
                </a:solidFill>
                <a:latin typeface="Play"/>
                <a:ea typeface="Play"/>
                <a:cs typeface="Play"/>
                <a:sym typeface="Play"/>
                <a:hlinkClick r:id="rId7"/>
              </a:rPr>
              <a:t>iLux</a:t>
            </a:r>
            <a:r>
              <a:rPr i="0" lang="en-US" sz="2200" u="none" cap="none" strike="noStrike">
                <a:solidFill>
                  <a:schemeClr val="dk1"/>
                </a:solidFill>
                <a:latin typeface="Play"/>
                <a:ea typeface="Play"/>
                <a:cs typeface="Play"/>
                <a:sym typeface="Play"/>
              </a:rPr>
              <a:t>Messagemedia, Digital Impact, iLux, </a:t>
            </a:r>
            <a:r>
              <a:rPr i="0" lang="en-US" sz="2200" u="sng" cap="none" strike="noStrike">
                <a:solidFill>
                  <a:schemeClr val="hlink"/>
                </a:solidFill>
                <a:latin typeface="Play"/>
                <a:ea typeface="Play"/>
                <a:cs typeface="Play"/>
                <a:sym typeface="Play"/>
                <a:hlinkClick r:id="rId8"/>
              </a:rPr>
              <a:t>24/7 Media </a:t>
            </a:r>
            <a:r>
              <a:rPr i="0" lang="en-US" sz="2200" u="none" cap="none" strike="noStrike">
                <a:solidFill>
                  <a:schemeClr val="dk1"/>
                </a:solidFill>
                <a:latin typeface="Play"/>
                <a:ea typeface="Play"/>
                <a:cs typeface="Play"/>
                <a:sym typeface="Play"/>
              </a:rPr>
              <a:t>Messagemedia, Digital Impact, iLux, 24/7 Media and </a:t>
            </a:r>
            <a:r>
              <a:rPr i="0" lang="en-US" sz="2200" u="sng" cap="none" strike="noStrike">
                <a:solidFill>
                  <a:schemeClr val="hlink"/>
                </a:solidFill>
                <a:latin typeface="Play"/>
                <a:ea typeface="Play"/>
                <a:cs typeface="Play"/>
                <a:sym typeface="Play"/>
                <a:hlinkClick r:id="rId9"/>
              </a:rPr>
              <a:t>e-Contacts</a:t>
            </a:r>
            <a:endParaRPr sz="2200">
              <a:latin typeface="Play"/>
              <a:ea typeface="Play"/>
              <a:cs typeface="Play"/>
              <a:sym typeface="Play"/>
            </a:endParaRPr>
          </a:p>
          <a:p>
            <a:pPr indent="-330200" lvl="0" marL="342900" marR="0" rtl="0" algn="l">
              <a:lnSpc>
                <a:spcPct val="100000"/>
              </a:lnSpc>
              <a:spcBef>
                <a:spcPts val="480"/>
              </a:spcBef>
              <a:spcAft>
                <a:spcPts val="0"/>
              </a:spcAft>
              <a:buClr>
                <a:schemeClr val="dk1"/>
              </a:buClr>
              <a:buSzPts val="2200"/>
              <a:buFont typeface="Play"/>
              <a:buChar char="•"/>
            </a:pPr>
            <a:r>
              <a:rPr i="0" lang="en-US" sz="2200" u="none">
                <a:solidFill>
                  <a:schemeClr val="dk1"/>
                </a:solidFill>
                <a:latin typeface="Play"/>
                <a:ea typeface="Play"/>
                <a:cs typeface="Play"/>
                <a:sym typeface="Play"/>
              </a:rPr>
              <a:t>Audio, video and graphics </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10"/>
              </a:rPr>
              <a:t>MindArrow</a:t>
            </a:r>
            <a:r>
              <a:rPr i="0" lang="en-US" sz="2200" u="none" cap="none" strike="noStrike">
                <a:solidFill>
                  <a:schemeClr val="dk1"/>
                </a:solidFill>
                <a:latin typeface="Play"/>
                <a:ea typeface="Play"/>
                <a:cs typeface="Play"/>
                <a:sym typeface="Play"/>
              </a:rPr>
              <a:t>MindArrow, </a:t>
            </a:r>
            <a:r>
              <a:rPr i="0" lang="en-US" sz="2200" u="sng" cap="none" strike="noStrike">
                <a:solidFill>
                  <a:schemeClr val="hlink"/>
                </a:solidFill>
                <a:latin typeface="Play"/>
                <a:ea typeface="Play"/>
                <a:cs typeface="Play"/>
                <a:sym typeface="Play"/>
                <a:hlinkClick r:id="rId11"/>
              </a:rPr>
              <a:t>inChorus</a:t>
            </a:r>
            <a:r>
              <a:rPr i="0" lang="en-US" sz="2200" u="none" cap="none" strike="noStrike">
                <a:solidFill>
                  <a:schemeClr val="dk1"/>
                </a:solidFill>
                <a:latin typeface="Play"/>
                <a:ea typeface="Play"/>
                <a:cs typeface="Play"/>
                <a:sym typeface="Play"/>
              </a:rPr>
              <a:t>MindArrow, inChorus and </a:t>
            </a:r>
            <a:r>
              <a:rPr i="0" lang="en-US" sz="2200" u="sng" cap="none" strike="noStrike">
                <a:solidFill>
                  <a:schemeClr val="hlink"/>
                </a:solidFill>
                <a:latin typeface="Play"/>
                <a:ea typeface="Play"/>
                <a:cs typeface="Play"/>
                <a:sym typeface="Play"/>
                <a:hlinkClick r:id="rId12"/>
              </a:rPr>
              <a:t>MediaRing.com</a:t>
            </a:r>
            <a:r>
              <a:rPr i="0" lang="en-US" sz="2200" u="none" cap="none" strike="noStrike">
                <a:solidFill>
                  <a:schemeClr val="dk1"/>
                </a:solidFill>
                <a:latin typeface="Play"/>
                <a:ea typeface="Play"/>
                <a:cs typeface="Play"/>
                <a:sym typeface="Play"/>
              </a:rPr>
              <a:t> </a:t>
            </a:r>
            <a:endParaRPr sz="2200">
              <a:latin typeface="Play"/>
              <a:ea typeface="Play"/>
              <a:cs typeface="Play"/>
              <a:sym typeface="Play"/>
            </a:endParaRPr>
          </a:p>
          <a:p>
            <a:pPr indent="-298450" lvl="1" marL="742950" marR="0" rtl="0" algn="l">
              <a:lnSpc>
                <a:spcPct val="10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Customize based on receivers’ preferences and their readers’</a:t>
            </a:r>
            <a:endParaRPr sz="2200">
              <a:latin typeface="Play"/>
              <a:ea typeface="Play"/>
              <a:cs typeface="Play"/>
              <a:sym typeface="Play"/>
            </a:endParaRPr>
          </a:p>
          <a:p>
            <a:pPr indent="-323850" lvl="0" marL="342900" marR="0" rtl="0" algn="l">
              <a:lnSpc>
                <a:spcPct val="100000"/>
              </a:lnSpc>
              <a:spcBef>
                <a:spcPts val="500"/>
              </a:spcBef>
              <a:spcAft>
                <a:spcPts val="0"/>
              </a:spcAft>
              <a:buClr>
                <a:schemeClr val="dk1"/>
              </a:buClr>
              <a:buSzPts val="2200"/>
              <a:buFont typeface="Play"/>
              <a:buChar char="•"/>
            </a:pPr>
            <a:r>
              <a:rPr i="0" lang="en-US" sz="2200" u="none">
                <a:solidFill>
                  <a:schemeClr val="dk1"/>
                </a:solidFill>
                <a:latin typeface="Play"/>
                <a:ea typeface="Play"/>
                <a:cs typeface="Play"/>
                <a:sym typeface="Play"/>
              </a:rPr>
              <a:t>A </a:t>
            </a:r>
            <a:r>
              <a:rPr i="1" lang="en-US" sz="2200" u="none">
                <a:solidFill>
                  <a:schemeClr val="dk1"/>
                </a:solidFill>
                <a:latin typeface="Play"/>
                <a:ea typeface="Play"/>
                <a:cs typeface="Play"/>
                <a:sym typeface="Play"/>
              </a:rPr>
              <a:t>plug-in</a:t>
            </a:r>
            <a:r>
              <a:rPr i="0" lang="en-US" sz="2200" u="none">
                <a:solidFill>
                  <a:schemeClr val="dk1"/>
                </a:solidFill>
                <a:latin typeface="Play"/>
                <a:ea typeface="Play"/>
                <a:cs typeface="Play"/>
                <a:sym typeface="Play"/>
              </a:rPr>
              <a:t> is a small application designed to extend the capabilities of another product, such as a Web browser</a:t>
            </a:r>
            <a:endParaRPr sz="2200">
              <a:latin typeface="Play"/>
              <a:ea typeface="Play"/>
              <a:cs typeface="Play"/>
              <a:sym typeface="Play"/>
            </a:endParaRPr>
          </a:p>
        </p:txBody>
      </p:sp>
      <p:sp>
        <p:nvSpPr>
          <p:cNvPr id="127" name="Google Shape;127;p25"/>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E-MAIL MARKETING</a:t>
            </a:r>
            <a:endParaRPr b="1" sz="3000">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6"/>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Improve customer service</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Add an e-mail link to Web site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E-mail systems set up so that incoming e-mails will be sorted automatically and directed to the appropriate people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Track location of orders, inform customers of when to expect delivery and possible delays and providing information such as the carrier’s name</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Permission-based marketing</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A company can market its products and services to people who have granted permission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Internet mailing lists </a:t>
            </a:r>
            <a:r>
              <a:rPr i="0" lang="en-US" sz="2200" u="none" cap="none" strike="noStrike">
                <a:solidFill>
                  <a:schemeClr val="dk1"/>
                </a:solidFill>
                <a:latin typeface="Play"/>
                <a:ea typeface="Play"/>
                <a:cs typeface="Play"/>
                <a:sym typeface="Play"/>
              </a:rPr>
              <a:t>include contact information for people who have expressed interest in receiving information on certain topics</a:t>
            </a:r>
            <a:endParaRPr sz="2200">
              <a:latin typeface="Play"/>
              <a:ea typeface="Play"/>
              <a:cs typeface="Play"/>
              <a:sym typeface="Play"/>
            </a:endParaRPr>
          </a:p>
        </p:txBody>
      </p:sp>
      <p:sp>
        <p:nvSpPr>
          <p:cNvPr id="133" name="Google Shape;133;p26"/>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E-MAIL MARKETING</a:t>
            </a:r>
            <a:endParaRPr b="1" sz="3000">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7"/>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Opt-in e-mails</a:t>
            </a:r>
            <a:r>
              <a:rPr i="0" lang="en-US" sz="2200" u="none" cap="none" strike="noStrike">
                <a:solidFill>
                  <a:schemeClr val="dk1"/>
                </a:solidFill>
                <a:latin typeface="Play"/>
                <a:ea typeface="Play"/>
                <a:cs typeface="Play"/>
                <a:sym typeface="Play"/>
              </a:rPr>
              <a:t> are sent to people who "opt-in" to receive offers, information and promotions by e-mail </a:t>
            </a:r>
            <a:endParaRPr sz="2200">
              <a:latin typeface="Play"/>
              <a:ea typeface="Play"/>
              <a:cs typeface="Play"/>
              <a:sym typeface="Play"/>
            </a:endParaRPr>
          </a:p>
          <a:p>
            <a:pPr indent="-241300" lvl="2" marL="1143000" marR="0" rtl="0" algn="l">
              <a:lnSpc>
                <a:spcPct val="100000"/>
              </a:lnSpc>
              <a:spcBef>
                <a:spcPts val="40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3"/>
              </a:rPr>
              <a:t>PostMasterDirect.com</a:t>
            </a:r>
            <a:r>
              <a:rPr i="0" lang="en-US" sz="2200" u="none" cap="none" strike="noStrike">
                <a:solidFill>
                  <a:schemeClr val="dk1"/>
                </a:solidFill>
                <a:latin typeface="Play"/>
                <a:ea typeface="Play"/>
                <a:cs typeface="Play"/>
                <a:sym typeface="Play"/>
              </a:rPr>
              <a:t> will send your e-mail campaign to those on a list who have expressed interest in your business category</a:t>
            </a:r>
            <a:endParaRPr sz="2200">
              <a:latin typeface="Play"/>
              <a:ea typeface="Play"/>
              <a:cs typeface="Play"/>
              <a:sym typeface="Play"/>
            </a:endParaRPr>
          </a:p>
          <a:p>
            <a:pPr indent="-241300" lvl="2" marL="1143000" marR="0" rtl="0" algn="l">
              <a:lnSpc>
                <a:spcPct val="100000"/>
              </a:lnSpc>
              <a:spcBef>
                <a:spcPts val="40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4"/>
              </a:rPr>
              <a:t>Yesmail.com </a:t>
            </a:r>
            <a:r>
              <a:rPr i="0" lang="en-US" sz="2200" u="none" cap="none" strike="noStrike">
                <a:solidFill>
                  <a:schemeClr val="dk1"/>
                </a:solidFill>
                <a:latin typeface="Play"/>
                <a:ea typeface="Play"/>
                <a:cs typeface="Play"/>
                <a:sym typeface="Play"/>
              </a:rPr>
              <a:t>Yesmail.com and </a:t>
            </a:r>
            <a:r>
              <a:rPr i="0" lang="en-US" sz="2200" u="sng" cap="none" strike="noStrike">
                <a:solidFill>
                  <a:schemeClr val="hlink"/>
                </a:solidFill>
                <a:latin typeface="Play"/>
                <a:ea typeface="Play"/>
                <a:cs typeface="Play"/>
                <a:sym typeface="Play"/>
                <a:hlinkClick r:id="rId5"/>
              </a:rPr>
              <a:t>Xactmail.com</a:t>
            </a:r>
            <a:r>
              <a:rPr i="0" lang="en-US" sz="2200" u="none" cap="none" strike="noStrike">
                <a:solidFill>
                  <a:schemeClr val="dk1"/>
                </a:solidFill>
                <a:latin typeface="Play"/>
                <a:ea typeface="Play"/>
                <a:cs typeface="Play"/>
                <a:sym typeface="Play"/>
              </a:rPr>
              <a:t> create lists of people who have opted-in to receive information about a certain subject </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Spamming</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Mass e-mailing to customers who have not expressed interest</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Can give your company a poor reputation </a:t>
            </a:r>
            <a:endParaRPr sz="2200">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chemeClr val="dk1"/>
              </a:solidFill>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chemeClr val="dk1"/>
              </a:solidFill>
              <a:latin typeface="Play"/>
              <a:ea typeface="Play"/>
              <a:cs typeface="Play"/>
              <a:sym typeface="Play"/>
            </a:endParaRPr>
          </a:p>
        </p:txBody>
      </p:sp>
      <p:sp>
        <p:nvSpPr>
          <p:cNvPr id="139" name="Google Shape;139;p27"/>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E-MAIL MARKETING</a:t>
            </a:r>
            <a:endParaRPr b="1" sz="3000">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8"/>
          <p:cNvSpPr txBox="1"/>
          <p:nvPr>
            <p:ph idx="1" type="body"/>
          </p:nvPr>
        </p:nvSpPr>
        <p:spPr>
          <a:xfrm>
            <a:off x="415650" y="1402925"/>
            <a:ext cx="11360700" cy="52680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200"/>
              <a:buFont typeface="Play"/>
              <a:buChar char="•"/>
            </a:pPr>
            <a:r>
              <a:rPr i="1" lang="en-US" sz="2200" u="none">
                <a:solidFill>
                  <a:schemeClr val="dk1"/>
                </a:solidFill>
                <a:latin typeface="Play"/>
                <a:ea typeface="Play"/>
                <a:cs typeface="Play"/>
                <a:sym typeface="Play"/>
              </a:rPr>
              <a:t>Traditional direct marketing</a:t>
            </a:r>
            <a:r>
              <a:rPr i="0" lang="en-US" sz="2200" u="non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Includes sending information by mail and using telemarketers to contact prospective customers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Used in conjunction with e-mailing to reach largest audience</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Direct mailing</a:t>
            </a:r>
            <a:endParaRPr sz="2200">
              <a:latin typeface="Play"/>
              <a:ea typeface="Play"/>
              <a:cs typeface="Play"/>
              <a:sym typeface="Play"/>
            </a:endParaRPr>
          </a:p>
          <a:p>
            <a:pPr indent="-241300" lvl="2" marL="1143000" marR="0" rtl="0" algn="l">
              <a:lnSpc>
                <a:spcPct val="9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often more expensive, more difficult to analyze and has lower response rate than direct e-mailing</a:t>
            </a:r>
            <a:endParaRPr sz="2200">
              <a:latin typeface="Play"/>
              <a:ea typeface="Play"/>
              <a:cs typeface="Play"/>
              <a:sym typeface="Play"/>
            </a:endParaRPr>
          </a:p>
          <a:p>
            <a:pPr indent="-241300" lvl="2" marL="1143000" marR="0" rtl="0" algn="l">
              <a:lnSpc>
                <a:spcPct val="9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Direct mail specialists: </a:t>
            </a:r>
            <a:r>
              <a:rPr i="0" lang="en-US" sz="2200" u="sng" cap="none" strike="noStrike">
                <a:solidFill>
                  <a:schemeClr val="hlink"/>
                </a:solidFill>
                <a:latin typeface="Play"/>
                <a:ea typeface="Play"/>
                <a:cs typeface="Play"/>
                <a:sym typeface="Play"/>
                <a:hlinkClick r:id="rId3"/>
              </a:rPr>
              <a:t>Eletter</a:t>
            </a:r>
            <a:r>
              <a:rPr i="0" lang="en-US" sz="2200" u="none" cap="none" strike="noStrike">
                <a:solidFill>
                  <a:schemeClr val="dk1"/>
                </a:solidFill>
                <a:latin typeface="Play"/>
                <a:ea typeface="Play"/>
                <a:cs typeface="Play"/>
                <a:sym typeface="Play"/>
              </a:rPr>
              <a:t>Direct mail specialists: Eletter and </a:t>
            </a:r>
            <a:r>
              <a:rPr i="0" lang="en-US" sz="2200" u="sng" cap="none" strike="noStrike">
                <a:solidFill>
                  <a:schemeClr val="hlink"/>
                </a:solidFill>
                <a:latin typeface="Play"/>
                <a:ea typeface="Play"/>
                <a:cs typeface="Play"/>
                <a:sym typeface="Play"/>
                <a:hlinkClick r:id="rId4"/>
              </a:rPr>
              <a:t>MBS/Multimode</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E-mail can arrive if recipients are busy or away, receivers can read e-mails at their convenience</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Telemarketing</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Can be more expensive than e-mailing</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Offers benefit of being interactive</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People likely to answer phone whereas can ignore  e-mail </a:t>
            </a:r>
            <a:endParaRPr sz="2200">
              <a:latin typeface="Play"/>
              <a:ea typeface="Play"/>
              <a:cs typeface="Play"/>
              <a:sym typeface="Play"/>
            </a:endParaRPr>
          </a:p>
        </p:txBody>
      </p:sp>
      <p:sp>
        <p:nvSpPr>
          <p:cNvPr id="145" name="Google Shape;145;p28"/>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E-MAIL MARKETING</a:t>
            </a:r>
            <a:endParaRPr b="1" sz="3000">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9"/>
          <p:cNvSpPr txBox="1"/>
          <p:nvPr>
            <p:ph idx="1" type="body"/>
          </p:nvPr>
        </p:nvSpPr>
        <p:spPr>
          <a:xfrm>
            <a:off x="415600" y="1536624"/>
            <a:ext cx="11360700" cy="4840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9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Online and offline e-business</a:t>
            </a:r>
            <a:r>
              <a:rPr i="1" lang="en-US" sz="2200" u="none">
                <a:solidFill>
                  <a:srgbClr val="FFFFFF"/>
                </a:solidFill>
                <a:latin typeface="Play"/>
                <a:ea typeface="Play"/>
                <a:cs typeface="Play"/>
                <a:sym typeface="Play"/>
              </a:rPr>
              <a:t> promotions</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Attract visitors to sites and may influence purchasing</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Be sure customers are loyal to company, not reward program</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Give away items that display company logo</a:t>
            </a:r>
            <a:endParaRPr sz="2200">
              <a:solidFill>
                <a:srgbClr val="FFFFFF"/>
              </a:solidFill>
              <a:latin typeface="Play"/>
              <a:ea typeface="Play"/>
              <a:cs typeface="Play"/>
              <a:sym typeface="Play"/>
            </a:endParaRPr>
          </a:p>
          <a:p>
            <a:pPr indent="-241300" lvl="2" marL="1143000" marR="0" rtl="0" algn="just">
              <a:lnSpc>
                <a:spcPct val="90000"/>
              </a:lnSpc>
              <a:spcBef>
                <a:spcPts val="400"/>
              </a:spcBef>
              <a:spcAft>
                <a:spcPts val="0"/>
              </a:spcAft>
              <a:buClr>
                <a:srgbClr val="FFFFFF"/>
              </a:buClr>
              <a:buSzPts val="2200"/>
              <a:buFont typeface="Times New Roman"/>
              <a:buChar char="•"/>
            </a:pPr>
            <a:r>
              <a:rPr b="1"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Branders.com</a:t>
            </a:r>
            <a:r>
              <a:rPr i="0" lang="en-US" sz="2200" u="none" cap="none" strike="noStrike">
                <a:solidFill>
                  <a:srgbClr val="FFFFFF"/>
                </a:solidFill>
                <a:latin typeface="Play"/>
                <a:ea typeface="Play"/>
                <a:cs typeface="Play"/>
                <a:sym typeface="Play"/>
              </a:rPr>
              <a:t>, </a:t>
            </a:r>
            <a:r>
              <a:rPr b="1"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iSwag.com</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Frequent-flyer miles </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Offered to consumers for making online purchases</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Increase brand loyalty, offers a reason return visits</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Times New Roman"/>
              <a:buChar char="–"/>
            </a:pPr>
            <a:r>
              <a:rPr i="1" lang="en-US" sz="2200" u="sng" cap="none" strike="noStrike">
                <a:solidFill>
                  <a:srgbClr val="FFFFFF"/>
                </a:solidFill>
                <a:latin typeface="Play"/>
                <a:ea typeface="Play"/>
                <a:cs typeface="Play"/>
                <a:sym typeface="Play"/>
                <a:hlinkClick r:id="rId5">
                  <a:extLst>
                    <a:ext uri="{A12FA001-AC4F-418D-AE19-62706E023703}">
                      <ahyp:hlinkClr val="tx"/>
                    </a:ext>
                  </a:extLst>
                </a:hlinkClick>
              </a:rPr>
              <a:t>ClickRewards</a:t>
            </a:r>
            <a:r>
              <a:rPr i="0" lang="en-US" sz="2200" u="none" cap="none" strike="noStrike">
                <a:solidFill>
                  <a:srgbClr val="FFFFFF"/>
                </a:solidFill>
                <a:latin typeface="Play"/>
                <a:ea typeface="Play"/>
                <a:cs typeface="Play"/>
                <a:sym typeface="Play"/>
              </a:rPr>
              <a:t> allows customers to accumulate </a:t>
            </a:r>
            <a:r>
              <a:rPr i="1" lang="en-US" sz="2200" u="none" cap="none" strike="noStrike">
                <a:solidFill>
                  <a:srgbClr val="FFFFFF"/>
                </a:solidFill>
                <a:latin typeface="Play"/>
                <a:ea typeface="Play"/>
                <a:cs typeface="Play"/>
                <a:sym typeface="Play"/>
              </a:rPr>
              <a:t>ClickMiles</a:t>
            </a:r>
            <a:endParaRPr i="0" sz="2200" u="none" cap="none" strike="noStrike">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Points-based promotion</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Customer performs a prespecified action and receives points to be redeemed for products, services, rebates, discounts, etc.</a:t>
            </a:r>
            <a:endParaRPr sz="2200">
              <a:solidFill>
                <a:srgbClr val="FFFFFF"/>
              </a:solidFill>
              <a:latin typeface="Play"/>
              <a:ea typeface="Play"/>
              <a:cs typeface="Play"/>
              <a:sym typeface="Play"/>
            </a:endParaRPr>
          </a:p>
          <a:p>
            <a:pPr indent="-241300" lvl="2" marL="1143000" marR="0" rtl="0" algn="just">
              <a:lnSpc>
                <a:spcPct val="90000"/>
              </a:lnSpc>
              <a:spcBef>
                <a:spcPts val="40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MyPoints</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p:txBody>
      </p:sp>
      <p:sp>
        <p:nvSpPr>
          <p:cNvPr id="151" name="Google Shape;151;p29"/>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PROMOTIONS</a:t>
            </a:r>
            <a:endParaRPr b="1" sz="3000">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30"/>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Offer discounts when purchases are made online</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Offer free trials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Online coupons</a:t>
            </a:r>
            <a:r>
              <a:rPr i="0" lang="en-US" sz="2200" u="none">
                <a:solidFill>
                  <a:srgbClr val="FFFFFF"/>
                </a:solidFill>
                <a:latin typeface="Play"/>
                <a:ea typeface="Play"/>
                <a:cs typeface="Play"/>
                <a:sym typeface="Play"/>
              </a:rPr>
              <a:t> for online shopping</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Place coupons on sites to bring visitors to your site</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Times New Roman"/>
              <a:buChar char="–"/>
            </a:pPr>
            <a:r>
              <a:rPr i="0" lang="en-US" sz="2200" u="none" cap="none" strike="noStrike">
                <a:solidFill>
                  <a:srgbClr val="FFFFFF"/>
                </a:solidFill>
                <a:latin typeface="Play"/>
                <a:ea typeface="Play"/>
                <a:cs typeface="Play"/>
                <a:sym typeface="Play"/>
              </a:rPr>
              <a:t>Sites that advertise coupons include </a:t>
            </a:r>
            <a:r>
              <a:rPr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DirectCoupons</a:t>
            </a:r>
            <a:r>
              <a:rPr i="0" lang="en-US" sz="2200" u="none" cap="none" strike="noStrike">
                <a:solidFill>
                  <a:srgbClr val="FFFFFF"/>
                </a:solidFill>
                <a:latin typeface="Play"/>
                <a:ea typeface="Play"/>
                <a:cs typeface="Play"/>
                <a:sym typeface="Play"/>
              </a:rPr>
              <a:t>, </a:t>
            </a:r>
            <a:r>
              <a:rPr b="1"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Coolsavings.com</a:t>
            </a:r>
            <a:r>
              <a:rPr b="1" i="0" lang="en-US" sz="2200" u="none" cap="none" strike="noStrike">
                <a:solidFill>
                  <a:srgbClr val="FFFFFF"/>
                </a:solidFill>
                <a:latin typeface="Play"/>
                <a:ea typeface="Play"/>
                <a:cs typeface="Play"/>
                <a:sym typeface="Play"/>
              </a:rPr>
              <a:t> </a:t>
            </a:r>
            <a:r>
              <a:rPr i="0" lang="en-US" sz="2200" u="none" cap="none" strike="noStrike">
                <a:solidFill>
                  <a:srgbClr val="FFFFFF"/>
                </a:solidFill>
                <a:latin typeface="Play"/>
                <a:ea typeface="Play"/>
                <a:cs typeface="Play"/>
                <a:sym typeface="Play"/>
              </a:rPr>
              <a:t>and</a:t>
            </a:r>
            <a:r>
              <a:rPr b="1" i="0" lang="en-US" sz="2200" u="none" cap="none" strike="noStrike">
                <a:solidFill>
                  <a:srgbClr val="FFFFFF"/>
                </a:solidFill>
                <a:latin typeface="Play"/>
                <a:ea typeface="Play"/>
                <a:cs typeface="Play"/>
                <a:sym typeface="Play"/>
              </a:rPr>
              <a:t> </a:t>
            </a:r>
            <a:r>
              <a:rPr b="1"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valupage.com</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Times New Roman"/>
              <a:buChar char="–"/>
            </a:pPr>
            <a:r>
              <a:rPr i="0" lang="en-US" sz="2200" u="none" cap="none" strike="noStrike">
                <a:solidFill>
                  <a:srgbClr val="FFFFFF"/>
                </a:solidFill>
                <a:latin typeface="Play"/>
                <a:ea typeface="Play"/>
                <a:cs typeface="Play"/>
                <a:sym typeface="Play"/>
              </a:rPr>
              <a:t>Offer free promotional items: </a:t>
            </a:r>
            <a:r>
              <a:rPr b="1"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free.com</a:t>
            </a:r>
            <a:r>
              <a:rPr i="0" lang="en-US" sz="2200" u="none" cap="none" strike="noStrike">
                <a:solidFill>
                  <a:srgbClr val="FFFFFF"/>
                </a:solidFill>
                <a:latin typeface="Play"/>
                <a:ea typeface="Play"/>
                <a:cs typeface="Play"/>
                <a:sym typeface="Play"/>
              </a:rPr>
              <a:t>, </a:t>
            </a:r>
            <a:r>
              <a:rPr b="1" i="0" lang="en-US" sz="2200" u="sng" cap="none" strike="noStrike">
                <a:solidFill>
                  <a:srgbClr val="FFFFFF"/>
                </a:solidFill>
                <a:latin typeface="Play"/>
                <a:ea typeface="Play"/>
                <a:cs typeface="Play"/>
                <a:sym typeface="Play"/>
                <a:hlinkClick r:id="rId7">
                  <a:extLst>
                    <a:ext uri="{A12FA001-AC4F-418D-AE19-62706E023703}">
                      <ahyp:hlinkClr val="tx"/>
                    </a:ext>
                  </a:extLst>
                </a:hlinkClick>
              </a:rPr>
              <a:t>free2try.</a:t>
            </a:r>
            <a:r>
              <a:rPr i="0" lang="en-US" sz="2200" u="sng" cap="none" strike="noStrike">
                <a:solidFill>
                  <a:srgbClr val="FFFFFF"/>
                </a:solidFill>
                <a:latin typeface="Play"/>
                <a:ea typeface="Play"/>
                <a:cs typeface="Play"/>
                <a:sym typeface="Play"/>
                <a:hlinkClick r:id="rId8">
                  <a:extLst>
                    <a:ext uri="{A12FA001-AC4F-418D-AE19-62706E023703}">
                      <ahyp:hlinkClr val="tx"/>
                    </a:ext>
                  </a:extLst>
                </a:hlinkClick>
              </a:rPr>
              <a:t>com</a:t>
            </a:r>
            <a:r>
              <a:rPr i="0" lang="en-US" sz="2200" u="none" cap="none" strike="noStrike">
                <a:solidFill>
                  <a:srgbClr val="FFFFFF"/>
                </a:solidFill>
                <a:latin typeface="Play"/>
                <a:ea typeface="Play"/>
                <a:cs typeface="Play"/>
                <a:sym typeface="Play"/>
              </a:rPr>
              <a:t> and </a:t>
            </a:r>
            <a:r>
              <a:rPr b="1" i="0" lang="en-US" sz="2200" u="sng" cap="none" strike="noStrike">
                <a:solidFill>
                  <a:srgbClr val="FFFFFF"/>
                </a:solidFill>
                <a:latin typeface="Play"/>
                <a:ea typeface="Play"/>
                <a:cs typeface="Play"/>
                <a:sym typeface="Play"/>
                <a:hlinkClick r:id="rId9">
                  <a:extLst>
                    <a:ext uri="{A12FA001-AC4F-418D-AE19-62706E023703}">
                      <ahyp:hlinkClr val="tx"/>
                    </a:ext>
                  </a:extLst>
                </a:hlinkClick>
              </a:rPr>
              <a:t>freeshop.com</a:t>
            </a:r>
            <a:endParaRPr i="0" sz="2200" u="none" cap="none" strike="noStrike">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Online promotional tutorial containing information on ways to promote your site found at </a:t>
            </a:r>
            <a:r>
              <a:rPr i="0" lang="en-US" sz="2200" u="sng">
                <a:solidFill>
                  <a:srgbClr val="FFFFFF"/>
                </a:solidFill>
                <a:latin typeface="Play"/>
                <a:ea typeface="Play"/>
                <a:cs typeface="Play"/>
                <a:sym typeface="Play"/>
                <a:hlinkClick r:id="rId10">
                  <a:extLst>
                    <a:ext uri="{A12FA001-AC4F-418D-AE19-62706E023703}">
                      <ahyp:hlinkClr val="tx"/>
                    </a:ext>
                  </a:extLst>
                </a:hlinkClick>
              </a:rPr>
              <a:t>Promotion World</a:t>
            </a:r>
            <a:endParaRPr sz="2200">
              <a:solidFill>
                <a:srgbClr val="FFFFFF"/>
              </a:solidFill>
              <a:latin typeface="Play"/>
              <a:ea typeface="Play"/>
              <a:cs typeface="Play"/>
              <a:sym typeface="Play"/>
            </a:endParaRPr>
          </a:p>
          <a:p>
            <a:pPr indent="-342900" lvl="0" marL="342900" marR="0" rtl="0" algn="l">
              <a:lnSpc>
                <a:spcPct val="100000"/>
              </a:lnSpc>
              <a:spcBef>
                <a:spcPts val="560"/>
              </a:spcBef>
              <a:spcAft>
                <a:spcPts val="0"/>
              </a:spcAft>
              <a:buClr>
                <a:schemeClr val="dk1"/>
              </a:buClr>
              <a:buSzPts val="2800"/>
              <a:buFont typeface="Times New Roman"/>
              <a:buNone/>
            </a:pPr>
            <a:r>
              <a:t/>
            </a:r>
            <a:endParaRPr i="0" sz="2200" u="none">
              <a:solidFill>
                <a:srgbClr val="FFFFFF"/>
              </a:solidFill>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rgbClr val="FFFFFF"/>
              </a:solidFill>
              <a:latin typeface="Play"/>
              <a:ea typeface="Play"/>
              <a:cs typeface="Play"/>
              <a:sym typeface="Play"/>
            </a:endParaRPr>
          </a:p>
        </p:txBody>
      </p:sp>
      <p:sp>
        <p:nvSpPr>
          <p:cNvPr id="157" name="Google Shape;157;p30"/>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PROMOTIONS</a:t>
            </a:r>
            <a:endParaRPr b="1" sz="3000">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31"/>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9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Traditional</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Television, movies, newspapers and magazines  </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Prime-time television slots most expensive times to air commercials</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Times"/>
              <a:buChar char="–"/>
            </a:pPr>
            <a:r>
              <a:rPr i="0" lang="en-US" sz="2200" u="none" cap="none" strike="noStrike">
                <a:solidFill>
                  <a:srgbClr val="FFFFFF"/>
                </a:solidFill>
                <a:latin typeface="Play"/>
                <a:ea typeface="Play"/>
                <a:cs typeface="Play"/>
                <a:sym typeface="Play"/>
              </a:rPr>
              <a:t>(</a:t>
            </a:r>
            <a:r>
              <a:rPr b="1" i="0" lang="en-US" sz="2200" u="none" cap="none" strike="noStrike">
                <a:solidFill>
                  <a:srgbClr val="FFFFFF"/>
                </a:solidFill>
                <a:latin typeface="Play"/>
                <a:ea typeface="Play"/>
                <a:cs typeface="Play"/>
                <a:sym typeface="Play"/>
              </a:rPr>
              <a:t>monster.com</a:t>
            </a:r>
            <a:r>
              <a:rPr i="0" lang="en-US" sz="2200" u="none" cap="none" strike="noStrike">
                <a:solidFill>
                  <a:srgbClr val="FFFFFF"/>
                </a:solidFill>
                <a:latin typeface="Play"/>
                <a:ea typeface="Play"/>
                <a:cs typeface="Play"/>
                <a:sym typeface="Play"/>
              </a:rPr>
              <a:t> advertisement)</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Establish and continually strengthen </a:t>
            </a:r>
            <a:r>
              <a:rPr i="1" lang="en-US" sz="2200" u="none">
                <a:solidFill>
                  <a:srgbClr val="FFFFFF"/>
                </a:solidFill>
                <a:latin typeface="Play"/>
                <a:ea typeface="Play"/>
                <a:cs typeface="Play"/>
                <a:sym typeface="Play"/>
              </a:rPr>
              <a:t>branding</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Brand</a:t>
            </a:r>
            <a:r>
              <a:rPr i="0" lang="en-US" sz="2200" u="none" cap="none" strike="noStrike">
                <a:solidFill>
                  <a:srgbClr val="FFFFFF"/>
                </a:solidFill>
                <a:latin typeface="Play"/>
                <a:ea typeface="Play"/>
                <a:cs typeface="Play"/>
                <a:sym typeface="Play"/>
              </a:rPr>
              <a:t> is a symbol or name that distinguishes a company and its products or services from its competitors and should be unique, recognizable and easy to remember </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Publicize URL on direct mailings and business cards</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Online advertising</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Place links on other sites, register with search engines</a:t>
            </a:r>
            <a:endParaRPr sz="2200">
              <a:solidFill>
                <a:srgbClr val="FFFFFF"/>
              </a:solidFill>
              <a:latin typeface="Play"/>
              <a:ea typeface="Play"/>
              <a:cs typeface="Play"/>
              <a:sym typeface="Play"/>
            </a:endParaRPr>
          </a:p>
        </p:txBody>
      </p:sp>
      <p:sp>
        <p:nvSpPr>
          <p:cNvPr id="163" name="Google Shape;163;p31"/>
          <p:cNvSpPr txBox="1"/>
          <p:nvPr>
            <p:ph type="title"/>
          </p:nvPr>
        </p:nvSpPr>
        <p:spPr>
          <a:xfrm>
            <a:off x="415600" y="2139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E-BUSINESS ADVERTISING</a:t>
            </a:r>
            <a:endParaRPr b="1" sz="3000">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32"/>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Banner ads</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Located on Web pages, act like small billboards, usually contain graphics and an advertising message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Benefits include:</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Increased brand recognition, exposure and possible revenue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Side panel ads </a:t>
            </a:r>
            <a:r>
              <a:rPr i="0" lang="en-US" sz="2200" u="none" cap="none" strike="noStrike">
                <a:solidFill>
                  <a:srgbClr val="FFFFFF"/>
                </a:solidFill>
                <a:latin typeface="Play"/>
                <a:ea typeface="Play"/>
                <a:cs typeface="Play"/>
                <a:sym typeface="Play"/>
              </a:rPr>
              <a:t>or </a:t>
            </a:r>
            <a:r>
              <a:rPr i="1" lang="en-US" sz="2200" u="none" cap="none" strike="noStrike">
                <a:solidFill>
                  <a:srgbClr val="FFFFFF"/>
                </a:solidFill>
                <a:latin typeface="Play"/>
                <a:ea typeface="Play"/>
                <a:cs typeface="Play"/>
                <a:sym typeface="Play"/>
              </a:rPr>
              <a:t>skyscraper banners</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Advertisements that lie vertically on Web sites </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Banner advertisements are losing their effectiveness</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Industry has calculated click-through rates at around .5 percent </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Place logo on banners, enhancing brand recognition </a:t>
            </a:r>
            <a:endParaRPr sz="2200">
              <a:solidFill>
                <a:srgbClr val="FFFFFF"/>
              </a:solidFill>
              <a:latin typeface="Play"/>
              <a:ea typeface="Play"/>
              <a:cs typeface="Play"/>
              <a:sym typeface="Play"/>
            </a:endParaRPr>
          </a:p>
        </p:txBody>
      </p:sp>
      <p:sp>
        <p:nvSpPr>
          <p:cNvPr id="169" name="Google Shape;169;p32"/>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BANNER ADVERTISING</a:t>
            </a:r>
            <a:endParaRPr b="1" sz="3000">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860350" y="280725"/>
            <a:ext cx="10247400" cy="1140300"/>
          </a:xfrm>
          <a:prstGeom prst="rect">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000">
                <a:solidFill>
                  <a:srgbClr val="FF0000"/>
                </a:solidFill>
                <a:latin typeface="Play"/>
                <a:ea typeface="Play"/>
                <a:cs typeface="Play"/>
                <a:sym typeface="Play"/>
              </a:rPr>
              <a:t>INTERNET MARKETING</a:t>
            </a:r>
            <a:endParaRPr sz="4700"/>
          </a:p>
        </p:txBody>
      </p:sp>
      <p:sp>
        <p:nvSpPr>
          <p:cNvPr id="67" name="Google Shape;67;p15"/>
          <p:cNvSpPr txBox="1"/>
          <p:nvPr/>
        </p:nvSpPr>
        <p:spPr>
          <a:xfrm>
            <a:off x="860300" y="1684425"/>
            <a:ext cx="10247400" cy="4583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Questrial"/>
              <a:buNone/>
            </a:pPr>
            <a:r>
              <a:rPr b="1" i="0" lang="en-US" sz="2000" u="sng">
                <a:solidFill>
                  <a:srgbClr val="FFFFFF"/>
                </a:solidFill>
                <a:latin typeface="Play"/>
                <a:ea typeface="Play"/>
                <a:cs typeface="Play"/>
                <a:sym typeface="Play"/>
              </a:rPr>
              <a:t>Outline</a:t>
            </a:r>
            <a:br>
              <a:rPr b="1" i="0" lang="en-US" sz="20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1	Introduction</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2 	Branding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3 	Internet Marketing Research</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4 	E-mail Marketing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5 	Promotions</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6	E-business Advertising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6.1	Banner Advertising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6.2	Buying and Selling Banner Advertising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6.3	Media-Rich Advertising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6.4	Wireless Advertising</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7 	e-Business Public Relations</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8 	Business-to-Business (B2B) Marketing on the Web</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9 	Search Engines</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9.1	META Tags</a:t>
            </a:r>
            <a:br>
              <a:rPr b="1" i="0" lang="en-US" sz="1800" u="none">
                <a:solidFill>
                  <a:srgbClr val="FFFFFF"/>
                </a:solidFill>
                <a:latin typeface="Play"/>
                <a:ea typeface="Play"/>
                <a:cs typeface="Play"/>
                <a:sym typeface="Play"/>
              </a:rPr>
            </a:br>
            <a:r>
              <a:rPr b="1" i="0" lang="en-US" sz="1800" u="none">
                <a:solidFill>
                  <a:srgbClr val="FFFFFF"/>
                </a:solidFill>
                <a:latin typeface="Play"/>
                <a:ea typeface="Play"/>
                <a:cs typeface="Play"/>
                <a:sym typeface="Play"/>
              </a:rPr>
              <a:t>	9.2	Search-Engine Registration</a:t>
            </a:r>
            <a:endParaRPr>
              <a:solidFill>
                <a:srgbClr val="FFFFFF"/>
              </a:solidFill>
              <a:latin typeface="Play"/>
              <a:ea typeface="Play"/>
              <a:cs typeface="Play"/>
              <a:sym typeface="Play"/>
            </a:endParaRPr>
          </a:p>
          <a:p>
            <a:pPr indent="0" lvl="0" marL="0" marR="0" rtl="0" algn="l">
              <a:lnSpc>
                <a:spcPct val="100000"/>
              </a:lnSpc>
              <a:spcBef>
                <a:spcPts val="0"/>
              </a:spcBef>
              <a:spcAft>
                <a:spcPts val="0"/>
              </a:spcAft>
              <a:buNone/>
            </a:pPr>
            <a:r>
              <a:t/>
            </a:r>
            <a:endParaRPr b="1" i="0" sz="1800" u="none">
              <a:solidFill>
                <a:srgbClr val="FFFFFF"/>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2032000" y="1808412"/>
            <a:ext cx="8534401" cy="4255838"/>
          </a:xfrm>
          <a:prstGeom prst="rect">
            <a:avLst/>
          </a:prstGeom>
          <a:noFill/>
          <a:ln cap="flat" cmpd="sng" w="9525">
            <a:solidFill>
              <a:srgbClr val="FFFFFF"/>
            </a:solidFill>
            <a:prstDash val="solid"/>
            <a:round/>
            <a:headEnd len="sm" w="sm" type="none"/>
            <a:tailEnd len="sm" w="sm" type="none"/>
          </a:ln>
        </p:spPr>
      </p:pic>
      <p:sp>
        <p:nvSpPr>
          <p:cNvPr id="175" name="Google Shape;175;p33"/>
          <p:cNvSpPr txBox="1"/>
          <p:nvPr/>
        </p:nvSpPr>
        <p:spPr>
          <a:xfrm>
            <a:off x="5689600" y="6477000"/>
            <a:ext cx="6197700" cy="33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33"/>
          <p:cNvSpPr txBox="1"/>
          <p:nvPr/>
        </p:nvSpPr>
        <p:spPr>
          <a:xfrm>
            <a:off x="1042725" y="6118750"/>
            <a:ext cx="9189600" cy="538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chemeClr val="dk1"/>
              </a:buClr>
              <a:buSzPts val="1600"/>
              <a:buFont typeface="Times"/>
              <a:buNone/>
            </a:pPr>
            <a:r>
              <a:rPr i="0" lang="en-US" sz="2200" u="none" cap="none" strike="noStrike">
                <a:solidFill>
                  <a:schemeClr val="dk1"/>
                </a:solidFill>
                <a:latin typeface="Play"/>
                <a:ea typeface="Play"/>
                <a:cs typeface="Play"/>
                <a:sym typeface="Play"/>
              </a:rPr>
              <a:t>Banner Advertisements. (Courtesy of </a:t>
            </a:r>
            <a:r>
              <a:rPr b="1" i="0" lang="en-US" sz="2200" u="none" cap="none" strike="noStrike">
                <a:solidFill>
                  <a:schemeClr val="dk1"/>
                </a:solidFill>
                <a:latin typeface="Play"/>
                <a:ea typeface="Play"/>
                <a:cs typeface="Play"/>
                <a:sym typeface="Play"/>
              </a:rPr>
              <a:t>GaryCohn.com</a:t>
            </a:r>
            <a:r>
              <a:rPr i="0" lang="en-US" sz="2200" u="none" cap="none" strike="noStrike">
                <a:solidFill>
                  <a:schemeClr val="dk1"/>
                </a:solidFill>
                <a:latin typeface="Play"/>
                <a:ea typeface="Play"/>
                <a:cs typeface="Play"/>
                <a:sym typeface="Play"/>
              </a:rPr>
              <a:t> Marketing.)</a:t>
            </a:r>
            <a:endParaRPr sz="2200">
              <a:latin typeface="Play"/>
              <a:ea typeface="Play"/>
              <a:cs typeface="Play"/>
              <a:sym typeface="Play"/>
            </a:endParaRPr>
          </a:p>
        </p:txBody>
      </p:sp>
      <p:sp>
        <p:nvSpPr>
          <p:cNvPr id="177" name="Google Shape;177;p33"/>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BANNER ADVERTISING</a:t>
            </a:r>
            <a:endParaRPr b="1" sz="3000">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34"/>
          <p:cNvPicPr preferRelativeResize="0"/>
          <p:nvPr/>
        </p:nvPicPr>
        <p:blipFill rotWithShape="1">
          <a:blip r:embed="rId3">
            <a:alphaModFix/>
          </a:blip>
          <a:srcRect b="0" l="0" r="0" t="0"/>
          <a:stretch/>
        </p:blipFill>
        <p:spPr>
          <a:xfrm>
            <a:off x="5087688" y="1439525"/>
            <a:ext cx="1316025" cy="4473549"/>
          </a:xfrm>
          <a:prstGeom prst="rect">
            <a:avLst/>
          </a:prstGeom>
          <a:noFill/>
          <a:ln cap="flat" cmpd="sng" w="9525">
            <a:solidFill>
              <a:srgbClr val="FFFFFF"/>
            </a:solidFill>
            <a:prstDash val="solid"/>
            <a:round/>
            <a:headEnd len="sm" w="sm" type="none"/>
            <a:tailEnd len="sm" w="sm" type="none"/>
          </a:ln>
        </p:spPr>
      </p:pic>
      <p:sp>
        <p:nvSpPr>
          <p:cNvPr id="183" name="Google Shape;183;p34"/>
          <p:cNvSpPr txBox="1"/>
          <p:nvPr/>
        </p:nvSpPr>
        <p:spPr>
          <a:xfrm>
            <a:off x="1117600" y="6096000"/>
            <a:ext cx="9256200" cy="336600"/>
          </a:xfrm>
          <a:prstGeom prst="rect">
            <a:avLst/>
          </a:prstGeom>
          <a:noFill/>
          <a:ln>
            <a:noFill/>
          </a:ln>
        </p:spPr>
        <p:txBody>
          <a:bodyPr anchorCtr="0" anchor="t" bIns="45700" lIns="91425" spcFirstLastPara="1" rIns="91425" wrap="square" tIns="45700">
            <a:noAutofit/>
          </a:bodyPr>
          <a:lstStyle/>
          <a:p>
            <a:pPr indent="0" lvl="2" marL="914400" marR="0" rtl="0" algn="ctr">
              <a:lnSpc>
                <a:spcPct val="100000"/>
              </a:lnSpc>
              <a:spcBef>
                <a:spcPts val="0"/>
              </a:spcBef>
              <a:spcAft>
                <a:spcPts val="0"/>
              </a:spcAft>
              <a:buClr>
                <a:schemeClr val="dk1"/>
              </a:buClr>
              <a:buSzPts val="1600"/>
              <a:buFont typeface="Times"/>
              <a:buNone/>
            </a:pPr>
            <a:r>
              <a:rPr i="0" lang="en-US" sz="2200" u="none" cap="none" strike="noStrike">
                <a:solidFill>
                  <a:schemeClr val="dk1"/>
                </a:solidFill>
                <a:latin typeface="Play"/>
                <a:ea typeface="Play"/>
                <a:cs typeface="Play"/>
                <a:sym typeface="Play"/>
              </a:rPr>
              <a:t>Example of a panel ad. (Courtesy of Venture Capital Online, Inc.)</a:t>
            </a:r>
            <a:endParaRPr sz="2200">
              <a:latin typeface="Play"/>
              <a:ea typeface="Play"/>
              <a:cs typeface="Play"/>
              <a:sym typeface="Play"/>
            </a:endParaRPr>
          </a:p>
        </p:txBody>
      </p:sp>
      <p:sp>
        <p:nvSpPr>
          <p:cNvPr id="184" name="Google Shape;184;p34"/>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BANNER ADVERTISING</a:t>
            </a:r>
            <a:endParaRPr b="1" sz="3000">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35"/>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Inventive color schemes and movement</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Flashing, scrolling text, </a:t>
            </a:r>
            <a:r>
              <a:rPr i="1" lang="en-US" sz="2200" u="none" cap="none" strike="noStrike">
                <a:solidFill>
                  <a:srgbClr val="FFFFFF"/>
                </a:solidFill>
                <a:latin typeface="Play"/>
                <a:ea typeface="Play"/>
                <a:cs typeface="Play"/>
                <a:sym typeface="Play"/>
              </a:rPr>
              <a:t>pop-up boxes</a:t>
            </a:r>
            <a:r>
              <a:rPr i="0" lang="en-US" sz="2200" u="none" cap="none" strike="noStrike">
                <a:solidFill>
                  <a:srgbClr val="FFFFFF"/>
                </a:solidFill>
                <a:latin typeface="Play"/>
                <a:ea typeface="Play"/>
                <a:cs typeface="Play"/>
                <a:sym typeface="Play"/>
              </a:rPr>
              <a:t> and color changes </a:t>
            </a:r>
            <a:endParaRPr sz="2200">
              <a:solidFill>
                <a:srgbClr val="FFFFFF"/>
              </a:solidFill>
              <a:latin typeface="Play"/>
              <a:ea typeface="Play"/>
              <a:cs typeface="Play"/>
              <a:sym typeface="Play"/>
            </a:endParaRPr>
          </a:p>
          <a:p>
            <a:pPr indent="-241300" lvl="2" marL="1143000" marR="0" rtl="0" algn="l">
              <a:lnSpc>
                <a:spcPct val="100000"/>
              </a:lnSpc>
              <a:spcBef>
                <a:spcPts val="400"/>
              </a:spcBef>
              <a:spcAft>
                <a:spcPts val="0"/>
              </a:spcAft>
              <a:buClr>
                <a:srgbClr val="FFFFFF"/>
              </a:buClr>
              <a:buSzPts val="2200"/>
              <a:buFont typeface="Times New Roman"/>
              <a:buChar char="•"/>
            </a:pPr>
            <a:r>
              <a:rPr i="1" lang="en-US" sz="2200" u="none" cap="none" strike="noStrike">
                <a:solidFill>
                  <a:srgbClr val="FFFFFF"/>
                </a:solidFill>
                <a:latin typeface="Play"/>
                <a:ea typeface="Play"/>
                <a:cs typeface="Play"/>
                <a:sym typeface="Play"/>
              </a:rPr>
              <a:t>Pop-up box</a:t>
            </a:r>
            <a:r>
              <a:rPr i="0" lang="en-US" sz="2200" u="none" cap="none" strike="noStrike">
                <a:solidFill>
                  <a:srgbClr val="FFFFFF"/>
                </a:solidFill>
                <a:latin typeface="Play"/>
                <a:ea typeface="Play"/>
                <a:cs typeface="Play"/>
                <a:sym typeface="Play"/>
              </a:rPr>
              <a:t> is a window containing an advertisement that appears separate from the screen the user is viewing, pops up randomly or as a result of user actions (can have a negative effect due to their intrusive nature)</a:t>
            </a:r>
            <a:endParaRPr i="0" sz="2200" u="none" cap="none" strike="noStrike">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Determine the best position on sites for a banner</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Web sites cluttered with ads annoy visitors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Space can be more expensive during high traffic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Exchanging banners with another site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sng">
                <a:solidFill>
                  <a:srgbClr val="FFFFFF"/>
                </a:solidFill>
                <a:latin typeface="Play"/>
                <a:ea typeface="Play"/>
                <a:cs typeface="Play"/>
                <a:sym typeface="Play"/>
                <a:hlinkClick r:id="rId3">
                  <a:extLst>
                    <a:ext uri="{A12FA001-AC4F-418D-AE19-62706E023703}">
                      <ahyp:hlinkClr val="tx"/>
                    </a:ext>
                  </a:extLst>
                </a:hlinkClick>
              </a:rPr>
              <a:t>Adbility</a:t>
            </a:r>
            <a:r>
              <a:rPr i="0" lang="en-US" sz="2200" u="none">
                <a:solidFill>
                  <a:srgbClr val="FFFFFF"/>
                </a:solidFill>
                <a:latin typeface="Play"/>
                <a:ea typeface="Play"/>
                <a:cs typeface="Play"/>
                <a:sym typeface="Play"/>
              </a:rPr>
              <a:t>Adbility and </a:t>
            </a:r>
            <a:r>
              <a:rPr i="0" lang="en-US" sz="2200" u="sng">
                <a:solidFill>
                  <a:srgbClr val="FFFFFF"/>
                </a:solidFill>
                <a:latin typeface="Play"/>
                <a:ea typeface="Play"/>
                <a:cs typeface="Play"/>
                <a:sym typeface="Play"/>
                <a:hlinkClick r:id="rId4">
                  <a:extLst>
                    <a:ext uri="{A12FA001-AC4F-418D-AE19-62706E023703}">
                      <ahyp:hlinkClr val="tx"/>
                    </a:ext>
                  </a:extLst>
                </a:hlinkClick>
              </a:rPr>
              <a:t>BannerTips</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rgbClr val="FFFFFF"/>
              </a:solidFill>
              <a:latin typeface="Play"/>
              <a:ea typeface="Play"/>
              <a:cs typeface="Play"/>
              <a:sym typeface="Play"/>
            </a:endParaRPr>
          </a:p>
        </p:txBody>
      </p:sp>
      <p:sp>
        <p:nvSpPr>
          <p:cNvPr id="190" name="Google Shape;190;p35"/>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BANNER ADVERTISING</a:t>
            </a:r>
            <a:endParaRPr b="1" sz="3000">
              <a:latin typeface="Play"/>
              <a:ea typeface="Play"/>
              <a:cs typeface="Play"/>
              <a:sym typeface="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6"/>
          <p:cNvSpPr txBox="1"/>
          <p:nvPr>
            <p:ph idx="1" type="body"/>
          </p:nvPr>
        </p:nvSpPr>
        <p:spPr>
          <a:xfrm>
            <a:off x="415600" y="1630950"/>
            <a:ext cx="11360700" cy="44610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Buy advertising space on sites that receive a large number of hits and target a similar market </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Selling ad space provides additional income </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Monthly charges for online advertising rarely used</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CPM</a:t>
            </a:r>
            <a:r>
              <a:rPr i="0" lang="en-US" sz="2200" u="none">
                <a:solidFill>
                  <a:srgbClr val="FFFFFF"/>
                </a:solidFill>
                <a:latin typeface="Play"/>
                <a:ea typeface="Play"/>
                <a:cs typeface="Play"/>
                <a:sym typeface="Play"/>
              </a:rPr>
              <a:t> (</a:t>
            </a:r>
            <a:r>
              <a:rPr i="1" lang="en-US" sz="2200" u="none">
                <a:solidFill>
                  <a:srgbClr val="FFFFFF"/>
                </a:solidFill>
                <a:latin typeface="Play"/>
                <a:ea typeface="Play"/>
                <a:cs typeface="Play"/>
                <a:sym typeface="Play"/>
              </a:rPr>
              <a:t>cost per thousand)</a:t>
            </a:r>
            <a:endParaRPr i="0" sz="2200" u="none">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 designated fee for every one thousand people who view the site on which your advertisement is located</a:t>
            </a:r>
            <a:endParaRPr sz="2200">
              <a:solidFill>
                <a:srgbClr val="FFFFFF"/>
              </a:solidFill>
              <a:latin typeface="Play"/>
              <a:ea typeface="Play"/>
              <a:cs typeface="Play"/>
              <a:sym typeface="Play"/>
            </a:endParaRPr>
          </a:p>
          <a:p>
            <a:pPr indent="-203200" lvl="0" marL="342900" marR="0" rtl="0" algn="l">
              <a:lnSpc>
                <a:spcPct val="100000"/>
              </a:lnSpc>
              <a:spcBef>
                <a:spcPts val="440"/>
              </a:spcBef>
              <a:spcAft>
                <a:spcPts val="0"/>
              </a:spcAft>
              <a:buClr>
                <a:schemeClr val="dk1"/>
              </a:buClr>
              <a:buSzPts val="2200"/>
              <a:buFont typeface="Times New Roman"/>
              <a:buNone/>
            </a:pPr>
            <a:r>
              <a:t/>
            </a:r>
            <a:endParaRPr i="0" sz="2200" u="none" cap="none" strike="noStrike">
              <a:solidFill>
                <a:srgbClr val="FFFFFF"/>
              </a:solidFill>
              <a:latin typeface="Play"/>
              <a:ea typeface="Play"/>
              <a:cs typeface="Play"/>
              <a:sym typeface="Play"/>
            </a:endParaRPr>
          </a:p>
        </p:txBody>
      </p:sp>
      <p:sp>
        <p:nvSpPr>
          <p:cNvPr id="196" name="Google Shape;196;p36"/>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BUYING AND SELLING BANNER ADVERTISING</a:t>
            </a:r>
            <a:endParaRPr b="1" sz="3000">
              <a:latin typeface="Play"/>
              <a:ea typeface="Play"/>
              <a:cs typeface="Play"/>
              <a:sym typeface="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7"/>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Unique visitors</a:t>
            </a:r>
            <a:r>
              <a:rPr i="0" lang="en-US" sz="2200" u="none">
                <a:solidFill>
                  <a:srgbClr val="FFFFFF"/>
                </a:solidFill>
                <a:latin typeface="Play"/>
                <a:ea typeface="Play"/>
                <a:cs typeface="Play"/>
                <a:sym typeface="Play"/>
              </a:rPr>
              <a:t> versus total number of </a:t>
            </a:r>
            <a:r>
              <a:rPr i="1" lang="en-US" sz="2200" u="none">
                <a:solidFill>
                  <a:srgbClr val="FFFFFF"/>
                </a:solidFill>
                <a:latin typeface="Play"/>
                <a:ea typeface="Play"/>
                <a:cs typeface="Play"/>
                <a:sym typeface="Play"/>
              </a:rPr>
              <a:t>hits</a:t>
            </a:r>
            <a:endParaRPr i="0" sz="2200" u="none">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Visiting any site registers one </a:t>
            </a:r>
            <a:r>
              <a:rPr i="1" lang="en-US" sz="2200" u="none" cap="none" strike="noStrike">
                <a:solidFill>
                  <a:srgbClr val="FFFFFF"/>
                </a:solidFill>
                <a:latin typeface="Play"/>
                <a:ea typeface="Play"/>
                <a:cs typeface="Play"/>
                <a:sym typeface="Play"/>
              </a:rPr>
              <a:t>unique visit</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Hits</a:t>
            </a:r>
            <a:r>
              <a:rPr i="0" lang="en-US" sz="2200" u="none" cap="none" strike="noStrike">
                <a:solidFill>
                  <a:srgbClr val="FFFFFF"/>
                </a:solidFill>
                <a:latin typeface="Play"/>
                <a:ea typeface="Play"/>
                <a:cs typeface="Play"/>
                <a:sym typeface="Play"/>
              </a:rPr>
              <a:t> are recorded for each object that is downloaded</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To determine the value of a Web site for advertising purposes, use the number of unique visitors, not total hits </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Advertising payment options</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Pay-per-click</a:t>
            </a:r>
            <a:r>
              <a:rPr i="0" lang="en-US" sz="2200" u="none" cap="none" strike="noStrike">
                <a:solidFill>
                  <a:srgbClr val="FFFFFF"/>
                </a:solidFill>
                <a:latin typeface="Play"/>
                <a:ea typeface="Play"/>
                <a:cs typeface="Play"/>
                <a:sym typeface="Play"/>
              </a:rPr>
              <a:t>: you pay the host according to the number of click-throughs to your site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Pay-per-lead</a:t>
            </a:r>
            <a:r>
              <a:rPr i="0" lang="en-US" sz="2200" u="none" cap="none" strike="noStrike">
                <a:solidFill>
                  <a:srgbClr val="FFFFFF"/>
                </a:solidFill>
                <a:latin typeface="Play"/>
                <a:ea typeface="Play"/>
                <a:cs typeface="Play"/>
                <a:sym typeface="Play"/>
              </a:rPr>
              <a:t>: you pay the host for every lead generated from the advertisement</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Pay-per-sale</a:t>
            </a:r>
            <a:r>
              <a:rPr i="0" lang="en-US" sz="2200" u="none" cap="none" strike="noStrike">
                <a:solidFill>
                  <a:srgbClr val="FFFFFF"/>
                </a:solidFill>
                <a:latin typeface="Play"/>
                <a:ea typeface="Play"/>
                <a:cs typeface="Play"/>
                <a:sym typeface="Play"/>
              </a:rPr>
              <a:t>: you pay the host for every sale resulting from a click-through </a:t>
            </a:r>
            <a:endParaRPr sz="2200">
              <a:solidFill>
                <a:srgbClr val="FFFFFF"/>
              </a:solidFill>
              <a:latin typeface="Play"/>
              <a:ea typeface="Play"/>
              <a:cs typeface="Play"/>
              <a:sym typeface="Play"/>
            </a:endParaRPr>
          </a:p>
          <a:p>
            <a:pPr indent="-203200" lvl="0" marL="342900" marR="0" rtl="0" algn="l">
              <a:lnSpc>
                <a:spcPct val="100000"/>
              </a:lnSpc>
              <a:spcBef>
                <a:spcPts val="440"/>
              </a:spcBef>
              <a:spcAft>
                <a:spcPts val="0"/>
              </a:spcAft>
              <a:buClr>
                <a:schemeClr val="dk1"/>
              </a:buClr>
              <a:buSzPts val="2200"/>
              <a:buFont typeface="Times New Roman"/>
              <a:buNone/>
            </a:pPr>
            <a:r>
              <a:t/>
            </a:r>
            <a:endParaRPr i="0" sz="2200" u="none" cap="none" strike="noStrike">
              <a:solidFill>
                <a:srgbClr val="FFFFFF"/>
              </a:solidFill>
              <a:latin typeface="Play"/>
              <a:ea typeface="Play"/>
              <a:cs typeface="Play"/>
              <a:sym typeface="Play"/>
            </a:endParaRPr>
          </a:p>
        </p:txBody>
      </p:sp>
      <p:sp>
        <p:nvSpPr>
          <p:cNvPr id="202" name="Google Shape;202;p37"/>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BUYING AND SELLING BANNER ADVERTISING</a:t>
            </a:r>
            <a:endParaRPr b="1" sz="3000">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8"/>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Selling advertising space </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Provide appropriate contact information on your Web site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Register with organizations that will sell your space for you</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These companies typically charge a percentage of the revenue you receive from the advertisements placed on your site</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ValueClick</a:t>
            </a:r>
            <a:r>
              <a:rPr i="0" lang="en-US" sz="2200" u="none" cap="none" strike="noStrike">
                <a:solidFill>
                  <a:srgbClr val="FFFFFF"/>
                </a:solidFill>
                <a:latin typeface="Play"/>
                <a:ea typeface="Play"/>
                <a:cs typeface="Play"/>
                <a:sym typeface="Play"/>
              </a:rPr>
              <a:t>ValueClick, </a:t>
            </a:r>
            <a:r>
              <a:rPr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DoubleClick</a:t>
            </a:r>
            <a:r>
              <a:rPr i="0" lang="en-US" sz="2200" u="none" cap="none" strike="noStrike">
                <a:solidFill>
                  <a:srgbClr val="FFFFFF"/>
                </a:solidFill>
                <a:latin typeface="Play"/>
                <a:ea typeface="Play"/>
                <a:cs typeface="Play"/>
                <a:sym typeface="Play"/>
              </a:rPr>
              <a:t>ValueClick, DoubleClick, </a:t>
            </a:r>
            <a:r>
              <a:rPr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AdSmart</a:t>
            </a:r>
            <a:r>
              <a:rPr i="0" lang="en-US" sz="2200" u="none" cap="none" strike="noStrike">
                <a:solidFill>
                  <a:srgbClr val="FFFFFF"/>
                </a:solidFill>
                <a:latin typeface="Play"/>
                <a:ea typeface="Play"/>
                <a:cs typeface="Play"/>
                <a:sym typeface="Play"/>
              </a:rPr>
              <a:t>ValueClick, DoubleClick, AdSmart and </a:t>
            </a: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LinkExchange</a:t>
            </a:r>
            <a:endParaRPr sz="2200">
              <a:solidFill>
                <a:srgbClr val="FFFFFF"/>
              </a:solidFill>
              <a:latin typeface="Play"/>
              <a:ea typeface="Play"/>
              <a:cs typeface="Play"/>
              <a:sym typeface="Play"/>
            </a:endParaRPr>
          </a:p>
        </p:txBody>
      </p:sp>
      <p:sp>
        <p:nvSpPr>
          <p:cNvPr id="208" name="Google Shape;208;p38"/>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BUYING AND SELLING BANNER ADVERTISING</a:t>
            </a:r>
            <a:endParaRPr b="1" sz="3000">
              <a:latin typeface="Play"/>
              <a:ea typeface="Play"/>
              <a:cs typeface="Play"/>
              <a:sym typeface="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9"/>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Times New Roman"/>
              <a:buChar char="•"/>
            </a:pPr>
            <a:r>
              <a:rPr i="0" lang="en-US" sz="2200" u="sng">
                <a:solidFill>
                  <a:srgbClr val="FFFFFF"/>
                </a:solidFill>
                <a:latin typeface="Play"/>
                <a:ea typeface="Play"/>
                <a:cs typeface="Play"/>
                <a:sym typeface="Play"/>
                <a:hlinkClick r:id="rId3">
                  <a:extLst>
                    <a:ext uri="{A12FA001-AC4F-418D-AE19-62706E023703}">
                      <ahyp:hlinkClr val="tx"/>
                    </a:ext>
                  </a:extLst>
                </a:hlinkClick>
              </a:rPr>
              <a:t>ValueClick</a:t>
            </a:r>
            <a:r>
              <a:rPr i="0" lang="en-US" sz="2200" u="none">
                <a:solidFill>
                  <a:srgbClr val="FFFFFF"/>
                </a:solidFill>
                <a:latin typeface="Play"/>
                <a:ea typeface="Play"/>
                <a:cs typeface="Play"/>
                <a:sym typeface="Play"/>
              </a:rPr>
              <a:t> acts as a broker for people who want to buy and sell advertising space</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Gives you the option of targeting specific markets</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To buy advertising through ValueClick:</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Design a banner </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Contact a representative of ValueClick to determine what program best fits your advertising needs</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Pre-pay for the service based on the number of visitors you want to receive, a minimum fee is required </a:t>
            </a:r>
            <a:endParaRPr sz="2200">
              <a:solidFill>
                <a:srgbClr val="FFFFFF"/>
              </a:solidFill>
              <a:latin typeface="Play"/>
              <a:ea typeface="Play"/>
              <a:cs typeface="Play"/>
              <a:sym typeface="Play"/>
            </a:endParaRPr>
          </a:p>
        </p:txBody>
      </p:sp>
      <p:sp>
        <p:nvSpPr>
          <p:cNvPr id="214" name="Google Shape;214;p39"/>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VALUE CHECK-BACK FEATURE</a:t>
            </a:r>
            <a:endParaRPr b="1" sz="3000">
              <a:latin typeface="Play"/>
              <a:ea typeface="Play"/>
              <a:cs typeface="Play"/>
              <a:sym typeface="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pic>
        <p:nvPicPr>
          <p:cNvPr id="219" name="Google Shape;219;p40"/>
          <p:cNvPicPr preferRelativeResize="0"/>
          <p:nvPr/>
        </p:nvPicPr>
        <p:blipFill rotWithShape="1">
          <a:blip r:embed="rId3">
            <a:alphaModFix/>
          </a:blip>
          <a:srcRect b="0" l="0" r="0" t="0"/>
          <a:stretch/>
        </p:blipFill>
        <p:spPr>
          <a:xfrm>
            <a:off x="3474250" y="1633300"/>
            <a:ext cx="5243500" cy="4376600"/>
          </a:xfrm>
          <a:prstGeom prst="rect">
            <a:avLst/>
          </a:prstGeom>
          <a:noFill/>
          <a:ln cap="flat" cmpd="sng" w="9525">
            <a:solidFill>
              <a:srgbClr val="FFFFFF"/>
            </a:solidFill>
            <a:prstDash val="solid"/>
            <a:round/>
            <a:headEnd len="sm" w="sm" type="none"/>
            <a:tailEnd len="sm" w="sm" type="none"/>
          </a:ln>
        </p:spPr>
      </p:pic>
      <p:sp>
        <p:nvSpPr>
          <p:cNvPr id="220" name="Google Shape;220;p40"/>
          <p:cNvSpPr txBox="1"/>
          <p:nvPr/>
        </p:nvSpPr>
        <p:spPr>
          <a:xfrm>
            <a:off x="1930400" y="6172200"/>
            <a:ext cx="8082600" cy="336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chemeClr val="dk1"/>
              </a:buClr>
              <a:buSzPts val="1600"/>
              <a:buFont typeface="Times"/>
              <a:buNone/>
            </a:pPr>
            <a:r>
              <a:rPr i="0" lang="en-US" sz="2200" u="none" cap="none" strike="noStrike">
                <a:solidFill>
                  <a:schemeClr val="dk1"/>
                </a:solidFill>
                <a:latin typeface="Play"/>
                <a:ea typeface="Play"/>
                <a:cs typeface="Play"/>
                <a:sym typeface="Play"/>
              </a:rPr>
              <a:t>ValueClick’s home page. (Courtesy of ValueClick, Inc.)</a:t>
            </a:r>
            <a:endParaRPr sz="2200">
              <a:latin typeface="Play"/>
              <a:ea typeface="Play"/>
              <a:cs typeface="Play"/>
              <a:sym typeface="Play"/>
            </a:endParaRPr>
          </a:p>
        </p:txBody>
      </p:sp>
      <p:sp>
        <p:nvSpPr>
          <p:cNvPr id="221" name="Google Shape;221;p40"/>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VALUECLICK FEATURE</a:t>
            </a:r>
            <a:endParaRPr b="1" sz="3000">
              <a:latin typeface="Play"/>
              <a:ea typeface="Play"/>
              <a:cs typeface="Play"/>
              <a:sym typeface="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41"/>
          <p:cNvSpPr txBox="1"/>
          <p:nvPr>
            <p:ph idx="1" type="body"/>
          </p:nvPr>
        </p:nvSpPr>
        <p:spPr>
          <a:xfrm>
            <a:off x="415600" y="1831476"/>
            <a:ext cx="11360700" cy="4260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Offers many </a:t>
            </a:r>
            <a:r>
              <a:rPr i="1" lang="en-US" sz="2200" u="none">
                <a:solidFill>
                  <a:srgbClr val="FFFFFF"/>
                </a:solidFill>
                <a:latin typeface="Play"/>
                <a:ea typeface="Play"/>
                <a:cs typeface="Play"/>
                <a:sym typeface="Play"/>
              </a:rPr>
              <a:t>segmented markets</a:t>
            </a:r>
            <a:r>
              <a:rPr i="0" lang="en-US" sz="2200" u="none">
                <a:solidFill>
                  <a:srgbClr val="FFFFFF"/>
                </a:solidFill>
                <a:latin typeface="Play"/>
                <a:ea typeface="Play"/>
                <a:cs typeface="Play"/>
                <a:sym typeface="Play"/>
              </a:rPr>
              <a:t> for advertising</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Segmented markets are people or companies that are grouped together based on similar characteristics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Earnings depend on number of click-throughs resulting from the advertisements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Pays host monthly if revenues are greater than certain amount</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Offers four options for publishing advertisements on your site</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ValueClick Affiliate, Premium, AdVantage and AdVantage Plus programs</a:t>
            </a:r>
            <a:endParaRPr sz="2200">
              <a:solidFill>
                <a:srgbClr val="FFFFFF"/>
              </a:solidFill>
              <a:latin typeface="Play"/>
              <a:ea typeface="Play"/>
              <a:cs typeface="Play"/>
              <a:sym typeface="Play"/>
            </a:endParaRPr>
          </a:p>
        </p:txBody>
      </p:sp>
      <p:sp>
        <p:nvSpPr>
          <p:cNvPr id="227" name="Google Shape;227;p41"/>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VALUECLICK FEATURE</a:t>
            </a:r>
            <a:endParaRPr b="1" sz="3000">
              <a:latin typeface="Play"/>
              <a:ea typeface="Play"/>
              <a:cs typeface="Play"/>
              <a:sym typeface="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42"/>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Webcasting</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Involves using streaming media to broadcast an event over the Web</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Streaming video</a:t>
            </a:r>
            <a:r>
              <a:rPr i="0" lang="en-US" sz="2200" u="none" cap="none" strike="noStrike">
                <a:solidFill>
                  <a:srgbClr val="FFFFFF"/>
                </a:solidFill>
                <a:latin typeface="Play"/>
                <a:ea typeface="Play"/>
                <a:cs typeface="Play"/>
                <a:sym typeface="Play"/>
              </a:rPr>
              <a:t> simulates television, streaming delivers a flow of data in real time. </a:t>
            </a:r>
            <a:endParaRPr sz="2200">
              <a:solidFill>
                <a:srgbClr val="FFFFFF"/>
              </a:solidFill>
              <a:latin typeface="Play"/>
              <a:ea typeface="Play"/>
              <a:cs typeface="Play"/>
              <a:sym typeface="Play"/>
            </a:endParaRPr>
          </a:p>
          <a:p>
            <a:pPr indent="-241300" lvl="2" marL="1143000" marR="0" rtl="0" algn="l">
              <a:lnSpc>
                <a:spcPct val="100000"/>
              </a:lnSpc>
              <a:spcBef>
                <a:spcPts val="40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Resource Marketing</a:t>
            </a:r>
            <a:r>
              <a:rPr i="0" lang="en-US" sz="2200" u="none" cap="none" strike="noStrike">
                <a:solidFill>
                  <a:srgbClr val="FFFFFF"/>
                </a:solidFill>
                <a:latin typeface="Play"/>
                <a:ea typeface="Play"/>
                <a:cs typeface="Play"/>
                <a:sym typeface="Play"/>
              </a:rPr>
              <a:t>Resource Marketing, </a:t>
            </a:r>
            <a:r>
              <a:rPr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Clear Digital</a:t>
            </a:r>
            <a:r>
              <a:rPr i="0" lang="en-US" sz="2200" u="none" cap="none" strike="noStrike">
                <a:solidFill>
                  <a:srgbClr val="FFFFFF"/>
                </a:solidFill>
                <a:latin typeface="Play"/>
                <a:ea typeface="Play"/>
                <a:cs typeface="Play"/>
                <a:sym typeface="Play"/>
              </a:rPr>
              <a:t>Resource Marketing, Clear Digital, </a:t>
            </a:r>
            <a:r>
              <a:rPr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Navisite</a:t>
            </a:r>
            <a:r>
              <a:rPr i="0" lang="en-US" sz="2200" u="none" cap="none" strike="noStrike">
                <a:solidFill>
                  <a:srgbClr val="FFFFFF"/>
                </a:solidFill>
                <a:latin typeface="Play"/>
                <a:ea typeface="Play"/>
                <a:cs typeface="Play"/>
                <a:sym typeface="Play"/>
              </a:rPr>
              <a:t>Resource Marketing, Clear Digital, Navisite, </a:t>
            </a: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Cyber-Logics</a:t>
            </a:r>
            <a:r>
              <a:rPr i="0" lang="en-US" sz="2200" u="none" cap="none" strike="noStrike">
                <a:solidFill>
                  <a:srgbClr val="FFFFFF"/>
                </a:solidFill>
                <a:latin typeface="Play"/>
                <a:ea typeface="Play"/>
                <a:cs typeface="Play"/>
                <a:sym typeface="Play"/>
              </a:rPr>
              <a:t>, </a:t>
            </a:r>
            <a:r>
              <a:rPr i="0" lang="en-US" sz="2200" u="sng" cap="none" strike="noStrike">
                <a:solidFill>
                  <a:srgbClr val="FFFFFF"/>
                </a:solidFill>
                <a:latin typeface="Play"/>
                <a:ea typeface="Play"/>
                <a:cs typeface="Play"/>
                <a:sym typeface="Play"/>
                <a:hlinkClick r:id="rId7">
                  <a:extLst>
                    <a:ext uri="{A12FA001-AC4F-418D-AE19-62706E023703}">
                      <ahyp:hlinkClr val="tx"/>
                    </a:ext>
                  </a:extLst>
                </a:hlinkClick>
              </a:rPr>
              <a:t>www.streamingmedia.com</a:t>
            </a:r>
            <a:r>
              <a:rPr i="0" lang="en-US" sz="2200" u="none" cap="none" strike="noStrike">
                <a:solidFill>
                  <a:srgbClr val="FFFFFF"/>
                </a:solidFill>
                <a:latin typeface="Play"/>
                <a:ea typeface="Play"/>
                <a:cs typeface="Play"/>
                <a:sym typeface="Play"/>
              </a:rPr>
              <a:t> and </a:t>
            </a:r>
            <a:r>
              <a:rPr i="0" lang="en-US" sz="2200" u="sng" cap="none" strike="noStrike">
                <a:solidFill>
                  <a:srgbClr val="FFFFFF"/>
                </a:solidFill>
                <a:latin typeface="Play"/>
                <a:ea typeface="Play"/>
                <a:cs typeface="Play"/>
                <a:sym typeface="Play"/>
                <a:hlinkClick r:id="rId8">
                  <a:extLst>
                    <a:ext uri="{A12FA001-AC4F-418D-AE19-62706E023703}">
                      <ahyp:hlinkClr val="tx"/>
                    </a:ext>
                  </a:extLst>
                </a:hlinkClick>
              </a:rPr>
              <a:t>Macromedia</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Many people have relatively slow Internet access</a:t>
            </a:r>
            <a:endParaRPr sz="2200">
              <a:solidFill>
                <a:srgbClr val="FFFFFF"/>
              </a:solidFill>
              <a:latin typeface="Play"/>
              <a:ea typeface="Play"/>
              <a:cs typeface="Play"/>
              <a:sym typeface="Play"/>
            </a:endParaRPr>
          </a:p>
          <a:p>
            <a:pPr indent="-241300" lvl="2" marL="1143000" marR="0" rtl="0" algn="l">
              <a:lnSpc>
                <a:spcPct val="10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The slower the connection, the more disconnected the video appears</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9">
                  <a:extLst>
                    <a:ext uri="{A12FA001-AC4F-418D-AE19-62706E023703}">
                      <ahyp:hlinkClr val="tx"/>
                    </a:ext>
                  </a:extLst>
                </a:hlinkClick>
              </a:rPr>
              <a:t>Victoria’s Secret</a:t>
            </a:r>
            <a:r>
              <a:rPr i="0" lang="en-US" sz="2200" u="none" cap="none" strike="noStrike">
                <a:solidFill>
                  <a:srgbClr val="FFFFFF"/>
                </a:solidFill>
                <a:latin typeface="Play"/>
                <a:ea typeface="Play"/>
                <a:cs typeface="Play"/>
                <a:sym typeface="Play"/>
              </a:rPr>
              <a:t> Webcast most popular ever held on Web</a:t>
            </a:r>
            <a:endParaRPr sz="2200">
              <a:solidFill>
                <a:srgbClr val="FFFFFF"/>
              </a:solidFill>
              <a:latin typeface="Play"/>
              <a:ea typeface="Play"/>
              <a:cs typeface="Play"/>
              <a:sym typeface="Play"/>
            </a:endParaRPr>
          </a:p>
          <a:p>
            <a:pPr indent="-203200" lvl="0" marL="342900" marR="0" rtl="0" algn="l">
              <a:lnSpc>
                <a:spcPct val="100000"/>
              </a:lnSpc>
              <a:spcBef>
                <a:spcPts val="440"/>
              </a:spcBef>
              <a:spcAft>
                <a:spcPts val="0"/>
              </a:spcAft>
              <a:buClr>
                <a:schemeClr val="dk1"/>
              </a:buClr>
              <a:buSzPts val="2200"/>
              <a:buFont typeface="Times New Roman"/>
              <a:buNone/>
            </a:pPr>
            <a:r>
              <a:t/>
            </a:r>
            <a:endParaRPr i="0" sz="2200" u="none" cap="none" strike="noStrike">
              <a:solidFill>
                <a:srgbClr val="FFFFFF"/>
              </a:solidFill>
              <a:latin typeface="Play"/>
              <a:ea typeface="Play"/>
              <a:cs typeface="Play"/>
              <a:sym typeface="Play"/>
            </a:endParaRPr>
          </a:p>
        </p:txBody>
      </p:sp>
      <p:sp>
        <p:nvSpPr>
          <p:cNvPr id="233" name="Google Shape;233;p42"/>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MEDIA-RICH ADVERTISING</a:t>
            </a:r>
            <a:endParaRPr b="1" sz="30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415600" y="427802"/>
            <a:ext cx="11360700" cy="9291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000">
                <a:solidFill>
                  <a:srgbClr val="FF0000"/>
                </a:solidFill>
                <a:latin typeface="Play"/>
                <a:ea typeface="Play"/>
                <a:cs typeface="Play"/>
                <a:sym typeface="Play"/>
              </a:rPr>
              <a:t>INTRODUCTION</a:t>
            </a:r>
            <a:endParaRPr sz="3000">
              <a:latin typeface="Play"/>
              <a:ea typeface="Play"/>
              <a:cs typeface="Play"/>
              <a:sym typeface="Play"/>
            </a:endParaRPr>
          </a:p>
        </p:txBody>
      </p:sp>
      <p:sp>
        <p:nvSpPr>
          <p:cNvPr id="73" name="Google Shape;73;p16"/>
          <p:cNvSpPr txBox="1"/>
          <p:nvPr>
            <p:ph idx="1" type="body"/>
          </p:nvPr>
        </p:nvSpPr>
        <p:spPr>
          <a:xfrm>
            <a:off x="415600" y="1617575"/>
            <a:ext cx="11360700" cy="4474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We explore </a:t>
            </a:r>
            <a:r>
              <a:rPr i="1" lang="en-US" sz="2200" u="none" cap="none" strike="noStrike">
                <a:solidFill>
                  <a:srgbClr val="FFFFFF"/>
                </a:solidFill>
                <a:latin typeface="Play"/>
                <a:ea typeface="Play"/>
                <a:cs typeface="Play"/>
                <a:sym typeface="Play"/>
              </a:rPr>
              <a:t>Internet marketing campaign</a:t>
            </a:r>
            <a:r>
              <a:rPr i="0" lang="en-US" sz="2200" u="none" cap="none" strike="noStrike">
                <a:solidFill>
                  <a:srgbClr val="FFFFFF"/>
                </a:solidFill>
                <a:latin typeface="Play"/>
                <a:ea typeface="Play"/>
                <a:cs typeface="Play"/>
                <a:sym typeface="Play"/>
              </a:rPr>
              <a:t> components </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Marketing research, advertising, promotions, public relations, search-engine registration</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lang="en-US" sz="2200">
                <a:solidFill>
                  <a:srgbClr val="FFFFFF"/>
                </a:solidFill>
                <a:latin typeface="Play"/>
                <a:ea typeface="Play"/>
                <a:cs typeface="Play"/>
                <a:sym typeface="Play"/>
              </a:rPr>
              <a:t>Website</a:t>
            </a:r>
            <a:r>
              <a:rPr i="0" lang="en-US" sz="2200" u="none" cap="none" strike="noStrike">
                <a:solidFill>
                  <a:srgbClr val="FFFFFF"/>
                </a:solidFill>
                <a:latin typeface="Play"/>
                <a:ea typeface="Play"/>
                <a:cs typeface="Play"/>
                <a:sym typeface="Play"/>
              </a:rPr>
              <a:t> traffic generation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Keeping user profiles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Recording visits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Analyzing promotional and advertising results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1" lang="en-US" sz="2200" u="none" cap="none" strike="noStrike">
                <a:solidFill>
                  <a:srgbClr val="FFFFFF"/>
                </a:solidFill>
                <a:latin typeface="Play"/>
                <a:ea typeface="Play"/>
                <a:cs typeface="Play"/>
                <a:sym typeface="Play"/>
              </a:rPr>
              <a:t>Target market</a:t>
            </a:r>
            <a:r>
              <a:rPr i="0" lang="en-US" sz="2200" u="none" cap="none" strike="noStrike">
                <a:solidFill>
                  <a:srgbClr val="FFFFFF"/>
                </a:solidFill>
                <a:latin typeface="Play"/>
                <a:ea typeface="Play"/>
                <a:cs typeface="Play"/>
                <a:sym typeface="Play"/>
              </a:rPr>
              <a:t> is the group of people toward whom it is most profitable to aim your marketing </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Use Internet marketing with traditional marketing</a:t>
            </a:r>
            <a:endParaRPr sz="2200">
              <a:solidFill>
                <a:srgbClr val="FFFFFF"/>
              </a:solidFill>
              <a:latin typeface="Play"/>
              <a:ea typeface="Play"/>
              <a:cs typeface="Play"/>
              <a:sym typeface="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43"/>
          <p:cNvSpPr txBox="1"/>
          <p:nvPr>
            <p:ph idx="1" type="body"/>
          </p:nvPr>
        </p:nvSpPr>
        <p:spPr>
          <a:xfrm>
            <a:off x="415600" y="1536625"/>
            <a:ext cx="11360700" cy="4733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Bursting</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There is a substantial build up of content at the receiving end, causing a video to appear smoother</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Play"/>
              <a:buChar char="•"/>
            </a:pPr>
            <a:r>
              <a:rPr b="1"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Burst.com</a:t>
            </a:r>
            <a:endParaRPr i="0" sz="2200" u="none" cap="none" strike="noStrike">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Cross-media advertising</a:t>
            </a:r>
            <a:r>
              <a:rPr i="0" lang="en-US" sz="2200" u="none">
                <a:solidFill>
                  <a:srgbClr val="FFFFFF"/>
                </a:solidFill>
                <a:latin typeface="Play"/>
                <a:ea typeface="Play"/>
                <a:cs typeface="Play"/>
                <a:sym typeface="Play"/>
              </a:rPr>
              <a:t> or </a:t>
            </a:r>
            <a:r>
              <a:rPr i="1" lang="en-US" sz="2200" u="none">
                <a:solidFill>
                  <a:srgbClr val="FFFFFF"/>
                </a:solidFill>
                <a:latin typeface="Play"/>
                <a:ea typeface="Play"/>
                <a:cs typeface="Play"/>
                <a:sym typeface="Play"/>
              </a:rPr>
              <a:t>hybrid advertising</a:t>
            </a:r>
            <a:endParaRPr i="0" sz="2200" u="none">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Involves using a combination of rich media (such as audio, video, images and animations) and traditional advertising forms (such as print, television and radio advertisements) to execute an advertising campaign</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Involve consumers in the advertising process </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Nike</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Times"/>
              <a:buChar char="•"/>
            </a:pPr>
            <a:r>
              <a:rPr i="0" lang="en-US" sz="2200" u="none" cap="none" strike="noStrike">
                <a:solidFill>
                  <a:srgbClr val="FFFFFF"/>
                </a:solidFill>
                <a:latin typeface="Play"/>
                <a:ea typeface="Play"/>
                <a:cs typeface="Play"/>
                <a:sym typeface="Play"/>
              </a:rPr>
              <a:t>WebRIOT, a game show on </a:t>
            </a:r>
            <a:r>
              <a:rPr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MTV</a:t>
            </a:r>
            <a:endParaRPr sz="2200">
              <a:solidFill>
                <a:srgbClr val="FFFFFF"/>
              </a:solidFill>
              <a:latin typeface="Play"/>
              <a:ea typeface="Play"/>
              <a:cs typeface="Play"/>
              <a:sym typeface="Play"/>
            </a:endParaRPr>
          </a:p>
          <a:p>
            <a:pPr indent="-241300" lvl="2" marL="1143000" marR="0" rtl="0" algn="just">
              <a:lnSpc>
                <a:spcPct val="100000"/>
              </a:lnSpc>
              <a:spcBef>
                <a:spcPts val="400"/>
              </a:spcBef>
              <a:spcAft>
                <a:spcPts val="0"/>
              </a:spcAft>
              <a:buClr>
                <a:srgbClr val="FFFFFF"/>
              </a:buClr>
              <a:buSzPts val="2200"/>
              <a:buFont typeface="Times"/>
              <a:buChar char="•"/>
            </a:pPr>
            <a:r>
              <a:rPr i="0" lang="en-US" sz="2200" u="none" cap="none" strike="noStrike">
                <a:solidFill>
                  <a:srgbClr val="FFFFFF"/>
                </a:solidFill>
                <a:latin typeface="Play"/>
                <a:ea typeface="Play"/>
                <a:cs typeface="Play"/>
                <a:sym typeface="Play"/>
              </a:rPr>
              <a:t> </a:t>
            </a: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H2O Design</a:t>
            </a:r>
            <a:r>
              <a:rPr i="0" lang="en-US" sz="2200" u="none" cap="none" strike="noStrike">
                <a:solidFill>
                  <a:srgbClr val="FFFFFF"/>
                </a:solidFill>
                <a:latin typeface="Play"/>
                <a:ea typeface="Play"/>
                <a:cs typeface="Play"/>
                <a:sym typeface="Play"/>
              </a:rPr>
              <a:t> H2O Design and </a:t>
            </a:r>
            <a:r>
              <a:rPr i="0" lang="en-US" sz="2200" u="sng" cap="none" strike="noStrike">
                <a:solidFill>
                  <a:srgbClr val="FFFFFF"/>
                </a:solidFill>
                <a:latin typeface="Play"/>
                <a:ea typeface="Play"/>
                <a:cs typeface="Play"/>
                <a:sym typeface="Play"/>
                <a:hlinkClick r:id="rId7">
                  <a:extLst>
                    <a:ext uri="{A12FA001-AC4F-418D-AE19-62706E023703}">
                      <ahyp:hlinkClr val="tx"/>
                    </a:ext>
                  </a:extLst>
                </a:hlinkClick>
              </a:rPr>
              <a:t>Lot21</a:t>
            </a:r>
            <a:endParaRPr i="0" sz="2200" u="none" cap="none" strike="noStrike">
              <a:solidFill>
                <a:srgbClr val="FFFFFF"/>
              </a:solidFill>
              <a:latin typeface="Play"/>
              <a:ea typeface="Play"/>
              <a:cs typeface="Play"/>
              <a:sym typeface="Play"/>
            </a:endParaRPr>
          </a:p>
          <a:p>
            <a:pPr indent="-215900" lvl="0" marL="342900" marR="0" rtl="0" algn="l">
              <a:lnSpc>
                <a:spcPct val="100000"/>
              </a:lnSpc>
              <a:spcBef>
                <a:spcPts val="400"/>
              </a:spcBef>
              <a:spcAft>
                <a:spcPts val="0"/>
              </a:spcAft>
              <a:buClr>
                <a:schemeClr val="dk1"/>
              </a:buClr>
              <a:buSzPts val="2000"/>
              <a:buFont typeface="Times New Roman"/>
              <a:buNone/>
            </a:pPr>
            <a:r>
              <a:t/>
            </a:r>
            <a:endParaRPr i="0" sz="2200" u="none" cap="none" strike="noStrike">
              <a:solidFill>
                <a:srgbClr val="FFFFFF"/>
              </a:solidFill>
              <a:latin typeface="Play"/>
              <a:ea typeface="Play"/>
              <a:cs typeface="Play"/>
              <a:sym typeface="Play"/>
            </a:endParaRPr>
          </a:p>
        </p:txBody>
      </p:sp>
      <p:sp>
        <p:nvSpPr>
          <p:cNvPr id="239" name="Google Shape;239;p43"/>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MEDIA-RICH ADVERTISING</a:t>
            </a:r>
            <a:endParaRPr b="1" sz="3000">
              <a:latin typeface="Play"/>
              <a:ea typeface="Play"/>
              <a:cs typeface="Play"/>
              <a:sym typeface="Pl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44"/>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1" lang="en-US" sz="2200" u="none">
                <a:solidFill>
                  <a:schemeClr val="dk1"/>
                </a:solidFill>
                <a:latin typeface="Play"/>
                <a:ea typeface="Play"/>
                <a:cs typeface="Play"/>
                <a:sym typeface="Play"/>
              </a:rPr>
              <a:t>Interactive television advertising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Allows people viewing television to interact with what they are seeing on the screen</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Consumers have the ability to choose to learn more about an offer, make a purchase or even request that customer service representatives contact them</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3"/>
              </a:rPr>
              <a:t>RespondTV</a:t>
            </a:r>
            <a:endParaRPr sz="2200">
              <a:latin typeface="Play"/>
              <a:ea typeface="Play"/>
              <a:cs typeface="Play"/>
              <a:sym typeface="Play"/>
            </a:endParaRPr>
          </a:p>
        </p:txBody>
      </p:sp>
      <p:sp>
        <p:nvSpPr>
          <p:cNvPr id="245" name="Google Shape;245;p44"/>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MEDIA-RICH ADVERTISING</a:t>
            </a:r>
            <a:endParaRPr b="1" sz="3000">
              <a:latin typeface="Play"/>
              <a:ea typeface="Play"/>
              <a:cs typeface="Play"/>
              <a:sym typeface="Pl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45"/>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Wireless Internet in early stages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Advertising companies are preparing to take advantage of this medium</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sng">
                <a:solidFill>
                  <a:schemeClr val="hlink"/>
                </a:solidFill>
                <a:latin typeface="Play"/>
                <a:ea typeface="Play"/>
                <a:cs typeface="Play"/>
                <a:sym typeface="Play"/>
                <a:hlinkClick r:id="rId3"/>
              </a:rPr>
              <a:t>SkyGo</a:t>
            </a:r>
            <a:r>
              <a:rPr i="0" lang="en-US" sz="2200" u="non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Wireless advertising company offering real-time wireless delivery and tracking of permission-based campaigns </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sng">
                <a:solidFill>
                  <a:schemeClr val="hlink"/>
                </a:solidFill>
                <a:latin typeface="Play"/>
                <a:ea typeface="Play"/>
                <a:cs typeface="Play"/>
                <a:sym typeface="Play"/>
                <a:hlinkClick r:id="rId4"/>
              </a:rPr>
              <a:t>Adbroadcast</a:t>
            </a:r>
            <a:r>
              <a:rPr i="0" lang="en-US" sz="2200" u="non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Pays people who opt in to receive advertisements on cell phones</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sng">
                <a:solidFill>
                  <a:schemeClr val="hlink"/>
                </a:solidFill>
                <a:latin typeface="Play"/>
                <a:ea typeface="Play"/>
                <a:cs typeface="Play"/>
                <a:sym typeface="Play"/>
                <a:hlinkClick r:id="rId5"/>
              </a:rPr>
              <a:t>GeePS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Offers brick-and-mortar stores wireless advertising targeted toward specific markets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Sends relevant wireless ads to customers as they enter the proximity of a store</a:t>
            </a:r>
            <a:endParaRPr sz="2200">
              <a:latin typeface="Play"/>
              <a:ea typeface="Play"/>
              <a:cs typeface="Play"/>
              <a:sym typeface="Play"/>
            </a:endParaRPr>
          </a:p>
        </p:txBody>
      </p:sp>
      <p:sp>
        <p:nvSpPr>
          <p:cNvPr id="251" name="Google Shape;251;p45"/>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WIRELESS ADVERTISING</a:t>
            </a:r>
            <a:endParaRPr b="1" sz="3000">
              <a:latin typeface="Play"/>
              <a:ea typeface="Play"/>
              <a:cs typeface="Play"/>
              <a:sym typeface="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46"/>
          <p:cNvSpPr txBox="1"/>
          <p:nvPr>
            <p:ph idx="1" type="body"/>
          </p:nvPr>
        </p:nvSpPr>
        <p:spPr>
          <a:xfrm>
            <a:off x="415600" y="1536624"/>
            <a:ext cx="11360700" cy="51075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Public relations</a:t>
            </a:r>
            <a:r>
              <a:rPr i="0" lang="en-US" sz="2200" u="none">
                <a:solidFill>
                  <a:srgbClr val="FFFFFF"/>
                </a:solidFill>
                <a:latin typeface="Play"/>
                <a:ea typeface="Play"/>
                <a:cs typeface="Play"/>
                <a:sym typeface="Play"/>
              </a:rPr>
              <a:t> </a:t>
            </a:r>
            <a:r>
              <a:rPr i="1" lang="en-US" sz="2200" u="none">
                <a:solidFill>
                  <a:srgbClr val="FFFFFF"/>
                </a:solidFill>
                <a:latin typeface="Play"/>
                <a:ea typeface="Play"/>
                <a:cs typeface="Play"/>
                <a:sym typeface="Play"/>
              </a:rPr>
              <a:t>(PR)</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Keeps customers and company current on latest information about products, services and internal and external issues such as company promotions and consumer reactions</a:t>
            </a:r>
            <a:endParaRPr sz="2200">
              <a:solidFill>
                <a:srgbClr val="FFFFFF"/>
              </a:solidFill>
              <a:latin typeface="Play"/>
              <a:ea typeface="Play"/>
              <a:cs typeface="Play"/>
              <a:sym typeface="Play"/>
            </a:endParaRPr>
          </a:p>
          <a:p>
            <a:pPr indent="-304800" lvl="0" marL="342900" marR="0" rtl="0" algn="l">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Methods</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Chat sessions</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Bulletin board</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Special events or functions on Web site</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Trade shows and exhibitions</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Press releases (can be delivered over Web, </a:t>
            </a:r>
            <a:r>
              <a:rPr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PR Web</a:t>
            </a:r>
            <a:r>
              <a:rPr i="0" lang="en-US" sz="2200" u="none" cap="none" strike="noStrike">
                <a:solidFill>
                  <a:srgbClr val="FFFFFF"/>
                </a:solidFill>
                <a:latin typeface="Play"/>
                <a:ea typeface="Play"/>
                <a:cs typeface="Play"/>
                <a:sym typeface="Play"/>
              </a:rPr>
              <a:t>)</a:t>
            </a:r>
            <a:endParaRPr sz="2200">
              <a:solidFill>
                <a:srgbClr val="FFFFFF"/>
              </a:solidFill>
              <a:latin typeface="Play"/>
              <a:ea typeface="Play"/>
              <a:cs typeface="Play"/>
              <a:sym typeface="Play"/>
            </a:endParaRPr>
          </a:p>
          <a:p>
            <a:pPr indent="-241300" lvl="2" marL="1143000" marR="0" rtl="0" algn="l">
              <a:lnSpc>
                <a:spcPct val="9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Printing and distribution, </a:t>
            </a:r>
            <a:r>
              <a:rPr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MediaMap</a:t>
            </a:r>
            <a:endParaRPr sz="2200">
              <a:solidFill>
                <a:srgbClr val="FFFFFF"/>
              </a:solidFill>
              <a:latin typeface="Play"/>
              <a:ea typeface="Play"/>
              <a:cs typeface="Play"/>
              <a:sym typeface="Play"/>
            </a:endParaRPr>
          </a:p>
          <a:p>
            <a:pPr indent="-241300" lvl="2" marL="1143000" marR="0" rtl="0" algn="l">
              <a:lnSpc>
                <a:spcPct val="9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Add link that connects to all press releases </a:t>
            </a:r>
            <a:endParaRPr sz="2200">
              <a:solidFill>
                <a:srgbClr val="FFFFFF"/>
              </a:solidFill>
              <a:latin typeface="Play"/>
              <a:ea typeface="Play"/>
              <a:cs typeface="Play"/>
              <a:sym typeface="Play"/>
            </a:endParaRPr>
          </a:p>
          <a:p>
            <a:pPr indent="-285750" lvl="1" marL="742950" marR="0" rtl="0" algn="l">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Video clips</a:t>
            </a:r>
            <a:endParaRPr sz="2200">
              <a:solidFill>
                <a:srgbClr val="FFFFFF"/>
              </a:solidFill>
              <a:latin typeface="Play"/>
              <a:ea typeface="Play"/>
              <a:cs typeface="Play"/>
              <a:sym typeface="Play"/>
            </a:endParaRPr>
          </a:p>
          <a:p>
            <a:pPr indent="-241300" lvl="2" marL="1143000" marR="0" rtl="0" algn="l">
              <a:lnSpc>
                <a:spcPct val="90000"/>
              </a:lnSpc>
              <a:spcBef>
                <a:spcPts val="400"/>
              </a:spcBef>
              <a:spcAft>
                <a:spcPts val="0"/>
              </a:spcAft>
              <a:buClr>
                <a:srgbClr val="FFFFFF"/>
              </a:buClr>
              <a:buSzPts val="2200"/>
              <a:buFont typeface="Play"/>
              <a:buChar char="•"/>
            </a:pPr>
            <a:r>
              <a:rPr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PR Newswire</a:t>
            </a:r>
            <a:r>
              <a:rPr i="0" lang="en-US" sz="2200" u="none" cap="none" strike="noStrike">
                <a:solidFill>
                  <a:srgbClr val="FFFFFF"/>
                </a:solidFill>
                <a:latin typeface="Play"/>
                <a:ea typeface="Play"/>
                <a:cs typeface="Play"/>
                <a:sym typeface="Play"/>
              </a:rPr>
              <a:t>PR Newswire and </a:t>
            </a: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Business Wire</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15900" lvl="0" marL="342900" marR="0" rtl="0" algn="l">
              <a:lnSpc>
                <a:spcPct val="100000"/>
              </a:lnSpc>
              <a:spcBef>
                <a:spcPts val="400"/>
              </a:spcBef>
              <a:spcAft>
                <a:spcPts val="0"/>
              </a:spcAft>
              <a:buClr>
                <a:schemeClr val="dk1"/>
              </a:buClr>
              <a:buSzPts val="2000"/>
              <a:buFont typeface="Times New Roman"/>
              <a:buNone/>
            </a:pPr>
            <a:r>
              <a:t/>
            </a:r>
            <a:endParaRPr i="0" sz="2200" u="none" cap="none" strike="noStrike">
              <a:solidFill>
                <a:srgbClr val="FFFFFF"/>
              </a:solidFill>
              <a:latin typeface="Play"/>
              <a:ea typeface="Play"/>
              <a:cs typeface="Play"/>
              <a:sym typeface="Play"/>
            </a:endParaRPr>
          </a:p>
        </p:txBody>
      </p:sp>
      <p:sp>
        <p:nvSpPr>
          <p:cNvPr id="257" name="Google Shape;257;p46"/>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BUSINESS PUBLIC RELATIONS</a:t>
            </a:r>
            <a:endParaRPr b="1" sz="3000">
              <a:latin typeface="Play"/>
              <a:ea typeface="Play"/>
              <a:cs typeface="Play"/>
              <a:sym typeface="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47"/>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1" lang="en-US" sz="2200" u="none">
                <a:solidFill>
                  <a:schemeClr val="dk1"/>
                </a:solidFill>
                <a:latin typeface="Play"/>
                <a:ea typeface="Play"/>
                <a:cs typeface="Play"/>
                <a:sym typeface="Play"/>
              </a:rPr>
              <a:t>Crisis management</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Another responsibility of PR, is conducted in response to problems the company is having</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Bridgestore/Firestone, Inc.</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Outsourcing public relations</a:t>
            </a:r>
            <a:endParaRPr sz="2200">
              <a:latin typeface="Play"/>
              <a:ea typeface="Play"/>
              <a:cs typeface="Play"/>
              <a:sym typeface="Play"/>
            </a:endParaRPr>
          </a:p>
          <a:p>
            <a:pPr indent="-165100" lvl="0" marL="342900" marR="0" rtl="0" algn="l">
              <a:lnSpc>
                <a:spcPct val="100000"/>
              </a:lnSpc>
              <a:spcBef>
                <a:spcPts val="560"/>
              </a:spcBef>
              <a:spcAft>
                <a:spcPts val="0"/>
              </a:spcAft>
              <a:buClr>
                <a:schemeClr val="dk1"/>
              </a:buClr>
              <a:buSzPts val="2800"/>
              <a:buFont typeface="Times New Roman"/>
              <a:buNone/>
            </a:pPr>
            <a:r>
              <a:t/>
            </a:r>
            <a:endParaRPr i="0" sz="2200" u="none">
              <a:solidFill>
                <a:schemeClr val="dk1"/>
              </a:solidFill>
              <a:latin typeface="Play"/>
              <a:ea typeface="Play"/>
              <a:cs typeface="Play"/>
              <a:sym typeface="Play"/>
            </a:endParaRPr>
          </a:p>
        </p:txBody>
      </p:sp>
      <p:sp>
        <p:nvSpPr>
          <p:cNvPr id="263" name="Google Shape;263;p47"/>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E-</a:t>
            </a:r>
            <a:r>
              <a:rPr b="1" lang="en-US" sz="3000">
                <a:solidFill>
                  <a:srgbClr val="FF3300"/>
                </a:solidFill>
                <a:latin typeface="Play"/>
                <a:ea typeface="Play"/>
                <a:cs typeface="Play"/>
                <a:sym typeface="Play"/>
              </a:rPr>
              <a:t>BUSINESS PUBLIC RELATIONS</a:t>
            </a:r>
            <a:endParaRPr b="1" sz="3000">
              <a:latin typeface="Play"/>
              <a:ea typeface="Play"/>
              <a:cs typeface="Play"/>
              <a:sym typeface="Pl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48"/>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(B2B) marketing</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Consider distributors, resellers, retailers and partners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Selling to someone who is not the direct user</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Usually more than one person involved in purchasing process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Businesses making large purchases depend on suppliers and expect reliability and delivery of quality products and services on time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Personalization</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Intranets and extranets</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Industry marketplaces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3"/>
              </a:rPr>
              <a:t>Construction.com</a:t>
            </a:r>
            <a:r>
              <a:rPr i="0" lang="en-US" sz="2200" u="none" cap="none" strike="noStrike">
                <a:solidFill>
                  <a:schemeClr val="dk1"/>
                </a:solidFill>
                <a:latin typeface="Play"/>
                <a:ea typeface="Play"/>
                <a:cs typeface="Play"/>
                <a:sym typeface="Play"/>
              </a:rPr>
              <a:t>Construction.com,  </a:t>
            </a:r>
            <a:r>
              <a:rPr i="0" lang="en-US" sz="2200" u="sng" cap="none" strike="noStrike">
                <a:solidFill>
                  <a:schemeClr val="hlink"/>
                </a:solidFill>
                <a:latin typeface="Play"/>
                <a:ea typeface="Play"/>
                <a:cs typeface="Play"/>
                <a:sym typeface="Play"/>
                <a:hlinkClick r:id="rId4"/>
              </a:rPr>
              <a:t>Worldwideretailexchange.com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5"/>
              </a:rPr>
              <a:t>Connect Inc</a:t>
            </a:r>
            <a:r>
              <a:rPr i="0" lang="en-US" sz="2200" u="none" cap="none" strike="noStrike">
                <a:solidFill>
                  <a:schemeClr val="dk1"/>
                </a:solidFill>
                <a:latin typeface="Play"/>
                <a:ea typeface="Play"/>
                <a:cs typeface="Play"/>
                <a:sym typeface="Play"/>
              </a:rPr>
              <a:t>Connect Inc, </a:t>
            </a:r>
            <a:r>
              <a:rPr i="0" lang="en-US" sz="2200" u="sng" cap="none" strike="noStrike">
                <a:solidFill>
                  <a:schemeClr val="hlink"/>
                </a:solidFill>
                <a:latin typeface="Play"/>
                <a:ea typeface="Play"/>
                <a:cs typeface="Play"/>
                <a:sym typeface="Play"/>
                <a:hlinkClick r:id="rId6"/>
              </a:rPr>
              <a:t>Concur Technologies</a:t>
            </a:r>
            <a:r>
              <a:rPr i="0" lang="en-US" sz="2200" u="none" cap="none" strike="noStrike">
                <a:solidFill>
                  <a:schemeClr val="dk1"/>
                </a:solidFill>
                <a:latin typeface="Play"/>
                <a:ea typeface="Play"/>
                <a:cs typeface="Play"/>
                <a:sym typeface="Play"/>
              </a:rPr>
              <a:t>Connect Inc, Concur Technologies and </a:t>
            </a:r>
            <a:r>
              <a:rPr i="0" lang="en-US" sz="2200" u="sng" cap="none" strike="noStrike">
                <a:solidFill>
                  <a:schemeClr val="hlink"/>
                </a:solidFill>
                <a:latin typeface="Play"/>
                <a:ea typeface="Play"/>
                <a:cs typeface="Play"/>
                <a:sym typeface="Play"/>
                <a:hlinkClick r:id="rId7"/>
              </a:rPr>
              <a:t>Ariba</a:t>
            </a:r>
            <a:endParaRPr sz="2200">
              <a:latin typeface="Play"/>
              <a:ea typeface="Play"/>
              <a:cs typeface="Play"/>
              <a:sym typeface="Play"/>
            </a:endParaRPr>
          </a:p>
        </p:txBody>
      </p:sp>
      <p:sp>
        <p:nvSpPr>
          <p:cNvPr id="269" name="Google Shape;269;p48"/>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BUSINESS TO BUSINESS (B2B) MARKETING ON THE WEB</a:t>
            </a:r>
            <a:endParaRPr b="1" sz="3000">
              <a:latin typeface="Play"/>
              <a:ea typeface="Play"/>
              <a:cs typeface="Play"/>
              <a:sym typeface="Pl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49"/>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Search-engine ranking</a:t>
            </a:r>
            <a:r>
              <a:rPr i="0" lang="en-US" sz="2200" u="none">
                <a:solidFill>
                  <a:srgbClr val="FFFFFF"/>
                </a:solidFill>
                <a:latin typeface="Play"/>
                <a:ea typeface="Play"/>
                <a:cs typeface="Play"/>
                <a:sym typeface="Play"/>
              </a:rPr>
              <a:t> important to bring consumers to a site</a:t>
            </a:r>
            <a:endParaRPr sz="2200">
              <a:solidFill>
                <a:srgbClr val="FFFFFF"/>
              </a:solidFill>
              <a:latin typeface="Play"/>
              <a:ea typeface="Play"/>
              <a:cs typeface="Play"/>
              <a:sym typeface="Play"/>
            </a:endParaRPr>
          </a:p>
          <a:p>
            <a:pPr indent="-285750" lvl="1" marL="742950" marR="0" rtl="0" algn="l">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Method used by search engines to rank your Web site will determine how "high" your site appears in search results</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Make sure all Web pages have been published on the Web and linked correctly</a:t>
            </a:r>
            <a:endParaRPr sz="2200">
              <a:solidFill>
                <a:srgbClr val="FFFFFF"/>
              </a:solidFill>
              <a:latin typeface="Play"/>
              <a:ea typeface="Play"/>
              <a:cs typeface="Play"/>
              <a:sym typeface="Play"/>
            </a:endParaRPr>
          </a:p>
          <a:p>
            <a:pPr indent="-304800" lvl="0" marL="342900" marR="0" rtl="0" algn="l">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By registering with search engines a company will increase traffic to its site </a:t>
            </a:r>
            <a:endParaRPr sz="2200">
              <a:solidFill>
                <a:srgbClr val="FFFFFF"/>
              </a:solidFill>
              <a:latin typeface="Play"/>
              <a:ea typeface="Play"/>
              <a:cs typeface="Play"/>
              <a:sym typeface="Play"/>
            </a:endParaRPr>
          </a:p>
        </p:txBody>
      </p:sp>
      <p:sp>
        <p:nvSpPr>
          <p:cNvPr id="275" name="Google Shape;275;p49"/>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SEARCH ENGINES</a:t>
            </a:r>
            <a:endParaRPr b="1" sz="3000">
              <a:latin typeface="Play"/>
              <a:ea typeface="Play"/>
              <a:cs typeface="Play"/>
              <a:sym typeface="Pl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50"/>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100000"/>
              </a:lnSpc>
              <a:spcBef>
                <a:spcPts val="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META tag</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An HTML tag that contains information about a Web page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Does not change how Web page is displayed</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Can contain description of page, keywords and title of page</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Most search engines rank your site by sending out a </a:t>
            </a:r>
            <a:r>
              <a:rPr i="1" lang="en-US" sz="2200" u="none">
                <a:solidFill>
                  <a:srgbClr val="FFFFFF"/>
                </a:solidFill>
                <a:latin typeface="Play"/>
                <a:ea typeface="Play"/>
                <a:cs typeface="Play"/>
                <a:sym typeface="Play"/>
              </a:rPr>
              <a:t>spider</a:t>
            </a:r>
            <a:r>
              <a:rPr i="0" lang="en-US" sz="2200" u="none">
                <a:solidFill>
                  <a:srgbClr val="FFFFFF"/>
                </a:solidFill>
                <a:latin typeface="Play"/>
                <a:ea typeface="Play"/>
                <a:cs typeface="Play"/>
                <a:sym typeface="Play"/>
              </a:rPr>
              <a:t> to inspect the site</a:t>
            </a:r>
            <a:endParaRPr sz="2200">
              <a:solidFill>
                <a:srgbClr val="FFFFFF"/>
              </a:solidFill>
              <a:latin typeface="Play"/>
              <a:ea typeface="Play"/>
              <a:cs typeface="Play"/>
              <a:sym typeface="Play"/>
            </a:endParaRPr>
          </a:p>
          <a:p>
            <a:pPr indent="-285750" lvl="1" marL="742950" marR="0" rtl="0" algn="just">
              <a:lnSpc>
                <a:spcPct val="10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The spider reads the META tags, determines the relevance of the Web page’s information and keywords and ranks the site according to that visit’s findings</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Examine competitors’ sites to see what META tags they are using</a:t>
            </a:r>
            <a:endParaRPr sz="2200">
              <a:solidFill>
                <a:srgbClr val="FFFFFF"/>
              </a:solidFill>
              <a:latin typeface="Play"/>
              <a:ea typeface="Play"/>
              <a:cs typeface="Play"/>
              <a:sym typeface="Play"/>
            </a:endParaRPr>
          </a:p>
          <a:p>
            <a:pPr indent="-304800" lvl="0" marL="342900" marR="0" rtl="0" algn="just">
              <a:lnSpc>
                <a:spcPct val="10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Top ten results</a:t>
            </a:r>
            <a:endParaRPr sz="2200">
              <a:solidFill>
                <a:srgbClr val="FFFFFF"/>
              </a:solidFill>
              <a:latin typeface="Play"/>
              <a:ea typeface="Play"/>
              <a:cs typeface="Play"/>
              <a:sym typeface="Play"/>
            </a:endParaRPr>
          </a:p>
        </p:txBody>
      </p:sp>
      <p:sp>
        <p:nvSpPr>
          <p:cNvPr id="281" name="Google Shape;281;p50"/>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META TAGS</a:t>
            </a:r>
            <a:endParaRPr b="1" sz="3000">
              <a:latin typeface="Play"/>
              <a:ea typeface="Play"/>
              <a:cs typeface="Play"/>
              <a:sym typeface="Pl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51"/>
          <p:cNvSpPr txBox="1"/>
          <p:nvPr>
            <p:ph idx="1" type="body"/>
          </p:nvPr>
        </p:nvSpPr>
        <p:spPr>
          <a:xfrm>
            <a:off x="415600" y="1536624"/>
            <a:ext cx="11360700" cy="51330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just">
              <a:lnSpc>
                <a:spcPct val="90000"/>
              </a:lnSpc>
              <a:spcBef>
                <a:spcPts val="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Submit keywords and a description of business </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Search engine will add information to its database</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Registering will increase the possibility that a site will make an appearance in search-engine results</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0" lang="en-US" sz="2200" u="none">
                <a:solidFill>
                  <a:srgbClr val="FFFFFF"/>
                </a:solidFill>
                <a:latin typeface="Play"/>
                <a:ea typeface="Play"/>
                <a:cs typeface="Play"/>
                <a:sym typeface="Play"/>
              </a:rPr>
              <a:t>Many search engines do not charge a fee for registering </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3">
                  <a:extLst>
                    <a:ext uri="{A12FA001-AC4F-418D-AE19-62706E023703}">
                      <ahyp:hlinkClr val="tx"/>
                    </a:ext>
                  </a:extLst>
                </a:hlinkClick>
              </a:rPr>
              <a:t>AltaVista</a:t>
            </a:r>
            <a:r>
              <a:rPr i="0" lang="en-US" sz="2200" u="none" cap="none" strike="noStrike">
                <a:solidFill>
                  <a:srgbClr val="FFFFFF"/>
                </a:solidFill>
                <a:latin typeface="Play"/>
                <a:ea typeface="Play"/>
                <a:cs typeface="Play"/>
                <a:sym typeface="Play"/>
              </a:rPr>
              <a:t>AltaVista, </a:t>
            </a:r>
            <a:r>
              <a:rPr i="0" lang="en-US" sz="2200" u="sng" cap="none" strike="noStrike">
                <a:solidFill>
                  <a:srgbClr val="FFFFFF"/>
                </a:solidFill>
                <a:latin typeface="Play"/>
                <a:ea typeface="Play"/>
                <a:cs typeface="Play"/>
                <a:sym typeface="Play"/>
                <a:hlinkClick r:id="rId4">
                  <a:extLst>
                    <a:ext uri="{A12FA001-AC4F-418D-AE19-62706E023703}">
                      <ahyp:hlinkClr val="tx"/>
                    </a:ext>
                  </a:extLst>
                </a:hlinkClick>
              </a:rPr>
              <a:t>Yahoo!</a:t>
            </a:r>
            <a:r>
              <a:rPr i="0" lang="en-US" sz="2200" u="none" cap="none" strike="noStrike">
                <a:solidFill>
                  <a:srgbClr val="FFFFFF"/>
                </a:solidFill>
                <a:latin typeface="Play"/>
                <a:ea typeface="Play"/>
                <a:cs typeface="Play"/>
                <a:sym typeface="Play"/>
              </a:rPr>
              <a:t>AltaVista, Yahoo!, </a:t>
            </a:r>
            <a:r>
              <a:rPr i="0" lang="en-US" sz="2200" u="sng" cap="none" strike="noStrike">
                <a:solidFill>
                  <a:srgbClr val="FFFFFF"/>
                </a:solidFill>
                <a:latin typeface="Play"/>
                <a:ea typeface="Play"/>
                <a:cs typeface="Play"/>
                <a:sym typeface="Play"/>
                <a:hlinkClick r:id="rId5">
                  <a:extLst>
                    <a:ext uri="{A12FA001-AC4F-418D-AE19-62706E023703}">
                      <ahyp:hlinkClr val="tx"/>
                    </a:ext>
                  </a:extLst>
                </a:hlinkClick>
              </a:rPr>
              <a:t>Lycos</a:t>
            </a:r>
            <a:r>
              <a:rPr i="0" lang="en-US" sz="2200" u="none" cap="none" strike="noStrike">
                <a:solidFill>
                  <a:srgbClr val="FFFFFF"/>
                </a:solidFill>
                <a:latin typeface="Play"/>
                <a:ea typeface="Play"/>
                <a:cs typeface="Play"/>
                <a:sym typeface="Play"/>
              </a:rPr>
              <a:t>AltaVista, Yahoo!, Lycos, </a:t>
            </a:r>
            <a:r>
              <a:rPr i="0" lang="en-US" sz="2200" u="sng" cap="none" strike="noStrike">
                <a:solidFill>
                  <a:srgbClr val="FFFFFF"/>
                </a:solidFill>
                <a:latin typeface="Play"/>
                <a:ea typeface="Play"/>
                <a:cs typeface="Play"/>
                <a:sym typeface="Play"/>
                <a:hlinkClick r:id="rId6">
                  <a:extLst>
                    <a:ext uri="{A12FA001-AC4F-418D-AE19-62706E023703}">
                      <ahyp:hlinkClr val="tx"/>
                    </a:ext>
                  </a:extLst>
                </a:hlinkClick>
              </a:rPr>
              <a:t>Excite</a:t>
            </a:r>
            <a:r>
              <a:rPr i="0" lang="en-US" sz="2200" u="none" cap="none" strike="noStrike">
                <a:solidFill>
                  <a:srgbClr val="FFFFFF"/>
                </a:solidFill>
                <a:latin typeface="Play"/>
                <a:ea typeface="Play"/>
                <a:cs typeface="Play"/>
                <a:sym typeface="Play"/>
              </a:rPr>
              <a:t>AltaVista, Yahoo!, Lycos, Excite, </a:t>
            </a:r>
            <a:r>
              <a:rPr i="0" lang="en-US" sz="2200" u="sng" cap="none" strike="noStrike">
                <a:solidFill>
                  <a:srgbClr val="FFFFFF"/>
                </a:solidFill>
                <a:latin typeface="Play"/>
                <a:ea typeface="Play"/>
                <a:cs typeface="Play"/>
                <a:sym typeface="Play"/>
                <a:hlinkClick r:id="rId7">
                  <a:extLst>
                    <a:ext uri="{A12FA001-AC4F-418D-AE19-62706E023703}">
                      <ahyp:hlinkClr val="tx"/>
                    </a:ext>
                  </a:extLst>
                </a:hlinkClick>
              </a:rPr>
              <a:t>Google</a:t>
            </a:r>
            <a:r>
              <a:rPr i="0" lang="en-US" sz="2200" u="none" cap="none" strike="noStrike">
                <a:solidFill>
                  <a:srgbClr val="FFFFFF"/>
                </a:solidFill>
                <a:latin typeface="Play"/>
                <a:ea typeface="Play"/>
                <a:cs typeface="Play"/>
                <a:sym typeface="Play"/>
              </a:rPr>
              <a:t>AltaVista, Yahoo!, Lycos, Excite, Google and </a:t>
            </a:r>
            <a:r>
              <a:rPr i="0" lang="en-US" sz="2200" u="sng" cap="none" strike="noStrike">
                <a:solidFill>
                  <a:srgbClr val="FFFFFF"/>
                </a:solidFill>
                <a:latin typeface="Play"/>
                <a:ea typeface="Play"/>
                <a:cs typeface="Play"/>
                <a:sym typeface="Play"/>
                <a:hlinkClick r:id="rId8">
                  <a:extLst>
                    <a:ext uri="{A12FA001-AC4F-418D-AE19-62706E023703}">
                      <ahyp:hlinkClr val="tx"/>
                    </a:ext>
                  </a:extLst>
                </a:hlinkClick>
              </a:rPr>
              <a:t>Ask Jeeves</a:t>
            </a:r>
            <a:r>
              <a:rPr i="0" lang="en-US" sz="2200" u="none" cap="none" strike="noStrik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41300" lvl="2" marL="1143000" marR="0" rtl="0" algn="just">
              <a:lnSpc>
                <a:spcPct val="90000"/>
              </a:lnSpc>
              <a:spcBef>
                <a:spcPts val="40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Ask Jeeves uses </a:t>
            </a:r>
            <a:r>
              <a:rPr i="1" lang="en-US" sz="2200" u="none" cap="none" strike="noStrike">
                <a:solidFill>
                  <a:srgbClr val="FFFFFF"/>
                </a:solidFill>
                <a:latin typeface="Play"/>
                <a:ea typeface="Play"/>
                <a:cs typeface="Play"/>
                <a:sym typeface="Play"/>
              </a:rPr>
              <a:t>natural-language technology</a:t>
            </a:r>
            <a:r>
              <a:rPr i="0" lang="en-US" sz="2200" u="none" cap="none" strike="noStrike">
                <a:solidFill>
                  <a:srgbClr val="FFFFFF"/>
                </a:solidFill>
                <a:latin typeface="Play"/>
                <a:ea typeface="Play"/>
                <a:cs typeface="Play"/>
                <a:sym typeface="Play"/>
              </a:rPr>
              <a:t> that allows people to enter their search subjects in the form of questions</a:t>
            </a:r>
            <a:endParaRPr sz="2200">
              <a:solidFill>
                <a:srgbClr val="FFFFFF"/>
              </a:solidFill>
              <a:latin typeface="Play"/>
              <a:ea typeface="Play"/>
              <a:cs typeface="Play"/>
              <a:sym typeface="Play"/>
            </a:endParaRPr>
          </a:p>
          <a:p>
            <a:pPr indent="-304800" lvl="0" marL="342900" marR="0" rtl="0" algn="just">
              <a:lnSpc>
                <a:spcPct val="90000"/>
              </a:lnSpc>
              <a:spcBef>
                <a:spcPts val="560"/>
              </a:spcBef>
              <a:spcAft>
                <a:spcPts val="0"/>
              </a:spcAft>
              <a:buClr>
                <a:srgbClr val="FFFFFF"/>
              </a:buClr>
              <a:buSzPts val="2200"/>
              <a:buFont typeface="Play"/>
              <a:buChar char="•"/>
            </a:pPr>
            <a:r>
              <a:rPr i="1" lang="en-US" sz="2200" u="none">
                <a:solidFill>
                  <a:srgbClr val="FFFFFF"/>
                </a:solidFill>
                <a:latin typeface="Play"/>
                <a:ea typeface="Play"/>
                <a:cs typeface="Play"/>
                <a:sym typeface="Play"/>
              </a:rPr>
              <a:t>Metasearch engines</a:t>
            </a:r>
            <a:r>
              <a:rPr i="0" lang="en-US" sz="2200" u="none">
                <a:solidFill>
                  <a:srgbClr val="FFFFFF"/>
                </a:solidFill>
                <a:latin typeface="Play"/>
                <a:ea typeface="Play"/>
                <a:cs typeface="Play"/>
                <a:sym typeface="Play"/>
              </a:rPr>
              <a:t> </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Play"/>
              <a:buChar char="–"/>
            </a:pPr>
            <a:r>
              <a:rPr i="0" lang="en-US" sz="2200" u="none" cap="none" strike="noStrike">
                <a:solidFill>
                  <a:srgbClr val="FFFFFF"/>
                </a:solidFill>
                <a:latin typeface="Play"/>
                <a:ea typeface="Play"/>
                <a:cs typeface="Play"/>
                <a:sym typeface="Play"/>
              </a:rPr>
              <a:t>Aggregate results from a variety of search engines</a:t>
            </a:r>
            <a:endParaRPr sz="2200">
              <a:solidFill>
                <a:srgbClr val="FFFFFF"/>
              </a:solidFill>
              <a:latin typeface="Play"/>
              <a:ea typeface="Play"/>
              <a:cs typeface="Play"/>
              <a:sym typeface="Play"/>
            </a:endParaRPr>
          </a:p>
          <a:p>
            <a:pPr indent="-285750" lvl="1" marL="742950" marR="0" rtl="0" algn="just">
              <a:lnSpc>
                <a:spcPct val="90000"/>
              </a:lnSpc>
              <a:spcBef>
                <a:spcPts val="440"/>
              </a:spcBef>
              <a:spcAft>
                <a:spcPts val="0"/>
              </a:spcAft>
              <a:buClr>
                <a:srgbClr val="FFFFFF"/>
              </a:buClr>
              <a:buSzPts val="2200"/>
              <a:buFont typeface="Times New Roman"/>
              <a:buChar char="–"/>
            </a:pPr>
            <a:r>
              <a:rPr i="0" lang="en-US" sz="2200" u="sng" cap="none" strike="noStrike">
                <a:solidFill>
                  <a:srgbClr val="FFFFFF"/>
                </a:solidFill>
                <a:latin typeface="Play"/>
                <a:ea typeface="Play"/>
                <a:cs typeface="Play"/>
                <a:sym typeface="Play"/>
                <a:hlinkClick r:id="rId9">
                  <a:extLst>
                    <a:ext uri="{A12FA001-AC4F-418D-AE19-62706E023703}">
                      <ahyp:hlinkClr val="tx"/>
                    </a:ext>
                  </a:extLst>
                </a:hlinkClick>
              </a:rPr>
              <a:t>Metacrawler</a:t>
            </a:r>
            <a:r>
              <a:rPr i="0" lang="en-US" sz="2200" u="none" cap="none" strike="noStrike">
                <a:solidFill>
                  <a:srgbClr val="FFFFFF"/>
                </a:solidFill>
                <a:latin typeface="Play"/>
                <a:ea typeface="Play"/>
                <a:cs typeface="Play"/>
                <a:sym typeface="Play"/>
              </a:rPr>
              <a:t>  and </a:t>
            </a:r>
            <a:r>
              <a:rPr b="1" i="0" lang="en-US" sz="2200" u="sng" cap="none" strike="noStrike">
                <a:solidFill>
                  <a:srgbClr val="FFFFFF"/>
                </a:solidFill>
                <a:latin typeface="Play"/>
                <a:ea typeface="Play"/>
                <a:cs typeface="Play"/>
                <a:sym typeface="Play"/>
                <a:hlinkClick r:id="rId10">
                  <a:extLst>
                    <a:ext uri="{A12FA001-AC4F-418D-AE19-62706E023703}">
                      <ahyp:hlinkClr val="tx"/>
                    </a:ext>
                  </a:extLst>
                </a:hlinkClick>
              </a:rPr>
              <a:t>FrameSearch.net</a:t>
            </a:r>
            <a:endParaRPr sz="2200">
              <a:solidFill>
                <a:srgbClr val="FFFFFF"/>
              </a:solidFill>
              <a:latin typeface="Play"/>
              <a:ea typeface="Play"/>
              <a:cs typeface="Play"/>
              <a:sym typeface="Play"/>
            </a:endParaRPr>
          </a:p>
        </p:txBody>
      </p:sp>
      <p:sp>
        <p:nvSpPr>
          <p:cNvPr id="287" name="Google Shape;287;p51"/>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SEARCH ENGINE REGISTRATION</a:t>
            </a:r>
            <a:endParaRPr b="1" sz="3000">
              <a:latin typeface="Play"/>
              <a:ea typeface="Play"/>
              <a:cs typeface="Play"/>
              <a:sym typeface="Pl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52"/>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SEARCH ENGINE REGISTRATION</a:t>
            </a:r>
            <a:endParaRPr b="1" sz="3000">
              <a:latin typeface="Play"/>
              <a:ea typeface="Play"/>
              <a:cs typeface="Play"/>
              <a:sym typeface="Play"/>
            </a:endParaRPr>
          </a:p>
        </p:txBody>
      </p:sp>
      <p:sp>
        <p:nvSpPr>
          <p:cNvPr id="293" name="Google Shape;293;p52"/>
          <p:cNvSpPr txBox="1"/>
          <p:nvPr>
            <p:ph idx="4294967295"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444500" lvl="0" marL="609600" rtl="0" algn="l">
              <a:lnSpc>
                <a:spcPct val="111111"/>
              </a:lnSpc>
              <a:spcBef>
                <a:spcPts val="0"/>
              </a:spcBef>
              <a:spcAft>
                <a:spcPts val="0"/>
              </a:spcAft>
              <a:buClr>
                <a:srgbClr val="FFFFFF"/>
              </a:buClr>
              <a:buSzPts val="2200"/>
              <a:buFont typeface="Play"/>
              <a:buChar char="•"/>
            </a:pPr>
            <a:r>
              <a:rPr b="1" i="1" lang="en-US" sz="2200">
                <a:solidFill>
                  <a:srgbClr val="FFFFFF"/>
                </a:solidFill>
                <a:highlight>
                  <a:srgbClr val="000000"/>
                </a:highlight>
                <a:latin typeface="Play"/>
                <a:ea typeface="Play"/>
                <a:cs typeface="Play"/>
                <a:sym typeface="Play"/>
              </a:rPr>
              <a:t>WHAT IS SEARCH ENGINE REGISTRATION (SER)?</a:t>
            </a:r>
            <a:endParaRPr b="1" i="1" sz="2200">
              <a:solidFill>
                <a:srgbClr val="FFFFFF"/>
              </a:solidFill>
              <a:highlight>
                <a:srgbClr val="000000"/>
              </a:highlight>
              <a:latin typeface="Play"/>
              <a:ea typeface="Play"/>
              <a:cs typeface="Play"/>
              <a:sym typeface="Play"/>
            </a:endParaRPr>
          </a:p>
          <a:p>
            <a:pPr indent="-444500" lvl="0" marL="609600" rtl="0" algn="just">
              <a:lnSpc>
                <a:spcPct val="133333"/>
              </a:lnSpc>
              <a:spcBef>
                <a:spcPts val="0"/>
              </a:spcBef>
              <a:spcAft>
                <a:spcPts val="0"/>
              </a:spcAft>
              <a:buClr>
                <a:srgbClr val="FFFFFF"/>
              </a:buClr>
              <a:buSzPts val="2200"/>
              <a:buFont typeface="Play"/>
              <a:buChar char="•"/>
            </a:pPr>
            <a:r>
              <a:rPr lang="en-US" sz="2200">
                <a:solidFill>
                  <a:srgbClr val="FFFFFF"/>
                </a:solidFill>
                <a:highlight>
                  <a:srgbClr val="000000"/>
                </a:highlight>
                <a:latin typeface="Play"/>
                <a:ea typeface="Play"/>
                <a:cs typeface="Play"/>
                <a:sym typeface="Play"/>
              </a:rPr>
              <a:t>Search Engine Registration is the step of submitting your site to search engines to let them know that it exists. Registering your website then gives search engines the opportunity to “crawl” and index your website. This is what allows your website to begin appearing on search engines so that potential customers can discover it.</a:t>
            </a:r>
            <a:endParaRPr i="1" sz="2200">
              <a:solidFill>
                <a:srgbClr val="FFFFFF"/>
              </a:solidFill>
              <a:highlight>
                <a:srgbClr val="000000"/>
              </a:highlight>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415600" y="334200"/>
            <a:ext cx="11360700" cy="9357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000">
                <a:solidFill>
                  <a:srgbClr val="FF0000"/>
                </a:solidFill>
                <a:latin typeface="Play"/>
                <a:ea typeface="Play"/>
                <a:cs typeface="Play"/>
                <a:sym typeface="Play"/>
              </a:rPr>
              <a:t>BRANDING</a:t>
            </a:r>
            <a:endParaRPr sz="3000"/>
          </a:p>
        </p:txBody>
      </p:sp>
      <p:sp>
        <p:nvSpPr>
          <p:cNvPr id="79" name="Google Shape;79;p17"/>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Brand</a:t>
            </a:r>
            <a:r>
              <a:rPr i="0" lang="en-US" sz="2200" u="none" cap="none" strike="noStrik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Typically defined as a name, logo or symbol that helps one identify a company’s products or services</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Customers’ experience can be considered part of its brand</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cap="none" strike="noStrike">
                <a:solidFill>
                  <a:schemeClr val="dk1"/>
                </a:solidFill>
                <a:latin typeface="Play"/>
                <a:ea typeface="Play"/>
                <a:cs typeface="Play"/>
                <a:sym typeface="Play"/>
              </a:rPr>
              <a:t>Brand equity</a:t>
            </a:r>
            <a:r>
              <a:rPr i="0" lang="en-US" sz="2200" u="none" cap="none" strike="noStrik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Includes the value of tangible and intangible items, such as a brand and its monetary value over time, customer perceptions and customer loyalty to a company and its products or services</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Internet-only businesses must develop a brand that customers trust and value</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Brand uniformity will increase brand recognition </a:t>
            </a:r>
            <a:endParaRPr sz="2200">
              <a:latin typeface="Play"/>
              <a:ea typeface="Play"/>
              <a:cs typeface="Play"/>
              <a:sym typeface="Pl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pic>
        <p:nvPicPr>
          <p:cNvPr id="298" name="Google Shape;298;p53"/>
          <p:cNvPicPr preferRelativeResize="0"/>
          <p:nvPr/>
        </p:nvPicPr>
        <p:blipFill>
          <a:blip r:embed="rId3">
            <a:alphaModFix/>
          </a:blip>
          <a:stretch>
            <a:fillRect/>
          </a:stretch>
        </p:blipFill>
        <p:spPr>
          <a:xfrm>
            <a:off x="3427625" y="1472775"/>
            <a:ext cx="4711260" cy="5227499"/>
          </a:xfrm>
          <a:prstGeom prst="rect">
            <a:avLst/>
          </a:prstGeom>
          <a:noFill/>
          <a:ln cap="flat" cmpd="sng" w="9525">
            <a:solidFill>
              <a:srgbClr val="FFFFFF"/>
            </a:solidFill>
            <a:prstDash val="solid"/>
            <a:round/>
            <a:headEnd len="sm" w="sm" type="none"/>
            <a:tailEnd len="sm" w="sm" type="none"/>
          </a:ln>
        </p:spPr>
      </p:pic>
      <p:sp>
        <p:nvSpPr>
          <p:cNvPr id="299" name="Google Shape;299;p53"/>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SEARCH ENGINE REGISTRATION</a:t>
            </a:r>
            <a:endParaRPr b="1" sz="3000">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8"/>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The Internet makes it difficult to protect a brand from misuse</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Rumors and customer dissatisfaction can spread quickly</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It is not difficult for people to use other companies’ logos on their sites or products illegally</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Companies can attempt to protect their brands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Hiring people to surf the Web and look for news, rumors and other instances of brand abuse</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Brand monitoring activities can be outsourced to companies such as </a:t>
            </a:r>
            <a:r>
              <a:rPr i="0" lang="en-US" sz="2200" u="sng" cap="none" strike="noStrike">
                <a:solidFill>
                  <a:schemeClr val="hlink"/>
                </a:solidFill>
                <a:latin typeface="Play"/>
                <a:ea typeface="Play"/>
                <a:cs typeface="Play"/>
                <a:sym typeface="Play"/>
                <a:hlinkClick r:id="rId3"/>
              </a:rPr>
              <a:t>eWatch</a:t>
            </a:r>
            <a:r>
              <a:rPr i="0" lang="en-US" sz="2200" u="none" cap="none" strike="noStrike">
                <a:solidFill>
                  <a:schemeClr val="dk1"/>
                </a:solidFill>
                <a:latin typeface="Play"/>
                <a:ea typeface="Play"/>
                <a:cs typeface="Play"/>
                <a:sym typeface="Play"/>
              </a:rPr>
              <a:t>Brand monitoring activities can be outsourced to companies such as eWatch and </a:t>
            </a:r>
            <a:r>
              <a:rPr i="0" lang="en-US" sz="2200" u="sng" cap="none" strike="noStrike">
                <a:solidFill>
                  <a:schemeClr val="hlink"/>
                </a:solidFill>
                <a:latin typeface="Play"/>
                <a:ea typeface="Play"/>
                <a:cs typeface="Play"/>
                <a:sym typeface="Play"/>
                <a:hlinkClick r:id="rId4"/>
              </a:rPr>
              <a:t>NetCurrents</a:t>
            </a:r>
            <a:endParaRPr sz="2200">
              <a:latin typeface="Play"/>
              <a:ea typeface="Play"/>
              <a:cs typeface="Play"/>
              <a:sym typeface="Play"/>
            </a:endParaRPr>
          </a:p>
          <a:p>
            <a:pPr indent="-203200" lvl="0" marL="342900" marR="0" rtl="0" algn="l">
              <a:lnSpc>
                <a:spcPct val="100000"/>
              </a:lnSpc>
              <a:spcBef>
                <a:spcPts val="440"/>
              </a:spcBef>
              <a:spcAft>
                <a:spcPts val="0"/>
              </a:spcAft>
              <a:buClr>
                <a:schemeClr val="dk1"/>
              </a:buClr>
              <a:buSzPts val="2200"/>
              <a:buFont typeface="Times New Roman"/>
              <a:buNone/>
            </a:pPr>
            <a:r>
              <a:t/>
            </a:r>
            <a:endParaRPr i="0" sz="2200" u="sng" cap="none" strike="noStrike">
              <a:solidFill>
                <a:schemeClr val="hlink"/>
              </a:solidFill>
              <a:latin typeface="Play"/>
              <a:ea typeface="Play"/>
              <a:cs typeface="Play"/>
              <a:sym typeface="Play"/>
              <a:hlinkClick r:id="rId5"/>
            </a:endParaRPr>
          </a:p>
        </p:txBody>
      </p:sp>
      <p:sp>
        <p:nvSpPr>
          <p:cNvPr id="85" name="Google Shape;85;p18"/>
          <p:cNvSpPr txBox="1"/>
          <p:nvPr>
            <p:ph type="title"/>
          </p:nvPr>
        </p:nvSpPr>
        <p:spPr>
          <a:xfrm>
            <a:off x="415600" y="334200"/>
            <a:ext cx="11360700" cy="9357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000">
                <a:solidFill>
                  <a:srgbClr val="FF0000"/>
                </a:solidFill>
                <a:latin typeface="Play"/>
                <a:ea typeface="Play"/>
                <a:cs typeface="Play"/>
                <a:sym typeface="Play"/>
              </a:rPr>
              <a:t>BRANDING</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INTERNET MARKETING RESEARCH</a:t>
            </a:r>
            <a:endParaRPr b="1" sz="3000">
              <a:latin typeface="Play"/>
              <a:ea typeface="Play"/>
              <a:cs typeface="Play"/>
              <a:sym typeface="Play"/>
            </a:endParaRPr>
          </a:p>
        </p:txBody>
      </p:sp>
      <p:sp>
        <p:nvSpPr>
          <p:cNvPr id="91" name="Google Shape;91;p19"/>
          <p:cNvSpPr txBox="1"/>
          <p:nvPr>
            <p:ph idx="1" type="body"/>
          </p:nvPr>
        </p:nvSpPr>
        <p:spPr>
          <a:xfrm>
            <a:off x="415600" y="1536624"/>
            <a:ext cx="11360700" cy="51075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200"/>
              <a:buFont typeface="Play"/>
              <a:buChar char="•"/>
            </a:pPr>
            <a:r>
              <a:rPr i="1" lang="en-US" sz="2200" u="none">
                <a:solidFill>
                  <a:schemeClr val="dk1"/>
                </a:solidFill>
                <a:latin typeface="Play"/>
                <a:ea typeface="Play"/>
                <a:cs typeface="Play"/>
                <a:sym typeface="Play"/>
              </a:rPr>
              <a:t>Marketing mix</a:t>
            </a:r>
            <a:r>
              <a:rPr i="0" lang="en-US" sz="2200" u="none">
                <a:solidFill>
                  <a:schemeClr val="dk1"/>
                </a:solidFill>
                <a:latin typeface="Play"/>
                <a:ea typeface="Play"/>
                <a:cs typeface="Play"/>
                <a:sym typeface="Play"/>
              </a:rPr>
              <a:t> includes (4Ps):</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Product or service details and development</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Effective pricing</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Promotion </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Distribution</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Traditional marketing research</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Consists of focus groups, interviews, paper and telephone surveys, questionnaires and </a:t>
            </a:r>
            <a:r>
              <a:rPr i="1" lang="en-US" sz="2200" u="none" cap="none" strike="noStrike">
                <a:solidFill>
                  <a:schemeClr val="dk1"/>
                </a:solidFill>
                <a:latin typeface="Play"/>
                <a:ea typeface="Play"/>
                <a:cs typeface="Play"/>
                <a:sym typeface="Play"/>
              </a:rPr>
              <a:t>secondary research</a:t>
            </a:r>
            <a:endParaRPr sz="2200">
              <a:latin typeface="Play"/>
              <a:ea typeface="Play"/>
              <a:cs typeface="Play"/>
              <a:sym typeface="Play"/>
            </a:endParaRPr>
          </a:p>
          <a:p>
            <a:pPr indent="-241300" lvl="2" marL="1143000" marR="0" rtl="0" algn="l">
              <a:lnSpc>
                <a:spcPct val="90000"/>
              </a:lnSpc>
              <a:spcBef>
                <a:spcPts val="40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Findings based on previously collected data</a:t>
            </a:r>
            <a:endParaRPr sz="2200">
              <a:latin typeface="Play"/>
              <a:ea typeface="Play"/>
              <a:cs typeface="Play"/>
              <a:sym typeface="Play"/>
            </a:endParaRPr>
          </a:p>
          <a:p>
            <a:pPr indent="-304800" lvl="0" marL="342900" marR="0" rtl="0" algn="l">
              <a:lnSpc>
                <a:spcPct val="9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Online marketing research</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Faster option for finding and analyzing industry, customer and competitor information</a:t>
            </a:r>
            <a:endParaRPr sz="2200">
              <a:latin typeface="Play"/>
              <a:ea typeface="Play"/>
              <a:cs typeface="Play"/>
              <a:sym typeface="Play"/>
            </a:endParaRPr>
          </a:p>
          <a:p>
            <a:pPr indent="-285750" lvl="1" marL="742950" marR="0" rtl="0" algn="l">
              <a:lnSpc>
                <a:spcPct val="9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Provides relaxed and anonymous setting to hold focus-group discussions and distribute questionnaires</a:t>
            </a:r>
            <a:endParaRPr sz="2200">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0"/>
          <p:cNvSpPr txBox="1"/>
          <p:nvPr>
            <p:ph idx="1" type="body"/>
          </p:nvPr>
        </p:nvSpPr>
        <p:spPr>
          <a:xfrm>
            <a:off x="415600" y="1778000"/>
            <a:ext cx="11360700" cy="43137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1" lang="en-US" sz="2200" u="none">
                <a:solidFill>
                  <a:schemeClr val="dk1"/>
                </a:solidFill>
                <a:latin typeface="Play"/>
                <a:ea typeface="Play"/>
                <a:cs typeface="Play"/>
                <a:sym typeface="Play"/>
              </a:rPr>
              <a:t>Demographics</a:t>
            </a:r>
            <a:r>
              <a:rPr i="0" lang="en-US" sz="2200" u="non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Statistics on human population, including age, sex, marital status and income </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Psychographics</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Can include family lifestyle, cultural differences and values </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Segmentation</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Can be based on age, income, gender, culture and common needs and wants</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Traditional focus groups can allow customers to touch, smell and experience products or services</a:t>
            </a:r>
            <a:endParaRPr sz="2200">
              <a:latin typeface="Play"/>
              <a:ea typeface="Play"/>
              <a:cs typeface="Play"/>
              <a:sym typeface="Play"/>
            </a:endParaRPr>
          </a:p>
        </p:txBody>
      </p:sp>
      <p:sp>
        <p:nvSpPr>
          <p:cNvPr id="97" name="Google Shape;97;p20"/>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INTERNET MARKETING RESEARCH</a:t>
            </a:r>
            <a:endParaRPr b="1" sz="3000">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415600" y="1536624"/>
            <a:ext cx="11360700" cy="5013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17500" lvl="0" marL="342900" marR="0" rtl="0" algn="l">
              <a:lnSpc>
                <a:spcPct val="90000"/>
              </a:lnSpc>
              <a:spcBef>
                <a:spcPts val="0"/>
              </a:spcBef>
              <a:spcAft>
                <a:spcPts val="0"/>
              </a:spcAft>
              <a:buClr>
                <a:schemeClr val="dk1"/>
              </a:buClr>
              <a:buSzPts val="2400"/>
              <a:buFont typeface="Play"/>
              <a:buChar char="•"/>
            </a:pPr>
            <a:r>
              <a:rPr i="1" lang="en-US" u="none">
                <a:solidFill>
                  <a:schemeClr val="dk1"/>
                </a:solidFill>
                <a:latin typeface="Play"/>
                <a:ea typeface="Play"/>
                <a:cs typeface="Play"/>
                <a:sym typeface="Play"/>
              </a:rPr>
              <a:t>Online focus groups</a:t>
            </a:r>
            <a:r>
              <a:rPr i="0" lang="en-US" u="none">
                <a:solidFill>
                  <a:schemeClr val="dk1"/>
                </a:solidFill>
                <a:latin typeface="Play"/>
                <a:ea typeface="Play"/>
                <a:cs typeface="Play"/>
                <a:sym typeface="Play"/>
              </a:rPr>
              <a:t> </a:t>
            </a:r>
            <a:endParaRPr>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none" cap="none" strike="noStrike">
                <a:solidFill>
                  <a:schemeClr val="dk1"/>
                </a:solidFill>
                <a:latin typeface="Play"/>
                <a:ea typeface="Play"/>
                <a:cs typeface="Play"/>
                <a:sym typeface="Play"/>
              </a:rPr>
              <a:t>Conducted to allow current or potential consumers to present their opinions about products, services or ideas</a:t>
            </a:r>
            <a:endParaRPr sz="2400">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none" cap="none" strike="noStrike">
                <a:solidFill>
                  <a:schemeClr val="dk1"/>
                </a:solidFill>
                <a:latin typeface="Play"/>
                <a:ea typeface="Play"/>
                <a:cs typeface="Play"/>
                <a:sym typeface="Play"/>
              </a:rPr>
              <a:t>Comfortable setting for participants</a:t>
            </a:r>
            <a:endParaRPr sz="2400">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none" cap="none" strike="noStrike">
                <a:solidFill>
                  <a:schemeClr val="dk1"/>
                </a:solidFill>
                <a:latin typeface="Play"/>
                <a:ea typeface="Play"/>
                <a:cs typeface="Play"/>
                <a:sym typeface="Play"/>
              </a:rPr>
              <a:t>Leader of the focus group cannot interpret a participant’s body language as a form of communication</a:t>
            </a:r>
            <a:endParaRPr sz="2400">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sng" cap="none" strike="noStrike">
                <a:solidFill>
                  <a:schemeClr val="hlink"/>
                </a:solidFill>
                <a:latin typeface="Play"/>
                <a:ea typeface="Play"/>
                <a:cs typeface="Play"/>
                <a:sym typeface="Play"/>
                <a:hlinkClick r:id="rId3"/>
              </a:rPr>
              <a:t>SurveySite</a:t>
            </a:r>
            <a:endParaRPr sz="2400">
              <a:latin typeface="Play"/>
              <a:ea typeface="Play"/>
              <a:cs typeface="Play"/>
              <a:sym typeface="Play"/>
            </a:endParaRPr>
          </a:p>
          <a:p>
            <a:pPr indent="-317500" lvl="0" marL="342900" marR="0" rtl="0" algn="l">
              <a:lnSpc>
                <a:spcPct val="90000"/>
              </a:lnSpc>
              <a:spcBef>
                <a:spcPts val="560"/>
              </a:spcBef>
              <a:spcAft>
                <a:spcPts val="0"/>
              </a:spcAft>
              <a:buClr>
                <a:schemeClr val="dk1"/>
              </a:buClr>
              <a:buSzPts val="2400"/>
              <a:buFont typeface="Play"/>
              <a:buChar char="•"/>
            </a:pPr>
            <a:r>
              <a:rPr i="0" lang="en-US" u="none">
                <a:solidFill>
                  <a:schemeClr val="dk1"/>
                </a:solidFill>
                <a:latin typeface="Play"/>
                <a:ea typeface="Play"/>
                <a:cs typeface="Play"/>
                <a:sym typeface="Play"/>
              </a:rPr>
              <a:t>Online surveys</a:t>
            </a:r>
            <a:endParaRPr>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none" cap="none" strike="noStrike">
                <a:solidFill>
                  <a:schemeClr val="dk1"/>
                </a:solidFill>
                <a:latin typeface="Play"/>
                <a:ea typeface="Play"/>
                <a:cs typeface="Play"/>
                <a:sym typeface="Play"/>
              </a:rPr>
              <a:t>Conducted from </a:t>
            </a:r>
            <a:r>
              <a:rPr lang="en-US" sz="2400">
                <a:latin typeface="Play"/>
                <a:ea typeface="Play"/>
                <a:cs typeface="Play"/>
                <a:sym typeface="Play"/>
              </a:rPr>
              <a:t>Website</a:t>
            </a:r>
            <a:r>
              <a:rPr i="0" lang="en-US" sz="2400" u="none" cap="none" strike="noStrike">
                <a:solidFill>
                  <a:schemeClr val="dk1"/>
                </a:solidFill>
                <a:latin typeface="Play"/>
                <a:ea typeface="Play"/>
                <a:cs typeface="Play"/>
                <a:sym typeface="Play"/>
              </a:rPr>
              <a:t> or through </a:t>
            </a:r>
            <a:r>
              <a:rPr lang="en-US" sz="2400">
                <a:latin typeface="Play"/>
                <a:ea typeface="Play"/>
                <a:cs typeface="Play"/>
                <a:sym typeface="Play"/>
              </a:rPr>
              <a:t>email</a:t>
            </a:r>
            <a:endParaRPr sz="2400">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Times New Roman"/>
              <a:buChar char="–"/>
            </a:pPr>
            <a:r>
              <a:rPr b="1" i="0" lang="en-US" sz="2400" u="sng" cap="none" strike="noStrike">
                <a:solidFill>
                  <a:schemeClr val="hlink"/>
                </a:solidFill>
                <a:latin typeface="Play"/>
                <a:ea typeface="Play"/>
                <a:cs typeface="Play"/>
                <a:sym typeface="Play"/>
                <a:hlinkClick r:id="rId4"/>
              </a:rPr>
              <a:t>InsightExpress.com</a:t>
            </a:r>
            <a:r>
              <a:rPr b="1" i="0" lang="en-US" sz="2400" u="none" cap="none" strike="noStrike">
                <a:solidFill>
                  <a:schemeClr val="dk1"/>
                </a:solidFill>
                <a:latin typeface="Play"/>
                <a:ea typeface="Play"/>
                <a:cs typeface="Play"/>
                <a:sym typeface="Play"/>
              </a:rPr>
              <a:t>,</a:t>
            </a:r>
            <a:r>
              <a:rPr i="0" lang="en-US" sz="2400" u="none" cap="none" strike="noStrike">
                <a:solidFill>
                  <a:schemeClr val="dk1"/>
                </a:solidFill>
                <a:latin typeface="Play"/>
                <a:ea typeface="Play"/>
                <a:cs typeface="Play"/>
                <a:sym typeface="Play"/>
              </a:rPr>
              <a:t> </a:t>
            </a:r>
            <a:r>
              <a:rPr i="0" lang="en-US" sz="2400" u="sng" cap="none" strike="noStrike">
                <a:solidFill>
                  <a:schemeClr val="hlink"/>
                </a:solidFill>
                <a:latin typeface="Play"/>
                <a:ea typeface="Play"/>
                <a:cs typeface="Play"/>
                <a:sym typeface="Play"/>
                <a:hlinkClick r:id="rId5"/>
              </a:rPr>
              <a:t>GoGlobal Technologies</a:t>
            </a:r>
            <a:r>
              <a:rPr i="0" lang="en-US" sz="2400" u="none" cap="none" strike="noStrike">
                <a:solidFill>
                  <a:schemeClr val="dk1"/>
                </a:solidFill>
                <a:latin typeface="Play"/>
                <a:ea typeface="Play"/>
                <a:cs typeface="Play"/>
                <a:sym typeface="Play"/>
              </a:rPr>
              <a:t> and </a:t>
            </a:r>
            <a:r>
              <a:rPr b="1" i="0" lang="en-US" sz="2400" u="sng" cap="none" strike="noStrike">
                <a:solidFill>
                  <a:schemeClr val="hlink"/>
                </a:solidFill>
                <a:latin typeface="Play"/>
                <a:ea typeface="Play"/>
                <a:cs typeface="Play"/>
                <a:sym typeface="Play"/>
                <a:hlinkClick r:id="rId6"/>
              </a:rPr>
              <a:t>QuickTake</a:t>
            </a:r>
            <a:r>
              <a:rPr b="1" i="0" lang="en-US" sz="2400" u="none" cap="none" strike="noStrike">
                <a:solidFill>
                  <a:schemeClr val="dk1"/>
                </a:solidFill>
                <a:latin typeface="Play"/>
                <a:ea typeface="Play"/>
                <a:cs typeface="Play"/>
                <a:sym typeface="Play"/>
              </a:rPr>
              <a:t> </a:t>
            </a:r>
            <a:endParaRPr sz="2400">
              <a:latin typeface="Play"/>
              <a:ea typeface="Play"/>
              <a:cs typeface="Play"/>
              <a:sym typeface="Play"/>
            </a:endParaRPr>
          </a:p>
          <a:p>
            <a:pPr indent="-298450" lvl="1" marL="742950" marR="0" rtl="0" algn="l">
              <a:lnSpc>
                <a:spcPct val="90000"/>
              </a:lnSpc>
              <a:spcBef>
                <a:spcPts val="440"/>
              </a:spcBef>
              <a:spcAft>
                <a:spcPts val="0"/>
              </a:spcAft>
              <a:buClr>
                <a:schemeClr val="dk1"/>
              </a:buClr>
              <a:buSzPts val="2400"/>
              <a:buFont typeface="Play"/>
              <a:buChar char="–"/>
            </a:pPr>
            <a:r>
              <a:rPr i="0" lang="en-US" sz="2400" u="none" cap="none" strike="noStrike">
                <a:solidFill>
                  <a:schemeClr val="dk1"/>
                </a:solidFill>
                <a:latin typeface="Play"/>
                <a:ea typeface="Play"/>
                <a:cs typeface="Play"/>
                <a:sym typeface="Play"/>
              </a:rPr>
              <a:t>Test your site and marketing campaign on a smaller scale with focus groups and trials</a:t>
            </a:r>
            <a:endParaRPr sz="2400">
              <a:latin typeface="Play"/>
              <a:ea typeface="Play"/>
              <a:cs typeface="Play"/>
              <a:sym typeface="Play"/>
            </a:endParaRPr>
          </a:p>
          <a:p>
            <a:pPr indent="-317500" lvl="0" marL="342900" marR="0" rtl="0" algn="l">
              <a:lnSpc>
                <a:spcPct val="90000"/>
              </a:lnSpc>
              <a:spcBef>
                <a:spcPts val="560"/>
              </a:spcBef>
              <a:spcAft>
                <a:spcPts val="0"/>
              </a:spcAft>
              <a:buClr>
                <a:schemeClr val="dk1"/>
              </a:buClr>
              <a:buSzPts val="2400"/>
              <a:buFont typeface="Play"/>
              <a:buChar char="•"/>
            </a:pPr>
            <a:r>
              <a:rPr i="0" lang="en-US" u="none">
                <a:solidFill>
                  <a:schemeClr val="dk1"/>
                </a:solidFill>
                <a:latin typeface="Play"/>
                <a:ea typeface="Play"/>
                <a:cs typeface="Play"/>
                <a:sym typeface="Play"/>
              </a:rPr>
              <a:t>Data collected from a company’s Web site</a:t>
            </a:r>
            <a:endParaRPr>
              <a:latin typeface="Play"/>
              <a:ea typeface="Play"/>
              <a:cs typeface="Play"/>
              <a:sym typeface="Play"/>
            </a:endParaRPr>
          </a:p>
        </p:txBody>
      </p:sp>
      <p:sp>
        <p:nvSpPr>
          <p:cNvPr id="103" name="Google Shape;103;p21"/>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INTERNET MARKETING RESEARCH</a:t>
            </a:r>
            <a:endParaRPr b="1" sz="3000">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2"/>
          <p:cNvSpPr txBox="1"/>
          <p:nvPr>
            <p:ph idx="1" type="body"/>
          </p:nvPr>
        </p:nvSpPr>
        <p:spPr>
          <a:xfrm>
            <a:off x="415600" y="1536633"/>
            <a:ext cx="11360700" cy="45552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Play"/>
              <a:buChar char="•"/>
            </a:pPr>
            <a:r>
              <a:rPr i="0" lang="en-US" sz="2200" u="none">
                <a:solidFill>
                  <a:schemeClr val="dk1"/>
                </a:solidFill>
                <a:latin typeface="Play"/>
                <a:ea typeface="Play"/>
                <a:cs typeface="Play"/>
                <a:sym typeface="Play"/>
              </a:rPr>
              <a:t>Evaluate campaign results</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Measure costs and benefits of campaign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Helps with development of a budget for marketing activities</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Identify growing and most profitable segments </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0" lang="en-US" sz="2200" u="none">
                <a:solidFill>
                  <a:schemeClr val="dk1"/>
                </a:solidFill>
                <a:latin typeface="Play"/>
                <a:ea typeface="Play"/>
                <a:cs typeface="Play"/>
                <a:sym typeface="Play"/>
              </a:rPr>
              <a:t>Marketing-research firms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sng" cap="none" strike="noStrike">
                <a:solidFill>
                  <a:schemeClr val="hlink"/>
                </a:solidFill>
                <a:latin typeface="Play"/>
                <a:ea typeface="Play"/>
                <a:cs typeface="Play"/>
                <a:sym typeface="Play"/>
                <a:hlinkClick r:id="rId3"/>
              </a:rPr>
              <a:t>Forrester </a:t>
            </a:r>
            <a:r>
              <a:rPr lang="en-US" sz="2200" u="sng">
                <a:solidFill>
                  <a:schemeClr val="hlink"/>
                </a:solidFill>
                <a:latin typeface="Play"/>
                <a:ea typeface="Play"/>
                <a:cs typeface="Play"/>
                <a:sym typeface="Play"/>
                <a:hlinkClick r:id="rId4"/>
              </a:rPr>
              <a:t>Research Forrester</a:t>
            </a:r>
            <a:r>
              <a:rPr i="0" lang="en-US" sz="2200" u="none" cap="none" strike="noStrike">
                <a:solidFill>
                  <a:schemeClr val="dk1"/>
                </a:solidFill>
                <a:latin typeface="Play"/>
                <a:ea typeface="Play"/>
                <a:cs typeface="Play"/>
                <a:sym typeface="Play"/>
              </a:rPr>
              <a:t> Research, </a:t>
            </a:r>
            <a:r>
              <a:rPr lang="en-US" sz="2200" u="sng">
                <a:solidFill>
                  <a:schemeClr val="hlink"/>
                </a:solidFill>
                <a:latin typeface="Play"/>
                <a:ea typeface="Play"/>
                <a:cs typeface="Play"/>
                <a:sym typeface="Play"/>
                <a:hlinkClick r:id="rId5"/>
              </a:rPr>
              <a:t>Adknowledge Forrester</a:t>
            </a:r>
            <a:r>
              <a:rPr i="0" lang="en-US" sz="2200" u="none" cap="none" strike="noStrike">
                <a:solidFill>
                  <a:schemeClr val="dk1"/>
                </a:solidFill>
                <a:latin typeface="Play"/>
                <a:ea typeface="Play"/>
                <a:cs typeface="Play"/>
                <a:sym typeface="Play"/>
              </a:rPr>
              <a:t> Research, Adknowledge, </a:t>
            </a:r>
            <a:r>
              <a:rPr i="0" lang="en-US" sz="2200" u="sng" cap="none" strike="noStrike">
                <a:solidFill>
                  <a:schemeClr val="hlink"/>
                </a:solidFill>
                <a:latin typeface="Play"/>
                <a:ea typeface="Play"/>
                <a:cs typeface="Play"/>
                <a:sym typeface="Play"/>
                <a:hlinkClick r:id="rId6"/>
              </a:rPr>
              <a:t>Jupiter Communications </a:t>
            </a:r>
            <a:r>
              <a:rPr i="0" lang="en-US" sz="2200" u="none" cap="none" strike="noStrike">
                <a:solidFill>
                  <a:schemeClr val="dk1"/>
                </a:solidFill>
                <a:latin typeface="Play"/>
                <a:ea typeface="Play"/>
                <a:cs typeface="Play"/>
                <a:sym typeface="Play"/>
              </a:rPr>
              <a:t>Forrester Research, Adknowledge, Jupiter Communications  and </a:t>
            </a:r>
            <a:r>
              <a:rPr i="0" lang="en-US" sz="2200" u="sng" cap="none" strike="noStrike">
                <a:solidFill>
                  <a:schemeClr val="hlink"/>
                </a:solidFill>
                <a:latin typeface="Play"/>
                <a:ea typeface="Play"/>
                <a:cs typeface="Play"/>
                <a:sym typeface="Play"/>
                <a:hlinkClick r:id="rId7"/>
              </a:rPr>
              <a:t>Media Metrix</a:t>
            </a:r>
            <a:endParaRPr sz="2200">
              <a:latin typeface="Play"/>
              <a:ea typeface="Play"/>
              <a:cs typeface="Play"/>
              <a:sym typeface="Play"/>
            </a:endParaRPr>
          </a:p>
          <a:p>
            <a:pPr indent="-304800" lvl="0" marL="342900" marR="0" rtl="0" algn="l">
              <a:lnSpc>
                <a:spcPct val="100000"/>
              </a:lnSpc>
              <a:spcBef>
                <a:spcPts val="560"/>
              </a:spcBef>
              <a:spcAft>
                <a:spcPts val="0"/>
              </a:spcAft>
              <a:buClr>
                <a:schemeClr val="dk1"/>
              </a:buClr>
              <a:buSzPts val="2200"/>
              <a:buFont typeface="Play"/>
              <a:buChar char="•"/>
            </a:pPr>
            <a:r>
              <a:rPr i="1" lang="en-US" sz="2200" u="none">
                <a:solidFill>
                  <a:schemeClr val="dk1"/>
                </a:solidFill>
                <a:latin typeface="Play"/>
                <a:ea typeface="Play"/>
                <a:cs typeface="Play"/>
                <a:sym typeface="Play"/>
              </a:rPr>
              <a:t>Freeware</a:t>
            </a:r>
            <a:r>
              <a:rPr i="0" lang="en-US" sz="2200" u="none">
                <a:solidFill>
                  <a:schemeClr val="dk1"/>
                </a:solidFill>
                <a:latin typeface="Play"/>
                <a:ea typeface="Play"/>
                <a:cs typeface="Play"/>
                <a:sym typeface="Play"/>
              </a:rPr>
              <a:t> and </a:t>
            </a:r>
            <a:r>
              <a:rPr i="1" lang="en-US" sz="2200" u="none">
                <a:solidFill>
                  <a:schemeClr val="dk1"/>
                </a:solidFill>
                <a:latin typeface="Play"/>
                <a:ea typeface="Play"/>
                <a:cs typeface="Play"/>
                <a:sym typeface="Play"/>
              </a:rPr>
              <a:t>shareware</a:t>
            </a:r>
            <a:r>
              <a:rPr i="0" lang="en-US" sz="2200" u="none">
                <a:solidFill>
                  <a:schemeClr val="dk1"/>
                </a:solidFill>
                <a:latin typeface="Play"/>
                <a:ea typeface="Play"/>
                <a:cs typeface="Play"/>
                <a:sym typeface="Play"/>
              </a:rPr>
              <a:t> </a:t>
            </a:r>
            <a:endParaRPr sz="2200">
              <a:latin typeface="Play"/>
              <a:ea typeface="Play"/>
              <a:cs typeface="Play"/>
              <a:sym typeface="Play"/>
            </a:endParaRPr>
          </a:p>
          <a:p>
            <a:pPr indent="-285750" lvl="1" marL="742950" marR="0" rtl="0" algn="l">
              <a:lnSpc>
                <a:spcPct val="100000"/>
              </a:lnSpc>
              <a:spcBef>
                <a:spcPts val="440"/>
              </a:spcBef>
              <a:spcAft>
                <a:spcPts val="0"/>
              </a:spcAft>
              <a:buClr>
                <a:schemeClr val="dk1"/>
              </a:buClr>
              <a:buSzPts val="2200"/>
              <a:buFont typeface="Play"/>
              <a:buChar char="–"/>
            </a:pPr>
            <a:r>
              <a:rPr i="0" lang="en-US" sz="2200" u="none" cap="none" strike="noStrike">
                <a:solidFill>
                  <a:schemeClr val="dk1"/>
                </a:solidFill>
                <a:latin typeface="Play"/>
                <a:ea typeface="Play"/>
                <a:cs typeface="Play"/>
                <a:sym typeface="Play"/>
              </a:rPr>
              <a:t>Both are no cost software distribution; however, shareware is distributed with the expectation of donations in return</a:t>
            </a:r>
            <a:endParaRPr sz="2200">
              <a:latin typeface="Play"/>
              <a:ea typeface="Play"/>
              <a:cs typeface="Play"/>
              <a:sym typeface="Play"/>
            </a:endParaRPr>
          </a:p>
        </p:txBody>
      </p:sp>
      <p:sp>
        <p:nvSpPr>
          <p:cNvPr id="109" name="Google Shape;109;p22"/>
          <p:cNvSpPr txBox="1"/>
          <p:nvPr>
            <p:ph type="title"/>
          </p:nvPr>
        </p:nvSpPr>
        <p:spPr>
          <a:xfrm>
            <a:off x="415600" y="254000"/>
            <a:ext cx="11360700" cy="10026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3300"/>
              </a:buClr>
              <a:buSzPts val="3600"/>
              <a:buFont typeface="Questrial"/>
              <a:buNone/>
            </a:pPr>
            <a:r>
              <a:rPr b="1" lang="en-US" sz="3000">
                <a:solidFill>
                  <a:srgbClr val="FF3300"/>
                </a:solidFill>
                <a:latin typeface="Play"/>
                <a:ea typeface="Play"/>
                <a:cs typeface="Play"/>
                <a:sym typeface="Play"/>
              </a:rPr>
              <a:t>INTERNET MARKETING RESEARCH</a:t>
            </a:r>
            <a:endParaRPr b="1" sz="3000">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