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95" r:id="rId2"/>
    <p:sldId id="272" r:id="rId3"/>
    <p:sldId id="263" r:id="rId4"/>
    <p:sldId id="264" r:id="rId5"/>
    <p:sldId id="269" r:id="rId6"/>
    <p:sldId id="397" r:id="rId7"/>
    <p:sldId id="268" r:id="rId8"/>
    <p:sldId id="293" r:id="rId9"/>
    <p:sldId id="301" r:id="rId10"/>
    <p:sldId id="353" r:id="rId11"/>
    <p:sldId id="354" r:id="rId12"/>
    <p:sldId id="317" r:id="rId13"/>
    <p:sldId id="318" r:id="rId14"/>
    <p:sldId id="322" r:id="rId15"/>
    <p:sldId id="355" r:id="rId16"/>
    <p:sldId id="325" r:id="rId17"/>
    <p:sldId id="331" r:id="rId18"/>
    <p:sldId id="334" r:id="rId19"/>
    <p:sldId id="335" r:id="rId20"/>
    <p:sldId id="336" r:id="rId21"/>
    <p:sldId id="332" r:id="rId22"/>
    <p:sldId id="338" r:id="rId23"/>
    <p:sldId id="333" r:id="rId24"/>
    <p:sldId id="340" r:id="rId25"/>
    <p:sldId id="319" r:id="rId26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73" autoAdjust="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E5146-FD07-4142-91E5-F4903203624F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E61B-9923-41E8-A048-1B57D195D0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427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b="1" i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1800" b="1" i="1" kern="1200" dirty="0">
                <a:solidFill>
                  <a:schemeClr val="accent2">
                    <a:lumMod val="50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 algn="r">
              <a:defRPr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b="1" i="1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2400" kern="1200">
          <a:solidFill>
            <a:schemeClr val="accent3">
              <a:lumMod val="50000"/>
            </a:schemeClr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50000"/>
          </a:schemeClr>
        </a:buClr>
        <a:buFont typeface="Arial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yya.com/photos/albacete_2006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772400" cy="19050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Computing</a:t>
            </a:r>
            <a:endParaRPr lang="en-US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200400"/>
            <a:ext cx="6629400" cy="23622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Introduction to Cloud Computing</a:t>
            </a:r>
          </a:p>
          <a:p>
            <a:pPr algn="ctr"/>
            <a:endParaRPr lang="en-US" sz="320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algn="ctr"/>
            <a:endParaRPr lang="en-US" sz="2800" i="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&amp; Elasticity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en-US" dirty="0" smtClean="0"/>
              <a:t>What is scalability ?</a:t>
            </a:r>
          </a:p>
          <a:p>
            <a:pPr lvl="1"/>
            <a:r>
              <a:rPr lang="en-US" dirty="0" smtClean="0"/>
              <a:t>A desirable property of a system, a network, or a process, which indicates its ability to either handle growing amounts of work in a graceful manner or to be readily enlarged.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elasticity ?</a:t>
            </a:r>
          </a:p>
          <a:p>
            <a:pPr lvl="1"/>
            <a:r>
              <a:rPr lang="en-US" dirty="0" smtClean="0"/>
              <a:t>The ability to apply a quantifiable methodology that allows for the basis of an adaptive introspection with in a real time infrastructure.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But how to achieve these properties ?</a:t>
            </a:r>
          </a:p>
          <a:p>
            <a:pPr lvl="1"/>
            <a:r>
              <a:rPr lang="en-US" dirty="0" smtClean="0"/>
              <a:t>Dynamic provisioning</a:t>
            </a:r>
          </a:p>
          <a:p>
            <a:pPr lvl="1"/>
            <a:r>
              <a:rPr lang="en-US" dirty="0" smtClean="0"/>
              <a:t>Multi-tenant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6934200" cy="868362"/>
          </a:xfrm>
        </p:spPr>
        <p:txBody>
          <a:bodyPr/>
          <a:lstStyle/>
          <a:p>
            <a:r>
              <a:rPr lang="en-US" dirty="0" smtClean="0"/>
              <a:t>Dynamic Provisioning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r>
              <a:rPr lang="en-US" dirty="0" smtClean="0"/>
              <a:t>What is dynamic provisioning ?</a:t>
            </a:r>
          </a:p>
          <a:p>
            <a:pPr lvl="1"/>
            <a:r>
              <a:rPr lang="en-US" dirty="0" smtClean="0"/>
              <a:t>Dynamic Provisioning is a simplified way to explain a complex networked server computing environment where server computing instances are provisioned or deployed from a administrative console or client application by the server administrator, network administrator, or any other enabled user.</a:t>
            </a:r>
            <a:endParaRPr lang="en-US" dirty="0"/>
          </a:p>
        </p:txBody>
      </p:sp>
      <p:pic>
        <p:nvPicPr>
          <p:cNvPr id="10" name="Picture 2" descr="http://www.bangshift.com/assets/images/news/2010/Jun/house%20truck2.jpg"/>
          <p:cNvPicPr>
            <a:picLocks noChangeAspect="1" noChangeArrowheads="1"/>
          </p:cNvPicPr>
          <p:nvPr/>
        </p:nvPicPr>
        <p:blipFill>
          <a:blip r:embed="rId3" cstate="print"/>
          <a:srcRect t="9143" b="6551"/>
          <a:stretch>
            <a:fillRect/>
          </a:stretch>
        </p:blipFill>
        <p:spPr bwMode="auto">
          <a:xfrm>
            <a:off x="2971800" y="3886200"/>
            <a:ext cx="4953000" cy="2766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Dynamic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In traditional computing model, two common problems :</a:t>
            </a:r>
          </a:p>
          <a:p>
            <a:pPr lvl="1"/>
            <a:r>
              <a:rPr lang="en-US" dirty="0" smtClean="0"/>
              <a:t>Underestimate system utilization which result in under provision</a:t>
            </a:r>
          </a:p>
        </p:txBody>
      </p:sp>
      <p:sp>
        <p:nvSpPr>
          <p:cNvPr id="7" name="Up Arrow 6"/>
          <p:cNvSpPr/>
          <p:nvPr/>
        </p:nvSpPr>
        <p:spPr>
          <a:xfrm rot="3513410">
            <a:off x="3958544" y="3566450"/>
            <a:ext cx="762000" cy="954087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8" name="Up Arrow 7"/>
          <p:cNvSpPr/>
          <p:nvPr/>
        </p:nvSpPr>
        <p:spPr>
          <a:xfrm rot="6949103">
            <a:off x="3976641" y="4687225"/>
            <a:ext cx="762000" cy="954088"/>
          </a:xfrm>
          <a:prstGeom prst="up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4800600" y="4712017"/>
            <a:ext cx="3810000" cy="1688783"/>
            <a:chOff x="1143000" y="2362201"/>
            <a:chExt cx="5715989" cy="2571064"/>
          </a:xfrm>
        </p:grpSpPr>
        <p:sp>
          <p:nvSpPr>
            <p:cNvPr id="10" name="Freeform 9"/>
            <p:cNvSpPr/>
            <p:nvPr/>
          </p:nvSpPr>
          <p:spPr>
            <a:xfrm>
              <a:off x="1663352" y="2909041"/>
              <a:ext cx="4581984" cy="1370711"/>
            </a:xfrm>
            <a:custGeom>
              <a:avLst/>
              <a:gdLst>
                <a:gd name="connsiteX0" fmla="*/ 0 w 4800600"/>
                <a:gd name="connsiteY0" fmla="*/ 1746955 h 1761066"/>
                <a:gd name="connsiteX1" fmla="*/ 7027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1066"/>
                <a:gd name="connsiteX1" fmla="*/ 778934 w 4800600"/>
                <a:gd name="connsiteY1" fmla="*/ 104422 h 1761066"/>
                <a:gd name="connsiteX2" fmla="*/ 1608667 w 4800600"/>
                <a:gd name="connsiteY2" fmla="*/ 1738488 h 1761066"/>
                <a:gd name="connsiteX3" fmla="*/ 2396067 w 4800600"/>
                <a:gd name="connsiteY3" fmla="*/ 87488 h 1761066"/>
                <a:gd name="connsiteX4" fmla="*/ 3200400 w 4800600"/>
                <a:gd name="connsiteY4" fmla="*/ 1746955 h 1761066"/>
                <a:gd name="connsiteX5" fmla="*/ 4030134 w 4800600"/>
                <a:gd name="connsiteY5" fmla="*/ 2822 h 1761066"/>
                <a:gd name="connsiteX6" fmla="*/ 4800600 w 4800600"/>
                <a:gd name="connsiteY6" fmla="*/ 1730022 h 1761066"/>
                <a:gd name="connsiteX0" fmla="*/ 0 w 4800600"/>
                <a:gd name="connsiteY0" fmla="*/ 1746955 h 1762477"/>
                <a:gd name="connsiteX1" fmla="*/ 778934 w 4800600"/>
                <a:gd name="connsiteY1" fmla="*/ 104422 h 1762477"/>
                <a:gd name="connsiteX2" fmla="*/ 1608667 w 4800600"/>
                <a:gd name="connsiteY2" fmla="*/ 1738488 h 1762477"/>
                <a:gd name="connsiteX3" fmla="*/ 2404940 w 4800600"/>
                <a:gd name="connsiteY3" fmla="*/ 95954 h 1762477"/>
                <a:gd name="connsiteX4" fmla="*/ 3200400 w 4800600"/>
                <a:gd name="connsiteY4" fmla="*/ 1746955 h 1762477"/>
                <a:gd name="connsiteX5" fmla="*/ 4030134 w 4800600"/>
                <a:gd name="connsiteY5" fmla="*/ 2822 h 1762477"/>
                <a:gd name="connsiteX6" fmla="*/ 4800600 w 4800600"/>
                <a:gd name="connsiteY6" fmla="*/ 1730022 h 17624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28222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78934 w 4800600"/>
                <a:gd name="connsiteY1" fmla="*/ 48926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28221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40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13813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3577"/>
                <a:gd name="connsiteX1" fmla="*/ 796681 w 4800600"/>
                <a:gd name="connsiteY1" fmla="*/ 7517 h 1673577"/>
                <a:gd name="connsiteX2" fmla="*/ 1608667 w 4800600"/>
                <a:gd name="connsiteY2" fmla="*/ 1662288 h 1673577"/>
                <a:gd name="connsiteX3" fmla="*/ 2404939 w 4800600"/>
                <a:gd name="connsiteY3" fmla="*/ 19754 h 1673577"/>
                <a:gd name="connsiteX4" fmla="*/ 3200400 w 4800600"/>
                <a:gd name="connsiteY4" fmla="*/ 1670755 h 1673577"/>
                <a:gd name="connsiteX5" fmla="*/ 4030134 w 4800600"/>
                <a:gd name="connsiteY5" fmla="*/ 2822 h 1673577"/>
                <a:gd name="connsiteX6" fmla="*/ 4800600 w 4800600"/>
                <a:gd name="connsiteY6" fmla="*/ 1653822 h 1673577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387192 w 4800600"/>
                <a:gd name="connsiteY3" fmla="*/ 9401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  <a:gd name="connsiteX0" fmla="*/ 0 w 4800600"/>
                <a:gd name="connsiteY0" fmla="*/ 1670755 h 1671851"/>
                <a:gd name="connsiteX1" fmla="*/ 796681 w 4800600"/>
                <a:gd name="connsiteY1" fmla="*/ 7517 h 1671851"/>
                <a:gd name="connsiteX2" fmla="*/ 1608667 w 4800600"/>
                <a:gd name="connsiteY2" fmla="*/ 1662288 h 1671851"/>
                <a:gd name="connsiteX3" fmla="*/ 2413813 w 4800600"/>
                <a:gd name="connsiteY3" fmla="*/ 9400 h 1671851"/>
                <a:gd name="connsiteX4" fmla="*/ 3200400 w 4800600"/>
                <a:gd name="connsiteY4" fmla="*/ 1670755 h 1671851"/>
                <a:gd name="connsiteX5" fmla="*/ 4030134 w 4800600"/>
                <a:gd name="connsiteY5" fmla="*/ 2822 h 1671851"/>
                <a:gd name="connsiteX6" fmla="*/ 4800600 w 4800600"/>
                <a:gd name="connsiteY6" fmla="*/ 1653822 h 167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0600" h="1671851">
                  <a:moveTo>
                    <a:pt x="0" y="1670755"/>
                  </a:moveTo>
                  <a:cubicBezTo>
                    <a:pt x="410902" y="1340416"/>
                    <a:pt x="528570" y="8928"/>
                    <a:pt x="796681" y="7517"/>
                  </a:cubicBezTo>
                  <a:cubicBezTo>
                    <a:pt x="1064792" y="6106"/>
                    <a:pt x="1339145" y="1661974"/>
                    <a:pt x="1608667" y="1662288"/>
                  </a:cubicBezTo>
                  <a:cubicBezTo>
                    <a:pt x="1878189" y="1662602"/>
                    <a:pt x="2148524" y="7989"/>
                    <a:pt x="2413813" y="9400"/>
                  </a:cubicBezTo>
                  <a:cubicBezTo>
                    <a:pt x="2679102" y="10811"/>
                    <a:pt x="2931013" y="1671851"/>
                    <a:pt x="3200400" y="1670755"/>
                  </a:cubicBezTo>
                  <a:cubicBezTo>
                    <a:pt x="3469787" y="1669659"/>
                    <a:pt x="3763434" y="5644"/>
                    <a:pt x="4030134" y="2822"/>
                  </a:cubicBezTo>
                  <a:cubicBezTo>
                    <a:pt x="4296834" y="0"/>
                    <a:pt x="4501610" y="1417669"/>
                    <a:pt x="4800600" y="1653822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accent4">
                  <a:shade val="95000"/>
                  <a:satMod val="10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1627217" y="4568831"/>
              <a:ext cx="4801206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 bwMode="auto">
            <a:xfrm>
              <a:off x="1143000" y="2754607"/>
              <a:ext cx="676383" cy="1515336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 flipH="1" flipV="1">
              <a:off x="521492" y="3465516"/>
              <a:ext cx="220903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22"/>
            <p:cNvSpPr txBox="1">
              <a:spLocks noChangeArrowheads="1"/>
            </p:cNvSpPr>
            <p:nvPr/>
          </p:nvSpPr>
          <p:spPr bwMode="auto">
            <a:xfrm>
              <a:off x="5917708" y="4120398"/>
              <a:ext cx="91174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15" name="TextBox 22"/>
            <p:cNvSpPr txBox="1">
              <a:spLocks noChangeArrowheads="1"/>
            </p:cNvSpPr>
            <p:nvPr/>
          </p:nvSpPr>
          <p:spPr bwMode="auto">
            <a:xfrm>
              <a:off x="5917707" y="2940357"/>
              <a:ext cx="94128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16" name="Picture 52" descr="temp-1.png"/>
            <p:cNvPicPr>
              <a:picLocks noChangeAspect="1"/>
            </p:cNvPicPr>
            <p:nvPr/>
          </p:nvPicPr>
          <p:blipFill>
            <a:blip r:embed="rId3" cstate="print"/>
            <a:srcRect b="61111"/>
            <a:stretch>
              <a:fillRect/>
            </a:stretch>
          </p:blipFill>
          <p:spPr bwMode="auto">
            <a:xfrm>
              <a:off x="1647824" y="2895601"/>
              <a:ext cx="4600576" cy="533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53" descr="temp-4.png"/>
            <p:cNvPicPr>
              <a:picLocks noChangeAspect="1"/>
            </p:cNvPicPr>
            <p:nvPr/>
          </p:nvPicPr>
          <p:blipFill>
            <a:blip r:embed="rId4" cstate="print"/>
            <a:srcRect t="38773"/>
            <a:stretch>
              <a:fillRect/>
            </a:stretch>
          </p:blipFill>
          <p:spPr bwMode="auto">
            <a:xfrm>
              <a:off x="1635124" y="3440112"/>
              <a:ext cx="4600576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 bwMode="auto">
            <a:xfrm>
              <a:off x="1627217" y="3426972"/>
              <a:ext cx="4601256" cy="241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 bwMode="auto">
            <a:xfrm rot="5400000" flipH="1" flipV="1">
              <a:off x="3138887" y="4610987"/>
              <a:ext cx="91541" cy="722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 bwMode="auto">
            <a:xfrm rot="5400000" flipH="1" flipV="1">
              <a:off x="4657782" y="4609784"/>
              <a:ext cx="8190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 rot="5400000" flipH="1" flipV="1">
              <a:off x="6185110" y="4609784"/>
              <a:ext cx="74679" cy="241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24" name="TextBox 60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25" name="TextBox 22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4800600" y="2823448"/>
            <a:ext cx="3813048" cy="1596152"/>
            <a:chOff x="1143000" y="2362201"/>
            <a:chExt cx="5747961" cy="2571064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628012" y="4567682"/>
              <a:ext cx="4799439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 bwMode="auto">
            <a:xfrm>
              <a:off x="1143000" y="2755820"/>
              <a:ext cx="631555" cy="1512910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521652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30" name="Picture 71" descr="temp-3.png"/>
            <p:cNvPicPr>
              <a:picLocks noChangeAspect="1"/>
            </p:cNvPicPr>
            <p:nvPr/>
          </p:nvPicPr>
          <p:blipFill>
            <a:blip r:embed="rId5" cstate="print"/>
            <a:srcRect t="38773"/>
            <a:stretch>
              <a:fillRect/>
            </a:stretch>
          </p:blipFill>
          <p:spPr bwMode="auto">
            <a:xfrm>
              <a:off x="1625600" y="3429000"/>
              <a:ext cx="4600575" cy="839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5949678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32" name="TextBox 22"/>
            <p:cNvSpPr txBox="1">
              <a:spLocks noChangeArrowheads="1"/>
            </p:cNvSpPr>
            <p:nvPr/>
          </p:nvSpPr>
          <p:spPr bwMode="auto">
            <a:xfrm>
              <a:off x="5949679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pic>
          <p:nvPicPr>
            <p:cNvPr id="33" name="Picture 80" descr="temp-2.png"/>
            <p:cNvPicPr>
              <a:picLocks noChangeAspect="1"/>
            </p:cNvPicPr>
            <p:nvPr/>
          </p:nvPicPr>
          <p:blipFill>
            <a:blip r:embed="rId6" cstate="print"/>
            <a:srcRect b="61227"/>
            <a:stretch>
              <a:fillRect/>
            </a:stretch>
          </p:blipFill>
          <p:spPr bwMode="auto">
            <a:xfrm>
              <a:off x="1616663" y="2895600"/>
              <a:ext cx="4600575" cy="53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Arrow Connector 33"/>
            <p:cNvCxnSpPr/>
            <p:nvPr/>
          </p:nvCxnSpPr>
          <p:spPr bwMode="auto">
            <a:xfrm>
              <a:off x="1628012" y="3426334"/>
              <a:ext cx="4599162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5400000" flipH="1" flipV="1">
              <a:off x="3137338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 flipH="1" flipV="1">
              <a:off x="4657522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5400000" flipH="1" flipV="1">
              <a:off x="6184947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40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41" name="TextBox 95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grpSp>
        <p:nvGrpSpPr>
          <p:cNvPr id="42" name="Group 100"/>
          <p:cNvGrpSpPr>
            <a:grpSpLocks/>
          </p:cNvGrpSpPr>
          <p:nvPr/>
        </p:nvGrpSpPr>
        <p:grpSpPr bwMode="auto">
          <a:xfrm>
            <a:off x="152400" y="3733800"/>
            <a:ext cx="3514866" cy="1905000"/>
            <a:chOff x="1090563" y="2362201"/>
            <a:chExt cx="5742501" cy="3063644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1628014" y="4567682"/>
              <a:ext cx="4799454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>
              <a:off x="1090563" y="2780129"/>
              <a:ext cx="631556" cy="1512912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  <a:ea typeface="ＭＳ Ｐゴシック" pitchFamily="-65" charset="-128"/>
                  <a:cs typeface="ＭＳ Ｐゴシック" pitchFamily="-65" charset="-128"/>
                </a:rPr>
                <a:t>Resources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rot="5400000" flipH="1" flipV="1">
              <a:off x="521653" y="3466148"/>
              <a:ext cx="2210307" cy="2414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pic>
          <p:nvPicPr>
            <p:cNvPr id="46" name="Picture 104" descr="temp-3.png"/>
            <p:cNvPicPr>
              <a:picLocks noChangeAspect="1"/>
            </p:cNvPicPr>
            <p:nvPr/>
          </p:nvPicPr>
          <p:blipFill>
            <a:blip r:embed="rId5" cstate="print"/>
            <a:srcRect t="-5228"/>
            <a:stretch>
              <a:fillRect/>
            </a:stretch>
          </p:blipFill>
          <p:spPr bwMode="auto">
            <a:xfrm>
              <a:off x="1625600" y="2825497"/>
              <a:ext cx="4600576" cy="1443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22"/>
            <p:cNvSpPr txBox="1">
              <a:spLocks noChangeArrowheads="1"/>
            </p:cNvSpPr>
            <p:nvPr/>
          </p:nvSpPr>
          <p:spPr bwMode="auto">
            <a:xfrm>
              <a:off x="5891781" y="4038599"/>
              <a:ext cx="911747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/>
                <a:t>Demand</a:t>
              </a:r>
            </a:p>
          </p:txBody>
        </p:sp>
        <p:sp>
          <p:nvSpPr>
            <p:cNvPr id="48" name="TextBox 22"/>
            <p:cNvSpPr txBox="1">
              <a:spLocks noChangeArrowheads="1"/>
            </p:cNvSpPr>
            <p:nvPr/>
          </p:nvSpPr>
          <p:spPr bwMode="auto">
            <a:xfrm>
              <a:off x="5891782" y="2941321"/>
              <a:ext cx="941282" cy="323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dirty="0">
                  <a:solidFill>
                    <a:srgbClr val="FF0000"/>
                  </a:solidFill>
                </a:rPr>
                <a:t>Capacity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1628014" y="3426334"/>
              <a:ext cx="4599176" cy="2412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22"/>
            <p:cNvSpPr txBox="1">
              <a:spLocks noChangeArrowheads="1"/>
            </p:cNvSpPr>
            <p:nvPr/>
          </p:nvSpPr>
          <p:spPr bwMode="auto">
            <a:xfrm>
              <a:off x="3005649" y="4934634"/>
              <a:ext cx="1887167" cy="491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 (days)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 flipH="1" flipV="1">
              <a:off x="3137344" y="4612323"/>
              <a:ext cx="94108" cy="4826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4657533" y="4607497"/>
              <a:ext cx="82042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 bwMode="auto">
            <a:xfrm rot="5400000" flipH="1" flipV="1">
              <a:off x="6184962" y="4609909"/>
              <a:ext cx="77216" cy="2412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22"/>
            <p:cNvSpPr txBox="1">
              <a:spLocks noChangeArrowheads="1"/>
            </p:cNvSpPr>
            <p:nvPr/>
          </p:nvSpPr>
          <p:spPr bwMode="auto">
            <a:xfrm>
              <a:off x="2978150" y="4610100"/>
              <a:ext cx="36784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1</a:t>
              </a:r>
            </a:p>
          </p:txBody>
        </p:sp>
        <p:sp>
          <p:nvSpPr>
            <p:cNvPr id="55" name="TextBox 22"/>
            <p:cNvSpPr txBox="1">
              <a:spLocks noChangeArrowheads="1"/>
            </p:cNvSpPr>
            <p:nvPr/>
          </p:nvSpPr>
          <p:spPr bwMode="auto">
            <a:xfrm>
              <a:off x="4552017" y="4572000"/>
              <a:ext cx="33113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2</a:t>
              </a:r>
            </a:p>
          </p:txBody>
        </p:sp>
        <p:sp>
          <p:nvSpPr>
            <p:cNvPr id="56" name="TextBox 120"/>
            <p:cNvSpPr txBox="1">
              <a:spLocks noChangeArrowheads="1"/>
            </p:cNvSpPr>
            <p:nvPr/>
          </p:nvSpPr>
          <p:spPr bwMode="auto">
            <a:xfrm>
              <a:off x="6026150" y="4572000"/>
              <a:ext cx="381000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500"/>
                <a:t>3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77482" y="4724400"/>
            <a:ext cx="11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Loss Users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2859" y="2743200"/>
            <a:ext cx="14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tx2">
                    <a:lumMod val="75000"/>
                  </a:schemeClr>
                </a:solidFill>
              </a:rPr>
              <a:t>Loss Revenue</a:t>
            </a:r>
            <a:endParaRPr lang="en-US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Overestimate system utilization which result in low utilization</a:t>
            </a:r>
            <a:br>
              <a:rPr lang="en-US" dirty="0" smtClean="0"/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r>
              <a:rPr lang="en-US" dirty="0" smtClean="0">
                <a:latin typeface="Helvetica" charset="0"/>
              </a:rPr>
              <a:t/>
            </a:r>
            <a:br>
              <a:rPr lang="en-US" dirty="0" smtClean="0">
                <a:latin typeface="Helvetica" charset="0"/>
              </a:rPr>
            </a:br>
            <a:endParaRPr lang="en-US" dirty="0" smtClean="0">
              <a:latin typeface="Helvetica" charset="0"/>
            </a:endParaRPr>
          </a:p>
          <a:p>
            <a:r>
              <a:rPr lang="en-US" dirty="0" smtClean="0"/>
              <a:t>How to solve this problem ??</a:t>
            </a:r>
          </a:p>
          <a:p>
            <a:pPr lvl="1"/>
            <a:r>
              <a:rPr lang="en-US" dirty="0" smtClean="0"/>
              <a:t>Dynamically provision resources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2818506"/>
            <a:ext cx="3657600" cy="1630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6477951" y="3355974"/>
            <a:ext cx="2285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Unused resources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78513" y="3375084"/>
            <a:ext cx="533400" cy="3810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  <a:effectLst>
            <a:outerShdw dist="25401" dir="2700000" rotWithShape="0">
              <a:srgbClr val="161645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</a:endParaRP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066800" y="2590800"/>
            <a:ext cx="5105400" cy="2454751"/>
            <a:chOff x="829311" y="3048572"/>
            <a:chExt cx="3666489" cy="2474273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76178" y="4115046"/>
              <a:ext cx="2134568" cy="1619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42652" y="5181540"/>
              <a:ext cx="3124745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142652" y="3973087"/>
              <a:ext cx="2667939" cy="990477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TextBox 17"/>
            <p:cNvSpPr txBox="1">
              <a:spLocks noChangeArrowheads="1"/>
            </p:cNvSpPr>
            <p:nvPr/>
          </p:nvSpPr>
          <p:spPr bwMode="auto">
            <a:xfrm>
              <a:off x="3781818" y="4753265"/>
              <a:ext cx="71398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Demand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42652" y="3277390"/>
              <a:ext cx="2744074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3729668" y="3217144"/>
              <a:ext cx="705922" cy="372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6" name="TextBox 22"/>
            <p:cNvSpPr txBox="1">
              <a:spLocks noChangeArrowheads="1"/>
            </p:cNvSpPr>
            <p:nvPr/>
          </p:nvSpPr>
          <p:spPr bwMode="auto">
            <a:xfrm>
              <a:off x="2504213" y="5181599"/>
              <a:ext cx="482589" cy="34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9311" y="3631406"/>
              <a:ext cx="309445" cy="106575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600" b="1" dirty="0">
                  <a:latin typeface="Cambria" pitchFamily="18" charset="0"/>
                  <a:ea typeface="ＭＳ Ｐゴシック" pitchFamily="-110" charset="-128"/>
                  <a:cs typeface="ＭＳ Ｐゴシック" pitchFamily="-110" charset="-128"/>
                </a:rPr>
                <a:t>Resources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Provisioning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/>
          <a:lstStyle/>
          <a:p>
            <a:r>
              <a:rPr lang="en-US" dirty="0" smtClean="0"/>
              <a:t>Cloud resources should be provisioned dynamically</a:t>
            </a:r>
          </a:p>
          <a:p>
            <a:pPr lvl="1"/>
            <a:r>
              <a:rPr lang="en-US" dirty="0" smtClean="0"/>
              <a:t>Meet seasonal demand variations</a:t>
            </a:r>
          </a:p>
          <a:p>
            <a:pPr lvl="1"/>
            <a:r>
              <a:rPr lang="en-US" dirty="0" smtClean="0"/>
              <a:t>Meet demand variations between different industries</a:t>
            </a:r>
          </a:p>
          <a:p>
            <a:pPr lvl="1"/>
            <a:r>
              <a:rPr lang="en-US" dirty="0" smtClean="0"/>
              <a:t>Meet burst demand for some extraordinary events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60400" y="4343400"/>
            <a:ext cx="7213600" cy="1096963"/>
            <a:chOff x="1142999" y="3581400"/>
            <a:chExt cx="7213547" cy="1096963"/>
          </a:xfrm>
        </p:grpSpPr>
        <p:sp>
          <p:nvSpPr>
            <p:cNvPr id="6" name="Rectangle 5"/>
            <p:cNvSpPr/>
            <p:nvPr/>
          </p:nvSpPr>
          <p:spPr>
            <a:xfrm>
              <a:off x="5740365" y="4460875"/>
              <a:ext cx="2613006" cy="2174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740365" y="3581400"/>
              <a:ext cx="2616181" cy="908050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solidFill>
              <a:srgbClr val="D9D9D9"/>
            </a:solidFill>
            <a:ln w="1905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2999" y="3581400"/>
              <a:ext cx="2613007" cy="10969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28600" y="3582987"/>
            <a:ext cx="3929062" cy="2439333"/>
            <a:chOff x="719863" y="3048794"/>
            <a:chExt cx="4009199" cy="2458512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6273" y="4115172"/>
              <a:ext cx="2134375" cy="162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142651" y="5181569"/>
              <a:ext cx="3124747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1142651" y="3959061"/>
              <a:ext cx="2667941" cy="990389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3743169" y="4779554"/>
              <a:ext cx="908139" cy="34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42651" y="3815185"/>
              <a:ext cx="2744075" cy="1600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3746101" y="3630229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18" name="TextBox 22"/>
            <p:cNvSpPr txBox="1">
              <a:spLocks noChangeArrowheads="1"/>
            </p:cNvSpPr>
            <p:nvPr/>
          </p:nvSpPr>
          <p:spPr bwMode="auto">
            <a:xfrm>
              <a:off x="2417387" y="5181600"/>
              <a:ext cx="656242" cy="325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9863" y="3618211"/>
              <a:ext cx="423972" cy="100316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 smtClean="0">
                  <a:latin typeface="Cambria" pitchFamily="18" charset="0"/>
                </a:rPr>
                <a:t>Resources</a:t>
              </a:r>
              <a:endParaRPr lang="en-US" sz="1500" b="1" dirty="0">
                <a:latin typeface="Cambria" pitchFamily="18" charset="0"/>
              </a:endParaRPr>
            </a:p>
          </p:txBody>
        </p:sp>
      </p:grpSp>
      <p:grpSp>
        <p:nvGrpSpPr>
          <p:cNvPr id="20" name="Group 37"/>
          <p:cNvGrpSpPr>
            <a:grpSpLocks/>
          </p:cNvGrpSpPr>
          <p:nvPr/>
        </p:nvGrpSpPr>
        <p:grpSpPr bwMode="auto">
          <a:xfrm>
            <a:off x="4841875" y="3581400"/>
            <a:ext cx="3921125" cy="2440710"/>
            <a:chOff x="4766102" y="3048003"/>
            <a:chExt cx="3996898" cy="2458296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4118718" y="4111258"/>
              <a:ext cx="2132983" cy="6473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188447" y="5179387"/>
              <a:ext cx="3124700" cy="1598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5188447" y="3960996"/>
              <a:ext cx="2668374" cy="991342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TextBox 28"/>
            <p:cNvSpPr txBox="1">
              <a:spLocks noChangeArrowheads="1"/>
            </p:cNvSpPr>
            <p:nvPr/>
          </p:nvSpPr>
          <p:spPr bwMode="auto">
            <a:xfrm>
              <a:off x="7829618" y="4766861"/>
              <a:ext cx="907185" cy="340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Demand</a:t>
              </a:r>
            </a:p>
          </p:txBody>
        </p:sp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7780039" y="4474676"/>
              <a:ext cx="98296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Capacity</a:t>
              </a:r>
            </a:p>
          </p:txBody>
        </p: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6463971" y="5180806"/>
              <a:ext cx="655553" cy="325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 b="1" dirty="0">
                  <a:latin typeface="Cambria" pitchFamily="18" charset="0"/>
                </a:rPr>
                <a:t>Time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6102" y="3733973"/>
              <a:ext cx="423527" cy="10025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algn="ctr">
                <a:defRPr/>
              </a:pPr>
              <a:r>
                <a:rPr lang="en-US" sz="1500" b="1" dirty="0" smtClean="0">
                  <a:latin typeface="Cambria" pitchFamily="18" charset="0"/>
                </a:rPr>
                <a:t>Resources</a:t>
              </a:r>
              <a:endParaRPr lang="en-US" sz="1500" b="1" dirty="0">
                <a:latin typeface="Cambria" pitchFamily="18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181974" y="3810696"/>
              <a:ext cx="2666756" cy="912993"/>
            </a:xfrm>
            <a:custGeom>
              <a:avLst/>
              <a:gdLst>
                <a:gd name="connsiteX0" fmla="*/ 0 w 1660819"/>
                <a:gd name="connsiteY0" fmla="*/ 902820 h 924531"/>
                <a:gd name="connsiteX1" fmla="*/ 401636 w 1660819"/>
                <a:gd name="connsiteY1" fmla="*/ 1809 h 924531"/>
                <a:gd name="connsiteX2" fmla="*/ 824982 w 1660819"/>
                <a:gd name="connsiteY2" fmla="*/ 913676 h 924531"/>
                <a:gd name="connsiteX3" fmla="*/ 1280893 w 1660819"/>
                <a:gd name="connsiteY3" fmla="*/ 12664 h 924531"/>
                <a:gd name="connsiteX4" fmla="*/ 1660819 w 1660819"/>
                <a:gd name="connsiteY4" fmla="*/ 924531 h 924531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04320 h 1045492"/>
                <a:gd name="connsiteX1" fmla="*/ 66939 w 1738896"/>
                <a:gd name="connsiteY1" fmla="*/ 895324 h 1045492"/>
                <a:gd name="connsiteX2" fmla="*/ 479713 w 1738896"/>
                <a:gd name="connsiteY2" fmla="*/ 3309 h 1045492"/>
                <a:gd name="connsiteX3" fmla="*/ 903059 w 1738896"/>
                <a:gd name="connsiteY3" fmla="*/ 915176 h 1045492"/>
                <a:gd name="connsiteX4" fmla="*/ 1358970 w 1738896"/>
                <a:gd name="connsiteY4" fmla="*/ 14164 h 1045492"/>
                <a:gd name="connsiteX5" fmla="*/ 1738896 w 1738896"/>
                <a:gd name="connsiteY5" fmla="*/ 926031 h 1045492"/>
                <a:gd name="connsiteX0" fmla="*/ 78077 w 1738896"/>
                <a:gd name="connsiteY0" fmla="*/ 926332 h 1071073"/>
                <a:gd name="connsiteX1" fmla="*/ 66939 w 1738896"/>
                <a:gd name="connsiteY1" fmla="*/ 917336 h 1071073"/>
                <a:gd name="connsiteX2" fmla="*/ 479713 w 1738896"/>
                <a:gd name="connsiteY2" fmla="*/ 25321 h 1071073"/>
                <a:gd name="connsiteX3" fmla="*/ 903059 w 1738896"/>
                <a:gd name="connsiteY3" fmla="*/ 1069264 h 1071073"/>
                <a:gd name="connsiteX4" fmla="*/ 1358970 w 1738896"/>
                <a:gd name="connsiteY4" fmla="*/ 36176 h 1071073"/>
                <a:gd name="connsiteX5" fmla="*/ 1738896 w 1738896"/>
                <a:gd name="connsiteY5" fmla="*/ 948043 h 1071073"/>
                <a:gd name="connsiteX0" fmla="*/ 78077 w 1738896"/>
                <a:gd name="connsiteY0" fmla="*/ 910360 h 1183608"/>
                <a:gd name="connsiteX1" fmla="*/ 66939 w 1738896"/>
                <a:gd name="connsiteY1" fmla="*/ 1033440 h 1183608"/>
                <a:gd name="connsiteX2" fmla="*/ 479713 w 1738896"/>
                <a:gd name="connsiteY2" fmla="*/ 9349 h 1183608"/>
                <a:gd name="connsiteX3" fmla="*/ 903059 w 1738896"/>
                <a:gd name="connsiteY3" fmla="*/ 1053292 h 1183608"/>
                <a:gd name="connsiteX4" fmla="*/ 1358970 w 1738896"/>
                <a:gd name="connsiteY4" fmla="*/ 20204 h 1183608"/>
                <a:gd name="connsiteX5" fmla="*/ 1738896 w 1738896"/>
                <a:gd name="connsiteY5" fmla="*/ 932071 h 1183608"/>
                <a:gd name="connsiteX0" fmla="*/ 78862 w 1739681"/>
                <a:gd name="connsiteY0" fmla="*/ 910360 h 1203618"/>
                <a:gd name="connsiteX1" fmla="*/ 74154 w 1739681"/>
                <a:gd name="connsiteY1" fmla="*/ 1030416 h 1203618"/>
                <a:gd name="connsiteX2" fmla="*/ 67724 w 1739681"/>
                <a:gd name="connsiteY2" fmla="*/ 1033440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785 w 1842150"/>
                <a:gd name="connsiteY0" fmla="*/ 1108474 h 1203618"/>
                <a:gd name="connsiteX1" fmla="*/ 176623 w 1842150"/>
                <a:gd name="connsiteY1" fmla="*/ 1030416 h 1203618"/>
                <a:gd name="connsiteX2" fmla="*/ 170193 w 1842150"/>
                <a:gd name="connsiteY2" fmla="*/ 1033440 h 1203618"/>
                <a:gd name="connsiteX3" fmla="*/ 582967 w 1842150"/>
                <a:gd name="connsiteY3" fmla="*/ 9349 h 1203618"/>
                <a:gd name="connsiteX4" fmla="*/ 1006313 w 1842150"/>
                <a:gd name="connsiteY4" fmla="*/ 1053292 h 1203618"/>
                <a:gd name="connsiteX5" fmla="*/ 1462224 w 1842150"/>
                <a:gd name="connsiteY5" fmla="*/ 20204 h 1203618"/>
                <a:gd name="connsiteX6" fmla="*/ 1842150 w 1842150"/>
                <a:gd name="connsiteY6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480498 w 1739681"/>
                <a:gd name="connsiteY2" fmla="*/ 9349 h 1203618"/>
                <a:gd name="connsiteX3" fmla="*/ 903844 w 1739681"/>
                <a:gd name="connsiteY3" fmla="*/ 1053292 h 1203618"/>
                <a:gd name="connsiteX4" fmla="*/ 1359755 w 1739681"/>
                <a:gd name="connsiteY4" fmla="*/ 20204 h 1203618"/>
                <a:gd name="connsiteX5" fmla="*/ 1739681 w 1739681"/>
                <a:gd name="connsiteY5" fmla="*/ 932071 h 1203618"/>
                <a:gd name="connsiteX0" fmla="*/ 74154 w 1739681"/>
                <a:gd name="connsiteY0" fmla="*/ 1030416 h 1203618"/>
                <a:gd name="connsiteX1" fmla="*/ 67724 w 1739681"/>
                <a:gd name="connsiteY1" fmla="*/ 1033440 h 1203618"/>
                <a:gd name="connsiteX2" fmla="*/ 377249 w 1739681"/>
                <a:gd name="connsiteY2" fmla="*/ 1020643 h 1203618"/>
                <a:gd name="connsiteX3" fmla="*/ 480498 w 1739681"/>
                <a:gd name="connsiteY3" fmla="*/ 9349 h 1203618"/>
                <a:gd name="connsiteX4" fmla="*/ 903844 w 1739681"/>
                <a:gd name="connsiteY4" fmla="*/ 1053292 h 1203618"/>
                <a:gd name="connsiteX5" fmla="*/ 1359755 w 1739681"/>
                <a:gd name="connsiteY5" fmla="*/ 20204 h 1203618"/>
                <a:gd name="connsiteX6" fmla="*/ 1739681 w 1739681"/>
                <a:gd name="connsiteY6" fmla="*/ 932071 h 1203618"/>
                <a:gd name="connsiteX0" fmla="*/ 0 w 1665527"/>
                <a:gd name="connsiteY0" fmla="*/ 1030416 h 1190821"/>
                <a:gd name="connsiteX1" fmla="*/ 303095 w 1665527"/>
                <a:gd name="connsiteY1" fmla="*/ 1020643 h 1190821"/>
                <a:gd name="connsiteX2" fmla="*/ 406344 w 1665527"/>
                <a:gd name="connsiteY2" fmla="*/ 9349 h 1190821"/>
                <a:gd name="connsiteX3" fmla="*/ 829690 w 1665527"/>
                <a:gd name="connsiteY3" fmla="*/ 1053292 h 1190821"/>
                <a:gd name="connsiteX4" fmla="*/ 1285601 w 1665527"/>
                <a:gd name="connsiteY4" fmla="*/ 20204 h 1190821"/>
                <a:gd name="connsiteX5" fmla="*/ 1665527 w 1665527"/>
                <a:gd name="connsiteY5" fmla="*/ 932071 h 1190821"/>
                <a:gd name="connsiteX0" fmla="*/ 0 w 1665527"/>
                <a:gd name="connsiteY0" fmla="*/ 1030416 h 1055101"/>
                <a:gd name="connsiteX1" fmla="*/ 406344 w 1665527"/>
                <a:gd name="connsiteY1" fmla="*/ 9349 h 1055101"/>
                <a:gd name="connsiteX2" fmla="*/ 829690 w 1665527"/>
                <a:gd name="connsiteY2" fmla="*/ 1053292 h 1055101"/>
                <a:gd name="connsiteX3" fmla="*/ 1285601 w 1665527"/>
                <a:gd name="connsiteY3" fmla="*/ 20204 h 1055101"/>
                <a:gd name="connsiteX4" fmla="*/ 1665527 w 1665527"/>
                <a:gd name="connsiteY4" fmla="*/ 932071 h 105510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24880 h 1058611"/>
                <a:gd name="connsiteX1" fmla="*/ 406344 w 1665527"/>
                <a:gd name="connsiteY1" fmla="*/ 3813 h 1058611"/>
                <a:gd name="connsiteX2" fmla="*/ 829690 w 1665527"/>
                <a:gd name="connsiteY2" fmla="*/ 1047756 h 1058611"/>
                <a:gd name="connsiteX3" fmla="*/ 1285601 w 1665527"/>
                <a:gd name="connsiteY3" fmla="*/ 14668 h 1058611"/>
                <a:gd name="connsiteX4" fmla="*/ 1665527 w 1665527"/>
                <a:gd name="connsiteY4" fmla="*/ 1058611 h 1058611"/>
                <a:gd name="connsiteX0" fmla="*/ 0 w 1665527"/>
                <a:gd name="connsiteY0" fmla="*/ 1033394 h 1067125"/>
                <a:gd name="connsiteX1" fmla="*/ 406344 w 1665527"/>
                <a:gd name="connsiteY1" fmla="*/ 12327 h 1067125"/>
                <a:gd name="connsiteX2" fmla="*/ 829690 w 1665527"/>
                <a:gd name="connsiteY2" fmla="*/ 1056270 h 1067125"/>
                <a:gd name="connsiteX3" fmla="*/ 1286407 w 1665527"/>
                <a:gd name="connsiteY3" fmla="*/ 1809 h 1067125"/>
                <a:gd name="connsiteX4" fmla="*/ 1665527 w 1665527"/>
                <a:gd name="connsiteY4" fmla="*/ 1067125 h 10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5527" h="1067125">
                  <a:moveTo>
                    <a:pt x="0" y="1033394"/>
                  </a:moveTo>
                  <a:cubicBezTo>
                    <a:pt x="108211" y="865595"/>
                    <a:pt x="268062" y="8514"/>
                    <a:pt x="406344" y="12327"/>
                  </a:cubicBezTo>
                  <a:cubicBezTo>
                    <a:pt x="544626" y="16140"/>
                    <a:pt x="683013" y="1058023"/>
                    <a:pt x="829690" y="1056270"/>
                  </a:cubicBezTo>
                  <a:cubicBezTo>
                    <a:pt x="976367" y="1054517"/>
                    <a:pt x="1147101" y="0"/>
                    <a:pt x="1286407" y="1809"/>
                  </a:cubicBezTo>
                  <a:cubicBezTo>
                    <a:pt x="1425713" y="3618"/>
                    <a:pt x="1562404" y="945905"/>
                    <a:pt x="1665527" y="106712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114800" y="4571999"/>
            <a:ext cx="762000" cy="533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Multi-tenant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dirty="0" smtClean="0"/>
              <a:t>What is multi-tenant design ?</a:t>
            </a:r>
          </a:p>
          <a:p>
            <a:pPr lvl="1"/>
            <a:r>
              <a:rPr lang="en-US" dirty="0" smtClean="0"/>
              <a:t>Multi-tenant refers to a principle in software architecture where a single instance of the software runs on a server, serving multiple client organizations.</a:t>
            </a:r>
          </a:p>
          <a:p>
            <a:pPr lvl="1"/>
            <a:r>
              <a:rPr lang="en-US" dirty="0" smtClean="0"/>
              <a:t>With a multi-tenant architecture, a software application is designed to virtually partition its data and configuration thus each client organization works with a customized virtual application instance.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Client oriented requirements :</a:t>
            </a:r>
          </a:p>
          <a:p>
            <a:pPr lvl="1"/>
            <a:r>
              <a:rPr lang="en-US" dirty="0" smtClean="0"/>
              <a:t>Customization</a:t>
            </a:r>
          </a:p>
          <a:p>
            <a:pPr lvl="2"/>
            <a:r>
              <a:rPr lang="en-US" dirty="0" smtClean="0"/>
              <a:t>Multi-tenant applications are typically required to provide a high degree of customization to support each target organization's needs.</a:t>
            </a:r>
          </a:p>
          <a:p>
            <a:pPr lvl="1"/>
            <a:r>
              <a:rPr lang="en-US" dirty="0" smtClean="0"/>
              <a:t>Quality of service</a:t>
            </a:r>
          </a:p>
          <a:p>
            <a:pPr lvl="2"/>
            <a:r>
              <a:rPr lang="en-US" dirty="0" smtClean="0"/>
              <a:t>Multi-tenant applications are expected to provide adequate levels of security and robustness.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&amp;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availability ?</a:t>
            </a:r>
          </a:p>
          <a:p>
            <a:pPr lvl="1"/>
            <a:r>
              <a:rPr lang="en-US" dirty="0" smtClean="0"/>
              <a:t>The degree to which a system, subsystem, or equipment is in a specified operable and committable state at the start of a mission, when the mission is called for at an unknown time. </a:t>
            </a:r>
          </a:p>
          <a:p>
            <a:pPr lvl="1"/>
            <a:r>
              <a:rPr lang="en-US" dirty="0" smtClean="0"/>
              <a:t>Cloud system usually require high availability</a:t>
            </a:r>
          </a:p>
          <a:p>
            <a:pPr lvl="2"/>
            <a:r>
              <a:rPr lang="en-US" dirty="0" smtClean="0"/>
              <a:t>Ex. “Five Nines” system would statistically provide 99.999% availability</a:t>
            </a:r>
          </a:p>
          <a:p>
            <a:r>
              <a:rPr lang="en-US" dirty="0" smtClean="0"/>
              <a:t>What is reliability ?</a:t>
            </a:r>
          </a:p>
          <a:p>
            <a:pPr lvl="1"/>
            <a:r>
              <a:rPr lang="en-US" dirty="0" smtClean="0"/>
              <a:t>The ability of a system or component to perform its required functions under stated conditions for a specified period of time. </a:t>
            </a:r>
          </a:p>
          <a:p>
            <a:r>
              <a:rPr lang="en-US" dirty="0" smtClean="0"/>
              <a:t>But how to achieve these properties ?</a:t>
            </a:r>
          </a:p>
          <a:p>
            <a:pPr lvl="1"/>
            <a:r>
              <a:rPr lang="en-US" dirty="0" smtClean="0"/>
              <a:t>Fault tolerance system</a:t>
            </a:r>
          </a:p>
          <a:p>
            <a:pPr lvl="1"/>
            <a:r>
              <a:rPr lang="en-US" dirty="0" smtClean="0"/>
              <a:t>Require system resilience</a:t>
            </a:r>
          </a:p>
          <a:p>
            <a:pPr lvl="1"/>
            <a:r>
              <a:rPr lang="en-US" dirty="0" smtClean="0"/>
              <a:t>Reliable system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What is fault tolerant system ?</a:t>
            </a:r>
          </a:p>
          <a:p>
            <a:pPr lvl="1"/>
            <a:r>
              <a:rPr lang="en-US" dirty="0" smtClean="0"/>
              <a:t>Fault-tolerance is the property that enables a system to continue operating properly in the event of the failure of some of its components.</a:t>
            </a:r>
          </a:p>
          <a:p>
            <a:pPr lvl="1"/>
            <a:r>
              <a:rPr lang="en-US" dirty="0" smtClean="0"/>
              <a:t>If its operating quality decreases at all, the decrease is proportional to the severity of the failure, as compared to a naively-designed system in which even a small failure can cause total breakdown.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Four basic characteristics :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pPr lvl="1"/>
            <a:r>
              <a:rPr lang="en-US" dirty="0" smtClean="0"/>
              <a:t>Fault detection and isolation to the failing component</a:t>
            </a:r>
          </a:p>
          <a:p>
            <a:pPr lvl="1"/>
            <a:r>
              <a:rPr lang="en-US" dirty="0" smtClean="0"/>
              <a:t>Fault containment to prevent propagation of the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http://gautamlulla.files.wordpress.com/2010/07/sp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502009"/>
            <a:ext cx="2895600" cy="4355991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/>
          <a:lstStyle/>
          <a:p>
            <a:r>
              <a:rPr lang="en-US" dirty="0" smtClean="0"/>
              <a:t>Single Point Of Failure (SPOF)</a:t>
            </a:r>
          </a:p>
          <a:p>
            <a:pPr lvl="1"/>
            <a:r>
              <a:rPr lang="en-US" dirty="0" smtClean="0"/>
              <a:t>A part of a system which, if it fails, will stop the entire system from working.</a:t>
            </a:r>
          </a:p>
          <a:p>
            <a:pPr lvl="1"/>
            <a:r>
              <a:rPr lang="en-US" dirty="0" smtClean="0"/>
              <a:t>The assessment of a potentially single location of failure identifies the critical components of a complex system that would provoke a total systems failure in case of malfunction.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Preventing single point of failure</a:t>
            </a:r>
          </a:p>
          <a:p>
            <a:pPr lvl="1"/>
            <a:r>
              <a:rPr lang="en-US" dirty="0" smtClean="0"/>
              <a:t>If a system experiences a failure, it must continue to operate without interruption during the repair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Detection and Isolation (FDI)</a:t>
            </a:r>
          </a:p>
          <a:p>
            <a:pPr lvl="1"/>
            <a:r>
              <a:rPr lang="en-US" dirty="0" smtClean="0"/>
              <a:t>A subfield of control engineering which concerns itself with monitoring a system, identifying when a fault has occurred and pinpoint the type of fault and its location.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Isolate failing component</a:t>
            </a:r>
          </a:p>
          <a:p>
            <a:pPr lvl="1"/>
            <a:r>
              <a:rPr lang="en-US" dirty="0" smtClean="0"/>
              <a:t>When a failure occurs, the system</a:t>
            </a:r>
            <a:br>
              <a:rPr lang="en-US" dirty="0" smtClean="0"/>
            </a:br>
            <a:r>
              <a:rPr lang="en-US" dirty="0" smtClean="0"/>
              <a:t>must be able to isolate the failure</a:t>
            </a:r>
            <a:br>
              <a:rPr lang="en-US" dirty="0" smtClean="0"/>
            </a:br>
            <a:r>
              <a:rPr lang="en-US" dirty="0" smtClean="0"/>
              <a:t>to the offending component. </a:t>
            </a:r>
            <a:endParaRPr lang="en-US" dirty="0"/>
          </a:p>
        </p:txBody>
      </p:sp>
      <p:pic>
        <p:nvPicPr>
          <p:cNvPr id="93186" name="Picture 2" descr="http://www.adelicatebalance.com.au/gallery/images/people/do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3800474"/>
            <a:ext cx="3771900" cy="2828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 descr="C:\Users\Andy\AppData\Local\Microsoft\Windows\Temporary Internet Files\Content.IE5\OQIHRKSF\MPj043852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870" y="762000"/>
            <a:ext cx="4838330" cy="3230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Containment</a:t>
            </a:r>
          </a:p>
          <a:p>
            <a:pPr lvl="1"/>
            <a:r>
              <a:rPr lang="en-US" dirty="0" smtClean="0"/>
              <a:t>Some failure mechanisms can cause a system to fail by propagating the failure to the rest of the system.</a:t>
            </a:r>
          </a:p>
          <a:p>
            <a:pPr lvl="1" algn="just"/>
            <a:r>
              <a:rPr lang="en-US" dirty="0" smtClean="0"/>
              <a:t>Mechanisms that isolate a transmitter or failing component to protect the system are required.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System 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resilience ?</a:t>
            </a:r>
          </a:p>
          <a:p>
            <a:pPr lvl="1"/>
            <a:r>
              <a:rPr lang="en-US" dirty="0" smtClean="0"/>
              <a:t>Resilience is the ability to provide and maintain an acceptable level of service in the face of faults and challenges to normal operation.</a:t>
            </a:r>
          </a:p>
          <a:p>
            <a:pPr lvl="1"/>
            <a:r>
              <a:rPr lang="en-US" dirty="0" smtClean="0"/>
              <a:t>Resiliency pertains to the system's ability to return to its original state after encountering trouble. In other words, if a risk event knocks a system offline, a highly resilient system will return back to work and function as planned as soon as possible.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 risk events</a:t>
            </a:r>
          </a:p>
          <a:p>
            <a:pPr lvl="1"/>
            <a:r>
              <a:rPr lang="en-US" dirty="0" smtClean="0"/>
              <a:t>If power is lost at a plant for two days, can our system recover ?</a:t>
            </a:r>
          </a:p>
          <a:p>
            <a:pPr lvl="1"/>
            <a:r>
              <a:rPr lang="en-US" dirty="0" smtClean="0"/>
              <a:t>If a key service is lost because a database corruption, can the business recover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System 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029200"/>
          </a:xfrm>
        </p:spPr>
        <p:txBody>
          <a:bodyPr/>
          <a:lstStyle/>
          <a:p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Disaster recovery is the process, policies and procedures related to preparing for recovery or continuation of technology infrastructure critical to an organization after a natural or human-induced disaster.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 common strategies :</a:t>
            </a:r>
          </a:p>
          <a:p>
            <a:pPr lvl="1"/>
            <a:r>
              <a:rPr lang="en-US" dirty="0" smtClean="0"/>
              <a:t>Backup</a:t>
            </a:r>
          </a:p>
          <a:p>
            <a:pPr lvl="2"/>
            <a:r>
              <a:rPr lang="en-US" dirty="0" smtClean="0"/>
              <a:t>Make data off-site at regular interval</a:t>
            </a:r>
          </a:p>
          <a:p>
            <a:pPr lvl="2"/>
            <a:r>
              <a:rPr lang="en-US" dirty="0" smtClean="0"/>
              <a:t>Replicate data to an off-site location</a:t>
            </a:r>
          </a:p>
          <a:p>
            <a:pPr lvl="2"/>
            <a:r>
              <a:rPr lang="en-US" dirty="0" smtClean="0"/>
              <a:t>Replicate whole system</a:t>
            </a:r>
          </a:p>
          <a:p>
            <a:pPr lvl="1"/>
            <a:r>
              <a:rPr lang="en-US" dirty="0" smtClean="0"/>
              <a:t>Preparing</a:t>
            </a:r>
          </a:p>
          <a:p>
            <a:pPr lvl="2"/>
            <a:r>
              <a:rPr lang="en-US" dirty="0" smtClean="0"/>
              <a:t>Local mirror systems</a:t>
            </a:r>
          </a:p>
          <a:p>
            <a:pPr lvl="2"/>
            <a:r>
              <a:rPr lang="en-US" dirty="0" smtClean="0"/>
              <a:t>Uninterruptible Power Supply (UPS)</a:t>
            </a:r>
            <a:endParaRPr lang="en-US" dirty="0"/>
          </a:p>
        </p:txBody>
      </p:sp>
      <p:pic>
        <p:nvPicPr>
          <p:cNvPr id="94212" name="Picture 4" descr="http://www.newsbiscuit.com/wp-content/uploads/2009/12/374-bandage-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525" y="4095749"/>
            <a:ext cx="3571875" cy="2533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issue in Cloud Computing :</a:t>
            </a:r>
          </a:p>
          <a:p>
            <a:pPr lvl="1"/>
            <a:r>
              <a:rPr lang="en-US" dirty="0" smtClean="0"/>
              <a:t>Cloud security is an evolving sub-domain of computer security, network security, and, more broadly, information security.</a:t>
            </a:r>
          </a:p>
          <a:p>
            <a:pPr lvl="1"/>
            <a:r>
              <a:rPr lang="en-US" dirty="0" smtClean="0"/>
              <a:t>It refers to a broad set of policies, technologies, and controls deployed to protect data, applications, and the associated infrastructure of cloud computing.</a:t>
            </a:r>
            <a:endParaRPr lang="en-US" dirty="0"/>
          </a:p>
        </p:txBody>
      </p:sp>
      <p:pic>
        <p:nvPicPr>
          <p:cNvPr id="5" name="Picture 4" descr="cloud_security_password_610.jpg"/>
          <p:cNvPicPr>
            <a:picLocks noChangeAspect="1"/>
          </p:cNvPicPr>
          <p:nvPr/>
        </p:nvPicPr>
        <p:blipFill>
          <a:blip r:embed="rId3" cstate="print"/>
          <a:srcRect t="14446"/>
          <a:stretch>
            <a:fillRect/>
          </a:stretch>
        </p:blipFill>
        <p:spPr>
          <a:xfrm>
            <a:off x="2353390" y="4020312"/>
            <a:ext cx="4437221" cy="2532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2801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868362"/>
          </a:xfrm>
        </p:spPr>
        <p:txBody>
          <a:bodyPr/>
          <a:lstStyle/>
          <a:p>
            <a:r>
              <a:rPr lang="en-US" dirty="0" smtClean="0"/>
              <a:t>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2390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Important security and privacy issues :</a:t>
            </a:r>
          </a:p>
          <a:p>
            <a:pPr lvl="1"/>
            <a:r>
              <a:rPr lang="en-US" dirty="0" smtClean="0"/>
              <a:t>Data Protection</a:t>
            </a:r>
          </a:p>
          <a:p>
            <a:pPr lvl="2"/>
            <a:r>
              <a:rPr lang="en-US" dirty="0" smtClean="0"/>
              <a:t>To be considered protected, data from one customer must be properly segregated from that of another.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Every enterprise will have its own identity management system to control access to information and computing resources.</a:t>
            </a:r>
          </a:p>
          <a:p>
            <a:pPr lvl="1"/>
            <a:r>
              <a:rPr lang="en-US" dirty="0" smtClean="0"/>
              <a:t>Application Security</a:t>
            </a:r>
          </a:p>
          <a:p>
            <a:pPr lvl="2"/>
            <a:r>
              <a:rPr lang="en-US" dirty="0" smtClean="0"/>
              <a:t>Cloud providers should ensure that applications available as a service via the cloud are secure.</a:t>
            </a:r>
          </a:p>
          <a:p>
            <a:pPr lvl="1"/>
            <a:r>
              <a:rPr lang="en-US" dirty="0" smtClean="0"/>
              <a:t>Privacy</a:t>
            </a:r>
          </a:p>
          <a:p>
            <a:pPr lvl="2"/>
            <a:r>
              <a:rPr lang="en-US" dirty="0" smtClean="0"/>
              <a:t>Providers ensure that all critical data are masked and that only authorized users have access to data in its entirety.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NIST (National Institute of Standards and Technology). http://csrc.nist.gov/groups/SNS/cloud-computing/</a:t>
            </a:r>
          </a:p>
          <a:p>
            <a:r>
              <a:rPr lang="en-US" altLang="zh-TW" dirty="0" smtClean="0"/>
              <a:t>M. </a:t>
            </a:r>
            <a:r>
              <a:rPr lang="en-US" altLang="zh-TW" dirty="0" err="1" smtClean="0"/>
              <a:t>Armbrust</a:t>
            </a:r>
            <a:r>
              <a:rPr lang="en-US" altLang="zh-TW" dirty="0" smtClean="0"/>
              <a:t> et. al., “Above the Clouds: A Berkeley View of Cloud Computing,” Technical Report No. UCB/EECS-2009-28, University of California at Berkeley, 2009. </a:t>
            </a:r>
          </a:p>
          <a:p>
            <a:r>
              <a:rPr lang="en-US" altLang="zh-TW" dirty="0" smtClean="0"/>
              <a:t>R. </a:t>
            </a:r>
            <a:r>
              <a:rPr lang="en-US" altLang="zh-TW" dirty="0" err="1" smtClean="0"/>
              <a:t>Buyya</a:t>
            </a:r>
            <a:r>
              <a:rPr lang="en-US" altLang="zh-TW" dirty="0" smtClean="0"/>
              <a:t> et. al., “Cloud computing and emerging IT platforms: Vision, hype, and reality for delivering computing as the 5th utility,” Future Generation Computer Systems, 2009.</a:t>
            </a:r>
          </a:p>
          <a:p>
            <a:r>
              <a:rPr lang="en-US" dirty="0" smtClean="0"/>
              <a:t>Cloud Computing Use Cases. http://groups.google.com/group/cloud-computing-use-cases</a:t>
            </a:r>
          </a:p>
          <a:p>
            <a:r>
              <a:rPr lang="en-US" dirty="0" smtClean="0"/>
              <a:t>Cloud Computing Explained. http://www.andyharjanto.com/2009/11/wanted-cloud-computing-explained-in.html</a:t>
            </a:r>
          </a:p>
          <a:p>
            <a:r>
              <a:rPr lang="en-US" altLang="zh-TW" dirty="0" smtClean="0"/>
              <a:t>From Wikipedia, the free encyclopedia</a:t>
            </a:r>
          </a:p>
          <a:p>
            <a:r>
              <a:rPr lang="en-US" dirty="0" smtClean="0"/>
              <a:t>All resources of the materials and pictures were partially retrieved from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Definition from </a:t>
            </a:r>
            <a:r>
              <a:rPr lang="en-US" b="1" i="1" dirty="0" smtClean="0"/>
              <a:t>NIST</a:t>
            </a:r>
            <a:r>
              <a:rPr lang="en-US" sz="1600" b="1" i="1" dirty="0" smtClean="0"/>
              <a:t> (National Institute of Standards and Technology)</a:t>
            </a:r>
          </a:p>
          <a:p>
            <a:pPr lvl="1"/>
            <a:r>
              <a:rPr lang="en-US" dirty="0" smtClean="0"/>
              <a:t>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122" name="Picture 2" descr="http://www.biometrics.org/bc2005/images/exhibitor_logos/NIST_logo_new.jpg"/>
          <p:cNvPicPr>
            <a:picLocks noChangeAspect="1" noChangeArrowheads="1"/>
          </p:cNvPicPr>
          <p:nvPr/>
        </p:nvPicPr>
        <p:blipFill>
          <a:blip r:embed="rId2" cstate="print"/>
          <a:srcRect l="1021" t="1905"/>
          <a:stretch>
            <a:fillRect/>
          </a:stretch>
        </p:blipFill>
        <p:spPr bwMode="auto">
          <a:xfrm>
            <a:off x="1861457" y="5050971"/>
            <a:ext cx="5477590" cy="1121229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NIST</a:t>
            </a:r>
            <a:r>
              <a:rPr kumimoji="0" 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(National Institute of Standards and Technology)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model for enabling convenient,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on-demand network access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pool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of configurable computing resources (e.g., networks, servers, storage, applications, and services) that can be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rapidly provisioned and released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with minimal management effort or service provider interaction.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 smtClean="0"/>
              <a:t>Definition from </a:t>
            </a:r>
            <a:r>
              <a:rPr lang="en-US" b="1" i="1" dirty="0" smtClean="0"/>
              <a:t>Wikipedia</a:t>
            </a:r>
          </a:p>
          <a:p>
            <a:pPr lvl="1"/>
            <a:r>
              <a:rPr lang="en-US" dirty="0" smtClean="0"/>
              <a:t>Cloud computing is Internet-based computing, whereby shared resources, software, and information are provided to computers and other devices on demand, like the electricity grid.</a:t>
            </a:r>
          </a:p>
          <a:p>
            <a:pPr lvl="1"/>
            <a:r>
              <a:rPr lang="en-US" dirty="0" smtClean="0"/>
              <a:t>Cloud computing is a style of computing in which dynamically scalable and often virtualized resources are provided as a service over the Internet.</a:t>
            </a:r>
          </a:p>
        </p:txBody>
      </p:sp>
      <p:pic>
        <p:nvPicPr>
          <p:cNvPr id="4098" name="Picture 2" descr="http://blogs.toonboom.com/professional/wp-content/uploads/2008/05/wikipedia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64260"/>
            <a:ext cx="2314575" cy="2841340"/>
          </a:xfrm>
          <a:prstGeom prst="rect">
            <a:avLst/>
          </a:prstGeom>
          <a:noFill/>
        </p:spPr>
      </p:pic>
      <p:pic>
        <p:nvPicPr>
          <p:cNvPr id="4100" name="Picture 4" descr="government datacent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071734"/>
            <a:ext cx="4684134" cy="2633866"/>
          </a:xfrm>
          <a:prstGeom prst="roundRect">
            <a:avLst>
              <a:gd name="adj" fmla="val 3412"/>
            </a:avLst>
          </a:prstGeom>
          <a:noFill/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Wikipedia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Internet-based computing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whereby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shared resources, software, and information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are provided to computers and other devices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on demand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like the electricity grid.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is a style of computing in which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scalable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and often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resources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are provided as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over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 smtClean="0"/>
              <a:t>Definition from </a:t>
            </a:r>
            <a:r>
              <a:rPr lang="en-US" b="1" i="1" dirty="0" smtClean="0"/>
              <a:t>Whatis.com</a:t>
            </a:r>
          </a:p>
          <a:p>
            <a:pPr lvl="1"/>
            <a:r>
              <a:rPr lang="en-US" dirty="0" smtClean="0"/>
              <a:t>The name cloud computing was inspired by the cloud symbol that's often used to represent the Internet in flowcharts and diagrams. Cloud computing is a general term for anything that involves delivering hosted services over the Internet. </a:t>
            </a:r>
          </a:p>
        </p:txBody>
      </p:sp>
      <p:pic>
        <p:nvPicPr>
          <p:cNvPr id="26626" name="Picture 2" descr="http://www.cs.brandeis.edu/~rshaull/cs33b/Internet-cartoon.png"/>
          <p:cNvPicPr>
            <a:picLocks noChangeAspect="1" noChangeArrowheads="1"/>
          </p:cNvPicPr>
          <p:nvPr/>
        </p:nvPicPr>
        <p:blipFill>
          <a:blip r:embed="rId2" cstate="print"/>
          <a:srcRect t="11667" b="13333"/>
          <a:stretch>
            <a:fillRect/>
          </a:stretch>
        </p:blipFill>
        <p:spPr bwMode="auto">
          <a:xfrm>
            <a:off x="1066800" y="3733800"/>
            <a:ext cx="3429000" cy="2571750"/>
          </a:xfrm>
          <a:prstGeom prst="rect">
            <a:avLst/>
          </a:prstGeom>
          <a:noFill/>
        </p:spPr>
      </p:pic>
      <p:pic>
        <p:nvPicPr>
          <p:cNvPr id="26628" name="Picture 4" descr="http://cloudcomputingserver.net/wp-content/uploads/2010/06/cloud-computing-server-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657600"/>
            <a:ext cx="2857500" cy="28575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267200" y="4800600"/>
            <a:ext cx="6096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Whatis.com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name cloud computing was inspired by the cloud symbol that's often used to represent the Internet in flowcharts and diagrams. Cloud computing is a general term for anything that involves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delivering hosted services over the Internet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Definition from </a:t>
            </a:r>
            <a:r>
              <a:rPr lang="en-US" b="1" i="1" dirty="0" smtClean="0"/>
              <a:t>Berkeley</a:t>
            </a:r>
          </a:p>
          <a:p>
            <a:pPr lvl="1"/>
            <a:r>
              <a:rPr lang="en-US" dirty="0" smtClean="0"/>
              <a:t>Cloud Computing refers to both the applications delivered as services over the Internet and the hardware and systems software in the datacenters that provide those services.</a:t>
            </a:r>
          </a:p>
          <a:p>
            <a:pPr lvl="1"/>
            <a:r>
              <a:rPr lang="en-US" dirty="0" smtClean="0"/>
              <a:t>The services themselves have long been referred to as 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), so we use that term. The datacenter hardware and software is what we will call a</a:t>
            </a:r>
            <a:br>
              <a:rPr lang="en-US" dirty="0" smtClean="0"/>
            </a:br>
            <a:r>
              <a:rPr lang="en-US" dirty="0" smtClean="0"/>
              <a:t>Cloud.</a:t>
            </a:r>
          </a:p>
          <a:p>
            <a:pPr lvl="1"/>
            <a:r>
              <a:rPr lang="en-US" dirty="0" smtClean="0"/>
              <a:t>When a Cloud is made available</a:t>
            </a:r>
            <a:br>
              <a:rPr lang="en-US" dirty="0" smtClean="0"/>
            </a:br>
            <a:r>
              <a:rPr lang="en-US" dirty="0" smtClean="0"/>
              <a:t> in a pay-as-you-go manner to the</a:t>
            </a:r>
            <a:br>
              <a:rPr lang="en-US" dirty="0" smtClean="0"/>
            </a:br>
            <a:r>
              <a:rPr lang="en-US" dirty="0" smtClean="0"/>
              <a:t>public…… The service being sold is</a:t>
            </a:r>
            <a:br>
              <a:rPr lang="en-US" dirty="0" smtClean="0"/>
            </a:br>
            <a:r>
              <a:rPr lang="en-US" dirty="0" smtClean="0"/>
              <a:t>Utility Computing.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Berkeley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 Computing refers to both the applications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delivered as services over the Internet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the hardware and systems software in the datacenters that provide those services.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The services themselves have long been referred to as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Software as a Service 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SaaS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so we use that term. The datacenter hardware and software is what we will call a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Cloud.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When a Cloud is made available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 a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pay-as-you-go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manner to the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public…… The service being sold is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Utility Computing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Definitions</a:t>
            </a:r>
            <a:endParaRPr lang="en-US" dirty="0"/>
          </a:p>
        </p:txBody>
      </p:sp>
      <p:pic>
        <p:nvPicPr>
          <p:cNvPr id="2052" name="Picture 4" descr="http://cloudtp.com/images/Crossing%20Bridge%20to%20Cloud%20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771900"/>
            <a:ext cx="3810000" cy="2857500"/>
          </a:xfrm>
          <a:prstGeom prst="roundRect">
            <a:avLst>
              <a:gd name="adj" fmla="val 4096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dirty="0" smtClean="0"/>
              <a:t>Definition from </a:t>
            </a:r>
            <a:r>
              <a:rPr lang="en-US" b="1" i="1" dirty="0" err="1" smtClean="0"/>
              <a:t>Buyya</a:t>
            </a:r>
            <a:endParaRPr lang="en-US" b="1" i="1" dirty="0" smtClean="0"/>
          </a:p>
          <a:p>
            <a:pPr lvl="1"/>
            <a:r>
              <a:rPr lang="en-US" dirty="0" smtClean="0"/>
              <a:t>A Cloud is a type of parallel and distributed system consisting of a collection of interconnected and virtualized computers that are dynamically provisioned and presented as one or more unified computing resources based on service-level agreements established through negotiation between the service provider and consumers.</a:t>
            </a:r>
          </a:p>
        </p:txBody>
      </p:sp>
      <p:pic>
        <p:nvPicPr>
          <p:cNvPr id="25602" name="Picture 2" descr="http://www.amaxit.net/corporatesolutions/images/cloud-compu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4181474"/>
            <a:ext cx="5981700" cy="2524126"/>
          </a:xfrm>
          <a:prstGeom prst="rect">
            <a:avLst/>
          </a:prstGeom>
          <a:noFill/>
        </p:spPr>
      </p:pic>
      <p:pic>
        <p:nvPicPr>
          <p:cNvPr id="25606" name="Picture 6" descr="http://www.buyya.com/photos/rajkumar4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114800"/>
            <a:ext cx="1832388" cy="2514600"/>
          </a:xfrm>
          <a:prstGeom prst="roundRect">
            <a:avLst>
              <a:gd name="adj" fmla="val 299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Definition from </a:t>
            </a:r>
            <a:r>
              <a:rPr kumimoji="0" lang="en-US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Buyya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Cloud is a type of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parallel and distributed system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consisting of a collection of interconnected and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virtualized computers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that are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dynamically provisioned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and presented as one or more unified computing resources based on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service-level agreements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established through negotiation between the service provider and consumers.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Properties and characteristics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7" descr="http://www.ipadrblog.com/BlindMenandEleph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4193" y="796370"/>
            <a:ext cx="4866853" cy="3394630"/>
          </a:xfrm>
          <a:prstGeom prst="rect">
            <a:avLst/>
          </a:prstGeom>
          <a:noFill/>
        </p:spPr>
      </p:pic>
      <p:pic>
        <p:nvPicPr>
          <p:cNvPr id="5" name="Picture 8" descr="C:\Users\Andy\AppData\Local\Microsoft\Windows\Temporary Internet Files\Content.IE5\OQIHRKSF\MCj04418090000[1].png"/>
          <p:cNvPicPr>
            <a:picLocks noChangeAspect="1" noChangeArrowheads="1"/>
          </p:cNvPicPr>
          <p:nvPr/>
        </p:nvPicPr>
        <p:blipFill>
          <a:blip r:embed="rId3" cstate="print"/>
          <a:srcRect t="19444" b="22222"/>
          <a:stretch>
            <a:fillRect/>
          </a:stretch>
        </p:blipFill>
        <p:spPr bwMode="auto">
          <a:xfrm>
            <a:off x="2362200" y="409111"/>
            <a:ext cx="2743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upload.wikimedia.org/wikipedia/commons/9/94/Cloud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6604"/>
          <a:stretch>
            <a:fillRect/>
          </a:stretch>
        </p:blipFill>
        <p:spPr bwMode="auto">
          <a:xfrm>
            <a:off x="533400" y="1219200"/>
            <a:ext cx="8077200" cy="5657850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19" y="1149231"/>
            <a:ext cx="7260336" cy="563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Characteristics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25792</TotalTime>
  <Words>1495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Sky</vt:lpstr>
      <vt:lpstr> Cloud Computing</vt:lpstr>
      <vt:lpstr>What is Cloud Computing ?</vt:lpstr>
      <vt:lpstr>Cloud Definitions</vt:lpstr>
      <vt:lpstr>Cloud Definitions</vt:lpstr>
      <vt:lpstr>Cloud Definitions</vt:lpstr>
      <vt:lpstr>Cloud Definitions</vt:lpstr>
      <vt:lpstr>Cloud Definitions</vt:lpstr>
      <vt:lpstr>Slide 8</vt:lpstr>
      <vt:lpstr>Properties and Characteristics</vt:lpstr>
      <vt:lpstr>Scalability &amp; Elasticity</vt:lpstr>
      <vt:lpstr>Dynamic Provisioning</vt:lpstr>
      <vt:lpstr>Dynamic Provisioning</vt:lpstr>
      <vt:lpstr>Dynamic Provisioning</vt:lpstr>
      <vt:lpstr>Dynamic Provisioning</vt:lpstr>
      <vt:lpstr>Multi-tenant Design</vt:lpstr>
      <vt:lpstr>Availability &amp; Reliability</vt:lpstr>
      <vt:lpstr>Fault Tolerance</vt:lpstr>
      <vt:lpstr>Fault Tolerance</vt:lpstr>
      <vt:lpstr>Fault Tolerance</vt:lpstr>
      <vt:lpstr>Fault Tolerance</vt:lpstr>
      <vt:lpstr>System Resilience</vt:lpstr>
      <vt:lpstr>System Resilience</vt:lpstr>
      <vt:lpstr>System Security</vt:lpstr>
      <vt:lpstr>System Security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</dc:title>
  <dc:creator>cyhuang</dc:creator>
  <cp:lastModifiedBy>vaishali</cp:lastModifiedBy>
  <cp:revision>1681</cp:revision>
  <dcterms:created xsi:type="dcterms:W3CDTF">2006-08-16T00:00:00Z</dcterms:created>
  <dcterms:modified xsi:type="dcterms:W3CDTF">2020-01-07T05:11:50Z</dcterms:modified>
</cp:coreProperties>
</file>