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1" r:id="rId2"/>
    <p:sldId id="326" r:id="rId3"/>
    <p:sldId id="341" r:id="rId4"/>
    <p:sldId id="343" r:id="rId5"/>
    <p:sldId id="342" r:id="rId6"/>
    <p:sldId id="347" r:id="rId7"/>
    <p:sldId id="327" r:id="rId8"/>
    <p:sldId id="351" r:id="rId9"/>
    <p:sldId id="356" r:id="rId10"/>
    <p:sldId id="349" r:id="rId11"/>
    <p:sldId id="352" r:id="rId12"/>
    <p:sldId id="328" r:id="rId13"/>
    <p:sldId id="357" r:id="rId14"/>
    <p:sldId id="346" r:id="rId15"/>
    <p:sldId id="358" r:id="rId16"/>
    <p:sldId id="359" r:id="rId17"/>
    <p:sldId id="361" r:id="rId18"/>
    <p:sldId id="360" r:id="rId19"/>
    <p:sldId id="362" r:id="rId20"/>
    <p:sldId id="364" r:id="rId21"/>
    <p:sldId id="365" r:id="rId22"/>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73" autoAdjust="0"/>
    <p:restoredTop sz="94660"/>
  </p:normalViewPr>
  <p:slideViewPr>
    <p:cSldViewPr>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4" y="1"/>
            <a:ext cx="2945659" cy="493713"/>
          </a:xfrm>
          <a:prstGeom prst="rect">
            <a:avLst/>
          </a:prstGeom>
        </p:spPr>
        <p:txBody>
          <a:bodyPr vert="horz" lIns="91440" tIns="45720" rIns="91440" bIns="45720" rtlCol="0"/>
          <a:lstStyle>
            <a:lvl1pPr algn="r">
              <a:defRPr sz="1200"/>
            </a:lvl1pPr>
          </a:lstStyle>
          <a:p>
            <a:fld id="{586E5146-FD07-4142-91E5-F4903203624F}" type="datetimeFigureOut">
              <a:rPr lang="en-US" smtClean="0"/>
              <a:pPr/>
              <a:t>1/7/2020</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70"/>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5"/>
            <a:ext cx="2945659"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378825"/>
            <a:ext cx="2945659" cy="493713"/>
          </a:xfrm>
          <a:prstGeom prst="rect">
            <a:avLst/>
          </a:prstGeom>
        </p:spPr>
        <p:txBody>
          <a:bodyPr vert="horz" lIns="91440" tIns="45720" rIns="91440" bIns="45720" rtlCol="0" anchor="b"/>
          <a:lstStyle>
            <a:lvl1pPr algn="r">
              <a:defRPr sz="1200"/>
            </a:lvl1pPr>
          </a:lstStyle>
          <a:p>
            <a:fld id="{D923E61B-9923-41E8-A048-1B57D195D0C6}" type="slidenum">
              <a:rPr lang="en-US" smtClean="0"/>
              <a:pPr/>
              <a:t>‹#›</a:t>
            </a:fld>
            <a:endParaRPr lang="en-US"/>
          </a:p>
        </p:txBody>
      </p:sp>
    </p:spTree>
    <p:extLst>
      <p:ext uri="{BB962C8B-B14F-4D97-AF65-F5344CB8AC3E}">
        <p14:creationId xmlns:p14="http://schemas.microsoft.com/office/powerpoint/2010/main" xmlns="" val="66427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upload.wikimedia.org/wikipedia/commons/9/94/Cloud.jpg"/>
          <p:cNvPicPr>
            <a:picLocks noChangeAspect="1" noChangeArrowheads="1"/>
          </p:cNvPicPr>
          <p:nvPr/>
        </p:nvPicPr>
        <p:blipFill>
          <a:blip r:embed="rId2" cstate="print">
            <a:duotone>
              <a:schemeClr val="accent1">
                <a:shade val="45000"/>
                <a:satMod val="135000"/>
              </a:schemeClr>
              <a:prstClr val="white"/>
            </a:duotone>
          </a:blip>
          <a:srcRect b="6604"/>
          <a:stretch>
            <a:fillRect/>
          </a:stretch>
        </p:blipFill>
        <p:spPr bwMode="auto">
          <a:xfrm>
            <a:off x="533400" y="1219200"/>
            <a:ext cx="8077200" cy="5657850"/>
          </a:xfrm>
          <a:prstGeom prst="ellipse">
            <a:avLst/>
          </a:prstGeom>
          <a:ln>
            <a:noFill/>
          </a:ln>
          <a:effectLst>
            <a:softEdge rad="317500"/>
          </a:effectLst>
        </p:spPr>
      </p:pic>
      <p:pic>
        <p:nvPicPr>
          <p:cNvPr id="24580" name="Picture 4"/>
          <p:cNvPicPr>
            <a:picLocks noChangeAspect="1" noChangeArrowheads="1"/>
          </p:cNvPicPr>
          <p:nvPr/>
        </p:nvPicPr>
        <p:blipFill>
          <a:blip r:embed="rId3" cstate="print"/>
          <a:srcRect/>
          <a:stretch>
            <a:fillRect/>
          </a:stretch>
        </p:blipFill>
        <p:spPr bwMode="auto">
          <a:xfrm>
            <a:off x="941919" y="1149231"/>
            <a:ext cx="7260336" cy="56325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Properties and Characteristics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lstStyle/>
          <a:p>
            <a:r>
              <a:rPr lang="en-US" dirty="0" smtClean="0"/>
              <a:t>What is load balancing ?</a:t>
            </a:r>
          </a:p>
          <a:p>
            <a:pPr lvl="1"/>
            <a:r>
              <a:rPr lang="en-US" dirty="0" smtClean="0"/>
              <a:t>Load balancing is a technique to distribute workload evenly across two or more computers, network links, CPUs, hard drives, or other resources, in order to get optimal resource utilization, maximize throughput, minimize response time, and avoid overload.</a:t>
            </a:r>
            <a:br>
              <a:rPr lang="en-US" dirty="0" smtClean="0"/>
            </a:br>
            <a:endParaRPr lang="en-US" dirty="0" smtClean="0"/>
          </a:p>
          <a:p>
            <a:r>
              <a:rPr lang="en-US" dirty="0" smtClean="0"/>
              <a:t>Why should be load balanced ?</a:t>
            </a:r>
          </a:p>
          <a:p>
            <a:pPr lvl="1"/>
            <a:r>
              <a:rPr lang="en-US" dirty="0" smtClean="0"/>
              <a:t>Improve resource utilization</a:t>
            </a:r>
          </a:p>
          <a:p>
            <a:pPr lvl="1"/>
            <a:r>
              <a:rPr lang="en-US" dirty="0" smtClean="0"/>
              <a:t>Improve system performance</a:t>
            </a:r>
          </a:p>
          <a:p>
            <a:pPr lvl="1"/>
            <a:r>
              <a:rPr lang="en-US" dirty="0" smtClean="0"/>
              <a:t>Improve energy efficiency</a:t>
            </a:r>
          </a:p>
        </p:txBody>
      </p:sp>
      <p:pic>
        <p:nvPicPr>
          <p:cNvPr id="5122"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pic>
        <p:nvPicPr>
          <p:cNvPr id="6" name="Picture 2" descr="http://www.newsbiscuit.com/wp-content/uploads/2010/04/fat-guy-on-sinking-boat.jpg"/>
          <p:cNvPicPr>
            <a:picLocks noChangeAspect="1" noChangeArrowheads="1"/>
          </p:cNvPicPr>
          <p:nvPr/>
        </p:nvPicPr>
        <p:blipFill>
          <a:blip r:embed="rId3" cstate="print"/>
          <a:srcRect/>
          <a:stretch>
            <a:fillRect/>
          </a:stretch>
        </p:blipFill>
        <p:spPr bwMode="auto">
          <a:xfrm>
            <a:off x="4953000" y="3733799"/>
            <a:ext cx="4035798" cy="2962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2379401" y="5725180"/>
            <a:ext cx="1963999"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Unbalanced</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Right Arrow 7"/>
          <p:cNvSpPr/>
          <p:nvPr/>
        </p:nvSpPr>
        <p:spPr>
          <a:xfrm>
            <a:off x="4343400" y="5877580"/>
            <a:ext cx="457200" cy="228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Scheduling</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What is job scheduler ?</a:t>
            </a:r>
          </a:p>
          <a:p>
            <a:pPr lvl="1"/>
            <a:r>
              <a:rPr lang="en-US" dirty="0" smtClean="0"/>
              <a:t>A job scheduler is a software application that is in charge of unattended background executions, commonly known for historical reasons as batch processing.</a:t>
            </a:r>
            <a:br>
              <a:rPr lang="en-US" dirty="0" smtClean="0"/>
            </a:br>
            <a:endParaRPr lang="en-US" dirty="0" smtClean="0"/>
          </a:p>
          <a:p>
            <a:r>
              <a:rPr lang="en-US" dirty="0" smtClean="0"/>
              <a:t>What should be scheduled in Cloud ?</a:t>
            </a:r>
          </a:p>
          <a:p>
            <a:pPr lvl="1"/>
            <a:r>
              <a:rPr lang="en-US" dirty="0" smtClean="0"/>
              <a:t>Computation intensive tasks</a:t>
            </a:r>
          </a:p>
          <a:p>
            <a:pPr lvl="1"/>
            <a:r>
              <a:rPr lang="en-US" dirty="0" smtClean="0"/>
              <a:t>Dynamic growing and shrinking tasks</a:t>
            </a:r>
          </a:p>
          <a:p>
            <a:pPr lvl="1"/>
            <a:r>
              <a:rPr lang="en-US" dirty="0" smtClean="0"/>
              <a:t>Tasks with complex processing dependency</a:t>
            </a:r>
            <a:br>
              <a:rPr lang="en-US" dirty="0" smtClean="0"/>
            </a:br>
            <a:endParaRPr lang="en-US" dirty="0" smtClean="0"/>
          </a:p>
          <a:p>
            <a:r>
              <a:rPr lang="en-US" dirty="0" smtClean="0"/>
              <a:t>How to approach ?</a:t>
            </a:r>
          </a:p>
          <a:p>
            <a:pPr lvl="1"/>
            <a:r>
              <a:rPr lang="en-US" dirty="0" smtClean="0"/>
              <a:t>Use pre-defined workflow</a:t>
            </a:r>
          </a:p>
          <a:p>
            <a:pPr lvl="1"/>
            <a:r>
              <a:rPr lang="en-US" dirty="0" smtClean="0"/>
              <a:t>System automatic configuration</a:t>
            </a:r>
          </a:p>
        </p:txBody>
      </p:sp>
      <p:pic>
        <p:nvPicPr>
          <p:cNvPr id="5122"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p:spPr>
        <p:txBody>
          <a:bodyPr/>
          <a:lstStyle/>
          <a:p>
            <a:r>
              <a:rPr lang="en-US" dirty="0" smtClean="0"/>
              <a:t>Accessibility &amp; Portability</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What is accessibility ?</a:t>
            </a:r>
          </a:p>
          <a:p>
            <a:pPr lvl="1"/>
            <a:r>
              <a:rPr lang="en-US" dirty="0" smtClean="0"/>
              <a:t>Accessibility is a general term used to describe the degree to which a product, device, service, or environment is accessible by as many people as possible.</a:t>
            </a:r>
            <a:br>
              <a:rPr lang="en-US" dirty="0" smtClean="0"/>
            </a:br>
            <a:endParaRPr lang="en-US" dirty="0" smtClean="0"/>
          </a:p>
          <a:p>
            <a:r>
              <a:rPr lang="en-US" dirty="0" smtClean="0"/>
              <a:t>What is service portability ?</a:t>
            </a:r>
          </a:p>
          <a:p>
            <a:pPr lvl="1"/>
            <a:r>
              <a:rPr lang="en-US" dirty="0" smtClean="0"/>
              <a:t>Service portability is the ability to access services using any devices, anywhere, continuously with mobility support and dynamic adaptation to resource variations.</a:t>
            </a:r>
            <a:br>
              <a:rPr lang="en-US" dirty="0" smtClean="0"/>
            </a:br>
            <a:endParaRPr lang="en-US" dirty="0" smtClean="0"/>
          </a:p>
          <a:p>
            <a:r>
              <a:rPr lang="en-US" dirty="0" smtClean="0"/>
              <a:t>But how to achieve these properties ?</a:t>
            </a:r>
          </a:p>
          <a:p>
            <a:pPr lvl="1"/>
            <a:r>
              <a:rPr lang="en-US" dirty="0" smtClean="0"/>
              <a:t>Uniform access</a:t>
            </a:r>
          </a:p>
          <a:p>
            <a:pPr lvl="1"/>
            <a:r>
              <a:rPr lang="en-US" dirty="0" smtClean="0"/>
              <a:t>Thin client</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p:spPr>
        <p:txBody>
          <a:bodyPr/>
          <a:lstStyle/>
          <a:p>
            <a:r>
              <a:rPr lang="en-US" dirty="0" smtClean="0"/>
              <a:t>Uniform Access</a:t>
            </a:r>
            <a:endParaRPr lang="en-US" dirty="0"/>
          </a:p>
        </p:txBody>
      </p:sp>
      <p:sp>
        <p:nvSpPr>
          <p:cNvPr id="3" name="Content Placeholder 2"/>
          <p:cNvSpPr>
            <a:spLocks noGrp="1"/>
          </p:cNvSpPr>
          <p:nvPr>
            <p:ph idx="1"/>
          </p:nvPr>
        </p:nvSpPr>
        <p:spPr/>
        <p:txBody>
          <a:bodyPr/>
          <a:lstStyle/>
          <a:p>
            <a:r>
              <a:rPr lang="en-US" dirty="0" smtClean="0"/>
              <a:t>How do users access cloud services ?</a:t>
            </a:r>
          </a:p>
          <a:p>
            <a:pPr lvl="1"/>
            <a:r>
              <a:rPr lang="en-US" dirty="0" smtClean="0"/>
              <a:t>Cloud provider should provide their cloud service by means of widespread accessing media. In other word, users from different operating systems or other accessing platforms should be able to directly be served.</a:t>
            </a:r>
          </a:p>
          <a:p>
            <a:pPr lvl="1"/>
            <a:r>
              <a:rPr lang="en-US" dirty="0" smtClean="0"/>
              <a:t>Nowadays, web browser technique is one of the most widespread platform in almost any intelligent electronic devices. Cloud service take this into concern, and delivery their services with web-based interface through the Internet.</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pic>
        <p:nvPicPr>
          <p:cNvPr id="111618" name="Picture 2" descr="http://www.solidblogger.com/wp-content/uploads/2009/03/firefox-ie-chrome-safari.jpg"/>
          <p:cNvPicPr>
            <a:picLocks noChangeAspect="1" noChangeArrowheads="1"/>
          </p:cNvPicPr>
          <p:nvPr/>
        </p:nvPicPr>
        <p:blipFill>
          <a:blip r:embed="rId3" cstate="print"/>
          <a:srcRect b="6734"/>
          <a:stretch>
            <a:fillRect/>
          </a:stretch>
        </p:blipFill>
        <p:spPr bwMode="auto">
          <a:xfrm>
            <a:off x="1409700" y="4747219"/>
            <a:ext cx="6324600" cy="211078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868362"/>
          </a:xfrm>
        </p:spPr>
        <p:txBody>
          <a:bodyPr/>
          <a:lstStyle/>
          <a:p>
            <a:r>
              <a:rPr lang="en-US" dirty="0" smtClean="0"/>
              <a:t>Thin Client</a:t>
            </a:r>
            <a:endParaRPr lang="en-US" dirty="0"/>
          </a:p>
        </p:txBody>
      </p:sp>
      <p:sp>
        <p:nvSpPr>
          <p:cNvPr id="3" name="Content Placeholder 2"/>
          <p:cNvSpPr>
            <a:spLocks noGrp="1"/>
          </p:cNvSpPr>
          <p:nvPr>
            <p:ph idx="1"/>
          </p:nvPr>
        </p:nvSpPr>
        <p:spPr>
          <a:xfrm>
            <a:off x="457200" y="1600200"/>
            <a:ext cx="8534400" cy="4953000"/>
          </a:xfrm>
        </p:spPr>
        <p:txBody>
          <a:bodyPr>
            <a:normAutofit/>
          </a:bodyPr>
          <a:lstStyle/>
          <a:p>
            <a:r>
              <a:rPr lang="en-US" dirty="0" smtClean="0"/>
              <a:t>What is thin client ?</a:t>
            </a:r>
          </a:p>
          <a:p>
            <a:pPr lvl="1"/>
            <a:r>
              <a:rPr lang="en-US" dirty="0" smtClean="0"/>
              <a:t>Thin client is a computer or a computer program which depends heavily on some other computer to fulfill its traditional computational roles. This stands in contrast to the traditional fat client, a computer designed to take on these roles by itself.</a:t>
            </a:r>
          </a:p>
          <a:p>
            <a:r>
              <a:rPr lang="en-US" dirty="0" smtClean="0"/>
              <a:t>Characteristics :</a:t>
            </a:r>
          </a:p>
          <a:p>
            <a:pPr lvl="1"/>
            <a:r>
              <a:rPr lang="en-US" dirty="0" smtClean="0"/>
              <a:t>Cheap client hardware</a:t>
            </a:r>
          </a:p>
          <a:p>
            <a:pPr lvl="2"/>
            <a:r>
              <a:rPr lang="en-US" dirty="0" smtClean="0"/>
              <a:t>While the cloud providers handle several client sessions at once, the clients can be made out of much cheaper hardware.</a:t>
            </a:r>
          </a:p>
          <a:p>
            <a:pPr lvl="1"/>
            <a:r>
              <a:rPr lang="en-US" dirty="0" smtClean="0"/>
              <a:t>Diversity of end devices</a:t>
            </a:r>
          </a:p>
          <a:p>
            <a:pPr lvl="2"/>
            <a:r>
              <a:rPr lang="en-US" dirty="0" smtClean="0"/>
              <a:t>End user can access cloud service via plenty of various electronic devices, which include mobile phones and smart TV. </a:t>
            </a:r>
          </a:p>
          <a:p>
            <a:pPr lvl="1"/>
            <a:r>
              <a:rPr lang="en-US" dirty="0" smtClean="0"/>
              <a:t>Client simplicity</a:t>
            </a:r>
          </a:p>
          <a:p>
            <a:pPr lvl="2"/>
            <a:r>
              <a:rPr lang="en-US" dirty="0" smtClean="0"/>
              <a:t>Client local system do not need complete operational functionalities.</a:t>
            </a:r>
          </a:p>
        </p:txBody>
      </p:sp>
      <p:pic>
        <p:nvPicPr>
          <p:cNvPr id="4" name="Picture 3"/>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C:\Users\Andy\AppData\Local\Microsoft\Windows\Temporary Internet Files\Content.IE5\IBKPY4TO\MPj04422330000[1].jpg"/>
          <p:cNvPicPr>
            <a:picLocks noChangeAspect="1" noChangeArrowheads="1"/>
          </p:cNvPicPr>
          <p:nvPr/>
        </p:nvPicPr>
        <p:blipFill>
          <a:blip r:embed="rId2" cstate="print"/>
          <a:srcRect r="6587" b="6666"/>
          <a:stretch>
            <a:fillRect/>
          </a:stretch>
        </p:blipFill>
        <p:spPr bwMode="auto">
          <a:xfrm>
            <a:off x="5105400" y="1371600"/>
            <a:ext cx="3733800" cy="5341408"/>
          </a:xfrm>
          <a:prstGeom prst="roundRect">
            <a:avLst>
              <a:gd name="adj" fmla="val 603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1971769" y="228600"/>
            <a:ext cx="520046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 Simple Analogy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457200" y="2360474"/>
            <a:ext cx="5791200" cy="1754326"/>
          </a:xfrm>
          <a:prstGeom prst="rect">
            <a:avLst/>
          </a:prstGeom>
          <a:noFill/>
        </p:spPr>
        <p:txBody>
          <a:bodyPr wrap="square" lIns="91440" tIns="45720" rIns="91440" bIns="4572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Say, you just moved to a city and you are looking for a place to live.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sers\Andy\AppData\Local\Microsoft\Windows\Temporary Internet Files\Content.IE5\T087QNPU\MPj04225340000[1].jpg"/>
          <p:cNvPicPr>
            <a:picLocks noChangeAspect="1" noChangeArrowheads="1"/>
          </p:cNvPicPr>
          <p:nvPr/>
        </p:nvPicPr>
        <p:blipFill>
          <a:blip r:embed="rId2" cstate="print"/>
          <a:srcRect b="6836"/>
          <a:stretch>
            <a:fillRect/>
          </a:stretch>
        </p:blipFill>
        <p:spPr bwMode="auto">
          <a:xfrm>
            <a:off x="1828800" y="1219200"/>
            <a:ext cx="6908799" cy="5181600"/>
          </a:xfrm>
          <a:prstGeom prst="roundRect">
            <a:avLst>
              <a:gd name="adj" fmla="val 501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p:cNvSpPr/>
          <p:nvPr/>
        </p:nvSpPr>
        <p:spPr>
          <a:xfrm>
            <a:off x="1417647" y="228600"/>
            <a:ext cx="630871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is your choice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639076" y="4113074"/>
            <a:ext cx="4409990" cy="1754326"/>
          </a:xfrm>
          <a:prstGeom prst="rect">
            <a:avLst/>
          </a:prstGeom>
          <a:noFill/>
        </p:spPr>
        <p:txBody>
          <a:bodyPr wrap="none" lIns="91440" tIns="45720" rIns="91440" bIns="45720">
            <a:spAutoFit/>
          </a:bodyPr>
          <a:lstStyle/>
          <a:p>
            <a:r>
              <a:rPr lang="en-US" sz="3600" b="1" dirty="0" smtClean="0">
                <a:ln w="18415" cmpd="sng">
                  <a:solidFill>
                    <a:srgbClr val="FFFFFF"/>
                  </a:solidFill>
                  <a:prstDash val="solid"/>
                </a:ln>
                <a:effectLst>
                  <a:outerShdw blurRad="63500" dir="3600000" algn="tl" rotWithShape="0">
                    <a:srgbClr val="000000">
                      <a:alpha val="70000"/>
                    </a:srgbClr>
                  </a:outerShdw>
                </a:effectLst>
              </a:rPr>
              <a:t>Built a new house ?</a:t>
            </a:r>
          </a:p>
          <a:p>
            <a:r>
              <a:rPr lang="en-US" sz="3600" b="1" dirty="0" smtClean="0">
                <a:ln w="18415" cmpd="sng">
                  <a:solidFill>
                    <a:srgbClr val="FFFFFF"/>
                  </a:solidFill>
                  <a:prstDash val="solid"/>
                </a:ln>
                <a:effectLst>
                  <a:outerShdw blurRad="63500" dir="3600000" algn="tl" rotWithShape="0">
                    <a:srgbClr val="000000">
                      <a:alpha val="70000"/>
                    </a:srgbClr>
                  </a:outerShdw>
                </a:effectLst>
              </a:rPr>
              <a:t>Buy an empty house ?</a:t>
            </a:r>
          </a:p>
          <a:p>
            <a:r>
              <a:rPr lang="en-US" sz="3600" b="1" dirty="0" smtClean="0">
                <a:ln w="18415" cmpd="sng">
                  <a:solidFill>
                    <a:srgbClr val="FFFFFF"/>
                  </a:solidFill>
                  <a:prstDash val="solid"/>
                </a:ln>
                <a:effectLst>
                  <a:outerShdw blurRad="63500" dir="3600000" algn="tl" rotWithShape="0">
                    <a:srgbClr val="000000">
                      <a:alpha val="70000"/>
                    </a:srgbClr>
                  </a:outerShdw>
                </a:effectLst>
              </a:rPr>
              <a:t>Live in a hotel ?</a:t>
            </a:r>
            <a:endParaRPr lang="en-US" sz="3600" b="1" dirty="0">
              <a:ln w="18415" cmpd="sng">
                <a:solidFill>
                  <a:srgbClr val="FFFFFF"/>
                </a:solidFill>
                <a:prstDash val="solid"/>
              </a:ln>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29" y="228600"/>
            <a:ext cx="73697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Let’s built a new house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C:\Users\Andy\AppData\Local\Microsoft\Windows\Temporary Internet Files\Content.IE5\PQCBMZKS\MPj04393130000[1].jpg"/>
          <p:cNvPicPr>
            <a:picLocks noChangeAspect="1" noChangeArrowheads="1"/>
          </p:cNvPicPr>
          <p:nvPr/>
        </p:nvPicPr>
        <p:blipFill>
          <a:blip r:embed="rId2" cstate="print"/>
          <a:srcRect/>
          <a:stretch>
            <a:fillRect/>
          </a:stretch>
        </p:blipFill>
        <p:spPr bwMode="auto">
          <a:xfrm>
            <a:off x="3581400" y="2647950"/>
            <a:ext cx="5312664" cy="3984498"/>
          </a:xfrm>
          <a:prstGeom prst="roundRect">
            <a:avLst>
              <a:gd name="adj" fmla="val 401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762000" y="1371600"/>
            <a:ext cx="7696200" cy="1754326"/>
          </a:xfrm>
          <a:prstGeom prst="rect">
            <a:avLst/>
          </a:prstGeom>
          <a:noFill/>
        </p:spPr>
        <p:txBody>
          <a:bodyPr wrap="square" lIns="91440" tIns="45720" rIns="91440" bIns="4572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You can fully control everything your like your new house to have. But that is a hard work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Andy\AppData\Local\Microsoft\Windows\Temporary Internet Files\Content.IE5\T087QNPU\MPj04410350000[1].jpg"/>
          <p:cNvPicPr>
            <a:picLocks noChangeAspect="1" noChangeArrowheads="1"/>
          </p:cNvPicPr>
          <p:nvPr/>
        </p:nvPicPr>
        <p:blipFill>
          <a:blip r:embed="rId2" cstate="print"/>
          <a:srcRect b="16246"/>
          <a:stretch>
            <a:fillRect/>
          </a:stretch>
        </p:blipFill>
        <p:spPr bwMode="auto">
          <a:xfrm>
            <a:off x="1115568" y="1295400"/>
            <a:ext cx="6912864" cy="4343400"/>
          </a:xfrm>
          <a:prstGeom prst="roundRect">
            <a:avLst>
              <a:gd name="adj" fmla="val 580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p:cNvSpPr/>
          <p:nvPr/>
        </p:nvSpPr>
        <p:spPr>
          <a:xfrm>
            <a:off x="426744" y="228600"/>
            <a:ext cx="829053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If you buy an empty house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1447800" y="4494074"/>
            <a:ext cx="6172200" cy="1754326"/>
          </a:xfrm>
          <a:prstGeom prst="rect">
            <a:avLst/>
          </a:prstGeom>
          <a:noFill/>
        </p:spPr>
        <p:txBody>
          <a:bodyPr wrap="square" lIns="91440" tIns="45720" rIns="91440" bIns="45720">
            <a:spAutoFit/>
          </a:bodyPr>
          <a:lstStyle/>
          <a:p>
            <a:r>
              <a:rPr lang="en-US" sz="3600" b="1" dirty="0" smtClean="0">
                <a:ln w="18415" cmpd="sng">
                  <a:solidFill>
                    <a:srgbClr val="FFFFFF"/>
                  </a:solidFill>
                  <a:prstDash val="solid"/>
                </a:ln>
                <a:effectLst>
                  <a:outerShdw blurRad="63500" dir="3600000" algn="tl" rotWithShape="0">
                    <a:srgbClr val="000000">
                      <a:alpha val="70000"/>
                    </a:srgbClr>
                  </a:outerShdw>
                </a:effectLst>
              </a:rPr>
              <a:t>You can customize some part of your house. But never change the original architecture.</a:t>
            </a:r>
            <a:endParaRPr lang="en-US" sz="3600" b="1" dirty="0">
              <a:ln w="18415" cmpd="sng">
                <a:solidFill>
                  <a:srgbClr val="FFFFFF"/>
                </a:solidFill>
                <a:prstDash val="solid"/>
              </a:ln>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591" y="228600"/>
            <a:ext cx="785484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about live in a hotel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 name="Picture 2" descr="C:\Users\Andy\AppData\Local\Microsoft\Windows\Temporary Internet Files\Content.IE5\01OK34JN\MPj04424560000[1].jpg"/>
          <p:cNvPicPr>
            <a:picLocks noChangeAspect="1" noChangeArrowheads="1"/>
          </p:cNvPicPr>
          <p:nvPr/>
        </p:nvPicPr>
        <p:blipFill>
          <a:blip r:embed="rId2" cstate="print"/>
          <a:srcRect/>
          <a:stretch>
            <a:fillRect/>
          </a:stretch>
        </p:blipFill>
        <p:spPr bwMode="auto">
          <a:xfrm>
            <a:off x="1115568" y="2971800"/>
            <a:ext cx="6912864" cy="3631919"/>
          </a:xfrm>
          <a:prstGeom prst="roundRect">
            <a:avLst>
              <a:gd name="adj" fmla="val 547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762000" y="1219200"/>
            <a:ext cx="7696200" cy="2308324"/>
          </a:xfrm>
          <a:prstGeom prst="rect">
            <a:avLst/>
          </a:prstGeom>
          <a:noFill/>
        </p:spPr>
        <p:txBody>
          <a:bodyPr wrap="square" lIns="91440" tIns="45720" rIns="91440" bIns="45720">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Live in a hotel will be a good idea if the only thing you care is enjoy your life!! There is nothing you can do with the house except living in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Manageability &amp; Interoperability</a:t>
            </a:r>
            <a:endParaRPr lang="en-US" sz="4000" dirty="0"/>
          </a:p>
        </p:txBody>
      </p:sp>
      <p:sp>
        <p:nvSpPr>
          <p:cNvPr id="3" name="Content Placeholder 2"/>
          <p:cNvSpPr>
            <a:spLocks noGrp="1"/>
          </p:cNvSpPr>
          <p:nvPr>
            <p:ph idx="1"/>
          </p:nvPr>
        </p:nvSpPr>
        <p:spPr>
          <a:xfrm>
            <a:off x="457200" y="1600200"/>
            <a:ext cx="8229600" cy="5029200"/>
          </a:xfrm>
        </p:spPr>
        <p:txBody>
          <a:bodyPr>
            <a:noAutofit/>
          </a:bodyPr>
          <a:lstStyle/>
          <a:p>
            <a:r>
              <a:rPr lang="en-US" dirty="0" smtClean="0"/>
              <a:t>What is manageability ?</a:t>
            </a:r>
          </a:p>
          <a:p>
            <a:pPr lvl="1"/>
            <a:r>
              <a:rPr lang="en-US" dirty="0" smtClean="0"/>
              <a:t>Enterprise-wide administration of  cloud computing systems. Systems manageability is strongly influenced by network management initiatives in telecommunications.</a:t>
            </a:r>
          </a:p>
          <a:p>
            <a:r>
              <a:rPr lang="en-US" dirty="0" smtClean="0"/>
              <a:t>What is interoperability ?</a:t>
            </a:r>
          </a:p>
          <a:p>
            <a:pPr lvl="1"/>
            <a:r>
              <a:rPr lang="en-US" dirty="0" smtClean="0"/>
              <a:t>Interoperability is a property of a product or system, whose interfaces are completely understood, to work with other products or systems, present or future, without any restricted access or implementation. </a:t>
            </a:r>
          </a:p>
          <a:p>
            <a:r>
              <a:rPr lang="en-US" dirty="0" smtClean="0"/>
              <a:t>But how to achieve these properties ?</a:t>
            </a:r>
          </a:p>
          <a:p>
            <a:pPr lvl="1"/>
            <a:r>
              <a:rPr lang="en-US" dirty="0" smtClean="0"/>
              <a:t>System control automation</a:t>
            </a:r>
          </a:p>
          <a:p>
            <a:pPr lvl="1"/>
            <a:r>
              <a:rPr lang="en-US" dirty="0" smtClean="0"/>
              <a:t>System state monitoring</a:t>
            </a:r>
          </a:p>
        </p:txBody>
      </p:sp>
      <p:pic>
        <p:nvPicPr>
          <p:cNvPr id="3074"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052" y="2551837"/>
            <a:ext cx="575991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Let’s translate to</a:t>
            </a:r>
            <a:b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Cloud Computing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 Overview</a:t>
            </a:r>
            <a:endParaRPr lang="en-US" dirty="0"/>
          </a:p>
        </p:txBody>
      </p:sp>
      <p:sp>
        <p:nvSpPr>
          <p:cNvPr id="3" name="Content Placeholder 2"/>
          <p:cNvSpPr>
            <a:spLocks noGrp="1"/>
          </p:cNvSpPr>
          <p:nvPr>
            <p:ph idx="1"/>
          </p:nvPr>
        </p:nvSpPr>
        <p:spPr>
          <a:xfrm>
            <a:off x="457200" y="1600200"/>
            <a:ext cx="7924800" cy="4876800"/>
          </a:xfrm>
        </p:spPr>
        <p:txBody>
          <a:bodyPr>
            <a:normAutofit/>
          </a:bodyPr>
          <a:lstStyle/>
          <a:p>
            <a:r>
              <a:rPr lang="en-US" dirty="0" smtClean="0"/>
              <a:t>What if you want to have an IT department ?</a:t>
            </a:r>
          </a:p>
          <a:p>
            <a:pPr lvl="1"/>
            <a:r>
              <a:rPr lang="en-US" dirty="0" smtClean="0"/>
              <a:t>Similar to </a:t>
            </a:r>
            <a:r>
              <a:rPr lang="en-US" b="1" i="1" dirty="0" smtClean="0"/>
              <a:t>build a new house </a:t>
            </a:r>
            <a:r>
              <a:rPr lang="en-US" dirty="0" smtClean="0"/>
              <a:t>in previous analogy</a:t>
            </a:r>
          </a:p>
          <a:p>
            <a:pPr lvl="2"/>
            <a:r>
              <a:rPr lang="en-US" dirty="0" smtClean="0"/>
              <a:t>You can rent some virtualized infrastructure and build up your own IT system among those resources, which may be fully controlled.</a:t>
            </a:r>
          </a:p>
          <a:p>
            <a:pPr lvl="2"/>
            <a:r>
              <a:rPr lang="en-US" dirty="0" smtClean="0"/>
              <a:t>Technical speaking, use the </a:t>
            </a:r>
            <a:r>
              <a:rPr lang="en-US" b="1" i="1" dirty="0" smtClean="0"/>
              <a:t>Infrastructure as a Service (</a:t>
            </a:r>
            <a:r>
              <a:rPr lang="en-US" b="1" i="1" dirty="0" err="1" smtClean="0"/>
              <a:t>IaaS</a:t>
            </a:r>
            <a:r>
              <a:rPr lang="en-US" b="1" i="1" dirty="0" smtClean="0"/>
              <a:t>)</a:t>
            </a:r>
            <a:r>
              <a:rPr lang="en-US" dirty="0" smtClean="0"/>
              <a:t> solution.</a:t>
            </a:r>
          </a:p>
          <a:p>
            <a:pPr lvl="1"/>
            <a:r>
              <a:rPr lang="en-US" dirty="0" smtClean="0"/>
              <a:t>Similar to </a:t>
            </a:r>
            <a:r>
              <a:rPr lang="en-US" b="1" i="1" dirty="0" smtClean="0"/>
              <a:t>buy an empty house </a:t>
            </a:r>
            <a:r>
              <a:rPr lang="en-US" dirty="0" smtClean="0"/>
              <a:t>in previous analogy</a:t>
            </a:r>
          </a:p>
          <a:p>
            <a:pPr lvl="2"/>
            <a:r>
              <a:rPr lang="en-US" dirty="0" smtClean="0"/>
              <a:t>You can directly develop your IT system through one cloud platform, and do not care about any lower level resource management.</a:t>
            </a:r>
          </a:p>
          <a:p>
            <a:pPr lvl="2"/>
            <a:r>
              <a:rPr lang="en-US" dirty="0" smtClean="0"/>
              <a:t>Technical speaking, use the </a:t>
            </a:r>
            <a:r>
              <a:rPr lang="en-US" b="1" i="1" dirty="0" smtClean="0"/>
              <a:t>Platform as a Service (</a:t>
            </a:r>
            <a:r>
              <a:rPr lang="en-US" b="1" i="1" dirty="0" err="1" smtClean="0"/>
              <a:t>PaaS</a:t>
            </a:r>
            <a:r>
              <a:rPr lang="en-US" b="1" i="1" dirty="0" smtClean="0"/>
              <a:t>)</a:t>
            </a:r>
            <a:r>
              <a:rPr lang="en-US" dirty="0" smtClean="0"/>
              <a:t> solution.</a:t>
            </a:r>
          </a:p>
          <a:p>
            <a:pPr lvl="1"/>
            <a:r>
              <a:rPr lang="en-US" dirty="0" smtClean="0"/>
              <a:t>Similar to </a:t>
            </a:r>
            <a:r>
              <a:rPr lang="en-US" b="1" i="1" dirty="0" smtClean="0"/>
              <a:t>live in a hotel </a:t>
            </a:r>
            <a:r>
              <a:rPr lang="en-US" dirty="0" smtClean="0"/>
              <a:t>in previous analogy</a:t>
            </a:r>
          </a:p>
          <a:p>
            <a:pPr lvl="2"/>
            <a:r>
              <a:rPr lang="en-US" dirty="0" smtClean="0"/>
              <a:t>You can directly use some existed IT system solutions, which were provided by some cloud application service provider, without knowing any detail technique about how these service was achieved.</a:t>
            </a:r>
          </a:p>
          <a:p>
            <a:pPr lvl="2"/>
            <a:r>
              <a:rPr lang="en-US" dirty="0" smtClean="0"/>
              <a:t>Technical speaking, use the </a:t>
            </a:r>
            <a:r>
              <a:rPr lang="en-US" b="1" i="1" dirty="0" smtClean="0"/>
              <a:t>Software as a Service (</a:t>
            </a:r>
            <a:r>
              <a:rPr lang="en-US" b="1" i="1" dirty="0" err="1" smtClean="0"/>
              <a:t>SaaS</a:t>
            </a:r>
            <a:r>
              <a:rPr lang="en-US" b="1" i="1" dirty="0" smtClean="0"/>
              <a:t>)</a:t>
            </a:r>
            <a:r>
              <a:rPr lang="en-US" dirty="0" smtClean="0"/>
              <a:t> solution.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Control Automation</a:t>
            </a:r>
            <a:endParaRPr lang="en-US" sz="4000" dirty="0"/>
          </a:p>
        </p:txBody>
      </p:sp>
      <p:sp>
        <p:nvSpPr>
          <p:cNvPr id="3" name="Content Placeholder 2"/>
          <p:cNvSpPr>
            <a:spLocks noGrp="1"/>
          </p:cNvSpPr>
          <p:nvPr>
            <p:ph idx="1"/>
          </p:nvPr>
        </p:nvSpPr>
        <p:spPr>
          <a:xfrm>
            <a:off x="457200" y="1447800"/>
            <a:ext cx="8077200" cy="5181600"/>
          </a:xfrm>
        </p:spPr>
        <p:txBody>
          <a:bodyPr>
            <a:noAutofit/>
          </a:bodyPr>
          <a:lstStyle/>
          <a:p>
            <a:r>
              <a:rPr lang="en-US" dirty="0" smtClean="0"/>
              <a:t>What is Autonomic Computing ?</a:t>
            </a:r>
          </a:p>
          <a:p>
            <a:pPr lvl="1"/>
            <a:r>
              <a:rPr lang="en-US" dirty="0" smtClean="0"/>
              <a:t>Its ultimate aim is to develop computer systems capable of self-management, to overcome the rapidly growing complexity of computing systems management, and to reduce the barrier that complexity poses to further growth.</a:t>
            </a:r>
            <a:br>
              <a:rPr lang="en-US" dirty="0" smtClean="0"/>
            </a:br>
            <a:endParaRPr lang="en-US" dirty="0" smtClean="0"/>
          </a:p>
        </p:txBody>
      </p:sp>
      <p:pic>
        <p:nvPicPr>
          <p:cNvPr id="3074"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Control Automation</a:t>
            </a:r>
            <a:endParaRPr lang="en-US" sz="4000"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Four functional areas :</a:t>
            </a:r>
          </a:p>
          <a:p>
            <a:pPr lvl="1"/>
            <a:r>
              <a:rPr lang="en-US" dirty="0" smtClean="0"/>
              <a:t>Self-Configuration</a:t>
            </a:r>
          </a:p>
          <a:p>
            <a:pPr lvl="2"/>
            <a:r>
              <a:rPr lang="en-US" dirty="0" smtClean="0"/>
              <a:t>Automatic configuration of components.</a:t>
            </a:r>
          </a:p>
          <a:p>
            <a:pPr lvl="1"/>
            <a:r>
              <a:rPr lang="en-US" dirty="0" smtClean="0"/>
              <a:t>Self-Healing</a:t>
            </a:r>
          </a:p>
          <a:p>
            <a:pPr lvl="2"/>
            <a:r>
              <a:rPr lang="en-US" dirty="0" smtClean="0"/>
              <a:t>Automatic discovery, and correction of faults.</a:t>
            </a:r>
          </a:p>
          <a:p>
            <a:pPr lvl="1"/>
            <a:r>
              <a:rPr lang="en-US" dirty="0" smtClean="0"/>
              <a:t>Self-Optimization</a:t>
            </a:r>
          </a:p>
          <a:p>
            <a:pPr lvl="2"/>
            <a:r>
              <a:rPr lang="en-US" dirty="0" smtClean="0"/>
              <a:t>Automatic monitoring and control of resources to ensure the optimal functioning with respect to the defined requirements.</a:t>
            </a:r>
          </a:p>
          <a:p>
            <a:pPr lvl="1"/>
            <a:r>
              <a:rPr lang="en-US" dirty="0" smtClean="0"/>
              <a:t>Self-Protection</a:t>
            </a:r>
          </a:p>
          <a:p>
            <a:pPr lvl="2"/>
            <a:r>
              <a:rPr lang="en-US" dirty="0" smtClean="0"/>
              <a:t>Proactive identification and protection from arbitrary attacks.</a:t>
            </a:r>
          </a:p>
        </p:txBody>
      </p:sp>
      <p:pic>
        <p:nvPicPr>
          <p:cNvPr id="3074"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p:spPr>
        <p:txBody>
          <a:bodyPr>
            <a:normAutofit/>
          </a:bodyPr>
          <a:lstStyle/>
          <a:p>
            <a:r>
              <a:rPr lang="en-US" sz="4000" dirty="0" smtClean="0"/>
              <a:t>System Monitoring</a:t>
            </a:r>
            <a:endParaRPr lang="en-US" sz="4000"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What is system monitor ?</a:t>
            </a:r>
          </a:p>
          <a:p>
            <a:pPr lvl="1"/>
            <a:r>
              <a:rPr lang="en-US" dirty="0" smtClean="0"/>
              <a:t>A System Monitor in systems engineering is a process within a distributed system for collecting and storing state data.</a:t>
            </a:r>
            <a:br>
              <a:rPr lang="en-US" dirty="0" smtClean="0"/>
            </a:br>
            <a:endParaRPr lang="en-US" dirty="0" smtClean="0"/>
          </a:p>
          <a:p>
            <a:r>
              <a:rPr lang="en-US" dirty="0" smtClean="0"/>
              <a:t>What should be monitored in the Cloud ?</a:t>
            </a:r>
          </a:p>
          <a:p>
            <a:pPr lvl="1"/>
            <a:r>
              <a:rPr lang="en-US" dirty="0" smtClean="0"/>
              <a:t>Physical and virtual hardware state</a:t>
            </a:r>
          </a:p>
          <a:p>
            <a:pPr lvl="1"/>
            <a:r>
              <a:rPr lang="en-US" dirty="0" smtClean="0"/>
              <a:t>Resource performance metrics</a:t>
            </a:r>
          </a:p>
          <a:p>
            <a:pPr lvl="1"/>
            <a:r>
              <a:rPr lang="en-US" dirty="0" smtClean="0"/>
              <a:t>Network access patterns</a:t>
            </a:r>
          </a:p>
          <a:p>
            <a:pPr lvl="1"/>
            <a:r>
              <a:rPr lang="en-US" dirty="0" smtClean="0"/>
              <a:t>System logs</a:t>
            </a:r>
          </a:p>
          <a:p>
            <a:pPr lvl="1"/>
            <a:r>
              <a:rPr lang="en-US" dirty="0" smtClean="0"/>
              <a:t>… etc</a:t>
            </a:r>
            <a:br>
              <a:rPr lang="en-US" dirty="0" smtClean="0"/>
            </a:br>
            <a:endParaRPr lang="en-US" dirty="0" smtClean="0"/>
          </a:p>
          <a:p>
            <a:r>
              <a:rPr lang="en-US" dirty="0" smtClean="0"/>
              <a:t>Anything more ?</a:t>
            </a:r>
          </a:p>
          <a:p>
            <a:pPr lvl="1"/>
            <a:r>
              <a:rPr lang="en-US" dirty="0" smtClean="0"/>
              <a:t>Billing system</a:t>
            </a:r>
          </a:p>
        </p:txBody>
      </p:sp>
      <p:pic>
        <p:nvPicPr>
          <p:cNvPr id="3074"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pic>
        <p:nvPicPr>
          <p:cNvPr id="98306" name="Picture 2" descr="http://farm1.static.flickr.com/1/3035796_37df2c6d12.jpg"/>
          <p:cNvPicPr>
            <a:picLocks noChangeAspect="1" noChangeArrowheads="1"/>
          </p:cNvPicPr>
          <p:nvPr/>
        </p:nvPicPr>
        <p:blipFill>
          <a:blip r:embed="rId3" cstate="print"/>
          <a:srcRect/>
          <a:stretch>
            <a:fillRect/>
          </a:stretch>
        </p:blipFill>
        <p:spPr bwMode="auto">
          <a:xfrm>
            <a:off x="5257800" y="3962400"/>
            <a:ext cx="36576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868362"/>
          </a:xfrm>
        </p:spPr>
        <p:txBody>
          <a:bodyPr>
            <a:normAutofit/>
          </a:bodyPr>
          <a:lstStyle/>
          <a:p>
            <a:r>
              <a:rPr lang="en-US" sz="4000" dirty="0" smtClean="0"/>
              <a:t>Billing System</a:t>
            </a:r>
            <a:endParaRPr lang="en-US" sz="4000" dirty="0"/>
          </a:p>
        </p:txBody>
      </p:sp>
      <p:sp>
        <p:nvSpPr>
          <p:cNvPr id="3" name="Content Placeholder 2"/>
          <p:cNvSpPr>
            <a:spLocks noGrp="1"/>
          </p:cNvSpPr>
          <p:nvPr>
            <p:ph idx="1"/>
          </p:nvPr>
        </p:nvSpPr>
        <p:spPr>
          <a:xfrm>
            <a:off x="457200" y="1600200"/>
            <a:ext cx="8229600" cy="4800600"/>
          </a:xfrm>
        </p:spPr>
        <p:txBody>
          <a:bodyPr>
            <a:noAutofit/>
          </a:bodyPr>
          <a:lstStyle/>
          <a:p>
            <a:r>
              <a:rPr lang="en-US" dirty="0" smtClean="0"/>
              <a:t>Billing System in Cloud</a:t>
            </a:r>
          </a:p>
          <a:p>
            <a:pPr lvl="1"/>
            <a:r>
              <a:rPr lang="en-US" dirty="0" smtClean="0"/>
              <a:t>Users pay as many as they used.</a:t>
            </a:r>
          </a:p>
          <a:p>
            <a:pPr lvl="1"/>
            <a:r>
              <a:rPr lang="en-US" dirty="0" smtClean="0"/>
              <a:t>Cloud provider must first determine the list of service usage price.</a:t>
            </a:r>
          </a:p>
          <a:p>
            <a:pPr lvl="1"/>
            <a:r>
              <a:rPr lang="en-US" dirty="0" smtClean="0"/>
              <a:t>Cloud provider have to record the resource or service usage of each user, and then charge users by these records.</a:t>
            </a:r>
          </a:p>
          <a:p>
            <a:r>
              <a:rPr lang="en-US" dirty="0" smtClean="0"/>
              <a:t>How can cloud provider know users’ usage ?</a:t>
            </a:r>
          </a:p>
          <a:p>
            <a:pPr lvl="1"/>
            <a:r>
              <a:rPr lang="en-US" dirty="0" smtClean="0"/>
              <a:t>Get those information by means of monitoring system.</a:t>
            </a:r>
          </a:p>
          <a:p>
            <a:pPr lvl="1"/>
            <a:r>
              <a:rPr lang="en-US" dirty="0" smtClean="0"/>
              <a:t>Automatically calculate the total</a:t>
            </a:r>
            <a:br>
              <a:rPr lang="en-US" dirty="0" smtClean="0"/>
            </a:br>
            <a:r>
              <a:rPr lang="en-US" dirty="0" smtClean="0"/>
              <a:t>amount of money which user</a:t>
            </a:r>
            <a:br>
              <a:rPr lang="en-US" dirty="0" smtClean="0"/>
            </a:br>
            <a:r>
              <a:rPr lang="en-US" dirty="0" smtClean="0"/>
              <a:t>should pay. And automatically</a:t>
            </a:r>
            <a:br>
              <a:rPr lang="en-US" dirty="0" smtClean="0"/>
            </a:br>
            <a:r>
              <a:rPr lang="en-US" dirty="0" smtClean="0"/>
              <a:t>request money from use’s banking</a:t>
            </a:r>
            <a:br>
              <a:rPr lang="en-US" dirty="0" smtClean="0"/>
            </a:br>
            <a:r>
              <a:rPr lang="en-US" dirty="0" smtClean="0"/>
              <a:t>account.</a:t>
            </a:r>
          </a:p>
        </p:txBody>
      </p:sp>
      <p:pic>
        <p:nvPicPr>
          <p:cNvPr id="3074"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pic>
        <p:nvPicPr>
          <p:cNvPr id="101378" name="Picture 2" descr="http://www.pmtechweb.com/images/billing.png"/>
          <p:cNvPicPr>
            <a:picLocks noChangeAspect="1" noChangeArrowheads="1"/>
          </p:cNvPicPr>
          <p:nvPr/>
        </p:nvPicPr>
        <p:blipFill>
          <a:blip r:embed="rId3" cstate="print"/>
          <a:srcRect b="11765"/>
          <a:stretch>
            <a:fillRect/>
          </a:stretch>
        </p:blipFill>
        <p:spPr bwMode="auto">
          <a:xfrm>
            <a:off x="5486400" y="4385982"/>
            <a:ext cx="3505200" cy="2319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&amp; Optimization</a:t>
            </a:r>
            <a:endParaRPr lang="en-US" dirty="0"/>
          </a:p>
        </p:txBody>
      </p:sp>
      <p:sp>
        <p:nvSpPr>
          <p:cNvPr id="3" name="Content Placeholder 2"/>
          <p:cNvSpPr>
            <a:spLocks noGrp="1"/>
          </p:cNvSpPr>
          <p:nvPr>
            <p:ph idx="1"/>
          </p:nvPr>
        </p:nvSpPr>
        <p:spPr/>
        <p:txBody>
          <a:bodyPr/>
          <a:lstStyle/>
          <a:p>
            <a:r>
              <a:rPr lang="en-US" dirty="0" smtClean="0"/>
              <a:t>Performance guarantees ??</a:t>
            </a:r>
          </a:p>
          <a:p>
            <a:pPr lvl="1"/>
            <a:r>
              <a:rPr lang="en-US" dirty="0" smtClean="0"/>
              <a:t>As the great computing power in cloud, application performance should be guaranteed.</a:t>
            </a:r>
          </a:p>
          <a:p>
            <a:pPr lvl="1"/>
            <a:r>
              <a:rPr lang="en-US" dirty="0" smtClean="0"/>
              <a:t>Cloud providers make use of powerful infrastructure or other underlining resources to build up a highly performed and highly optimized environment, and then deliver the complete services to cloud users.</a:t>
            </a:r>
            <a:br>
              <a:rPr lang="en-US" dirty="0" smtClean="0"/>
            </a:br>
            <a:endParaRPr lang="en-US" dirty="0" smtClean="0"/>
          </a:p>
          <a:p>
            <a:r>
              <a:rPr lang="en-US" dirty="0" smtClean="0"/>
              <a:t>But how to achieve this property ?</a:t>
            </a:r>
          </a:p>
          <a:p>
            <a:pPr lvl="1"/>
            <a:r>
              <a:rPr lang="en-US" dirty="0" smtClean="0"/>
              <a:t>Parallel computing</a:t>
            </a:r>
          </a:p>
          <a:p>
            <a:pPr lvl="1"/>
            <a:r>
              <a:rPr lang="en-US" dirty="0" smtClean="0"/>
              <a:t>Load balancing</a:t>
            </a:r>
          </a:p>
          <a:p>
            <a:pPr lvl="1"/>
            <a:r>
              <a:rPr lang="en-US" dirty="0" smtClean="0"/>
              <a:t>Job scheduling</a:t>
            </a:r>
          </a:p>
        </p:txBody>
      </p:sp>
      <p:pic>
        <p:nvPicPr>
          <p:cNvPr id="5122"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a:t>
            </a:r>
            <a:endParaRPr lang="en-US" dirty="0"/>
          </a:p>
        </p:txBody>
      </p:sp>
      <p:sp>
        <p:nvSpPr>
          <p:cNvPr id="3" name="Content Placeholder 2"/>
          <p:cNvSpPr>
            <a:spLocks noGrp="1"/>
          </p:cNvSpPr>
          <p:nvPr>
            <p:ph idx="1"/>
          </p:nvPr>
        </p:nvSpPr>
        <p:spPr>
          <a:xfrm>
            <a:off x="457200" y="1600200"/>
            <a:ext cx="8229600" cy="4114800"/>
          </a:xfrm>
        </p:spPr>
        <p:txBody>
          <a:bodyPr>
            <a:noAutofit/>
          </a:bodyPr>
          <a:lstStyle/>
          <a:p>
            <a:r>
              <a:rPr lang="en-US" dirty="0" smtClean="0"/>
              <a:t>Parallel Processing</a:t>
            </a:r>
          </a:p>
          <a:p>
            <a:pPr lvl="1"/>
            <a:r>
              <a:rPr lang="en-US" dirty="0" smtClean="0"/>
              <a:t>Parallel processing is a form of computation in which many calculations are carried out simultaneously, operating on the principle that large problems can often be divided into smaller ones, which are then solved concurrently.</a:t>
            </a:r>
            <a:br>
              <a:rPr lang="en-US" dirty="0" smtClean="0"/>
            </a:br>
            <a:endParaRPr lang="en-US" dirty="0" smtClean="0"/>
          </a:p>
          <a:p>
            <a:r>
              <a:rPr lang="en-US" dirty="0" smtClean="0"/>
              <a:t>Parallelism in different levels :</a:t>
            </a:r>
          </a:p>
          <a:p>
            <a:pPr lvl="1"/>
            <a:r>
              <a:rPr lang="en-US" dirty="0" smtClean="0"/>
              <a:t>Bit level parallelism</a:t>
            </a:r>
          </a:p>
          <a:p>
            <a:pPr lvl="1"/>
            <a:r>
              <a:rPr lang="en-US" dirty="0" smtClean="0"/>
              <a:t>Instruction level parallelism</a:t>
            </a:r>
          </a:p>
          <a:p>
            <a:pPr lvl="1"/>
            <a:r>
              <a:rPr lang="en-US" dirty="0" smtClean="0"/>
              <a:t>Data level parallelism</a:t>
            </a:r>
          </a:p>
          <a:p>
            <a:pPr lvl="1"/>
            <a:r>
              <a:rPr lang="en-US" dirty="0" smtClean="0"/>
              <a:t>Task level parallelism</a:t>
            </a:r>
          </a:p>
        </p:txBody>
      </p:sp>
      <p:pic>
        <p:nvPicPr>
          <p:cNvPr id="5122"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Processing</a:t>
            </a:r>
            <a:endParaRPr lang="en-US" dirty="0"/>
          </a:p>
        </p:txBody>
      </p:sp>
      <p:sp>
        <p:nvSpPr>
          <p:cNvPr id="3" name="Content Placeholder 2"/>
          <p:cNvSpPr>
            <a:spLocks noGrp="1"/>
          </p:cNvSpPr>
          <p:nvPr>
            <p:ph idx="1"/>
          </p:nvPr>
        </p:nvSpPr>
        <p:spPr/>
        <p:txBody>
          <a:bodyPr/>
          <a:lstStyle/>
          <a:p>
            <a:r>
              <a:rPr lang="en-US" dirty="0" smtClean="0"/>
              <a:t>Hardware approaches</a:t>
            </a:r>
          </a:p>
          <a:p>
            <a:pPr lvl="1"/>
            <a:r>
              <a:rPr lang="en-US" dirty="0" smtClean="0"/>
              <a:t>Multi-core computer</a:t>
            </a:r>
          </a:p>
          <a:p>
            <a:pPr lvl="1"/>
            <a:r>
              <a:rPr lang="en-US" dirty="0" smtClean="0"/>
              <a:t>Symmetric multi-processor</a:t>
            </a:r>
          </a:p>
          <a:p>
            <a:pPr lvl="1"/>
            <a:r>
              <a:rPr lang="en-US" dirty="0" smtClean="0"/>
              <a:t>General purpose graphic processing unit</a:t>
            </a:r>
          </a:p>
          <a:p>
            <a:pPr lvl="1"/>
            <a:r>
              <a:rPr lang="en-US" dirty="0" smtClean="0"/>
              <a:t>Distributed computing</a:t>
            </a:r>
          </a:p>
          <a:p>
            <a:r>
              <a:rPr lang="en-US" dirty="0" smtClean="0"/>
              <a:t>Software approaches</a:t>
            </a:r>
          </a:p>
          <a:p>
            <a:pPr lvl="1"/>
            <a:r>
              <a:rPr lang="en-US" dirty="0" smtClean="0"/>
              <a:t>Parallel programming language</a:t>
            </a:r>
          </a:p>
          <a:p>
            <a:pPr lvl="1"/>
            <a:r>
              <a:rPr lang="en-US" dirty="0" smtClean="0"/>
              <a:t>Automatic parallelization</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52400" y="152400"/>
            <a:ext cx="1280160" cy="1280160"/>
          </a:xfrm>
          <a:prstGeom prst="rect">
            <a:avLst/>
          </a:prstGeom>
          <a:noFill/>
          <a:ln w="9525">
            <a:noFill/>
            <a:miter lim="800000"/>
            <a:headEnd/>
            <a:tailEnd/>
          </a:ln>
          <a:effectLst/>
        </p:spPr>
      </p:pic>
      <p:pic>
        <p:nvPicPr>
          <p:cNvPr id="104450" name="Picture 2" descr="http://www.engadget.com/media/2007/08/8-11-07-warhawk-servers.jpg"/>
          <p:cNvPicPr>
            <a:picLocks noChangeAspect="1" noChangeArrowheads="1"/>
          </p:cNvPicPr>
          <p:nvPr/>
        </p:nvPicPr>
        <p:blipFill>
          <a:blip r:embed="rId3" cstate="print"/>
          <a:srcRect b="4972"/>
          <a:stretch>
            <a:fillRect/>
          </a:stretch>
        </p:blipFill>
        <p:spPr bwMode="auto">
          <a:xfrm>
            <a:off x="5334000" y="3352800"/>
            <a:ext cx="3209925" cy="327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25811</TotalTime>
  <Words>997</Words>
  <Application>Microsoft Office PowerPoint</Application>
  <PresentationFormat>On-screen Show (4:3)</PresentationFormat>
  <Paragraphs>130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Sky</vt:lpstr>
      <vt:lpstr>Properties and Characteristics</vt:lpstr>
      <vt:lpstr>Manageability &amp; Interoperability</vt:lpstr>
      <vt:lpstr>Control Automation</vt:lpstr>
      <vt:lpstr>Control Automation</vt:lpstr>
      <vt:lpstr>System Monitoring</vt:lpstr>
      <vt:lpstr>Billing System</vt:lpstr>
      <vt:lpstr>Performance &amp; Optimization</vt:lpstr>
      <vt:lpstr>Parallel Processing</vt:lpstr>
      <vt:lpstr>Parallel Processing</vt:lpstr>
      <vt:lpstr>Load Balancing</vt:lpstr>
      <vt:lpstr>Job Scheduling</vt:lpstr>
      <vt:lpstr>Accessibility &amp; Portability</vt:lpstr>
      <vt:lpstr>Uniform Access</vt:lpstr>
      <vt:lpstr>Thin Client</vt:lpstr>
      <vt:lpstr>Slide 15</vt:lpstr>
      <vt:lpstr>Slide 16</vt:lpstr>
      <vt:lpstr>Slide 17</vt:lpstr>
      <vt:lpstr>Slide 18</vt:lpstr>
      <vt:lpstr>Slide 19</vt:lpstr>
      <vt:lpstr>Slide 20</vt:lpstr>
      <vt:lpstr>Service Models Overview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dc:title>
  <dc:creator>cyhuang</dc:creator>
  <cp:lastModifiedBy>vaishali</cp:lastModifiedBy>
  <cp:revision>1683</cp:revision>
  <dcterms:created xsi:type="dcterms:W3CDTF">2006-08-16T00:00:00Z</dcterms:created>
  <dcterms:modified xsi:type="dcterms:W3CDTF">2020-01-07T05:12:24Z</dcterms:modified>
</cp:coreProperties>
</file>